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2" r:id="rId1"/>
  </p:sldMasterIdLst>
  <p:sldIdLst>
    <p:sldId id="260" r:id="rId2"/>
    <p:sldId id="259" r:id="rId3"/>
    <p:sldId id="258" r:id="rId4"/>
    <p:sldId id="261" r:id="rId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770"/>
    <p:restoredTop sz="95952"/>
  </p:normalViewPr>
  <p:slideViewPr>
    <p:cSldViewPr snapToGrid="0" snapToObjects="1">
      <p:cViewPr varScale="1">
        <p:scale>
          <a:sx n="84" d="100"/>
          <a:sy n="84" d="100"/>
        </p:scale>
        <p:origin x="0" y="11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svg"/><Relationship Id="rId3" Type="http://schemas.openxmlformats.org/officeDocument/2006/relationships/image" Target="../media/image17.png"/><Relationship Id="rId7" Type="http://schemas.openxmlformats.org/officeDocument/2006/relationships/image" Target="../media/image21.png"/><Relationship Id="rId2" Type="http://schemas.openxmlformats.org/officeDocument/2006/relationships/image" Target="../media/image16.svg"/><Relationship Id="rId1" Type="http://schemas.openxmlformats.org/officeDocument/2006/relationships/image" Target="../media/image15.png"/><Relationship Id="rId6" Type="http://schemas.openxmlformats.org/officeDocument/2006/relationships/image" Target="../media/image20.svg"/><Relationship Id="rId5" Type="http://schemas.openxmlformats.org/officeDocument/2006/relationships/image" Target="../media/image19.png"/><Relationship Id="rId4" Type="http://schemas.openxmlformats.org/officeDocument/2006/relationships/image" Target="../media/image18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svg"/><Relationship Id="rId3" Type="http://schemas.openxmlformats.org/officeDocument/2006/relationships/image" Target="../media/image17.png"/><Relationship Id="rId7" Type="http://schemas.openxmlformats.org/officeDocument/2006/relationships/image" Target="../media/image21.png"/><Relationship Id="rId2" Type="http://schemas.openxmlformats.org/officeDocument/2006/relationships/image" Target="../media/image16.svg"/><Relationship Id="rId1" Type="http://schemas.openxmlformats.org/officeDocument/2006/relationships/image" Target="../media/image15.png"/><Relationship Id="rId6" Type="http://schemas.openxmlformats.org/officeDocument/2006/relationships/image" Target="../media/image20.svg"/><Relationship Id="rId5" Type="http://schemas.openxmlformats.org/officeDocument/2006/relationships/image" Target="../media/image19.png"/><Relationship Id="rId4" Type="http://schemas.openxmlformats.org/officeDocument/2006/relationships/image" Target="../media/image18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523D751-267C-4F89-901F-B19EF74222D3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2B1F5B72-6986-4B93-BABF-001D18030DD2}">
      <dgm:prSet/>
      <dgm:spPr/>
      <dgm:t>
        <a:bodyPr/>
        <a:lstStyle/>
        <a:p>
          <a:r>
            <a:rPr lang="en-US"/>
            <a:t>UN Charter</a:t>
          </a:r>
        </a:p>
      </dgm:t>
    </dgm:pt>
    <dgm:pt modelId="{9A786FFE-00AC-4D46-8D65-C76B5CFBF4C6}" type="parTrans" cxnId="{E87F0C2A-A81B-454E-A4E4-9837AB05241E}">
      <dgm:prSet/>
      <dgm:spPr/>
      <dgm:t>
        <a:bodyPr/>
        <a:lstStyle/>
        <a:p>
          <a:endParaRPr lang="en-US"/>
        </a:p>
      </dgm:t>
    </dgm:pt>
    <dgm:pt modelId="{61F5A60F-91AE-4CD9-B641-922E4E190675}" type="sibTrans" cxnId="{E87F0C2A-A81B-454E-A4E4-9837AB05241E}">
      <dgm:prSet/>
      <dgm:spPr/>
      <dgm:t>
        <a:bodyPr/>
        <a:lstStyle/>
        <a:p>
          <a:endParaRPr lang="en-US"/>
        </a:p>
      </dgm:t>
    </dgm:pt>
    <dgm:pt modelId="{5074DA82-CB27-4B2D-9E36-323E7FB2BF29}">
      <dgm:prSet/>
      <dgm:spPr/>
      <dgm:t>
        <a:bodyPr/>
        <a:lstStyle/>
        <a:p>
          <a:r>
            <a:rPr lang="en-US" dirty="0"/>
            <a:t>NATO Policy for the Protection of Civilians</a:t>
          </a:r>
        </a:p>
      </dgm:t>
    </dgm:pt>
    <dgm:pt modelId="{01C8583B-72C5-4265-AFB9-DA6BF7C9C4B2}" type="parTrans" cxnId="{DDBE1035-69C5-44E6-A64D-F78AD8493AC1}">
      <dgm:prSet/>
      <dgm:spPr/>
      <dgm:t>
        <a:bodyPr/>
        <a:lstStyle/>
        <a:p>
          <a:endParaRPr lang="en-US"/>
        </a:p>
      </dgm:t>
    </dgm:pt>
    <dgm:pt modelId="{F5744E37-4D5A-474E-B5C6-C357B1077CF4}" type="sibTrans" cxnId="{DDBE1035-69C5-44E6-A64D-F78AD8493AC1}">
      <dgm:prSet/>
      <dgm:spPr/>
      <dgm:t>
        <a:bodyPr/>
        <a:lstStyle/>
        <a:p>
          <a:endParaRPr lang="en-US"/>
        </a:p>
      </dgm:t>
    </dgm:pt>
    <dgm:pt modelId="{552E8840-E9BE-4FEE-AE21-F7060625942A}">
      <dgm:prSet/>
      <dgm:spPr/>
      <dgm:t>
        <a:bodyPr/>
        <a:lstStyle/>
        <a:p>
          <a:r>
            <a:rPr lang="en-US" dirty="0"/>
            <a:t>International Humanitarian Law. </a:t>
          </a:r>
        </a:p>
      </dgm:t>
    </dgm:pt>
    <dgm:pt modelId="{EF5C051F-DB8C-49E9-819D-9A3FF2E7CCC4}" type="parTrans" cxnId="{045977A3-0F7F-4F20-B60A-E0F05F3B3E81}">
      <dgm:prSet/>
      <dgm:spPr/>
      <dgm:t>
        <a:bodyPr/>
        <a:lstStyle/>
        <a:p>
          <a:endParaRPr lang="en-US"/>
        </a:p>
      </dgm:t>
    </dgm:pt>
    <dgm:pt modelId="{9D9E768C-A992-4455-B74C-97E82A35ECA6}" type="sibTrans" cxnId="{045977A3-0F7F-4F20-B60A-E0F05F3B3E81}">
      <dgm:prSet/>
      <dgm:spPr/>
      <dgm:t>
        <a:bodyPr/>
        <a:lstStyle/>
        <a:p>
          <a:endParaRPr lang="en-US"/>
        </a:p>
      </dgm:t>
    </dgm:pt>
    <dgm:pt modelId="{6258BE86-6BC8-46CE-AA5E-224C23F4CAAA}">
      <dgm:prSet/>
      <dgm:spPr/>
      <dgm:t>
        <a:bodyPr/>
        <a:lstStyle/>
        <a:p>
          <a:r>
            <a:rPr lang="en-US"/>
            <a:t>Foreign &amp; Commonwealth Office</a:t>
          </a:r>
        </a:p>
      </dgm:t>
    </dgm:pt>
    <dgm:pt modelId="{24AB7B80-C9E5-44BE-9A55-51B8B699EF20}" type="parTrans" cxnId="{8B1D7365-5441-4B2C-AEB2-777213847ADF}">
      <dgm:prSet/>
      <dgm:spPr/>
      <dgm:t>
        <a:bodyPr/>
        <a:lstStyle/>
        <a:p>
          <a:endParaRPr lang="en-US"/>
        </a:p>
      </dgm:t>
    </dgm:pt>
    <dgm:pt modelId="{C0A77F67-D6C5-43DE-A03A-43F3ABF2F7A2}" type="sibTrans" cxnId="{8B1D7365-5441-4B2C-AEB2-777213847ADF}">
      <dgm:prSet/>
      <dgm:spPr/>
      <dgm:t>
        <a:bodyPr/>
        <a:lstStyle/>
        <a:p>
          <a:endParaRPr lang="en-US"/>
        </a:p>
      </dgm:t>
    </dgm:pt>
    <dgm:pt modelId="{4B22D4FC-4322-E446-84BA-DB97EBF58E7C}" type="pres">
      <dgm:prSet presAssocID="{6523D751-267C-4F89-901F-B19EF74222D3}" presName="diagram" presStyleCnt="0">
        <dgm:presLayoutVars>
          <dgm:dir/>
          <dgm:resizeHandles val="exact"/>
        </dgm:presLayoutVars>
      </dgm:prSet>
      <dgm:spPr/>
    </dgm:pt>
    <dgm:pt modelId="{45EDCA41-42DE-2246-AC3B-13EA6D152985}" type="pres">
      <dgm:prSet presAssocID="{2B1F5B72-6986-4B93-BABF-001D18030DD2}" presName="node" presStyleLbl="node1" presStyleIdx="0" presStyleCnt="4" custLinFactNeighborX="1369" custLinFactNeighborY="675">
        <dgm:presLayoutVars>
          <dgm:bulletEnabled val="1"/>
        </dgm:presLayoutVars>
      </dgm:prSet>
      <dgm:spPr/>
    </dgm:pt>
    <dgm:pt modelId="{A13DB83D-B05E-1B49-91EB-AEBEF7C0FB56}" type="pres">
      <dgm:prSet presAssocID="{61F5A60F-91AE-4CD9-B641-922E4E190675}" presName="sibTrans" presStyleCnt="0"/>
      <dgm:spPr/>
    </dgm:pt>
    <dgm:pt modelId="{EA559FE5-3029-804B-BBFB-CE8819A57FCC}" type="pres">
      <dgm:prSet presAssocID="{5074DA82-CB27-4B2D-9E36-323E7FB2BF29}" presName="node" presStyleLbl="node1" presStyleIdx="1" presStyleCnt="4">
        <dgm:presLayoutVars>
          <dgm:bulletEnabled val="1"/>
        </dgm:presLayoutVars>
      </dgm:prSet>
      <dgm:spPr/>
    </dgm:pt>
    <dgm:pt modelId="{6B720CB4-32ED-3B44-8EC7-4DFB050EB220}" type="pres">
      <dgm:prSet presAssocID="{F5744E37-4D5A-474E-B5C6-C357B1077CF4}" presName="sibTrans" presStyleCnt="0"/>
      <dgm:spPr/>
    </dgm:pt>
    <dgm:pt modelId="{4341F682-9791-D947-880E-4E7FF4CE3078}" type="pres">
      <dgm:prSet presAssocID="{552E8840-E9BE-4FEE-AE21-F7060625942A}" presName="node" presStyleLbl="node1" presStyleIdx="2" presStyleCnt="4">
        <dgm:presLayoutVars>
          <dgm:bulletEnabled val="1"/>
        </dgm:presLayoutVars>
      </dgm:prSet>
      <dgm:spPr/>
    </dgm:pt>
    <dgm:pt modelId="{813B0C2D-438E-7046-B595-739D99709273}" type="pres">
      <dgm:prSet presAssocID="{9D9E768C-A992-4455-B74C-97E82A35ECA6}" presName="sibTrans" presStyleCnt="0"/>
      <dgm:spPr/>
    </dgm:pt>
    <dgm:pt modelId="{8C76E030-AE4D-9640-A629-083E0C0E4FC2}" type="pres">
      <dgm:prSet presAssocID="{6258BE86-6BC8-46CE-AA5E-224C23F4CAAA}" presName="node" presStyleLbl="node1" presStyleIdx="3" presStyleCnt="4">
        <dgm:presLayoutVars>
          <dgm:bulletEnabled val="1"/>
        </dgm:presLayoutVars>
      </dgm:prSet>
      <dgm:spPr/>
    </dgm:pt>
  </dgm:ptLst>
  <dgm:cxnLst>
    <dgm:cxn modelId="{A04B3512-9364-B844-849C-13E7924A9315}" type="presOf" srcId="{5074DA82-CB27-4B2D-9E36-323E7FB2BF29}" destId="{EA559FE5-3029-804B-BBFB-CE8819A57FCC}" srcOrd="0" destOrd="0" presId="urn:microsoft.com/office/officeart/2005/8/layout/default"/>
    <dgm:cxn modelId="{E87F0C2A-A81B-454E-A4E4-9837AB05241E}" srcId="{6523D751-267C-4F89-901F-B19EF74222D3}" destId="{2B1F5B72-6986-4B93-BABF-001D18030DD2}" srcOrd="0" destOrd="0" parTransId="{9A786FFE-00AC-4D46-8D65-C76B5CFBF4C6}" sibTransId="{61F5A60F-91AE-4CD9-B641-922E4E190675}"/>
    <dgm:cxn modelId="{DDBE1035-69C5-44E6-A64D-F78AD8493AC1}" srcId="{6523D751-267C-4F89-901F-B19EF74222D3}" destId="{5074DA82-CB27-4B2D-9E36-323E7FB2BF29}" srcOrd="1" destOrd="0" parTransId="{01C8583B-72C5-4265-AFB9-DA6BF7C9C4B2}" sibTransId="{F5744E37-4D5A-474E-B5C6-C357B1077CF4}"/>
    <dgm:cxn modelId="{8B1D7365-5441-4B2C-AEB2-777213847ADF}" srcId="{6523D751-267C-4F89-901F-B19EF74222D3}" destId="{6258BE86-6BC8-46CE-AA5E-224C23F4CAAA}" srcOrd="3" destOrd="0" parTransId="{24AB7B80-C9E5-44BE-9A55-51B8B699EF20}" sibTransId="{C0A77F67-D6C5-43DE-A03A-43F3ABF2F7A2}"/>
    <dgm:cxn modelId="{FD723190-CEEF-6A4F-905F-A3CA5475F208}" type="presOf" srcId="{6523D751-267C-4F89-901F-B19EF74222D3}" destId="{4B22D4FC-4322-E446-84BA-DB97EBF58E7C}" srcOrd="0" destOrd="0" presId="urn:microsoft.com/office/officeart/2005/8/layout/default"/>
    <dgm:cxn modelId="{045977A3-0F7F-4F20-B60A-E0F05F3B3E81}" srcId="{6523D751-267C-4F89-901F-B19EF74222D3}" destId="{552E8840-E9BE-4FEE-AE21-F7060625942A}" srcOrd="2" destOrd="0" parTransId="{EF5C051F-DB8C-49E9-819D-9A3FF2E7CCC4}" sibTransId="{9D9E768C-A992-4455-B74C-97E82A35ECA6}"/>
    <dgm:cxn modelId="{74909AC5-5886-0745-BD73-77632C5C6E6E}" type="presOf" srcId="{2B1F5B72-6986-4B93-BABF-001D18030DD2}" destId="{45EDCA41-42DE-2246-AC3B-13EA6D152985}" srcOrd="0" destOrd="0" presId="urn:microsoft.com/office/officeart/2005/8/layout/default"/>
    <dgm:cxn modelId="{381ABACA-0384-8845-81DF-D1A03C8291BB}" type="presOf" srcId="{552E8840-E9BE-4FEE-AE21-F7060625942A}" destId="{4341F682-9791-D947-880E-4E7FF4CE3078}" srcOrd="0" destOrd="0" presId="urn:microsoft.com/office/officeart/2005/8/layout/default"/>
    <dgm:cxn modelId="{1F69B4F5-32E4-9445-922F-BB904708800C}" type="presOf" srcId="{6258BE86-6BC8-46CE-AA5E-224C23F4CAAA}" destId="{8C76E030-AE4D-9640-A629-083E0C0E4FC2}" srcOrd="0" destOrd="0" presId="urn:microsoft.com/office/officeart/2005/8/layout/default"/>
    <dgm:cxn modelId="{FEEFEE28-6C1E-E04E-A30F-E5DF299EC5DB}" type="presParOf" srcId="{4B22D4FC-4322-E446-84BA-DB97EBF58E7C}" destId="{45EDCA41-42DE-2246-AC3B-13EA6D152985}" srcOrd="0" destOrd="0" presId="urn:microsoft.com/office/officeart/2005/8/layout/default"/>
    <dgm:cxn modelId="{D66AF35A-B71A-314A-A323-A42EEA3FC521}" type="presParOf" srcId="{4B22D4FC-4322-E446-84BA-DB97EBF58E7C}" destId="{A13DB83D-B05E-1B49-91EB-AEBEF7C0FB56}" srcOrd="1" destOrd="0" presId="urn:microsoft.com/office/officeart/2005/8/layout/default"/>
    <dgm:cxn modelId="{231248C8-49B9-BC49-8344-51056371787C}" type="presParOf" srcId="{4B22D4FC-4322-E446-84BA-DB97EBF58E7C}" destId="{EA559FE5-3029-804B-BBFB-CE8819A57FCC}" srcOrd="2" destOrd="0" presId="urn:microsoft.com/office/officeart/2005/8/layout/default"/>
    <dgm:cxn modelId="{C7EFA858-4D18-1C41-9C3F-C8A2E5C53ECF}" type="presParOf" srcId="{4B22D4FC-4322-E446-84BA-DB97EBF58E7C}" destId="{6B720CB4-32ED-3B44-8EC7-4DFB050EB220}" srcOrd="3" destOrd="0" presId="urn:microsoft.com/office/officeart/2005/8/layout/default"/>
    <dgm:cxn modelId="{937C13EE-1A23-7948-BC97-FB29F67A90F6}" type="presParOf" srcId="{4B22D4FC-4322-E446-84BA-DB97EBF58E7C}" destId="{4341F682-9791-D947-880E-4E7FF4CE3078}" srcOrd="4" destOrd="0" presId="urn:microsoft.com/office/officeart/2005/8/layout/default"/>
    <dgm:cxn modelId="{A60BD47D-6147-AF4C-A583-AC1FF315CF81}" type="presParOf" srcId="{4B22D4FC-4322-E446-84BA-DB97EBF58E7C}" destId="{813B0C2D-438E-7046-B595-739D99709273}" srcOrd="5" destOrd="0" presId="urn:microsoft.com/office/officeart/2005/8/layout/default"/>
    <dgm:cxn modelId="{47BF59D2-C1F0-6D4F-9EF6-1F93626E39A6}" type="presParOf" srcId="{4B22D4FC-4322-E446-84BA-DB97EBF58E7C}" destId="{8C76E030-AE4D-9640-A629-083E0C0E4FC2}" srcOrd="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3E27952-C780-4EFD-861F-2B1C0F2139B7}" type="doc">
      <dgm:prSet loTypeId="urn:microsoft.com/office/officeart/2018/2/layout/IconLabelList" loCatId="icon" qsTypeId="urn:microsoft.com/office/officeart/2005/8/quickstyle/simple1" qsCatId="simple" csTypeId="urn:microsoft.com/office/officeart/2005/8/colors/accent0_3" csCatId="mainScheme" phldr="1"/>
      <dgm:spPr/>
      <dgm:t>
        <a:bodyPr/>
        <a:lstStyle/>
        <a:p>
          <a:endParaRPr lang="en-US"/>
        </a:p>
      </dgm:t>
    </dgm:pt>
    <dgm:pt modelId="{F1308B2A-6316-4DE8-B6DB-44423E8A2A4C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000" b="1" dirty="0"/>
            <a:t>Bee keeping</a:t>
          </a:r>
        </a:p>
      </dgm:t>
    </dgm:pt>
    <dgm:pt modelId="{D448C086-075E-4BEE-BAA7-937BB2769B07}" type="parTrans" cxnId="{4CEA6FEB-5C8B-40B6-863B-513816BB08A6}">
      <dgm:prSet/>
      <dgm:spPr/>
      <dgm:t>
        <a:bodyPr/>
        <a:lstStyle/>
        <a:p>
          <a:endParaRPr lang="en-US"/>
        </a:p>
      </dgm:t>
    </dgm:pt>
    <dgm:pt modelId="{5D781E31-86DA-426C-AF7D-F41C49356C57}" type="sibTrans" cxnId="{4CEA6FEB-5C8B-40B6-863B-513816BB08A6}">
      <dgm:prSet/>
      <dgm:spPr/>
      <dgm:t>
        <a:bodyPr/>
        <a:lstStyle/>
        <a:p>
          <a:endParaRPr lang="en-US"/>
        </a:p>
      </dgm:t>
    </dgm:pt>
    <dgm:pt modelId="{C15FFD06-0C86-4310-A1DA-EC5A805ED2AC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800" b="1" dirty="0"/>
            <a:t>Growing vegetables and plants </a:t>
          </a:r>
        </a:p>
      </dgm:t>
    </dgm:pt>
    <dgm:pt modelId="{620911E7-52EC-43B1-800C-BE57407F0314}" type="parTrans" cxnId="{8819BE8C-D64E-4FC2-BB07-A7A69E579680}">
      <dgm:prSet/>
      <dgm:spPr/>
      <dgm:t>
        <a:bodyPr/>
        <a:lstStyle/>
        <a:p>
          <a:endParaRPr lang="en-US"/>
        </a:p>
      </dgm:t>
    </dgm:pt>
    <dgm:pt modelId="{D9583ACC-96D8-4D79-A2A6-1D98D7A1407C}" type="sibTrans" cxnId="{8819BE8C-D64E-4FC2-BB07-A7A69E579680}">
      <dgm:prSet/>
      <dgm:spPr/>
      <dgm:t>
        <a:bodyPr/>
        <a:lstStyle/>
        <a:p>
          <a:endParaRPr lang="en-US"/>
        </a:p>
      </dgm:t>
    </dgm:pt>
    <dgm:pt modelId="{2C956468-6543-4547-BA5A-19218D0E40D4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800" b="1" dirty="0"/>
            <a:t>Sensory Garden</a:t>
          </a:r>
        </a:p>
      </dgm:t>
    </dgm:pt>
    <dgm:pt modelId="{4380CC50-D346-4B1C-AAD9-7FDC0763A8A5}" type="parTrans" cxnId="{E1503A8C-A01E-439F-94A6-76743738DEFE}">
      <dgm:prSet/>
      <dgm:spPr/>
      <dgm:t>
        <a:bodyPr/>
        <a:lstStyle/>
        <a:p>
          <a:endParaRPr lang="en-US"/>
        </a:p>
      </dgm:t>
    </dgm:pt>
    <dgm:pt modelId="{952A8740-6314-4ED4-ABF4-22BF4D44E914}" type="sibTrans" cxnId="{E1503A8C-A01E-439F-94A6-76743738DEFE}">
      <dgm:prSet/>
      <dgm:spPr/>
      <dgm:t>
        <a:bodyPr/>
        <a:lstStyle/>
        <a:p>
          <a:endParaRPr lang="en-US"/>
        </a:p>
      </dgm:t>
    </dgm:pt>
    <dgm:pt modelId="{A2D0D2F1-FFBB-4412-A75A-6633C4808DEA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400" b="1" dirty="0"/>
            <a:t>Working with Carmarthenshire renewable energy to switch the school energy supply to 100% renewable.</a:t>
          </a:r>
        </a:p>
      </dgm:t>
    </dgm:pt>
    <dgm:pt modelId="{25E76D79-582A-4D98-A5D5-DE4E7C8F1D04}" type="parTrans" cxnId="{83DEA669-3029-49FF-AA72-3D802DD2D0A2}">
      <dgm:prSet/>
      <dgm:spPr/>
      <dgm:t>
        <a:bodyPr/>
        <a:lstStyle/>
        <a:p>
          <a:endParaRPr lang="en-US"/>
        </a:p>
      </dgm:t>
    </dgm:pt>
    <dgm:pt modelId="{A85AFE3D-C52D-439A-AA84-86337D0D39DD}" type="sibTrans" cxnId="{83DEA669-3029-49FF-AA72-3D802DD2D0A2}">
      <dgm:prSet/>
      <dgm:spPr/>
      <dgm:t>
        <a:bodyPr/>
        <a:lstStyle/>
        <a:p>
          <a:endParaRPr lang="en-US"/>
        </a:p>
      </dgm:t>
    </dgm:pt>
    <dgm:pt modelId="{9B7CB407-B77B-42F5-91E2-B91C2EE8A00E}" type="pres">
      <dgm:prSet presAssocID="{D3E27952-C780-4EFD-861F-2B1C0F2139B7}" presName="root" presStyleCnt="0">
        <dgm:presLayoutVars>
          <dgm:dir/>
          <dgm:resizeHandles val="exact"/>
        </dgm:presLayoutVars>
      </dgm:prSet>
      <dgm:spPr/>
    </dgm:pt>
    <dgm:pt modelId="{9C584DAB-D56D-4FD4-AC41-7370E6D21D1E}" type="pres">
      <dgm:prSet presAssocID="{F1308B2A-6316-4DE8-B6DB-44423E8A2A4C}" presName="compNode" presStyleCnt="0"/>
      <dgm:spPr/>
    </dgm:pt>
    <dgm:pt modelId="{13319587-BCB9-44AB-94E8-9EAC9088F14B}" type="pres">
      <dgm:prSet presAssocID="{F1308B2A-6316-4DE8-B6DB-44423E8A2A4C}" presName="iconRect" presStyleLbl="node1" presStyleIdx="0" presStyleCnt="4" custLinFactNeighborX="12653" custLinFactNeighborY="395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</dgm:pt>
    <dgm:pt modelId="{913306D3-3DFD-4E9B-9762-B93440FCE5FC}" type="pres">
      <dgm:prSet presAssocID="{F1308B2A-6316-4DE8-B6DB-44423E8A2A4C}" presName="spaceRect" presStyleCnt="0"/>
      <dgm:spPr/>
    </dgm:pt>
    <dgm:pt modelId="{75015525-4D31-41BE-A644-98FEA92E2244}" type="pres">
      <dgm:prSet presAssocID="{F1308B2A-6316-4DE8-B6DB-44423E8A2A4C}" presName="textRect" presStyleLbl="revTx" presStyleIdx="0" presStyleCnt="4" custLinFactNeighborX="5141" custLinFactNeighborY="16491">
        <dgm:presLayoutVars>
          <dgm:chMax val="1"/>
          <dgm:chPref val="1"/>
        </dgm:presLayoutVars>
      </dgm:prSet>
      <dgm:spPr/>
    </dgm:pt>
    <dgm:pt modelId="{59FCD023-4CAB-4E91-A1AF-56F59AE9F690}" type="pres">
      <dgm:prSet presAssocID="{5D781E31-86DA-426C-AF7D-F41C49356C57}" presName="sibTrans" presStyleCnt="0"/>
      <dgm:spPr/>
    </dgm:pt>
    <dgm:pt modelId="{B812BB59-D114-46A1-BE40-CD24D5E6A211}" type="pres">
      <dgm:prSet presAssocID="{C15FFD06-0C86-4310-A1DA-EC5A805ED2AC}" presName="compNode" presStyleCnt="0"/>
      <dgm:spPr/>
    </dgm:pt>
    <dgm:pt modelId="{8BB87574-AA12-422A-870B-7D39E67950A7}" type="pres">
      <dgm:prSet presAssocID="{C15FFD06-0C86-4310-A1DA-EC5A805ED2AC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lant"/>
        </a:ext>
      </dgm:extLst>
    </dgm:pt>
    <dgm:pt modelId="{A7B8F6EE-360D-433A-83FC-9468A4AA1612}" type="pres">
      <dgm:prSet presAssocID="{C15FFD06-0C86-4310-A1DA-EC5A805ED2AC}" presName="spaceRect" presStyleCnt="0"/>
      <dgm:spPr/>
    </dgm:pt>
    <dgm:pt modelId="{7072E566-29CE-4270-884A-F5291DDEF990}" type="pres">
      <dgm:prSet presAssocID="{C15FFD06-0C86-4310-A1DA-EC5A805ED2AC}" presName="textRect" presStyleLbl="revTx" presStyleIdx="1" presStyleCnt="4" custScaleX="127339" custLinFactNeighborX="859" custLinFactNeighborY="-24372">
        <dgm:presLayoutVars>
          <dgm:chMax val="1"/>
          <dgm:chPref val="1"/>
        </dgm:presLayoutVars>
      </dgm:prSet>
      <dgm:spPr/>
    </dgm:pt>
    <dgm:pt modelId="{C778669C-9CFA-4642-B542-5640F3FC37F5}" type="pres">
      <dgm:prSet presAssocID="{D9583ACC-96D8-4D79-A2A6-1D98D7A1407C}" presName="sibTrans" presStyleCnt="0"/>
      <dgm:spPr/>
    </dgm:pt>
    <dgm:pt modelId="{CBA093BF-4D7E-4BAC-8631-CA69BE0AA45C}" type="pres">
      <dgm:prSet presAssocID="{2C956468-6543-4547-BA5A-19218D0E40D4}" presName="compNode" presStyleCnt="0"/>
      <dgm:spPr/>
    </dgm:pt>
    <dgm:pt modelId="{12B713DA-7DFD-4CF8-B328-16B1896E8237}" type="pres">
      <dgm:prSet presAssocID="{2C956468-6543-4547-BA5A-19218D0E40D4}" presName="iconRect" presStyleLbl="node1" presStyleIdx="2" presStyleCnt="4" custLinFactNeighborX="31263" custLinFactNeighborY="-46180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Flower in pot"/>
        </a:ext>
      </dgm:extLst>
    </dgm:pt>
    <dgm:pt modelId="{DD1F7370-9489-4C23-AB9C-BAAF14AE11F2}" type="pres">
      <dgm:prSet presAssocID="{2C956468-6543-4547-BA5A-19218D0E40D4}" presName="spaceRect" presStyleCnt="0"/>
      <dgm:spPr/>
    </dgm:pt>
    <dgm:pt modelId="{74C7C47A-BE8D-4175-BEC2-3F13C04F130B}" type="pres">
      <dgm:prSet presAssocID="{2C956468-6543-4547-BA5A-19218D0E40D4}" presName="textRect" presStyleLbl="revTx" presStyleIdx="2" presStyleCnt="4" custLinFactNeighborX="14068" custLinFactNeighborY="-56792">
        <dgm:presLayoutVars>
          <dgm:chMax val="1"/>
          <dgm:chPref val="1"/>
        </dgm:presLayoutVars>
      </dgm:prSet>
      <dgm:spPr/>
    </dgm:pt>
    <dgm:pt modelId="{FB159A3E-2920-49BC-8CF1-87342C2996B7}" type="pres">
      <dgm:prSet presAssocID="{952A8740-6314-4ED4-ABF4-22BF4D44E914}" presName="sibTrans" presStyleCnt="0"/>
      <dgm:spPr/>
    </dgm:pt>
    <dgm:pt modelId="{B8569E59-E4FA-4A9A-8CC4-6C086482BF57}" type="pres">
      <dgm:prSet presAssocID="{A2D0D2F1-FFBB-4412-A75A-6633C4808DEA}" presName="compNode" presStyleCnt="0"/>
      <dgm:spPr/>
    </dgm:pt>
    <dgm:pt modelId="{61B1DB0D-953F-4B83-A848-11130CFAB165}" type="pres">
      <dgm:prSet presAssocID="{A2D0D2F1-FFBB-4412-A75A-6633C4808DEA}" presName="iconRect" presStyleLbl="node1" presStyleIdx="3" presStyleCnt="4" custLinFactNeighborX="-4497" custLinFactNeighborY="-47432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Electric Car"/>
        </a:ext>
      </dgm:extLst>
    </dgm:pt>
    <dgm:pt modelId="{A5A4F655-D1E0-480B-8261-160A61928E7C}" type="pres">
      <dgm:prSet presAssocID="{A2D0D2F1-FFBB-4412-A75A-6633C4808DEA}" presName="spaceRect" presStyleCnt="0"/>
      <dgm:spPr/>
    </dgm:pt>
    <dgm:pt modelId="{4979937F-D5E1-4842-A2C3-090BEE9637FC}" type="pres">
      <dgm:prSet presAssocID="{A2D0D2F1-FFBB-4412-A75A-6633C4808DEA}" presName="textRect" presStyleLbl="revTx" presStyleIdx="3" presStyleCnt="4" custScaleX="139076" custScaleY="84633" custLinFactNeighborX="-4811" custLinFactNeighborY="-51052">
        <dgm:presLayoutVars>
          <dgm:chMax val="1"/>
          <dgm:chPref val="1"/>
        </dgm:presLayoutVars>
      </dgm:prSet>
      <dgm:spPr/>
    </dgm:pt>
  </dgm:ptLst>
  <dgm:cxnLst>
    <dgm:cxn modelId="{00063631-4DFB-4E84-A576-9FA131B05CF4}" type="presOf" srcId="{D3E27952-C780-4EFD-861F-2B1C0F2139B7}" destId="{9B7CB407-B77B-42F5-91E2-B91C2EE8A00E}" srcOrd="0" destOrd="0" presId="urn:microsoft.com/office/officeart/2018/2/layout/IconLabelList"/>
    <dgm:cxn modelId="{78C01135-58B6-4255-AA19-E0EC78996798}" type="presOf" srcId="{F1308B2A-6316-4DE8-B6DB-44423E8A2A4C}" destId="{75015525-4D31-41BE-A644-98FEA92E2244}" srcOrd="0" destOrd="0" presId="urn:microsoft.com/office/officeart/2018/2/layout/IconLabelList"/>
    <dgm:cxn modelId="{83DEA669-3029-49FF-AA72-3D802DD2D0A2}" srcId="{D3E27952-C780-4EFD-861F-2B1C0F2139B7}" destId="{A2D0D2F1-FFBB-4412-A75A-6633C4808DEA}" srcOrd="3" destOrd="0" parTransId="{25E76D79-582A-4D98-A5D5-DE4E7C8F1D04}" sibTransId="{A85AFE3D-C52D-439A-AA84-86337D0D39DD}"/>
    <dgm:cxn modelId="{6658B16D-E57C-4E07-8DDC-88069596CF57}" type="presOf" srcId="{C15FFD06-0C86-4310-A1DA-EC5A805ED2AC}" destId="{7072E566-29CE-4270-884A-F5291DDEF990}" srcOrd="0" destOrd="0" presId="urn:microsoft.com/office/officeart/2018/2/layout/IconLabelList"/>
    <dgm:cxn modelId="{E1503A8C-A01E-439F-94A6-76743738DEFE}" srcId="{D3E27952-C780-4EFD-861F-2B1C0F2139B7}" destId="{2C956468-6543-4547-BA5A-19218D0E40D4}" srcOrd="2" destOrd="0" parTransId="{4380CC50-D346-4B1C-AAD9-7FDC0763A8A5}" sibTransId="{952A8740-6314-4ED4-ABF4-22BF4D44E914}"/>
    <dgm:cxn modelId="{8819BE8C-D64E-4FC2-BB07-A7A69E579680}" srcId="{D3E27952-C780-4EFD-861F-2B1C0F2139B7}" destId="{C15FFD06-0C86-4310-A1DA-EC5A805ED2AC}" srcOrd="1" destOrd="0" parTransId="{620911E7-52EC-43B1-800C-BE57407F0314}" sibTransId="{D9583ACC-96D8-4D79-A2A6-1D98D7A1407C}"/>
    <dgm:cxn modelId="{3E39C8BD-4FE9-4A6B-A121-3711DEE654BC}" type="presOf" srcId="{2C956468-6543-4547-BA5A-19218D0E40D4}" destId="{74C7C47A-BE8D-4175-BEC2-3F13C04F130B}" srcOrd="0" destOrd="0" presId="urn:microsoft.com/office/officeart/2018/2/layout/IconLabelList"/>
    <dgm:cxn modelId="{4E1FE3E9-74D2-4626-9092-2DC014473EBC}" type="presOf" srcId="{A2D0D2F1-FFBB-4412-A75A-6633C4808DEA}" destId="{4979937F-D5E1-4842-A2C3-090BEE9637FC}" srcOrd="0" destOrd="0" presId="urn:microsoft.com/office/officeart/2018/2/layout/IconLabelList"/>
    <dgm:cxn modelId="{4CEA6FEB-5C8B-40B6-863B-513816BB08A6}" srcId="{D3E27952-C780-4EFD-861F-2B1C0F2139B7}" destId="{F1308B2A-6316-4DE8-B6DB-44423E8A2A4C}" srcOrd="0" destOrd="0" parTransId="{D448C086-075E-4BEE-BAA7-937BB2769B07}" sibTransId="{5D781E31-86DA-426C-AF7D-F41C49356C57}"/>
    <dgm:cxn modelId="{5507A9E1-B4D5-427B-A3CE-5161BB381A68}" type="presParOf" srcId="{9B7CB407-B77B-42F5-91E2-B91C2EE8A00E}" destId="{9C584DAB-D56D-4FD4-AC41-7370E6D21D1E}" srcOrd="0" destOrd="0" presId="urn:microsoft.com/office/officeart/2018/2/layout/IconLabelList"/>
    <dgm:cxn modelId="{4E30C4F0-008A-4E84-AD5B-E2812F6D2D9E}" type="presParOf" srcId="{9C584DAB-D56D-4FD4-AC41-7370E6D21D1E}" destId="{13319587-BCB9-44AB-94E8-9EAC9088F14B}" srcOrd="0" destOrd="0" presId="urn:microsoft.com/office/officeart/2018/2/layout/IconLabelList"/>
    <dgm:cxn modelId="{F64D8BDB-CE25-40BD-AC2A-AD7C5734D898}" type="presParOf" srcId="{9C584DAB-D56D-4FD4-AC41-7370E6D21D1E}" destId="{913306D3-3DFD-4E9B-9762-B93440FCE5FC}" srcOrd="1" destOrd="0" presId="urn:microsoft.com/office/officeart/2018/2/layout/IconLabelList"/>
    <dgm:cxn modelId="{FD63B43F-4A41-4BDF-838F-40F1E907BE47}" type="presParOf" srcId="{9C584DAB-D56D-4FD4-AC41-7370E6D21D1E}" destId="{75015525-4D31-41BE-A644-98FEA92E2244}" srcOrd="2" destOrd="0" presId="urn:microsoft.com/office/officeart/2018/2/layout/IconLabelList"/>
    <dgm:cxn modelId="{7C4805B4-E023-4B27-95E7-7D07F78668A1}" type="presParOf" srcId="{9B7CB407-B77B-42F5-91E2-B91C2EE8A00E}" destId="{59FCD023-4CAB-4E91-A1AF-56F59AE9F690}" srcOrd="1" destOrd="0" presId="urn:microsoft.com/office/officeart/2018/2/layout/IconLabelList"/>
    <dgm:cxn modelId="{9F96F469-6ACD-4BF8-B7CE-DF6DC7B4612C}" type="presParOf" srcId="{9B7CB407-B77B-42F5-91E2-B91C2EE8A00E}" destId="{B812BB59-D114-46A1-BE40-CD24D5E6A211}" srcOrd="2" destOrd="0" presId="urn:microsoft.com/office/officeart/2018/2/layout/IconLabelList"/>
    <dgm:cxn modelId="{22342289-A95E-4EC5-8374-C5AAC77AA983}" type="presParOf" srcId="{B812BB59-D114-46A1-BE40-CD24D5E6A211}" destId="{8BB87574-AA12-422A-870B-7D39E67950A7}" srcOrd="0" destOrd="0" presId="urn:microsoft.com/office/officeart/2018/2/layout/IconLabelList"/>
    <dgm:cxn modelId="{10A0D899-5A5F-4487-B669-A0361034A4D3}" type="presParOf" srcId="{B812BB59-D114-46A1-BE40-CD24D5E6A211}" destId="{A7B8F6EE-360D-433A-83FC-9468A4AA1612}" srcOrd="1" destOrd="0" presId="urn:microsoft.com/office/officeart/2018/2/layout/IconLabelList"/>
    <dgm:cxn modelId="{0EE34DEB-ACFE-4378-B344-89BE6748A415}" type="presParOf" srcId="{B812BB59-D114-46A1-BE40-CD24D5E6A211}" destId="{7072E566-29CE-4270-884A-F5291DDEF990}" srcOrd="2" destOrd="0" presId="urn:microsoft.com/office/officeart/2018/2/layout/IconLabelList"/>
    <dgm:cxn modelId="{21F8E656-566C-47ED-83E1-DA39AD7F288F}" type="presParOf" srcId="{9B7CB407-B77B-42F5-91E2-B91C2EE8A00E}" destId="{C778669C-9CFA-4642-B542-5640F3FC37F5}" srcOrd="3" destOrd="0" presId="urn:microsoft.com/office/officeart/2018/2/layout/IconLabelList"/>
    <dgm:cxn modelId="{F285577F-BB4A-410C-9BA4-838C5ECAE404}" type="presParOf" srcId="{9B7CB407-B77B-42F5-91E2-B91C2EE8A00E}" destId="{CBA093BF-4D7E-4BAC-8631-CA69BE0AA45C}" srcOrd="4" destOrd="0" presId="urn:microsoft.com/office/officeart/2018/2/layout/IconLabelList"/>
    <dgm:cxn modelId="{D8F1B223-328F-438C-A91B-5C0B125229BF}" type="presParOf" srcId="{CBA093BF-4D7E-4BAC-8631-CA69BE0AA45C}" destId="{12B713DA-7DFD-4CF8-B328-16B1896E8237}" srcOrd="0" destOrd="0" presId="urn:microsoft.com/office/officeart/2018/2/layout/IconLabelList"/>
    <dgm:cxn modelId="{980E27C7-7259-4BE0-9887-271AB0B6759E}" type="presParOf" srcId="{CBA093BF-4D7E-4BAC-8631-CA69BE0AA45C}" destId="{DD1F7370-9489-4C23-AB9C-BAAF14AE11F2}" srcOrd="1" destOrd="0" presId="urn:microsoft.com/office/officeart/2018/2/layout/IconLabelList"/>
    <dgm:cxn modelId="{0A5096BC-F8CE-4C16-834D-1DDE91723FEA}" type="presParOf" srcId="{CBA093BF-4D7E-4BAC-8631-CA69BE0AA45C}" destId="{74C7C47A-BE8D-4175-BEC2-3F13C04F130B}" srcOrd="2" destOrd="0" presId="urn:microsoft.com/office/officeart/2018/2/layout/IconLabelList"/>
    <dgm:cxn modelId="{F7E38FB3-6670-4880-90C9-5EA04930B465}" type="presParOf" srcId="{9B7CB407-B77B-42F5-91E2-B91C2EE8A00E}" destId="{FB159A3E-2920-49BC-8CF1-87342C2996B7}" srcOrd="5" destOrd="0" presId="urn:microsoft.com/office/officeart/2018/2/layout/IconLabelList"/>
    <dgm:cxn modelId="{B0C5CA71-A0BA-4623-9066-B4BE6D1B8363}" type="presParOf" srcId="{9B7CB407-B77B-42F5-91E2-B91C2EE8A00E}" destId="{B8569E59-E4FA-4A9A-8CC4-6C086482BF57}" srcOrd="6" destOrd="0" presId="urn:microsoft.com/office/officeart/2018/2/layout/IconLabelList"/>
    <dgm:cxn modelId="{9A64B9CA-F45F-4978-AB87-C8F18033E24D}" type="presParOf" srcId="{B8569E59-E4FA-4A9A-8CC4-6C086482BF57}" destId="{61B1DB0D-953F-4B83-A848-11130CFAB165}" srcOrd="0" destOrd="0" presId="urn:microsoft.com/office/officeart/2018/2/layout/IconLabelList"/>
    <dgm:cxn modelId="{D0CACC6B-4943-4A67-8B5A-F8E9C0EEA7F6}" type="presParOf" srcId="{B8569E59-E4FA-4A9A-8CC4-6C086482BF57}" destId="{A5A4F655-D1E0-480B-8261-160A61928E7C}" srcOrd="1" destOrd="0" presId="urn:microsoft.com/office/officeart/2018/2/layout/IconLabelList"/>
    <dgm:cxn modelId="{99F14188-E146-4636-9F8B-A30F91C5943D}" type="presParOf" srcId="{B8569E59-E4FA-4A9A-8CC4-6C086482BF57}" destId="{4979937F-D5E1-4842-A2C3-090BEE9637FC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5EDCA41-42DE-2246-AC3B-13EA6D152985}">
      <dsp:nvSpPr>
        <dsp:cNvPr id="0" name=""/>
        <dsp:cNvSpPr/>
      </dsp:nvSpPr>
      <dsp:spPr>
        <a:xfrm>
          <a:off x="35161" y="1235225"/>
          <a:ext cx="2521183" cy="151271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UN Charter</a:t>
          </a:r>
        </a:p>
      </dsp:txBody>
      <dsp:txXfrm>
        <a:off x="35161" y="1235225"/>
        <a:ext cx="2521183" cy="1512710"/>
      </dsp:txXfrm>
    </dsp:sp>
    <dsp:sp modelId="{EA559FE5-3029-804B-BBFB-CE8819A57FCC}">
      <dsp:nvSpPr>
        <dsp:cNvPr id="0" name=""/>
        <dsp:cNvSpPr/>
      </dsp:nvSpPr>
      <dsp:spPr>
        <a:xfrm>
          <a:off x="2773948" y="1225014"/>
          <a:ext cx="2521183" cy="1512710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dirty="0"/>
            <a:t>NATO Policy for the Protection of Civilians</a:t>
          </a:r>
        </a:p>
      </dsp:txBody>
      <dsp:txXfrm>
        <a:off x="2773948" y="1225014"/>
        <a:ext cx="2521183" cy="1512710"/>
      </dsp:txXfrm>
    </dsp:sp>
    <dsp:sp modelId="{4341F682-9791-D947-880E-4E7FF4CE3078}">
      <dsp:nvSpPr>
        <dsp:cNvPr id="0" name=""/>
        <dsp:cNvSpPr/>
      </dsp:nvSpPr>
      <dsp:spPr>
        <a:xfrm>
          <a:off x="646" y="2989843"/>
          <a:ext cx="2521183" cy="1512710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dirty="0"/>
            <a:t>International Humanitarian Law. </a:t>
          </a:r>
        </a:p>
      </dsp:txBody>
      <dsp:txXfrm>
        <a:off x="646" y="2989843"/>
        <a:ext cx="2521183" cy="1512710"/>
      </dsp:txXfrm>
    </dsp:sp>
    <dsp:sp modelId="{8C76E030-AE4D-9640-A629-083E0C0E4FC2}">
      <dsp:nvSpPr>
        <dsp:cNvPr id="0" name=""/>
        <dsp:cNvSpPr/>
      </dsp:nvSpPr>
      <dsp:spPr>
        <a:xfrm>
          <a:off x="2773948" y="2989843"/>
          <a:ext cx="2521183" cy="1512710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Foreign &amp; Commonwealth Office</a:t>
          </a:r>
        </a:p>
      </dsp:txBody>
      <dsp:txXfrm>
        <a:off x="2773948" y="2989843"/>
        <a:ext cx="2521183" cy="151271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3319587-BCB9-44AB-94E8-9EAC9088F14B}">
      <dsp:nvSpPr>
        <dsp:cNvPr id="0" name=""/>
        <dsp:cNvSpPr/>
      </dsp:nvSpPr>
      <dsp:spPr>
        <a:xfrm>
          <a:off x="926552" y="321261"/>
          <a:ext cx="692929" cy="69292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5015525-4D31-41BE-A644-98FEA92E2244}">
      <dsp:nvSpPr>
        <dsp:cNvPr id="0" name=""/>
        <dsp:cNvSpPr/>
      </dsp:nvSpPr>
      <dsp:spPr>
        <a:xfrm>
          <a:off x="494582" y="1376821"/>
          <a:ext cx="1539843" cy="7559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dirty="0"/>
            <a:t>Bee keeping</a:t>
          </a:r>
        </a:p>
      </dsp:txBody>
      <dsp:txXfrm>
        <a:off x="494582" y="1376821"/>
        <a:ext cx="1539843" cy="755967"/>
      </dsp:txXfrm>
    </dsp:sp>
    <dsp:sp modelId="{8BB87574-AA12-422A-870B-7D39E67950A7}">
      <dsp:nvSpPr>
        <dsp:cNvPr id="0" name=""/>
        <dsp:cNvSpPr/>
      </dsp:nvSpPr>
      <dsp:spPr>
        <a:xfrm>
          <a:off x="2858681" y="293863"/>
          <a:ext cx="692929" cy="69292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072E566-29CE-4270-884A-F5291DDEF990}">
      <dsp:nvSpPr>
        <dsp:cNvPr id="0" name=""/>
        <dsp:cNvSpPr/>
      </dsp:nvSpPr>
      <dsp:spPr>
        <a:xfrm>
          <a:off x="2237963" y="1067910"/>
          <a:ext cx="1960821" cy="7559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/>
            <a:t>Growing vegetables and plants </a:t>
          </a:r>
        </a:p>
      </dsp:txBody>
      <dsp:txXfrm>
        <a:off x="2237963" y="1067910"/>
        <a:ext cx="1960821" cy="755967"/>
      </dsp:txXfrm>
    </dsp:sp>
    <dsp:sp modelId="{12B713DA-7DFD-4CF8-B328-16B1896E8237}">
      <dsp:nvSpPr>
        <dsp:cNvPr id="0" name=""/>
        <dsp:cNvSpPr/>
      </dsp:nvSpPr>
      <dsp:spPr>
        <a:xfrm>
          <a:off x="965141" y="2073088"/>
          <a:ext cx="692929" cy="69292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4C7C47A-BE8D-4175-BEC2-3F13C04F130B}">
      <dsp:nvSpPr>
        <dsp:cNvPr id="0" name=""/>
        <dsp:cNvSpPr/>
      </dsp:nvSpPr>
      <dsp:spPr>
        <a:xfrm>
          <a:off x="541678" y="2922045"/>
          <a:ext cx="1539843" cy="7559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/>
            <a:t>Sensory Garden</a:t>
          </a:r>
        </a:p>
      </dsp:txBody>
      <dsp:txXfrm>
        <a:off x="541678" y="2922045"/>
        <a:ext cx="1539843" cy="755967"/>
      </dsp:txXfrm>
    </dsp:sp>
    <dsp:sp modelId="{61B1DB0D-953F-4B83-A848-11130CFAB165}">
      <dsp:nvSpPr>
        <dsp:cNvPr id="0" name=""/>
        <dsp:cNvSpPr/>
      </dsp:nvSpPr>
      <dsp:spPr>
        <a:xfrm>
          <a:off x="2827520" y="2093454"/>
          <a:ext cx="692929" cy="69292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979937F-D5E1-4842-A2C3-090BEE9637FC}">
      <dsp:nvSpPr>
        <dsp:cNvPr id="0" name=""/>
        <dsp:cNvSpPr/>
      </dsp:nvSpPr>
      <dsp:spPr>
        <a:xfrm>
          <a:off x="2060288" y="3052565"/>
          <a:ext cx="2141553" cy="6397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 dirty="0"/>
            <a:t>Working with Carmarthenshire renewable energy to switch the school energy supply to 100% renewable.</a:t>
          </a:r>
        </a:p>
      </dsp:txBody>
      <dsp:txXfrm>
        <a:off x="2060288" y="3052565"/>
        <a:ext cx="2141553" cy="63979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5C5551-A4C0-2945-947F-282CB2047C45}" type="datetimeFigureOut">
              <a:rPr lang="en-US" smtClean="0"/>
              <a:t>3/6/22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4917D0-4FF3-F64F-B287-D91D75C7D5D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88308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5C5551-A4C0-2945-947F-282CB2047C45}" type="datetimeFigureOut">
              <a:rPr lang="en-US" smtClean="0"/>
              <a:t>3/6/22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4917D0-4FF3-F64F-B287-D91D75C7D5D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36820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5C5551-A4C0-2945-947F-282CB2047C45}" type="datetimeFigureOut">
              <a:rPr lang="en-US" smtClean="0"/>
              <a:t>3/6/22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4917D0-4FF3-F64F-B287-D91D75C7D5D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72984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5C5551-A4C0-2945-947F-282CB2047C45}" type="datetimeFigureOut">
              <a:rPr lang="en-US" smtClean="0"/>
              <a:t>3/6/22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4917D0-4FF3-F64F-B287-D91D75C7D5D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70333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5C5551-A4C0-2945-947F-282CB2047C45}" type="datetimeFigureOut">
              <a:rPr lang="en-US" smtClean="0"/>
              <a:t>3/6/22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4917D0-4FF3-F64F-B287-D91D75C7D5D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11702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5C5551-A4C0-2945-947F-282CB2047C45}" type="datetimeFigureOut">
              <a:rPr lang="en-US" smtClean="0"/>
              <a:t>3/6/22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4917D0-4FF3-F64F-B287-D91D75C7D5D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97276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5C5551-A4C0-2945-947F-282CB2047C45}" type="datetimeFigureOut">
              <a:rPr lang="en-US" smtClean="0"/>
              <a:t>3/6/22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4917D0-4FF3-F64F-B287-D91D75C7D5D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961106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5C5551-A4C0-2945-947F-282CB2047C45}" type="datetimeFigureOut">
              <a:rPr lang="en-US" smtClean="0"/>
              <a:t>3/6/22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4917D0-4FF3-F64F-B287-D91D75C7D5D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22097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5C5551-A4C0-2945-947F-282CB2047C45}" type="datetimeFigureOut">
              <a:rPr lang="en-US" smtClean="0"/>
              <a:t>3/6/22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4917D0-4FF3-F64F-B287-D91D75C7D5D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17998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5C5551-A4C0-2945-947F-282CB2047C45}" type="datetimeFigureOut">
              <a:rPr lang="en-US" smtClean="0"/>
              <a:t>3/6/22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4917D0-4FF3-F64F-B287-D91D75C7D5D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71144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5C5551-A4C0-2945-947F-282CB2047C45}" type="datetimeFigureOut">
              <a:rPr lang="en-US" smtClean="0"/>
              <a:t>3/6/22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4917D0-4FF3-F64F-B287-D91D75C7D5D0}" type="slidenum">
              <a:rPr lang="en-US" smtClean="0"/>
              <a:t>‹#›</a:t>
            </a:fld>
            <a:endParaRPr lang="en-US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65694033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5C5551-A4C0-2945-947F-282CB2047C45}" type="datetimeFigureOut">
              <a:rPr lang="en-US" smtClean="0"/>
              <a:t>3/6/22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4917D0-4FF3-F64F-B287-D91D75C7D5D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942186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5C5551-A4C0-2945-947F-282CB2047C45}" type="datetimeFigureOut">
              <a:rPr lang="en-US" smtClean="0"/>
              <a:t>3/6/22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4917D0-4FF3-F64F-B287-D91D75C7D5D0}" type="slidenum">
              <a:rPr lang="en-US" smtClean="0"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2803060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5C5551-A4C0-2945-947F-282CB2047C45}" type="datetimeFigureOut">
              <a:rPr lang="en-US" smtClean="0"/>
              <a:t>3/6/22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4917D0-4FF3-F64F-B287-D91D75C7D5D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230880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5C5551-A4C0-2945-947F-282CB2047C45}" type="datetimeFigureOut">
              <a:rPr lang="en-US" smtClean="0"/>
              <a:t>3/6/22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4917D0-4FF3-F64F-B287-D91D75C7D5D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923804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5C5551-A4C0-2945-947F-282CB2047C45}" type="datetimeFigureOut">
              <a:rPr lang="en-US" smtClean="0"/>
              <a:t>3/6/22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4917D0-4FF3-F64F-B287-D91D75C7D5D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72251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A5C5551-A4C0-2945-947F-282CB2047C45}" type="datetimeFigureOut">
              <a:rPr lang="en-US" smtClean="0"/>
              <a:t>3/6/22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A34917D0-4FF3-F64F-B287-D91D75C7D5D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66750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  <p:sldLayoutId id="2147483687" r:id="rId15"/>
    <p:sldLayoutId id="2147483688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2.jpeg"/><Relationship Id="rId7" Type="http://schemas.openxmlformats.org/officeDocument/2006/relationships/diagramColors" Target="../diagrams/colors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11" Type="http://schemas.openxmlformats.org/officeDocument/2006/relationships/image" Target="../media/image5.jpeg"/><Relationship Id="rId5" Type="http://schemas.openxmlformats.org/officeDocument/2006/relationships/diagramLayout" Target="../diagrams/layout1.xml"/><Relationship Id="rId10" Type="http://schemas.openxmlformats.org/officeDocument/2006/relationships/image" Target="../media/image4.jpeg"/><Relationship Id="rId4" Type="http://schemas.openxmlformats.org/officeDocument/2006/relationships/diagramData" Target="../diagrams/data1.xml"/><Relationship Id="rId9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png"/><Relationship Id="rId5" Type="http://schemas.openxmlformats.org/officeDocument/2006/relationships/image" Target="../media/image9.svg"/><Relationship Id="rId4" Type="http://schemas.openxmlformats.org/officeDocument/2006/relationships/image" Target="../media/image8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2.xml"/><Relationship Id="rId3" Type="http://schemas.openxmlformats.org/officeDocument/2006/relationships/image" Target="../media/image11.png"/><Relationship Id="rId7" Type="http://schemas.openxmlformats.org/officeDocument/2006/relationships/image" Target="https://ichef.bbci.co.uk/news/976/cpsprodpb/1D40/production/_119388470_still2-1.jpg" TargetMode="External"/><Relationship Id="rId12" Type="http://schemas.microsoft.com/office/2007/relationships/diagramDrawing" Target="../diagrams/drawing2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jpeg"/><Relationship Id="rId11" Type="http://schemas.openxmlformats.org/officeDocument/2006/relationships/diagramColors" Target="../diagrams/colors2.xml"/><Relationship Id="rId5" Type="http://schemas.openxmlformats.org/officeDocument/2006/relationships/image" Target="../media/image13.png"/><Relationship Id="rId10" Type="http://schemas.openxmlformats.org/officeDocument/2006/relationships/diagramQuickStyle" Target="../diagrams/quickStyle2.xml"/><Relationship Id="rId4" Type="http://schemas.openxmlformats.org/officeDocument/2006/relationships/image" Target="../media/image12.png"/><Relationship Id="rId9" Type="http://schemas.openxmlformats.org/officeDocument/2006/relationships/diagramLayout" Target="../diagrams/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bbc.co.uk/news/uk-wales-57823406" TargetMode="External"/><Relationship Id="rId13" Type="http://schemas.openxmlformats.org/officeDocument/2006/relationships/hyperlink" Target="https://www.un.org/sustainabledevelopment/" TargetMode="External"/><Relationship Id="rId3" Type="http://schemas.openxmlformats.org/officeDocument/2006/relationships/hyperlink" Target="http://www.gov.uk/government/organisations/foreign-commonwealth-office" TargetMode="External"/><Relationship Id="rId7" Type="http://schemas.openxmlformats.org/officeDocument/2006/relationships/hyperlink" Target="https://www.lawyersnjurists.com/article/international-humanitarian-law/" TargetMode="External"/><Relationship Id="rId12" Type="http://schemas.openxmlformats.org/officeDocument/2006/relationships/hyperlink" Target="https://www.un.org/en/global-issues/peace-and-security" TargetMode="External"/><Relationship Id="rId2" Type="http://schemas.openxmlformats.org/officeDocument/2006/relationships/hyperlink" Target="http://eprints.lse.ac.uk/67741/2/Falkner_Paris%20agreement_2016.pdf" TargetMode="External"/><Relationship Id="rId16" Type="http://schemas.openxmlformats.org/officeDocument/2006/relationships/hyperlink" Target="https://www.brodinefwr.org.uk/?locale=en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kafkadesk.org/2020/02/12/support-for-nato-membership-widely-varies-across-central-europe/" TargetMode="External"/><Relationship Id="rId11" Type="http://schemas.openxmlformats.org/officeDocument/2006/relationships/hyperlink" Target="https://gov.wales/sites/default/files/publications/2019-05/environment-wales-act-2016-impact-assessments_1.pdf" TargetMode="External"/><Relationship Id="rId5" Type="http://schemas.openxmlformats.org/officeDocument/2006/relationships/hyperlink" Target="https://www.government.se/government-policy/the-global-goals-and-the-2030-Agenda-for-sustainable-development/goal-13-climate-action/" TargetMode="External"/><Relationship Id="rId15" Type="http://schemas.openxmlformats.org/officeDocument/2006/relationships/hyperlink" Target="https://unfccc.int/kyoto_protocol" TargetMode="External"/><Relationship Id="rId10" Type="http://schemas.openxmlformats.org/officeDocument/2006/relationships/hyperlink" Target="https://gov.wales/sites/default/files/publications/2019-05/environment-wales-act-2016-impact-assessments_1." TargetMode="External"/><Relationship Id="rId4" Type="http://schemas.openxmlformats.org/officeDocument/2006/relationships/hyperlink" Target="https://futuregenerations2020.wales/english" TargetMode="External"/><Relationship Id="rId9" Type="http://schemas.openxmlformats.org/officeDocument/2006/relationships/hyperlink" Target="https://www.bbc.co.uk/news/uk-wales-59066167" TargetMode="External"/><Relationship Id="rId14" Type="http://schemas.openxmlformats.org/officeDocument/2006/relationships/hyperlink" Target="https://unfccc.int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4" name="Picture 8" descr="Support for NATO membership widely varies across Central Europe - Kafkadesk">
            <a:extLst>
              <a:ext uri="{FF2B5EF4-FFF2-40B4-BE49-F238E27FC236}">
                <a16:creationId xmlns:a16="http://schemas.microsoft.com/office/drawing/2014/main" id="{53B17A74-50DB-4E43-B351-11E64D210D7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5951"/>
          <a:stretch/>
        </p:blipFill>
        <p:spPr bwMode="auto">
          <a:xfrm>
            <a:off x="8746638" y="307913"/>
            <a:ext cx="3443229" cy="2304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150ED53-E7F4-2C47-9861-8CC41E35D3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9825" y="307912"/>
            <a:ext cx="4854256" cy="1770045"/>
          </a:xfrm>
        </p:spPr>
        <p:txBody>
          <a:bodyPr>
            <a:normAutofit/>
          </a:bodyPr>
          <a:lstStyle/>
          <a:p>
            <a:pPr algn="l"/>
            <a:r>
              <a:rPr lang="en-US" b="1" u="sng" dirty="0">
                <a:latin typeface="Chalkduster" panose="03050602040202020205" pitchFamily="66" charset="77"/>
              </a:rPr>
              <a:t>Conflict 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04A261A-F60A-4214-92D9-9E85FD8CA83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92645013"/>
              </p:ext>
            </p:extLst>
          </p:nvPr>
        </p:nvGraphicFramePr>
        <p:xfrm>
          <a:off x="4098473" y="1469120"/>
          <a:ext cx="5295778" cy="57275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12" name="Picture 4" descr="Foreign &amp; Commonwealth Office [ Download - Logo - icon ] png svg">
            <a:extLst>
              <a:ext uri="{FF2B5EF4-FFF2-40B4-BE49-F238E27FC236}">
                <a16:creationId xmlns:a16="http://schemas.microsoft.com/office/drawing/2014/main" id="{8C68E3F1-6D2E-8846-ABBB-4C7921B78F5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81185" y="3858343"/>
            <a:ext cx="2304375" cy="2304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UN to debate South Sudan conflict as six-year-old country struggles for  peace | Foreign Brief">
            <a:extLst>
              <a:ext uri="{FF2B5EF4-FFF2-40B4-BE49-F238E27FC236}">
                <a16:creationId xmlns:a16="http://schemas.microsoft.com/office/drawing/2014/main" id="{24EC3B39-EBD2-EE4C-9F3A-C1E88A53473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6440" y="1109355"/>
            <a:ext cx="3827774" cy="25530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8" name="Picture 12">
            <a:extLst>
              <a:ext uri="{FF2B5EF4-FFF2-40B4-BE49-F238E27FC236}">
                <a16:creationId xmlns:a16="http://schemas.microsoft.com/office/drawing/2014/main" id="{3AC92DC0-79E9-884A-9E11-7EDCD854752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6440" y="4308499"/>
            <a:ext cx="3810000" cy="203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E0288845-2A2F-354F-B10E-C4755A4D3B4D}"/>
              </a:ext>
            </a:extLst>
          </p:cNvPr>
          <p:cNvSpPr/>
          <p:nvPr/>
        </p:nvSpPr>
        <p:spPr>
          <a:xfrm rot="20354188">
            <a:off x="4512299" y="966661"/>
            <a:ext cx="3951723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44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Social Justice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AF88732F-7269-BE4F-828A-21891C57FD18}"/>
              </a:ext>
            </a:extLst>
          </p:cNvPr>
          <p:cNvSpPr txBox="1"/>
          <p:nvPr/>
        </p:nvSpPr>
        <p:spPr>
          <a:xfrm>
            <a:off x="1051120" y="6365421"/>
            <a:ext cx="277279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Lawyers &amp; Jurists (2017)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7E2FF603-D27B-F44A-8D94-25A934BEFCFD}"/>
              </a:ext>
            </a:extLst>
          </p:cNvPr>
          <p:cNvSpPr txBox="1"/>
          <p:nvPr/>
        </p:nvSpPr>
        <p:spPr>
          <a:xfrm>
            <a:off x="1043120" y="3687308"/>
            <a:ext cx="247219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United Nations (2018)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70E667B1-756F-A34B-B6E8-06D4E6D2C936}"/>
              </a:ext>
            </a:extLst>
          </p:cNvPr>
          <p:cNvSpPr txBox="1"/>
          <p:nvPr/>
        </p:nvSpPr>
        <p:spPr>
          <a:xfrm>
            <a:off x="9791362" y="2630326"/>
            <a:ext cx="2108423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/>
              <a:t>Kafkadesk (2020) </a:t>
            </a:r>
            <a:endParaRPr lang="en-US" dirty="0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B81C2D50-3324-2E45-926A-ECCA784AFF7C}"/>
              </a:ext>
            </a:extLst>
          </p:cNvPr>
          <p:cNvSpPr txBox="1"/>
          <p:nvPr/>
        </p:nvSpPr>
        <p:spPr>
          <a:xfrm>
            <a:off x="9141867" y="6233359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b="1" dirty="0"/>
              <a:t>Foreign &amp; Commonwealth Office (2021) </a:t>
            </a:r>
            <a:endParaRPr lang="en-US" sz="1200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7EF53B22-9E77-F941-9445-4F0CC1F6ABBA}"/>
              </a:ext>
            </a:extLst>
          </p:cNvPr>
          <p:cNvSpPr txBox="1"/>
          <p:nvPr/>
        </p:nvSpPr>
        <p:spPr>
          <a:xfrm>
            <a:off x="9791362" y="6550087"/>
            <a:ext cx="762185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tabLst>
                <a:tab pos="2971800" algn="ctr"/>
                <a:tab pos="5943600" algn="r"/>
              </a:tabLst>
            </a:pP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Richard Davies 1806173</a:t>
            </a:r>
          </a:p>
        </p:txBody>
      </p:sp>
    </p:spTree>
    <p:extLst>
      <p:ext uri="{BB962C8B-B14F-4D97-AF65-F5344CB8AC3E}">
        <p14:creationId xmlns:p14="http://schemas.microsoft.com/office/powerpoint/2010/main" val="5625824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10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1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AsOne/>
      </p:bldGraphic>
      <p:bldP spid="4" grpId="0"/>
      <p:bldP spid="18" grpId="0"/>
      <p:bldP spid="20" grpId="0"/>
      <p:bldP spid="22" grpId="0"/>
      <p:bldP spid="24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>
            <a:extLst>
              <a:ext uri="{FF2B5EF4-FFF2-40B4-BE49-F238E27FC236}">
                <a16:creationId xmlns:a16="http://schemas.microsoft.com/office/drawing/2014/main" id="{8640ACD2-00AC-AC43-8742-564AF8B03D55}"/>
              </a:ext>
            </a:extLst>
          </p:cNvPr>
          <p:cNvSpPr/>
          <p:nvPr/>
        </p:nvSpPr>
        <p:spPr>
          <a:xfrm>
            <a:off x="1298370" y="5348746"/>
            <a:ext cx="4640714" cy="13702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Title 1">
            <a:extLst>
              <a:ext uri="{FF2B5EF4-FFF2-40B4-BE49-F238E27FC236}">
                <a16:creationId xmlns:a16="http://schemas.microsoft.com/office/drawing/2014/main" id="{FA2C8045-32AF-E341-AED2-FDA5F83866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 rot="16200000">
            <a:off x="-1327149" y="2092381"/>
            <a:ext cx="4854256" cy="1770045"/>
          </a:xfrm>
        </p:spPr>
        <p:txBody>
          <a:bodyPr>
            <a:normAutofit/>
          </a:bodyPr>
          <a:lstStyle/>
          <a:p>
            <a:pPr algn="l"/>
            <a:r>
              <a:rPr lang="en-US" b="1" u="sng" dirty="0">
                <a:latin typeface="Chalkduster" panose="03050602040202020205" pitchFamily="66" charset="77"/>
              </a:rPr>
              <a:t>Climate Change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5C20D1-8F7B-954B-BFCC-76E95FC6C0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5896" y="808674"/>
            <a:ext cx="5075271" cy="2616700"/>
          </a:xfrm>
          <a:ln w="79375">
            <a:solidFill>
              <a:schemeClr val="accent1"/>
            </a:solidFill>
          </a:ln>
        </p:spPr>
        <p:txBody>
          <a:bodyPr>
            <a:noAutofit/>
          </a:bodyPr>
          <a:lstStyle/>
          <a:p>
            <a:r>
              <a:rPr lang="en-GB" sz="1800" b="1" dirty="0">
                <a:solidFill>
                  <a:schemeClr val="tx1"/>
                </a:solidFill>
                <a:latin typeface="Roboto Bold"/>
              </a:rPr>
              <a:t>United Nations Framework Convention on Climate Change, (2022)</a:t>
            </a:r>
            <a:endParaRPr lang="en-GB" sz="1800" b="1" dirty="0">
              <a:solidFill>
                <a:schemeClr val="tx1"/>
              </a:solidFill>
            </a:endParaRPr>
          </a:p>
          <a:p>
            <a:r>
              <a:rPr lang="en-GB" sz="1800" b="1" dirty="0">
                <a:solidFill>
                  <a:schemeClr val="tx1"/>
                </a:solidFill>
              </a:rPr>
              <a:t>Paris Agreement, </a:t>
            </a:r>
            <a:r>
              <a:rPr lang="en-GB" sz="1400" b="1" dirty="0">
                <a:solidFill>
                  <a:schemeClr val="tx1"/>
                </a:solidFill>
              </a:rPr>
              <a:t>(Falkner. 2016</a:t>
            </a:r>
            <a:r>
              <a:rPr lang="en-US" sz="1400" b="1" dirty="0">
                <a:solidFill>
                  <a:schemeClr val="tx1"/>
                </a:solidFill>
              </a:rPr>
              <a:t>).</a:t>
            </a:r>
            <a:endParaRPr lang="en-GB" sz="1400" b="1" dirty="0">
              <a:solidFill>
                <a:schemeClr val="tx1"/>
              </a:solidFill>
            </a:endParaRPr>
          </a:p>
          <a:p>
            <a:r>
              <a:rPr lang="en-GB" sz="1800" b="1" dirty="0">
                <a:solidFill>
                  <a:schemeClr val="tx1"/>
                </a:solidFill>
              </a:rPr>
              <a:t>Kyoto Protocol (UNFCC, 2022)</a:t>
            </a:r>
          </a:p>
          <a:p>
            <a:r>
              <a:rPr lang="en-GB" sz="1800" b="1" dirty="0">
                <a:solidFill>
                  <a:schemeClr val="tx1"/>
                </a:solidFill>
              </a:rPr>
              <a:t>United Nations (UN) Sustainable Development </a:t>
            </a:r>
          </a:p>
        </p:txBody>
      </p:sp>
      <p:pic>
        <p:nvPicPr>
          <p:cNvPr id="3074" name="Picture 2" descr="logo">
            <a:extLst>
              <a:ext uri="{FF2B5EF4-FFF2-40B4-BE49-F238E27FC236}">
                <a16:creationId xmlns:a16="http://schemas.microsoft.com/office/drawing/2014/main" id="{9A8EF6A6-EDEA-A848-A680-C41D8A1EDAB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0606" y="5487900"/>
            <a:ext cx="3676485" cy="10919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 descr="A picture containing sunburst chart&#10;&#10;Description automatically generated">
            <a:extLst>
              <a:ext uri="{FF2B5EF4-FFF2-40B4-BE49-F238E27FC236}">
                <a16:creationId xmlns:a16="http://schemas.microsoft.com/office/drawing/2014/main" id="{F3C7AC64-032C-9343-B535-16C255FC748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6762" t="20350" r="14973" b="4791"/>
          <a:stretch/>
        </p:blipFill>
        <p:spPr>
          <a:xfrm>
            <a:off x="7573889" y="2743512"/>
            <a:ext cx="2978250" cy="2887101"/>
          </a:xfrm>
          <a:prstGeom prst="rect">
            <a:avLst/>
          </a:prstGeom>
          <a:effectLst>
            <a:softEdge rad="250328"/>
          </a:effectLst>
        </p:spPr>
      </p:pic>
      <p:pic>
        <p:nvPicPr>
          <p:cNvPr id="8" name="Graphic 7">
            <a:extLst>
              <a:ext uri="{FF2B5EF4-FFF2-40B4-BE49-F238E27FC236}">
                <a16:creationId xmlns:a16="http://schemas.microsoft.com/office/drawing/2014/main" id="{8D68CDD9-6D92-E540-8864-D3BC12E9C4B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9041024" y="5558957"/>
            <a:ext cx="2760489" cy="880444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3CB3D927-3593-064C-BB88-21805DCB137B}"/>
              </a:ext>
            </a:extLst>
          </p:cNvPr>
          <p:cNvSpPr txBox="1"/>
          <p:nvPr/>
        </p:nvSpPr>
        <p:spPr>
          <a:xfrm>
            <a:off x="6215634" y="1227387"/>
            <a:ext cx="5181950" cy="212365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1" i="0" dirty="0">
                <a:effectLst/>
                <a:latin typeface="Aharoni" panose="02010803020104030203" pitchFamily="2" charset="-79"/>
                <a:cs typeface="Aharoni" panose="02010803020104030203" pitchFamily="2" charset="-79"/>
              </a:rPr>
              <a:t>The Environment Wales Act 2016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1" dirty="0">
                <a:latin typeface="Aharoni" panose="02010803020104030203" pitchFamily="2" charset="-79"/>
                <a:cs typeface="Aharoni" panose="02010803020104030203" pitchFamily="2" charset="-79"/>
              </a:rPr>
              <a:t>Well-being of Future Generations Wales act 2015</a:t>
            </a:r>
            <a:endParaRPr lang="en-GB" sz="2400" b="1" i="0" dirty="0">
              <a:effectLst/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1" dirty="0">
                <a:latin typeface="Aharoni" panose="02010803020104030203" pitchFamily="2" charset="-79"/>
                <a:cs typeface="Aharoni" panose="02010803020104030203" pitchFamily="2" charset="-79"/>
              </a:rPr>
              <a:t>Carbon Neutral by 2030</a:t>
            </a:r>
            <a:endParaRPr lang="en-US" sz="2400" b="1" dirty="0"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endParaRPr lang="en-GB" b="0" i="0" dirty="0">
              <a:effectLst/>
              <a:latin typeface="Messina"/>
            </a:endParaRPr>
          </a:p>
          <a:p>
            <a:endParaRPr lang="en-US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AB1CE1D6-5FFE-1B48-B8D0-46163D558A01}"/>
              </a:ext>
            </a:extLst>
          </p:cNvPr>
          <p:cNvSpPr txBox="1"/>
          <p:nvPr/>
        </p:nvSpPr>
        <p:spPr>
          <a:xfrm>
            <a:off x="6671698" y="685319"/>
            <a:ext cx="412433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b="1" u="sng" dirty="0"/>
              <a:t>What are Wales doing?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62E899ED-1988-934C-ABA5-E1CAB9261694}"/>
              </a:ext>
            </a:extLst>
          </p:cNvPr>
          <p:cNvSpPr txBox="1"/>
          <p:nvPr/>
        </p:nvSpPr>
        <p:spPr>
          <a:xfrm>
            <a:off x="2401815" y="-14041"/>
            <a:ext cx="6942926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400" b="1" u="sng" dirty="0">
                <a:latin typeface="Britannic Bold" panose="020B0903060703020204" pitchFamily="34" charset="77"/>
              </a:rPr>
              <a:t>Tackling Climate Change!! </a:t>
            </a:r>
          </a:p>
        </p:txBody>
      </p:sp>
      <p:pic>
        <p:nvPicPr>
          <p:cNvPr id="3076" name="Picture 4">
            <a:extLst>
              <a:ext uri="{FF2B5EF4-FFF2-40B4-BE49-F238E27FC236}">
                <a16:creationId xmlns:a16="http://schemas.microsoft.com/office/drawing/2014/main" id="{DB1D0D2E-C4E1-0C40-B9A8-865AFCE305C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285" t="3038" r="18815" b="5648"/>
          <a:stretch/>
        </p:blipFill>
        <p:spPr bwMode="auto">
          <a:xfrm>
            <a:off x="2806383" y="3351045"/>
            <a:ext cx="1847346" cy="1810784"/>
          </a:xfrm>
          <a:prstGeom prst="rect">
            <a:avLst/>
          </a:prstGeom>
          <a:noFill/>
          <a:effectLst>
            <a:softEdge rad="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338A49DB-9ACF-E847-9115-6E55E4E687F0}"/>
              </a:ext>
            </a:extLst>
          </p:cNvPr>
          <p:cNvSpPr txBox="1"/>
          <p:nvPr/>
        </p:nvSpPr>
        <p:spPr>
          <a:xfrm>
            <a:off x="2981615" y="6283364"/>
            <a:ext cx="3344229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00" b="0" i="0" dirty="0">
                <a:solidFill>
                  <a:srgbClr val="FFFFFF"/>
                </a:solidFill>
                <a:effectLst/>
                <a:latin typeface="Roboto Bold"/>
              </a:rPr>
              <a:t>United Nations Framework Convention on Climate Change, (2022)</a:t>
            </a:r>
            <a:endParaRPr lang="en-US" sz="1000" dirty="0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10CF5987-C9A9-3544-B964-6A943B4F02E6}"/>
              </a:ext>
            </a:extLst>
          </p:cNvPr>
          <p:cNvSpPr txBox="1"/>
          <p:nvPr/>
        </p:nvSpPr>
        <p:spPr>
          <a:xfrm>
            <a:off x="3325487" y="5021188"/>
            <a:ext cx="1506895" cy="2462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00" b="0" i="0" dirty="0">
                <a:solidFill>
                  <a:srgbClr val="FFFFFF"/>
                </a:solidFill>
                <a:effectLst/>
                <a:latin typeface="Roboto Bold"/>
              </a:rPr>
              <a:t>United Nations, (2022)</a:t>
            </a:r>
            <a:endParaRPr lang="en-US" sz="1000" dirty="0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D3E150DD-F075-0443-94F9-852C4F1020B6}"/>
              </a:ext>
            </a:extLst>
          </p:cNvPr>
          <p:cNvSpPr txBox="1"/>
          <p:nvPr/>
        </p:nvSpPr>
        <p:spPr>
          <a:xfrm>
            <a:off x="6896777" y="2678467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National Assembly for Wales (2015)</a:t>
            </a:r>
            <a:endParaRPr lang="en-US" dirty="0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6CC9171F-A901-2B40-A3D3-AB1B12FE279F}"/>
              </a:ext>
            </a:extLst>
          </p:cNvPr>
          <p:cNvSpPr txBox="1"/>
          <p:nvPr/>
        </p:nvSpPr>
        <p:spPr>
          <a:xfrm rot="1790976">
            <a:off x="7185986" y="5747389"/>
            <a:ext cx="2122853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000" dirty="0"/>
              <a:t>Future Generations Commissioner for Wales (2022)</a:t>
            </a:r>
            <a:endParaRPr lang="en-GB" sz="1000" b="1" i="0" dirty="0">
              <a:solidFill>
                <a:srgbClr val="FEFEFE"/>
              </a:solidFill>
              <a:effectLst/>
              <a:latin typeface="Messina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F1E4A277-0940-6843-A49F-53D152017C2F}"/>
              </a:ext>
            </a:extLst>
          </p:cNvPr>
          <p:cNvSpPr txBox="1"/>
          <p:nvPr/>
        </p:nvSpPr>
        <p:spPr>
          <a:xfrm>
            <a:off x="9791362" y="6550087"/>
            <a:ext cx="762185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tabLst>
                <a:tab pos="2971800" algn="ctr"/>
                <a:tab pos="5943600" algn="r"/>
              </a:tabLst>
            </a:pP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Richard Davies 1806173</a:t>
            </a:r>
          </a:p>
        </p:txBody>
      </p:sp>
    </p:spTree>
    <p:extLst>
      <p:ext uri="{BB962C8B-B14F-4D97-AF65-F5344CB8AC3E}">
        <p14:creationId xmlns:p14="http://schemas.microsoft.com/office/powerpoint/2010/main" val="17401303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4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0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3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0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  <p:bldP spid="10" grpId="0"/>
      <p:bldP spid="12" grpId="0"/>
      <p:bldP spid="13" grpId="0"/>
      <p:bldP spid="21" grpId="0"/>
      <p:bldP spid="22" grpId="0"/>
      <p:bldP spid="26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6" descr="Community Links">
            <a:extLst>
              <a:ext uri="{FF2B5EF4-FFF2-40B4-BE49-F238E27FC236}">
                <a16:creationId xmlns:a16="http://schemas.microsoft.com/office/drawing/2014/main" id="{F45A0D70-7FDF-4B49-B44F-52B82A41DD5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585670" y="-1130737"/>
            <a:ext cx="3938531" cy="37908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87D0584-0F7E-3C4C-92E6-5E1CBCE226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784" y="-12460"/>
            <a:ext cx="6244929" cy="1077229"/>
          </a:xfrm>
        </p:spPr>
        <p:txBody>
          <a:bodyPr vert="horz" lIns="91440" tIns="45720" rIns="91440" bIns="45720" rtlCol="0" anchor="t">
            <a:noAutofit/>
          </a:bodyPr>
          <a:lstStyle/>
          <a:p>
            <a:pPr algn="l"/>
            <a:r>
              <a:rPr lang="en-US" sz="5400" b="1" u="sng" dirty="0">
                <a:solidFill>
                  <a:schemeClr val="tx1"/>
                </a:solidFill>
                <a:latin typeface="Comic Sans MS" panose="030F0902030302020204" pitchFamily="66" charset="0"/>
              </a:rPr>
              <a:t>Bro </a:t>
            </a:r>
            <a:r>
              <a:rPr lang="en-US" sz="5400" b="1" u="sng" dirty="0" err="1">
                <a:solidFill>
                  <a:schemeClr val="tx1"/>
                </a:solidFill>
                <a:latin typeface="Comic Sans MS" panose="030F0902030302020204" pitchFamily="66" charset="0"/>
              </a:rPr>
              <a:t>Dinefwr</a:t>
            </a:r>
            <a:endParaRPr lang="en-US" sz="5400" b="1" u="sng" dirty="0">
              <a:solidFill>
                <a:schemeClr val="tx1"/>
              </a:solidFill>
              <a:latin typeface="Comic Sans MS" panose="030F0902030302020204" pitchFamily="66" charset="0"/>
            </a:endParaRPr>
          </a:p>
        </p:txBody>
      </p:sp>
      <p:pic>
        <p:nvPicPr>
          <p:cNvPr id="5" name="Content Placeholder 4" descr="A picture containing text, sky, outdoor&#10;&#10;Description automatically generated">
            <a:extLst>
              <a:ext uri="{FF2B5EF4-FFF2-40B4-BE49-F238E27FC236}">
                <a16:creationId xmlns:a16="http://schemas.microsoft.com/office/drawing/2014/main" id="{F1DF3AAB-9A6D-9943-8F64-B02A84FEF20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4"/>
          <a:srcRect l="2863" t="14914" r="11153" b="24828"/>
          <a:stretch/>
        </p:blipFill>
        <p:spPr>
          <a:xfrm>
            <a:off x="1811518" y="3226849"/>
            <a:ext cx="3938531" cy="1609064"/>
          </a:xfrm>
          <a:prstGeom prst="rect">
            <a:avLst/>
          </a:prstGeom>
          <a:ln>
            <a:gradFill flip="none" rotWithShape="1">
              <a:gsLst>
                <a:gs pos="86000">
                  <a:schemeClr val="accent6">
                    <a:lumMod val="67000"/>
                  </a:schemeClr>
                </a:gs>
                <a:gs pos="20000">
                  <a:schemeClr val="accent6">
                    <a:lumMod val="97000"/>
                    <a:lumOff val="3000"/>
                  </a:schemeClr>
                </a:gs>
                <a:gs pos="100000">
                  <a:schemeClr val="accent6">
                    <a:lumMod val="60000"/>
                    <a:lumOff val="40000"/>
                  </a:schemeClr>
                </a:gs>
              </a:gsLst>
              <a:lin ang="16200000" scaled="1"/>
              <a:tileRect/>
            </a:gradFill>
          </a:ln>
          <a:effectLst>
            <a:innerShdw blurRad="127000">
              <a:prstClr val="black">
                <a:alpha val="90000"/>
              </a:prstClr>
            </a:innerShdw>
          </a:effectLst>
        </p:spPr>
      </p:pic>
      <p:pic>
        <p:nvPicPr>
          <p:cNvPr id="1028" name="Picture 4" descr="upload.wikimedia.org/wikipedia/commons/thumb/7/...">
            <a:extLst>
              <a:ext uri="{FF2B5EF4-FFF2-40B4-BE49-F238E27FC236}">
                <a16:creationId xmlns:a16="http://schemas.microsoft.com/office/drawing/2014/main" id="{FD1CC9CF-7BAE-1D4F-A89D-9228B2CCB08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" b="4277"/>
          <a:stretch/>
        </p:blipFill>
        <p:spPr bwMode="auto">
          <a:xfrm>
            <a:off x="1822828" y="1475045"/>
            <a:ext cx="1607711" cy="1538997"/>
          </a:xfrm>
          <a:prstGeom prst="rect">
            <a:avLst/>
          </a:prstGeom>
          <a:noFill/>
          <a:ln>
            <a:gradFill flip="none" rotWithShape="1">
              <a:gsLst>
                <a:gs pos="86000">
                  <a:schemeClr val="accent6">
                    <a:lumMod val="67000"/>
                  </a:schemeClr>
                </a:gs>
                <a:gs pos="20000">
                  <a:schemeClr val="accent6">
                    <a:lumMod val="97000"/>
                    <a:lumOff val="3000"/>
                  </a:schemeClr>
                </a:gs>
                <a:gs pos="100000">
                  <a:schemeClr val="accent6">
                    <a:lumMod val="60000"/>
                    <a:lumOff val="40000"/>
                  </a:schemeClr>
                </a:gs>
              </a:gsLst>
              <a:lin ang="16200000" scaled="1"/>
              <a:tileRect/>
            </a:gradFill>
          </a:ln>
          <a:effectLst>
            <a:innerShdw blurRad="127000">
              <a:prstClr val="black">
                <a:alpha val="90000"/>
              </a:prstClr>
            </a:inn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5" name="Picture 4" descr="Pupils working">
            <a:extLst>
              <a:ext uri="{FF2B5EF4-FFF2-40B4-BE49-F238E27FC236}">
                <a16:creationId xmlns:a16="http://schemas.microsoft.com/office/drawing/2014/main" id="{ABE20445-C379-0D45-B8F9-61D0CB7AACC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 r:link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391" r="17845" b="-5"/>
          <a:stretch>
            <a:fillRect/>
          </a:stretch>
        </p:blipFill>
        <p:spPr bwMode="auto">
          <a:xfrm>
            <a:off x="4067354" y="1463497"/>
            <a:ext cx="1631837" cy="1562092"/>
          </a:xfrm>
          <a:prstGeom prst="rect">
            <a:avLst/>
          </a:prstGeom>
          <a:noFill/>
          <a:ln>
            <a:gradFill flip="none" rotWithShape="1">
              <a:gsLst>
                <a:gs pos="86000">
                  <a:schemeClr val="accent6">
                    <a:lumMod val="67000"/>
                  </a:schemeClr>
                </a:gs>
                <a:gs pos="20000">
                  <a:schemeClr val="accent6">
                    <a:lumMod val="97000"/>
                    <a:lumOff val="3000"/>
                  </a:schemeClr>
                </a:gs>
                <a:gs pos="100000">
                  <a:schemeClr val="accent6">
                    <a:lumMod val="60000"/>
                    <a:lumOff val="40000"/>
                  </a:schemeClr>
                </a:gs>
              </a:gsLst>
              <a:lin ang="16200000" scaled="1"/>
              <a:tileRect/>
            </a:gradFill>
          </a:ln>
          <a:effectLst>
            <a:innerShdw blurRad="127000">
              <a:prstClr val="black">
                <a:alpha val="90000"/>
              </a:prstClr>
            </a:inn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 2">
            <a:extLst>
              <a:ext uri="{FF2B5EF4-FFF2-40B4-BE49-F238E27FC236}">
                <a16:creationId xmlns:a16="http://schemas.microsoft.com/office/drawing/2014/main" id="{5178B731-0995-574C-BBDC-7F41B474AFA1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FFEB00D4-D48D-5B47-8520-DBDE6180F8B3}"/>
              </a:ext>
            </a:extLst>
          </p:cNvPr>
          <p:cNvSpPr/>
          <p:nvPr/>
        </p:nvSpPr>
        <p:spPr>
          <a:xfrm rot="21043192">
            <a:off x="6121625" y="508121"/>
            <a:ext cx="522450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1" cap="none" spc="0" dirty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Carbon-Neutral</a:t>
            </a:r>
          </a:p>
        </p:txBody>
      </p:sp>
      <p:graphicFrame>
        <p:nvGraphicFramePr>
          <p:cNvPr id="1030" name="TextBox 7">
            <a:extLst>
              <a:ext uri="{FF2B5EF4-FFF2-40B4-BE49-F238E27FC236}">
                <a16:creationId xmlns:a16="http://schemas.microsoft.com/office/drawing/2014/main" id="{4364CDCF-5825-466E-874E-B674B6A25CF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837743290"/>
              </p:ext>
            </p:extLst>
          </p:nvPr>
        </p:nvGraphicFramePr>
        <p:xfrm>
          <a:off x="6674778" y="1204274"/>
          <a:ext cx="4600977" cy="44012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  <p:sp>
        <p:nvSpPr>
          <p:cNvPr id="22" name="TextBox 21">
            <a:extLst>
              <a:ext uri="{FF2B5EF4-FFF2-40B4-BE49-F238E27FC236}">
                <a16:creationId xmlns:a16="http://schemas.microsoft.com/office/drawing/2014/main" id="{D53F3FEA-023D-E249-BF9A-5F7305DE61C2}"/>
              </a:ext>
            </a:extLst>
          </p:cNvPr>
          <p:cNvSpPr txBox="1"/>
          <p:nvPr/>
        </p:nvSpPr>
        <p:spPr>
          <a:xfrm>
            <a:off x="743882" y="4821659"/>
            <a:ext cx="6162625" cy="86177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base"/>
            <a:r>
              <a:rPr lang="en-GB" sz="1800" b="1" dirty="0">
                <a:effectLst/>
                <a:latin typeface="Helvetica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“We want the school spending their money on education, not on energy bills.” </a:t>
            </a:r>
            <a:r>
              <a:rPr lang="en-GB" sz="1400" b="1" dirty="0">
                <a:effectLst/>
                <a:latin typeface="Helvetica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Lewis (2021) Carmarthenshire Energy.</a:t>
            </a:r>
            <a:endParaRPr lang="en-GB" sz="1400" b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B4C4C902-08FA-4042-8209-DFA9B856620F}"/>
              </a:ext>
            </a:extLst>
          </p:cNvPr>
          <p:cNvSpPr txBox="1"/>
          <p:nvPr/>
        </p:nvSpPr>
        <p:spPr>
          <a:xfrm>
            <a:off x="1017219" y="5666658"/>
            <a:ext cx="10178837" cy="769441"/>
          </a:xfrm>
          <a:prstGeom prst="rect">
            <a:avLst/>
          </a:prstGeom>
          <a:noFill/>
          <a:ln w="41275">
            <a:solidFill>
              <a:srgbClr val="FFC000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GB" sz="2200" b="1" dirty="0">
                <a:effectLst/>
                <a:latin typeface="Aharoni" panose="02010803020104030203" pitchFamily="2" charset="-79"/>
                <a:ea typeface="Times New Roman" panose="02020603050405020304" pitchFamily="18" charset="0"/>
                <a:cs typeface="Aharoni" panose="02010803020104030203" pitchFamily="2" charset="-79"/>
              </a:rPr>
              <a:t>What Wales is doing today, the World will do tomorrow - action more than words is the hope for our future generations. United Nations (2015)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8E10A217-69BC-6C46-8C2C-4D6C279951F1}"/>
              </a:ext>
            </a:extLst>
          </p:cNvPr>
          <p:cNvSpPr txBox="1"/>
          <p:nvPr/>
        </p:nvSpPr>
        <p:spPr>
          <a:xfrm>
            <a:off x="4575549" y="4690315"/>
            <a:ext cx="6162625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base"/>
            <a:r>
              <a:rPr lang="en-GB" sz="1400" b="1" dirty="0">
                <a:latin typeface="Helvetica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Lewis (2021)</a:t>
            </a:r>
            <a:endParaRPr lang="en-GB" sz="1400" b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C6339B94-F293-1B4E-84C8-AB7EAC5C8ACE}"/>
              </a:ext>
            </a:extLst>
          </p:cNvPr>
          <p:cNvSpPr txBox="1"/>
          <p:nvPr/>
        </p:nvSpPr>
        <p:spPr>
          <a:xfrm>
            <a:off x="3026659" y="2996426"/>
            <a:ext cx="3713225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base"/>
            <a:r>
              <a:rPr lang="en-GB" sz="800" b="1" dirty="0">
                <a:latin typeface="Helvetica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Lewis (2021)</a:t>
            </a:r>
            <a:endParaRPr lang="en-GB" sz="800" b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4846BDA5-ABDD-C94D-892E-D0D050B2F9E4}"/>
              </a:ext>
            </a:extLst>
          </p:cNvPr>
          <p:cNvSpPr txBox="1"/>
          <p:nvPr/>
        </p:nvSpPr>
        <p:spPr>
          <a:xfrm>
            <a:off x="743882" y="3006343"/>
            <a:ext cx="3713225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base"/>
            <a:r>
              <a:rPr lang="en-GB" sz="800" b="1" dirty="0">
                <a:latin typeface="Helvetica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Government Offices of Sweden (2015)</a:t>
            </a:r>
            <a:endParaRPr lang="en-GB" sz="800" b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84FF1F67-0F74-874A-97A5-B131DB502955}"/>
              </a:ext>
            </a:extLst>
          </p:cNvPr>
          <p:cNvSpPr txBox="1"/>
          <p:nvPr/>
        </p:nvSpPr>
        <p:spPr>
          <a:xfrm>
            <a:off x="-2064093" y="1527107"/>
            <a:ext cx="6162625" cy="2462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base"/>
            <a:r>
              <a:rPr lang="en-GB" sz="1000" b="1" dirty="0">
                <a:latin typeface="Helvetica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Ysgol Bro Dinefwr (2021)</a:t>
            </a:r>
            <a:endParaRPr lang="en-GB" sz="1000" b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5912A62E-CCE6-6E4D-9775-16E90999F059}"/>
              </a:ext>
            </a:extLst>
          </p:cNvPr>
          <p:cNvSpPr txBox="1"/>
          <p:nvPr/>
        </p:nvSpPr>
        <p:spPr>
          <a:xfrm>
            <a:off x="9791362" y="6550087"/>
            <a:ext cx="762185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tabLst>
                <a:tab pos="2971800" algn="ctr"/>
                <a:tab pos="5943600" algn="r"/>
              </a:tabLst>
            </a:pP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Richard Davies 1806173</a:t>
            </a:r>
          </a:p>
        </p:txBody>
      </p:sp>
    </p:spTree>
    <p:extLst>
      <p:ext uri="{BB962C8B-B14F-4D97-AF65-F5344CB8AC3E}">
        <p14:creationId xmlns:p14="http://schemas.microsoft.com/office/powerpoint/2010/main" val="29242987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8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1" dur="500"/>
                                        <p:tgtEl>
                                          <p:spTgt spid="10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4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4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9" grpId="0"/>
      <p:bldGraphic spid="1030" grpId="0">
        <p:bldAsOne/>
      </p:bldGraphic>
      <p:bldP spid="22" grpId="0"/>
      <p:bldP spid="24" grpId="0" animBg="1"/>
      <p:bldP spid="25" grpId="0"/>
      <p:bldP spid="26" grpId="0"/>
      <p:bldP spid="27" grpId="0"/>
      <p:bldP spid="2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88824D-B14F-EF4E-9D28-D1EF104F11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4409881" y="128718"/>
            <a:ext cx="7958331" cy="1077229"/>
          </a:xfrm>
        </p:spPr>
        <p:txBody>
          <a:bodyPr/>
          <a:lstStyle/>
          <a:p>
            <a:r>
              <a:rPr lang="en-US" b="1" i="1" u="sng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B57742-2BDB-C740-96D0-66D50BAA0C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626533"/>
            <a:ext cx="11413067" cy="6102749"/>
          </a:xfrm>
        </p:spPr>
        <p:txBody>
          <a:bodyPr>
            <a:normAutofit fontScale="70000" lnSpcReduction="20000"/>
          </a:bodyPr>
          <a:lstStyle/>
          <a:p>
            <a:pPr lvl="0"/>
            <a:r>
              <a:rPr lang="en-GB" dirty="0"/>
              <a:t>Falkner, R. (2016). The Paris Agreement and the new logic of international climate politics, International Affairs, 92(5), 1107–1125. Available at:  </a:t>
            </a:r>
            <a:r>
              <a:rPr lang="en-GB" dirty="0">
                <a:hlinkClick r:id="rId2"/>
              </a:rPr>
              <a:t>http://eprints.lse.ac.uk/67741/2/Falkner_Paris%20agreement_2016.pdf</a:t>
            </a:r>
            <a:r>
              <a:rPr lang="en-GB" dirty="0"/>
              <a:t> (Accessed 1.2.22)</a:t>
            </a:r>
          </a:p>
          <a:p>
            <a:pPr lvl="0"/>
            <a:r>
              <a:rPr lang="en-GB" dirty="0"/>
              <a:t>Foreign &amp; Commonwealth Office (2021) FCDO guidance, services and information. Available at: </a:t>
            </a:r>
            <a:r>
              <a:rPr lang="en-GB" dirty="0">
                <a:hlinkClick r:id="rId3"/>
              </a:rPr>
              <a:t>www.gov.uk/government/organisations/foreign-commonwealth-office</a:t>
            </a:r>
            <a:r>
              <a:rPr lang="en-GB" dirty="0"/>
              <a:t> (Accessed 10.2.22)</a:t>
            </a:r>
          </a:p>
          <a:p>
            <a:pPr lvl="0"/>
            <a:r>
              <a:rPr lang="en-GB" dirty="0"/>
              <a:t>Future Generations Commissioner for Wales (2022) Well-being of Future Generations (Wales) Act 2015, Available at: </a:t>
            </a:r>
            <a:r>
              <a:rPr lang="en-GB" dirty="0">
                <a:hlinkClick r:id="rId4"/>
              </a:rPr>
              <a:t>https://futuregenerations2020.wales/english</a:t>
            </a:r>
            <a:r>
              <a:rPr lang="en-GB" dirty="0"/>
              <a:t> (Accessed 11.2.22)</a:t>
            </a:r>
          </a:p>
          <a:p>
            <a:pPr lvl="0"/>
            <a:r>
              <a:rPr lang="en-GB" dirty="0"/>
              <a:t>Government Offices of Sweden (2015), Goal 13: Climate action. Available at: </a:t>
            </a:r>
            <a:r>
              <a:rPr lang="en-GB" dirty="0">
                <a:hlinkClick r:id="rId5"/>
              </a:rPr>
              <a:t>https://www.government.se/government-policy/the-global-goals-and-the-2030-Agenda-for-sustainable-development/goal-13-climate-action/</a:t>
            </a:r>
            <a:r>
              <a:rPr lang="en-GB" dirty="0"/>
              <a:t> (Accessed 10.2.22)</a:t>
            </a:r>
          </a:p>
          <a:p>
            <a:pPr lvl="0"/>
            <a:r>
              <a:rPr lang="en-GB" dirty="0"/>
              <a:t>Kafkadesk (2020) Support for NATO membership widely varies across Central Europe. Available at: </a:t>
            </a:r>
            <a:r>
              <a:rPr lang="en-GB" dirty="0">
                <a:hlinkClick r:id="rId6"/>
              </a:rPr>
              <a:t>https://kafkadesk.org/2020/02/12/support-for-nato-membership-widely-varies-across-central-europe/</a:t>
            </a:r>
            <a:r>
              <a:rPr lang="en-GB" dirty="0"/>
              <a:t> (Accessed 12.2.22)</a:t>
            </a:r>
          </a:p>
          <a:p>
            <a:pPr lvl="0"/>
            <a:r>
              <a:rPr lang="en-US" dirty="0"/>
              <a:t>Lawyers &amp; Jurists (2017, International Humanitarian law.  </a:t>
            </a:r>
            <a:r>
              <a:rPr lang="en-GB" dirty="0"/>
              <a:t>Available at: </a:t>
            </a:r>
            <a:r>
              <a:rPr lang="en-US" dirty="0">
                <a:hlinkClick r:id="rId7"/>
              </a:rPr>
              <a:t>https://www.lawyersnjurists.com/article/international-humanitarian-law/</a:t>
            </a:r>
            <a:r>
              <a:rPr lang="en-GB" dirty="0"/>
              <a:t> (Accessed 1.2.22)</a:t>
            </a:r>
          </a:p>
          <a:p>
            <a:pPr lvl="0"/>
            <a:r>
              <a:rPr lang="en-US" dirty="0"/>
              <a:t>Lewis, N (2021) Carmarthenshire Energy. Climate Change: Carmarthenshire School’s Zero-carbon Secondary bid. </a:t>
            </a:r>
            <a:r>
              <a:rPr lang="en-GB" dirty="0"/>
              <a:t>Available at:  </a:t>
            </a:r>
            <a:r>
              <a:rPr lang="en-US" dirty="0">
                <a:hlinkClick r:id="rId8"/>
              </a:rPr>
              <a:t>https://www.bbc.co.uk/news/uk-wales-57823406</a:t>
            </a:r>
            <a:r>
              <a:rPr lang="en-GB" dirty="0"/>
              <a:t> (Accessed 10.2.22)</a:t>
            </a:r>
          </a:p>
          <a:p>
            <a:pPr lvl="0"/>
            <a:r>
              <a:rPr lang="en-GB" dirty="0"/>
              <a:t>Messenger, S (2020). BBC Wales Environment Correspondent. Climate Change: Oranges’ a luxury in bid to cut carbon. Available at:  </a:t>
            </a:r>
            <a:r>
              <a:rPr lang="en-GB" dirty="0">
                <a:hlinkClick r:id="rId9"/>
              </a:rPr>
              <a:t>https://www.bbc.co.uk/news/uk-wales-59066167</a:t>
            </a:r>
            <a:r>
              <a:rPr lang="en-GB" dirty="0"/>
              <a:t> (Accessed 1.2.22)</a:t>
            </a:r>
          </a:p>
          <a:p>
            <a:pPr lvl="0"/>
            <a:r>
              <a:rPr lang="en-GB" dirty="0"/>
              <a:t>National Assembly for Wales (2015). Environment Wales Act 2016. Available at: </a:t>
            </a:r>
            <a:r>
              <a:rPr lang="en-GB" u="sng" dirty="0">
                <a:hlinkClick r:id="rId10"/>
              </a:rPr>
              <a:t>https://gov.wales/sites/default/files/publications/2019-05/environment-wales-act-2016-impact-assessments_1.</a:t>
            </a:r>
            <a:r>
              <a:rPr lang="en-GB" dirty="0">
                <a:hlinkClick r:id="rId11"/>
              </a:rPr>
              <a:t>pdf</a:t>
            </a:r>
            <a:r>
              <a:rPr lang="en-GB" dirty="0"/>
              <a:t> (Accessed 2.2.22)</a:t>
            </a:r>
          </a:p>
          <a:p>
            <a:pPr lvl="0"/>
            <a:r>
              <a:rPr lang="en-US" dirty="0"/>
              <a:t>United Nations (2018), Peace, dignity and equality and a healthy planet.  </a:t>
            </a:r>
            <a:r>
              <a:rPr lang="en-GB" dirty="0"/>
              <a:t>Available at: </a:t>
            </a:r>
            <a:r>
              <a:rPr lang="en-US" dirty="0">
                <a:hlinkClick r:id="rId12"/>
              </a:rPr>
              <a:t>https://www.un.org/en/global-issues/peace-and-security</a:t>
            </a:r>
            <a:r>
              <a:rPr lang="en-GB" dirty="0"/>
              <a:t> (Accessed 1.2.22)</a:t>
            </a:r>
          </a:p>
          <a:p>
            <a:pPr lvl="0"/>
            <a:r>
              <a:rPr lang="en-GB" dirty="0"/>
              <a:t>United Nations (2022), Sustainable Development Goals, Available at: </a:t>
            </a:r>
            <a:r>
              <a:rPr lang="en-GB" dirty="0">
                <a:hlinkClick r:id="rId13"/>
              </a:rPr>
              <a:t>https://www.un.org/sustainabledevelopment/</a:t>
            </a:r>
            <a:r>
              <a:rPr lang="en-GB" dirty="0"/>
              <a:t> (Accessed 1.2.22)</a:t>
            </a:r>
          </a:p>
          <a:p>
            <a:pPr lvl="0"/>
            <a:r>
              <a:rPr lang="en-GB" dirty="0"/>
              <a:t>United Nations Framework Convention on Climate Change, (2022), Multilateralism Key to Achieving Climate Goals. Available at:  </a:t>
            </a:r>
            <a:r>
              <a:rPr lang="en-GB" dirty="0">
                <a:hlinkClick r:id="rId14"/>
              </a:rPr>
              <a:t>https://unfccc.int/</a:t>
            </a:r>
            <a:r>
              <a:rPr lang="en-GB" dirty="0"/>
              <a:t> (Accessed 1.2.22)</a:t>
            </a:r>
          </a:p>
          <a:p>
            <a:pPr lvl="0"/>
            <a:r>
              <a:rPr lang="en-GB" dirty="0"/>
              <a:t>United Nations Framework Convention on Climate Change, (2022), What is the Kyoto Protocol? Available at:  </a:t>
            </a:r>
            <a:r>
              <a:rPr lang="en-GB" dirty="0">
                <a:hlinkClick r:id="rId15"/>
              </a:rPr>
              <a:t>https://unfccc.int/kyoto_protocol</a:t>
            </a:r>
            <a:r>
              <a:rPr lang="en-GB" dirty="0"/>
              <a:t> (Accessed 2.2.22)</a:t>
            </a:r>
          </a:p>
          <a:p>
            <a:pPr lvl="0"/>
            <a:r>
              <a:rPr lang="en-GB" dirty="0"/>
              <a:t>Ysgol Bro Dinefwr (2021). Logo. Available at: </a:t>
            </a:r>
            <a:r>
              <a:rPr lang="en-GB" u="sng" dirty="0">
                <a:hlinkClick r:id="rId16"/>
              </a:rPr>
              <a:t>https://www.brodinefwr.org.uk/?locale=en</a:t>
            </a:r>
            <a:r>
              <a:rPr lang="en-GB" dirty="0"/>
              <a:t> (Accessed 2.2.22)</a:t>
            </a:r>
          </a:p>
          <a:p>
            <a:pPr marL="0" indent="0" fontAlgn="base">
              <a:buNone/>
            </a:pPr>
            <a:endParaRPr lang="en-GB" b="1" dirty="0"/>
          </a:p>
          <a:p>
            <a:pPr fontAlgn="base"/>
            <a:endParaRPr lang="en-US" dirty="0"/>
          </a:p>
          <a:p>
            <a:pPr fontAlgn="base"/>
            <a:endParaRPr lang="en-US" dirty="0"/>
          </a:p>
          <a:p>
            <a:pPr fontAlgn="base"/>
            <a:endParaRPr lang="en-GB" b="1" dirty="0"/>
          </a:p>
          <a:p>
            <a:pPr marL="0" indent="0" fontAlgn="base">
              <a:buNone/>
            </a:pPr>
            <a:endParaRPr lang="en-GB" cap="all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9057A09-AF07-674A-8185-CE8788E825C0}"/>
              </a:ext>
            </a:extLst>
          </p:cNvPr>
          <p:cNvSpPr txBox="1"/>
          <p:nvPr/>
        </p:nvSpPr>
        <p:spPr>
          <a:xfrm>
            <a:off x="121887" y="0"/>
            <a:ext cx="13935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u="sng" dirty="0"/>
              <a:t>References</a:t>
            </a:r>
            <a:r>
              <a:rPr lang="en-US" dirty="0"/>
              <a:t>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3B196D6-BE6F-8148-9632-3F3205448BFA}"/>
              </a:ext>
            </a:extLst>
          </p:cNvPr>
          <p:cNvSpPr txBox="1"/>
          <p:nvPr/>
        </p:nvSpPr>
        <p:spPr>
          <a:xfrm>
            <a:off x="9791362" y="6550087"/>
            <a:ext cx="762185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tabLst>
                <a:tab pos="2971800" algn="ctr"/>
                <a:tab pos="5943600" algn="r"/>
              </a:tabLst>
            </a:pP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Richard Davies 1806173</a:t>
            </a:r>
          </a:p>
        </p:txBody>
      </p:sp>
    </p:spTree>
    <p:extLst>
      <p:ext uri="{BB962C8B-B14F-4D97-AF65-F5344CB8AC3E}">
        <p14:creationId xmlns:p14="http://schemas.microsoft.com/office/powerpoint/2010/main" val="3987453881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{0FBF0F31-3EC7-0B46-B9CD-D298EA1D780D}tf10001060</Template>
  <TotalTime>20166</TotalTime>
  <Words>735</Words>
  <Application>Microsoft Macintosh PowerPoint</Application>
  <PresentationFormat>Widescreen</PresentationFormat>
  <Paragraphs>59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12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17" baseType="lpstr">
      <vt:lpstr>Aharoni</vt:lpstr>
      <vt:lpstr>Arial</vt:lpstr>
      <vt:lpstr>Britannic Bold</vt:lpstr>
      <vt:lpstr>Calibri</vt:lpstr>
      <vt:lpstr>Chalkduster</vt:lpstr>
      <vt:lpstr>Comic Sans MS</vt:lpstr>
      <vt:lpstr>Helvetica</vt:lpstr>
      <vt:lpstr>Messina</vt:lpstr>
      <vt:lpstr>Roboto Bold</vt:lpstr>
      <vt:lpstr>Times New Roman</vt:lpstr>
      <vt:lpstr>Trebuchet MS</vt:lpstr>
      <vt:lpstr>Wingdings 3</vt:lpstr>
      <vt:lpstr>Facet</vt:lpstr>
      <vt:lpstr>Conflict  </vt:lpstr>
      <vt:lpstr>Climate Change</vt:lpstr>
      <vt:lpstr>Bro Dinefwr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Brianna Jones</dc:creator>
  <cp:lastModifiedBy>Brianna Jones</cp:lastModifiedBy>
  <cp:revision>13</cp:revision>
  <dcterms:created xsi:type="dcterms:W3CDTF">2022-02-14T21:48:00Z</dcterms:created>
  <dcterms:modified xsi:type="dcterms:W3CDTF">2022-03-06T09:56:45Z</dcterms:modified>
</cp:coreProperties>
</file>