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9"/>
  </p:notesMasterIdLst>
  <p:sldIdLst>
    <p:sldId id="256" r:id="rId2"/>
    <p:sldId id="258" r:id="rId3"/>
    <p:sldId id="257" r:id="rId4"/>
    <p:sldId id="259" r:id="rId5"/>
    <p:sldId id="260" r:id="rId6"/>
    <p:sldId id="261" r:id="rId7"/>
    <p:sldId id="268" r:id="rId8"/>
    <p:sldId id="269" r:id="rId9"/>
    <p:sldId id="270" r:id="rId10"/>
    <p:sldId id="264" r:id="rId11"/>
    <p:sldId id="265" r:id="rId12"/>
    <p:sldId id="266" r:id="rId13"/>
    <p:sldId id="425" r:id="rId14"/>
    <p:sldId id="435" r:id="rId15"/>
    <p:sldId id="443" r:id="rId16"/>
    <p:sldId id="383" r:id="rId17"/>
    <p:sldId id="391" r:id="rId18"/>
    <p:sldId id="392" r:id="rId19"/>
    <p:sldId id="420" r:id="rId20"/>
    <p:sldId id="438" r:id="rId21"/>
    <p:sldId id="421" r:id="rId22"/>
    <p:sldId id="439" r:id="rId23"/>
    <p:sldId id="262" r:id="rId24"/>
    <p:sldId id="263" r:id="rId25"/>
    <p:sldId id="396" r:id="rId26"/>
    <p:sldId id="397" r:id="rId27"/>
    <p:sldId id="447" r:id="rId28"/>
    <p:sldId id="288" r:id="rId29"/>
    <p:sldId id="440" r:id="rId30"/>
    <p:sldId id="398" r:id="rId31"/>
    <p:sldId id="399" r:id="rId32"/>
    <p:sldId id="401" r:id="rId33"/>
    <p:sldId id="402" r:id="rId34"/>
    <p:sldId id="403" r:id="rId35"/>
    <p:sldId id="405" r:id="rId36"/>
    <p:sldId id="450" r:id="rId37"/>
    <p:sldId id="407" r:id="rId38"/>
    <p:sldId id="448" r:id="rId39"/>
    <p:sldId id="449" r:id="rId40"/>
    <p:sldId id="406" r:id="rId41"/>
    <p:sldId id="445" r:id="rId42"/>
    <p:sldId id="408" r:id="rId43"/>
    <p:sldId id="419" r:id="rId44"/>
    <p:sldId id="427" r:id="rId45"/>
    <p:sldId id="428" r:id="rId46"/>
    <p:sldId id="431" r:id="rId47"/>
    <p:sldId id="415" r:id="rId48"/>
    <p:sldId id="414" r:id="rId49"/>
    <p:sldId id="412" r:id="rId50"/>
    <p:sldId id="451" r:id="rId51"/>
    <p:sldId id="413" r:id="rId52"/>
    <p:sldId id="436" r:id="rId53"/>
    <p:sldId id="418" r:id="rId54"/>
    <p:sldId id="417" r:id="rId55"/>
    <p:sldId id="422" r:id="rId56"/>
    <p:sldId id="446" r:id="rId57"/>
    <p:sldId id="423" r:id="rId5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70024" autoAdjust="0"/>
  </p:normalViewPr>
  <p:slideViewPr>
    <p:cSldViewPr snapToGrid="0">
      <p:cViewPr varScale="1">
        <p:scale>
          <a:sx n="45" d="100"/>
          <a:sy n="45" d="100"/>
        </p:scale>
        <p:origin x="1298"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s Phillips" userId="c604230b-847d-4cb1-9e23-f810d4c0fde1" providerId="ADAL" clId="{9C6412D4-704F-46D0-99B0-D71D2F05AC91}"/>
    <pc:docChg chg="modSld">
      <pc:chgData name="Ross Phillips" userId="c604230b-847d-4cb1-9e23-f810d4c0fde1" providerId="ADAL" clId="{9C6412D4-704F-46D0-99B0-D71D2F05AC91}" dt="2025-11-11T09:08:16.014" v="1" actId="1076"/>
      <pc:docMkLst>
        <pc:docMk/>
      </pc:docMkLst>
      <pc:sldChg chg="modSp mod">
        <pc:chgData name="Ross Phillips" userId="c604230b-847d-4cb1-9e23-f810d4c0fde1" providerId="ADAL" clId="{9C6412D4-704F-46D0-99B0-D71D2F05AC91}" dt="2025-11-11T09:08:16.014" v="1" actId="1076"/>
        <pc:sldMkLst>
          <pc:docMk/>
          <pc:sldMk cId="109857222" sldId="256"/>
        </pc:sldMkLst>
        <pc:spChg chg="mod">
          <ac:chgData name="Ross Phillips" userId="c604230b-847d-4cb1-9e23-f810d4c0fde1" providerId="ADAL" clId="{9C6412D4-704F-46D0-99B0-D71D2F05AC91}" dt="2025-11-11T09:08:16.014" v="1" actId="1076"/>
          <ac:spMkLst>
            <pc:docMk/>
            <pc:sldMk cId="109857222" sldId="256"/>
            <ac:spMk id="2" creationId="{00000000-0000-0000-0000-000000000000}"/>
          </ac:spMkLst>
        </pc:spChg>
        <pc:spChg chg="mod">
          <ac:chgData name="Ross Phillips" userId="c604230b-847d-4cb1-9e23-f810d4c0fde1" providerId="ADAL" clId="{9C6412D4-704F-46D0-99B0-D71D2F05AC91}" dt="2025-11-11T09:08:10.630" v="0" actId="1076"/>
          <ac:spMkLst>
            <pc:docMk/>
            <pc:sldMk cId="109857222" sldId="25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593661-2C64-42F8-A8AD-CF11CFA3EF32}"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71949A31-8144-471F-97DC-B11333B1FA89}">
      <dgm:prSet/>
      <dgm:spPr/>
      <dgm:t>
        <a:bodyPr/>
        <a:lstStyle/>
        <a:p>
          <a:r>
            <a:rPr lang="en-US"/>
            <a:t>Harm is defined under section 31(9) of the Children Act 1989 as ‘ill treatment or the impairment of health or development.’</a:t>
          </a:r>
        </a:p>
      </dgm:t>
    </dgm:pt>
    <dgm:pt modelId="{7840C403-C36A-4803-8AEE-1C511A8CC149}" type="parTrans" cxnId="{11ED4D38-88AB-49A4-BA20-D3E22957B4B1}">
      <dgm:prSet/>
      <dgm:spPr/>
      <dgm:t>
        <a:bodyPr/>
        <a:lstStyle/>
        <a:p>
          <a:endParaRPr lang="en-US"/>
        </a:p>
      </dgm:t>
    </dgm:pt>
    <dgm:pt modelId="{53128970-5605-4D3A-851D-75327D56451C}" type="sibTrans" cxnId="{11ED4D38-88AB-49A4-BA20-D3E22957B4B1}">
      <dgm:prSet/>
      <dgm:spPr/>
      <dgm:t>
        <a:bodyPr/>
        <a:lstStyle/>
        <a:p>
          <a:endParaRPr lang="en-US"/>
        </a:p>
      </dgm:t>
    </dgm:pt>
    <dgm:pt modelId="{891D20C4-C77A-4106-AC0E-9B787D033A8E}">
      <dgm:prSet/>
      <dgm:spPr/>
      <dgm:t>
        <a:bodyPr/>
        <a:lstStyle/>
        <a:p>
          <a:r>
            <a:rPr lang="en-US"/>
            <a:t>Section 120 of the Adoption and Children Act 2002 added to this definition: ‘… including for example, impairment suffered from seeing or hearing the ill-treatment of another.’</a:t>
          </a:r>
        </a:p>
      </dgm:t>
    </dgm:pt>
    <dgm:pt modelId="{FF38F335-57FD-4947-96C2-92C0BD18ED8A}" type="parTrans" cxnId="{ADEF8CDA-B7BD-46CB-ABE4-81CF0C427D8F}">
      <dgm:prSet/>
      <dgm:spPr/>
      <dgm:t>
        <a:bodyPr/>
        <a:lstStyle/>
        <a:p>
          <a:endParaRPr lang="en-US"/>
        </a:p>
      </dgm:t>
    </dgm:pt>
    <dgm:pt modelId="{545F8276-2A58-4AA5-A9F3-999C08F3A440}" type="sibTrans" cxnId="{ADEF8CDA-B7BD-46CB-ABE4-81CF0C427D8F}">
      <dgm:prSet/>
      <dgm:spPr/>
      <dgm:t>
        <a:bodyPr/>
        <a:lstStyle/>
        <a:p>
          <a:endParaRPr lang="en-US"/>
        </a:p>
      </dgm:t>
    </dgm:pt>
    <dgm:pt modelId="{36608314-2300-40C5-96AC-9511BC256FCC}">
      <dgm:prSet/>
      <dgm:spPr/>
      <dgm:t>
        <a:bodyPr/>
        <a:lstStyle/>
        <a:p>
          <a:r>
            <a:rPr lang="en-US"/>
            <a:t>To decide whether harm is significant, the health and development of the child is ‘compared with that which could reasonably be expected of a similar child’ (section 31(10) of the Children Act 1989).</a:t>
          </a:r>
        </a:p>
      </dgm:t>
    </dgm:pt>
    <dgm:pt modelId="{5567880B-8BBD-40CB-B05B-AAA09BCCF272}" type="parTrans" cxnId="{B556F875-CB6A-42B2-904A-9954703471B7}">
      <dgm:prSet/>
      <dgm:spPr/>
      <dgm:t>
        <a:bodyPr/>
        <a:lstStyle/>
        <a:p>
          <a:endParaRPr lang="en-US"/>
        </a:p>
      </dgm:t>
    </dgm:pt>
    <dgm:pt modelId="{E8199C3F-EB88-48B0-AF3E-31AFD51D4949}" type="sibTrans" cxnId="{B556F875-CB6A-42B2-904A-9954703471B7}">
      <dgm:prSet/>
      <dgm:spPr/>
      <dgm:t>
        <a:bodyPr/>
        <a:lstStyle/>
        <a:p>
          <a:endParaRPr lang="en-US"/>
        </a:p>
      </dgm:t>
    </dgm:pt>
    <dgm:pt modelId="{546F2B8C-51C7-4613-B0D9-438A6F952313}">
      <dgm:prSet/>
      <dgm:spPr/>
      <dgm:t>
        <a:bodyPr/>
        <a:lstStyle/>
        <a:p>
          <a:r>
            <a:rPr lang="en-US"/>
            <a:t>If a child appears to be suffering or at risk of suffering significant harm the local authority has a duty to investigate under Section 47 of the Children Act 1989</a:t>
          </a:r>
        </a:p>
      </dgm:t>
    </dgm:pt>
    <dgm:pt modelId="{ADE51C32-F6CB-4B4E-AE1E-FC277D7EF606}" type="parTrans" cxnId="{7316D4CC-3453-4548-9EF3-81686A8474A9}">
      <dgm:prSet/>
      <dgm:spPr/>
      <dgm:t>
        <a:bodyPr/>
        <a:lstStyle/>
        <a:p>
          <a:endParaRPr lang="en-US"/>
        </a:p>
      </dgm:t>
    </dgm:pt>
    <dgm:pt modelId="{605B12AA-7A99-4F74-9F78-3BC8BDC18960}" type="sibTrans" cxnId="{7316D4CC-3453-4548-9EF3-81686A8474A9}">
      <dgm:prSet/>
      <dgm:spPr/>
      <dgm:t>
        <a:bodyPr/>
        <a:lstStyle/>
        <a:p>
          <a:endParaRPr lang="en-US"/>
        </a:p>
      </dgm:t>
    </dgm:pt>
    <dgm:pt modelId="{EC9A3882-9D22-475C-AC8B-FC5B88BA565C}">
      <dgm:prSet/>
      <dgm:spPr/>
      <dgm:t>
        <a:bodyPr/>
        <a:lstStyle/>
        <a:p>
          <a:r>
            <a:rPr lang="en-US"/>
            <a:t>Under Section 21 of the Social Services and Well-being (Wales) Act 2014, the local authority has a statutory duty to assess the needs of a child if they appear to need additional support to that provided by their family.</a:t>
          </a:r>
        </a:p>
      </dgm:t>
    </dgm:pt>
    <dgm:pt modelId="{F7AF8648-0052-4BFD-8F2B-F125EA6EB9C9}" type="parTrans" cxnId="{29328287-9E72-498A-B6D6-34E937F2D748}">
      <dgm:prSet/>
      <dgm:spPr/>
      <dgm:t>
        <a:bodyPr/>
        <a:lstStyle/>
        <a:p>
          <a:endParaRPr lang="en-US"/>
        </a:p>
      </dgm:t>
    </dgm:pt>
    <dgm:pt modelId="{60FEBFD4-1118-454E-AAFB-B76BD729E4EE}" type="sibTrans" cxnId="{29328287-9E72-498A-B6D6-34E937F2D748}">
      <dgm:prSet/>
      <dgm:spPr/>
      <dgm:t>
        <a:bodyPr/>
        <a:lstStyle/>
        <a:p>
          <a:endParaRPr lang="en-US"/>
        </a:p>
      </dgm:t>
    </dgm:pt>
    <dgm:pt modelId="{3369F43C-1D8C-4B4B-BCFE-3F96DFE54ED1}" type="pres">
      <dgm:prSet presAssocID="{72593661-2C64-42F8-A8AD-CF11CFA3EF32}" presName="diagram" presStyleCnt="0">
        <dgm:presLayoutVars>
          <dgm:dir/>
          <dgm:resizeHandles val="exact"/>
        </dgm:presLayoutVars>
      </dgm:prSet>
      <dgm:spPr/>
    </dgm:pt>
    <dgm:pt modelId="{1D8D91A9-5AAC-4D1B-A2AF-D739EB8F5D28}" type="pres">
      <dgm:prSet presAssocID="{71949A31-8144-471F-97DC-B11333B1FA89}" presName="node" presStyleLbl="node1" presStyleIdx="0" presStyleCnt="5">
        <dgm:presLayoutVars>
          <dgm:bulletEnabled val="1"/>
        </dgm:presLayoutVars>
      </dgm:prSet>
      <dgm:spPr/>
    </dgm:pt>
    <dgm:pt modelId="{480F1F2A-D570-480B-8E1B-7AEC2B07F4E3}" type="pres">
      <dgm:prSet presAssocID="{53128970-5605-4D3A-851D-75327D56451C}" presName="sibTrans" presStyleCnt="0"/>
      <dgm:spPr/>
    </dgm:pt>
    <dgm:pt modelId="{BFC3E671-BADF-4CF0-80E3-A0D92E4BA44B}" type="pres">
      <dgm:prSet presAssocID="{891D20C4-C77A-4106-AC0E-9B787D033A8E}" presName="node" presStyleLbl="node1" presStyleIdx="1" presStyleCnt="5">
        <dgm:presLayoutVars>
          <dgm:bulletEnabled val="1"/>
        </dgm:presLayoutVars>
      </dgm:prSet>
      <dgm:spPr/>
    </dgm:pt>
    <dgm:pt modelId="{D96B3BE7-5810-4FBE-B314-157C24C6E94E}" type="pres">
      <dgm:prSet presAssocID="{545F8276-2A58-4AA5-A9F3-999C08F3A440}" presName="sibTrans" presStyleCnt="0"/>
      <dgm:spPr/>
    </dgm:pt>
    <dgm:pt modelId="{36EAC80C-60C8-45C7-9123-98B7D2596779}" type="pres">
      <dgm:prSet presAssocID="{36608314-2300-40C5-96AC-9511BC256FCC}" presName="node" presStyleLbl="node1" presStyleIdx="2" presStyleCnt="5">
        <dgm:presLayoutVars>
          <dgm:bulletEnabled val="1"/>
        </dgm:presLayoutVars>
      </dgm:prSet>
      <dgm:spPr/>
    </dgm:pt>
    <dgm:pt modelId="{BD1BED3F-73A7-40BE-B9B5-91DDC8B4ADF6}" type="pres">
      <dgm:prSet presAssocID="{E8199C3F-EB88-48B0-AF3E-31AFD51D4949}" presName="sibTrans" presStyleCnt="0"/>
      <dgm:spPr/>
    </dgm:pt>
    <dgm:pt modelId="{F3AE6741-7FE0-468A-A79C-BFB5AE27212A}" type="pres">
      <dgm:prSet presAssocID="{546F2B8C-51C7-4613-B0D9-438A6F952313}" presName="node" presStyleLbl="node1" presStyleIdx="3" presStyleCnt="5">
        <dgm:presLayoutVars>
          <dgm:bulletEnabled val="1"/>
        </dgm:presLayoutVars>
      </dgm:prSet>
      <dgm:spPr/>
    </dgm:pt>
    <dgm:pt modelId="{2BFB7534-C8C4-4903-9B61-A1504DF63918}" type="pres">
      <dgm:prSet presAssocID="{605B12AA-7A99-4F74-9F78-3BC8BDC18960}" presName="sibTrans" presStyleCnt="0"/>
      <dgm:spPr/>
    </dgm:pt>
    <dgm:pt modelId="{2F93463C-8F66-4BF1-A2B7-E6166117ECFB}" type="pres">
      <dgm:prSet presAssocID="{EC9A3882-9D22-475C-AC8B-FC5B88BA565C}" presName="node" presStyleLbl="node1" presStyleIdx="4" presStyleCnt="5">
        <dgm:presLayoutVars>
          <dgm:bulletEnabled val="1"/>
        </dgm:presLayoutVars>
      </dgm:prSet>
      <dgm:spPr/>
    </dgm:pt>
  </dgm:ptLst>
  <dgm:cxnLst>
    <dgm:cxn modelId="{4ABA912B-805E-451B-9D5C-AA206574D369}" type="presOf" srcId="{546F2B8C-51C7-4613-B0D9-438A6F952313}" destId="{F3AE6741-7FE0-468A-A79C-BFB5AE27212A}" srcOrd="0" destOrd="0" presId="urn:microsoft.com/office/officeart/2005/8/layout/default"/>
    <dgm:cxn modelId="{11ED4D38-88AB-49A4-BA20-D3E22957B4B1}" srcId="{72593661-2C64-42F8-A8AD-CF11CFA3EF32}" destId="{71949A31-8144-471F-97DC-B11333B1FA89}" srcOrd="0" destOrd="0" parTransId="{7840C403-C36A-4803-8AEE-1C511A8CC149}" sibTransId="{53128970-5605-4D3A-851D-75327D56451C}"/>
    <dgm:cxn modelId="{B556F875-CB6A-42B2-904A-9954703471B7}" srcId="{72593661-2C64-42F8-A8AD-CF11CFA3EF32}" destId="{36608314-2300-40C5-96AC-9511BC256FCC}" srcOrd="2" destOrd="0" parTransId="{5567880B-8BBD-40CB-B05B-AAA09BCCF272}" sibTransId="{E8199C3F-EB88-48B0-AF3E-31AFD51D4949}"/>
    <dgm:cxn modelId="{B4B4A456-77EB-434C-9E4D-34FD609B2261}" type="presOf" srcId="{EC9A3882-9D22-475C-AC8B-FC5B88BA565C}" destId="{2F93463C-8F66-4BF1-A2B7-E6166117ECFB}" srcOrd="0" destOrd="0" presId="urn:microsoft.com/office/officeart/2005/8/layout/default"/>
    <dgm:cxn modelId="{A3A1A886-AD1D-486A-9B11-349B7078D4B6}" type="presOf" srcId="{71949A31-8144-471F-97DC-B11333B1FA89}" destId="{1D8D91A9-5AAC-4D1B-A2AF-D739EB8F5D28}" srcOrd="0" destOrd="0" presId="urn:microsoft.com/office/officeart/2005/8/layout/default"/>
    <dgm:cxn modelId="{29328287-9E72-498A-B6D6-34E937F2D748}" srcId="{72593661-2C64-42F8-A8AD-CF11CFA3EF32}" destId="{EC9A3882-9D22-475C-AC8B-FC5B88BA565C}" srcOrd="4" destOrd="0" parTransId="{F7AF8648-0052-4BFD-8F2B-F125EA6EB9C9}" sibTransId="{60FEBFD4-1118-454E-AAFB-B76BD729E4EE}"/>
    <dgm:cxn modelId="{CCAD4995-2AA2-43F9-8FD4-C84F2A98FB21}" type="presOf" srcId="{72593661-2C64-42F8-A8AD-CF11CFA3EF32}" destId="{3369F43C-1D8C-4B4B-BCFE-3F96DFE54ED1}" srcOrd="0" destOrd="0" presId="urn:microsoft.com/office/officeart/2005/8/layout/default"/>
    <dgm:cxn modelId="{7316D4CC-3453-4548-9EF3-81686A8474A9}" srcId="{72593661-2C64-42F8-A8AD-CF11CFA3EF32}" destId="{546F2B8C-51C7-4613-B0D9-438A6F952313}" srcOrd="3" destOrd="0" parTransId="{ADE51C32-F6CB-4B4E-AE1E-FC277D7EF606}" sibTransId="{605B12AA-7A99-4F74-9F78-3BC8BDC18960}"/>
    <dgm:cxn modelId="{614031D6-5B53-413B-87A6-8499ED49D2EB}" type="presOf" srcId="{36608314-2300-40C5-96AC-9511BC256FCC}" destId="{36EAC80C-60C8-45C7-9123-98B7D2596779}" srcOrd="0" destOrd="0" presId="urn:microsoft.com/office/officeart/2005/8/layout/default"/>
    <dgm:cxn modelId="{ADEF8CDA-B7BD-46CB-ABE4-81CF0C427D8F}" srcId="{72593661-2C64-42F8-A8AD-CF11CFA3EF32}" destId="{891D20C4-C77A-4106-AC0E-9B787D033A8E}" srcOrd="1" destOrd="0" parTransId="{FF38F335-57FD-4947-96C2-92C0BD18ED8A}" sibTransId="{545F8276-2A58-4AA5-A9F3-999C08F3A440}"/>
    <dgm:cxn modelId="{C31821ED-7622-43BA-816B-76993DA3D6ED}" type="presOf" srcId="{891D20C4-C77A-4106-AC0E-9B787D033A8E}" destId="{BFC3E671-BADF-4CF0-80E3-A0D92E4BA44B}" srcOrd="0" destOrd="0" presId="urn:microsoft.com/office/officeart/2005/8/layout/default"/>
    <dgm:cxn modelId="{4DE3E2BB-C5CF-4298-91E3-DAE0EE8F97F5}" type="presParOf" srcId="{3369F43C-1D8C-4B4B-BCFE-3F96DFE54ED1}" destId="{1D8D91A9-5AAC-4D1B-A2AF-D739EB8F5D28}" srcOrd="0" destOrd="0" presId="urn:microsoft.com/office/officeart/2005/8/layout/default"/>
    <dgm:cxn modelId="{00157B31-4B32-4365-97E0-FF851CC941FC}" type="presParOf" srcId="{3369F43C-1D8C-4B4B-BCFE-3F96DFE54ED1}" destId="{480F1F2A-D570-480B-8E1B-7AEC2B07F4E3}" srcOrd="1" destOrd="0" presId="urn:microsoft.com/office/officeart/2005/8/layout/default"/>
    <dgm:cxn modelId="{086112AE-23A6-4FF3-9791-C86668762FCF}" type="presParOf" srcId="{3369F43C-1D8C-4B4B-BCFE-3F96DFE54ED1}" destId="{BFC3E671-BADF-4CF0-80E3-A0D92E4BA44B}" srcOrd="2" destOrd="0" presId="urn:microsoft.com/office/officeart/2005/8/layout/default"/>
    <dgm:cxn modelId="{2652616F-F065-4EAA-9799-DEC3891D2F68}" type="presParOf" srcId="{3369F43C-1D8C-4B4B-BCFE-3F96DFE54ED1}" destId="{D96B3BE7-5810-4FBE-B314-157C24C6E94E}" srcOrd="3" destOrd="0" presId="urn:microsoft.com/office/officeart/2005/8/layout/default"/>
    <dgm:cxn modelId="{770AC12F-5B76-4AFE-8B26-A8CC697FEC2D}" type="presParOf" srcId="{3369F43C-1D8C-4B4B-BCFE-3F96DFE54ED1}" destId="{36EAC80C-60C8-45C7-9123-98B7D2596779}" srcOrd="4" destOrd="0" presId="urn:microsoft.com/office/officeart/2005/8/layout/default"/>
    <dgm:cxn modelId="{185CB47C-F30E-40C1-9113-1B22CAB577FA}" type="presParOf" srcId="{3369F43C-1D8C-4B4B-BCFE-3F96DFE54ED1}" destId="{BD1BED3F-73A7-40BE-B9B5-91DDC8B4ADF6}" srcOrd="5" destOrd="0" presId="urn:microsoft.com/office/officeart/2005/8/layout/default"/>
    <dgm:cxn modelId="{C08F5848-11F8-423C-8BB8-1EA5C1721B6C}" type="presParOf" srcId="{3369F43C-1D8C-4B4B-BCFE-3F96DFE54ED1}" destId="{F3AE6741-7FE0-468A-A79C-BFB5AE27212A}" srcOrd="6" destOrd="0" presId="urn:microsoft.com/office/officeart/2005/8/layout/default"/>
    <dgm:cxn modelId="{FB23650E-63E6-45C5-814A-9CC52C85FE0F}" type="presParOf" srcId="{3369F43C-1D8C-4B4B-BCFE-3F96DFE54ED1}" destId="{2BFB7534-C8C4-4903-9B61-A1504DF63918}" srcOrd="7" destOrd="0" presId="urn:microsoft.com/office/officeart/2005/8/layout/default"/>
    <dgm:cxn modelId="{368CE593-8E4E-44B1-B347-B83053940273}" type="presParOf" srcId="{3369F43C-1D8C-4B4B-BCFE-3F96DFE54ED1}" destId="{2F93463C-8F66-4BF1-A2B7-E6166117ECFB}"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50C596D-1D0E-482F-B0DE-8E7DA18F36FE}" type="doc">
      <dgm:prSet loTypeId="urn:microsoft.com/office/officeart/2005/8/layout/default" loCatId="list" qsTypeId="urn:microsoft.com/office/officeart/2005/8/quickstyle/simple4" qsCatId="simple" csTypeId="urn:microsoft.com/office/officeart/2005/8/colors/colorful5" csCatId="colorful"/>
      <dgm:spPr/>
      <dgm:t>
        <a:bodyPr/>
        <a:lstStyle/>
        <a:p>
          <a:endParaRPr lang="en-US"/>
        </a:p>
      </dgm:t>
    </dgm:pt>
    <dgm:pt modelId="{E12FD65C-E46A-4C2A-BFD6-AB76E9726839}">
      <dgm:prSet/>
      <dgm:spPr/>
      <dgm:t>
        <a:bodyPr/>
        <a:lstStyle/>
        <a:p>
          <a:r>
            <a:rPr lang="cy-GB"/>
            <a:t>Os yw'r plentyn mewn perygl uniongyrchol gall yr awdurdod lleol neu berson awdurdodedig (gan gynnwys yr NSPCC) gymryd y camau canlynol drwy'r llysoedd:</a:t>
          </a:r>
          <a:endParaRPr lang="en-US"/>
        </a:p>
      </dgm:t>
    </dgm:pt>
    <dgm:pt modelId="{615A32F2-E6BF-4D15-B15D-A759DBC268D4}" type="parTrans" cxnId="{30AE8968-3686-44B9-AE08-87ECEAEE67B7}">
      <dgm:prSet/>
      <dgm:spPr/>
      <dgm:t>
        <a:bodyPr/>
        <a:lstStyle/>
        <a:p>
          <a:endParaRPr lang="en-US"/>
        </a:p>
      </dgm:t>
    </dgm:pt>
    <dgm:pt modelId="{BB89710F-08AE-437C-8F3E-60393B324BED}" type="sibTrans" cxnId="{30AE8968-3686-44B9-AE08-87ECEAEE67B7}">
      <dgm:prSet/>
      <dgm:spPr/>
      <dgm:t>
        <a:bodyPr/>
        <a:lstStyle/>
        <a:p>
          <a:endParaRPr lang="en-US"/>
        </a:p>
      </dgm:t>
    </dgm:pt>
    <dgm:pt modelId="{25DB85BA-F667-443C-9035-BB9ACA0D7D34}">
      <dgm:prSet/>
      <dgm:spPr/>
      <dgm:t>
        <a:bodyPr/>
        <a:lstStyle/>
        <a:p>
          <a:r>
            <a:rPr lang="cy-GB"/>
            <a:t>Gellir cyflwyno gorchymyn amddiffyn brys i symud plentyn ar unwaith i fan diogel.</a:t>
          </a:r>
          <a:endParaRPr lang="en-US"/>
        </a:p>
      </dgm:t>
    </dgm:pt>
    <dgm:pt modelId="{CA2AD528-0BA5-49BB-A213-E5DAA2DCC0C1}" type="parTrans" cxnId="{BA589C6F-644C-4537-A4A7-9E042846FA8B}">
      <dgm:prSet/>
      <dgm:spPr/>
      <dgm:t>
        <a:bodyPr/>
        <a:lstStyle/>
        <a:p>
          <a:endParaRPr lang="en-US"/>
        </a:p>
      </dgm:t>
    </dgm:pt>
    <dgm:pt modelId="{BD6FF2C7-99C0-41A5-8491-680593DA48A0}" type="sibTrans" cxnId="{BA589C6F-644C-4537-A4A7-9E042846FA8B}">
      <dgm:prSet/>
      <dgm:spPr/>
      <dgm:t>
        <a:bodyPr/>
        <a:lstStyle/>
        <a:p>
          <a:endParaRPr lang="en-US"/>
        </a:p>
      </dgm:t>
    </dgm:pt>
    <dgm:pt modelId="{3C31EEED-45E8-4964-81E3-81A957D6A40C}">
      <dgm:prSet/>
      <dgm:spPr/>
      <dgm:t>
        <a:bodyPr/>
        <a:lstStyle/>
        <a:p>
          <a:r>
            <a:rPr lang="cy-GB"/>
            <a:t>Gellir rhoi gorchymyn gwahardd i dynnu'r camdriniwr o gartref y teulu.</a:t>
          </a:r>
          <a:endParaRPr lang="en-US"/>
        </a:p>
      </dgm:t>
    </dgm:pt>
    <dgm:pt modelId="{63E201B7-FFAF-451A-A16E-74A5DFB75448}" type="parTrans" cxnId="{92FE585E-5038-4DB7-8C9D-5C2EB2178E83}">
      <dgm:prSet/>
      <dgm:spPr/>
      <dgm:t>
        <a:bodyPr/>
        <a:lstStyle/>
        <a:p>
          <a:endParaRPr lang="en-US"/>
        </a:p>
      </dgm:t>
    </dgm:pt>
    <dgm:pt modelId="{941C13D1-8E82-49AD-A9BE-8F96FBA0D8ED}" type="sibTrans" cxnId="{92FE585E-5038-4DB7-8C9D-5C2EB2178E83}">
      <dgm:prSet/>
      <dgm:spPr/>
      <dgm:t>
        <a:bodyPr/>
        <a:lstStyle/>
        <a:p>
          <a:endParaRPr lang="en-US"/>
        </a:p>
      </dgm:t>
    </dgm:pt>
    <dgm:pt modelId="{2FD4C0D6-5F61-4438-B59B-31E1139573BA}">
      <dgm:prSet/>
      <dgm:spPr/>
      <dgm:t>
        <a:bodyPr/>
        <a:lstStyle/>
        <a:p>
          <a:r>
            <a:rPr lang="cy-GB"/>
            <a:t>Gellir cyflwyno gorchymyn asesu plant i weithiwr cymdeithasol plant asesu anghenion y plentyn heb ganiatâd y rhieni neu'r gofalwyr.</a:t>
          </a:r>
          <a:endParaRPr lang="en-US"/>
        </a:p>
      </dgm:t>
    </dgm:pt>
    <dgm:pt modelId="{D5802617-C3AA-4CA8-8532-BCCFC0145313}" type="parTrans" cxnId="{1618477E-AA80-42E8-BAF8-C602137598F6}">
      <dgm:prSet/>
      <dgm:spPr/>
      <dgm:t>
        <a:bodyPr/>
        <a:lstStyle/>
        <a:p>
          <a:endParaRPr lang="en-US"/>
        </a:p>
      </dgm:t>
    </dgm:pt>
    <dgm:pt modelId="{3FFBD1F7-CCF8-4EE0-8587-55A86DA0253F}" type="sibTrans" cxnId="{1618477E-AA80-42E8-BAF8-C602137598F6}">
      <dgm:prSet/>
      <dgm:spPr/>
      <dgm:t>
        <a:bodyPr/>
        <a:lstStyle/>
        <a:p>
          <a:endParaRPr lang="en-US"/>
        </a:p>
      </dgm:t>
    </dgm:pt>
    <dgm:pt modelId="{73FBA3A7-556D-49E7-BDC6-9C1D38F7FDCC}">
      <dgm:prSet/>
      <dgm:spPr/>
      <dgm:t>
        <a:bodyPr/>
        <a:lstStyle/>
        <a:p>
          <a:r>
            <a:rPr lang="cy-GB"/>
            <a:t>Gall yr heddlu symud plentyn i fan diogel am hyd at 72 awr heb orchymyn llys.</a:t>
          </a:r>
          <a:endParaRPr lang="en-US"/>
        </a:p>
      </dgm:t>
    </dgm:pt>
    <dgm:pt modelId="{8C45B00E-2BB6-4C1E-9C98-B94014A16976}" type="parTrans" cxnId="{8061931F-ADD5-49B9-A784-3EB8DB6A6C09}">
      <dgm:prSet/>
      <dgm:spPr/>
      <dgm:t>
        <a:bodyPr/>
        <a:lstStyle/>
        <a:p>
          <a:endParaRPr lang="en-US"/>
        </a:p>
      </dgm:t>
    </dgm:pt>
    <dgm:pt modelId="{89E01DF8-0768-43F3-94F4-AAB6A99DC6FA}" type="sibTrans" cxnId="{8061931F-ADD5-49B9-A784-3EB8DB6A6C09}">
      <dgm:prSet/>
      <dgm:spPr/>
      <dgm:t>
        <a:bodyPr/>
        <a:lstStyle/>
        <a:p>
          <a:endParaRPr lang="en-US"/>
        </a:p>
      </dgm:t>
    </dgm:pt>
    <dgm:pt modelId="{57F12091-7746-48F0-95DB-5FDA795F5AC6}">
      <dgm:prSet/>
      <dgm:spPr/>
      <dgm:t>
        <a:bodyPr/>
        <a:lstStyle/>
        <a:p>
          <a:r>
            <a:rPr lang="cy-GB"/>
            <a:t>Gellir gwneud cais am orchymyn amddiffyn anffurfio organau rhywiol menywod (FGMPO) drwy lys teulu ac mae'n cynnig y ffordd o ddiogelu dioddefwyr go iawn neu ddarpar ddioddefwyr rhag anffurfio organau cenhedlu benywod o dan y gyfraith sifil.</a:t>
          </a:r>
          <a:endParaRPr lang="en-US"/>
        </a:p>
      </dgm:t>
    </dgm:pt>
    <dgm:pt modelId="{CE2BD0A1-F616-449D-AF7A-C75DD0B55AFB}" type="parTrans" cxnId="{9B894FA9-B0F9-4144-ABFE-2C20D11DA5F6}">
      <dgm:prSet/>
      <dgm:spPr/>
      <dgm:t>
        <a:bodyPr/>
        <a:lstStyle/>
        <a:p>
          <a:endParaRPr lang="en-US"/>
        </a:p>
      </dgm:t>
    </dgm:pt>
    <dgm:pt modelId="{046D2DD8-D934-4886-B626-B32C4A56CE03}" type="sibTrans" cxnId="{9B894FA9-B0F9-4144-ABFE-2C20D11DA5F6}">
      <dgm:prSet/>
      <dgm:spPr/>
      <dgm:t>
        <a:bodyPr/>
        <a:lstStyle/>
        <a:p>
          <a:endParaRPr lang="en-US"/>
        </a:p>
      </dgm:t>
    </dgm:pt>
    <dgm:pt modelId="{E570954A-9E9A-46AA-85A1-F22E967A315E}" type="pres">
      <dgm:prSet presAssocID="{D50C596D-1D0E-482F-B0DE-8E7DA18F36FE}" presName="diagram" presStyleCnt="0">
        <dgm:presLayoutVars>
          <dgm:dir/>
          <dgm:resizeHandles val="exact"/>
        </dgm:presLayoutVars>
      </dgm:prSet>
      <dgm:spPr/>
    </dgm:pt>
    <dgm:pt modelId="{4126BE4C-9FEC-43CE-8DE6-DF10CC592ABD}" type="pres">
      <dgm:prSet presAssocID="{E12FD65C-E46A-4C2A-BFD6-AB76E9726839}" presName="node" presStyleLbl="node1" presStyleIdx="0" presStyleCnt="6">
        <dgm:presLayoutVars>
          <dgm:bulletEnabled val="1"/>
        </dgm:presLayoutVars>
      </dgm:prSet>
      <dgm:spPr/>
    </dgm:pt>
    <dgm:pt modelId="{A3A5C64E-467D-4FD2-BEE0-FB799304AA36}" type="pres">
      <dgm:prSet presAssocID="{BB89710F-08AE-437C-8F3E-60393B324BED}" presName="sibTrans" presStyleCnt="0"/>
      <dgm:spPr/>
    </dgm:pt>
    <dgm:pt modelId="{99477103-E62F-43C3-B343-0526F8037250}" type="pres">
      <dgm:prSet presAssocID="{25DB85BA-F667-443C-9035-BB9ACA0D7D34}" presName="node" presStyleLbl="node1" presStyleIdx="1" presStyleCnt="6">
        <dgm:presLayoutVars>
          <dgm:bulletEnabled val="1"/>
        </dgm:presLayoutVars>
      </dgm:prSet>
      <dgm:spPr/>
    </dgm:pt>
    <dgm:pt modelId="{910EA93A-BC21-4683-B3C3-DE953D891176}" type="pres">
      <dgm:prSet presAssocID="{BD6FF2C7-99C0-41A5-8491-680593DA48A0}" presName="sibTrans" presStyleCnt="0"/>
      <dgm:spPr/>
    </dgm:pt>
    <dgm:pt modelId="{93596BF2-B63A-4AF4-9B78-A1BF2021BBBE}" type="pres">
      <dgm:prSet presAssocID="{3C31EEED-45E8-4964-81E3-81A957D6A40C}" presName="node" presStyleLbl="node1" presStyleIdx="2" presStyleCnt="6">
        <dgm:presLayoutVars>
          <dgm:bulletEnabled val="1"/>
        </dgm:presLayoutVars>
      </dgm:prSet>
      <dgm:spPr/>
    </dgm:pt>
    <dgm:pt modelId="{C27BE102-267F-42D0-962C-0935E645F217}" type="pres">
      <dgm:prSet presAssocID="{941C13D1-8E82-49AD-A9BE-8F96FBA0D8ED}" presName="sibTrans" presStyleCnt="0"/>
      <dgm:spPr/>
    </dgm:pt>
    <dgm:pt modelId="{D909FBC7-45CB-4955-BC93-56437B4AE322}" type="pres">
      <dgm:prSet presAssocID="{2FD4C0D6-5F61-4438-B59B-31E1139573BA}" presName="node" presStyleLbl="node1" presStyleIdx="3" presStyleCnt="6">
        <dgm:presLayoutVars>
          <dgm:bulletEnabled val="1"/>
        </dgm:presLayoutVars>
      </dgm:prSet>
      <dgm:spPr/>
    </dgm:pt>
    <dgm:pt modelId="{345456BE-3717-4143-B845-29295CCAD759}" type="pres">
      <dgm:prSet presAssocID="{3FFBD1F7-CCF8-4EE0-8587-55A86DA0253F}" presName="sibTrans" presStyleCnt="0"/>
      <dgm:spPr/>
    </dgm:pt>
    <dgm:pt modelId="{78665ECF-15AA-4FAD-9183-EC49C5459A95}" type="pres">
      <dgm:prSet presAssocID="{73FBA3A7-556D-49E7-BDC6-9C1D38F7FDCC}" presName="node" presStyleLbl="node1" presStyleIdx="4" presStyleCnt="6">
        <dgm:presLayoutVars>
          <dgm:bulletEnabled val="1"/>
        </dgm:presLayoutVars>
      </dgm:prSet>
      <dgm:spPr/>
    </dgm:pt>
    <dgm:pt modelId="{A6B64CF1-289C-4BF0-A9EA-2514ECB3FA9D}" type="pres">
      <dgm:prSet presAssocID="{89E01DF8-0768-43F3-94F4-AAB6A99DC6FA}" presName="sibTrans" presStyleCnt="0"/>
      <dgm:spPr/>
    </dgm:pt>
    <dgm:pt modelId="{03275ED9-0EA9-4EBE-B1B2-5E2C45A77CB1}" type="pres">
      <dgm:prSet presAssocID="{57F12091-7746-48F0-95DB-5FDA795F5AC6}" presName="node" presStyleLbl="node1" presStyleIdx="5" presStyleCnt="6">
        <dgm:presLayoutVars>
          <dgm:bulletEnabled val="1"/>
        </dgm:presLayoutVars>
      </dgm:prSet>
      <dgm:spPr/>
    </dgm:pt>
  </dgm:ptLst>
  <dgm:cxnLst>
    <dgm:cxn modelId="{8061931F-ADD5-49B9-A784-3EB8DB6A6C09}" srcId="{D50C596D-1D0E-482F-B0DE-8E7DA18F36FE}" destId="{73FBA3A7-556D-49E7-BDC6-9C1D38F7FDCC}" srcOrd="4" destOrd="0" parTransId="{8C45B00E-2BB6-4C1E-9C98-B94014A16976}" sibTransId="{89E01DF8-0768-43F3-94F4-AAB6A99DC6FA}"/>
    <dgm:cxn modelId="{92FE585E-5038-4DB7-8C9D-5C2EB2178E83}" srcId="{D50C596D-1D0E-482F-B0DE-8E7DA18F36FE}" destId="{3C31EEED-45E8-4964-81E3-81A957D6A40C}" srcOrd="2" destOrd="0" parTransId="{63E201B7-FFAF-451A-A16E-74A5DFB75448}" sibTransId="{941C13D1-8E82-49AD-A9BE-8F96FBA0D8ED}"/>
    <dgm:cxn modelId="{6FF69B45-7536-4903-AB96-48A6D32C0512}" type="presOf" srcId="{73FBA3A7-556D-49E7-BDC6-9C1D38F7FDCC}" destId="{78665ECF-15AA-4FAD-9183-EC49C5459A95}" srcOrd="0" destOrd="0" presId="urn:microsoft.com/office/officeart/2005/8/layout/default"/>
    <dgm:cxn modelId="{30AE8968-3686-44B9-AE08-87ECEAEE67B7}" srcId="{D50C596D-1D0E-482F-B0DE-8E7DA18F36FE}" destId="{E12FD65C-E46A-4C2A-BFD6-AB76E9726839}" srcOrd="0" destOrd="0" parTransId="{615A32F2-E6BF-4D15-B15D-A759DBC268D4}" sibTransId="{BB89710F-08AE-437C-8F3E-60393B324BED}"/>
    <dgm:cxn modelId="{BA589C6F-644C-4537-A4A7-9E042846FA8B}" srcId="{D50C596D-1D0E-482F-B0DE-8E7DA18F36FE}" destId="{25DB85BA-F667-443C-9035-BB9ACA0D7D34}" srcOrd="1" destOrd="0" parTransId="{CA2AD528-0BA5-49BB-A213-E5DAA2DCC0C1}" sibTransId="{BD6FF2C7-99C0-41A5-8491-680593DA48A0}"/>
    <dgm:cxn modelId="{70976E52-ED54-4555-B270-0E4D19E4CAE6}" type="presOf" srcId="{25DB85BA-F667-443C-9035-BB9ACA0D7D34}" destId="{99477103-E62F-43C3-B343-0526F8037250}" srcOrd="0" destOrd="0" presId="urn:microsoft.com/office/officeart/2005/8/layout/default"/>
    <dgm:cxn modelId="{1618477E-AA80-42E8-BAF8-C602137598F6}" srcId="{D50C596D-1D0E-482F-B0DE-8E7DA18F36FE}" destId="{2FD4C0D6-5F61-4438-B59B-31E1139573BA}" srcOrd="3" destOrd="0" parTransId="{D5802617-C3AA-4CA8-8532-BCCFC0145313}" sibTransId="{3FFBD1F7-CCF8-4EE0-8587-55A86DA0253F}"/>
    <dgm:cxn modelId="{890F2184-6E27-43A3-932E-3A3E0347255D}" type="presOf" srcId="{57F12091-7746-48F0-95DB-5FDA795F5AC6}" destId="{03275ED9-0EA9-4EBE-B1B2-5E2C45A77CB1}" srcOrd="0" destOrd="0" presId="urn:microsoft.com/office/officeart/2005/8/layout/default"/>
    <dgm:cxn modelId="{D6C99685-B8D7-4E45-B4CB-1D4A0858F5EA}" type="presOf" srcId="{2FD4C0D6-5F61-4438-B59B-31E1139573BA}" destId="{D909FBC7-45CB-4955-BC93-56437B4AE322}" srcOrd="0" destOrd="0" presId="urn:microsoft.com/office/officeart/2005/8/layout/default"/>
    <dgm:cxn modelId="{9B894FA9-B0F9-4144-ABFE-2C20D11DA5F6}" srcId="{D50C596D-1D0E-482F-B0DE-8E7DA18F36FE}" destId="{57F12091-7746-48F0-95DB-5FDA795F5AC6}" srcOrd="5" destOrd="0" parTransId="{CE2BD0A1-F616-449D-AF7A-C75DD0B55AFB}" sibTransId="{046D2DD8-D934-4886-B626-B32C4A56CE03}"/>
    <dgm:cxn modelId="{667130AC-05F2-4619-837E-5BB364D5E283}" type="presOf" srcId="{D50C596D-1D0E-482F-B0DE-8E7DA18F36FE}" destId="{E570954A-9E9A-46AA-85A1-F22E967A315E}" srcOrd="0" destOrd="0" presId="urn:microsoft.com/office/officeart/2005/8/layout/default"/>
    <dgm:cxn modelId="{97A9A8CA-43D7-4A1A-A8D4-ECB7AC0C8EA7}" type="presOf" srcId="{3C31EEED-45E8-4964-81E3-81A957D6A40C}" destId="{93596BF2-B63A-4AF4-9B78-A1BF2021BBBE}" srcOrd="0" destOrd="0" presId="urn:microsoft.com/office/officeart/2005/8/layout/default"/>
    <dgm:cxn modelId="{C18C94F8-B749-40FF-976A-4D057DDD1948}" type="presOf" srcId="{E12FD65C-E46A-4C2A-BFD6-AB76E9726839}" destId="{4126BE4C-9FEC-43CE-8DE6-DF10CC592ABD}" srcOrd="0" destOrd="0" presId="urn:microsoft.com/office/officeart/2005/8/layout/default"/>
    <dgm:cxn modelId="{3562DDA2-4995-424E-AB12-5D286F973F5C}" type="presParOf" srcId="{E570954A-9E9A-46AA-85A1-F22E967A315E}" destId="{4126BE4C-9FEC-43CE-8DE6-DF10CC592ABD}" srcOrd="0" destOrd="0" presId="urn:microsoft.com/office/officeart/2005/8/layout/default"/>
    <dgm:cxn modelId="{8C40BF2D-40E1-419E-9D4A-CE0EC9D19A04}" type="presParOf" srcId="{E570954A-9E9A-46AA-85A1-F22E967A315E}" destId="{A3A5C64E-467D-4FD2-BEE0-FB799304AA36}" srcOrd="1" destOrd="0" presId="urn:microsoft.com/office/officeart/2005/8/layout/default"/>
    <dgm:cxn modelId="{C7E26FBE-E16E-449C-8121-8845740A4125}" type="presParOf" srcId="{E570954A-9E9A-46AA-85A1-F22E967A315E}" destId="{99477103-E62F-43C3-B343-0526F8037250}" srcOrd="2" destOrd="0" presId="urn:microsoft.com/office/officeart/2005/8/layout/default"/>
    <dgm:cxn modelId="{204EF0F9-1A87-49E6-BCCF-DC7A00EA8893}" type="presParOf" srcId="{E570954A-9E9A-46AA-85A1-F22E967A315E}" destId="{910EA93A-BC21-4683-B3C3-DE953D891176}" srcOrd="3" destOrd="0" presId="urn:microsoft.com/office/officeart/2005/8/layout/default"/>
    <dgm:cxn modelId="{3DE80DD4-333B-450D-BD24-C8A50EAA2241}" type="presParOf" srcId="{E570954A-9E9A-46AA-85A1-F22E967A315E}" destId="{93596BF2-B63A-4AF4-9B78-A1BF2021BBBE}" srcOrd="4" destOrd="0" presId="urn:microsoft.com/office/officeart/2005/8/layout/default"/>
    <dgm:cxn modelId="{123EE8B7-8E2F-4716-9590-214B5A1F7C2C}" type="presParOf" srcId="{E570954A-9E9A-46AA-85A1-F22E967A315E}" destId="{C27BE102-267F-42D0-962C-0935E645F217}" srcOrd="5" destOrd="0" presId="urn:microsoft.com/office/officeart/2005/8/layout/default"/>
    <dgm:cxn modelId="{6110AFC7-268A-42AA-B67C-7DF83A2EC7C8}" type="presParOf" srcId="{E570954A-9E9A-46AA-85A1-F22E967A315E}" destId="{D909FBC7-45CB-4955-BC93-56437B4AE322}" srcOrd="6" destOrd="0" presId="urn:microsoft.com/office/officeart/2005/8/layout/default"/>
    <dgm:cxn modelId="{FC6E5DB6-1A18-444D-AE0F-8AE8EA35A567}" type="presParOf" srcId="{E570954A-9E9A-46AA-85A1-F22E967A315E}" destId="{345456BE-3717-4143-B845-29295CCAD759}" srcOrd="7" destOrd="0" presId="urn:microsoft.com/office/officeart/2005/8/layout/default"/>
    <dgm:cxn modelId="{EEFF3A9A-F0A8-44AD-B162-6BF9FB0216FD}" type="presParOf" srcId="{E570954A-9E9A-46AA-85A1-F22E967A315E}" destId="{78665ECF-15AA-4FAD-9183-EC49C5459A95}" srcOrd="8" destOrd="0" presId="urn:microsoft.com/office/officeart/2005/8/layout/default"/>
    <dgm:cxn modelId="{898B82ED-DADB-47E8-9118-3C903DF7477A}" type="presParOf" srcId="{E570954A-9E9A-46AA-85A1-F22E967A315E}" destId="{A6B64CF1-289C-4BF0-A9EA-2514ECB3FA9D}" srcOrd="9" destOrd="0" presId="urn:microsoft.com/office/officeart/2005/8/layout/default"/>
    <dgm:cxn modelId="{B02F8367-1AED-4ACA-88BA-95BDA6852B84}" type="presParOf" srcId="{E570954A-9E9A-46AA-85A1-F22E967A315E}" destId="{03275ED9-0EA9-4EBE-B1B2-5E2C45A77CB1}"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8D91A9-5AAC-4D1B-A2AF-D739EB8F5D28}">
      <dsp:nvSpPr>
        <dsp:cNvPr id="0" name=""/>
        <dsp:cNvSpPr/>
      </dsp:nvSpPr>
      <dsp:spPr>
        <a:xfrm>
          <a:off x="255116" y="522"/>
          <a:ext cx="2841919" cy="1705151"/>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Harm is defined under section 31(9) of the Children Act 1989 as ‘ill treatment or the impairment of health or development.’</a:t>
          </a:r>
        </a:p>
      </dsp:txBody>
      <dsp:txXfrm>
        <a:off x="255116" y="522"/>
        <a:ext cx="2841919" cy="1705151"/>
      </dsp:txXfrm>
    </dsp:sp>
    <dsp:sp modelId="{BFC3E671-BADF-4CF0-80E3-A0D92E4BA44B}">
      <dsp:nvSpPr>
        <dsp:cNvPr id="0" name=""/>
        <dsp:cNvSpPr/>
      </dsp:nvSpPr>
      <dsp:spPr>
        <a:xfrm>
          <a:off x="3381227" y="522"/>
          <a:ext cx="2841919" cy="1705151"/>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Section 120 of the Adoption and Children Act 2002 added to this definition: ‘… including for example, impairment suffered from seeing or hearing the ill-treatment of another.’</a:t>
          </a:r>
        </a:p>
      </dsp:txBody>
      <dsp:txXfrm>
        <a:off x="3381227" y="522"/>
        <a:ext cx="2841919" cy="1705151"/>
      </dsp:txXfrm>
    </dsp:sp>
    <dsp:sp modelId="{36EAC80C-60C8-45C7-9123-98B7D2596779}">
      <dsp:nvSpPr>
        <dsp:cNvPr id="0" name=""/>
        <dsp:cNvSpPr/>
      </dsp:nvSpPr>
      <dsp:spPr>
        <a:xfrm>
          <a:off x="6507339" y="522"/>
          <a:ext cx="2841919" cy="1705151"/>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To decide whether harm is significant, the health and development of the child is ‘compared with that which could reasonably be expected of a similar child’ (section 31(10) of the Children Act 1989).</a:t>
          </a:r>
        </a:p>
      </dsp:txBody>
      <dsp:txXfrm>
        <a:off x="6507339" y="522"/>
        <a:ext cx="2841919" cy="1705151"/>
      </dsp:txXfrm>
    </dsp:sp>
    <dsp:sp modelId="{F3AE6741-7FE0-468A-A79C-BFB5AE27212A}">
      <dsp:nvSpPr>
        <dsp:cNvPr id="0" name=""/>
        <dsp:cNvSpPr/>
      </dsp:nvSpPr>
      <dsp:spPr>
        <a:xfrm>
          <a:off x="1818171" y="1989865"/>
          <a:ext cx="2841919" cy="1705151"/>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If a child appears to be suffering or at risk of suffering significant harm the local authority has a duty to investigate under Section 47 of the Children Act 1989</a:t>
          </a:r>
        </a:p>
      </dsp:txBody>
      <dsp:txXfrm>
        <a:off x="1818171" y="1989865"/>
        <a:ext cx="2841919" cy="1705151"/>
      </dsp:txXfrm>
    </dsp:sp>
    <dsp:sp modelId="{2F93463C-8F66-4BF1-A2B7-E6166117ECFB}">
      <dsp:nvSpPr>
        <dsp:cNvPr id="0" name=""/>
        <dsp:cNvSpPr/>
      </dsp:nvSpPr>
      <dsp:spPr>
        <a:xfrm>
          <a:off x="4944283" y="1989865"/>
          <a:ext cx="2841919" cy="1705151"/>
        </a:xfrm>
        <a:prstGeom prst="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Under Section 21 of the Social Services and Well-being (Wales) Act 2014, the local authority has a statutory duty to assess the needs of a child if they appear to need additional support to that provided by their family.</a:t>
          </a:r>
        </a:p>
      </dsp:txBody>
      <dsp:txXfrm>
        <a:off x="4944283" y="1989865"/>
        <a:ext cx="2841919" cy="17051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26BE4C-9FEC-43CE-8DE6-DF10CC592ABD}">
      <dsp:nvSpPr>
        <dsp:cNvPr id="0" name=""/>
        <dsp:cNvSpPr/>
      </dsp:nvSpPr>
      <dsp:spPr>
        <a:xfrm>
          <a:off x="914835" y="2558"/>
          <a:ext cx="2403302" cy="1441981"/>
        </a:xfrm>
        <a:prstGeom prst="rect">
          <a:avLst/>
        </a:prstGeom>
        <a:gradFill rotWithShape="0">
          <a:gsLst>
            <a:gs pos="0">
              <a:schemeClr val="accent5">
                <a:hueOff val="0"/>
                <a:satOff val="0"/>
                <a:lumOff val="0"/>
                <a:alphaOff val="0"/>
                <a:tint val="98000"/>
                <a:satMod val="110000"/>
                <a:lumMod val="104000"/>
              </a:schemeClr>
            </a:gs>
            <a:gs pos="69000">
              <a:schemeClr val="accent5">
                <a:hueOff val="0"/>
                <a:satOff val="0"/>
                <a:lumOff val="0"/>
                <a:alphaOff val="0"/>
                <a:shade val="88000"/>
                <a:satMod val="130000"/>
                <a:lumMod val="92000"/>
              </a:schemeClr>
            </a:gs>
            <a:gs pos="100000">
              <a:schemeClr val="accent5">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cy-GB" sz="1100" kern="1200"/>
            <a:t>Os yw'r plentyn mewn perygl uniongyrchol gall yr awdurdod lleol neu berson awdurdodedig (gan gynnwys yr NSPCC) gymryd y camau canlynol drwy'r llysoedd:</a:t>
          </a:r>
          <a:endParaRPr lang="en-US" sz="1100" kern="1200"/>
        </a:p>
      </dsp:txBody>
      <dsp:txXfrm>
        <a:off x="914835" y="2558"/>
        <a:ext cx="2403302" cy="1441981"/>
      </dsp:txXfrm>
    </dsp:sp>
    <dsp:sp modelId="{99477103-E62F-43C3-B343-0526F8037250}">
      <dsp:nvSpPr>
        <dsp:cNvPr id="0" name=""/>
        <dsp:cNvSpPr/>
      </dsp:nvSpPr>
      <dsp:spPr>
        <a:xfrm>
          <a:off x="3558467" y="2558"/>
          <a:ext cx="2403302" cy="1441981"/>
        </a:xfrm>
        <a:prstGeom prst="rect">
          <a:avLst/>
        </a:prstGeom>
        <a:gradFill rotWithShape="0">
          <a:gsLst>
            <a:gs pos="0">
              <a:schemeClr val="accent5">
                <a:hueOff val="-221652"/>
                <a:satOff val="-147"/>
                <a:lumOff val="2314"/>
                <a:alphaOff val="0"/>
                <a:tint val="98000"/>
                <a:satMod val="110000"/>
                <a:lumMod val="104000"/>
              </a:schemeClr>
            </a:gs>
            <a:gs pos="69000">
              <a:schemeClr val="accent5">
                <a:hueOff val="-221652"/>
                <a:satOff val="-147"/>
                <a:lumOff val="2314"/>
                <a:alphaOff val="0"/>
                <a:shade val="88000"/>
                <a:satMod val="130000"/>
                <a:lumMod val="92000"/>
              </a:schemeClr>
            </a:gs>
            <a:gs pos="100000">
              <a:schemeClr val="accent5">
                <a:hueOff val="-221652"/>
                <a:satOff val="-147"/>
                <a:lumOff val="2314"/>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cy-GB" sz="1100" kern="1200"/>
            <a:t>Gellir cyflwyno gorchymyn amddiffyn brys i symud plentyn ar unwaith i fan diogel.</a:t>
          </a:r>
          <a:endParaRPr lang="en-US" sz="1100" kern="1200"/>
        </a:p>
      </dsp:txBody>
      <dsp:txXfrm>
        <a:off x="3558467" y="2558"/>
        <a:ext cx="2403302" cy="1441981"/>
      </dsp:txXfrm>
    </dsp:sp>
    <dsp:sp modelId="{93596BF2-B63A-4AF4-9B78-A1BF2021BBBE}">
      <dsp:nvSpPr>
        <dsp:cNvPr id="0" name=""/>
        <dsp:cNvSpPr/>
      </dsp:nvSpPr>
      <dsp:spPr>
        <a:xfrm>
          <a:off x="6202099" y="2558"/>
          <a:ext cx="2403302" cy="1441981"/>
        </a:xfrm>
        <a:prstGeom prst="rect">
          <a:avLst/>
        </a:prstGeom>
        <a:gradFill rotWithShape="0">
          <a:gsLst>
            <a:gs pos="0">
              <a:schemeClr val="accent5">
                <a:hueOff val="-443304"/>
                <a:satOff val="-293"/>
                <a:lumOff val="4628"/>
                <a:alphaOff val="0"/>
                <a:tint val="98000"/>
                <a:satMod val="110000"/>
                <a:lumMod val="104000"/>
              </a:schemeClr>
            </a:gs>
            <a:gs pos="69000">
              <a:schemeClr val="accent5">
                <a:hueOff val="-443304"/>
                <a:satOff val="-293"/>
                <a:lumOff val="4628"/>
                <a:alphaOff val="0"/>
                <a:shade val="88000"/>
                <a:satMod val="130000"/>
                <a:lumMod val="92000"/>
              </a:schemeClr>
            </a:gs>
            <a:gs pos="100000">
              <a:schemeClr val="accent5">
                <a:hueOff val="-443304"/>
                <a:satOff val="-293"/>
                <a:lumOff val="4628"/>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cy-GB" sz="1100" kern="1200"/>
            <a:t>Gellir rhoi gorchymyn gwahardd i dynnu'r camdriniwr o gartref y teulu.</a:t>
          </a:r>
          <a:endParaRPr lang="en-US" sz="1100" kern="1200"/>
        </a:p>
      </dsp:txBody>
      <dsp:txXfrm>
        <a:off x="6202099" y="2558"/>
        <a:ext cx="2403302" cy="1441981"/>
      </dsp:txXfrm>
    </dsp:sp>
    <dsp:sp modelId="{D909FBC7-45CB-4955-BC93-56437B4AE322}">
      <dsp:nvSpPr>
        <dsp:cNvPr id="0" name=""/>
        <dsp:cNvSpPr/>
      </dsp:nvSpPr>
      <dsp:spPr>
        <a:xfrm>
          <a:off x="914835" y="1684869"/>
          <a:ext cx="2403302" cy="1441981"/>
        </a:xfrm>
        <a:prstGeom prst="rect">
          <a:avLst/>
        </a:prstGeom>
        <a:gradFill rotWithShape="0">
          <a:gsLst>
            <a:gs pos="0">
              <a:schemeClr val="accent5">
                <a:hueOff val="-664956"/>
                <a:satOff val="-440"/>
                <a:lumOff val="6941"/>
                <a:alphaOff val="0"/>
                <a:tint val="98000"/>
                <a:satMod val="110000"/>
                <a:lumMod val="104000"/>
              </a:schemeClr>
            </a:gs>
            <a:gs pos="69000">
              <a:schemeClr val="accent5">
                <a:hueOff val="-664956"/>
                <a:satOff val="-440"/>
                <a:lumOff val="6941"/>
                <a:alphaOff val="0"/>
                <a:shade val="88000"/>
                <a:satMod val="130000"/>
                <a:lumMod val="92000"/>
              </a:schemeClr>
            </a:gs>
            <a:gs pos="100000">
              <a:schemeClr val="accent5">
                <a:hueOff val="-664956"/>
                <a:satOff val="-440"/>
                <a:lumOff val="694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cy-GB" sz="1100" kern="1200"/>
            <a:t>Gellir cyflwyno gorchymyn asesu plant i weithiwr cymdeithasol plant asesu anghenion y plentyn heb ganiatâd y rhieni neu'r gofalwyr.</a:t>
          </a:r>
          <a:endParaRPr lang="en-US" sz="1100" kern="1200"/>
        </a:p>
      </dsp:txBody>
      <dsp:txXfrm>
        <a:off x="914835" y="1684869"/>
        <a:ext cx="2403302" cy="1441981"/>
      </dsp:txXfrm>
    </dsp:sp>
    <dsp:sp modelId="{78665ECF-15AA-4FAD-9183-EC49C5459A95}">
      <dsp:nvSpPr>
        <dsp:cNvPr id="0" name=""/>
        <dsp:cNvSpPr/>
      </dsp:nvSpPr>
      <dsp:spPr>
        <a:xfrm>
          <a:off x="3558467" y="1684869"/>
          <a:ext cx="2403302" cy="1441981"/>
        </a:xfrm>
        <a:prstGeom prst="rect">
          <a:avLst/>
        </a:prstGeom>
        <a:gradFill rotWithShape="0">
          <a:gsLst>
            <a:gs pos="0">
              <a:schemeClr val="accent5">
                <a:hueOff val="-886608"/>
                <a:satOff val="-586"/>
                <a:lumOff val="9255"/>
                <a:alphaOff val="0"/>
                <a:tint val="98000"/>
                <a:satMod val="110000"/>
                <a:lumMod val="104000"/>
              </a:schemeClr>
            </a:gs>
            <a:gs pos="69000">
              <a:schemeClr val="accent5">
                <a:hueOff val="-886608"/>
                <a:satOff val="-586"/>
                <a:lumOff val="9255"/>
                <a:alphaOff val="0"/>
                <a:shade val="88000"/>
                <a:satMod val="130000"/>
                <a:lumMod val="92000"/>
              </a:schemeClr>
            </a:gs>
            <a:gs pos="100000">
              <a:schemeClr val="accent5">
                <a:hueOff val="-886608"/>
                <a:satOff val="-586"/>
                <a:lumOff val="9255"/>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cy-GB" sz="1100" kern="1200"/>
            <a:t>Gall yr heddlu symud plentyn i fan diogel am hyd at 72 awr heb orchymyn llys.</a:t>
          </a:r>
          <a:endParaRPr lang="en-US" sz="1100" kern="1200"/>
        </a:p>
      </dsp:txBody>
      <dsp:txXfrm>
        <a:off x="3558467" y="1684869"/>
        <a:ext cx="2403302" cy="1441981"/>
      </dsp:txXfrm>
    </dsp:sp>
    <dsp:sp modelId="{03275ED9-0EA9-4EBE-B1B2-5E2C45A77CB1}">
      <dsp:nvSpPr>
        <dsp:cNvPr id="0" name=""/>
        <dsp:cNvSpPr/>
      </dsp:nvSpPr>
      <dsp:spPr>
        <a:xfrm>
          <a:off x="6202099" y="1684869"/>
          <a:ext cx="2403302" cy="1441981"/>
        </a:xfrm>
        <a:prstGeom prst="rect">
          <a:avLst/>
        </a:prstGeom>
        <a:gradFill rotWithShape="0">
          <a:gsLst>
            <a:gs pos="0">
              <a:schemeClr val="accent5">
                <a:hueOff val="-1108260"/>
                <a:satOff val="-733"/>
                <a:lumOff val="11569"/>
                <a:alphaOff val="0"/>
                <a:tint val="98000"/>
                <a:satMod val="110000"/>
                <a:lumMod val="104000"/>
              </a:schemeClr>
            </a:gs>
            <a:gs pos="69000">
              <a:schemeClr val="accent5">
                <a:hueOff val="-1108260"/>
                <a:satOff val="-733"/>
                <a:lumOff val="11569"/>
                <a:alphaOff val="0"/>
                <a:shade val="88000"/>
                <a:satMod val="130000"/>
                <a:lumMod val="92000"/>
              </a:schemeClr>
            </a:gs>
            <a:gs pos="100000">
              <a:schemeClr val="accent5">
                <a:hueOff val="-1108260"/>
                <a:satOff val="-733"/>
                <a:lumOff val="11569"/>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cy-GB" sz="1100" kern="1200"/>
            <a:t>Gellir gwneud cais am orchymyn amddiffyn anffurfio organau rhywiol menywod (FGMPO) drwy lys teulu ac mae'n cynnig y ffordd o ddiogelu dioddefwyr go iawn neu ddarpar ddioddefwyr rhag anffurfio organau cenhedlu benywod o dan y gyfraith sifil.</a:t>
          </a:r>
          <a:endParaRPr lang="en-US" sz="1100" kern="1200"/>
        </a:p>
      </dsp:txBody>
      <dsp:txXfrm>
        <a:off x="6202099" y="1684869"/>
        <a:ext cx="2403302" cy="144198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5A6F47-4311-4905-93F0-832229F307A4}" type="datetimeFigureOut">
              <a:rPr lang="en-GB" smtClean="0"/>
              <a:t>11/11/2025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1F8DFD-C781-4350-8342-D1D1D1407276}" type="slidenum">
              <a:rPr lang="en-GB" smtClean="0"/>
              <a:t>‹#›</a:t>
            </a:fld>
            <a:endParaRPr lang="en-GB"/>
          </a:p>
        </p:txBody>
      </p:sp>
    </p:spTree>
    <p:extLst>
      <p:ext uri="{BB962C8B-B14F-4D97-AF65-F5344CB8AC3E}">
        <p14:creationId xmlns:p14="http://schemas.microsoft.com/office/powerpoint/2010/main" val="2691102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D1F8DFD-C781-4350-8342-D1D1D1407276}" type="slidenum">
              <a:rPr lang="en-GB" smtClean="0"/>
              <a:t>10</a:t>
            </a:fld>
            <a:endParaRPr lang="en-GB"/>
          </a:p>
        </p:txBody>
      </p:sp>
    </p:spTree>
    <p:extLst>
      <p:ext uri="{BB962C8B-B14F-4D97-AF65-F5344CB8AC3E}">
        <p14:creationId xmlns:p14="http://schemas.microsoft.com/office/powerpoint/2010/main" val="75762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Adolescents face heightened risks of abuse</a:t>
            </a:r>
            <a:r>
              <a:rPr lang="en-GB" dirty="0"/>
              <a:t>, especially sexual abuse, online grooming, and physical violence. Girls aged 13–15 are disproportionately affected, accounting for around 90% of recorded rape offences in that age group.</a:t>
            </a:r>
          </a:p>
          <a:p>
            <a:r>
              <a:rPr lang="en-GB" b="1" dirty="0"/>
              <a:t>The COVID-19 pandemic exacerbated vulnerabilities</a:t>
            </a:r>
            <a:r>
              <a:rPr lang="en-GB" dirty="0"/>
              <a:t>, with increased risks of neglect, emotional abuse, and online exploitation. Lockdowns reduced access to protective services and increased exposure to abusers, particularly within the home.</a:t>
            </a:r>
          </a:p>
          <a:p>
            <a:r>
              <a:rPr lang="en-GB" b="1" dirty="0"/>
              <a:t>Mental health concerns among adolescents are rising</a:t>
            </a:r>
            <a:r>
              <a:rPr lang="en-GB" dirty="0"/>
              <a:t>, with Childline reporting a consistent increase in counselling sessions about emotional wellbeing and suicidal thoughts. These issues have intensified during the pandemic.</a:t>
            </a:r>
          </a:p>
          <a:p>
            <a:r>
              <a:rPr lang="en-GB" b="1" dirty="0"/>
              <a:t>Support systems are under strain</a:t>
            </a:r>
            <a:r>
              <a:rPr lang="en-GB" dirty="0"/>
              <a:t>, with reduced funding for youth services and inconsistent responses to harmful sexual behaviour among adolescents. The report calls for better multi-agency collaboration, investment in mental health services, and inclusive, high-quality Relationships and Sex Education (RSE).</a:t>
            </a:r>
          </a:p>
          <a:p>
            <a:endParaRPr lang="en-GB" dirty="0"/>
          </a:p>
        </p:txBody>
      </p:sp>
      <p:sp>
        <p:nvSpPr>
          <p:cNvPr id="4" name="Slide Number Placeholder 3"/>
          <p:cNvSpPr>
            <a:spLocks noGrp="1"/>
          </p:cNvSpPr>
          <p:nvPr>
            <p:ph type="sldNum" sz="quarter" idx="5"/>
          </p:nvPr>
        </p:nvSpPr>
        <p:spPr/>
        <p:txBody>
          <a:bodyPr/>
          <a:lstStyle/>
          <a:p>
            <a:fld id="{7D1F8DFD-C781-4350-8342-D1D1D1407276}" type="slidenum">
              <a:rPr lang="en-GB" smtClean="0"/>
              <a:t>11</a:t>
            </a:fld>
            <a:endParaRPr lang="en-GB"/>
          </a:p>
        </p:txBody>
      </p:sp>
    </p:spTree>
    <p:extLst>
      <p:ext uri="{BB962C8B-B14F-4D97-AF65-F5344CB8AC3E}">
        <p14:creationId xmlns:p14="http://schemas.microsoft.com/office/powerpoint/2010/main" val="42590470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NSPCC How Safe Are Our Children</a:t>
            </a:r>
          </a:p>
          <a:p>
            <a:r>
              <a:rPr lang="en-GB" dirty="0"/>
              <a:t>Group indicators: </a:t>
            </a:r>
          </a:p>
          <a:p>
            <a:r>
              <a:rPr lang="en-GB" dirty="0"/>
              <a:t>Suicide &amp; Homicide</a:t>
            </a:r>
          </a:p>
          <a:p>
            <a:r>
              <a:rPr lang="en-GB" dirty="0"/>
              <a:t>Physical Abuse, Sexual Offences &amp; Online Harms</a:t>
            </a:r>
          </a:p>
          <a:p>
            <a:r>
              <a:rPr lang="en-GB" dirty="0"/>
              <a:t>Child Protection Plans or Registers,  Reasons for Child Protection Plan &amp; LAC</a:t>
            </a:r>
          </a:p>
          <a:p>
            <a:r>
              <a:rPr lang="en-GB" dirty="0"/>
              <a:t>Helpline Contacts &amp; Child counselling sessions</a:t>
            </a:r>
          </a:p>
          <a:p>
            <a:endParaRPr lang="en-GB" dirty="0"/>
          </a:p>
        </p:txBody>
      </p:sp>
      <p:sp>
        <p:nvSpPr>
          <p:cNvPr id="4" name="Slide Number Placeholder 3"/>
          <p:cNvSpPr>
            <a:spLocks noGrp="1"/>
          </p:cNvSpPr>
          <p:nvPr>
            <p:ph type="sldNum" sz="quarter" idx="5"/>
          </p:nvPr>
        </p:nvSpPr>
        <p:spPr/>
        <p:txBody>
          <a:bodyPr/>
          <a:lstStyle/>
          <a:p>
            <a:fld id="{7D1F8DFD-C781-4350-8342-D1D1D1407276}" type="slidenum">
              <a:rPr lang="en-GB" smtClean="0"/>
              <a:t>12</a:t>
            </a:fld>
            <a:endParaRPr lang="en-GB"/>
          </a:p>
        </p:txBody>
      </p:sp>
    </p:spTree>
    <p:extLst>
      <p:ext uri="{BB962C8B-B14F-4D97-AF65-F5344CB8AC3E}">
        <p14:creationId xmlns:p14="http://schemas.microsoft.com/office/powerpoint/2010/main" val="129452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9F9FB5CF-AC50-A245-355F-942E5A0B9A0B}"/>
              </a:ext>
            </a:extLst>
          </p:cNvPr>
          <p:cNvSpPr>
            <a:spLocks noGrp="1" noRot="1" noChangeAspect="1" noChangeArrowheads="1" noTextEdit="1"/>
          </p:cNvSpPr>
          <p:nvPr>
            <p:ph type="sldImg"/>
          </p:nvPr>
        </p:nvSpPr>
        <p:spPr>
          <a:ln/>
        </p:spPr>
      </p:sp>
      <p:sp>
        <p:nvSpPr>
          <p:cNvPr id="63491" name="Notes Placeholder 2">
            <a:extLst>
              <a:ext uri="{FF2B5EF4-FFF2-40B4-BE49-F238E27FC236}">
                <a16:creationId xmlns:a16="http://schemas.microsoft.com/office/drawing/2014/main" id="{2936A24C-8719-77EC-FE2E-27349D99293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63492" name="Slide Number Placeholder 3">
            <a:extLst>
              <a:ext uri="{FF2B5EF4-FFF2-40B4-BE49-F238E27FC236}">
                <a16:creationId xmlns:a16="http://schemas.microsoft.com/office/drawing/2014/main" id="{991D0FB6-8517-E558-E76B-0765104ABCF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a:defRPr>
                <a:solidFill>
                  <a:schemeClr val="tx1"/>
                </a:solidFill>
                <a:latin typeface="Calibri" panose="020F0502020204030204" pitchFamily="34" charset="0"/>
              </a:defRPr>
            </a:lvl1pPr>
            <a:lvl2pPr marL="742950" indent="-285750" defTabSz="927100">
              <a:defRPr>
                <a:solidFill>
                  <a:schemeClr val="tx1"/>
                </a:solidFill>
                <a:latin typeface="Calibri" panose="020F0502020204030204" pitchFamily="34" charset="0"/>
              </a:defRPr>
            </a:lvl2pPr>
            <a:lvl3pPr marL="1143000" indent="-228600" defTabSz="927100">
              <a:defRPr>
                <a:solidFill>
                  <a:schemeClr val="tx1"/>
                </a:solidFill>
                <a:latin typeface="Calibri" panose="020F0502020204030204" pitchFamily="34" charset="0"/>
              </a:defRPr>
            </a:lvl3pPr>
            <a:lvl4pPr marL="1600200" indent="-228600" defTabSz="927100">
              <a:defRPr>
                <a:solidFill>
                  <a:schemeClr val="tx1"/>
                </a:solidFill>
                <a:latin typeface="Calibri" panose="020F0502020204030204" pitchFamily="34" charset="0"/>
              </a:defRPr>
            </a:lvl4pPr>
            <a:lvl5pPr marL="2057400" indent="-228600" defTabSz="927100">
              <a:defRPr>
                <a:solidFill>
                  <a:schemeClr val="tx1"/>
                </a:solidFill>
                <a:latin typeface="Calibri" panose="020F0502020204030204" pitchFamily="34" charset="0"/>
              </a:defRPr>
            </a:lvl5pPr>
            <a:lvl6pPr marL="2514600" indent="-228600" defTabSz="927100" eaLnBrk="0" fontAlgn="base" hangingPunct="0">
              <a:spcBef>
                <a:spcPct val="0"/>
              </a:spcBef>
              <a:spcAft>
                <a:spcPct val="0"/>
              </a:spcAft>
              <a:defRPr>
                <a:solidFill>
                  <a:schemeClr val="tx1"/>
                </a:solidFill>
                <a:latin typeface="Calibri" panose="020F0502020204030204" pitchFamily="34" charset="0"/>
              </a:defRPr>
            </a:lvl6pPr>
            <a:lvl7pPr marL="2971800" indent="-228600" defTabSz="927100" eaLnBrk="0" fontAlgn="base" hangingPunct="0">
              <a:spcBef>
                <a:spcPct val="0"/>
              </a:spcBef>
              <a:spcAft>
                <a:spcPct val="0"/>
              </a:spcAft>
              <a:defRPr>
                <a:solidFill>
                  <a:schemeClr val="tx1"/>
                </a:solidFill>
                <a:latin typeface="Calibri" panose="020F0502020204030204" pitchFamily="34" charset="0"/>
              </a:defRPr>
            </a:lvl7pPr>
            <a:lvl8pPr marL="3429000" indent="-228600" defTabSz="927100" eaLnBrk="0" fontAlgn="base" hangingPunct="0">
              <a:spcBef>
                <a:spcPct val="0"/>
              </a:spcBef>
              <a:spcAft>
                <a:spcPct val="0"/>
              </a:spcAft>
              <a:defRPr>
                <a:solidFill>
                  <a:schemeClr val="tx1"/>
                </a:solidFill>
                <a:latin typeface="Calibri" panose="020F0502020204030204" pitchFamily="34" charset="0"/>
              </a:defRPr>
            </a:lvl8pPr>
            <a:lvl9pPr marL="3886200" indent="-228600" defTabSz="9271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1F1E4223-6499-4146-90F6-EF9C673516F7}" type="slidenum">
              <a:rPr lang="en-GB" altLang="en-US" smtClean="0">
                <a:latin typeface="Times New Roman" panose="02020603050405020304" pitchFamily="18" charset="0"/>
              </a:rPr>
              <a:pPr fontAlgn="base">
                <a:spcBef>
                  <a:spcPct val="0"/>
                </a:spcBef>
                <a:spcAft>
                  <a:spcPct val="0"/>
                </a:spcAft>
              </a:pPr>
              <a:t>13</a:t>
            </a:fld>
            <a:endParaRPr lang="en-GB" altLang="en-US">
              <a:latin typeface="Times New Roman" panose="02020603050405020304"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t>Use sheet to highlight challenges of safeguarding ensure to refer to cultural mores and norms</a:t>
            </a:r>
            <a:endParaRPr lang="en-US" altLang="en-US" dirty="0"/>
          </a:p>
          <a:p>
            <a:endParaRPr lang="en-GB" dirty="0"/>
          </a:p>
        </p:txBody>
      </p:sp>
      <p:sp>
        <p:nvSpPr>
          <p:cNvPr id="4" name="Slide Number Placeholder 3"/>
          <p:cNvSpPr>
            <a:spLocks noGrp="1"/>
          </p:cNvSpPr>
          <p:nvPr>
            <p:ph type="sldNum" sz="quarter" idx="5"/>
          </p:nvPr>
        </p:nvSpPr>
        <p:spPr/>
        <p:txBody>
          <a:bodyPr/>
          <a:lstStyle/>
          <a:p>
            <a:fld id="{7D1F8DFD-C781-4350-8342-D1D1D1407276}" type="slidenum">
              <a:rPr lang="en-GB" smtClean="0"/>
              <a:t>24</a:t>
            </a:fld>
            <a:endParaRPr lang="en-GB"/>
          </a:p>
        </p:txBody>
      </p:sp>
    </p:spTree>
    <p:extLst>
      <p:ext uri="{BB962C8B-B14F-4D97-AF65-F5344CB8AC3E}">
        <p14:creationId xmlns:p14="http://schemas.microsoft.com/office/powerpoint/2010/main" val="1672845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a:extLst>
              <a:ext uri="{FF2B5EF4-FFF2-40B4-BE49-F238E27FC236}">
                <a16:creationId xmlns:a16="http://schemas.microsoft.com/office/drawing/2014/main" id="{F14CB883-C2A2-CCEE-3E7B-C545ED8C0498}"/>
              </a:ext>
            </a:extLst>
          </p:cNvPr>
          <p:cNvSpPr>
            <a:spLocks noGrp="1" noRot="1" noChangeAspect="1" noChangeArrowheads="1" noTextEdit="1"/>
          </p:cNvSpPr>
          <p:nvPr>
            <p:ph type="sldImg"/>
          </p:nvPr>
        </p:nvSpPr>
        <p:spPr>
          <a:ln/>
        </p:spPr>
      </p:sp>
      <p:sp>
        <p:nvSpPr>
          <p:cNvPr id="84995" name="Notes Placeholder 2">
            <a:extLst>
              <a:ext uri="{FF2B5EF4-FFF2-40B4-BE49-F238E27FC236}">
                <a16:creationId xmlns:a16="http://schemas.microsoft.com/office/drawing/2014/main" id="{D7B7EF2C-4543-8F8C-38E7-F7953E3D1A4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Accidental or non-accidental injuries:  </a:t>
            </a:r>
          </a:p>
          <a:p>
            <a:pPr>
              <a:buFontTx/>
              <a:buChar char="•"/>
            </a:pPr>
            <a:r>
              <a:rPr lang="en-GB" altLang="en-US"/>
              <a:t>  accidental tend to be on boney parts, eg elbws, shins, knees, chin etc palm of hands (falls)</a:t>
            </a:r>
          </a:p>
          <a:p>
            <a:pPr>
              <a:buFontTx/>
              <a:buChar char="•"/>
            </a:pPr>
            <a:r>
              <a:rPr lang="en-GB" altLang="en-US"/>
              <a:t> non accidental tend to be on fleshy parts of the body, eg forearms (defensive), abdomen , inner thighs, neck and ears.</a:t>
            </a:r>
          </a:p>
          <a:p>
            <a:endParaRPr lang="en-GB" altLang="en-US"/>
          </a:p>
          <a:p>
            <a:r>
              <a:rPr lang="en-GB" altLang="en-US"/>
              <a:t>What type of circumstances give rise to physical abuse?   Is it always intentional?  </a:t>
            </a:r>
          </a:p>
          <a:p>
            <a:r>
              <a:rPr lang="en-GB" altLang="en-US"/>
              <a:t>Eg  Caregiver's angry and uncontrolled disciplinary response to actual or perceived misconduct of the child</a:t>
            </a:r>
          </a:p>
          <a:p>
            <a:r>
              <a:rPr lang="en-GB" altLang="en-US"/>
              <a:t>Caregiver's psychological impairment, which causes resentment and rejection of the child by the caregiver and a perception of the child as different and provocative </a:t>
            </a:r>
          </a:p>
          <a:p>
            <a:r>
              <a:rPr lang="en-GB" altLang="en-US"/>
              <a:t>Child left in care of another adult who is abusive</a:t>
            </a:r>
          </a:p>
          <a:p>
            <a:r>
              <a:rPr lang="en-GB" altLang="en-US"/>
              <a:t>Caregiver's use of substances that disinhibit behavior</a:t>
            </a:r>
          </a:p>
          <a:p>
            <a:r>
              <a:rPr lang="en-GB" altLang="en-US"/>
              <a:t>Domestic violence situation</a:t>
            </a:r>
          </a:p>
          <a:p>
            <a:endParaRPr lang="en-GB" altLang="en-US"/>
          </a:p>
          <a:p>
            <a:endParaRPr lang="en-GB" altLang="en-US"/>
          </a:p>
        </p:txBody>
      </p:sp>
      <p:sp>
        <p:nvSpPr>
          <p:cNvPr id="84996" name="Slide Number Placeholder 3">
            <a:extLst>
              <a:ext uri="{FF2B5EF4-FFF2-40B4-BE49-F238E27FC236}">
                <a16:creationId xmlns:a16="http://schemas.microsoft.com/office/drawing/2014/main" id="{20A1A97B-7085-C1AE-34CB-0A0895B4EA3E}"/>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a:defRPr>
                <a:solidFill>
                  <a:schemeClr val="tx1"/>
                </a:solidFill>
                <a:latin typeface="Calibri" panose="020F0502020204030204" pitchFamily="34" charset="0"/>
              </a:defRPr>
            </a:lvl1pPr>
            <a:lvl2pPr marL="742950" indent="-285750" defTabSz="927100">
              <a:defRPr>
                <a:solidFill>
                  <a:schemeClr val="tx1"/>
                </a:solidFill>
                <a:latin typeface="Calibri" panose="020F0502020204030204" pitchFamily="34" charset="0"/>
              </a:defRPr>
            </a:lvl2pPr>
            <a:lvl3pPr marL="1143000" indent="-228600" defTabSz="927100">
              <a:defRPr>
                <a:solidFill>
                  <a:schemeClr val="tx1"/>
                </a:solidFill>
                <a:latin typeface="Calibri" panose="020F0502020204030204" pitchFamily="34" charset="0"/>
              </a:defRPr>
            </a:lvl3pPr>
            <a:lvl4pPr marL="1600200" indent="-228600" defTabSz="927100">
              <a:defRPr>
                <a:solidFill>
                  <a:schemeClr val="tx1"/>
                </a:solidFill>
                <a:latin typeface="Calibri" panose="020F0502020204030204" pitchFamily="34" charset="0"/>
              </a:defRPr>
            </a:lvl4pPr>
            <a:lvl5pPr marL="2057400" indent="-228600" defTabSz="927100">
              <a:defRPr>
                <a:solidFill>
                  <a:schemeClr val="tx1"/>
                </a:solidFill>
                <a:latin typeface="Calibri" panose="020F0502020204030204" pitchFamily="34" charset="0"/>
              </a:defRPr>
            </a:lvl5pPr>
            <a:lvl6pPr marL="2514600" indent="-228600" defTabSz="927100" eaLnBrk="0" fontAlgn="base" hangingPunct="0">
              <a:spcBef>
                <a:spcPct val="0"/>
              </a:spcBef>
              <a:spcAft>
                <a:spcPct val="0"/>
              </a:spcAft>
              <a:defRPr>
                <a:solidFill>
                  <a:schemeClr val="tx1"/>
                </a:solidFill>
                <a:latin typeface="Calibri" panose="020F0502020204030204" pitchFamily="34" charset="0"/>
              </a:defRPr>
            </a:lvl6pPr>
            <a:lvl7pPr marL="2971800" indent="-228600" defTabSz="927100" eaLnBrk="0" fontAlgn="base" hangingPunct="0">
              <a:spcBef>
                <a:spcPct val="0"/>
              </a:spcBef>
              <a:spcAft>
                <a:spcPct val="0"/>
              </a:spcAft>
              <a:defRPr>
                <a:solidFill>
                  <a:schemeClr val="tx1"/>
                </a:solidFill>
                <a:latin typeface="Calibri" panose="020F0502020204030204" pitchFamily="34" charset="0"/>
              </a:defRPr>
            </a:lvl7pPr>
            <a:lvl8pPr marL="3429000" indent="-228600" defTabSz="927100" eaLnBrk="0" fontAlgn="base" hangingPunct="0">
              <a:spcBef>
                <a:spcPct val="0"/>
              </a:spcBef>
              <a:spcAft>
                <a:spcPct val="0"/>
              </a:spcAft>
              <a:defRPr>
                <a:solidFill>
                  <a:schemeClr val="tx1"/>
                </a:solidFill>
                <a:latin typeface="Calibri" panose="020F0502020204030204" pitchFamily="34" charset="0"/>
              </a:defRPr>
            </a:lvl8pPr>
            <a:lvl9pPr marL="3886200" indent="-228600" defTabSz="9271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88AE060C-4EBF-4F88-A197-B1584957F253}" type="slidenum">
              <a:rPr lang="en-GB" altLang="en-US" smtClean="0">
                <a:latin typeface="Times New Roman" panose="02020603050405020304" pitchFamily="18" charset="0"/>
              </a:rPr>
              <a:pPr fontAlgn="base">
                <a:spcBef>
                  <a:spcPct val="0"/>
                </a:spcBef>
                <a:spcAft>
                  <a:spcPct val="0"/>
                </a:spcAft>
              </a:pPr>
              <a:t>30</a:t>
            </a:fld>
            <a:endParaRPr lang="en-GB" altLang="en-US">
              <a:latin typeface="Times New Roman" panose="02020603050405020304"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a:extLst>
              <a:ext uri="{FF2B5EF4-FFF2-40B4-BE49-F238E27FC236}">
                <a16:creationId xmlns:a16="http://schemas.microsoft.com/office/drawing/2014/main" id="{A44F318F-6FC2-49C9-F944-3BC8513735B1}"/>
              </a:ext>
            </a:extLst>
          </p:cNvPr>
          <p:cNvSpPr>
            <a:spLocks noGrp="1" noRot="1" noChangeAspect="1" noChangeArrowheads="1" noTextEdit="1"/>
          </p:cNvSpPr>
          <p:nvPr>
            <p:ph type="sldImg"/>
          </p:nvPr>
        </p:nvSpPr>
        <p:spPr>
          <a:ln/>
        </p:spPr>
      </p:sp>
      <p:sp>
        <p:nvSpPr>
          <p:cNvPr id="87043" name="Notes Placeholder 2">
            <a:extLst>
              <a:ext uri="{FF2B5EF4-FFF2-40B4-BE49-F238E27FC236}">
                <a16:creationId xmlns:a16="http://schemas.microsoft.com/office/drawing/2014/main" id="{AD01CAF1-8BF9-3E10-3507-FD5F0B73C3F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Narrow" panose="020B0606020202030204" pitchFamily="34" charset="0"/>
              <a:buNone/>
            </a:pPr>
            <a:r>
              <a:rPr lang="en-GB" altLang="en-US">
                <a:solidFill>
                  <a:srgbClr val="663300"/>
                </a:solidFill>
                <a:latin typeface="Arial" panose="020B0604020202020204" pitchFamily="34" charset="0"/>
              </a:rPr>
              <a:t>Physical abuse may involve hitting, shaking, throwing, poisoning, burning or scalding, drowning, suffocating or otherwise causing physical harm to a child.   This includes fabricated or induced illness by carer.</a:t>
            </a:r>
            <a:r>
              <a:rPr lang="en-GB" altLang="en-US">
                <a:solidFill>
                  <a:srgbClr val="663300"/>
                </a:solidFill>
              </a:rPr>
              <a:t> </a:t>
            </a:r>
          </a:p>
          <a:p>
            <a:pPr algn="r" eaLnBrk="1" hangingPunct="1">
              <a:buFont typeface="Arial Narrow" panose="020B0606020202030204" pitchFamily="34" charset="0"/>
              <a:buNone/>
            </a:pPr>
            <a:r>
              <a:rPr lang="en-GB" altLang="en-US">
                <a:solidFill>
                  <a:srgbClr val="663300"/>
                </a:solidFill>
                <a:latin typeface="Arial" panose="020B0604020202020204" pitchFamily="34" charset="0"/>
              </a:rPr>
              <a:t>AWCPP</a:t>
            </a:r>
          </a:p>
          <a:p>
            <a:pPr eaLnBrk="1" hangingPunct="1"/>
            <a:endParaRPr lang="en-US" altLang="en-US"/>
          </a:p>
        </p:txBody>
      </p:sp>
      <p:sp>
        <p:nvSpPr>
          <p:cNvPr id="87044" name="Slide Number Placeholder 3">
            <a:extLst>
              <a:ext uri="{FF2B5EF4-FFF2-40B4-BE49-F238E27FC236}">
                <a16:creationId xmlns:a16="http://schemas.microsoft.com/office/drawing/2014/main" id="{E7C6A2D0-12DA-E96F-31F7-113F9DD1387C}"/>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a:defRPr>
                <a:solidFill>
                  <a:schemeClr val="tx1"/>
                </a:solidFill>
                <a:latin typeface="Calibri" panose="020F0502020204030204" pitchFamily="34" charset="0"/>
              </a:defRPr>
            </a:lvl1pPr>
            <a:lvl2pPr marL="742950" indent="-285750" defTabSz="927100">
              <a:defRPr>
                <a:solidFill>
                  <a:schemeClr val="tx1"/>
                </a:solidFill>
                <a:latin typeface="Calibri" panose="020F0502020204030204" pitchFamily="34" charset="0"/>
              </a:defRPr>
            </a:lvl2pPr>
            <a:lvl3pPr marL="1143000" indent="-228600" defTabSz="927100">
              <a:defRPr>
                <a:solidFill>
                  <a:schemeClr val="tx1"/>
                </a:solidFill>
                <a:latin typeface="Calibri" panose="020F0502020204030204" pitchFamily="34" charset="0"/>
              </a:defRPr>
            </a:lvl3pPr>
            <a:lvl4pPr marL="1600200" indent="-228600" defTabSz="927100">
              <a:defRPr>
                <a:solidFill>
                  <a:schemeClr val="tx1"/>
                </a:solidFill>
                <a:latin typeface="Calibri" panose="020F0502020204030204" pitchFamily="34" charset="0"/>
              </a:defRPr>
            </a:lvl4pPr>
            <a:lvl5pPr marL="2057400" indent="-228600" defTabSz="927100">
              <a:defRPr>
                <a:solidFill>
                  <a:schemeClr val="tx1"/>
                </a:solidFill>
                <a:latin typeface="Calibri" panose="020F0502020204030204" pitchFamily="34" charset="0"/>
              </a:defRPr>
            </a:lvl5pPr>
            <a:lvl6pPr marL="2514600" indent="-228600" defTabSz="927100" eaLnBrk="0" fontAlgn="base" hangingPunct="0">
              <a:spcBef>
                <a:spcPct val="0"/>
              </a:spcBef>
              <a:spcAft>
                <a:spcPct val="0"/>
              </a:spcAft>
              <a:defRPr>
                <a:solidFill>
                  <a:schemeClr val="tx1"/>
                </a:solidFill>
                <a:latin typeface="Calibri" panose="020F0502020204030204" pitchFamily="34" charset="0"/>
              </a:defRPr>
            </a:lvl6pPr>
            <a:lvl7pPr marL="2971800" indent="-228600" defTabSz="927100" eaLnBrk="0" fontAlgn="base" hangingPunct="0">
              <a:spcBef>
                <a:spcPct val="0"/>
              </a:spcBef>
              <a:spcAft>
                <a:spcPct val="0"/>
              </a:spcAft>
              <a:defRPr>
                <a:solidFill>
                  <a:schemeClr val="tx1"/>
                </a:solidFill>
                <a:latin typeface="Calibri" panose="020F0502020204030204" pitchFamily="34" charset="0"/>
              </a:defRPr>
            </a:lvl7pPr>
            <a:lvl8pPr marL="3429000" indent="-228600" defTabSz="927100" eaLnBrk="0" fontAlgn="base" hangingPunct="0">
              <a:spcBef>
                <a:spcPct val="0"/>
              </a:spcBef>
              <a:spcAft>
                <a:spcPct val="0"/>
              </a:spcAft>
              <a:defRPr>
                <a:solidFill>
                  <a:schemeClr val="tx1"/>
                </a:solidFill>
                <a:latin typeface="Calibri" panose="020F0502020204030204" pitchFamily="34" charset="0"/>
              </a:defRPr>
            </a:lvl8pPr>
            <a:lvl9pPr marL="3886200" indent="-228600" defTabSz="9271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05720B6-15A7-464A-B4C3-AAFFF8D4189A}" type="slidenum">
              <a:rPr lang="en-GB" altLang="en-US" smtClean="0">
                <a:latin typeface="Times New Roman" panose="02020603050405020304" pitchFamily="18" charset="0"/>
              </a:rPr>
              <a:pPr fontAlgn="base">
                <a:spcBef>
                  <a:spcPct val="0"/>
                </a:spcBef>
                <a:spcAft>
                  <a:spcPct val="0"/>
                </a:spcAft>
              </a:pPr>
              <a:t>31</a:t>
            </a:fld>
            <a:endParaRPr lang="en-GB" altLang="en-US">
              <a:latin typeface="Times New Roman" panose="02020603050405020304"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a:extLst>
              <a:ext uri="{FF2B5EF4-FFF2-40B4-BE49-F238E27FC236}">
                <a16:creationId xmlns:a16="http://schemas.microsoft.com/office/drawing/2014/main" id="{DD2B1374-49AA-3F61-EF4A-5B619245CEC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a:defRPr>
                <a:solidFill>
                  <a:schemeClr val="tx1"/>
                </a:solidFill>
                <a:latin typeface="Calibri" panose="020F0502020204030204" pitchFamily="34" charset="0"/>
              </a:defRPr>
            </a:lvl1pPr>
            <a:lvl2pPr marL="742950" indent="-285750" defTabSz="927100">
              <a:defRPr>
                <a:solidFill>
                  <a:schemeClr val="tx1"/>
                </a:solidFill>
                <a:latin typeface="Calibri" panose="020F0502020204030204" pitchFamily="34" charset="0"/>
              </a:defRPr>
            </a:lvl2pPr>
            <a:lvl3pPr marL="1143000" indent="-228600" defTabSz="927100">
              <a:defRPr>
                <a:solidFill>
                  <a:schemeClr val="tx1"/>
                </a:solidFill>
                <a:latin typeface="Calibri" panose="020F0502020204030204" pitchFamily="34" charset="0"/>
              </a:defRPr>
            </a:lvl3pPr>
            <a:lvl4pPr marL="1600200" indent="-228600" defTabSz="927100">
              <a:defRPr>
                <a:solidFill>
                  <a:schemeClr val="tx1"/>
                </a:solidFill>
                <a:latin typeface="Calibri" panose="020F0502020204030204" pitchFamily="34" charset="0"/>
              </a:defRPr>
            </a:lvl4pPr>
            <a:lvl5pPr marL="2057400" indent="-228600" defTabSz="927100">
              <a:defRPr>
                <a:solidFill>
                  <a:schemeClr val="tx1"/>
                </a:solidFill>
                <a:latin typeface="Calibri" panose="020F0502020204030204" pitchFamily="34" charset="0"/>
              </a:defRPr>
            </a:lvl5pPr>
            <a:lvl6pPr marL="2514600" indent="-228600" defTabSz="927100" eaLnBrk="0" fontAlgn="base" hangingPunct="0">
              <a:spcBef>
                <a:spcPct val="0"/>
              </a:spcBef>
              <a:spcAft>
                <a:spcPct val="0"/>
              </a:spcAft>
              <a:defRPr>
                <a:solidFill>
                  <a:schemeClr val="tx1"/>
                </a:solidFill>
                <a:latin typeface="Calibri" panose="020F0502020204030204" pitchFamily="34" charset="0"/>
              </a:defRPr>
            </a:lvl6pPr>
            <a:lvl7pPr marL="2971800" indent="-228600" defTabSz="927100" eaLnBrk="0" fontAlgn="base" hangingPunct="0">
              <a:spcBef>
                <a:spcPct val="0"/>
              </a:spcBef>
              <a:spcAft>
                <a:spcPct val="0"/>
              </a:spcAft>
              <a:defRPr>
                <a:solidFill>
                  <a:schemeClr val="tx1"/>
                </a:solidFill>
                <a:latin typeface="Calibri" panose="020F0502020204030204" pitchFamily="34" charset="0"/>
              </a:defRPr>
            </a:lvl7pPr>
            <a:lvl8pPr marL="3429000" indent="-228600" defTabSz="927100" eaLnBrk="0" fontAlgn="base" hangingPunct="0">
              <a:spcBef>
                <a:spcPct val="0"/>
              </a:spcBef>
              <a:spcAft>
                <a:spcPct val="0"/>
              </a:spcAft>
              <a:defRPr>
                <a:solidFill>
                  <a:schemeClr val="tx1"/>
                </a:solidFill>
                <a:latin typeface="Calibri" panose="020F0502020204030204" pitchFamily="34" charset="0"/>
              </a:defRPr>
            </a:lvl8pPr>
            <a:lvl9pPr marL="3886200" indent="-228600" defTabSz="9271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0F991BC-2BE3-49D1-BE31-EA52A42BACB6}" type="slidenum">
              <a:rPr lang="en-GB" altLang="en-US" smtClean="0">
                <a:latin typeface="Times New Roman" panose="02020603050405020304" pitchFamily="18" charset="0"/>
              </a:rPr>
              <a:pPr fontAlgn="base">
                <a:spcBef>
                  <a:spcPct val="0"/>
                </a:spcBef>
                <a:spcAft>
                  <a:spcPct val="0"/>
                </a:spcAft>
              </a:pPr>
              <a:t>32</a:t>
            </a:fld>
            <a:endParaRPr lang="en-GB" altLang="en-US">
              <a:latin typeface="Times New Roman" panose="02020603050405020304" pitchFamily="18" charset="0"/>
            </a:endParaRPr>
          </a:p>
        </p:txBody>
      </p:sp>
      <p:sp>
        <p:nvSpPr>
          <p:cNvPr id="89091" name="Slide Image Placeholder 1">
            <a:extLst>
              <a:ext uri="{FF2B5EF4-FFF2-40B4-BE49-F238E27FC236}">
                <a16:creationId xmlns:a16="http://schemas.microsoft.com/office/drawing/2014/main" id="{81964633-6E46-479B-F80A-9966D0F2BB0F}"/>
              </a:ext>
            </a:extLst>
          </p:cNvPr>
          <p:cNvSpPr>
            <a:spLocks noGrp="1" noRot="1" noChangeAspect="1" noChangeArrowheads="1" noTextEdit="1"/>
          </p:cNvSpPr>
          <p:nvPr>
            <p:ph type="sldImg"/>
          </p:nvPr>
        </p:nvSpPr>
        <p:spPr>
          <a:ln/>
        </p:spPr>
      </p:sp>
      <p:sp>
        <p:nvSpPr>
          <p:cNvPr id="2" name="Notes Placeholder 2">
            <a:extLst>
              <a:ext uri="{FF2B5EF4-FFF2-40B4-BE49-F238E27FC236}">
                <a16:creationId xmlns:a16="http://schemas.microsoft.com/office/drawing/2014/main" id="{E0AC0E3A-B977-001C-8DA2-EEF3C0E44559}"/>
              </a:ext>
            </a:extLst>
          </p:cNvPr>
          <p:cNvSpPr>
            <a:spLocks noGrp="1"/>
          </p:cNvSpPr>
          <p:nvPr>
            <p:ph type="body" idx="1"/>
          </p:nvPr>
        </p:nvSpPr>
        <p:spPr>
          <a:ln>
            <a:solidFill>
              <a:srgbClr val="000000"/>
            </a:solidFill>
          </a:ln>
        </p:spPr>
        <p:txBody>
          <a:bodyPr/>
          <a:lstStyle/>
          <a:p>
            <a:pPr marL="339928" indent="-339928" eaLnBrk="1" hangingPunct="1">
              <a:spcBef>
                <a:spcPct val="20000"/>
              </a:spcBef>
              <a:buSzPct val="75000"/>
              <a:buFontTx/>
              <a:buChar char="•"/>
              <a:defRPr/>
            </a:pPr>
            <a:r>
              <a:rPr lang="en-GB" dirty="0">
                <a:solidFill>
                  <a:srgbClr val="722600"/>
                </a:solidFill>
                <a:latin typeface="Arial" pitchFamily="34" charset="0"/>
              </a:rPr>
              <a:t>don’t make assumptions particularly about  service users  (or colleagues for that matter).  Abuse crosses all generations, ethnic groups, social classes and sexes</a:t>
            </a:r>
          </a:p>
          <a:p>
            <a:pPr marL="339928" indent="-339928" eaLnBrk="1" hangingPunct="1">
              <a:spcBef>
                <a:spcPct val="20000"/>
              </a:spcBef>
              <a:buSzPct val="75000"/>
              <a:buFontTx/>
              <a:buChar char="•"/>
              <a:defRPr/>
            </a:pPr>
            <a:r>
              <a:rPr lang="en-GB" dirty="0">
                <a:solidFill>
                  <a:srgbClr val="722600"/>
                </a:solidFill>
                <a:latin typeface="Arial" pitchFamily="34" charset="0"/>
              </a:rPr>
              <a:t> Most abuse is secret</a:t>
            </a:r>
          </a:p>
          <a:p>
            <a:pPr marL="339928" indent="-339928" eaLnBrk="1" hangingPunct="1">
              <a:spcBef>
                <a:spcPct val="20000"/>
              </a:spcBef>
              <a:buFontTx/>
              <a:buChar char="•"/>
              <a:defRPr/>
            </a:pPr>
            <a:r>
              <a:rPr lang="en-GB" dirty="0">
                <a:solidFill>
                  <a:srgbClr val="722600"/>
                </a:solidFill>
                <a:latin typeface="Arial" pitchFamily="34" charset="0"/>
              </a:rPr>
              <a:t> Most abuse is within the family</a:t>
            </a:r>
          </a:p>
          <a:p>
            <a:pPr marL="339928" indent="-339928" eaLnBrk="1" hangingPunct="1">
              <a:spcBef>
                <a:spcPct val="20000"/>
              </a:spcBef>
              <a:buFontTx/>
              <a:buChar char="•"/>
              <a:defRPr/>
            </a:pPr>
            <a:r>
              <a:rPr lang="en-GB" dirty="0">
                <a:solidFill>
                  <a:srgbClr val="722600"/>
                </a:solidFill>
                <a:latin typeface="Arial" pitchFamily="34" charset="0"/>
              </a:rPr>
              <a:t> Abuser can be male or female</a:t>
            </a:r>
          </a:p>
          <a:p>
            <a:pPr marL="339928" indent="-339928" eaLnBrk="1" hangingPunct="1">
              <a:spcBef>
                <a:spcPct val="20000"/>
              </a:spcBef>
              <a:buFontTx/>
              <a:buChar char="•"/>
              <a:defRPr/>
            </a:pPr>
            <a:r>
              <a:rPr lang="en-GB" dirty="0">
                <a:solidFill>
                  <a:srgbClr val="722600"/>
                </a:solidFill>
                <a:latin typeface="Arial" pitchFamily="34" charset="0"/>
              </a:rPr>
              <a:t> Adults can be involved in ‘grooming’ children and the sexual exploitation </a:t>
            </a:r>
          </a:p>
          <a:p>
            <a:pPr marL="339928" indent="-339928" eaLnBrk="1" hangingPunct="1">
              <a:spcBef>
                <a:spcPct val="20000"/>
              </a:spcBef>
              <a:buFontTx/>
              <a:buChar char="•"/>
              <a:defRPr/>
            </a:pPr>
            <a:r>
              <a:rPr lang="en-GB" dirty="0">
                <a:solidFill>
                  <a:srgbClr val="722600"/>
                </a:solidFill>
                <a:latin typeface="Arial" pitchFamily="34" charset="0"/>
              </a:rPr>
              <a:t>   of children</a:t>
            </a:r>
          </a:p>
          <a:p>
            <a:pPr marL="339928" indent="-339928" eaLnBrk="1" hangingPunct="1">
              <a:spcBef>
                <a:spcPct val="20000"/>
              </a:spcBef>
              <a:buFontTx/>
              <a:buChar char="•"/>
              <a:defRPr/>
            </a:pPr>
            <a:r>
              <a:rPr lang="en-GB" dirty="0">
                <a:solidFill>
                  <a:srgbClr val="722600"/>
                </a:solidFill>
                <a:latin typeface="Arial" pitchFamily="34" charset="0"/>
              </a:rPr>
              <a:t> Professionals can abuse children</a:t>
            </a:r>
          </a:p>
          <a:p>
            <a:pPr marL="339928" indent="-339928" eaLnBrk="1" hangingPunct="1">
              <a:spcBef>
                <a:spcPct val="20000"/>
              </a:spcBef>
              <a:buFontTx/>
              <a:buChar char="•"/>
              <a:defRPr/>
            </a:pPr>
            <a:r>
              <a:rPr lang="en-GB" dirty="0">
                <a:solidFill>
                  <a:srgbClr val="722600"/>
                </a:solidFill>
                <a:latin typeface="Arial" pitchFamily="34" charset="0"/>
              </a:rPr>
              <a:t> Other children</a:t>
            </a:r>
            <a:endParaRPr lang="en-GB" b="1" dirty="0">
              <a:solidFill>
                <a:srgbClr val="722600"/>
              </a:solidFill>
              <a:latin typeface="Arial" pitchFamily="34" charset="0"/>
            </a:endParaRPr>
          </a:p>
          <a:p>
            <a:pPr marL="339928" indent="-339928" eaLnBrk="1" hangingPunct="1">
              <a:spcBef>
                <a:spcPct val="20000"/>
              </a:spcBef>
              <a:buFontTx/>
              <a:buChar char="•"/>
              <a:defRPr/>
            </a:pPr>
            <a:endParaRPr lang="en-GB" dirty="0">
              <a:solidFill>
                <a:srgbClr val="722600"/>
              </a:solidFill>
              <a:latin typeface="Arial" pitchFamily="34" charset="0"/>
            </a:endParaRPr>
          </a:p>
          <a:p>
            <a:pPr eaLnBrk="1" hangingPunct="1">
              <a:spcBef>
                <a:spcPct val="0"/>
              </a:spcBef>
              <a:defRPr/>
            </a:pPr>
            <a:endParaRPr lang="en-US" dirty="0"/>
          </a:p>
        </p:txBody>
      </p:sp>
      <p:sp>
        <p:nvSpPr>
          <p:cNvPr id="89093" name="Footer Placeholder 3">
            <a:extLst>
              <a:ext uri="{FF2B5EF4-FFF2-40B4-BE49-F238E27FC236}">
                <a16:creationId xmlns:a16="http://schemas.microsoft.com/office/drawing/2014/main" id="{13366CA6-6471-CE4F-096B-EA79A12D9700}"/>
              </a:ext>
            </a:extLst>
          </p:cNvPr>
          <p:cNvSpPr txBox="1">
            <a:spLocks noGrp="1"/>
          </p:cNvSpPr>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47" tIns="45323" rIns="90647" bIns="45323"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1200" b="1">
                <a:latin typeface="Arial" panose="020B0604020202020204" pitchFamily="34" charset="0"/>
                <a:cs typeface="Arial" panose="020B0604020202020204" pitchFamily="34" charset="0"/>
              </a:rPr>
              <a:t>VOG ACPC CP1 Handout 1</a:t>
            </a:r>
          </a:p>
        </p:txBody>
      </p:sp>
      <p:sp>
        <p:nvSpPr>
          <p:cNvPr id="89094" name="Slide Number Placeholder 4">
            <a:extLst>
              <a:ext uri="{FF2B5EF4-FFF2-40B4-BE49-F238E27FC236}">
                <a16:creationId xmlns:a16="http://schemas.microsoft.com/office/drawing/2014/main" id="{FFC5B920-312B-C783-C4C2-2781C0143921}"/>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47" tIns="45323" rIns="90647" bIns="45323"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fld id="{9344C7A4-BB20-4A31-8984-F94F7E4E8876}" type="slidenum">
              <a:rPr lang="en-GB" altLang="en-US" sz="1200" b="1">
                <a:latin typeface="Arial" panose="020B0604020202020204" pitchFamily="34" charset="0"/>
                <a:cs typeface="Arial" panose="020B0604020202020204" pitchFamily="34" charset="0"/>
              </a:rPr>
              <a:pPr algn="r" eaLnBrk="1" hangingPunct="1"/>
              <a:t>32</a:t>
            </a:fld>
            <a:endParaRPr lang="en-GB" altLang="en-US" sz="1200" b="1">
              <a:latin typeface="Arial" panose="020B0604020202020204" pitchFamily="34" charset="0"/>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WM</a:t>
            </a:r>
          </a:p>
        </p:txBody>
      </p:sp>
      <p:sp>
        <p:nvSpPr>
          <p:cNvPr id="4" name="Slide Number Placeholder 3"/>
          <p:cNvSpPr>
            <a:spLocks noGrp="1"/>
          </p:cNvSpPr>
          <p:nvPr>
            <p:ph type="sldNum" sz="quarter" idx="5"/>
          </p:nvPr>
        </p:nvSpPr>
        <p:spPr/>
        <p:txBody>
          <a:bodyPr/>
          <a:lstStyle/>
          <a:p>
            <a:fld id="{7D1F8DFD-C781-4350-8342-D1D1D1407276}" type="slidenum">
              <a:rPr lang="en-GB" smtClean="0"/>
              <a:t>38</a:t>
            </a:fld>
            <a:endParaRPr lang="en-GB"/>
          </a:p>
        </p:txBody>
      </p:sp>
    </p:spTree>
    <p:extLst>
      <p:ext uri="{BB962C8B-B14F-4D97-AF65-F5344CB8AC3E}">
        <p14:creationId xmlns:p14="http://schemas.microsoft.com/office/powerpoint/2010/main" val="14833704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a:t>
            </a:r>
          </a:p>
        </p:txBody>
      </p:sp>
      <p:sp>
        <p:nvSpPr>
          <p:cNvPr id="4" name="Slide Number Placeholder 3"/>
          <p:cNvSpPr>
            <a:spLocks noGrp="1"/>
          </p:cNvSpPr>
          <p:nvPr>
            <p:ph type="sldNum" sz="quarter" idx="5"/>
          </p:nvPr>
        </p:nvSpPr>
        <p:spPr/>
        <p:txBody>
          <a:bodyPr/>
          <a:lstStyle/>
          <a:p>
            <a:fld id="{7D1F8DFD-C781-4350-8342-D1D1D1407276}" type="slidenum">
              <a:rPr lang="en-GB" smtClean="0"/>
              <a:t>39</a:t>
            </a:fld>
            <a:endParaRPr lang="en-GB"/>
          </a:p>
        </p:txBody>
      </p:sp>
    </p:spTree>
    <p:extLst>
      <p:ext uri="{BB962C8B-B14F-4D97-AF65-F5344CB8AC3E}">
        <p14:creationId xmlns:p14="http://schemas.microsoft.com/office/powerpoint/2010/main" val="35478666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a:extLst>
              <a:ext uri="{FF2B5EF4-FFF2-40B4-BE49-F238E27FC236}">
                <a16:creationId xmlns:a16="http://schemas.microsoft.com/office/drawing/2014/main" id="{5D1621B0-2353-A236-7426-6E8CE32A4C2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a:defRPr>
                <a:solidFill>
                  <a:schemeClr val="tx1"/>
                </a:solidFill>
                <a:latin typeface="Calibri" panose="020F0502020204030204" pitchFamily="34" charset="0"/>
              </a:defRPr>
            </a:lvl1pPr>
            <a:lvl2pPr marL="742950" indent="-285750" defTabSz="927100">
              <a:defRPr>
                <a:solidFill>
                  <a:schemeClr val="tx1"/>
                </a:solidFill>
                <a:latin typeface="Calibri" panose="020F0502020204030204" pitchFamily="34" charset="0"/>
              </a:defRPr>
            </a:lvl2pPr>
            <a:lvl3pPr marL="1143000" indent="-228600" defTabSz="927100">
              <a:defRPr>
                <a:solidFill>
                  <a:schemeClr val="tx1"/>
                </a:solidFill>
                <a:latin typeface="Calibri" panose="020F0502020204030204" pitchFamily="34" charset="0"/>
              </a:defRPr>
            </a:lvl3pPr>
            <a:lvl4pPr marL="1600200" indent="-228600" defTabSz="927100">
              <a:defRPr>
                <a:solidFill>
                  <a:schemeClr val="tx1"/>
                </a:solidFill>
                <a:latin typeface="Calibri" panose="020F0502020204030204" pitchFamily="34" charset="0"/>
              </a:defRPr>
            </a:lvl4pPr>
            <a:lvl5pPr marL="2057400" indent="-228600" defTabSz="927100">
              <a:defRPr>
                <a:solidFill>
                  <a:schemeClr val="tx1"/>
                </a:solidFill>
                <a:latin typeface="Calibri" panose="020F0502020204030204" pitchFamily="34" charset="0"/>
              </a:defRPr>
            </a:lvl5pPr>
            <a:lvl6pPr marL="2514600" indent="-228600" defTabSz="927100" eaLnBrk="0" fontAlgn="base" hangingPunct="0">
              <a:spcBef>
                <a:spcPct val="0"/>
              </a:spcBef>
              <a:spcAft>
                <a:spcPct val="0"/>
              </a:spcAft>
              <a:defRPr>
                <a:solidFill>
                  <a:schemeClr val="tx1"/>
                </a:solidFill>
                <a:latin typeface="Calibri" panose="020F0502020204030204" pitchFamily="34" charset="0"/>
              </a:defRPr>
            </a:lvl6pPr>
            <a:lvl7pPr marL="2971800" indent="-228600" defTabSz="927100" eaLnBrk="0" fontAlgn="base" hangingPunct="0">
              <a:spcBef>
                <a:spcPct val="0"/>
              </a:spcBef>
              <a:spcAft>
                <a:spcPct val="0"/>
              </a:spcAft>
              <a:defRPr>
                <a:solidFill>
                  <a:schemeClr val="tx1"/>
                </a:solidFill>
                <a:latin typeface="Calibri" panose="020F0502020204030204" pitchFamily="34" charset="0"/>
              </a:defRPr>
            </a:lvl7pPr>
            <a:lvl8pPr marL="3429000" indent="-228600" defTabSz="927100" eaLnBrk="0" fontAlgn="base" hangingPunct="0">
              <a:spcBef>
                <a:spcPct val="0"/>
              </a:spcBef>
              <a:spcAft>
                <a:spcPct val="0"/>
              </a:spcAft>
              <a:defRPr>
                <a:solidFill>
                  <a:schemeClr val="tx1"/>
                </a:solidFill>
                <a:latin typeface="Calibri" panose="020F0502020204030204" pitchFamily="34" charset="0"/>
              </a:defRPr>
            </a:lvl8pPr>
            <a:lvl9pPr marL="3886200" indent="-228600" defTabSz="9271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C53AD83A-C8C5-4371-A528-7B985466A776}" type="slidenum">
              <a:rPr lang="en-GB" altLang="en-US" smtClean="0">
                <a:latin typeface="Times New Roman" panose="02020603050405020304" pitchFamily="18" charset="0"/>
              </a:rPr>
              <a:pPr fontAlgn="base">
                <a:spcBef>
                  <a:spcPct val="0"/>
                </a:spcBef>
                <a:spcAft>
                  <a:spcPct val="0"/>
                </a:spcAft>
              </a:pPr>
              <a:t>40</a:t>
            </a:fld>
            <a:endParaRPr lang="en-GB" altLang="en-US">
              <a:latin typeface="Times New Roman" panose="02020603050405020304" pitchFamily="18" charset="0"/>
            </a:endParaRPr>
          </a:p>
        </p:txBody>
      </p:sp>
      <p:sp>
        <p:nvSpPr>
          <p:cNvPr id="98307" name="Rectangle 6">
            <a:extLst>
              <a:ext uri="{FF2B5EF4-FFF2-40B4-BE49-F238E27FC236}">
                <a16:creationId xmlns:a16="http://schemas.microsoft.com/office/drawing/2014/main" id="{B93CACDF-391D-26D3-5A9D-F128EDF101A1}"/>
              </a:ext>
            </a:extLst>
          </p:cNvPr>
          <p:cNvSpPr txBox="1">
            <a:spLocks noGrp="1" noChangeArrowheads="1"/>
          </p:cNvSpPr>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47" tIns="45323" rIns="90647" bIns="45323"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1200" b="1">
                <a:latin typeface="Arial" panose="020B0604020202020204" pitchFamily="34" charset="0"/>
                <a:cs typeface="Arial" panose="020B0604020202020204" pitchFamily="34" charset="0"/>
              </a:rPr>
              <a:t>VOG ACPC CP1 Handout 1</a:t>
            </a:r>
          </a:p>
        </p:txBody>
      </p:sp>
      <p:sp>
        <p:nvSpPr>
          <p:cNvPr id="98308" name="Rectangle 7">
            <a:extLst>
              <a:ext uri="{FF2B5EF4-FFF2-40B4-BE49-F238E27FC236}">
                <a16:creationId xmlns:a16="http://schemas.microsoft.com/office/drawing/2014/main" id="{AFAA7483-1458-4116-CC2B-34B55A998A60}"/>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47" tIns="45323" rIns="90647" bIns="45323"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fld id="{C11928B8-38AB-4187-B32F-13F25D0E8C04}" type="slidenum">
              <a:rPr lang="en-GB" altLang="en-US" sz="1200" b="1">
                <a:latin typeface="Arial" panose="020B0604020202020204" pitchFamily="34" charset="0"/>
                <a:cs typeface="Arial" panose="020B0604020202020204" pitchFamily="34" charset="0"/>
              </a:rPr>
              <a:pPr algn="r" eaLnBrk="1" hangingPunct="1"/>
              <a:t>40</a:t>
            </a:fld>
            <a:endParaRPr lang="en-GB" altLang="en-US" sz="1200" b="1">
              <a:latin typeface="Arial" panose="020B0604020202020204" pitchFamily="34" charset="0"/>
              <a:cs typeface="Arial" panose="020B0604020202020204" pitchFamily="34" charset="0"/>
            </a:endParaRPr>
          </a:p>
        </p:txBody>
      </p:sp>
      <p:sp>
        <p:nvSpPr>
          <p:cNvPr id="98309" name="Rectangle 2">
            <a:extLst>
              <a:ext uri="{FF2B5EF4-FFF2-40B4-BE49-F238E27FC236}">
                <a16:creationId xmlns:a16="http://schemas.microsoft.com/office/drawing/2014/main" id="{ED877416-E0E7-AAE7-29C0-DD45A3560F9E}"/>
              </a:ext>
            </a:extLst>
          </p:cNvPr>
          <p:cNvSpPr>
            <a:spLocks noGrp="1" noRot="1" noChangeAspect="1" noChangeArrowheads="1" noTextEdit="1"/>
          </p:cNvSpPr>
          <p:nvPr>
            <p:ph type="sldImg"/>
          </p:nvPr>
        </p:nvSpPr>
        <p:spPr>
          <a:ln/>
        </p:spPr>
      </p:sp>
      <p:sp>
        <p:nvSpPr>
          <p:cNvPr id="98310" name="Rectangle 3">
            <a:extLst>
              <a:ext uri="{FF2B5EF4-FFF2-40B4-BE49-F238E27FC236}">
                <a16:creationId xmlns:a16="http://schemas.microsoft.com/office/drawing/2014/main" id="{1E7B119B-F981-ACE3-245B-BC0FB41F5A8C}"/>
              </a:ext>
            </a:extLst>
          </p:cNvPr>
          <p:cNvSpPr>
            <a:spLocks noGrp="1" noChangeArrowheads="1"/>
          </p:cNvSpPr>
          <p:nvPr>
            <p:ph type="body" idx="1"/>
          </p:nvPr>
        </p:nvSpPr>
        <p:spPr>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r>
              <a:rPr lang="en-GB" altLang="en-US"/>
              <a:t>Can be passive form of abuse</a:t>
            </a:r>
          </a:p>
          <a:p>
            <a:pPr eaLnBrk="1" hangingPunct="1">
              <a:spcBef>
                <a:spcPct val="0"/>
              </a:spcBef>
            </a:pPr>
            <a:r>
              <a:rPr lang="en-GB" altLang="en-US"/>
              <a:t>Includes the neglect of, or unresponsiveness to a child’s basic emotional needs</a:t>
            </a:r>
          </a:p>
          <a:p>
            <a:pPr eaLnBrk="1" hangingPunct="1"/>
            <a:r>
              <a:rPr lang="en-GB" altLang="en-US">
                <a:solidFill>
                  <a:srgbClr val="663300"/>
                </a:solidFill>
                <a:latin typeface="Arial" panose="020B0604020202020204" pitchFamily="34" charset="0"/>
                <a:cs typeface="Arial" panose="020B0604020202020204" pitchFamily="34" charset="0"/>
              </a:rPr>
              <a:t>Lack of specific or critical incidents to ‘raise alarms’</a:t>
            </a:r>
          </a:p>
          <a:p>
            <a:pPr eaLnBrk="1" hangingPunct="1"/>
            <a:r>
              <a:rPr lang="en-GB" altLang="en-US">
                <a:solidFill>
                  <a:srgbClr val="663300"/>
                </a:solidFill>
                <a:latin typeface="Arial" panose="020B0604020202020204" pitchFamily="34" charset="0"/>
                <a:cs typeface="Arial" panose="020B0604020202020204" pitchFamily="34" charset="0"/>
              </a:rPr>
              <a:t>Diversity in presentation</a:t>
            </a:r>
          </a:p>
          <a:p>
            <a:pPr eaLnBrk="1" hangingPunct="1"/>
            <a:r>
              <a:rPr lang="en-GB" altLang="en-US">
                <a:solidFill>
                  <a:srgbClr val="663300"/>
                </a:solidFill>
                <a:latin typeface="Arial" panose="020B0604020202020204" pitchFamily="34" charset="0"/>
                <a:cs typeface="Arial" panose="020B0604020202020204" pitchFamily="34" charset="0"/>
              </a:rPr>
              <a:t>Imprecise language – greater weight on interpretation</a:t>
            </a:r>
          </a:p>
          <a:p>
            <a:pPr eaLnBrk="1" hangingPunct="1"/>
            <a:r>
              <a:rPr lang="en-GB" altLang="en-US" i="1">
                <a:solidFill>
                  <a:srgbClr val="663300"/>
                </a:solidFill>
                <a:latin typeface="Arial" panose="020B0604020202020204" pitchFamily="34" charset="0"/>
                <a:cs typeface="Arial" panose="020B0604020202020204" pitchFamily="34" charset="0"/>
              </a:rPr>
              <a:t>Persistent		adequate</a:t>
            </a:r>
            <a:endParaRPr lang="en-US" altLang="en-US">
              <a:solidFill>
                <a:srgbClr val="663300"/>
              </a:solidFill>
              <a:latin typeface="Arial" panose="020B0604020202020204" pitchFamily="34" charset="0"/>
              <a:cs typeface="Arial" panose="020B0604020202020204" pitchFamily="34" charset="0"/>
            </a:endParaRPr>
          </a:p>
          <a:p>
            <a:pPr eaLnBrk="1" hangingPunct="1"/>
            <a:r>
              <a:rPr lang="en-GB" altLang="en-US">
                <a:solidFill>
                  <a:srgbClr val="663300"/>
                </a:solidFill>
                <a:latin typeface="Arial" panose="020B0604020202020204" pitchFamily="34" charset="0"/>
                <a:cs typeface="Arial" panose="020B0604020202020204" pitchFamily="34" charset="0"/>
              </a:rPr>
              <a:t>Neglect can be a ‘passive’ form of abuse, intent to harm a child is not always present</a:t>
            </a:r>
          </a:p>
          <a:p>
            <a:pPr eaLnBrk="1" hangingPunct="1"/>
            <a:endParaRPr lang="en-GB" altLang="en-US">
              <a:solidFill>
                <a:srgbClr val="663300"/>
              </a:solidFill>
              <a:latin typeface="Arial" panose="020B0604020202020204" pitchFamily="34" charset="0"/>
              <a:cs typeface="Arial" panose="020B0604020202020204" pitchFamily="34" charset="0"/>
            </a:endParaRPr>
          </a:p>
          <a:p>
            <a:pPr eaLnBrk="1" hangingPunct="1"/>
            <a:r>
              <a:rPr lang="en-GB" altLang="en-US">
                <a:solidFill>
                  <a:srgbClr val="663300"/>
                </a:solidFill>
                <a:latin typeface="Arial" panose="020B0604020202020204" pitchFamily="34" charset="0"/>
                <a:cs typeface="Arial" panose="020B0604020202020204" pitchFamily="34" charset="0"/>
              </a:rPr>
              <a:t>To recognise the extent may require collation and analysis of small seemingly insignificant events which only together provide enough to raise active concern</a:t>
            </a:r>
            <a:endParaRPr lang="en-US" altLang="en-US">
              <a:solidFill>
                <a:srgbClr val="663300"/>
              </a:solidFill>
              <a:latin typeface="Arial" panose="020B0604020202020204" pitchFamily="34" charset="0"/>
              <a:cs typeface="Arial" panose="020B0604020202020204" pitchFamily="34" charset="0"/>
            </a:endParaRPr>
          </a:p>
          <a:p>
            <a:pPr eaLnBrk="1" hangingPunct="1">
              <a:spcBef>
                <a:spcPct val="0"/>
              </a:spcBef>
            </a:pPr>
            <a:endParaRPr lang="en-GB" altLang="en-US"/>
          </a:p>
          <a:p>
            <a:pPr eaLnBrk="1" hangingPunct="1">
              <a:spcBef>
                <a:spcPct val="0"/>
              </a:spcBef>
            </a:pPr>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Print out </a:t>
            </a:r>
          </a:p>
        </p:txBody>
      </p:sp>
      <p:sp>
        <p:nvSpPr>
          <p:cNvPr id="4" name="Slide Number Placeholder 3"/>
          <p:cNvSpPr>
            <a:spLocks noGrp="1"/>
          </p:cNvSpPr>
          <p:nvPr>
            <p:ph type="sldNum" sz="quarter" idx="5"/>
          </p:nvPr>
        </p:nvSpPr>
        <p:spPr/>
        <p:txBody>
          <a:bodyPr/>
          <a:lstStyle/>
          <a:p>
            <a:fld id="{7D1F8DFD-C781-4350-8342-D1D1D1407276}" type="slidenum">
              <a:rPr lang="en-GB" smtClean="0"/>
              <a:t>41</a:t>
            </a:fld>
            <a:endParaRPr lang="en-GB"/>
          </a:p>
        </p:txBody>
      </p:sp>
    </p:spTree>
    <p:extLst>
      <p:ext uri="{BB962C8B-B14F-4D97-AF65-F5344CB8AC3E}">
        <p14:creationId xmlns:p14="http://schemas.microsoft.com/office/powerpoint/2010/main" val="11893232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a:extLst>
              <a:ext uri="{FF2B5EF4-FFF2-40B4-BE49-F238E27FC236}">
                <a16:creationId xmlns:a16="http://schemas.microsoft.com/office/drawing/2014/main" id="{93D882D2-0836-AA1A-F619-C49C838A35A7}"/>
              </a:ext>
            </a:extLst>
          </p:cNvPr>
          <p:cNvSpPr>
            <a:spLocks noGrp="1" noRot="1" noChangeAspect="1" noChangeArrowheads="1" noTextEdit="1"/>
          </p:cNvSpPr>
          <p:nvPr>
            <p:ph type="sldImg"/>
          </p:nvPr>
        </p:nvSpPr>
        <p:spPr>
          <a:ln/>
        </p:spPr>
      </p:sp>
      <p:sp>
        <p:nvSpPr>
          <p:cNvPr id="102403" name="Notes Placeholder 2">
            <a:extLst>
              <a:ext uri="{FF2B5EF4-FFF2-40B4-BE49-F238E27FC236}">
                <a16:creationId xmlns:a16="http://schemas.microsoft.com/office/drawing/2014/main" id="{2FB16DB2-5655-2A51-8BAA-76A55BD6984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130000"/>
              </a:lnSpc>
            </a:pPr>
            <a:r>
              <a:rPr lang="en-GB" altLang="en-US">
                <a:solidFill>
                  <a:srgbClr val="663300"/>
                </a:solidFill>
                <a:cs typeface="Arial" panose="020B0604020202020204" pitchFamily="34" charset="0"/>
              </a:rPr>
              <a:t>Children living with violence will actively interpret, predict, assess their roles in causing violence</a:t>
            </a:r>
          </a:p>
          <a:p>
            <a:pPr eaLnBrk="1" hangingPunct="1">
              <a:lnSpc>
                <a:spcPct val="130000"/>
              </a:lnSpc>
            </a:pPr>
            <a:r>
              <a:rPr lang="en-GB" altLang="en-US">
                <a:solidFill>
                  <a:srgbClr val="663300"/>
                </a:solidFill>
                <a:cs typeface="Arial" panose="020B0604020202020204" pitchFamily="34" charset="0"/>
              </a:rPr>
              <a:t>Worry about consequences</a:t>
            </a:r>
          </a:p>
          <a:p>
            <a:pPr eaLnBrk="1" hangingPunct="1">
              <a:lnSpc>
                <a:spcPct val="130000"/>
              </a:lnSpc>
            </a:pPr>
            <a:r>
              <a:rPr lang="en-GB" altLang="en-US">
                <a:solidFill>
                  <a:srgbClr val="663300"/>
                </a:solidFill>
                <a:cs typeface="Arial" panose="020B0604020202020204" pitchFamily="34" charset="0"/>
              </a:rPr>
              <a:t>Engage in problem solving</a:t>
            </a:r>
          </a:p>
          <a:p>
            <a:pPr eaLnBrk="1" hangingPunct="1">
              <a:lnSpc>
                <a:spcPct val="130000"/>
              </a:lnSpc>
            </a:pPr>
            <a:r>
              <a:rPr lang="en-GB" altLang="en-US">
                <a:solidFill>
                  <a:srgbClr val="663300"/>
                </a:solidFill>
                <a:cs typeface="Arial" panose="020B0604020202020204" pitchFamily="34" charset="0"/>
              </a:rPr>
              <a:t>Take measures to protect themselves, siblings and mother, both physically and emotionally</a:t>
            </a:r>
            <a:endParaRPr lang="en-US" altLang="en-US"/>
          </a:p>
        </p:txBody>
      </p:sp>
      <p:sp>
        <p:nvSpPr>
          <p:cNvPr id="102404" name="Slide Number Placeholder 3">
            <a:extLst>
              <a:ext uri="{FF2B5EF4-FFF2-40B4-BE49-F238E27FC236}">
                <a16:creationId xmlns:a16="http://schemas.microsoft.com/office/drawing/2014/main" id="{67461A7C-ED28-9AC9-6113-BBC58DA05904}"/>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a:defRPr>
                <a:solidFill>
                  <a:schemeClr val="tx1"/>
                </a:solidFill>
                <a:latin typeface="Calibri" panose="020F0502020204030204" pitchFamily="34" charset="0"/>
              </a:defRPr>
            </a:lvl1pPr>
            <a:lvl2pPr marL="742950" indent="-285750" defTabSz="927100">
              <a:defRPr>
                <a:solidFill>
                  <a:schemeClr val="tx1"/>
                </a:solidFill>
                <a:latin typeface="Calibri" panose="020F0502020204030204" pitchFamily="34" charset="0"/>
              </a:defRPr>
            </a:lvl2pPr>
            <a:lvl3pPr marL="1143000" indent="-228600" defTabSz="927100">
              <a:defRPr>
                <a:solidFill>
                  <a:schemeClr val="tx1"/>
                </a:solidFill>
                <a:latin typeface="Calibri" panose="020F0502020204030204" pitchFamily="34" charset="0"/>
              </a:defRPr>
            </a:lvl3pPr>
            <a:lvl4pPr marL="1600200" indent="-228600" defTabSz="927100">
              <a:defRPr>
                <a:solidFill>
                  <a:schemeClr val="tx1"/>
                </a:solidFill>
                <a:latin typeface="Calibri" panose="020F0502020204030204" pitchFamily="34" charset="0"/>
              </a:defRPr>
            </a:lvl4pPr>
            <a:lvl5pPr marL="2057400" indent="-228600" defTabSz="927100">
              <a:defRPr>
                <a:solidFill>
                  <a:schemeClr val="tx1"/>
                </a:solidFill>
                <a:latin typeface="Calibri" panose="020F0502020204030204" pitchFamily="34" charset="0"/>
              </a:defRPr>
            </a:lvl5pPr>
            <a:lvl6pPr marL="2514600" indent="-228600" defTabSz="927100" eaLnBrk="0" fontAlgn="base" hangingPunct="0">
              <a:spcBef>
                <a:spcPct val="0"/>
              </a:spcBef>
              <a:spcAft>
                <a:spcPct val="0"/>
              </a:spcAft>
              <a:defRPr>
                <a:solidFill>
                  <a:schemeClr val="tx1"/>
                </a:solidFill>
                <a:latin typeface="Calibri" panose="020F0502020204030204" pitchFamily="34" charset="0"/>
              </a:defRPr>
            </a:lvl6pPr>
            <a:lvl7pPr marL="2971800" indent="-228600" defTabSz="927100" eaLnBrk="0" fontAlgn="base" hangingPunct="0">
              <a:spcBef>
                <a:spcPct val="0"/>
              </a:spcBef>
              <a:spcAft>
                <a:spcPct val="0"/>
              </a:spcAft>
              <a:defRPr>
                <a:solidFill>
                  <a:schemeClr val="tx1"/>
                </a:solidFill>
                <a:latin typeface="Calibri" panose="020F0502020204030204" pitchFamily="34" charset="0"/>
              </a:defRPr>
            </a:lvl7pPr>
            <a:lvl8pPr marL="3429000" indent="-228600" defTabSz="927100" eaLnBrk="0" fontAlgn="base" hangingPunct="0">
              <a:spcBef>
                <a:spcPct val="0"/>
              </a:spcBef>
              <a:spcAft>
                <a:spcPct val="0"/>
              </a:spcAft>
              <a:defRPr>
                <a:solidFill>
                  <a:schemeClr val="tx1"/>
                </a:solidFill>
                <a:latin typeface="Calibri" panose="020F0502020204030204" pitchFamily="34" charset="0"/>
              </a:defRPr>
            </a:lvl8pPr>
            <a:lvl9pPr marL="3886200" indent="-228600" defTabSz="9271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E47B7B3-A69E-4D26-9D69-AE1D075AC74F}" type="slidenum">
              <a:rPr lang="en-GB" altLang="en-US" smtClean="0">
                <a:latin typeface="Times New Roman" panose="02020603050405020304" pitchFamily="18" charset="0"/>
              </a:rPr>
              <a:pPr fontAlgn="base">
                <a:spcBef>
                  <a:spcPct val="0"/>
                </a:spcBef>
                <a:spcAft>
                  <a:spcPct val="0"/>
                </a:spcAft>
              </a:pPr>
              <a:t>43</a:t>
            </a:fld>
            <a:endParaRPr lang="en-GB" altLang="en-US">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11/11/2025</a:t>
            </a:fld>
            <a:endParaRPr lang="en-GB"/>
          </a:p>
        </p:txBody>
      </p:sp>
      <p:sp>
        <p:nvSpPr>
          <p:cNvPr id="5" name="Footer Placeholder 4"/>
          <p:cNvSpPr>
            <a:spLocks noGrp="1"/>
          </p:cNvSpPr>
          <p:nvPr>
            <p:ph type="ftr" sz="quarter" idx="11"/>
          </p:nvPr>
        </p:nvSpPr>
        <p:spPr>
          <a:xfrm>
            <a:off x="2493105" y="329307"/>
            <a:ext cx="4897310"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330EA680-D336-4FF7-8B7A-9848BB0A1C32}" type="slidenum">
              <a:rPr lang="en-GB" smtClean="0"/>
              <a:t>‹#›</a:t>
            </a:fld>
            <a:endParaRPr lang="en-GB"/>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88237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11/11/2025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586343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11/11/2025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060620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11/11/2025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13610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11/11/2025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7848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11/11/2025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83582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11/11/2025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59758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60495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846CE7D5-CF57-46EF-B807-FDD0502418D4}" type="datetimeFigureOut">
              <a:rPr lang="en-GB" smtClean="0"/>
              <a:t>11/11/2025</a:t>
            </a:fld>
            <a:endParaRPr lang="en-GB"/>
          </a:p>
        </p:txBody>
      </p:sp>
      <p:sp>
        <p:nvSpPr>
          <p:cNvPr id="6" name="Footer Placeholder 5"/>
          <p:cNvSpPr>
            <a:spLocks noGrp="1"/>
          </p:cNvSpPr>
          <p:nvPr>
            <p:ph type="ftr" sz="quarter" idx="11"/>
          </p:nvPr>
        </p:nvSpPr>
        <p:spPr>
          <a:xfrm>
            <a:off x="1534910" y="318640"/>
            <a:ext cx="5453475" cy="320931"/>
          </a:xfrm>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54723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11/11/2025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85245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11/11/2025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859669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46CE7D5-CF57-46EF-B807-FDD0502418D4}" type="datetimeFigureOut">
              <a:rPr lang="en-GB" smtClean="0"/>
              <a:t>11/11/2025</a:t>
            </a:fld>
            <a:endParaRPr lang="en-GB"/>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330EA680-D336-4FF7-8B7A-9848BB0A1C32}" type="slidenum">
              <a:rPr lang="en-GB" smtClean="0"/>
              <a:t>‹#›</a:t>
            </a:fld>
            <a:endParaRPr lang="en-GB"/>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346537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6.xml"/><Relationship Id="rId1" Type="http://schemas.openxmlformats.org/officeDocument/2006/relationships/video" Target="https://www.youtube.com/embed/sQ8djE-yadA?feature=oembed" TargetMode="Externa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hyperlink" Target="https://safeguarding.wales/chi/cp/c1p.p1.html" TargetMode="Externa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statswales.gov.wales/Catalogue/Health-and-Social-Care/Social-Services/Childrens-Services/Children-Looked-After/childrenlookedafterat31march-by-localauthority-gender-age"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hyperlink" Target="https://statswales.gov.wales/Catalogue/Health-and-Social-Care/Social-Services/Childrens-Services/Children-in-Need/childreninneed-by-localauthority-categoryofneed"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safeguarding.wales/chi/c1/c1.p5.html#tooltip"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legislation.gov.uk/ukpga/1989/41/section/47" TargetMode="External"/></Relationships>
</file>

<file path=ppt/slides/_rels/slide14.xml.rels><?xml version="1.0" encoding="UTF-8" standalone="yes"?>
<Relationships xmlns="http://schemas.openxmlformats.org/package/2006/relationships"><Relationship Id="rId2" Type="http://schemas.openxmlformats.org/officeDocument/2006/relationships/hyperlink" Target="https://safeguarding.wales/chi/c1/c1.p5.html#tooltip" TargetMode="Externa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video" Target="https://www.youtube.com/embed/Etkc0LnlRPE?feature=oembed" TargetMode="External"/><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2" Type="http://schemas.openxmlformats.org/officeDocument/2006/relationships/hyperlink" Target="https://learning.nspcc.org.uk/child-protection-system/child-protection-definition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hyperlink" Target="https://www.youtube.com/watch?v=61vMTsCL3rI" TargetMode="Externa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video" Target="https://www.youtube.com/embed/61vMTsCL3rI?feature=oembed"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hyperlink" Target="https://www.youtube.com/watch?v=bvJ5uBlGYgE" TargetMode="Externa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video" Target="https://www.youtube.com/embed/bvJ5uBlGYgE?feature=oembed" TargetMode="Externa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hyperlink" Target="https://learning.nspcc.org.uk/media/1747/how-safe-are-our-children-2019.pdf" TargetMode="External"/><Relationship Id="rId2" Type="http://schemas.openxmlformats.org/officeDocument/2006/relationships/hyperlink" Target="https://learning.nspcc.org.uk/media/1067/how-safe-are-our-children-2018.pdf" TargetMode="External"/><Relationship Id="rId1" Type="http://schemas.openxmlformats.org/officeDocument/2006/relationships/slideLayout" Target="../slideLayouts/slideLayout2.xml"/><Relationship Id="rId4" Type="http://schemas.openxmlformats.org/officeDocument/2006/relationships/hyperlink" Target="https://www.safeguarding.wales/en/" TargetMode="External"/></Relationships>
</file>

<file path=ppt/slides/_rels/slide57.xml.rels><?xml version="1.0" encoding="UTF-8" standalone="yes"?>
<Relationships xmlns="http://schemas.openxmlformats.org/package/2006/relationships"><Relationship Id="rId2" Type="http://schemas.openxmlformats.org/officeDocument/2006/relationships/hyperlink" Target="https://learning.nspcc.org.uk/child-protection-system/multi-agency-working-child-protecti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93106" y="2158284"/>
            <a:ext cx="8561747" cy="2541431"/>
          </a:xfrm>
        </p:spPr>
        <p:txBody>
          <a:bodyPr>
            <a:normAutofit fontScale="90000"/>
          </a:bodyPr>
          <a:lstStyle/>
          <a:p>
            <a:r>
              <a:rPr lang="en-GB" dirty="0">
                <a:solidFill>
                  <a:srgbClr val="262626"/>
                </a:solidFill>
                <a:latin typeface="Calibri Light"/>
                <a:ea typeface="Calibri Light"/>
                <a:cs typeface="Calibri Light"/>
              </a:rPr>
              <a:t>ECES6019 </a:t>
            </a:r>
            <a:br>
              <a:rPr lang="en-GB" dirty="0">
                <a:solidFill>
                  <a:srgbClr val="262626"/>
                </a:solidFill>
                <a:latin typeface="Calibri Light"/>
                <a:ea typeface="Calibri Light"/>
                <a:cs typeface="Calibri Light"/>
              </a:rPr>
            </a:br>
            <a:r>
              <a:rPr lang="en-GB" dirty="0">
                <a:solidFill>
                  <a:srgbClr val="262626"/>
                </a:solidFill>
                <a:latin typeface="Calibri Light"/>
                <a:ea typeface="Calibri Light"/>
                <a:cs typeface="Calibri Light"/>
              </a:rPr>
              <a:t>Making a Difference Together</a:t>
            </a:r>
            <a:br>
              <a:rPr lang="en-GB" dirty="0">
                <a:solidFill>
                  <a:srgbClr val="262626"/>
                </a:solidFill>
                <a:latin typeface="Calibri Light"/>
                <a:ea typeface="Calibri Light"/>
                <a:cs typeface="Calibri Light"/>
              </a:rPr>
            </a:br>
            <a:r>
              <a:rPr lang="en-GB" dirty="0">
                <a:solidFill>
                  <a:srgbClr val="262626"/>
                </a:solidFill>
                <a:latin typeface="Calibri Light"/>
                <a:ea typeface="Calibri Light"/>
                <a:cs typeface="Calibri Light"/>
              </a:rPr>
              <a:t> </a:t>
            </a:r>
            <a:r>
              <a:rPr lang="en-GB" dirty="0" err="1">
                <a:solidFill>
                  <a:srgbClr val="262626"/>
                </a:solidFill>
                <a:latin typeface="Calibri Light"/>
                <a:ea typeface="Calibri Light"/>
                <a:cs typeface="Calibri Light"/>
              </a:rPr>
              <a:t>Gwneud</a:t>
            </a:r>
            <a:r>
              <a:rPr lang="en-GB" dirty="0">
                <a:solidFill>
                  <a:srgbClr val="262626"/>
                </a:solidFill>
                <a:latin typeface="Calibri Light"/>
                <a:ea typeface="Calibri Light"/>
                <a:cs typeface="Calibri Light"/>
              </a:rPr>
              <a:t> </a:t>
            </a:r>
            <a:r>
              <a:rPr lang="en-GB" dirty="0" err="1">
                <a:solidFill>
                  <a:srgbClr val="262626"/>
                </a:solidFill>
                <a:latin typeface="Calibri Light"/>
                <a:ea typeface="Calibri Light"/>
                <a:cs typeface="Calibri Light"/>
              </a:rPr>
              <a:t>Gwahaniaeth</a:t>
            </a:r>
            <a:r>
              <a:rPr lang="en-GB" dirty="0">
                <a:solidFill>
                  <a:srgbClr val="262626"/>
                </a:solidFill>
                <a:latin typeface="Calibri Light"/>
                <a:ea typeface="Calibri Light"/>
                <a:cs typeface="Calibri Light"/>
              </a:rPr>
              <a:t> </a:t>
            </a:r>
            <a:r>
              <a:rPr lang="en-GB" dirty="0" err="1">
                <a:solidFill>
                  <a:srgbClr val="262626"/>
                </a:solidFill>
                <a:latin typeface="Calibri Light"/>
                <a:ea typeface="Calibri Light"/>
                <a:cs typeface="Calibri Light"/>
              </a:rPr>
              <a:t>Gyda'n</a:t>
            </a:r>
            <a:r>
              <a:rPr lang="en-GB" dirty="0">
                <a:solidFill>
                  <a:srgbClr val="262626"/>
                </a:solidFill>
                <a:latin typeface="Calibri Light"/>
                <a:ea typeface="Calibri Light"/>
                <a:cs typeface="Calibri Light"/>
              </a:rPr>
              <a:t> </a:t>
            </a:r>
            <a:r>
              <a:rPr lang="en-GB" dirty="0" err="1">
                <a:solidFill>
                  <a:srgbClr val="262626"/>
                </a:solidFill>
                <a:latin typeface="Calibri Light"/>
                <a:ea typeface="Calibri Light"/>
                <a:cs typeface="Calibri Light"/>
              </a:rPr>
              <a:t>Gilydd</a:t>
            </a:r>
            <a:endParaRPr lang="en-US" dirty="0" err="1"/>
          </a:p>
        </p:txBody>
      </p:sp>
      <p:sp>
        <p:nvSpPr>
          <p:cNvPr id="3" name="Subtitle 2"/>
          <p:cNvSpPr>
            <a:spLocks noGrp="1"/>
          </p:cNvSpPr>
          <p:nvPr>
            <p:ph type="subTitle" idx="1"/>
          </p:nvPr>
        </p:nvSpPr>
        <p:spPr>
          <a:xfrm>
            <a:off x="2493106" y="4934702"/>
            <a:ext cx="8561746" cy="977621"/>
          </a:xfrm>
        </p:spPr>
        <p:txBody>
          <a:bodyPr vert="horz" lIns="91440" tIns="45720" rIns="91440" bIns="45720" rtlCol="0" anchor="t">
            <a:normAutofit/>
          </a:bodyPr>
          <a:lstStyle/>
          <a:p>
            <a:pPr algn="l"/>
            <a:r>
              <a:rPr lang="en-GB" cap="all" dirty="0">
                <a:solidFill>
                  <a:srgbClr val="44546A"/>
                </a:solidFill>
                <a:latin typeface="Calibri Light"/>
                <a:ea typeface="Calibri Light"/>
                <a:cs typeface="Calibri Light"/>
              </a:rPr>
              <a:t>SESIWN/Session 3 </a:t>
            </a:r>
            <a:endParaRPr lang="en-US" dirty="0"/>
          </a:p>
          <a:p>
            <a:endParaRPr lang="en-GB"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9BAB3-0B95-15F2-5D86-8A25BA6CDB7C}"/>
              </a:ext>
            </a:extLst>
          </p:cNvPr>
          <p:cNvSpPr>
            <a:spLocks noGrp="1"/>
          </p:cNvSpPr>
          <p:nvPr>
            <p:ph type="title"/>
          </p:nvPr>
        </p:nvSpPr>
        <p:spPr/>
        <p:txBody>
          <a:bodyPr/>
          <a:lstStyle/>
          <a:p>
            <a:r>
              <a:rPr lang="en-GB" dirty="0"/>
              <a:t>Recap</a:t>
            </a:r>
          </a:p>
        </p:txBody>
      </p:sp>
      <p:sp>
        <p:nvSpPr>
          <p:cNvPr id="5" name="Content Placeholder 4">
            <a:extLst>
              <a:ext uri="{FF2B5EF4-FFF2-40B4-BE49-F238E27FC236}">
                <a16:creationId xmlns:a16="http://schemas.microsoft.com/office/drawing/2014/main" id="{0D5F7735-50CD-823A-3282-54E2E8A6EEAF}"/>
              </a:ext>
            </a:extLst>
          </p:cNvPr>
          <p:cNvSpPr>
            <a:spLocks noGrp="1"/>
          </p:cNvSpPr>
          <p:nvPr>
            <p:ph idx="1"/>
          </p:nvPr>
        </p:nvSpPr>
        <p:spPr/>
        <p:txBody>
          <a:bodyPr/>
          <a:lstStyle/>
          <a:p>
            <a:r>
              <a:rPr lang="en-GB" dirty="0"/>
              <a:t>What have we covered so far?</a:t>
            </a:r>
          </a:p>
          <a:p>
            <a:endParaRPr lang="en-GB" dirty="0"/>
          </a:p>
          <a:p>
            <a:r>
              <a:rPr lang="en-GB" dirty="0"/>
              <a:t>Do you have any questions?</a:t>
            </a:r>
          </a:p>
        </p:txBody>
      </p:sp>
    </p:spTree>
    <p:extLst>
      <p:ext uri="{BB962C8B-B14F-4D97-AF65-F5344CB8AC3E}">
        <p14:creationId xmlns:p14="http://schemas.microsoft.com/office/powerpoint/2010/main" val="950199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C97DC-1294-37CA-783E-0078801CD94A}"/>
              </a:ext>
            </a:extLst>
          </p:cNvPr>
          <p:cNvSpPr>
            <a:spLocks noGrp="1"/>
          </p:cNvSpPr>
          <p:nvPr>
            <p:ph type="title"/>
          </p:nvPr>
        </p:nvSpPr>
        <p:spPr/>
        <p:txBody>
          <a:bodyPr/>
          <a:lstStyle/>
          <a:p>
            <a:r>
              <a:rPr lang="en-GB" dirty="0"/>
              <a:t>Objectives</a:t>
            </a:r>
          </a:p>
        </p:txBody>
      </p:sp>
      <p:sp>
        <p:nvSpPr>
          <p:cNvPr id="3" name="Content Placeholder 2">
            <a:extLst>
              <a:ext uri="{FF2B5EF4-FFF2-40B4-BE49-F238E27FC236}">
                <a16:creationId xmlns:a16="http://schemas.microsoft.com/office/drawing/2014/main" id="{4251303E-C36F-CB0D-EB9E-71BA47F8EF43}"/>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E8DFDE30-7506-9B26-CED0-5652F6641A67}"/>
              </a:ext>
            </a:extLst>
          </p:cNvPr>
          <p:cNvSpPr>
            <a:spLocks noGrp="1"/>
          </p:cNvSpPr>
          <p:nvPr>
            <p:ph sz="half" idx="2"/>
          </p:nvPr>
        </p:nvSpPr>
        <p:spPr/>
        <p:txBody>
          <a:bodyPr/>
          <a:lstStyle/>
          <a:p>
            <a:r>
              <a:rPr lang="en-GB" dirty="0"/>
              <a:t>By the end of this session, you will be able to</a:t>
            </a:r>
          </a:p>
          <a:p>
            <a:pPr lvl="1"/>
            <a:r>
              <a:rPr lang="en-GB" dirty="0"/>
              <a:t>Recall the key elements of the Wales Safeguarding Procedures</a:t>
            </a:r>
          </a:p>
          <a:p>
            <a:pPr lvl="1"/>
            <a:r>
              <a:rPr lang="en-GB" dirty="0"/>
              <a:t>Evaluate How Safe our Children are</a:t>
            </a:r>
          </a:p>
          <a:p>
            <a:pPr lvl="1"/>
            <a:r>
              <a:rPr lang="en-GB" dirty="0"/>
              <a:t>Recognise and Evaluate signs of abuse.</a:t>
            </a:r>
          </a:p>
          <a:p>
            <a:endParaRPr lang="en-GB" dirty="0"/>
          </a:p>
        </p:txBody>
      </p:sp>
    </p:spTree>
    <p:extLst>
      <p:ext uri="{BB962C8B-B14F-4D97-AF65-F5344CB8AC3E}">
        <p14:creationId xmlns:p14="http://schemas.microsoft.com/office/powerpoint/2010/main" val="25678002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56CED6-ACD4-43B1-BE53-1B579E8C6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2" name="Picture 11">
            <a:extLst>
              <a:ext uri="{FF2B5EF4-FFF2-40B4-BE49-F238E27FC236}">
                <a16:creationId xmlns:a16="http://schemas.microsoft.com/office/drawing/2014/main" id="{5B451061-F85B-40DB-92DA-1FD61C70C3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srcRect t="2769" b="-2769"/>
          <a:stretch/>
        </p:blipFill>
        <p:spPr>
          <a:xfrm>
            <a:off x="0" y="6135624"/>
            <a:ext cx="12192000" cy="742950"/>
          </a:xfrm>
          <a:prstGeom prst="rect">
            <a:avLst/>
          </a:prstGeom>
        </p:spPr>
      </p:pic>
      <p:cxnSp>
        <p:nvCxnSpPr>
          <p:cNvPr id="14" name="Straight Connector 13">
            <a:extLst>
              <a:ext uri="{FF2B5EF4-FFF2-40B4-BE49-F238E27FC236}">
                <a16:creationId xmlns:a16="http://schemas.microsoft.com/office/drawing/2014/main" id="{D1F836F1-51D4-4090-8E0D-97877F0360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DE33292-50BA-4AED-A315-7A6ADB4B100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 useBgFill="1">
        <p:nvSpPr>
          <p:cNvPr id="18" name="Rectangle 17">
            <a:extLst>
              <a:ext uri="{FF2B5EF4-FFF2-40B4-BE49-F238E27FC236}">
                <a16:creationId xmlns:a16="http://schemas.microsoft.com/office/drawing/2014/main" id="{FE93A4E5-9844-4C94-BE97-92EDCA2EB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52113E9-B822-4FC0-9815-D9FD422C4C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59FCC820-D6E0-77B0-1C78-656BC18DAE8A}"/>
              </a:ext>
            </a:extLst>
          </p:cNvPr>
          <p:cNvSpPr>
            <a:spLocks noGrp="1"/>
          </p:cNvSpPr>
          <p:nvPr>
            <p:ph type="title"/>
          </p:nvPr>
        </p:nvSpPr>
        <p:spPr>
          <a:xfrm>
            <a:off x="659301" y="1474969"/>
            <a:ext cx="2823919" cy="1868760"/>
          </a:xfrm>
        </p:spPr>
        <p:txBody>
          <a:bodyPr vert="horz" lIns="91440" tIns="45720" rIns="91440" bIns="0" rtlCol="0" anchor="b">
            <a:normAutofit/>
          </a:bodyPr>
          <a:lstStyle/>
          <a:p>
            <a:r>
              <a:rPr lang="en-US" sz="3300"/>
              <a:t>Prif Negeseuon Key Messages</a:t>
            </a:r>
          </a:p>
        </p:txBody>
      </p:sp>
      <p:cxnSp>
        <p:nvCxnSpPr>
          <p:cNvPr id="22" name="Straight Connector 21">
            <a:extLst>
              <a:ext uri="{FF2B5EF4-FFF2-40B4-BE49-F238E27FC236}">
                <a16:creationId xmlns:a16="http://schemas.microsoft.com/office/drawing/2014/main" id="{54CC25F9-2E48-48AB-8BC0-F5F264549F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0988" y="807259"/>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grpSp>
        <p:nvGrpSpPr>
          <p:cNvPr id="24" name="Group 23">
            <a:extLst>
              <a:ext uri="{FF2B5EF4-FFF2-40B4-BE49-F238E27FC236}">
                <a16:creationId xmlns:a16="http://schemas.microsoft.com/office/drawing/2014/main" id="{28665850-0FEB-436B-AD92-E1873CA4C04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3979389" y="482171"/>
            <a:chExt cx="7560115" cy="5149101"/>
          </a:xfrm>
        </p:grpSpPr>
        <p:sp>
          <p:nvSpPr>
            <p:cNvPr id="25" name="Rectangle 24">
              <a:extLst>
                <a:ext uri="{FF2B5EF4-FFF2-40B4-BE49-F238E27FC236}">
                  <a16:creationId xmlns:a16="http://schemas.microsoft.com/office/drawing/2014/main" id="{29497226-2365-4B3B-9781-1EA8B98DB1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79389" y="482171"/>
              <a:ext cx="7560115"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5863181C-F135-428D-88EE-BDA1BF33E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92448" y="812507"/>
              <a:ext cx="692827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8" name="Rectangle 27">
            <a:extLst>
              <a:ext uri="{FF2B5EF4-FFF2-40B4-BE49-F238E27FC236}">
                <a16:creationId xmlns:a16="http://schemas.microsoft.com/office/drawing/2014/main" id="{FFBBF4E2-8D2F-43D2-865D-87F0B3ED0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5871" y="977099"/>
            <a:ext cx="6621291" cy="4136205"/>
          </a:xfrm>
          <a:prstGeom prst="rect">
            <a:avLst/>
          </a:prstGeom>
          <a:solidFill>
            <a:srgbClr val="FFFFFE"/>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Online Media 4" title="Safeguarding is everybody's responsibility - Gwent Safeguarding">
            <a:hlinkClick r:id="" action="ppaction://media"/>
            <a:extLst>
              <a:ext uri="{FF2B5EF4-FFF2-40B4-BE49-F238E27FC236}">
                <a16:creationId xmlns:a16="http://schemas.microsoft.com/office/drawing/2014/main" id="{C6CD6FF3-5084-2989-0773-D72B488A4F50}"/>
              </a:ext>
            </a:extLst>
          </p:cNvPr>
          <p:cNvPicPr>
            <a:picLocks noRot="1" noChangeAspect="1"/>
          </p:cNvPicPr>
          <p:nvPr>
            <a:videoFile r:link="rId1"/>
          </p:nvPr>
        </p:nvPicPr>
        <p:blipFill>
          <a:blip r:embed="rId4"/>
          <a:stretch>
            <a:fillRect/>
          </a:stretch>
        </p:blipFill>
        <p:spPr>
          <a:xfrm>
            <a:off x="4618374" y="1274506"/>
            <a:ext cx="6282919" cy="3549849"/>
          </a:xfrm>
          <a:prstGeom prst="rect">
            <a:avLst/>
          </a:prstGeom>
        </p:spPr>
      </p:pic>
      <p:pic>
        <p:nvPicPr>
          <p:cNvPr id="30" name="Picture 29">
            <a:extLst>
              <a:ext uri="{FF2B5EF4-FFF2-40B4-BE49-F238E27FC236}">
                <a16:creationId xmlns:a16="http://schemas.microsoft.com/office/drawing/2014/main" id="{8EF1841E-483F-48D2-BEE9-419DB846F05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srcRect t="2769" b="-2769"/>
          <a:stretch/>
        </p:blipFill>
        <p:spPr>
          <a:xfrm>
            <a:off x="0" y="6135624"/>
            <a:ext cx="12192000" cy="742950"/>
          </a:xfrm>
          <a:prstGeom prst="rect">
            <a:avLst/>
          </a:prstGeom>
        </p:spPr>
      </p:pic>
      <p:cxnSp>
        <p:nvCxnSpPr>
          <p:cNvPr id="32" name="Straight Connector 31">
            <a:extLst>
              <a:ext uri="{FF2B5EF4-FFF2-40B4-BE49-F238E27FC236}">
                <a16:creationId xmlns:a16="http://schemas.microsoft.com/office/drawing/2014/main" id="{D59C9410-83E0-4382-9205-407BA785C3D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5198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8900A-3F38-6BAA-D318-F58B126DC5EF}"/>
              </a:ext>
            </a:extLst>
          </p:cNvPr>
          <p:cNvSpPr>
            <a:spLocks noGrp="1"/>
          </p:cNvSpPr>
          <p:nvPr>
            <p:ph type="title"/>
          </p:nvPr>
        </p:nvSpPr>
        <p:spPr/>
        <p:txBody>
          <a:bodyPr/>
          <a:lstStyle/>
          <a:p>
            <a:r>
              <a:rPr lang="cy-GB" dirty="0"/>
              <a:t>Prif Negeseuon </a:t>
            </a:r>
            <a:r>
              <a:rPr lang="en-GB" dirty="0"/>
              <a:t>Key Messages</a:t>
            </a:r>
          </a:p>
        </p:txBody>
      </p:sp>
      <p:sp>
        <p:nvSpPr>
          <p:cNvPr id="3" name="Content Placeholder 2">
            <a:extLst>
              <a:ext uri="{FF2B5EF4-FFF2-40B4-BE49-F238E27FC236}">
                <a16:creationId xmlns:a16="http://schemas.microsoft.com/office/drawing/2014/main" id="{FAB176FD-A574-CED8-6AFC-22F139A416DE}"/>
              </a:ext>
            </a:extLst>
          </p:cNvPr>
          <p:cNvSpPr>
            <a:spLocks noGrp="1"/>
          </p:cNvSpPr>
          <p:nvPr>
            <p:ph sz="half" idx="1"/>
          </p:nvPr>
        </p:nvSpPr>
        <p:spPr/>
        <p:txBody>
          <a:bodyPr/>
          <a:lstStyle/>
          <a:p>
            <a:r>
              <a:rPr lang="cy-GB" altLang="en-US" dirty="0"/>
              <a:t>Plentyn yw unrhyw un sydd heb gael ei ben-blwydd yn 18 oed eto.
Does dim 'Diogelu Data' pan fydd diogelu dan sylw.
Rhaid i ni rannu gwybodaeth – mae gan bob un ddarn o'r 'jig-so'.</a:t>
            </a:r>
            <a:endParaRPr lang="en-GB" altLang="en-US" dirty="0"/>
          </a:p>
          <a:p>
            <a:endParaRPr lang="en-GB" dirty="0"/>
          </a:p>
        </p:txBody>
      </p:sp>
      <p:sp>
        <p:nvSpPr>
          <p:cNvPr id="4" name="Content Placeholder 3">
            <a:extLst>
              <a:ext uri="{FF2B5EF4-FFF2-40B4-BE49-F238E27FC236}">
                <a16:creationId xmlns:a16="http://schemas.microsoft.com/office/drawing/2014/main" id="{A0FF675D-EBB6-7B35-F0D5-4C85B81078EE}"/>
              </a:ext>
            </a:extLst>
          </p:cNvPr>
          <p:cNvSpPr>
            <a:spLocks noGrp="1"/>
          </p:cNvSpPr>
          <p:nvPr>
            <p:ph sz="half" idx="2"/>
          </p:nvPr>
        </p:nvSpPr>
        <p:spPr/>
        <p:txBody>
          <a:bodyPr/>
          <a:lstStyle/>
          <a:p>
            <a:r>
              <a:rPr lang="en-GB" altLang="en-US" dirty="0"/>
              <a:t>A child is anyone who has not yet reached their 18th birthday.</a:t>
            </a:r>
          </a:p>
          <a:p>
            <a:r>
              <a:rPr lang="en-GB" altLang="en-US" dirty="0"/>
              <a:t>There is no ‘Data Protection’ when we deal with safeguarding.</a:t>
            </a:r>
          </a:p>
          <a:p>
            <a:r>
              <a:rPr lang="en-GB" altLang="en-US" dirty="0"/>
              <a:t>We must share information –we all have a piece of the ‘jigsaw’.</a:t>
            </a:r>
          </a:p>
          <a:p>
            <a:endParaRPr lang="en-GB" dirty="0"/>
          </a:p>
        </p:txBody>
      </p:sp>
    </p:spTree>
    <p:extLst>
      <p:ext uri="{BB962C8B-B14F-4D97-AF65-F5344CB8AC3E}">
        <p14:creationId xmlns:p14="http://schemas.microsoft.com/office/powerpoint/2010/main" val="2009145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E6EB0-4AD7-F8D3-64F6-1B1EF49DA690}"/>
              </a:ext>
            </a:extLst>
          </p:cNvPr>
          <p:cNvSpPr>
            <a:spLocks noGrp="1"/>
          </p:cNvSpPr>
          <p:nvPr>
            <p:ph type="title"/>
          </p:nvPr>
        </p:nvSpPr>
        <p:spPr/>
        <p:txBody>
          <a:bodyPr>
            <a:normAutofit/>
          </a:bodyPr>
          <a:lstStyle/>
          <a:p>
            <a:r>
              <a:rPr lang="cy-GB" dirty="0"/>
              <a:t>Diffiniadau (Gweithdrefnau Diogelu Cymru) </a:t>
            </a:r>
            <a:br>
              <a:rPr lang="en-GB" dirty="0"/>
            </a:br>
            <a:r>
              <a:rPr lang="en-GB" dirty="0"/>
              <a:t>Definitions (Wales Safeguarding Procedures)</a:t>
            </a:r>
          </a:p>
        </p:txBody>
      </p:sp>
      <p:sp>
        <p:nvSpPr>
          <p:cNvPr id="3" name="Content Placeholder 2">
            <a:extLst>
              <a:ext uri="{FF2B5EF4-FFF2-40B4-BE49-F238E27FC236}">
                <a16:creationId xmlns:a16="http://schemas.microsoft.com/office/drawing/2014/main" id="{7537A902-ECA3-3D9A-BC08-2794AFE3A870}"/>
              </a:ext>
            </a:extLst>
          </p:cNvPr>
          <p:cNvSpPr>
            <a:spLocks noGrp="1"/>
          </p:cNvSpPr>
          <p:nvPr>
            <p:ph sz="half" idx="1"/>
          </p:nvPr>
        </p:nvSpPr>
        <p:spPr/>
        <p:txBody>
          <a:bodyPr>
            <a:normAutofit lnSpcReduction="10000"/>
          </a:bodyPr>
          <a:lstStyle/>
          <a:p>
            <a:r>
              <a:rPr lang="en-GB" dirty="0"/>
              <a:t>Gan </a:t>
            </a:r>
            <a:r>
              <a:rPr lang="en-GB" dirty="0" err="1"/>
              <a:t>ddefnyddio'r</a:t>
            </a:r>
            <a:r>
              <a:rPr lang="en-GB" dirty="0"/>
              <a:t> cod QR, </a:t>
            </a:r>
            <a:r>
              <a:rPr lang="en-GB" dirty="0" err="1"/>
              <a:t>archwiliwch</a:t>
            </a:r>
            <a:r>
              <a:rPr lang="en-GB" dirty="0"/>
              <a:t> </a:t>
            </a:r>
            <a:r>
              <a:rPr lang="en-GB" dirty="0" err="1"/>
              <a:t>Weithdrefnau</a:t>
            </a:r>
            <a:r>
              <a:rPr lang="en-GB" dirty="0"/>
              <a:t> </a:t>
            </a:r>
            <a:r>
              <a:rPr lang="en-GB" dirty="0" err="1"/>
              <a:t>Diogelu</a:t>
            </a:r>
            <a:r>
              <a:rPr lang="en-GB" dirty="0"/>
              <a:t> Cymru ac </a:t>
            </a:r>
            <a:r>
              <a:rPr lang="en-GB" dirty="0" err="1"/>
              <a:t>Atebwch</a:t>
            </a:r>
            <a:r>
              <a:rPr lang="en-GB" dirty="0"/>
              <a:t> y </a:t>
            </a:r>
            <a:r>
              <a:rPr lang="en-GB" dirty="0" err="1"/>
              <a:t>Cwis</a:t>
            </a:r>
            <a:r>
              <a:rPr lang="en-GB" dirty="0"/>
              <a:t> </a:t>
            </a:r>
            <a:r>
              <a:rPr lang="en-GB" dirty="0" err="1"/>
              <a:t>rhyngweithiol</a:t>
            </a:r>
            <a:r>
              <a:rPr lang="en-GB" dirty="0"/>
              <a:t> </a:t>
            </a:r>
            <a:r>
              <a:rPr lang="en-GB" dirty="0" err="1"/>
              <a:t>yn</a:t>
            </a:r>
            <a:r>
              <a:rPr lang="en-GB" dirty="0"/>
              <a:t> Moodle</a:t>
            </a:r>
          </a:p>
          <a:p>
            <a:endParaRPr lang="en-GB" dirty="0"/>
          </a:p>
          <a:p>
            <a:r>
              <a:rPr lang="en-GB" dirty="0"/>
              <a:t>Using the QR code explore the Wales Safeguarding Procedures and Answer the interactive Quiz in Moodle</a:t>
            </a:r>
          </a:p>
          <a:p>
            <a:endParaRPr lang="en-GB" dirty="0"/>
          </a:p>
          <a:p>
            <a:endParaRPr lang="en-GB" dirty="0"/>
          </a:p>
        </p:txBody>
      </p:sp>
      <p:pic>
        <p:nvPicPr>
          <p:cNvPr id="6" name="Content Placeholder 5" descr="A qr code on a white background&#10;&#10;AI-generated content may be incorrect.">
            <a:extLst>
              <a:ext uri="{FF2B5EF4-FFF2-40B4-BE49-F238E27FC236}">
                <a16:creationId xmlns:a16="http://schemas.microsoft.com/office/drawing/2014/main" id="{3CA0FC49-C55E-6B1B-6DEC-519611B05808}"/>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327900" y="2309813"/>
            <a:ext cx="2857500" cy="2857500"/>
          </a:xfrm>
        </p:spPr>
      </p:pic>
      <p:sp>
        <p:nvSpPr>
          <p:cNvPr id="7" name="TextBox 6">
            <a:extLst>
              <a:ext uri="{FF2B5EF4-FFF2-40B4-BE49-F238E27FC236}">
                <a16:creationId xmlns:a16="http://schemas.microsoft.com/office/drawing/2014/main" id="{80D372E1-B115-8656-5A1F-A17EDE389E26}"/>
              </a:ext>
            </a:extLst>
          </p:cNvPr>
          <p:cNvSpPr txBox="1"/>
          <p:nvPr/>
        </p:nvSpPr>
        <p:spPr>
          <a:xfrm>
            <a:off x="8708164" y="5430044"/>
            <a:ext cx="2290273" cy="646331"/>
          </a:xfrm>
          <a:prstGeom prst="rect">
            <a:avLst/>
          </a:prstGeom>
          <a:noFill/>
        </p:spPr>
        <p:txBody>
          <a:bodyPr wrap="square" rtlCol="0">
            <a:spAutoFit/>
          </a:bodyPr>
          <a:lstStyle/>
          <a:p>
            <a:r>
              <a:rPr lang="en-GB" sz="1200" dirty="0"/>
              <a:t>Am </a:t>
            </a:r>
            <a:r>
              <a:rPr lang="en-GB" sz="1200" dirty="0" err="1"/>
              <a:t>fersiwn</a:t>
            </a:r>
            <a:r>
              <a:rPr lang="en-GB" sz="1200" dirty="0"/>
              <a:t> </a:t>
            </a:r>
            <a:r>
              <a:rPr lang="en-GB" sz="1200" dirty="0" err="1"/>
              <a:t>iaith</a:t>
            </a:r>
            <a:r>
              <a:rPr lang="en-GB" sz="1200" dirty="0"/>
              <a:t> </a:t>
            </a:r>
            <a:r>
              <a:rPr lang="en-GB" sz="1200" dirty="0" err="1"/>
              <a:t>Gymraeg</a:t>
            </a:r>
            <a:r>
              <a:rPr lang="en-GB" sz="1200" dirty="0"/>
              <a:t> </a:t>
            </a:r>
            <a:r>
              <a:rPr lang="en-GB" sz="1200" dirty="0" err="1"/>
              <a:t>cliciwch</a:t>
            </a:r>
            <a:r>
              <a:rPr lang="en-GB" sz="1200" dirty="0"/>
              <a:t> y </a:t>
            </a:r>
            <a:r>
              <a:rPr lang="en-GB" sz="1200" dirty="0" err="1"/>
              <a:t>botwm</a:t>
            </a:r>
            <a:r>
              <a:rPr lang="en-GB" sz="1200" dirty="0"/>
              <a:t> Cymraeg </a:t>
            </a:r>
            <a:r>
              <a:rPr lang="en-GB" sz="1200" dirty="0" err="1"/>
              <a:t>ar</a:t>
            </a:r>
            <a:r>
              <a:rPr lang="en-GB" sz="1200" dirty="0"/>
              <a:t> frig y </a:t>
            </a:r>
            <a:r>
              <a:rPr lang="en-GB" sz="1200" dirty="0" err="1"/>
              <a:t>dudalen</a:t>
            </a:r>
            <a:endParaRPr lang="en-GB" sz="1200" dirty="0"/>
          </a:p>
        </p:txBody>
      </p:sp>
    </p:spTree>
    <p:extLst>
      <p:ext uri="{BB962C8B-B14F-4D97-AF65-F5344CB8AC3E}">
        <p14:creationId xmlns:p14="http://schemas.microsoft.com/office/powerpoint/2010/main" val="2427839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CE0E3-B98C-34E5-F69E-D9A944107647}"/>
              </a:ext>
            </a:extLst>
          </p:cNvPr>
          <p:cNvSpPr>
            <a:spLocks noGrp="1"/>
          </p:cNvSpPr>
          <p:nvPr>
            <p:ph type="title"/>
          </p:nvPr>
        </p:nvSpPr>
        <p:spPr/>
        <p:txBody>
          <a:bodyPr/>
          <a:lstStyle/>
          <a:p>
            <a:r>
              <a:rPr lang="cy-GB" dirty="0">
                <a:solidFill>
                  <a:schemeClr val="tx1">
                    <a:lumMod val="75000"/>
                    <a:lumOff val="25000"/>
                  </a:schemeClr>
                </a:solidFill>
              </a:rPr>
              <a:t>Gweithdrefnau Diogelu Cymru </a:t>
            </a:r>
            <a:br>
              <a:rPr lang="cy-GB" dirty="0">
                <a:solidFill>
                  <a:schemeClr val="tx1">
                    <a:lumMod val="75000"/>
                    <a:lumOff val="25000"/>
                  </a:schemeClr>
                </a:solidFill>
              </a:rPr>
            </a:br>
            <a:r>
              <a:rPr lang="en-GB" dirty="0">
                <a:solidFill>
                  <a:schemeClr val="tx1">
                    <a:lumMod val="75000"/>
                    <a:lumOff val="25000"/>
                  </a:schemeClr>
                </a:solidFill>
              </a:rPr>
              <a:t>Wales Safeguarding Procedures</a:t>
            </a:r>
            <a:endParaRPr lang="en-GB" dirty="0"/>
          </a:p>
        </p:txBody>
      </p:sp>
      <p:sp>
        <p:nvSpPr>
          <p:cNvPr id="3" name="Content Placeholder 2">
            <a:extLst>
              <a:ext uri="{FF2B5EF4-FFF2-40B4-BE49-F238E27FC236}">
                <a16:creationId xmlns:a16="http://schemas.microsoft.com/office/drawing/2014/main" id="{6ACCE444-637C-B030-D5B4-C77D601A8D2C}"/>
              </a:ext>
            </a:extLst>
          </p:cNvPr>
          <p:cNvSpPr>
            <a:spLocks noGrp="1"/>
          </p:cNvSpPr>
          <p:nvPr>
            <p:ph sz="half" idx="1"/>
          </p:nvPr>
        </p:nvSpPr>
        <p:spPr/>
        <p:txBody>
          <a:bodyPr>
            <a:normAutofit fontScale="92500" lnSpcReduction="10000"/>
          </a:bodyPr>
          <a:lstStyle/>
          <a:p>
            <a:r>
              <a:rPr lang="cy-GB" altLang="en-US" dirty="0">
                <a:solidFill>
                  <a:srgbClr val="37394B"/>
                </a:solidFill>
              </a:rPr>
              <a:t>Maent yn manylu ar rolau a chyfrifoldebau hanfodol ymarferwyr i sicrhau eu bod yn diogelu plant ac oedolion sydd mewn perygl o gael eu cam-drin a'u hesgeuluso. </a:t>
            </a:r>
          </a:p>
          <a:p>
            <a:r>
              <a:rPr lang="cy-GB" altLang="en-US" dirty="0">
                <a:solidFill>
                  <a:srgbClr val="37394B"/>
                </a:solidFill>
              </a:rPr>
              <a:t>Mae'r gweithdrefnau wedi'u gwahanu i'r rhai sy'n ymwneud â </a:t>
            </a:r>
            <a:r>
              <a:rPr lang="cy-GB" altLang="en-US" b="1" u="sng" dirty="0">
                <a:solidFill>
                  <a:srgbClr val="00B0F0"/>
                </a:solidFill>
              </a:rPr>
              <a:t>diogelu plant </a:t>
            </a:r>
            <a:r>
              <a:rPr lang="cy-GB" altLang="en-US" dirty="0">
                <a:solidFill>
                  <a:srgbClr val="37394B"/>
                </a:solidFill>
              </a:rPr>
              <a:t>a’r rhai ar gyfer </a:t>
            </a:r>
            <a:r>
              <a:rPr lang="cy-GB" altLang="en-US" b="1" u="sng" dirty="0">
                <a:solidFill>
                  <a:srgbClr val="00B0F0"/>
                </a:solidFill>
              </a:rPr>
              <a:t>oedolion sydd mewn perygl o gael eu cam-drin a'u hesgeuluso</a:t>
            </a:r>
            <a:r>
              <a:rPr lang="cy-GB" altLang="en-US" dirty="0">
                <a:solidFill>
                  <a:srgbClr val="37394B"/>
                </a:solidFill>
              </a:rPr>
              <a:t>.</a:t>
            </a:r>
          </a:p>
          <a:p>
            <a:endParaRPr lang="en-GB" dirty="0"/>
          </a:p>
        </p:txBody>
      </p:sp>
      <p:sp>
        <p:nvSpPr>
          <p:cNvPr id="4" name="Content Placeholder 3">
            <a:extLst>
              <a:ext uri="{FF2B5EF4-FFF2-40B4-BE49-F238E27FC236}">
                <a16:creationId xmlns:a16="http://schemas.microsoft.com/office/drawing/2014/main" id="{C32947A7-C8C0-545D-2032-2251FB46A001}"/>
              </a:ext>
            </a:extLst>
          </p:cNvPr>
          <p:cNvSpPr>
            <a:spLocks noGrp="1"/>
          </p:cNvSpPr>
          <p:nvPr>
            <p:ph sz="half" idx="2"/>
          </p:nvPr>
        </p:nvSpPr>
        <p:spPr/>
        <p:txBody>
          <a:bodyPr>
            <a:normAutofit fontScale="92500" lnSpcReduction="10000"/>
          </a:bodyPr>
          <a:lstStyle/>
          <a:p>
            <a:r>
              <a:rPr lang="en-GB" altLang="en-US" dirty="0">
                <a:solidFill>
                  <a:srgbClr val="37394B"/>
                </a:solidFill>
              </a:rPr>
              <a:t>They detail the essential roles and responsibilities for practitioners to ensure that they safeguard children and adults who are at risk of abuse and neglect. </a:t>
            </a:r>
          </a:p>
          <a:p>
            <a:r>
              <a:rPr lang="en-GB" altLang="en-US" dirty="0">
                <a:solidFill>
                  <a:srgbClr val="37394B"/>
                </a:solidFill>
              </a:rPr>
              <a:t>The procedures are separated into those relating to </a:t>
            </a:r>
            <a:r>
              <a:rPr lang="en-GB" altLang="en-US" b="1" dirty="0">
                <a:solidFill>
                  <a:srgbClr val="11846A"/>
                </a:solidFill>
              </a:rPr>
              <a:t>safeguarding children</a:t>
            </a:r>
            <a:r>
              <a:rPr lang="en-GB" altLang="en-US" dirty="0">
                <a:solidFill>
                  <a:srgbClr val="37394B"/>
                </a:solidFill>
              </a:rPr>
              <a:t> and those for </a:t>
            </a:r>
            <a:r>
              <a:rPr lang="en-GB" altLang="en-US" b="1" dirty="0">
                <a:solidFill>
                  <a:srgbClr val="11846A"/>
                </a:solidFill>
              </a:rPr>
              <a:t>adults at risk of abuse and neglect</a:t>
            </a:r>
            <a:r>
              <a:rPr lang="en-GB" altLang="en-US" dirty="0">
                <a:solidFill>
                  <a:srgbClr val="37394B"/>
                </a:solidFill>
              </a:rPr>
              <a:t>.</a:t>
            </a:r>
          </a:p>
          <a:p>
            <a:endParaRPr lang="en-GB" dirty="0"/>
          </a:p>
        </p:txBody>
      </p:sp>
    </p:spTree>
    <p:extLst>
      <p:ext uri="{BB962C8B-B14F-4D97-AF65-F5344CB8AC3E}">
        <p14:creationId xmlns:p14="http://schemas.microsoft.com/office/powerpoint/2010/main" val="1298444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CCE22-049B-5B03-EDB9-F2E2FF02F457}"/>
              </a:ext>
            </a:extLst>
          </p:cNvPr>
          <p:cNvSpPr>
            <a:spLocks noGrp="1"/>
          </p:cNvSpPr>
          <p:nvPr>
            <p:ph type="title"/>
          </p:nvPr>
        </p:nvSpPr>
        <p:spPr/>
        <p:txBody>
          <a:bodyPr/>
          <a:lstStyle/>
          <a:p>
            <a:r>
              <a:rPr lang="cy-GB" dirty="0">
                <a:solidFill>
                  <a:schemeClr val="tx1">
                    <a:lumMod val="75000"/>
                    <a:lumOff val="25000"/>
                  </a:schemeClr>
                </a:solidFill>
              </a:rPr>
              <a:t>Gweithdrefnau Diogelu Cymru </a:t>
            </a:r>
            <a:br>
              <a:rPr lang="cy-GB" dirty="0">
                <a:solidFill>
                  <a:schemeClr val="tx1">
                    <a:lumMod val="75000"/>
                    <a:lumOff val="25000"/>
                  </a:schemeClr>
                </a:solidFill>
              </a:rPr>
            </a:br>
            <a:r>
              <a:rPr lang="en-GB" dirty="0">
                <a:solidFill>
                  <a:schemeClr val="tx1">
                    <a:lumMod val="75000"/>
                    <a:lumOff val="25000"/>
                  </a:schemeClr>
                </a:solidFill>
              </a:rPr>
              <a:t>Wales Safeguarding Procedures </a:t>
            </a:r>
            <a:endParaRPr lang="en-GB" dirty="0"/>
          </a:p>
        </p:txBody>
      </p:sp>
      <p:sp>
        <p:nvSpPr>
          <p:cNvPr id="3" name="Content Placeholder 2">
            <a:extLst>
              <a:ext uri="{FF2B5EF4-FFF2-40B4-BE49-F238E27FC236}">
                <a16:creationId xmlns:a16="http://schemas.microsoft.com/office/drawing/2014/main" id="{B6A95D10-69A5-8E5F-F31E-B78D0BF44D6F}"/>
              </a:ext>
            </a:extLst>
          </p:cNvPr>
          <p:cNvSpPr>
            <a:spLocks noGrp="1"/>
          </p:cNvSpPr>
          <p:nvPr>
            <p:ph sz="half" idx="1"/>
          </p:nvPr>
        </p:nvSpPr>
        <p:spPr/>
        <p:txBody>
          <a:bodyPr>
            <a:normAutofit fontScale="77500" lnSpcReduction="20000"/>
          </a:bodyPr>
          <a:lstStyle/>
          <a:p>
            <a:pPr>
              <a:defRPr/>
            </a:pPr>
            <a:r>
              <a:rPr lang="cy-GB" altLang="en-US" dirty="0">
                <a:solidFill>
                  <a:srgbClr val="37394B"/>
                </a:solidFill>
              </a:rPr>
              <a:t>Mae'r gweithdrefnau wedi'u rhannu ymhellach yn adrannau. Mae pob adran yn manylu ar rolau a chyfrifoldebau ymarferwyr sy'n ymwneud ag agwedd ar y broses ddiogelu, fel y mae'n ymwneud ag oedolion sydd mewn perygl o gael eu cam-drin a'u hesgeuluso neu ddiogelu plant. </a:t>
            </a:r>
          </a:p>
          <a:p>
            <a:pPr>
              <a:defRPr/>
            </a:pPr>
            <a:r>
              <a:rPr lang="cy-GB" altLang="en-US" dirty="0">
                <a:solidFill>
                  <a:srgbClr val="37394B"/>
                </a:solidFill>
              </a:rPr>
              <a:t>Mae pob adran hefyd yn cynnwys arwyddion perthnasol ar gyfer ymarfer.</a:t>
            </a:r>
          </a:p>
          <a:p>
            <a:pPr>
              <a:defRPr/>
            </a:pPr>
            <a:r>
              <a:rPr lang="cy-GB" altLang="en-US" dirty="0">
                <a:solidFill>
                  <a:srgbClr val="37394B"/>
                </a:solidFill>
              </a:rPr>
              <a:t>Mae'r gweithdrefnau hyn yn disodli Gweithdrefnau Amddiffyn Plant Cymru Gyfan (2008)</a:t>
            </a:r>
          </a:p>
          <a:p>
            <a:endParaRPr lang="en-GB" dirty="0"/>
          </a:p>
        </p:txBody>
      </p:sp>
      <p:sp>
        <p:nvSpPr>
          <p:cNvPr id="4" name="Content Placeholder 3">
            <a:extLst>
              <a:ext uri="{FF2B5EF4-FFF2-40B4-BE49-F238E27FC236}">
                <a16:creationId xmlns:a16="http://schemas.microsoft.com/office/drawing/2014/main" id="{0B2F1DE5-5B58-0CB9-20AF-3F86783D08B2}"/>
              </a:ext>
            </a:extLst>
          </p:cNvPr>
          <p:cNvSpPr>
            <a:spLocks noGrp="1"/>
          </p:cNvSpPr>
          <p:nvPr>
            <p:ph sz="half" idx="2"/>
          </p:nvPr>
        </p:nvSpPr>
        <p:spPr/>
        <p:txBody>
          <a:bodyPr>
            <a:normAutofit fontScale="77500" lnSpcReduction="20000"/>
          </a:bodyPr>
          <a:lstStyle/>
          <a:p>
            <a:pPr>
              <a:defRPr/>
            </a:pPr>
            <a:r>
              <a:rPr lang="en-GB" altLang="en-US" dirty="0">
                <a:solidFill>
                  <a:srgbClr val="37394B"/>
                </a:solidFill>
              </a:rPr>
              <a:t>The procedures have been further divided into sections. Each section details the roles and responsibilities of practitioners relating to an aspect of the safeguarding process, as it relates to adults at risk of abuse and neglect or safeguarding children. </a:t>
            </a:r>
          </a:p>
          <a:p>
            <a:pPr>
              <a:defRPr/>
            </a:pPr>
            <a:r>
              <a:rPr lang="en-GB" altLang="en-US" dirty="0">
                <a:solidFill>
                  <a:srgbClr val="37394B"/>
                </a:solidFill>
              </a:rPr>
              <a:t>Each section also includes relevant pointers for practice.</a:t>
            </a:r>
          </a:p>
          <a:p>
            <a:pPr>
              <a:defRPr/>
            </a:pPr>
            <a:r>
              <a:rPr lang="en-GB" altLang="en-US" dirty="0">
                <a:solidFill>
                  <a:srgbClr val="37394B"/>
                </a:solidFill>
              </a:rPr>
              <a:t>These procedures replace the All Wales Child Protection Procedures (2008)</a:t>
            </a:r>
          </a:p>
          <a:p>
            <a:endParaRPr lang="en-GB" dirty="0"/>
          </a:p>
        </p:txBody>
      </p:sp>
    </p:spTree>
    <p:extLst>
      <p:ext uri="{BB962C8B-B14F-4D97-AF65-F5344CB8AC3E}">
        <p14:creationId xmlns:p14="http://schemas.microsoft.com/office/powerpoint/2010/main" val="3763166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508CE-4B76-9382-B4BC-2C0080BE63AF}"/>
              </a:ext>
            </a:extLst>
          </p:cNvPr>
          <p:cNvSpPr>
            <a:spLocks noGrp="1"/>
          </p:cNvSpPr>
          <p:nvPr>
            <p:ph type="title"/>
          </p:nvPr>
        </p:nvSpPr>
        <p:spPr/>
        <p:txBody>
          <a:bodyPr/>
          <a:lstStyle/>
          <a:p>
            <a:r>
              <a:rPr lang="en-GB" dirty="0" err="1">
                <a:solidFill>
                  <a:schemeClr val="tx1">
                    <a:lumMod val="75000"/>
                    <a:lumOff val="25000"/>
                  </a:schemeClr>
                </a:solidFill>
              </a:rPr>
              <a:t>Gweithdrefnau</a:t>
            </a:r>
            <a:r>
              <a:rPr lang="en-GB" dirty="0">
                <a:solidFill>
                  <a:schemeClr val="tx1">
                    <a:lumMod val="75000"/>
                    <a:lumOff val="25000"/>
                  </a:schemeClr>
                </a:solidFill>
              </a:rPr>
              <a:t> </a:t>
            </a:r>
            <a:r>
              <a:rPr lang="en-GB" dirty="0" err="1">
                <a:solidFill>
                  <a:schemeClr val="tx1">
                    <a:lumMod val="75000"/>
                    <a:lumOff val="25000"/>
                  </a:schemeClr>
                </a:solidFill>
              </a:rPr>
              <a:t>Diogelu</a:t>
            </a:r>
            <a:r>
              <a:rPr lang="en-GB" dirty="0">
                <a:solidFill>
                  <a:schemeClr val="tx1">
                    <a:lumMod val="75000"/>
                    <a:lumOff val="25000"/>
                  </a:schemeClr>
                </a:solidFill>
              </a:rPr>
              <a:t> Cymru </a:t>
            </a:r>
            <a:br>
              <a:rPr lang="en-GB" dirty="0">
                <a:solidFill>
                  <a:schemeClr val="tx1">
                    <a:lumMod val="75000"/>
                    <a:lumOff val="25000"/>
                  </a:schemeClr>
                </a:solidFill>
              </a:rPr>
            </a:br>
            <a:r>
              <a:rPr lang="en-GB" dirty="0">
                <a:solidFill>
                  <a:schemeClr val="tx1">
                    <a:lumMod val="75000"/>
                    <a:lumOff val="25000"/>
                  </a:schemeClr>
                </a:solidFill>
              </a:rPr>
              <a:t>Wales </a:t>
            </a:r>
            <a:r>
              <a:rPr lang="en-GB">
                <a:solidFill>
                  <a:schemeClr val="tx1">
                    <a:lumMod val="75000"/>
                    <a:lumOff val="25000"/>
                  </a:schemeClr>
                </a:solidFill>
              </a:rPr>
              <a:t>Safeguarding Procedures</a:t>
            </a:r>
            <a:endParaRPr lang="en-GB" dirty="0"/>
          </a:p>
        </p:txBody>
      </p:sp>
      <p:sp>
        <p:nvSpPr>
          <p:cNvPr id="3" name="Content Placeholder 2">
            <a:extLst>
              <a:ext uri="{FF2B5EF4-FFF2-40B4-BE49-F238E27FC236}">
                <a16:creationId xmlns:a16="http://schemas.microsoft.com/office/drawing/2014/main" id="{A893E135-07F0-47E5-F015-74842F13EF09}"/>
              </a:ext>
            </a:extLst>
          </p:cNvPr>
          <p:cNvSpPr>
            <a:spLocks noGrp="1"/>
          </p:cNvSpPr>
          <p:nvPr>
            <p:ph sz="half" idx="1"/>
          </p:nvPr>
        </p:nvSpPr>
        <p:spPr/>
        <p:txBody>
          <a:bodyPr>
            <a:normAutofit fontScale="77500" lnSpcReduction="20000"/>
          </a:bodyPr>
          <a:lstStyle/>
          <a:p>
            <a:r>
              <a:rPr lang="cy-GB" altLang="en-US" u="sng" dirty="0">
                <a:solidFill>
                  <a:srgbClr val="00B0F0"/>
                </a:solidFill>
                <a:cs typeface="Helvetica" panose="020B0604020202020204" pitchFamily="34" charset="0"/>
              </a:rPr>
              <a:t>Plentyn-ganolog- </a:t>
            </a:r>
            <a:r>
              <a:rPr lang="cy-GB" altLang="en-US" dirty="0">
                <a:cs typeface="Helvetica" panose="020B0604020202020204" pitchFamily="34" charset="0"/>
              </a:rPr>
              <a:t>yn </a:t>
            </a:r>
            <a:r>
              <a:rPr lang="cy-GB" altLang="en-US" dirty="0">
                <a:solidFill>
                  <a:srgbClr val="37394B"/>
                </a:solidFill>
                <a:cs typeface="Helvetica" panose="020B0604020202020204" pitchFamily="34" charset="0"/>
              </a:rPr>
              <a:t>canolbwyntio ar y plentyn ar bob cam o'r broses ddiogelu. Cyflawnir hyn drwy ganolbwyntio ar anghenion a barn y plentyn drwy wrando ar yr hyn sydd ganddynt i'w ddweud, eu hysbysu a'u cynnwys yn y broses a rhoi sylw dyledus i'w dymuniadau wrth benderfynu ar y gwasanaethau sydd eu hangen i ddiwallu eu hanghenion. Dylid cynnig eiriolwr i blant sy'n ifanc iawn, sydd â phroblemau iechyd meddwl, nam cyfathrebu, anableddau dysgu neu sy'n dymuno cael eu cynrychioli neu eu cefnogi.</a:t>
            </a:r>
          </a:p>
          <a:p>
            <a:endParaRPr lang="en-GB" dirty="0"/>
          </a:p>
        </p:txBody>
      </p:sp>
      <p:sp>
        <p:nvSpPr>
          <p:cNvPr id="4" name="Content Placeholder 3">
            <a:extLst>
              <a:ext uri="{FF2B5EF4-FFF2-40B4-BE49-F238E27FC236}">
                <a16:creationId xmlns:a16="http://schemas.microsoft.com/office/drawing/2014/main" id="{6A060464-5ECE-BEF7-255E-BD160672F9DE}"/>
              </a:ext>
            </a:extLst>
          </p:cNvPr>
          <p:cNvSpPr>
            <a:spLocks noGrp="1"/>
          </p:cNvSpPr>
          <p:nvPr>
            <p:ph sz="half" idx="2"/>
          </p:nvPr>
        </p:nvSpPr>
        <p:spPr/>
        <p:txBody>
          <a:bodyPr>
            <a:normAutofit fontScale="77500" lnSpcReduction="20000"/>
          </a:bodyPr>
          <a:lstStyle/>
          <a:p>
            <a:r>
              <a:rPr lang="en-GB" altLang="en-US" dirty="0">
                <a:cs typeface="Helvetica" panose="020B0604020202020204" pitchFamily="34" charset="0"/>
                <a:hlinkClick r:id="rId2"/>
              </a:rPr>
              <a:t>Child centred- </a:t>
            </a:r>
            <a:r>
              <a:rPr lang="en-GB" altLang="en-US" dirty="0">
                <a:solidFill>
                  <a:srgbClr val="37394B"/>
                </a:solidFill>
                <a:cs typeface="Helvetica" panose="020B0604020202020204" pitchFamily="34" charset="0"/>
              </a:rPr>
              <a:t>concentrating on the child at each stage of the safeguarding process. This is achieved by focusing on the needs and views of the child by listening to what they have to say, informing and engaging them in the process and having due regard for their wishes when deciding what services are required to meet their needs. Children who are very young, have mental health issues, a communication impairment, learning disabilities or wish to be represented or supported should be offered an advocate.</a:t>
            </a:r>
          </a:p>
          <a:p>
            <a:endParaRPr lang="en-GB" dirty="0"/>
          </a:p>
        </p:txBody>
      </p:sp>
    </p:spTree>
    <p:extLst>
      <p:ext uri="{BB962C8B-B14F-4D97-AF65-F5344CB8AC3E}">
        <p14:creationId xmlns:p14="http://schemas.microsoft.com/office/powerpoint/2010/main" val="26249577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46F35-E34B-D162-E96B-E49C9FC2C36F}"/>
              </a:ext>
            </a:extLst>
          </p:cNvPr>
          <p:cNvSpPr>
            <a:spLocks noGrp="1"/>
          </p:cNvSpPr>
          <p:nvPr>
            <p:ph type="title"/>
          </p:nvPr>
        </p:nvSpPr>
        <p:spPr/>
        <p:txBody>
          <a:bodyPr/>
          <a:lstStyle/>
          <a:p>
            <a:r>
              <a:rPr lang="cy-GB" dirty="0">
                <a:solidFill>
                  <a:schemeClr val="tx1">
                    <a:lumMod val="75000"/>
                    <a:lumOff val="25000"/>
                  </a:schemeClr>
                </a:solidFill>
              </a:rPr>
              <a:t>Ffeithiau ac ystadegau</a:t>
            </a:r>
            <a:br>
              <a:rPr lang="en-GB" dirty="0">
                <a:solidFill>
                  <a:schemeClr val="tx1">
                    <a:lumMod val="75000"/>
                    <a:lumOff val="25000"/>
                  </a:schemeClr>
                </a:solidFill>
              </a:rPr>
            </a:br>
            <a:r>
              <a:rPr lang="en-GB" dirty="0">
                <a:solidFill>
                  <a:schemeClr val="tx1">
                    <a:lumMod val="75000"/>
                    <a:lumOff val="25000"/>
                  </a:schemeClr>
                </a:solidFill>
              </a:rPr>
              <a:t>Facts and figures</a:t>
            </a:r>
            <a:endParaRPr lang="en-GB" dirty="0"/>
          </a:p>
        </p:txBody>
      </p:sp>
      <p:sp>
        <p:nvSpPr>
          <p:cNvPr id="3" name="Content Placeholder 2">
            <a:extLst>
              <a:ext uri="{FF2B5EF4-FFF2-40B4-BE49-F238E27FC236}">
                <a16:creationId xmlns:a16="http://schemas.microsoft.com/office/drawing/2014/main" id="{B62074F7-E3BC-314F-7F12-931924B0E74D}"/>
              </a:ext>
            </a:extLst>
          </p:cNvPr>
          <p:cNvSpPr>
            <a:spLocks noGrp="1"/>
          </p:cNvSpPr>
          <p:nvPr>
            <p:ph sz="half" idx="1"/>
          </p:nvPr>
        </p:nvSpPr>
        <p:spPr/>
        <p:txBody>
          <a:bodyPr>
            <a:normAutofit fontScale="62500" lnSpcReduction="20000"/>
          </a:bodyPr>
          <a:lstStyle/>
          <a:p>
            <a:r>
              <a:rPr lang="en-GB" dirty="0" err="1"/>
              <a:t>Dydyn</a:t>
            </a:r>
            <a:r>
              <a:rPr lang="en-GB" dirty="0"/>
              <a:t> </a:t>
            </a:r>
            <a:r>
              <a:rPr lang="en-GB" dirty="0" err="1"/>
              <a:t>ni</a:t>
            </a:r>
            <a:r>
              <a:rPr lang="en-GB" dirty="0"/>
              <a:t> </a:t>
            </a:r>
            <a:r>
              <a:rPr lang="en-GB" dirty="0" err="1"/>
              <a:t>ddim</a:t>
            </a:r>
            <a:r>
              <a:rPr lang="en-GB" dirty="0"/>
              <a:t> </a:t>
            </a:r>
            <a:r>
              <a:rPr lang="en-GB" dirty="0" err="1"/>
              <a:t>yn</a:t>
            </a:r>
            <a:r>
              <a:rPr lang="en-GB" dirty="0"/>
              <a:t> </a:t>
            </a:r>
            <a:r>
              <a:rPr lang="en-GB" dirty="0" err="1"/>
              <a:t>gwybod</a:t>
            </a:r>
            <a:r>
              <a:rPr lang="en-GB" dirty="0"/>
              <a:t> </a:t>
            </a:r>
            <a:r>
              <a:rPr lang="en-GB" dirty="0" err="1"/>
              <a:t>yn</a:t>
            </a:r>
            <a:r>
              <a:rPr lang="en-GB" dirty="0"/>
              <a:t> union faint o </a:t>
            </a:r>
            <a:r>
              <a:rPr lang="en-GB" dirty="0" err="1"/>
              <a:t>blant</a:t>
            </a:r>
            <a:r>
              <a:rPr lang="en-GB" dirty="0"/>
              <a:t> </a:t>
            </a:r>
            <a:r>
              <a:rPr lang="en-GB" dirty="0" err="1"/>
              <a:t>yn</a:t>
            </a:r>
            <a:r>
              <a:rPr lang="en-GB" dirty="0"/>
              <a:t> y DU </a:t>
            </a:r>
            <a:r>
              <a:rPr lang="en-GB" dirty="0" err="1"/>
              <a:t>sy'n</a:t>
            </a:r>
            <a:r>
              <a:rPr lang="en-GB" dirty="0"/>
              <a:t> </a:t>
            </a:r>
            <a:r>
              <a:rPr lang="en-GB" dirty="0" err="1"/>
              <a:t>profi</a:t>
            </a:r>
            <a:r>
              <a:rPr lang="en-GB" dirty="0"/>
              <a:t> cam-</a:t>
            </a:r>
            <a:r>
              <a:rPr lang="en-GB" dirty="0" err="1"/>
              <a:t>drin</a:t>
            </a:r>
            <a:r>
              <a:rPr lang="en-GB" dirty="0"/>
              <a:t> plant.</a:t>
            </a:r>
          </a:p>
          <a:p>
            <a:r>
              <a:rPr lang="en-GB" dirty="0"/>
              <a:t>Yn </a:t>
            </a:r>
            <a:r>
              <a:rPr lang="en-GB" dirty="0" err="1"/>
              <a:t>aml</a:t>
            </a:r>
            <a:r>
              <a:rPr lang="en-GB" dirty="0"/>
              <a:t>, </a:t>
            </a:r>
            <a:r>
              <a:rPr lang="en-GB" dirty="0" err="1"/>
              <a:t>mae</a:t>
            </a:r>
            <a:r>
              <a:rPr lang="en-GB" dirty="0"/>
              <a:t> cam-</a:t>
            </a:r>
            <a:r>
              <a:rPr lang="en-GB" dirty="0" err="1"/>
              <a:t>drin</a:t>
            </a:r>
            <a:r>
              <a:rPr lang="en-GB" dirty="0"/>
              <a:t> plant </a:t>
            </a:r>
            <a:r>
              <a:rPr lang="en-GB" dirty="0" err="1"/>
              <a:t>yn</a:t>
            </a:r>
            <a:r>
              <a:rPr lang="en-GB" dirty="0"/>
              <a:t> </a:t>
            </a:r>
            <a:r>
              <a:rPr lang="en-GB" dirty="0" err="1"/>
              <a:t>cael</a:t>
            </a:r>
            <a:r>
              <a:rPr lang="en-GB" dirty="0"/>
              <a:t> </a:t>
            </a:r>
            <a:r>
              <a:rPr lang="en-GB" dirty="0" err="1"/>
              <a:t>ei</a:t>
            </a:r>
            <a:r>
              <a:rPr lang="en-GB" dirty="0"/>
              <a:t> </a:t>
            </a:r>
            <a:r>
              <a:rPr lang="en-GB" dirty="0" err="1"/>
              <a:t>guddio</a:t>
            </a:r>
            <a:r>
              <a:rPr lang="en-GB" dirty="0"/>
              <a:t> </a:t>
            </a:r>
            <a:r>
              <a:rPr lang="en-GB" dirty="0" err="1"/>
              <a:t>o'r</a:t>
            </a:r>
            <a:r>
              <a:rPr lang="en-GB" dirty="0"/>
              <a:t> </a:t>
            </a:r>
            <a:r>
              <a:rPr lang="en-GB" dirty="0" err="1"/>
              <a:t>golwg</a:t>
            </a:r>
            <a:r>
              <a:rPr lang="en-GB" dirty="0"/>
              <a:t>.</a:t>
            </a:r>
          </a:p>
          <a:p>
            <a:r>
              <a:rPr lang="en-GB" dirty="0"/>
              <a:t>Mae </a:t>
            </a:r>
            <a:r>
              <a:rPr lang="en-GB" dirty="0" err="1"/>
              <a:t>dros</a:t>
            </a:r>
            <a:r>
              <a:rPr lang="en-GB" dirty="0"/>
              <a:t> 7080 o </a:t>
            </a:r>
            <a:r>
              <a:rPr lang="en-GB" dirty="0" err="1"/>
              <a:t>blant</a:t>
            </a:r>
            <a:r>
              <a:rPr lang="en-GB" dirty="0"/>
              <a:t> </a:t>
            </a:r>
            <a:r>
              <a:rPr lang="en-GB" dirty="0" err="1"/>
              <a:t>mewn</a:t>
            </a:r>
            <a:r>
              <a:rPr lang="en-GB" dirty="0"/>
              <a:t> </a:t>
            </a:r>
            <a:r>
              <a:rPr lang="en-GB" dirty="0" err="1"/>
              <a:t>gofal</a:t>
            </a:r>
            <a:r>
              <a:rPr lang="en-GB" dirty="0"/>
              <a:t> </a:t>
            </a:r>
            <a:r>
              <a:rPr lang="en-GB" dirty="0" err="1"/>
              <a:t>yng</a:t>
            </a:r>
            <a:r>
              <a:rPr lang="en-GB" dirty="0"/>
              <a:t> </a:t>
            </a:r>
            <a:r>
              <a:rPr lang="en-GB" dirty="0" err="1"/>
              <a:t>Nghymru</a:t>
            </a:r>
            <a:r>
              <a:rPr lang="en-GB" dirty="0"/>
              <a:t> (</a:t>
            </a:r>
            <a:r>
              <a:rPr lang="en-GB" dirty="0" err="1"/>
              <a:t>Ffynonellau</a:t>
            </a:r>
            <a:r>
              <a:rPr lang="en-GB" dirty="0"/>
              <a:t>: </a:t>
            </a:r>
            <a:r>
              <a:rPr lang="en-GB" dirty="0" err="1"/>
              <a:t>Llywodraeth</a:t>
            </a:r>
            <a:r>
              <a:rPr lang="en-GB" dirty="0"/>
              <a:t> Cymru (2016) Plant </a:t>
            </a:r>
            <a:r>
              <a:rPr lang="en-GB" dirty="0" err="1"/>
              <a:t>sy'n</a:t>
            </a:r>
            <a:r>
              <a:rPr lang="en-GB" dirty="0"/>
              <a:t> </a:t>
            </a:r>
            <a:r>
              <a:rPr lang="en-GB" dirty="0" err="1"/>
              <a:t>derbyn</a:t>
            </a:r>
            <a:r>
              <a:rPr lang="en-GB" dirty="0"/>
              <a:t> </a:t>
            </a:r>
            <a:r>
              <a:rPr lang="en-GB" dirty="0" err="1"/>
              <a:t>gofal</a:t>
            </a:r>
            <a:r>
              <a:rPr lang="en-GB" dirty="0"/>
              <a:t> </a:t>
            </a:r>
            <a:r>
              <a:rPr lang="en-GB" dirty="0" err="1"/>
              <a:t>ar</a:t>
            </a:r>
            <a:r>
              <a:rPr lang="en-GB" dirty="0"/>
              <a:t> 31 Mawrth </a:t>
            </a:r>
            <a:r>
              <a:rPr lang="en-GB" dirty="0" err="1"/>
              <a:t>yn</a:t>
            </a:r>
            <a:r>
              <a:rPr lang="en-GB" dirty="0"/>
              <a:t> </a:t>
            </a:r>
            <a:r>
              <a:rPr lang="en-GB" dirty="0" err="1"/>
              <a:t>ôl</a:t>
            </a:r>
            <a:r>
              <a:rPr lang="en-GB" dirty="0"/>
              <a:t> </a:t>
            </a:r>
            <a:r>
              <a:rPr lang="en-GB" dirty="0" err="1"/>
              <a:t>awdurdod</a:t>
            </a:r>
            <a:r>
              <a:rPr lang="en-GB" dirty="0"/>
              <a:t> </a:t>
            </a:r>
            <a:r>
              <a:rPr lang="en-GB" dirty="0" err="1"/>
              <a:t>lleol</a:t>
            </a:r>
            <a:r>
              <a:rPr lang="en-GB" dirty="0"/>
              <a:t> a math o </a:t>
            </a:r>
            <a:r>
              <a:rPr lang="en-GB" dirty="0" err="1"/>
              <a:t>leoliad</a:t>
            </a:r>
            <a:r>
              <a:rPr lang="en-GB" dirty="0"/>
              <a:t> a </a:t>
            </a:r>
            <a:r>
              <a:rPr lang="en-GB" dirty="0" err="1"/>
              <a:t>Llywodraeth</a:t>
            </a:r>
            <a:r>
              <a:rPr lang="en-GB" dirty="0"/>
              <a:t> Cymru (2022) Plant </a:t>
            </a:r>
            <a:r>
              <a:rPr lang="en-GB" dirty="0" err="1"/>
              <a:t>mewn</a:t>
            </a:r>
            <a:r>
              <a:rPr lang="en-GB" dirty="0"/>
              <a:t> </a:t>
            </a:r>
            <a:r>
              <a:rPr lang="en-GB" dirty="0" err="1"/>
              <a:t>angen</a:t>
            </a:r>
            <a:r>
              <a:rPr lang="en-GB" dirty="0"/>
              <a:t> </a:t>
            </a:r>
            <a:r>
              <a:rPr lang="en-GB" dirty="0" err="1"/>
              <a:t>yn</a:t>
            </a:r>
            <a:r>
              <a:rPr lang="en-GB" dirty="0"/>
              <a:t> </a:t>
            </a:r>
            <a:r>
              <a:rPr lang="en-GB" dirty="0" err="1"/>
              <a:t>ôl</a:t>
            </a:r>
            <a:r>
              <a:rPr lang="en-GB" dirty="0"/>
              <a:t> </a:t>
            </a:r>
            <a:r>
              <a:rPr lang="en-GB" dirty="0" err="1"/>
              <a:t>awdurdod</a:t>
            </a:r>
            <a:r>
              <a:rPr lang="en-GB" dirty="0"/>
              <a:t> </a:t>
            </a:r>
            <a:r>
              <a:rPr lang="en-GB" dirty="0" err="1"/>
              <a:t>lleol</a:t>
            </a:r>
            <a:r>
              <a:rPr lang="en-GB" dirty="0"/>
              <a:t> a </a:t>
            </a:r>
            <a:r>
              <a:rPr lang="en-GB" dirty="0" err="1"/>
              <a:t>chategori</a:t>
            </a:r>
            <a:r>
              <a:rPr lang="en-GB" dirty="0"/>
              <a:t> </a:t>
            </a:r>
            <a:r>
              <a:rPr lang="en-GB" dirty="0" err="1"/>
              <a:t>angen</a:t>
            </a:r>
            <a:r>
              <a:rPr lang="en-GB" dirty="0"/>
              <a:t>.)</a:t>
            </a:r>
          </a:p>
          <a:p>
            <a:r>
              <a:rPr lang="en-GB" dirty="0" err="1"/>
              <a:t>Mae'r</a:t>
            </a:r>
            <a:r>
              <a:rPr lang="en-GB" dirty="0"/>
              <a:t> </a:t>
            </a:r>
            <a:r>
              <a:rPr lang="en-GB" dirty="0" err="1"/>
              <a:t>mwyafrif</a:t>
            </a:r>
            <a:r>
              <a:rPr lang="en-GB" dirty="0"/>
              <a:t> </a:t>
            </a:r>
            <a:r>
              <a:rPr lang="en-GB" dirty="0" err="1"/>
              <a:t>yn</a:t>
            </a:r>
            <a:r>
              <a:rPr lang="en-GB" dirty="0"/>
              <a:t> </a:t>
            </a:r>
            <a:r>
              <a:rPr lang="en-GB" dirty="0" err="1"/>
              <a:t>mynd</a:t>
            </a:r>
            <a:r>
              <a:rPr lang="en-GB" dirty="0"/>
              <a:t> </a:t>
            </a:r>
            <a:r>
              <a:rPr lang="en-GB" dirty="0" err="1"/>
              <a:t>i</a:t>
            </a:r>
            <a:r>
              <a:rPr lang="en-GB" dirty="0"/>
              <a:t> </a:t>
            </a:r>
            <a:r>
              <a:rPr lang="en-GB" dirty="0" err="1"/>
              <a:t>ofal</a:t>
            </a:r>
            <a:r>
              <a:rPr lang="en-GB" dirty="0"/>
              <a:t> </a:t>
            </a:r>
            <a:r>
              <a:rPr lang="en-GB" dirty="0" err="1"/>
              <a:t>oherwydd</a:t>
            </a:r>
            <a:r>
              <a:rPr lang="en-GB" dirty="0"/>
              <a:t> cam-</a:t>
            </a:r>
            <a:r>
              <a:rPr lang="en-GB" dirty="0" err="1"/>
              <a:t>drin</a:t>
            </a:r>
            <a:r>
              <a:rPr lang="en-GB" dirty="0"/>
              <a:t> ac </a:t>
            </a:r>
            <a:r>
              <a:rPr lang="en-GB" dirty="0" err="1"/>
              <a:t>esgeulustod</a:t>
            </a:r>
            <a:r>
              <a:rPr lang="en-GB" dirty="0"/>
              <a:t>, a gall </a:t>
            </a:r>
            <a:r>
              <a:rPr lang="en-GB" dirty="0" err="1"/>
              <a:t>hyn</a:t>
            </a:r>
            <a:r>
              <a:rPr lang="en-GB" dirty="0"/>
              <a:t> </a:t>
            </a:r>
            <a:r>
              <a:rPr lang="en-GB" dirty="0" err="1"/>
              <a:t>adael</a:t>
            </a:r>
            <a:r>
              <a:rPr lang="en-GB" dirty="0"/>
              <a:t> plant ag </a:t>
            </a:r>
            <a:r>
              <a:rPr lang="en-GB" dirty="0" err="1"/>
              <a:t>anghenion</a:t>
            </a:r>
            <a:r>
              <a:rPr lang="en-GB" dirty="0"/>
              <a:t> iechyd </a:t>
            </a:r>
            <a:r>
              <a:rPr lang="en-GB" dirty="0" err="1"/>
              <a:t>emosiynol</a:t>
            </a:r>
            <a:r>
              <a:rPr lang="en-GB" dirty="0"/>
              <a:t> a </a:t>
            </a:r>
            <a:r>
              <a:rPr lang="en-GB" dirty="0" err="1"/>
              <a:t>meddyliol</a:t>
            </a:r>
            <a:r>
              <a:rPr lang="en-GB" dirty="0"/>
              <a:t> </a:t>
            </a:r>
            <a:r>
              <a:rPr lang="en-GB" dirty="0" err="1"/>
              <a:t>cymhleth</a:t>
            </a:r>
            <a:r>
              <a:rPr lang="en-GB" dirty="0"/>
              <a:t> (Bazalgette, Rahilly, a Trevelyan, 2015; Luke et al, 2014).</a:t>
            </a:r>
          </a:p>
        </p:txBody>
      </p:sp>
      <p:sp>
        <p:nvSpPr>
          <p:cNvPr id="4" name="Content Placeholder 3">
            <a:extLst>
              <a:ext uri="{FF2B5EF4-FFF2-40B4-BE49-F238E27FC236}">
                <a16:creationId xmlns:a16="http://schemas.microsoft.com/office/drawing/2014/main" id="{F169C371-2A67-217B-51F4-D94F8FAAA6F8}"/>
              </a:ext>
            </a:extLst>
          </p:cNvPr>
          <p:cNvSpPr>
            <a:spLocks noGrp="1"/>
          </p:cNvSpPr>
          <p:nvPr>
            <p:ph sz="half" idx="2"/>
          </p:nvPr>
        </p:nvSpPr>
        <p:spPr/>
        <p:txBody>
          <a:bodyPr>
            <a:normAutofit fontScale="62500" lnSpcReduction="20000"/>
          </a:bodyPr>
          <a:lstStyle/>
          <a:p>
            <a:pPr marL="91440" indent="-91440">
              <a:defRPr/>
            </a:pPr>
            <a:r>
              <a:rPr lang="en-GB" dirty="0">
                <a:solidFill>
                  <a:srgbClr val="000000"/>
                </a:solidFill>
              </a:rPr>
              <a:t>We don't know exactly how many children in the UK experience child abuse.</a:t>
            </a:r>
          </a:p>
          <a:p>
            <a:pPr marL="91440" indent="-91440">
              <a:defRPr/>
            </a:pPr>
            <a:r>
              <a:rPr lang="en-GB" dirty="0">
                <a:solidFill>
                  <a:srgbClr val="000000"/>
                </a:solidFill>
              </a:rPr>
              <a:t>Child abuse is often hidden from view.</a:t>
            </a:r>
          </a:p>
          <a:p>
            <a:pPr marL="91440" indent="-91440">
              <a:defRPr/>
            </a:pPr>
            <a:r>
              <a:rPr lang="en-US" dirty="0"/>
              <a:t>There are over 7080 children in care in Wales (Sources: Welsh Government (2016) </a:t>
            </a:r>
            <a:r>
              <a:rPr lang="en-US" dirty="0">
                <a:hlinkClick r:id="rId3" tooltip="Children looked after at 31 March by local authority and placement type"/>
              </a:rPr>
              <a:t>Children looked after at 31 March by local authority and placement type</a:t>
            </a:r>
            <a:r>
              <a:rPr lang="en-US" dirty="0"/>
              <a:t> and Welsh Government (2022) </a:t>
            </a:r>
            <a:r>
              <a:rPr lang="en-US" dirty="0">
                <a:hlinkClick r:id="rId4" tooltip="Children in need by local authority and category of need"/>
              </a:rPr>
              <a:t>Children in need by local authority and category of need</a:t>
            </a:r>
            <a:r>
              <a:rPr lang="en-US" dirty="0"/>
              <a:t>.)</a:t>
            </a:r>
            <a:endParaRPr lang="en-GB" dirty="0"/>
          </a:p>
          <a:p>
            <a:pPr marL="91440" indent="-91440">
              <a:defRPr/>
            </a:pPr>
            <a:r>
              <a:rPr lang="en-GB" dirty="0"/>
              <a:t>The majority enter care because of abuse and neglect, and this </a:t>
            </a:r>
            <a:r>
              <a:rPr lang="en-GB" dirty="0">
                <a:latin typeface="NSPCC-Regular"/>
              </a:rPr>
              <a:t>can leave children with complex emotional and mental health needs (Bazalgette, Rahilly, and Trevelyan, 2015; Luke et al, 2014).</a:t>
            </a:r>
            <a:endParaRPr lang="en-GB" dirty="0"/>
          </a:p>
          <a:p>
            <a:endParaRPr lang="en-GB" dirty="0"/>
          </a:p>
        </p:txBody>
      </p:sp>
    </p:spTree>
    <p:extLst>
      <p:ext uri="{BB962C8B-B14F-4D97-AF65-F5344CB8AC3E}">
        <p14:creationId xmlns:p14="http://schemas.microsoft.com/office/powerpoint/2010/main" val="41680582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F34B3-0C23-144B-7A42-655EB3FC223C}"/>
              </a:ext>
            </a:extLst>
          </p:cNvPr>
          <p:cNvSpPr>
            <a:spLocks noGrp="1"/>
          </p:cNvSpPr>
          <p:nvPr>
            <p:ph type="title"/>
          </p:nvPr>
        </p:nvSpPr>
        <p:spPr/>
        <p:txBody>
          <a:bodyPr/>
          <a:lstStyle/>
          <a:p>
            <a:r>
              <a:rPr lang="cy-GB" altLang="en-US" dirty="0"/>
              <a:t>Pa mor ddiogel yw ein plant? </a:t>
            </a:r>
            <a:br>
              <a:rPr lang="en-GB" altLang="en-US" dirty="0"/>
            </a:br>
            <a:r>
              <a:rPr lang="en-GB" altLang="en-US" dirty="0"/>
              <a:t>How safe are our children? (NSPCC, 2024)</a:t>
            </a:r>
            <a:endParaRPr lang="en-GB" dirty="0"/>
          </a:p>
        </p:txBody>
      </p:sp>
      <p:sp>
        <p:nvSpPr>
          <p:cNvPr id="3" name="Content Placeholder 2">
            <a:extLst>
              <a:ext uri="{FF2B5EF4-FFF2-40B4-BE49-F238E27FC236}">
                <a16:creationId xmlns:a16="http://schemas.microsoft.com/office/drawing/2014/main" id="{51E51DA9-1846-D19D-0427-A6C92E7816C1}"/>
              </a:ext>
            </a:extLst>
          </p:cNvPr>
          <p:cNvSpPr>
            <a:spLocks noGrp="1"/>
          </p:cNvSpPr>
          <p:nvPr>
            <p:ph sz="half" idx="1"/>
          </p:nvPr>
        </p:nvSpPr>
        <p:spPr/>
        <p:txBody>
          <a:bodyPr/>
          <a:lstStyle/>
          <a:p>
            <a:r>
              <a:rPr lang="en-GB" dirty="0"/>
              <a:t>Mae </a:t>
            </a:r>
            <a:r>
              <a:rPr lang="en-GB" dirty="0" err="1"/>
              <a:t>pobl</a:t>
            </a:r>
            <a:r>
              <a:rPr lang="en-GB" dirty="0"/>
              <a:t> </a:t>
            </a:r>
            <a:r>
              <a:rPr lang="en-GB" dirty="0" err="1"/>
              <a:t>ifanc</a:t>
            </a:r>
            <a:r>
              <a:rPr lang="en-GB" dirty="0"/>
              <a:t> </a:t>
            </a:r>
            <a:r>
              <a:rPr lang="en-GB" dirty="0" err="1"/>
              <a:t>yn</a:t>
            </a:r>
            <a:r>
              <a:rPr lang="en-GB" dirty="0"/>
              <a:t> </a:t>
            </a:r>
            <a:r>
              <a:rPr lang="en-GB" dirty="0" err="1"/>
              <a:t>wynebu</a:t>
            </a:r>
            <a:r>
              <a:rPr lang="en-GB" dirty="0"/>
              <a:t> </a:t>
            </a:r>
            <a:r>
              <a:rPr lang="en-GB" dirty="0" err="1"/>
              <a:t>risgiau</a:t>
            </a:r>
            <a:r>
              <a:rPr lang="en-GB" dirty="0"/>
              <a:t> </a:t>
            </a:r>
            <a:r>
              <a:rPr lang="en-GB" dirty="0" err="1"/>
              <a:t>uwch</a:t>
            </a:r>
            <a:r>
              <a:rPr lang="en-GB" dirty="0"/>
              <a:t> o gam-</a:t>
            </a:r>
            <a:r>
              <a:rPr lang="en-GB" dirty="0" err="1"/>
              <a:t>drin</a:t>
            </a:r>
            <a:endParaRPr lang="en-GB" dirty="0"/>
          </a:p>
          <a:p>
            <a:r>
              <a:rPr lang="en-GB" dirty="0" err="1"/>
              <a:t>Gwaethygodd</a:t>
            </a:r>
            <a:r>
              <a:rPr lang="en-GB" dirty="0"/>
              <a:t> </a:t>
            </a:r>
            <a:r>
              <a:rPr lang="en-GB" dirty="0" err="1"/>
              <a:t>pandemig</a:t>
            </a:r>
            <a:r>
              <a:rPr lang="en-GB" dirty="0"/>
              <a:t> COVID-19 </a:t>
            </a:r>
            <a:r>
              <a:rPr lang="en-GB" dirty="0" err="1"/>
              <a:t>eu</a:t>
            </a:r>
            <a:r>
              <a:rPr lang="en-GB" dirty="0"/>
              <a:t> </a:t>
            </a:r>
            <a:r>
              <a:rPr lang="en-GB" dirty="0" err="1"/>
              <a:t>gwendidau</a:t>
            </a:r>
            <a:endParaRPr lang="en-GB" dirty="0"/>
          </a:p>
          <a:p>
            <a:r>
              <a:rPr lang="en-GB" dirty="0"/>
              <a:t>Mae </a:t>
            </a:r>
            <a:r>
              <a:rPr lang="en-GB" dirty="0" err="1"/>
              <a:t>pryderon</a:t>
            </a:r>
            <a:r>
              <a:rPr lang="en-GB" dirty="0"/>
              <a:t> iechyd </a:t>
            </a:r>
            <a:r>
              <a:rPr lang="en-GB" dirty="0" err="1"/>
              <a:t>meddwl</a:t>
            </a:r>
            <a:r>
              <a:rPr lang="en-GB" dirty="0"/>
              <a:t> </a:t>
            </a:r>
            <a:r>
              <a:rPr lang="en-GB" dirty="0" err="1"/>
              <a:t>ymhlith</a:t>
            </a:r>
            <a:r>
              <a:rPr lang="en-GB" dirty="0"/>
              <a:t> </a:t>
            </a:r>
            <a:r>
              <a:rPr lang="en-GB" dirty="0" err="1"/>
              <a:t>pobl</a:t>
            </a:r>
            <a:r>
              <a:rPr lang="en-GB" dirty="0"/>
              <a:t> </a:t>
            </a:r>
            <a:r>
              <a:rPr lang="en-GB" dirty="0" err="1"/>
              <a:t>ifanc</a:t>
            </a:r>
            <a:r>
              <a:rPr lang="en-GB" dirty="0"/>
              <a:t> </a:t>
            </a:r>
            <a:r>
              <a:rPr lang="en-GB" dirty="0" err="1"/>
              <a:t>yn</a:t>
            </a:r>
            <a:r>
              <a:rPr lang="en-GB" dirty="0"/>
              <a:t> </a:t>
            </a:r>
            <a:r>
              <a:rPr lang="en-GB" dirty="0" err="1"/>
              <a:t>cynyddu</a:t>
            </a:r>
            <a:endParaRPr lang="en-GB" dirty="0"/>
          </a:p>
          <a:p>
            <a:r>
              <a:rPr lang="en-GB" dirty="0"/>
              <a:t>Mae </a:t>
            </a:r>
            <a:r>
              <a:rPr lang="en-GB" dirty="0" err="1"/>
              <a:t>systemau</a:t>
            </a:r>
            <a:r>
              <a:rPr lang="en-GB" dirty="0"/>
              <a:t> </a:t>
            </a:r>
            <a:r>
              <a:rPr lang="en-GB" dirty="0" err="1"/>
              <a:t>cymorth</a:t>
            </a:r>
            <a:r>
              <a:rPr lang="en-GB" dirty="0"/>
              <a:t> dan </a:t>
            </a:r>
            <a:r>
              <a:rPr lang="en-GB" dirty="0" err="1"/>
              <a:t>straen</a:t>
            </a:r>
            <a:endParaRPr lang="en-GB" dirty="0"/>
          </a:p>
        </p:txBody>
      </p:sp>
      <p:sp>
        <p:nvSpPr>
          <p:cNvPr id="4" name="Content Placeholder 3">
            <a:extLst>
              <a:ext uri="{FF2B5EF4-FFF2-40B4-BE49-F238E27FC236}">
                <a16:creationId xmlns:a16="http://schemas.microsoft.com/office/drawing/2014/main" id="{B3514BFA-7456-B817-71B8-DF557F17F940}"/>
              </a:ext>
            </a:extLst>
          </p:cNvPr>
          <p:cNvSpPr>
            <a:spLocks noGrp="1"/>
          </p:cNvSpPr>
          <p:nvPr>
            <p:ph sz="half" idx="2"/>
          </p:nvPr>
        </p:nvSpPr>
        <p:spPr/>
        <p:txBody>
          <a:bodyPr/>
          <a:lstStyle/>
          <a:p>
            <a:r>
              <a:rPr lang="en-GB" dirty="0"/>
              <a:t>Adolescents face heightened risks of abuse</a:t>
            </a:r>
          </a:p>
          <a:p>
            <a:r>
              <a:rPr lang="en-GB" dirty="0"/>
              <a:t>The COVID-19 pandemic exacerbated vulnerabilities</a:t>
            </a:r>
          </a:p>
          <a:p>
            <a:r>
              <a:rPr lang="en-GB" dirty="0"/>
              <a:t>Mental health concerns among adolescents are rising</a:t>
            </a:r>
          </a:p>
          <a:p>
            <a:r>
              <a:rPr lang="en-GB" dirty="0"/>
              <a:t>Support systems are under strain</a:t>
            </a:r>
          </a:p>
          <a:p>
            <a:endParaRPr lang="en-GB" dirty="0"/>
          </a:p>
        </p:txBody>
      </p:sp>
    </p:spTree>
    <p:extLst>
      <p:ext uri="{BB962C8B-B14F-4D97-AF65-F5344CB8AC3E}">
        <p14:creationId xmlns:p14="http://schemas.microsoft.com/office/powerpoint/2010/main" val="471831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FC59A-2802-056C-F3E7-DEE3A46EA9B2}"/>
              </a:ext>
            </a:extLst>
          </p:cNvPr>
          <p:cNvSpPr>
            <a:spLocks noGrp="1"/>
          </p:cNvSpPr>
          <p:nvPr>
            <p:ph type="title"/>
          </p:nvPr>
        </p:nvSpPr>
        <p:spPr/>
        <p:txBody>
          <a:bodyPr/>
          <a:lstStyle/>
          <a:p>
            <a:r>
              <a:rPr lang="en-GB" dirty="0"/>
              <a:t>Task - </a:t>
            </a:r>
          </a:p>
        </p:txBody>
      </p:sp>
      <p:sp>
        <p:nvSpPr>
          <p:cNvPr id="3" name="Content Placeholder 2">
            <a:extLst>
              <a:ext uri="{FF2B5EF4-FFF2-40B4-BE49-F238E27FC236}">
                <a16:creationId xmlns:a16="http://schemas.microsoft.com/office/drawing/2014/main" id="{78FF544F-9F6E-75F4-BEA0-FF94BE14B9C4}"/>
              </a:ext>
            </a:extLst>
          </p:cNvPr>
          <p:cNvSpPr>
            <a:spLocks noGrp="1"/>
          </p:cNvSpPr>
          <p:nvPr>
            <p:ph sz="half" idx="1"/>
          </p:nvPr>
        </p:nvSpPr>
        <p:spPr/>
        <p:txBody>
          <a:bodyPr>
            <a:normAutofit fontScale="77500" lnSpcReduction="20000"/>
          </a:bodyPr>
          <a:lstStyle/>
          <a:p>
            <a:r>
              <a:rPr lang="en-GB" dirty="0"/>
              <a:t>Mae </a:t>
            </a:r>
            <a:r>
              <a:rPr lang="en-GB" dirty="0" err="1"/>
              <a:t>Adroddiad</a:t>
            </a:r>
            <a:r>
              <a:rPr lang="en-GB" dirty="0"/>
              <a:t> yr NSPCC “Pa mor </a:t>
            </a:r>
            <a:r>
              <a:rPr lang="en-GB" dirty="0" err="1"/>
              <a:t>ddiogel</a:t>
            </a:r>
            <a:r>
              <a:rPr lang="en-GB" dirty="0"/>
              <a:t> </a:t>
            </a:r>
            <a:r>
              <a:rPr lang="en-GB" dirty="0" err="1"/>
              <a:t>yw</a:t>
            </a:r>
            <a:r>
              <a:rPr lang="en-GB" dirty="0"/>
              <a:t> </a:t>
            </a:r>
            <a:r>
              <a:rPr lang="en-GB" dirty="0" err="1"/>
              <a:t>ein</a:t>
            </a:r>
            <a:r>
              <a:rPr lang="en-GB" dirty="0"/>
              <a:t> plant 2020” </a:t>
            </a:r>
            <a:r>
              <a:rPr lang="en-GB" dirty="0" err="1"/>
              <a:t>yn</a:t>
            </a:r>
            <a:r>
              <a:rPr lang="en-GB" dirty="0"/>
              <a:t> </a:t>
            </a:r>
            <a:r>
              <a:rPr lang="en-GB" dirty="0" err="1"/>
              <a:t>rhestru</a:t>
            </a:r>
            <a:r>
              <a:rPr lang="en-GB" dirty="0"/>
              <a:t> 10 </a:t>
            </a:r>
            <a:r>
              <a:rPr lang="en-GB" dirty="0" err="1"/>
              <a:t>dangosydd</a:t>
            </a:r>
            <a:r>
              <a:rPr lang="en-GB" dirty="0"/>
              <a:t> </a:t>
            </a:r>
            <a:r>
              <a:rPr lang="en-GB" dirty="0" err="1"/>
              <a:t>sy’n</a:t>
            </a:r>
            <a:r>
              <a:rPr lang="en-GB" dirty="0"/>
              <a:t> </a:t>
            </a:r>
            <a:r>
              <a:rPr lang="en-GB" dirty="0" err="1"/>
              <a:t>pennu</a:t>
            </a:r>
            <a:r>
              <a:rPr lang="en-GB" dirty="0"/>
              <a:t> pa mor </a:t>
            </a:r>
            <a:r>
              <a:rPr lang="en-GB" dirty="0" err="1"/>
              <a:t>ddiogel</a:t>
            </a:r>
            <a:r>
              <a:rPr lang="en-GB" dirty="0"/>
              <a:t> </a:t>
            </a:r>
            <a:r>
              <a:rPr lang="en-GB" dirty="0" err="1"/>
              <a:t>yw</a:t>
            </a:r>
            <a:r>
              <a:rPr lang="en-GB" dirty="0"/>
              <a:t> plant.</a:t>
            </a:r>
          </a:p>
          <a:p>
            <a:r>
              <a:rPr lang="en-GB" dirty="0" err="1"/>
              <a:t>Mewn</a:t>
            </a:r>
            <a:r>
              <a:rPr lang="en-GB" dirty="0"/>
              <a:t> </a:t>
            </a:r>
            <a:r>
              <a:rPr lang="en-GB" dirty="0" err="1"/>
              <a:t>grwpiau</a:t>
            </a:r>
            <a:r>
              <a:rPr lang="en-GB" dirty="0"/>
              <a:t> </a:t>
            </a:r>
            <a:r>
              <a:rPr lang="en-GB" dirty="0" err="1"/>
              <a:t>bach</a:t>
            </a:r>
            <a:r>
              <a:rPr lang="en-GB" dirty="0"/>
              <a:t>, </a:t>
            </a:r>
            <a:r>
              <a:rPr lang="en-GB" dirty="0" err="1"/>
              <a:t>darllenwch</a:t>
            </a:r>
            <a:r>
              <a:rPr lang="en-GB" dirty="0"/>
              <a:t> a </a:t>
            </a:r>
            <a:r>
              <a:rPr lang="en-GB" dirty="0" err="1"/>
              <a:t>chrynhowch</a:t>
            </a:r>
            <a:r>
              <a:rPr lang="en-GB" dirty="0"/>
              <a:t> </a:t>
            </a:r>
            <a:r>
              <a:rPr lang="en-GB" dirty="0" err="1"/>
              <a:t>eich</a:t>
            </a:r>
            <a:r>
              <a:rPr lang="en-GB" dirty="0"/>
              <a:t> </a:t>
            </a:r>
            <a:r>
              <a:rPr lang="en-GB" dirty="0" err="1"/>
              <a:t>dangosyddion</a:t>
            </a:r>
            <a:r>
              <a:rPr lang="en-GB" dirty="0"/>
              <a:t> a </a:t>
            </a:r>
            <a:r>
              <a:rPr lang="en-GB" dirty="0" err="1"/>
              <a:t>neilltuwyd</a:t>
            </a:r>
            <a:r>
              <a:rPr lang="en-GB" dirty="0"/>
              <a:t> </a:t>
            </a:r>
            <a:r>
              <a:rPr lang="en-GB" dirty="0" err="1"/>
              <a:t>i</a:t>
            </a:r>
            <a:r>
              <a:rPr lang="en-GB" dirty="0"/>
              <a:t> </a:t>
            </a:r>
            <a:r>
              <a:rPr lang="en-GB" dirty="0" err="1"/>
              <a:t>bennu</a:t>
            </a:r>
            <a:r>
              <a:rPr lang="en-GB" dirty="0"/>
              <a:t> </a:t>
            </a:r>
            <a:r>
              <a:rPr lang="en-GB" dirty="0" err="1"/>
              <a:t>canfyddiadau’r</a:t>
            </a:r>
            <a:r>
              <a:rPr lang="en-GB" dirty="0"/>
              <a:t> NSPCC</a:t>
            </a:r>
          </a:p>
          <a:p>
            <a:endParaRPr lang="en-GB" dirty="0"/>
          </a:p>
          <a:p>
            <a:r>
              <a:rPr lang="en-GB" dirty="0" err="1"/>
              <a:t>Cyflwynwch</a:t>
            </a:r>
            <a:r>
              <a:rPr lang="en-GB" dirty="0"/>
              <a:t> </a:t>
            </a:r>
            <a:r>
              <a:rPr lang="en-GB" dirty="0" err="1"/>
              <a:t>yn</a:t>
            </a:r>
            <a:r>
              <a:rPr lang="en-GB" dirty="0"/>
              <a:t> </a:t>
            </a:r>
            <a:r>
              <a:rPr lang="en-GB" dirty="0" err="1"/>
              <a:t>ôl</a:t>
            </a:r>
            <a:r>
              <a:rPr lang="en-GB" dirty="0"/>
              <a:t> </a:t>
            </a:r>
            <a:r>
              <a:rPr lang="en-GB" dirty="0" err="1"/>
              <a:t>i’r</a:t>
            </a:r>
            <a:r>
              <a:rPr lang="en-GB" dirty="0"/>
              <a:t> </a:t>
            </a:r>
            <a:r>
              <a:rPr lang="en-GB" dirty="0" err="1"/>
              <a:t>grŵp</a:t>
            </a:r>
            <a:endParaRPr lang="en-GB" dirty="0"/>
          </a:p>
          <a:p>
            <a:endParaRPr lang="en-GB" dirty="0"/>
          </a:p>
          <a:p>
            <a:r>
              <a:rPr lang="en-GB" dirty="0"/>
              <a:t>Gall </a:t>
            </a:r>
            <a:r>
              <a:rPr lang="en-GB" dirty="0" err="1"/>
              <a:t>offeryn</a:t>
            </a:r>
            <a:r>
              <a:rPr lang="en-GB" dirty="0"/>
              <a:t> AI </a:t>
            </a:r>
            <a:r>
              <a:rPr lang="en-GB" dirty="0" err="1"/>
              <a:t>priodol</a:t>
            </a:r>
            <a:r>
              <a:rPr lang="en-GB" dirty="0"/>
              <a:t> </a:t>
            </a:r>
            <a:r>
              <a:rPr lang="en-GB" dirty="0" err="1"/>
              <a:t>helpu</a:t>
            </a:r>
            <a:r>
              <a:rPr lang="en-GB" dirty="0"/>
              <a:t> </a:t>
            </a:r>
            <a:r>
              <a:rPr lang="en-GB" dirty="0" err="1"/>
              <a:t>gyda’r</a:t>
            </a:r>
            <a:r>
              <a:rPr lang="en-GB" dirty="0"/>
              <a:t> </a:t>
            </a:r>
            <a:r>
              <a:rPr lang="en-GB" dirty="0" err="1"/>
              <a:t>dasg</a:t>
            </a:r>
            <a:r>
              <a:rPr lang="en-GB" dirty="0"/>
              <a:t> hon</a:t>
            </a:r>
          </a:p>
        </p:txBody>
      </p:sp>
      <p:sp>
        <p:nvSpPr>
          <p:cNvPr id="4" name="Content Placeholder 3">
            <a:extLst>
              <a:ext uri="{FF2B5EF4-FFF2-40B4-BE49-F238E27FC236}">
                <a16:creationId xmlns:a16="http://schemas.microsoft.com/office/drawing/2014/main" id="{7335E97E-5C93-D6FF-E9BB-09DB3E5C391A}"/>
              </a:ext>
            </a:extLst>
          </p:cNvPr>
          <p:cNvSpPr>
            <a:spLocks noGrp="1"/>
          </p:cNvSpPr>
          <p:nvPr>
            <p:ph sz="half" idx="2"/>
          </p:nvPr>
        </p:nvSpPr>
        <p:spPr/>
        <p:txBody>
          <a:bodyPr>
            <a:normAutofit fontScale="77500" lnSpcReduction="20000"/>
          </a:bodyPr>
          <a:lstStyle/>
          <a:p>
            <a:r>
              <a:rPr lang="en-GB" dirty="0"/>
              <a:t>The NSPCC Report “How safe are our children 2020” list 10 indicators that determines how safe children are. </a:t>
            </a:r>
          </a:p>
          <a:p>
            <a:r>
              <a:rPr lang="en-GB" dirty="0"/>
              <a:t>In small groups read and summarise your allocated indicators to determine the NSPCC’s findings</a:t>
            </a:r>
          </a:p>
          <a:p>
            <a:endParaRPr lang="en-GB" dirty="0"/>
          </a:p>
          <a:p>
            <a:r>
              <a:rPr lang="en-GB" dirty="0"/>
              <a:t>Present back to the group</a:t>
            </a:r>
          </a:p>
          <a:p>
            <a:endParaRPr lang="en-GB" dirty="0"/>
          </a:p>
          <a:p>
            <a:r>
              <a:rPr lang="en-GB" dirty="0"/>
              <a:t>An appropriate AI tool may help with this task</a:t>
            </a:r>
          </a:p>
        </p:txBody>
      </p:sp>
    </p:spTree>
    <p:extLst>
      <p:ext uri="{BB962C8B-B14F-4D97-AF65-F5344CB8AC3E}">
        <p14:creationId xmlns:p14="http://schemas.microsoft.com/office/powerpoint/2010/main" val="2198248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0B2AD-2CF1-BACC-EB72-61C6CEC62E11}"/>
              </a:ext>
            </a:extLst>
          </p:cNvPr>
          <p:cNvSpPr>
            <a:spLocks noGrp="1"/>
          </p:cNvSpPr>
          <p:nvPr>
            <p:ph type="title"/>
          </p:nvPr>
        </p:nvSpPr>
        <p:spPr/>
        <p:txBody>
          <a:bodyPr rtlCol="0">
            <a:normAutofit/>
          </a:bodyPr>
          <a:lstStyle/>
          <a:p>
            <a:r>
              <a:rPr lang="en-GB" dirty="0"/>
              <a:t>Y broses </a:t>
            </a:r>
            <a:r>
              <a:rPr lang="cy-GB" dirty="0"/>
              <a:t>ddiogelu: trosolwg </a:t>
            </a:r>
            <a:br>
              <a:rPr lang="en-GB" dirty="0"/>
            </a:br>
            <a:r>
              <a:rPr lang="en-GB" dirty="0"/>
              <a:t>The safeguarding process: an overview</a:t>
            </a:r>
          </a:p>
        </p:txBody>
      </p:sp>
      <p:sp>
        <p:nvSpPr>
          <p:cNvPr id="62467" name="Content Placeholder 2">
            <a:extLst>
              <a:ext uri="{FF2B5EF4-FFF2-40B4-BE49-F238E27FC236}">
                <a16:creationId xmlns:a16="http://schemas.microsoft.com/office/drawing/2014/main" id="{B9CD0BC8-380F-F9FF-932C-731F4F09D811}"/>
              </a:ext>
            </a:extLst>
          </p:cNvPr>
          <p:cNvSpPr>
            <a:spLocks noGrp="1" noChangeArrowheads="1"/>
          </p:cNvSpPr>
          <p:nvPr>
            <p:ph sz="half" idx="1"/>
          </p:nvPr>
        </p:nvSpPr>
        <p:spPr/>
        <p:txBody>
          <a:bodyPr>
            <a:normAutofit fontScale="85000" lnSpcReduction="10000"/>
          </a:bodyPr>
          <a:lstStyle/>
          <a:p>
            <a:r>
              <a:rPr lang="cy-GB" altLang="en-US"/>
              <a:t>atal neu gymorth cynnar i fynd i'r afael ag unrhyw bryderon sy'n dod i'r amlwg;</a:t>
            </a:r>
          </a:p>
          <a:p>
            <a:r>
              <a:rPr lang="cy-GB" altLang="en-US"/>
              <a:t>nodi pryderon;</a:t>
            </a:r>
          </a:p>
          <a:p>
            <a:r>
              <a:rPr lang="cy-GB" altLang="en-US"/>
              <a:t>dyletswydd i roi gwybod am y pryderon hyn i wasanaethau cymdeithasol yr awdurdod lleol; cychwyn ymholiadau a47 o dan Ddeddf Plant 1989;</a:t>
            </a:r>
          </a:p>
          <a:p>
            <a:r>
              <a:rPr lang="cy-GB" altLang="en-US"/>
              <a:t>amddiffyn ar unwaith i gadw'r unigolyn mewn perygl o niwed yn ddiogel;</a:t>
            </a:r>
          </a:p>
          <a:p>
            <a:endParaRPr lang="en-GB" altLang="en-US"/>
          </a:p>
        </p:txBody>
      </p:sp>
      <p:sp>
        <p:nvSpPr>
          <p:cNvPr id="62468" name="Content Placeholder 2">
            <a:extLst>
              <a:ext uri="{FF2B5EF4-FFF2-40B4-BE49-F238E27FC236}">
                <a16:creationId xmlns:a16="http://schemas.microsoft.com/office/drawing/2014/main" id="{CE80642F-033F-EE58-98B2-E8709DB3B574}"/>
              </a:ext>
            </a:extLst>
          </p:cNvPr>
          <p:cNvSpPr>
            <a:spLocks noGrp="1" noChangeArrowheads="1"/>
          </p:cNvSpPr>
          <p:nvPr>
            <p:ph sz="half" idx="2"/>
          </p:nvPr>
        </p:nvSpPr>
        <p:spPr/>
        <p:txBody>
          <a:bodyPr>
            <a:normAutofit fontScale="85000" lnSpcReduction="10000"/>
          </a:bodyPr>
          <a:lstStyle/>
          <a:p>
            <a:r>
              <a:rPr lang="en-GB" altLang="en-US"/>
              <a:t>prevention or early help to address any emerging concerns;</a:t>
            </a:r>
          </a:p>
          <a:p>
            <a:r>
              <a:rPr lang="en-GB" altLang="en-US"/>
              <a:t>identification of concerns;</a:t>
            </a:r>
          </a:p>
          <a:p>
            <a:r>
              <a:rPr lang="en-GB" altLang="en-US">
                <a:hlinkClick r:id="rId3"/>
              </a:rPr>
              <a:t>duty to report</a:t>
            </a:r>
            <a:r>
              <a:rPr lang="en-GB" altLang="en-US"/>
              <a:t> these concerns to the </a:t>
            </a:r>
            <a:r>
              <a:rPr lang="en-GB" altLang="en-US">
                <a:hlinkClick r:id="rId3"/>
              </a:rPr>
              <a:t>local authority</a:t>
            </a:r>
            <a:r>
              <a:rPr lang="en-GB" altLang="en-US"/>
              <a:t> social services; initiation </a:t>
            </a:r>
            <a:r>
              <a:rPr lang="en-GB" altLang="en-US">
                <a:hlinkClick r:id="rId4"/>
              </a:rPr>
              <a:t>of s47 enquiries under the Children Act 1989</a:t>
            </a:r>
            <a:r>
              <a:rPr lang="en-GB" altLang="en-US"/>
              <a:t>;</a:t>
            </a:r>
          </a:p>
          <a:p>
            <a:r>
              <a:rPr lang="en-GB" altLang="en-US"/>
              <a:t>immediate protection to keep the individual at risk of harm safe;</a:t>
            </a:r>
          </a:p>
          <a:p>
            <a:endParaRPr lang="en-GB" altLang="en-US"/>
          </a:p>
        </p:txBody>
      </p:sp>
      <p:sp>
        <p:nvSpPr>
          <p:cNvPr id="62469" name="Footer Placeholder 3">
            <a:extLst>
              <a:ext uri="{FF2B5EF4-FFF2-40B4-BE49-F238E27FC236}">
                <a16:creationId xmlns:a16="http://schemas.microsoft.com/office/drawing/2014/main" id="{5C868451-D9AC-D8C0-3E86-4050C393B1B9}"/>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62470" name="Slide Number Placeholder 4">
            <a:extLst>
              <a:ext uri="{FF2B5EF4-FFF2-40B4-BE49-F238E27FC236}">
                <a16:creationId xmlns:a16="http://schemas.microsoft.com/office/drawing/2014/main" id="{A8172CB9-EE03-28B9-6C4E-9BAFD9985F3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23ECADA5-6087-4FD1-A0B5-C38B4401F47C}" type="slidenum">
              <a:rPr lang="en-GB" altLang="en-US"/>
              <a:pPr/>
              <a:t>13</a:t>
            </a:fld>
            <a:endParaRPr lang="en-GB"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a:extLst>
              <a:ext uri="{FF2B5EF4-FFF2-40B4-BE49-F238E27FC236}">
                <a16:creationId xmlns:a16="http://schemas.microsoft.com/office/drawing/2014/main" id="{D09F5326-4CF9-76F1-8B2B-C87632F9C82F}"/>
              </a:ext>
            </a:extLst>
          </p:cNvPr>
          <p:cNvSpPr>
            <a:spLocks noGrp="1" noChangeArrowheads="1"/>
          </p:cNvSpPr>
          <p:nvPr>
            <p:ph type="title"/>
          </p:nvPr>
        </p:nvSpPr>
        <p:spPr/>
        <p:txBody>
          <a:bodyPr>
            <a:normAutofit/>
          </a:bodyPr>
          <a:lstStyle/>
          <a:p>
            <a:r>
              <a:rPr lang="cy-GB" altLang="en-US"/>
              <a:t>Y broses ddiogelu: trosolwg</a:t>
            </a:r>
            <a:br>
              <a:rPr lang="en-GB" altLang="en-US"/>
            </a:br>
            <a:r>
              <a:rPr lang="en-GB" altLang="en-US"/>
              <a:t>The safeguarding process: an overview</a:t>
            </a:r>
          </a:p>
        </p:txBody>
      </p:sp>
      <p:sp>
        <p:nvSpPr>
          <p:cNvPr id="64515" name="Content Placeholder 2">
            <a:extLst>
              <a:ext uri="{FF2B5EF4-FFF2-40B4-BE49-F238E27FC236}">
                <a16:creationId xmlns:a16="http://schemas.microsoft.com/office/drawing/2014/main" id="{B5871043-5D03-3B47-DC11-3EDF0B1D6D4D}"/>
              </a:ext>
            </a:extLst>
          </p:cNvPr>
          <p:cNvSpPr>
            <a:spLocks noGrp="1" noChangeArrowheads="1"/>
          </p:cNvSpPr>
          <p:nvPr>
            <p:ph sz="half" idx="1"/>
          </p:nvPr>
        </p:nvSpPr>
        <p:spPr/>
        <p:txBody>
          <a:bodyPr>
            <a:normAutofit fontScale="92500" lnSpcReduction="10000"/>
          </a:bodyPr>
          <a:lstStyle/>
          <a:p>
            <a:r>
              <a:rPr lang="cy-GB" altLang="en-US"/>
              <a:t>gofal a chymorth i fynd i'r afael ag anghenion nas diwallwyd os na chanfuwyd bod y plentyn mewn perygl neu’n dioddef niwed sylweddol;</a:t>
            </a:r>
          </a:p>
          <a:p>
            <a:r>
              <a:rPr lang="cy-GB" altLang="en-US"/>
              <a:t>diogelu gofal a chymorth i fynd i'r afael ag anghenion gan gynnwys cadw'r unigolyn yn ddiogel os yw'r plentyn yn profi a/neu'n debygol o brofi niwed sylweddol parhaus.</a:t>
            </a:r>
          </a:p>
          <a:p>
            <a:endParaRPr lang="en-GB" altLang="en-US"/>
          </a:p>
        </p:txBody>
      </p:sp>
      <p:sp>
        <p:nvSpPr>
          <p:cNvPr id="64516" name="Content Placeholder 3">
            <a:extLst>
              <a:ext uri="{FF2B5EF4-FFF2-40B4-BE49-F238E27FC236}">
                <a16:creationId xmlns:a16="http://schemas.microsoft.com/office/drawing/2014/main" id="{0CB4E0C3-3A96-4A87-68DD-0086ECCAAAB2}"/>
              </a:ext>
            </a:extLst>
          </p:cNvPr>
          <p:cNvSpPr>
            <a:spLocks noGrp="1" noChangeArrowheads="1"/>
          </p:cNvSpPr>
          <p:nvPr>
            <p:ph sz="half" idx="2"/>
          </p:nvPr>
        </p:nvSpPr>
        <p:spPr/>
        <p:txBody>
          <a:bodyPr>
            <a:normAutofit fontScale="92500" lnSpcReduction="10000"/>
          </a:bodyPr>
          <a:lstStyle/>
          <a:p>
            <a:r>
              <a:rPr lang="en-GB" altLang="en-US"/>
              <a:t>care and support to address unmet needs if the child is not found to be at risk or experiencing </a:t>
            </a:r>
            <a:r>
              <a:rPr lang="en-GB" altLang="en-US">
                <a:hlinkClick r:id="rId2"/>
              </a:rPr>
              <a:t>significant harm</a:t>
            </a:r>
            <a:r>
              <a:rPr lang="en-GB" altLang="en-US"/>
              <a:t>;</a:t>
            </a:r>
          </a:p>
          <a:p>
            <a:r>
              <a:rPr lang="en-GB" altLang="en-US">
                <a:hlinkClick r:id="rId2"/>
              </a:rPr>
              <a:t>care and support protection</a:t>
            </a:r>
            <a:r>
              <a:rPr lang="en-GB" altLang="en-US"/>
              <a:t> to address needs including keeping the individual safe if the child is experiencing and/or likely to experience ongoing significant harm.</a:t>
            </a:r>
          </a:p>
          <a:p>
            <a:endParaRPr lang="en-GB" altLang="en-US"/>
          </a:p>
        </p:txBody>
      </p:sp>
      <p:sp>
        <p:nvSpPr>
          <p:cNvPr id="64517" name="Footer Placeholder 4">
            <a:extLst>
              <a:ext uri="{FF2B5EF4-FFF2-40B4-BE49-F238E27FC236}">
                <a16:creationId xmlns:a16="http://schemas.microsoft.com/office/drawing/2014/main" id="{9FB1B335-A961-514F-57B8-1C02A7F66777}"/>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64518" name="Slide Number Placeholder 5">
            <a:extLst>
              <a:ext uri="{FF2B5EF4-FFF2-40B4-BE49-F238E27FC236}">
                <a16:creationId xmlns:a16="http://schemas.microsoft.com/office/drawing/2014/main" id="{C3A4C666-AC24-EB2A-B2DD-CFCEA8189E7B}"/>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BCF035B3-196A-491F-9D77-12A893366909}" type="slidenum">
              <a:rPr lang="en-GB" altLang="en-US"/>
              <a:pPr/>
              <a:t>14</a:t>
            </a:fld>
            <a:endParaRPr lang="en-GB"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65546" name="Rectangle 65545">
            <a:extLst>
              <a:ext uri="{FF2B5EF4-FFF2-40B4-BE49-F238E27FC236}">
                <a16:creationId xmlns:a16="http://schemas.microsoft.com/office/drawing/2014/main" id="{DB56CED6-ACD4-43B1-BE53-1B579E8C6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65548" name="Picture 65547">
            <a:extLst>
              <a:ext uri="{FF2B5EF4-FFF2-40B4-BE49-F238E27FC236}">
                <a16:creationId xmlns:a16="http://schemas.microsoft.com/office/drawing/2014/main" id="{5B451061-F85B-40DB-92DA-1FD61C70C3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srcRect t="2769" b="-2769"/>
          <a:stretch/>
        </p:blipFill>
        <p:spPr>
          <a:xfrm>
            <a:off x="0" y="6135624"/>
            <a:ext cx="12192000" cy="742950"/>
          </a:xfrm>
          <a:prstGeom prst="rect">
            <a:avLst/>
          </a:prstGeom>
        </p:spPr>
      </p:pic>
      <p:cxnSp>
        <p:nvCxnSpPr>
          <p:cNvPr id="65550" name="Straight Connector 65549">
            <a:extLst>
              <a:ext uri="{FF2B5EF4-FFF2-40B4-BE49-F238E27FC236}">
                <a16:creationId xmlns:a16="http://schemas.microsoft.com/office/drawing/2014/main" id="{D1F836F1-51D4-4090-8E0D-97877F0360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65552" name="Straight Connector 65551">
            <a:extLst>
              <a:ext uri="{FF2B5EF4-FFF2-40B4-BE49-F238E27FC236}">
                <a16:creationId xmlns:a16="http://schemas.microsoft.com/office/drawing/2014/main" id="{CDE33292-50BA-4AED-A315-7A6ADB4B100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 useBgFill="1">
        <p:nvSpPr>
          <p:cNvPr id="65554" name="Rectangle 65553">
            <a:extLst>
              <a:ext uri="{FF2B5EF4-FFF2-40B4-BE49-F238E27FC236}">
                <a16:creationId xmlns:a16="http://schemas.microsoft.com/office/drawing/2014/main" id="{99C53EB7-E08B-476C-AFF7-4EC8EE5715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556" name="Rectangle 65555">
            <a:extLst>
              <a:ext uri="{FF2B5EF4-FFF2-40B4-BE49-F238E27FC236}">
                <a16:creationId xmlns:a16="http://schemas.microsoft.com/office/drawing/2014/main" id="{D9C1B95E-6AE4-4A55-8A2B-2768754288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65538" name="Title 6">
            <a:extLst>
              <a:ext uri="{FF2B5EF4-FFF2-40B4-BE49-F238E27FC236}">
                <a16:creationId xmlns:a16="http://schemas.microsoft.com/office/drawing/2014/main" id="{2037B351-CAC9-FE55-2912-94E6E8F07EBA}"/>
              </a:ext>
            </a:extLst>
          </p:cNvPr>
          <p:cNvSpPr>
            <a:spLocks noGrp="1" noChangeArrowheads="1"/>
          </p:cNvSpPr>
          <p:nvPr>
            <p:ph type="title"/>
          </p:nvPr>
        </p:nvSpPr>
        <p:spPr>
          <a:xfrm>
            <a:off x="1776729" y="4459039"/>
            <a:ext cx="8643011" cy="551528"/>
          </a:xfrm>
        </p:spPr>
        <p:txBody>
          <a:bodyPr vert="horz" lIns="91440" tIns="45720" rIns="91440" bIns="0" rtlCol="0" anchor="b">
            <a:normAutofit/>
          </a:bodyPr>
          <a:lstStyle/>
          <a:p>
            <a:r>
              <a:rPr lang="en-US" altLang="en-US" sz="3600"/>
              <a:t>Watch and make notes</a:t>
            </a:r>
          </a:p>
        </p:txBody>
      </p:sp>
      <p:sp>
        <p:nvSpPr>
          <p:cNvPr id="65541" name="Slide Number Placeholder 5">
            <a:extLst>
              <a:ext uri="{FF2B5EF4-FFF2-40B4-BE49-F238E27FC236}">
                <a16:creationId xmlns:a16="http://schemas.microsoft.com/office/drawing/2014/main" id="{8A4009C1-3C36-7446-2DE4-E263F9BC0BD3}"/>
              </a:ext>
            </a:extLst>
          </p:cNvPr>
          <p:cNvSpPr>
            <a:spLocks noGrp="1" noChangeArrowheads="1"/>
          </p:cNvSpPr>
          <p:nvPr>
            <p:ph type="sldNum" sz="quarter" idx="12"/>
          </p:nvPr>
        </p:nvSpPr>
        <p:spPr bwMode="auto">
          <a:xfrm>
            <a:off x="472501" y="798973"/>
            <a:ext cx="811019" cy="50357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t"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lnSpc>
                <a:spcPct val="90000"/>
              </a:lnSpc>
              <a:spcBef>
                <a:spcPct val="0"/>
              </a:spcBef>
              <a:spcAft>
                <a:spcPts val="600"/>
              </a:spcAft>
            </a:pPr>
            <a:fld id="{8ABFAEE3-C057-47BB-BCFC-66CD4701C239}" type="slidenum">
              <a:rPr lang="en-US" altLang="en-US" b="1">
                <a:solidFill>
                  <a:schemeClr val="accent1"/>
                </a:solidFill>
                <a:latin typeface="+mn-lt"/>
              </a:rPr>
              <a:pPr fontAlgn="base">
                <a:lnSpc>
                  <a:spcPct val="90000"/>
                </a:lnSpc>
                <a:spcBef>
                  <a:spcPct val="0"/>
                </a:spcBef>
                <a:spcAft>
                  <a:spcPts val="600"/>
                </a:spcAft>
              </a:pPr>
              <a:t>15</a:t>
            </a:fld>
            <a:endParaRPr lang="en-US" altLang="en-US" b="1">
              <a:solidFill>
                <a:schemeClr val="accent1"/>
              </a:solidFill>
              <a:latin typeface="+mn-lt"/>
            </a:endParaRPr>
          </a:p>
        </p:txBody>
      </p:sp>
      <p:grpSp>
        <p:nvGrpSpPr>
          <p:cNvPr id="65558" name="Group 65557">
            <a:extLst>
              <a:ext uri="{FF2B5EF4-FFF2-40B4-BE49-F238E27FC236}">
                <a16:creationId xmlns:a16="http://schemas.microsoft.com/office/drawing/2014/main" id="{F7DFB155-83B3-471B-BBD8-124D684426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00983" y="323838"/>
            <a:ext cx="7385844" cy="3652791"/>
            <a:chOff x="2400983" y="323838"/>
            <a:chExt cx="7385844" cy="3652791"/>
          </a:xfrm>
        </p:grpSpPr>
        <p:sp>
          <p:nvSpPr>
            <p:cNvPr id="65559" name="Rectangle 65558">
              <a:extLst>
                <a:ext uri="{FF2B5EF4-FFF2-40B4-BE49-F238E27FC236}">
                  <a16:creationId xmlns:a16="http://schemas.microsoft.com/office/drawing/2014/main" id="{2E38335F-6F1E-45C0-860A-FFCD86B8FD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00983" y="323838"/>
              <a:ext cx="7385844" cy="365279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560" name="Rectangle 65559">
              <a:extLst>
                <a:ext uri="{FF2B5EF4-FFF2-40B4-BE49-F238E27FC236}">
                  <a16:creationId xmlns:a16="http://schemas.microsoft.com/office/drawing/2014/main" id="{1C09B6CE-DC5B-4F92-AC92-ECD3B9E494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15102" y="647445"/>
              <a:ext cx="6750882" cy="3002215"/>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65562" name="Rectangle 65561">
            <a:extLst>
              <a:ext uri="{FF2B5EF4-FFF2-40B4-BE49-F238E27FC236}">
                <a16:creationId xmlns:a16="http://schemas.microsoft.com/office/drawing/2014/main" id="{D1C38EF2-C6B9-4562-A203-E334F6365E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78525" y="822145"/>
            <a:ext cx="6423430" cy="2662923"/>
          </a:xfrm>
          <a:prstGeom prst="rect">
            <a:avLst/>
          </a:prstGeom>
          <a:solidFill>
            <a:srgbClr val="FFFFFE"/>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Online Media 9" title="Partnership working in child protection">
            <a:hlinkClick r:id="" action="ppaction://media"/>
            <a:extLst>
              <a:ext uri="{FF2B5EF4-FFF2-40B4-BE49-F238E27FC236}">
                <a16:creationId xmlns:a16="http://schemas.microsoft.com/office/drawing/2014/main" id="{25DB9B77-6EDB-3DAC-C3B9-98E25B0A27BF}"/>
              </a:ext>
            </a:extLst>
          </p:cNvPr>
          <p:cNvPicPr>
            <a:picLocks noGrp="1" noRot="1" noChangeAspect="1"/>
          </p:cNvPicPr>
          <p:nvPr>
            <p:ph idx="1"/>
            <a:videoFile r:link="rId1"/>
          </p:nvPr>
        </p:nvPicPr>
        <p:blipFill>
          <a:blip r:embed="rId4"/>
          <a:stretch>
            <a:fillRect/>
          </a:stretch>
        </p:blipFill>
        <p:spPr>
          <a:xfrm>
            <a:off x="3992363" y="963739"/>
            <a:ext cx="4193311" cy="2369223"/>
          </a:xfrm>
          <a:prstGeom prst="rect">
            <a:avLst/>
          </a:prstGeom>
        </p:spPr>
      </p:pic>
      <p:cxnSp>
        <p:nvCxnSpPr>
          <p:cNvPr id="65564" name="Straight Connector 65563">
            <a:extLst>
              <a:ext uri="{FF2B5EF4-FFF2-40B4-BE49-F238E27FC236}">
                <a16:creationId xmlns:a16="http://schemas.microsoft.com/office/drawing/2014/main" id="{23570269-01E3-477F-9DFA-417D70D95E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15725" y="4459039"/>
            <a:ext cx="0" cy="55152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
        <p:nvSpPr>
          <p:cNvPr id="65540" name="Footer Placeholder 4">
            <a:extLst>
              <a:ext uri="{FF2B5EF4-FFF2-40B4-BE49-F238E27FC236}">
                <a16:creationId xmlns:a16="http://schemas.microsoft.com/office/drawing/2014/main" id="{E9C5FD38-996B-7916-E312-E17A5DF04AA7}"/>
              </a:ext>
            </a:extLst>
          </p:cNvPr>
          <p:cNvSpPr>
            <a:spLocks noGrp="1" noChangeArrowheads="1"/>
          </p:cNvSpPr>
          <p:nvPr>
            <p:ph type="ftr" sz="quarter" idx="11"/>
          </p:nvPr>
        </p:nvSpPr>
        <p:spPr bwMode="auto">
          <a:xfrm>
            <a:off x="1776730" y="5474328"/>
            <a:ext cx="5206807" cy="30920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lnSpc>
                <a:spcPct val="90000"/>
              </a:lnSpc>
              <a:spcBef>
                <a:spcPct val="0"/>
              </a:spcBef>
              <a:spcAft>
                <a:spcPts val="600"/>
              </a:spcAft>
            </a:pPr>
            <a:r>
              <a:rPr lang="en-US" altLang="en-US" sz="500">
                <a:solidFill>
                  <a:schemeClr val="tx1">
                    <a:tint val="75000"/>
                  </a:schemeClr>
                </a:solidFill>
                <a:latin typeface="+mn-lt"/>
              </a:rPr>
              <a:t>
</a:t>
            </a:r>
          </a:p>
        </p:txBody>
      </p:sp>
      <p:pic>
        <p:nvPicPr>
          <p:cNvPr id="65566" name="Picture 65565">
            <a:extLst>
              <a:ext uri="{FF2B5EF4-FFF2-40B4-BE49-F238E27FC236}">
                <a16:creationId xmlns:a16="http://schemas.microsoft.com/office/drawing/2014/main" id="{61EB0AC6-DBE7-4934-8EAE-FFD62E81AE1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srcRect t="2769" b="-2769"/>
          <a:stretch/>
        </p:blipFill>
        <p:spPr>
          <a:xfrm>
            <a:off x="0" y="6135624"/>
            <a:ext cx="12192000" cy="742950"/>
          </a:xfrm>
          <a:prstGeom prst="rect">
            <a:avLst/>
          </a:prstGeom>
        </p:spPr>
      </p:pic>
      <p:cxnSp>
        <p:nvCxnSpPr>
          <p:cNvPr id="65568" name="Straight Connector 65567">
            <a:extLst>
              <a:ext uri="{FF2B5EF4-FFF2-40B4-BE49-F238E27FC236}">
                <a16:creationId xmlns:a16="http://schemas.microsoft.com/office/drawing/2014/main" id="{7C4E3F10-5279-48CE-A97D-07950B4FA5B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a:extLst>
              <a:ext uri="{FF2B5EF4-FFF2-40B4-BE49-F238E27FC236}">
                <a16:creationId xmlns:a16="http://schemas.microsoft.com/office/drawing/2014/main" id="{EFBD8964-A02A-033C-17E2-2CB4B353E053}"/>
              </a:ext>
            </a:extLst>
          </p:cNvPr>
          <p:cNvSpPr>
            <a:spLocks noGrp="1" noChangeArrowheads="1"/>
          </p:cNvSpPr>
          <p:nvPr>
            <p:ph type="title"/>
          </p:nvPr>
        </p:nvSpPr>
        <p:spPr/>
        <p:txBody>
          <a:bodyPr/>
          <a:lstStyle/>
          <a:p>
            <a:pPr eaLnBrk="1" hangingPunct="1"/>
            <a:r>
              <a:rPr lang="cy-GB" altLang="en-US"/>
              <a:t>Polisïau Sefydliadol </a:t>
            </a:r>
            <a:r>
              <a:rPr lang="en-GB" altLang="en-US"/>
              <a:t>Institutional Policies </a:t>
            </a:r>
          </a:p>
        </p:txBody>
      </p:sp>
      <p:sp>
        <p:nvSpPr>
          <p:cNvPr id="66563" name="Content Placeholder 2">
            <a:extLst>
              <a:ext uri="{FF2B5EF4-FFF2-40B4-BE49-F238E27FC236}">
                <a16:creationId xmlns:a16="http://schemas.microsoft.com/office/drawing/2014/main" id="{86615D39-A33A-55E7-0E59-CCDCB7A3AC51}"/>
              </a:ext>
            </a:extLst>
          </p:cNvPr>
          <p:cNvSpPr>
            <a:spLocks noGrp="1" noChangeArrowheads="1"/>
          </p:cNvSpPr>
          <p:nvPr>
            <p:ph sz="half" idx="1"/>
          </p:nvPr>
        </p:nvSpPr>
        <p:spPr/>
        <p:txBody>
          <a:bodyPr>
            <a:normAutofit lnSpcReduction="10000"/>
          </a:bodyPr>
          <a:lstStyle/>
          <a:p>
            <a:pPr eaLnBrk="1" hangingPunct="1"/>
            <a:r>
              <a:rPr lang="cy-GB" altLang="en-US"/>
              <a:t>Rhaid bod gan bob lleoliad bolisi diogelu ar waith
Bydd y polisi hwn yn amlinellu'r gweithdrefnau sydd ar waith ar gyfer cadw plant yn ddiogel</a:t>
            </a:r>
          </a:p>
          <a:p>
            <a:pPr eaLnBrk="1" hangingPunct="1"/>
            <a:r>
              <a:rPr lang="cy-GB" altLang="en-US"/>
              <a:t>Bydd gan y sefydliad berson a enwir sy'n gyfrifol am faterion diogelu yn y lleoliad hwnnw. </a:t>
            </a:r>
          </a:p>
          <a:p>
            <a:pPr eaLnBrk="1" hangingPunct="1">
              <a:buFontTx/>
              <a:buNone/>
            </a:pPr>
            <a:endParaRPr lang="en-GB" altLang="en-US">
              <a:solidFill>
                <a:srgbClr val="FFFF00"/>
              </a:solidFill>
            </a:endParaRPr>
          </a:p>
        </p:txBody>
      </p:sp>
      <p:sp>
        <p:nvSpPr>
          <p:cNvPr id="66564" name="Content Placeholder 1">
            <a:extLst>
              <a:ext uri="{FF2B5EF4-FFF2-40B4-BE49-F238E27FC236}">
                <a16:creationId xmlns:a16="http://schemas.microsoft.com/office/drawing/2014/main" id="{9E17F2E4-ADBA-2DF9-384A-DC9426D8E60A}"/>
              </a:ext>
            </a:extLst>
          </p:cNvPr>
          <p:cNvSpPr>
            <a:spLocks noGrp="1" noChangeArrowheads="1"/>
          </p:cNvSpPr>
          <p:nvPr>
            <p:ph sz="half" idx="2"/>
          </p:nvPr>
        </p:nvSpPr>
        <p:spPr/>
        <p:txBody>
          <a:bodyPr>
            <a:normAutofit lnSpcReduction="10000"/>
          </a:bodyPr>
          <a:lstStyle/>
          <a:p>
            <a:pPr eaLnBrk="1" hangingPunct="1"/>
            <a:r>
              <a:rPr lang="en-GB" altLang="en-US"/>
              <a:t>Each setting has to have a safeguarding policy in place</a:t>
            </a:r>
          </a:p>
          <a:p>
            <a:pPr eaLnBrk="1" hangingPunct="1"/>
            <a:r>
              <a:rPr lang="en-GB" altLang="en-US"/>
              <a:t>This policy will outline the procedures in place for keeping children safe</a:t>
            </a:r>
          </a:p>
          <a:p>
            <a:pPr eaLnBrk="1" hangingPunct="1"/>
            <a:r>
              <a:rPr lang="en-GB" altLang="en-US"/>
              <a:t>The organisation will have a named person who is responsible for safeguarding issues within that setting. </a:t>
            </a:r>
          </a:p>
          <a:p>
            <a:pPr eaLnBrk="1" hangingPunct="1"/>
            <a:endParaRPr lang="en-GB" altLang="en-US"/>
          </a:p>
        </p:txBody>
      </p:sp>
      <p:sp>
        <p:nvSpPr>
          <p:cNvPr id="66565" name="Footer Placeholder 3">
            <a:extLst>
              <a:ext uri="{FF2B5EF4-FFF2-40B4-BE49-F238E27FC236}">
                <a16:creationId xmlns:a16="http://schemas.microsoft.com/office/drawing/2014/main" id="{6CAC01EE-80BA-5711-77F5-47784FED3BED}"/>
              </a:ext>
            </a:extLst>
          </p:cNvPr>
          <p:cNvSpPr>
            <a:spLocks noGrp="1" noChangeArrowheads="1"/>
          </p:cNvSpPr>
          <p:nvPr>
            <p:ph type="ftr" sz="quarter" idx="11"/>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lang="en-US" altLang="en-US" sz="800" b="1">
                <a:latin typeface="Arial" panose="020B0604020202020204" pitchFamily="34" charset="0"/>
              </a:rPr>
              <a:t>
</a:t>
            </a:r>
          </a:p>
        </p:txBody>
      </p:sp>
      <p:sp>
        <p:nvSpPr>
          <p:cNvPr id="66566" name="Slide Number Placeholder 4">
            <a:extLst>
              <a:ext uri="{FF2B5EF4-FFF2-40B4-BE49-F238E27FC236}">
                <a16:creationId xmlns:a16="http://schemas.microsoft.com/office/drawing/2014/main" id="{305106A6-2A91-72CA-A428-19DDB3D5B1DA}"/>
              </a:ext>
            </a:extLst>
          </p:cNvPr>
          <p:cNvSpPr>
            <a:spLocks noGrp="1"/>
          </p:cNvSpPr>
          <p:nvPr>
            <p:ph type="sldNum" sz="quarter" idx="12"/>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CE9E8CB6-ACED-4172-8D04-973BBC2B30F2}" type="slidenum">
              <a:rPr lang="en-GB" altLang="en-US" sz="1400">
                <a:latin typeface="Times New Roman" panose="02020603050405020304" pitchFamily="18" charset="0"/>
              </a:rPr>
              <a:pPr fontAlgn="base">
                <a:spcBef>
                  <a:spcPct val="0"/>
                </a:spcBef>
                <a:spcAft>
                  <a:spcPct val="0"/>
                </a:spcAft>
              </a:pPr>
              <a:t>16</a:t>
            </a:fld>
            <a:endParaRPr lang="en-GB" altLang="en-US" sz="1400">
              <a:latin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AA2D3-70BE-0D9C-F325-A618E192FF5A}"/>
              </a:ext>
            </a:extLst>
          </p:cNvPr>
          <p:cNvSpPr>
            <a:spLocks noGrp="1"/>
          </p:cNvSpPr>
          <p:nvPr>
            <p:ph type="title"/>
          </p:nvPr>
        </p:nvSpPr>
        <p:spPr/>
        <p:txBody>
          <a:bodyPr rtlCol="0">
            <a:normAutofit/>
          </a:bodyPr>
          <a:lstStyle/>
          <a:p>
            <a:r>
              <a:rPr lang="cy-GB" altLang="en-US" dirty="0"/>
              <a:t>Rhannu Gwybodaeth</a:t>
            </a:r>
            <a:br>
              <a:rPr lang="en-GB" altLang="en-US" dirty="0"/>
            </a:br>
            <a:r>
              <a:rPr lang="en-GB" altLang="en-US" dirty="0"/>
              <a:t>Information Sharing</a:t>
            </a:r>
            <a:endParaRPr lang="en-GB" dirty="0"/>
          </a:p>
        </p:txBody>
      </p:sp>
      <p:sp>
        <p:nvSpPr>
          <p:cNvPr id="67587" name="Content Placeholder 2">
            <a:extLst>
              <a:ext uri="{FF2B5EF4-FFF2-40B4-BE49-F238E27FC236}">
                <a16:creationId xmlns:a16="http://schemas.microsoft.com/office/drawing/2014/main" id="{BC226028-42B6-51B0-75CF-87605C391A73}"/>
              </a:ext>
            </a:extLst>
          </p:cNvPr>
          <p:cNvSpPr>
            <a:spLocks noGrp="1" noChangeArrowheads="1"/>
          </p:cNvSpPr>
          <p:nvPr>
            <p:ph sz="half" idx="1"/>
          </p:nvPr>
        </p:nvSpPr>
        <p:spPr/>
        <p:txBody>
          <a:bodyPr>
            <a:normAutofit fontScale="92500" lnSpcReduction="20000"/>
          </a:bodyPr>
          <a:lstStyle/>
          <a:p>
            <a:r>
              <a:rPr lang="cy-GB" altLang="en-US"/>
              <a:t>Nid yw'r gyfraith yn rhwystr i rannu gwybodaeth
Dim cyfyngiad o dan y Ddeddf Diogelu Data/GDPR os ydych yn gweithredu i ddiogelu plentyn</a:t>
            </a:r>
          </a:p>
          <a:p>
            <a:r>
              <a:rPr lang="cy-GB" altLang="en-US"/>
              <a:t>Materion cydsyniad
Tasg 5 – Trafodwch yr uchod ac ystyriwch pryd y gallai rhannu gwybodaeth fod yn broblem. A ydych wedi gweld unrhyw broblemau felly yn ymarferol?</a:t>
            </a:r>
          </a:p>
        </p:txBody>
      </p:sp>
      <p:sp>
        <p:nvSpPr>
          <p:cNvPr id="37892" name="Content Placeholder 2">
            <a:extLst>
              <a:ext uri="{FF2B5EF4-FFF2-40B4-BE49-F238E27FC236}">
                <a16:creationId xmlns:a16="http://schemas.microsoft.com/office/drawing/2014/main" id="{62B3847E-9684-D1E1-FBDA-4DE9F1468B73}"/>
              </a:ext>
            </a:extLst>
          </p:cNvPr>
          <p:cNvSpPr>
            <a:spLocks noGrp="1"/>
          </p:cNvSpPr>
          <p:nvPr>
            <p:ph sz="half" idx="2"/>
          </p:nvPr>
        </p:nvSpPr>
        <p:spPr/>
        <p:txBody>
          <a:bodyPr rtlCol="0">
            <a:normAutofit fontScale="92500" lnSpcReduction="20000"/>
          </a:bodyPr>
          <a:lstStyle/>
          <a:p>
            <a:r>
              <a:rPr lang="en-GB" altLang="en-US" dirty="0"/>
              <a:t>The law is not a barrier to sharing information</a:t>
            </a:r>
          </a:p>
          <a:p>
            <a:r>
              <a:rPr lang="en-GB" altLang="en-US" dirty="0"/>
              <a:t>No restriction under Data Protection Act/GDPR if you are acting to safeguard a child</a:t>
            </a:r>
          </a:p>
          <a:p>
            <a:r>
              <a:rPr lang="en-GB" altLang="en-US" dirty="0"/>
              <a:t>Consent issues</a:t>
            </a:r>
          </a:p>
          <a:p>
            <a:r>
              <a:rPr lang="en-GB" altLang="en-US" dirty="0"/>
              <a:t>Task 5 – Discuss the above and consider when information sharing might be problematic. Have you witnessed any such issues in practice?</a:t>
            </a:r>
          </a:p>
          <a:p>
            <a:endParaRPr lang="en-GB" altLang="en-US" dirty="0"/>
          </a:p>
        </p:txBody>
      </p:sp>
      <p:sp>
        <p:nvSpPr>
          <p:cNvPr id="67589" name="Footer Placeholder 3">
            <a:extLst>
              <a:ext uri="{FF2B5EF4-FFF2-40B4-BE49-F238E27FC236}">
                <a16:creationId xmlns:a16="http://schemas.microsoft.com/office/drawing/2014/main" id="{586BB285-76EB-869C-53FB-E12356683AB2}"/>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67590" name="Slide Number Placeholder 4">
            <a:extLst>
              <a:ext uri="{FF2B5EF4-FFF2-40B4-BE49-F238E27FC236}">
                <a16:creationId xmlns:a16="http://schemas.microsoft.com/office/drawing/2014/main" id="{342BA0C5-A145-4783-8918-E6CAB02F591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6C339535-FF32-464B-9861-2EA79F1E1C30}" type="slidenum">
              <a:rPr lang="en-GB" altLang="en-US"/>
              <a:pPr/>
              <a:t>17</a:t>
            </a:fld>
            <a:endParaRPr lang="en-GB"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C9710-1384-BA22-16CA-36EEAE23772D}"/>
              </a:ext>
            </a:extLst>
          </p:cNvPr>
          <p:cNvSpPr>
            <a:spLocks noGrp="1"/>
          </p:cNvSpPr>
          <p:nvPr>
            <p:ph type="title"/>
          </p:nvPr>
        </p:nvSpPr>
        <p:spPr/>
        <p:txBody>
          <a:bodyPr rtlCol="0">
            <a:normAutofit/>
          </a:bodyPr>
          <a:lstStyle/>
          <a:p>
            <a:r>
              <a:rPr lang="cy-GB" altLang="en-US" dirty="0"/>
              <a:t>Cyfrifoldebau a rennir</a:t>
            </a:r>
            <a:br>
              <a:rPr lang="en-GB" altLang="en-US" dirty="0"/>
            </a:br>
            <a:r>
              <a:rPr lang="en-GB" altLang="en-US" dirty="0"/>
              <a:t>Shared responsibilities</a:t>
            </a:r>
            <a:endParaRPr lang="en-GB" dirty="0"/>
          </a:p>
        </p:txBody>
      </p:sp>
      <p:sp>
        <p:nvSpPr>
          <p:cNvPr id="3" name="Content Placeholder 2">
            <a:extLst>
              <a:ext uri="{FF2B5EF4-FFF2-40B4-BE49-F238E27FC236}">
                <a16:creationId xmlns:a16="http://schemas.microsoft.com/office/drawing/2014/main" id="{0CD111A6-C745-551E-B8D0-633CF66927DF}"/>
              </a:ext>
            </a:extLst>
          </p:cNvPr>
          <p:cNvSpPr>
            <a:spLocks noGrp="1"/>
          </p:cNvSpPr>
          <p:nvPr>
            <p:ph sz="half" idx="1"/>
          </p:nvPr>
        </p:nvSpPr>
        <p:spPr/>
        <p:txBody>
          <a:bodyPr rtlCol="0">
            <a:normAutofit fontScale="77500" lnSpcReduction="20000"/>
          </a:bodyPr>
          <a:lstStyle/>
          <a:p>
            <a:r>
              <a:rPr lang="en-GB" altLang="en-US" dirty="0"/>
              <a:t> </a:t>
            </a:r>
            <a:r>
              <a:rPr lang="cy-GB" altLang="en-US" dirty="0"/>
              <a:t>Mae gan bob asiantaeth ac unigolyn gyfrifoldeb:</a:t>
            </a:r>
          </a:p>
          <a:p>
            <a:r>
              <a:rPr lang="cy-GB" altLang="en-US" dirty="0"/>
              <a:t>I fod yn effro i arwyddion posibl o gam-drin neu esgeulustod
Bod yn effro i'r risgiau y gall </a:t>
            </a:r>
            <a:r>
              <a:rPr lang="cy-GB" altLang="en-US" dirty="0" err="1"/>
              <a:t>camdrinwyr</a:t>
            </a:r>
            <a:r>
              <a:rPr lang="cy-GB" altLang="en-US" dirty="0"/>
              <a:t> unigol, neu </a:t>
            </a:r>
            <a:r>
              <a:rPr lang="cy-GB" altLang="en-US" dirty="0" err="1"/>
              <a:t>gamdrinwyr</a:t>
            </a:r>
            <a:r>
              <a:rPr lang="cy-GB" altLang="en-US" dirty="0"/>
              <a:t> posibl, eu hachosi i blant a phobl ifanc
Rhannu gwybodaeth fel y gellir asesu anghenion ac amgylchiadau'r plentyn</a:t>
            </a:r>
          </a:p>
          <a:p>
            <a:r>
              <a:rPr lang="cy-GB" altLang="en-US" dirty="0"/>
              <a:t>Cyfrannu i’r camau sy'n angenrheidiol i ddiogelu'r plentyn</a:t>
            </a:r>
            <a:endParaRPr lang="en-GB" altLang="en-US" dirty="0"/>
          </a:p>
          <a:p>
            <a:endParaRPr lang="en-GB" altLang="en-US" dirty="0"/>
          </a:p>
          <a:p>
            <a:endParaRPr lang="en-GB" altLang="en-US" dirty="0"/>
          </a:p>
          <a:p>
            <a:endParaRPr lang="en-GB" altLang="en-US" dirty="0"/>
          </a:p>
          <a:p>
            <a:endParaRPr lang="en-GB" altLang="en-US" dirty="0"/>
          </a:p>
          <a:p>
            <a:endParaRPr lang="en-GB" altLang="en-US" dirty="0"/>
          </a:p>
          <a:p>
            <a:endParaRPr lang="en-GB" altLang="en-US" dirty="0"/>
          </a:p>
          <a:p>
            <a:endParaRPr lang="en-GB" altLang="en-US" dirty="0"/>
          </a:p>
          <a:p>
            <a:endParaRPr lang="en-GB" dirty="0"/>
          </a:p>
        </p:txBody>
      </p:sp>
      <p:sp>
        <p:nvSpPr>
          <p:cNvPr id="38916" name="Content Placeholder 4">
            <a:extLst>
              <a:ext uri="{FF2B5EF4-FFF2-40B4-BE49-F238E27FC236}">
                <a16:creationId xmlns:a16="http://schemas.microsoft.com/office/drawing/2014/main" id="{0C968586-89D7-2FB6-402A-CB0DA2D494C1}"/>
              </a:ext>
            </a:extLst>
          </p:cNvPr>
          <p:cNvSpPr>
            <a:spLocks noGrp="1"/>
          </p:cNvSpPr>
          <p:nvPr>
            <p:ph sz="half" idx="2"/>
          </p:nvPr>
        </p:nvSpPr>
        <p:spPr/>
        <p:txBody>
          <a:bodyPr rtlCol="0">
            <a:normAutofit fontScale="77500" lnSpcReduction="20000"/>
          </a:bodyPr>
          <a:lstStyle/>
          <a:p>
            <a:r>
              <a:rPr lang="en-GB" altLang="en-US" dirty="0"/>
              <a:t>All agencies and individuals have a responsibility to:</a:t>
            </a:r>
          </a:p>
          <a:p>
            <a:r>
              <a:rPr lang="en-GB" altLang="en-US" dirty="0"/>
              <a:t>Be alert to the potential indicators of abuse or neglect</a:t>
            </a:r>
          </a:p>
          <a:p>
            <a:r>
              <a:rPr lang="en-GB" altLang="en-US" dirty="0"/>
              <a:t>Be alert to the risks which individual abusers, or potential abusers, may pose to children and young people</a:t>
            </a:r>
          </a:p>
          <a:p>
            <a:r>
              <a:rPr lang="en-GB" altLang="en-US" dirty="0"/>
              <a:t>Share information so that assessment can be made of the child’s needs and circumstances</a:t>
            </a:r>
          </a:p>
          <a:p>
            <a:r>
              <a:rPr lang="en-GB" altLang="en-US" dirty="0"/>
              <a:t>Contribute to actions necessary to safeguard the child</a:t>
            </a:r>
          </a:p>
          <a:p>
            <a:endParaRPr lang="en-GB" altLang="en-US" dirty="0"/>
          </a:p>
        </p:txBody>
      </p:sp>
      <p:sp>
        <p:nvSpPr>
          <p:cNvPr id="68613" name="Footer Placeholder 3">
            <a:extLst>
              <a:ext uri="{FF2B5EF4-FFF2-40B4-BE49-F238E27FC236}">
                <a16:creationId xmlns:a16="http://schemas.microsoft.com/office/drawing/2014/main" id="{3A1DFF24-680E-0C43-CF0B-4BE22AC3A520}"/>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68614" name="Slide Number Placeholder 4">
            <a:extLst>
              <a:ext uri="{FF2B5EF4-FFF2-40B4-BE49-F238E27FC236}">
                <a16:creationId xmlns:a16="http://schemas.microsoft.com/office/drawing/2014/main" id="{C7CD2360-CD20-F86D-54CD-AEC4E555D28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6C040CB1-8D11-43FC-A719-E85E026D1039}" type="slidenum">
              <a:rPr lang="en-GB" altLang="en-US"/>
              <a:pPr/>
              <a:t>18</a:t>
            </a:fld>
            <a:endParaRPr lang="en-GB"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a:extLst>
              <a:ext uri="{FF2B5EF4-FFF2-40B4-BE49-F238E27FC236}">
                <a16:creationId xmlns:a16="http://schemas.microsoft.com/office/drawing/2014/main" id="{17A483EB-FC89-99C5-5F41-86B479B248DF}"/>
              </a:ext>
            </a:extLst>
          </p:cNvPr>
          <p:cNvSpPr>
            <a:spLocks noGrp="1" noChangeArrowheads="1"/>
          </p:cNvSpPr>
          <p:nvPr>
            <p:ph type="title"/>
          </p:nvPr>
        </p:nvSpPr>
        <p:spPr/>
        <p:txBody>
          <a:bodyPr/>
          <a:lstStyle/>
          <a:p>
            <a:r>
              <a:rPr lang="cy-GB" altLang="en-US"/>
              <a:t>Termau allweddol – niwed sylweddol</a:t>
            </a:r>
            <a:r>
              <a:rPr lang="en-GB" altLang="en-US"/>
              <a:t>
</a:t>
            </a:r>
          </a:p>
        </p:txBody>
      </p:sp>
      <p:sp>
        <p:nvSpPr>
          <p:cNvPr id="39939" name="Content Placeholder 2">
            <a:extLst>
              <a:ext uri="{FF2B5EF4-FFF2-40B4-BE49-F238E27FC236}">
                <a16:creationId xmlns:a16="http://schemas.microsoft.com/office/drawing/2014/main" id="{B71E28FC-D7DC-A5AB-373A-7869F64D279F}"/>
              </a:ext>
            </a:extLst>
          </p:cNvPr>
          <p:cNvSpPr>
            <a:spLocks noGrp="1"/>
          </p:cNvSpPr>
          <p:nvPr>
            <p:ph idx="1"/>
          </p:nvPr>
        </p:nvSpPr>
        <p:spPr/>
        <p:txBody>
          <a:bodyPr rtlCol="0">
            <a:normAutofit fontScale="77500" lnSpcReduction="20000"/>
          </a:bodyPr>
          <a:lstStyle/>
          <a:p>
            <a:r>
              <a:rPr lang="cy-GB" altLang="en-US"/>
              <a:t>Diffinnir niwed o dan adran 31(9) o Ddeddf Plant 1989 fel 'triniaeth wael neu nam ar iechyd neu ddatblygiad.'
Ychwanegodd Adran 120 o Ddeddf Mabwysiadu a Phlant 2002 at y diffiniad hwn: '... gan gynnwys, er enghraifft, roedd nam yn dioddef o weld neu glywed cam-drin un arall.'
Er mwyn penderfynu a yw niwed yn sylweddol, mae iechyd a datblygiad y plentyn 'o'i gymharu â'r hyn y gellid ei ddisgwyl yn rhesymol gan blentyn tebyg' (adran 31(10) o Ddeddf Plant 1989).
Os yw'n ymddangos bod plentyn yn dioddef neu mewn perygl o ddioddef niwed sylweddol, mae gan yr awdurdod lleol ddyletswydd i ymchwilio o dan Adran 47 o Ddeddf Plant 1989</a:t>
            </a:r>
          </a:p>
          <a:p>
            <a:r>
              <a:rPr lang="cy-GB" altLang="en-US"/>
              <a:t>O dan Adran 21 o Ddeddf Gwasanaethau Cymdeithasol a Llesiant (Cymru) 2014, mae gan yr awdurdod lleol ddyletswydd statudol i asesu anghenion plentyn os yw'n ymddangos bod angen cymorth ychwanegol arnynt i'r hyn a ddarperir gan eu teulu.</a:t>
            </a:r>
          </a:p>
          <a:p>
            <a:endParaRPr lang="en-GB" altLang="en-US"/>
          </a:p>
        </p:txBody>
      </p:sp>
      <p:sp>
        <p:nvSpPr>
          <p:cNvPr id="69636" name="Footer Placeholder 3">
            <a:extLst>
              <a:ext uri="{FF2B5EF4-FFF2-40B4-BE49-F238E27FC236}">
                <a16:creationId xmlns:a16="http://schemas.microsoft.com/office/drawing/2014/main" id="{90E9E2A7-C983-E166-F889-3EA52F35F6B7}"/>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69637" name="Slide Number Placeholder 4">
            <a:extLst>
              <a:ext uri="{FF2B5EF4-FFF2-40B4-BE49-F238E27FC236}">
                <a16:creationId xmlns:a16="http://schemas.microsoft.com/office/drawing/2014/main" id="{4B2001C5-428D-7FEF-C5D2-C3245AE9CEB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09707D28-69FC-4117-87BC-D2BD4774C9ED}" type="slidenum">
              <a:rPr lang="en-GB" altLang="en-US"/>
              <a:pPr/>
              <a:t>19</a:t>
            </a:fld>
            <a:endParaRPr lang="en-GB"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70667" name="Rectangle 70666">
            <a:extLst>
              <a:ext uri="{FF2B5EF4-FFF2-40B4-BE49-F238E27FC236}">
                <a16:creationId xmlns:a16="http://schemas.microsoft.com/office/drawing/2014/main" id="{77980C74-AF2A-4450-847A-E743B22A26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658" name="Title 1">
            <a:extLst>
              <a:ext uri="{FF2B5EF4-FFF2-40B4-BE49-F238E27FC236}">
                <a16:creationId xmlns:a16="http://schemas.microsoft.com/office/drawing/2014/main" id="{912B3759-D275-F3F0-58B1-51D99830AEE9}"/>
              </a:ext>
            </a:extLst>
          </p:cNvPr>
          <p:cNvSpPr>
            <a:spLocks noGrp="1" noChangeArrowheads="1"/>
          </p:cNvSpPr>
          <p:nvPr>
            <p:ph type="title"/>
          </p:nvPr>
        </p:nvSpPr>
        <p:spPr>
          <a:xfrm>
            <a:off x="1534696" y="804519"/>
            <a:ext cx="9520158" cy="1049235"/>
          </a:xfrm>
        </p:spPr>
        <p:txBody>
          <a:bodyPr>
            <a:normAutofit/>
          </a:bodyPr>
          <a:lstStyle/>
          <a:p>
            <a:r>
              <a:rPr lang="en-GB" altLang="en-US"/>
              <a:t>Key terms – significant harm</a:t>
            </a:r>
          </a:p>
        </p:txBody>
      </p:sp>
      <p:sp>
        <p:nvSpPr>
          <p:cNvPr id="70660" name="Footer Placeholder 3">
            <a:extLst>
              <a:ext uri="{FF2B5EF4-FFF2-40B4-BE49-F238E27FC236}">
                <a16:creationId xmlns:a16="http://schemas.microsoft.com/office/drawing/2014/main" id="{C61DC050-D389-5596-98D0-BB4D60FC6E87}"/>
              </a:ext>
            </a:extLst>
          </p:cNvPr>
          <p:cNvSpPr>
            <a:spLocks noGrp="1" noChangeArrowheads="1"/>
          </p:cNvSpPr>
          <p:nvPr>
            <p:ph type="ftr" sz="quarter" idx="11"/>
          </p:nvPr>
        </p:nvSpPr>
        <p:spPr bwMode="auto">
          <a:xfrm>
            <a:off x="1534695" y="329307"/>
            <a:ext cx="5855719" cy="309201"/>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90000"/>
              </a:lnSpc>
              <a:spcAft>
                <a:spcPts val="600"/>
              </a:spcAft>
            </a:pPr>
            <a:r>
              <a:rPr lang="en-US" altLang="en-US" sz="500"/>
              <a:t>
</a:t>
            </a:r>
          </a:p>
        </p:txBody>
      </p:sp>
      <p:sp>
        <p:nvSpPr>
          <p:cNvPr id="70661" name="Slide Number Placeholder 4">
            <a:extLst>
              <a:ext uri="{FF2B5EF4-FFF2-40B4-BE49-F238E27FC236}">
                <a16:creationId xmlns:a16="http://schemas.microsoft.com/office/drawing/2014/main" id="{9DBE7792-4942-C492-A2EC-6EE866E8D7A5}"/>
              </a:ext>
            </a:extLst>
          </p:cNvPr>
          <p:cNvSpPr>
            <a:spLocks noGrp="1" noChangeArrowheads="1"/>
          </p:cNvSpPr>
          <p:nvPr>
            <p:ph type="sldNum" sz="quarter" idx="12"/>
          </p:nvPr>
        </p:nvSpPr>
        <p:spPr bwMode="auto">
          <a:xfrm>
            <a:off x="480060" y="798973"/>
            <a:ext cx="811019" cy="50357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90000"/>
              </a:lnSpc>
              <a:spcAft>
                <a:spcPts val="600"/>
              </a:spcAft>
            </a:pPr>
            <a:fld id="{AE2A0FBA-CB0E-4D1A-9C61-3A768440A719}" type="slidenum">
              <a:rPr lang="en-GB" altLang="en-US"/>
              <a:pPr>
                <a:lnSpc>
                  <a:spcPct val="90000"/>
                </a:lnSpc>
                <a:spcAft>
                  <a:spcPts val="600"/>
                </a:spcAft>
              </a:pPr>
              <a:t>20</a:t>
            </a:fld>
            <a:endParaRPr lang="en-GB" altLang="en-US"/>
          </a:p>
        </p:txBody>
      </p:sp>
      <p:cxnSp>
        <p:nvCxnSpPr>
          <p:cNvPr id="70669" name="Straight Connector 70668">
            <a:extLst>
              <a:ext uri="{FF2B5EF4-FFF2-40B4-BE49-F238E27FC236}">
                <a16:creationId xmlns:a16="http://schemas.microsoft.com/office/drawing/2014/main" id="{E9CE1AD2-68C8-4D23-BCA6-A6714F325DA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30874" y="1996645"/>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0671" name="Rectangle 70670">
            <a:extLst>
              <a:ext uri="{FF2B5EF4-FFF2-40B4-BE49-F238E27FC236}">
                <a16:creationId xmlns:a16="http://schemas.microsoft.com/office/drawing/2014/main" id="{698C92D5-DA82-49A4-B257-78C3125FA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70663" name="Content Placeholder 2">
            <a:extLst>
              <a:ext uri="{FF2B5EF4-FFF2-40B4-BE49-F238E27FC236}">
                <a16:creationId xmlns:a16="http://schemas.microsoft.com/office/drawing/2014/main" id="{8366F027-B1A2-4B19-C97F-A1ADEF378F6D}"/>
              </a:ext>
            </a:extLst>
          </p:cNvPr>
          <p:cNvGraphicFramePr>
            <a:graphicFrameLocks noGrp="1"/>
          </p:cNvGraphicFramePr>
          <p:nvPr>
            <p:ph idx="1"/>
            <p:extLst>
              <p:ext uri="{D42A27DB-BD31-4B8C-83A1-F6EECF244321}">
                <p14:modId xmlns:p14="http://schemas.microsoft.com/office/powerpoint/2010/main" val="413515090"/>
              </p:ext>
            </p:extLst>
          </p:nvPr>
        </p:nvGraphicFramePr>
        <p:xfrm>
          <a:off x="1130270" y="2502076"/>
          <a:ext cx="9604375" cy="3695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71682" name="Title 1">
            <a:extLst>
              <a:ext uri="{FF2B5EF4-FFF2-40B4-BE49-F238E27FC236}">
                <a16:creationId xmlns:a16="http://schemas.microsoft.com/office/drawing/2014/main" id="{FDCDCCC5-2ACE-DDFF-55A4-69D622291777}"/>
              </a:ext>
            </a:extLst>
          </p:cNvPr>
          <p:cNvSpPr>
            <a:spLocks noGrp="1" noChangeArrowheads="1"/>
          </p:cNvSpPr>
          <p:nvPr>
            <p:ph type="title"/>
          </p:nvPr>
        </p:nvSpPr>
        <p:spPr>
          <a:xfrm>
            <a:off x="1534696" y="804519"/>
            <a:ext cx="9520158" cy="1049235"/>
          </a:xfrm>
        </p:spPr>
        <p:txBody>
          <a:bodyPr>
            <a:normAutofit/>
          </a:bodyPr>
          <a:lstStyle/>
          <a:p>
            <a:r>
              <a:rPr lang="cy-GB" altLang="en-US"/>
              <a:t>Termau allweddol – Perygl uniongyrchol</a:t>
            </a:r>
            <a:r>
              <a:rPr lang="en-GB" altLang="en-US"/>
              <a:t>
</a:t>
            </a:r>
          </a:p>
        </p:txBody>
      </p:sp>
      <p:sp>
        <p:nvSpPr>
          <p:cNvPr id="71684" name="Footer Placeholder 3">
            <a:extLst>
              <a:ext uri="{FF2B5EF4-FFF2-40B4-BE49-F238E27FC236}">
                <a16:creationId xmlns:a16="http://schemas.microsoft.com/office/drawing/2014/main" id="{D0CD5C8F-B9C4-BC8D-457A-A6C5E282740A}"/>
              </a:ext>
            </a:extLst>
          </p:cNvPr>
          <p:cNvSpPr>
            <a:spLocks noGrp="1" noChangeArrowheads="1"/>
          </p:cNvSpPr>
          <p:nvPr>
            <p:ph type="ftr" sz="quarter" idx="11"/>
          </p:nvPr>
        </p:nvSpPr>
        <p:spPr bwMode="auto">
          <a:xfrm>
            <a:off x="1534695" y="329307"/>
            <a:ext cx="5855719" cy="309201"/>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90000"/>
              </a:lnSpc>
              <a:spcAft>
                <a:spcPts val="600"/>
              </a:spcAft>
            </a:pPr>
            <a:r>
              <a:rPr lang="en-US" altLang="en-US" sz="500"/>
              <a:t>
</a:t>
            </a:r>
          </a:p>
        </p:txBody>
      </p:sp>
      <p:sp>
        <p:nvSpPr>
          <p:cNvPr id="71685" name="Slide Number Placeholder 4">
            <a:extLst>
              <a:ext uri="{FF2B5EF4-FFF2-40B4-BE49-F238E27FC236}">
                <a16:creationId xmlns:a16="http://schemas.microsoft.com/office/drawing/2014/main" id="{69EFCAA9-C940-3900-670A-DEA0D9A80D55}"/>
              </a:ext>
            </a:extLst>
          </p:cNvPr>
          <p:cNvSpPr>
            <a:spLocks noGrp="1" noChangeArrowheads="1"/>
          </p:cNvSpPr>
          <p:nvPr>
            <p:ph type="sldNum" sz="quarter" idx="12"/>
          </p:nvPr>
        </p:nvSpPr>
        <p:spPr bwMode="auto">
          <a:xfrm>
            <a:off x="480060" y="798973"/>
            <a:ext cx="811019" cy="50357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90000"/>
              </a:lnSpc>
              <a:spcAft>
                <a:spcPts val="600"/>
              </a:spcAft>
            </a:pPr>
            <a:fld id="{D3562F01-5A11-4641-894D-B48FC24E1BC3}" type="slidenum">
              <a:rPr lang="en-GB" altLang="en-US"/>
              <a:pPr>
                <a:lnSpc>
                  <a:spcPct val="90000"/>
                </a:lnSpc>
                <a:spcAft>
                  <a:spcPts val="600"/>
                </a:spcAft>
              </a:pPr>
              <a:t>21</a:t>
            </a:fld>
            <a:endParaRPr lang="en-GB" altLang="en-US"/>
          </a:p>
        </p:txBody>
      </p:sp>
      <p:graphicFrame>
        <p:nvGraphicFramePr>
          <p:cNvPr id="71687" name="Content Placeholder 2">
            <a:extLst>
              <a:ext uri="{FF2B5EF4-FFF2-40B4-BE49-F238E27FC236}">
                <a16:creationId xmlns:a16="http://schemas.microsoft.com/office/drawing/2014/main" id="{0AE39894-3D2D-531A-A951-A79D1CDCDF54}"/>
              </a:ext>
            </a:extLst>
          </p:cNvPr>
          <p:cNvGraphicFramePr>
            <a:graphicFrameLocks noGrp="1"/>
          </p:cNvGraphicFramePr>
          <p:nvPr>
            <p:ph idx="1"/>
            <p:extLst>
              <p:ext uri="{D42A27DB-BD31-4B8C-83A1-F6EECF244321}">
                <p14:modId xmlns:p14="http://schemas.microsoft.com/office/powerpoint/2010/main" val="947595282"/>
              </p:ext>
            </p:extLst>
          </p:nvPr>
        </p:nvGraphicFramePr>
        <p:xfrm>
          <a:off x="1535113" y="2336353"/>
          <a:ext cx="9520237" cy="31294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a:extLst>
              <a:ext uri="{FF2B5EF4-FFF2-40B4-BE49-F238E27FC236}">
                <a16:creationId xmlns:a16="http://schemas.microsoft.com/office/drawing/2014/main" id="{112C22C0-D5D4-3D5C-E60C-29FDC49CEBB4}"/>
              </a:ext>
            </a:extLst>
          </p:cNvPr>
          <p:cNvSpPr>
            <a:spLocks noGrp="1" noChangeArrowheads="1"/>
          </p:cNvSpPr>
          <p:nvPr>
            <p:ph type="title"/>
          </p:nvPr>
        </p:nvSpPr>
        <p:spPr/>
        <p:txBody>
          <a:bodyPr/>
          <a:lstStyle/>
          <a:p>
            <a:r>
              <a:rPr lang="en-GB" altLang="en-US"/>
              <a:t>Key terms – Immediate danger</a:t>
            </a:r>
          </a:p>
        </p:txBody>
      </p:sp>
      <p:sp>
        <p:nvSpPr>
          <p:cNvPr id="72707" name="Content Placeholder 2">
            <a:extLst>
              <a:ext uri="{FF2B5EF4-FFF2-40B4-BE49-F238E27FC236}">
                <a16:creationId xmlns:a16="http://schemas.microsoft.com/office/drawing/2014/main" id="{BACACC1F-6D9C-734F-3C91-B3D80F315FC5}"/>
              </a:ext>
            </a:extLst>
          </p:cNvPr>
          <p:cNvSpPr>
            <a:spLocks noGrp="1" noChangeArrowheads="1"/>
          </p:cNvSpPr>
          <p:nvPr>
            <p:ph idx="1"/>
          </p:nvPr>
        </p:nvSpPr>
        <p:spPr/>
        <p:txBody>
          <a:bodyPr>
            <a:normAutofit fontScale="77500" lnSpcReduction="20000"/>
          </a:bodyPr>
          <a:lstStyle/>
          <a:p>
            <a:r>
              <a:rPr lang="en-US" altLang="en-US"/>
              <a:t>If the child is in immediate danger the local authority or an </a:t>
            </a:r>
            <a:r>
              <a:rPr lang="en-US" altLang="en-US">
                <a:hlinkClick r:id="rId2" tooltip="Child protection definitions"/>
              </a:rPr>
              <a:t>authorised person</a:t>
            </a:r>
            <a:r>
              <a:rPr lang="en-US" altLang="en-US"/>
              <a:t> (including the NSPCC) can take the following action through the courts:</a:t>
            </a:r>
          </a:p>
          <a:p>
            <a:r>
              <a:rPr lang="en-US" altLang="en-US"/>
              <a:t>An emergency protection order can be issued to immediately remove a child to a place of safety.</a:t>
            </a:r>
          </a:p>
          <a:p>
            <a:r>
              <a:rPr lang="en-US" altLang="en-US"/>
              <a:t>An exclusion order can be issued to remove the abuser from the family home.</a:t>
            </a:r>
          </a:p>
          <a:p>
            <a:r>
              <a:rPr lang="en-US" altLang="en-US"/>
              <a:t>A child assessment order can be issued for a children’s social worker to assess the child’s needs without the parents’ or carers’ consent.</a:t>
            </a:r>
          </a:p>
          <a:p>
            <a:r>
              <a:rPr lang="en-US" altLang="en-US"/>
              <a:t>The police can remove a child to a place of safety for up to 72 hours without obtaining a court order.</a:t>
            </a:r>
          </a:p>
          <a:p>
            <a:r>
              <a:rPr lang="en-US" altLang="en-US"/>
              <a:t>A female genital mutilation protection order (FGMPO) can be applied for through a family court and offers the means of protecting actual or potential victims from FGM under the civil law.</a:t>
            </a:r>
          </a:p>
          <a:p>
            <a:endParaRPr lang="en-GB" altLang="en-US"/>
          </a:p>
        </p:txBody>
      </p:sp>
      <p:sp>
        <p:nvSpPr>
          <p:cNvPr id="72708" name="Footer Placeholder 3">
            <a:extLst>
              <a:ext uri="{FF2B5EF4-FFF2-40B4-BE49-F238E27FC236}">
                <a16:creationId xmlns:a16="http://schemas.microsoft.com/office/drawing/2014/main" id="{E622355A-A8B4-87A9-D7E0-A90F7C86DE15}"/>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72709" name="Slide Number Placeholder 4">
            <a:extLst>
              <a:ext uri="{FF2B5EF4-FFF2-40B4-BE49-F238E27FC236}">
                <a16:creationId xmlns:a16="http://schemas.microsoft.com/office/drawing/2014/main" id="{21D6FF1D-01DC-B018-345E-960DB3EF30D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9E553508-DEE5-4525-8432-14313E3B84EC}" type="slidenum">
              <a:rPr lang="en-GB" altLang="en-US"/>
              <a:pPr/>
              <a:t>22</a:t>
            </a:fld>
            <a:endParaRPr lang="en-GB"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04EA7-7372-152F-CFD8-236D3762FC59}"/>
              </a:ext>
            </a:extLst>
          </p:cNvPr>
          <p:cNvSpPr>
            <a:spLocks noGrp="1"/>
          </p:cNvSpPr>
          <p:nvPr>
            <p:ph type="title"/>
          </p:nvPr>
        </p:nvSpPr>
        <p:spPr/>
        <p:txBody>
          <a:bodyPr/>
          <a:lstStyle/>
          <a:p>
            <a:r>
              <a:rPr lang="cy-GB" dirty="0">
                <a:solidFill>
                  <a:schemeClr val="tx1">
                    <a:lumMod val="75000"/>
                    <a:lumOff val="25000"/>
                  </a:schemeClr>
                </a:solidFill>
              </a:rPr>
              <a:t>Beth yw cam-drin</a:t>
            </a:r>
            <a:r>
              <a:rPr lang="en-GB" dirty="0">
                <a:solidFill>
                  <a:schemeClr val="tx1">
                    <a:lumMod val="75000"/>
                    <a:lumOff val="25000"/>
                  </a:schemeClr>
                </a:solidFill>
              </a:rPr>
              <a:t>? </a:t>
            </a:r>
            <a:br>
              <a:rPr lang="en-GB" dirty="0">
                <a:solidFill>
                  <a:schemeClr val="tx1">
                    <a:lumMod val="75000"/>
                    <a:lumOff val="25000"/>
                  </a:schemeClr>
                </a:solidFill>
              </a:rPr>
            </a:br>
            <a:r>
              <a:rPr lang="en-GB" dirty="0">
                <a:solidFill>
                  <a:schemeClr val="tx1">
                    <a:lumMod val="75000"/>
                    <a:lumOff val="25000"/>
                  </a:schemeClr>
                </a:solidFill>
              </a:rPr>
              <a:t>What is abuse?</a:t>
            </a:r>
            <a:endParaRPr lang="en-GB" dirty="0"/>
          </a:p>
        </p:txBody>
      </p:sp>
      <p:sp>
        <p:nvSpPr>
          <p:cNvPr id="3" name="Content Placeholder 2">
            <a:extLst>
              <a:ext uri="{FF2B5EF4-FFF2-40B4-BE49-F238E27FC236}">
                <a16:creationId xmlns:a16="http://schemas.microsoft.com/office/drawing/2014/main" id="{2259F93A-B5F8-6B17-CBDF-6F8D8B06C153}"/>
              </a:ext>
            </a:extLst>
          </p:cNvPr>
          <p:cNvSpPr>
            <a:spLocks noGrp="1"/>
          </p:cNvSpPr>
          <p:nvPr>
            <p:ph sz="half" idx="1"/>
          </p:nvPr>
        </p:nvSpPr>
        <p:spPr/>
        <p:txBody>
          <a:bodyPr>
            <a:normAutofit lnSpcReduction="10000"/>
          </a:bodyPr>
          <a:lstStyle/>
          <a:p>
            <a:r>
              <a:rPr lang="cy-GB" dirty="0">
                <a:solidFill>
                  <a:srgbClr val="37394B"/>
                </a:solidFill>
                <a:latin typeface="Helvetica" panose="020B0604020202020204" pitchFamily="34" charset="0"/>
              </a:rPr>
              <a:t>Mae hyn yn disgrifio cam-drin corfforol, rhywiol, seicolegol, emosiynol neu ariannol (ac mae'n cynnwys cam-drin sy'n digwydd mewn unrhyw leoliad, boed hynny mewn annedd breifat, sefydliad neu unrhyw le arall).
</a:t>
            </a:r>
            <a:r>
              <a:rPr lang="cy-GB" dirty="0"/>
              <a:t>(</a:t>
            </a:r>
            <a:r>
              <a:rPr lang="cy-GB" dirty="0">
                <a:solidFill>
                  <a:srgbClr val="37394B"/>
                </a:solidFill>
              </a:rPr>
              <a:t>Gweithdrefnau Diogelu Cymru 2023)</a:t>
            </a:r>
            <a:endParaRPr lang="cy-GB" dirty="0">
              <a:solidFill>
                <a:schemeClr val="tx1">
                  <a:lumMod val="75000"/>
                  <a:lumOff val="25000"/>
                </a:schemeClr>
              </a:solidFill>
            </a:endParaRPr>
          </a:p>
          <a:p>
            <a:endParaRPr lang="en-GB" dirty="0"/>
          </a:p>
        </p:txBody>
      </p:sp>
      <p:sp>
        <p:nvSpPr>
          <p:cNvPr id="4" name="Content Placeholder 3">
            <a:extLst>
              <a:ext uri="{FF2B5EF4-FFF2-40B4-BE49-F238E27FC236}">
                <a16:creationId xmlns:a16="http://schemas.microsoft.com/office/drawing/2014/main" id="{B5583103-C4D5-46AA-AAAC-127C0C587DB4}"/>
              </a:ext>
            </a:extLst>
          </p:cNvPr>
          <p:cNvSpPr>
            <a:spLocks noGrp="1"/>
          </p:cNvSpPr>
          <p:nvPr>
            <p:ph sz="half" idx="2"/>
          </p:nvPr>
        </p:nvSpPr>
        <p:spPr/>
        <p:txBody>
          <a:bodyPr>
            <a:normAutofit lnSpcReduction="10000"/>
          </a:bodyPr>
          <a:lstStyle/>
          <a:p>
            <a:pPr marL="91440" indent="-91440">
              <a:defRPr/>
            </a:pPr>
            <a:r>
              <a:rPr lang="en-GB" dirty="0">
                <a:solidFill>
                  <a:srgbClr val="37394B"/>
                </a:solidFill>
                <a:latin typeface="Helvetica" panose="020B0604020202020204" pitchFamily="34" charset="0"/>
              </a:rPr>
              <a:t>This describes physical, sexual, psychological, emotional or financial abuse (and includes abuse taking place in any setting, whether in a private dwelling, an institution or any other place).</a:t>
            </a:r>
          </a:p>
          <a:p>
            <a:pPr marL="91440" indent="-91440">
              <a:defRPr/>
            </a:pPr>
            <a:r>
              <a:rPr lang="en-GB" dirty="0"/>
              <a:t>(</a:t>
            </a:r>
            <a:r>
              <a:rPr lang="en-GB" dirty="0">
                <a:solidFill>
                  <a:srgbClr val="37394B"/>
                </a:solidFill>
              </a:rPr>
              <a:t>Wales Safeguarding Procedures 2023)</a:t>
            </a:r>
          </a:p>
          <a:p>
            <a:endParaRPr lang="en-GB" dirty="0"/>
          </a:p>
        </p:txBody>
      </p:sp>
    </p:spTree>
    <p:extLst>
      <p:ext uri="{BB962C8B-B14F-4D97-AF65-F5344CB8AC3E}">
        <p14:creationId xmlns:p14="http://schemas.microsoft.com/office/powerpoint/2010/main" val="2673658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C5C31-2DC1-95C3-F1E5-3B8CF57D83B4}"/>
              </a:ext>
            </a:extLst>
          </p:cNvPr>
          <p:cNvSpPr>
            <a:spLocks noGrp="1"/>
          </p:cNvSpPr>
          <p:nvPr>
            <p:ph type="title"/>
          </p:nvPr>
        </p:nvSpPr>
        <p:spPr>
          <a:xfrm>
            <a:off x="1534813" y="1756130"/>
            <a:ext cx="8562580" cy="1887950"/>
          </a:xfrm>
        </p:spPr>
        <p:txBody>
          <a:bodyPr vert="horz" lIns="91440" tIns="45720" rIns="91440" bIns="45720" rtlCol="0" anchor="t">
            <a:normAutofit/>
          </a:bodyPr>
          <a:lstStyle/>
          <a:p>
            <a:r>
              <a:rPr lang="en-US" dirty="0"/>
              <a:t>TASG - </a:t>
            </a:r>
            <a:r>
              <a:rPr lang="en-US" dirty="0" err="1"/>
              <a:t>Agweddau</a:t>
            </a:r>
            <a:r>
              <a:rPr lang="en-US" dirty="0"/>
              <a:t> a </a:t>
            </a:r>
            <a:r>
              <a:rPr lang="en-US" dirty="0" err="1"/>
              <a:t>Gwerthoedd</a:t>
            </a:r>
            <a:br>
              <a:rPr lang="en-US" dirty="0"/>
            </a:br>
            <a:r>
              <a:rPr lang="en-US" dirty="0"/>
              <a:t>TASK - Attitudes and Values</a:t>
            </a:r>
            <a:br>
              <a:rPr lang="en-US" dirty="0"/>
            </a:br>
            <a:endParaRPr lang="en-US" dirty="0"/>
          </a:p>
        </p:txBody>
      </p:sp>
      <p:sp>
        <p:nvSpPr>
          <p:cNvPr id="4" name="Text Placeholder 3">
            <a:extLst>
              <a:ext uri="{FF2B5EF4-FFF2-40B4-BE49-F238E27FC236}">
                <a16:creationId xmlns:a16="http://schemas.microsoft.com/office/drawing/2014/main" id="{66608E78-05F9-FF48-E903-DEAD5F129607}"/>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6790427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465AA-17CE-6CD8-0074-844CAC01922B}"/>
              </a:ext>
            </a:extLst>
          </p:cNvPr>
          <p:cNvSpPr>
            <a:spLocks noGrp="1"/>
          </p:cNvSpPr>
          <p:nvPr>
            <p:ph type="title"/>
          </p:nvPr>
        </p:nvSpPr>
        <p:spPr/>
        <p:txBody>
          <a:bodyPr rtlCol="0">
            <a:normAutofit/>
          </a:bodyPr>
          <a:lstStyle/>
          <a:p>
            <a:pPr>
              <a:defRPr/>
            </a:pPr>
            <a:r>
              <a:rPr lang="cy-GB" dirty="0">
                <a:latin typeface="+mn-lt"/>
                <a:cs typeface="Arial" pitchFamily="34" charset="0"/>
              </a:rPr>
              <a:t>Prif Gategorïau Cam-drin</a:t>
            </a:r>
            <a:br>
              <a:rPr lang="en-GB" dirty="0">
                <a:latin typeface="+mn-lt"/>
                <a:cs typeface="Arial" pitchFamily="34" charset="0"/>
              </a:rPr>
            </a:br>
            <a:r>
              <a:rPr lang="en-GB" dirty="0">
                <a:latin typeface="+mn-lt"/>
                <a:cs typeface="Arial" pitchFamily="34" charset="0"/>
              </a:rPr>
              <a:t>Main Categories of Abuse</a:t>
            </a:r>
            <a:endParaRPr lang="en-GB" dirty="0">
              <a:latin typeface="+mn-lt"/>
            </a:endParaRPr>
          </a:p>
        </p:txBody>
      </p:sp>
      <p:sp>
        <p:nvSpPr>
          <p:cNvPr id="81923" name="Content Placeholder 2">
            <a:extLst>
              <a:ext uri="{FF2B5EF4-FFF2-40B4-BE49-F238E27FC236}">
                <a16:creationId xmlns:a16="http://schemas.microsoft.com/office/drawing/2014/main" id="{DDE572D0-37FF-EF29-5C18-E355D9F7A519}"/>
              </a:ext>
            </a:extLst>
          </p:cNvPr>
          <p:cNvSpPr>
            <a:spLocks noGrp="1" noChangeArrowheads="1"/>
          </p:cNvSpPr>
          <p:nvPr>
            <p:ph sz="half" idx="1"/>
          </p:nvPr>
        </p:nvSpPr>
        <p:spPr/>
        <p:txBody>
          <a:bodyPr/>
          <a:lstStyle/>
          <a:p>
            <a:pPr marL="355600" indent="-260350"/>
            <a:r>
              <a:rPr lang="cy-GB" altLang="en-US"/>
              <a:t>Cam-drin Corfforol
Cam-drin Rhywiol</a:t>
            </a:r>
          </a:p>
          <a:p>
            <a:pPr marL="355600" indent="-260350"/>
            <a:r>
              <a:rPr lang="cy-GB" altLang="en-US"/>
              <a:t>Cam-drin Emosiynol
Esgeuluso</a:t>
            </a:r>
          </a:p>
          <a:p>
            <a:pPr marL="355600" indent="-260350"/>
            <a:r>
              <a:rPr lang="cy-GB" altLang="en-US"/>
              <a:t>Effeithiau cam-drin domestig ar blentyn*</a:t>
            </a:r>
            <a:r>
              <a:rPr lang="en-GB" altLang="en-US"/>
              <a:t>
</a:t>
            </a:r>
          </a:p>
          <a:p>
            <a:pPr marL="355600" indent="-260350"/>
            <a:endParaRPr lang="en-GB" altLang="en-US"/>
          </a:p>
        </p:txBody>
      </p:sp>
      <p:sp>
        <p:nvSpPr>
          <p:cNvPr id="81924" name="Content Placeholder 2">
            <a:extLst>
              <a:ext uri="{FF2B5EF4-FFF2-40B4-BE49-F238E27FC236}">
                <a16:creationId xmlns:a16="http://schemas.microsoft.com/office/drawing/2014/main" id="{90C71B4F-35D6-907E-BE7B-5BD4D5B8F998}"/>
              </a:ext>
            </a:extLst>
          </p:cNvPr>
          <p:cNvSpPr>
            <a:spLocks noGrp="1" noChangeArrowheads="1"/>
          </p:cNvSpPr>
          <p:nvPr>
            <p:ph sz="half" idx="2"/>
          </p:nvPr>
        </p:nvSpPr>
        <p:spPr/>
        <p:txBody>
          <a:bodyPr/>
          <a:lstStyle/>
          <a:p>
            <a:pPr marL="355600" indent="-260350"/>
            <a:r>
              <a:rPr lang="en-GB" altLang="en-US"/>
              <a:t>Physical Abuse</a:t>
            </a:r>
          </a:p>
          <a:p>
            <a:pPr marL="355600" indent="-260350"/>
            <a:r>
              <a:rPr lang="en-GB" altLang="en-US"/>
              <a:t>Sexual Abuse</a:t>
            </a:r>
          </a:p>
          <a:p>
            <a:pPr marL="355600" indent="-260350"/>
            <a:r>
              <a:rPr lang="en-GB" altLang="en-US"/>
              <a:t>Emotional Abuse</a:t>
            </a:r>
          </a:p>
          <a:p>
            <a:pPr marL="355600" indent="-260350"/>
            <a:r>
              <a:rPr lang="en-GB" altLang="en-US"/>
              <a:t>Neglect</a:t>
            </a:r>
          </a:p>
          <a:p>
            <a:pPr marL="355600" indent="-260350"/>
            <a:r>
              <a:rPr lang="en-GB" altLang="en-US"/>
              <a:t>Effects of domestic abuse on a child*</a:t>
            </a:r>
          </a:p>
          <a:p>
            <a:pPr marL="95250" lvl="1" indent="0">
              <a:spcBef>
                <a:spcPct val="0"/>
              </a:spcBef>
              <a:buSzPct val="80000"/>
              <a:buNone/>
            </a:pPr>
            <a:r>
              <a:rPr lang="en-GB" altLang="en-US" sz="2800"/>
              <a:t>  </a:t>
            </a:r>
            <a:endParaRPr lang="en-GB" altLang="en-US"/>
          </a:p>
        </p:txBody>
      </p:sp>
      <p:sp>
        <p:nvSpPr>
          <p:cNvPr id="81925" name="Footer Placeholder 3">
            <a:extLst>
              <a:ext uri="{FF2B5EF4-FFF2-40B4-BE49-F238E27FC236}">
                <a16:creationId xmlns:a16="http://schemas.microsoft.com/office/drawing/2014/main" id="{F5DCD70A-AD1E-815F-75BC-855D03E62331}"/>
              </a:ext>
            </a:extLst>
          </p:cNvPr>
          <p:cNvSpPr>
            <a:spLocks noGrp="1" noChangeArrowheads="1"/>
          </p:cNvSpPr>
          <p:nvPr>
            <p:ph type="ftr" sz="quarter" idx="11"/>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lang="en-US" altLang="en-US"/>
              <a:t>
</a:t>
            </a:r>
            <a:endParaRPr lang="en-GB" altLang="en-US"/>
          </a:p>
        </p:txBody>
      </p:sp>
      <p:sp>
        <p:nvSpPr>
          <p:cNvPr id="81926" name="Slide Number Placeholder 4">
            <a:extLst>
              <a:ext uri="{FF2B5EF4-FFF2-40B4-BE49-F238E27FC236}">
                <a16:creationId xmlns:a16="http://schemas.microsoft.com/office/drawing/2014/main" id="{50A91E52-1E32-7175-6B28-E264E3A03082}"/>
              </a:ext>
            </a:extLst>
          </p:cNvPr>
          <p:cNvSpPr>
            <a:spLocks noGrp="1" noChangeArrowheads="1"/>
          </p:cNvSpPr>
          <p:nvPr>
            <p:ph type="sldNum" sz="quarter" idx="12"/>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90326D8-BF03-46C5-B241-4AE628EB6028}" type="slidenum">
              <a:rPr lang="en-GB" altLang="en-US" sz="1000" b="1">
                <a:solidFill>
                  <a:srgbClr val="FFFFFF"/>
                </a:solidFill>
                <a:latin typeface="Arial" panose="020B0604020202020204" pitchFamily="34" charset="0"/>
              </a:rPr>
              <a:pPr fontAlgn="base">
                <a:spcBef>
                  <a:spcPct val="0"/>
                </a:spcBef>
                <a:spcAft>
                  <a:spcPct val="0"/>
                </a:spcAft>
              </a:pPr>
              <a:t>25</a:t>
            </a:fld>
            <a:endParaRPr lang="en-GB" altLang="en-US" sz="1000" b="1">
              <a:solidFill>
                <a:srgbClr val="FFFFFF"/>
              </a:solidFill>
              <a:latin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BCE26-9E53-0170-DD47-EC473232D7E8}"/>
              </a:ext>
            </a:extLst>
          </p:cNvPr>
          <p:cNvSpPr>
            <a:spLocks noGrp="1"/>
          </p:cNvSpPr>
          <p:nvPr>
            <p:ph type="title"/>
          </p:nvPr>
        </p:nvSpPr>
        <p:spPr/>
        <p:txBody>
          <a:bodyPr rtlCol="0">
            <a:normAutofit/>
          </a:bodyPr>
          <a:lstStyle/>
          <a:p>
            <a:r>
              <a:rPr lang="cy-GB" dirty="0"/>
              <a:t>Categorïau eraill o gam-drin</a:t>
            </a:r>
            <a:br>
              <a:rPr lang="en-GB" dirty="0"/>
            </a:br>
            <a:r>
              <a:rPr lang="en-GB" dirty="0"/>
              <a:t>Other categories of abuse</a:t>
            </a:r>
          </a:p>
        </p:txBody>
      </p:sp>
      <p:sp>
        <p:nvSpPr>
          <p:cNvPr id="3" name="Content Placeholder 2">
            <a:extLst>
              <a:ext uri="{FF2B5EF4-FFF2-40B4-BE49-F238E27FC236}">
                <a16:creationId xmlns:a16="http://schemas.microsoft.com/office/drawing/2014/main" id="{19799880-96D9-8745-B3EB-CC99CE612C9C}"/>
              </a:ext>
            </a:extLst>
          </p:cNvPr>
          <p:cNvSpPr>
            <a:spLocks noGrp="1"/>
          </p:cNvSpPr>
          <p:nvPr>
            <p:ph sz="half" idx="1"/>
          </p:nvPr>
        </p:nvSpPr>
        <p:spPr/>
        <p:txBody>
          <a:bodyPr rtlCol="0">
            <a:normAutofit/>
          </a:bodyPr>
          <a:lstStyle/>
          <a:p>
            <a:r>
              <a:rPr lang="cy-GB" dirty="0"/>
              <a:t>Cam-drin ar-lein
</a:t>
            </a:r>
            <a:r>
              <a:rPr lang="cy-GB" dirty="0" err="1"/>
              <a:t>Camfanteisio</a:t>
            </a:r>
            <a:r>
              <a:rPr lang="cy-GB" dirty="0"/>
              <a:t> rhywiol</a:t>
            </a:r>
          </a:p>
          <a:p>
            <a:r>
              <a:rPr lang="cy-GB" dirty="0"/>
              <a:t>Anffurfio organau cenhedlu benywod (FGM)
Paratoi</a:t>
            </a:r>
          </a:p>
          <a:p>
            <a:r>
              <a:rPr lang="cy-GB" dirty="0"/>
              <a:t>Masnachu mewn Plant
Ymddygiad rhywiol niweidiol</a:t>
            </a:r>
          </a:p>
          <a:p>
            <a:endParaRPr lang="en-GB" dirty="0"/>
          </a:p>
          <a:p>
            <a:endParaRPr lang="en-GB" dirty="0"/>
          </a:p>
        </p:txBody>
      </p:sp>
      <p:sp>
        <p:nvSpPr>
          <p:cNvPr id="5" name="Content Placeholder 4">
            <a:extLst>
              <a:ext uri="{FF2B5EF4-FFF2-40B4-BE49-F238E27FC236}">
                <a16:creationId xmlns:a16="http://schemas.microsoft.com/office/drawing/2014/main" id="{70508750-2398-34BF-ECE0-174C090EEF97}"/>
              </a:ext>
            </a:extLst>
          </p:cNvPr>
          <p:cNvSpPr>
            <a:spLocks noGrp="1"/>
          </p:cNvSpPr>
          <p:nvPr>
            <p:ph sz="half" idx="2"/>
          </p:nvPr>
        </p:nvSpPr>
        <p:spPr/>
        <p:txBody>
          <a:bodyPr rtlCol="0">
            <a:normAutofit/>
          </a:bodyPr>
          <a:lstStyle/>
          <a:p>
            <a:r>
              <a:rPr lang="en-GB" dirty="0"/>
              <a:t>Online abuse</a:t>
            </a:r>
          </a:p>
          <a:p>
            <a:r>
              <a:rPr lang="en-GB" dirty="0"/>
              <a:t>Sexual exploitation</a:t>
            </a:r>
          </a:p>
          <a:p>
            <a:r>
              <a:rPr lang="en-GB" dirty="0"/>
              <a:t>Female genital mutilation (FGM)</a:t>
            </a:r>
          </a:p>
          <a:p>
            <a:r>
              <a:rPr lang="en-GB" dirty="0"/>
              <a:t>Grooming</a:t>
            </a:r>
          </a:p>
          <a:p>
            <a:r>
              <a:rPr lang="en-GB" dirty="0"/>
              <a:t>Child Trafficking</a:t>
            </a:r>
          </a:p>
          <a:p>
            <a:r>
              <a:rPr lang="en-GB" dirty="0"/>
              <a:t>Harmful sexual behaviour</a:t>
            </a:r>
          </a:p>
          <a:p>
            <a:endParaRPr lang="en-GB" dirty="0"/>
          </a:p>
          <a:p>
            <a:endParaRPr lang="en-GB" dirty="0"/>
          </a:p>
        </p:txBody>
      </p:sp>
      <p:sp>
        <p:nvSpPr>
          <p:cNvPr id="82949" name="Footer Placeholder 3">
            <a:extLst>
              <a:ext uri="{FF2B5EF4-FFF2-40B4-BE49-F238E27FC236}">
                <a16:creationId xmlns:a16="http://schemas.microsoft.com/office/drawing/2014/main" id="{518CBCA7-5767-61C3-15B0-108ED53388A0}"/>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endParaRPr lang="en-GB" altLang="en-US"/>
          </a:p>
        </p:txBody>
      </p:sp>
      <p:sp>
        <p:nvSpPr>
          <p:cNvPr id="82950" name="Slide Number Placeholder 4">
            <a:extLst>
              <a:ext uri="{FF2B5EF4-FFF2-40B4-BE49-F238E27FC236}">
                <a16:creationId xmlns:a16="http://schemas.microsoft.com/office/drawing/2014/main" id="{2E467B2B-02B3-6966-61CC-03C1E11A99B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7AA6FEAD-3650-4530-AB07-9E469282FFA2}" type="slidenum">
              <a:rPr lang="en-GB" altLang="en-US"/>
              <a:pPr/>
              <a:t>26</a:t>
            </a:fld>
            <a:endParaRPr lang="en-GB"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5F7D0-563A-4610-E99F-9855CD626F7D}"/>
              </a:ext>
            </a:extLst>
          </p:cNvPr>
          <p:cNvSpPr>
            <a:spLocks noGrp="1"/>
          </p:cNvSpPr>
          <p:nvPr>
            <p:ph type="title"/>
          </p:nvPr>
        </p:nvSpPr>
        <p:spPr/>
        <p:txBody>
          <a:bodyPr/>
          <a:lstStyle/>
          <a:p>
            <a:r>
              <a:rPr lang="en-GB" dirty="0"/>
              <a:t>Task – What is child abuse?</a:t>
            </a:r>
          </a:p>
        </p:txBody>
      </p:sp>
      <p:sp>
        <p:nvSpPr>
          <p:cNvPr id="3" name="Content Placeholder 2">
            <a:extLst>
              <a:ext uri="{FF2B5EF4-FFF2-40B4-BE49-F238E27FC236}">
                <a16:creationId xmlns:a16="http://schemas.microsoft.com/office/drawing/2014/main" id="{75FA4059-1603-9F02-E10F-C7F66C9F4E73}"/>
              </a:ext>
            </a:extLst>
          </p:cNvPr>
          <p:cNvSpPr>
            <a:spLocks noGrp="1"/>
          </p:cNvSpPr>
          <p:nvPr>
            <p:ph idx="1"/>
          </p:nvPr>
        </p:nvSpPr>
        <p:spPr/>
        <p:txBody>
          <a:bodyPr/>
          <a:lstStyle/>
          <a:p>
            <a:r>
              <a:rPr lang="en-GB" dirty="0"/>
              <a:t>As a group create a mind map of examples of child abuse </a:t>
            </a:r>
          </a:p>
        </p:txBody>
      </p:sp>
    </p:spTree>
    <p:extLst>
      <p:ext uri="{BB962C8B-B14F-4D97-AF65-F5344CB8AC3E}">
        <p14:creationId xmlns:p14="http://schemas.microsoft.com/office/powerpoint/2010/main" val="14450652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Freeform 6">
            <a:extLst>
              <a:ext uri="{FF2B5EF4-FFF2-40B4-BE49-F238E27FC236}">
                <a16:creationId xmlns:a16="http://schemas.microsoft.com/office/drawing/2014/main" id="{C0B3275C-BC1F-3FD1-7501-FEFBADD594CF}"/>
              </a:ext>
            </a:extLst>
          </p:cNvPr>
          <p:cNvSpPr>
            <a:spLocks/>
          </p:cNvSpPr>
          <p:nvPr/>
        </p:nvSpPr>
        <p:spPr bwMode="auto">
          <a:xfrm>
            <a:off x="5349876" y="2552700"/>
            <a:ext cx="346075" cy="228600"/>
          </a:xfrm>
          <a:custGeom>
            <a:avLst/>
            <a:gdLst>
              <a:gd name="T0" fmla="*/ 2147483646 w 218"/>
              <a:gd name="T1" fmla="*/ 2147483646 h 144"/>
              <a:gd name="T2" fmla="*/ 2147483646 w 218"/>
              <a:gd name="T3" fmla="*/ 2147483646 h 144"/>
              <a:gd name="T4" fmla="*/ 2147483646 w 218"/>
              <a:gd name="T5" fmla="*/ 2147483646 h 144"/>
              <a:gd name="T6" fmla="*/ 0 60000 65536"/>
              <a:gd name="T7" fmla="*/ 0 60000 65536"/>
              <a:gd name="T8" fmla="*/ 0 60000 65536"/>
              <a:gd name="T9" fmla="*/ 0 w 218"/>
              <a:gd name="T10" fmla="*/ 0 h 144"/>
              <a:gd name="T11" fmla="*/ 218 w 218"/>
              <a:gd name="T12" fmla="*/ 144 h 144"/>
            </a:gdLst>
            <a:ahLst/>
            <a:cxnLst>
              <a:cxn ang="T6">
                <a:pos x="T0" y="T1"/>
              </a:cxn>
              <a:cxn ang="T7">
                <a:pos x="T2" y="T3"/>
              </a:cxn>
              <a:cxn ang="T8">
                <a:pos x="T4" y="T5"/>
              </a:cxn>
            </a:cxnLst>
            <a:rect l="T9" t="T10" r="T11" b="T12"/>
            <a:pathLst>
              <a:path w="218" h="144">
                <a:moveTo>
                  <a:pt x="2" y="144"/>
                </a:moveTo>
                <a:cubicBezTo>
                  <a:pt x="6" y="120"/>
                  <a:pt x="0" y="92"/>
                  <a:pt x="14" y="72"/>
                </a:cubicBezTo>
                <a:cubicBezTo>
                  <a:pt x="65" y="0"/>
                  <a:pt x="146" y="24"/>
                  <a:pt x="218" y="24"/>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endParaRPr lang="en-GB"/>
          </a:p>
        </p:txBody>
      </p:sp>
      <p:sp>
        <p:nvSpPr>
          <p:cNvPr id="73731" name="AutoShape 3">
            <a:extLst>
              <a:ext uri="{FF2B5EF4-FFF2-40B4-BE49-F238E27FC236}">
                <a16:creationId xmlns:a16="http://schemas.microsoft.com/office/drawing/2014/main" id="{34A05DF0-1FC0-8A3F-2AE1-87A20C84AF05}"/>
              </a:ext>
            </a:extLst>
          </p:cNvPr>
          <p:cNvSpPr>
            <a:spLocks noChangeArrowheads="1"/>
          </p:cNvSpPr>
          <p:nvPr/>
        </p:nvSpPr>
        <p:spPr bwMode="auto">
          <a:xfrm>
            <a:off x="4800600" y="2209800"/>
            <a:ext cx="2362200" cy="2286000"/>
          </a:xfrm>
          <a:prstGeom prst="smileyFace">
            <a:avLst>
              <a:gd name="adj" fmla="val -4653"/>
            </a:avLst>
          </a:prstGeom>
          <a:solidFill>
            <a:srgbClr val="FFFF66"/>
          </a:solidFill>
          <a:ln w="9525">
            <a:solidFill>
              <a:schemeClr val="tx1"/>
            </a:solidFill>
            <a:round/>
            <a:headEnd/>
            <a:tailEnd/>
          </a:ln>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GB" altLang="en-US" sz="2000" b="1">
              <a:latin typeface="Arial" panose="020B0604020202020204" pitchFamily="34" charset="0"/>
            </a:endParaRPr>
          </a:p>
        </p:txBody>
      </p:sp>
      <p:sp>
        <p:nvSpPr>
          <p:cNvPr id="73732" name="Freeform 7">
            <a:extLst>
              <a:ext uri="{FF2B5EF4-FFF2-40B4-BE49-F238E27FC236}">
                <a16:creationId xmlns:a16="http://schemas.microsoft.com/office/drawing/2014/main" id="{653C4585-B464-B0C1-AF67-53500E84654B}"/>
              </a:ext>
            </a:extLst>
          </p:cNvPr>
          <p:cNvSpPr>
            <a:spLocks/>
          </p:cNvSpPr>
          <p:nvPr/>
        </p:nvSpPr>
        <p:spPr bwMode="auto">
          <a:xfrm>
            <a:off x="5486400" y="2514600"/>
            <a:ext cx="228600" cy="152400"/>
          </a:xfrm>
          <a:custGeom>
            <a:avLst/>
            <a:gdLst>
              <a:gd name="T0" fmla="*/ 2147483646 w 144"/>
              <a:gd name="T1" fmla="*/ 0 h 96"/>
              <a:gd name="T2" fmla="*/ 0 w 144"/>
              <a:gd name="T3" fmla="*/ 2147483646 h 96"/>
              <a:gd name="T4" fmla="*/ 0 60000 65536"/>
              <a:gd name="T5" fmla="*/ 0 60000 65536"/>
              <a:gd name="T6" fmla="*/ 0 w 144"/>
              <a:gd name="T7" fmla="*/ 0 h 96"/>
              <a:gd name="T8" fmla="*/ 144 w 144"/>
              <a:gd name="T9" fmla="*/ 96 h 96"/>
            </a:gdLst>
            <a:ahLst/>
            <a:cxnLst>
              <a:cxn ang="T4">
                <a:pos x="T0" y="T1"/>
              </a:cxn>
              <a:cxn ang="T5">
                <a:pos x="T2" y="T3"/>
              </a:cxn>
            </a:cxnLst>
            <a:rect l="T6" t="T7" r="T8" b="T9"/>
            <a:pathLst>
              <a:path w="144" h="96">
                <a:moveTo>
                  <a:pt x="144" y="0"/>
                </a:moveTo>
                <a:cubicBezTo>
                  <a:pt x="144" y="0"/>
                  <a:pt x="72" y="48"/>
                  <a:pt x="0" y="96"/>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endParaRPr lang="en-GB"/>
          </a:p>
        </p:txBody>
      </p:sp>
      <p:sp>
        <p:nvSpPr>
          <p:cNvPr id="73733" name="Freeform 8">
            <a:extLst>
              <a:ext uri="{FF2B5EF4-FFF2-40B4-BE49-F238E27FC236}">
                <a16:creationId xmlns:a16="http://schemas.microsoft.com/office/drawing/2014/main" id="{C55981CD-1200-61B1-91E4-BE529D71F4C3}"/>
              </a:ext>
            </a:extLst>
          </p:cNvPr>
          <p:cNvSpPr>
            <a:spLocks/>
          </p:cNvSpPr>
          <p:nvPr/>
        </p:nvSpPr>
        <p:spPr bwMode="auto">
          <a:xfrm>
            <a:off x="5638800" y="1752600"/>
            <a:ext cx="304800" cy="457200"/>
          </a:xfrm>
          <a:custGeom>
            <a:avLst/>
            <a:gdLst>
              <a:gd name="T0" fmla="*/ 0 w 192"/>
              <a:gd name="T1" fmla="*/ 0 h 288"/>
              <a:gd name="T2" fmla="*/ 2147483646 w 192"/>
              <a:gd name="T3" fmla="*/ 2147483646 h 288"/>
              <a:gd name="T4" fmla="*/ 0 60000 65536"/>
              <a:gd name="T5" fmla="*/ 0 60000 65536"/>
              <a:gd name="T6" fmla="*/ 0 w 192"/>
              <a:gd name="T7" fmla="*/ 0 h 288"/>
              <a:gd name="T8" fmla="*/ 192 w 192"/>
              <a:gd name="T9" fmla="*/ 288 h 288"/>
            </a:gdLst>
            <a:ahLst/>
            <a:cxnLst>
              <a:cxn ang="T4">
                <a:pos x="T0" y="T1"/>
              </a:cxn>
              <a:cxn ang="T5">
                <a:pos x="T2" y="T3"/>
              </a:cxn>
            </a:cxnLst>
            <a:rect l="T6" t="T7" r="T8" b="T9"/>
            <a:pathLst>
              <a:path w="192" h="288">
                <a:moveTo>
                  <a:pt x="0" y="0"/>
                </a:moveTo>
                <a:cubicBezTo>
                  <a:pt x="80" y="120"/>
                  <a:pt x="160" y="240"/>
                  <a:pt x="192" y="288"/>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endParaRPr lang="en-GB"/>
          </a:p>
        </p:txBody>
      </p:sp>
      <p:sp>
        <p:nvSpPr>
          <p:cNvPr id="73734" name="Line 11">
            <a:extLst>
              <a:ext uri="{FF2B5EF4-FFF2-40B4-BE49-F238E27FC236}">
                <a16:creationId xmlns:a16="http://schemas.microsoft.com/office/drawing/2014/main" id="{07EA92E1-4BB4-7688-21B0-299C92593444}"/>
              </a:ext>
            </a:extLst>
          </p:cNvPr>
          <p:cNvSpPr>
            <a:spLocks noChangeShapeType="1"/>
          </p:cNvSpPr>
          <p:nvPr/>
        </p:nvSpPr>
        <p:spPr bwMode="auto">
          <a:xfrm>
            <a:off x="6019800" y="1600200"/>
            <a:ext cx="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73735" name="Freeform 12">
            <a:extLst>
              <a:ext uri="{FF2B5EF4-FFF2-40B4-BE49-F238E27FC236}">
                <a16:creationId xmlns:a16="http://schemas.microsoft.com/office/drawing/2014/main" id="{1D7B2158-8A27-A814-20F2-A425D256486C}"/>
              </a:ext>
            </a:extLst>
          </p:cNvPr>
          <p:cNvSpPr>
            <a:spLocks/>
          </p:cNvSpPr>
          <p:nvPr/>
        </p:nvSpPr>
        <p:spPr bwMode="auto">
          <a:xfrm>
            <a:off x="6019800" y="1828800"/>
            <a:ext cx="381000" cy="419100"/>
          </a:xfrm>
          <a:custGeom>
            <a:avLst/>
            <a:gdLst>
              <a:gd name="T0" fmla="*/ 2147483646 w 372"/>
              <a:gd name="T1" fmla="*/ 0 h 372"/>
              <a:gd name="T2" fmla="*/ 2147483646 w 372"/>
              <a:gd name="T3" fmla="*/ 2147483646 h 372"/>
              <a:gd name="T4" fmla="*/ 2147483646 w 372"/>
              <a:gd name="T5" fmla="*/ 2147483646 h 372"/>
              <a:gd name="T6" fmla="*/ 2147483646 w 372"/>
              <a:gd name="T7" fmla="*/ 2147483646 h 372"/>
              <a:gd name="T8" fmla="*/ 2147483646 w 372"/>
              <a:gd name="T9" fmla="*/ 2147483646 h 372"/>
              <a:gd name="T10" fmla="*/ 0 w 372"/>
              <a:gd name="T11" fmla="*/ 2147483646 h 372"/>
              <a:gd name="T12" fmla="*/ 0 60000 65536"/>
              <a:gd name="T13" fmla="*/ 0 60000 65536"/>
              <a:gd name="T14" fmla="*/ 0 60000 65536"/>
              <a:gd name="T15" fmla="*/ 0 60000 65536"/>
              <a:gd name="T16" fmla="*/ 0 60000 65536"/>
              <a:gd name="T17" fmla="*/ 0 60000 65536"/>
              <a:gd name="T18" fmla="*/ 0 w 372"/>
              <a:gd name="T19" fmla="*/ 0 h 372"/>
              <a:gd name="T20" fmla="*/ 372 w 372"/>
              <a:gd name="T21" fmla="*/ 372 h 372"/>
            </a:gdLst>
            <a:ahLst/>
            <a:cxnLst>
              <a:cxn ang="T12">
                <a:pos x="T0" y="T1"/>
              </a:cxn>
              <a:cxn ang="T13">
                <a:pos x="T2" y="T3"/>
              </a:cxn>
              <a:cxn ang="T14">
                <a:pos x="T4" y="T5"/>
              </a:cxn>
              <a:cxn ang="T15">
                <a:pos x="T6" y="T7"/>
              </a:cxn>
              <a:cxn ang="T16">
                <a:pos x="T8" y="T9"/>
              </a:cxn>
              <a:cxn ang="T17">
                <a:pos x="T10" y="T11"/>
              </a:cxn>
            </a:cxnLst>
            <a:rect l="T18" t="T19" r="T20" b="T21"/>
            <a:pathLst>
              <a:path w="372" h="372">
                <a:moveTo>
                  <a:pt x="372" y="0"/>
                </a:moveTo>
                <a:cubicBezTo>
                  <a:pt x="321" y="17"/>
                  <a:pt x="274" y="34"/>
                  <a:pt x="228" y="60"/>
                </a:cubicBezTo>
                <a:cubicBezTo>
                  <a:pt x="203" y="74"/>
                  <a:pt x="156" y="108"/>
                  <a:pt x="156" y="108"/>
                </a:cubicBezTo>
                <a:cubicBezTo>
                  <a:pt x="148" y="120"/>
                  <a:pt x="142" y="134"/>
                  <a:pt x="132" y="144"/>
                </a:cubicBezTo>
                <a:cubicBezTo>
                  <a:pt x="122" y="154"/>
                  <a:pt x="105" y="157"/>
                  <a:pt x="96" y="168"/>
                </a:cubicBezTo>
                <a:cubicBezTo>
                  <a:pt x="51" y="219"/>
                  <a:pt x="0" y="300"/>
                  <a:pt x="0" y="372"/>
                </a:cubicBezTo>
              </a:path>
            </a:pathLst>
          </a:custGeom>
          <a:noFill/>
          <a:ln w="9525" cap="flat" cmpd="sng">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73736" name="Freeform 13">
            <a:extLst>
              <a:ext uri="{FF2B5EF4-FFF2-40B4-BE49-F238E27FC236}">
                <a16:creationId xmlns:a16="http://schemas.microsoft.com/office/drawing/2014/main" id="{5AD01A12-AE53-E88E-BC20-CAA8C7F54504}"/>
              </a:ext>
            </a:extLst>
          </p:cNvPr>
          <p:cNvSpPr>
            <a:spLocks/>
          </p:cNvSpPr>
          <p:nvPr/>
        </p:nvSpPr>
        <p:spPr bwMode="auto">
          <a:xfrm>
            <a:off x="5543550" y="1828800"/>
            <a:ext cx="476250" cy="368300"/>
          </a:xfrm>
          <a:custGeom>
            <a:avLst/>
            <a:gdLst>
              <a:gd name="T0" fmla="*/ 0 w 300"/>
              <a:gd name="T1" fmla="*/ 0 h 232"/>
              <a:gd name="T2" fmla="*/ 2147483646 w 300"/>
              <a:gd name="T3" fmla="*/ 2147483646 h 232"/>
              <a:gd name="T4" fmla="*/ 2147483646 w 300"/>
              <a:gd name="T5" fmla="*/ 2147483646 h 232"/>
              <a:gd name="T6" fmla="*/ 2147483646 w 300"/>
              <a:gd name="T7" fmla="*/ 2147483646 h 232"/>
              <a:gd name="T8" fmla="*/ 0 60000 65536"/>
              <a:gd name="T9" fmla="*/ 0 60000 65536"/>
              <a:gd name="T10" fmla="*/ 0 60000 65536"/>
              <a:gd name="T11" fmla="*/ 0 60000 65536"/>
              <a:gd name="T12" fmla="*/ 0 w 300"/>
              <a:gd name="T13" fmla="*/ 0 h 232"/>
              <a:gd name="T14" fmla="*/ 300 w 300"/>
              <a:gd name="T15" fmla="*/ 232 h 232"/>
            </a:gdLst>
            <a:ahLst/>
            <a:cxnLst>
              <a:cxn ang="T8">
                <a:pos x="T0" y="T1"/>
              </a:cxn>
              <a:cxn ang="T9">
                <a:pos x="T2" y="T3"/>
              </a:cxn>
              <a:cxn ang="T10">
                <a:pos x="T4" y="T5"/>
              </a:cxn>
              <a:cxn ang="T11">
                <a:pos x="T6" y="T7"/>
              </a:cxn>
            </a:cxnLst>
            <a:rect l="T12" t="T13" r="T14" b="T15"/>
            <a:pathLst>
              <a:path w="300" h="232">
                <a:moveTo>
                  <a:pt x="0" y="0"/>
                </a:moveTo>
                <a:cubicBezTo>
                  <a:pt x="62" y="12"/>
                  <a:pt x="115" y="25"/>
                  <a:pt x="168" y="60"/>
                </a:cubicBezTo>
                <a:cubicBezTo>
                  <a:pt x="206" y="116"/>
                  <a:pt x="223" y="156"/>
                  <a:pt x="276" y="192"/>
                </a:cubicBezTo>
                <a:cubicBezTo>
                  <a:pt x="289" y="232"/>
                  <a:pt x="275" y="228"/>
                  <a:pt x="300" y="228"/>
                </a:cubicBezTo>
              </a:path>
            </a:pathLst>
          </a:custGeom>
          <a:noFill/>
          <a:ln w="9525" cap="flat" cmpd="sng">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73737" name="Oval 14">
            <a:extLst>
              <a:ext uri="{FF2B5EF4-FFF2-40B4-BE49-F238E27FC236}">
                <a16:creationId xmlns:a16="http://schemas.microsoft.com/office/drawing/2014/main" id="{29FBD0E3-DCEC-A952-6499-C811951528F0}"/>
              </a:ext>
            </a:extLst>
          </p:cNvPr>
          <p:cNvSpPr>
            <a:spLocks noChangeArrowheads="1"/>
          </p:cNvSpPr>
          <p:nvPr/>
        </p:nvSpPr>
        <p:spPr bwMode="auto">
          <a:xfrm>
            <a:off x="5562600" y="2971800"/>
            <a:ext cx="152400" cy="15240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GB" altLang="en-US" sz="2000" b="1">
              <a:latin typeface="Arial" panose="020B0604020202020204" pitchFamily="34" charset="0"/>
            </a:endParaRPr>
          </a:p>
        </p:txBody>
      </p:sp>
      <p:sp>
        <p:nvSpPr>
          <p:cNvPr id="73738" name="Oval 15">
            <a:extLst>
              <a:ext uri="{FF2B5EF4-FFF2-40B4-BE49-F238E27FC236}">
                <a16:creationId xmlns:a16="http://schemas.microsoft.com/office/drawing/2014/main" id="{BDCC0812-2529-825B-A5C2-76AAABC6ACD5}"/>
              </a:ext>
            </a:extLst>
          </p:cNvPr>
          <p:cNvSpPr>
            <a:spLocks noChangeArrowheads="1"/>
          </p:cNvSpPr>
          <p:nvPr/>
        </p:nvSpPr>
        <p:spPr bwMode="auto">
          <a:xfrm>
            <a:off x="6324600" y="2971800"/>
            <a:ext cx="152400" cy="15240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GB" altLang="en-US" sz="2000" b="1">
              <a:latin typeface="Arial" panose="020B0604020202020204" pitchFamily="34" charset="0"/>
            </a:endParaRPr>
          </a:p>
        </p:txBody>
      </p:sp>
      <p:sp>
        <p:nvSpPr>
          <p:cNvPr id="73739" name="Freeform 18">
            <a:extLst>
              <a:ext uri="{FF2B5EF4-FFF2-40B4-BE49-F238E27FC236}">
                <a16:creationId xmlns:a16="http://schemas.microsoft.com/office/drawing/2014/main" id="{7F00D45B-516E-2389-5911-BC1916412E8D}"/>
              </a:ext>
            </a:extLst>
          </p:cNvPr>
          <p:cNvSpPr>
            <a:spLocks/>
          </p:cNvSpPr>
          <p:nvPr/>
        </p:nvSpPr>
        <p:spPr bwMode="auto">
          <a:xfrm flipH="1">
            <a:off x="6324600" y="2590800"/>
            <a:ext cx="304800" cy="381000"/>
          </a:xfrm>
          <a:custGeom>
            <a:avLst/>
            <a:gdLst>
              <a:gd name="T0" fmla="*/ 2147483646 w 144"/>
              <a:gd name="T1" fmla="*/ 0 h 144"/>
              <a:gd name="T2" fmla="*/ 2147483646 w 144"/>
              <a:gd name="T3" fmla="*/ 2147483646 h 144"/>
              <a:gd name="T4" fmla="*/ 0 w 144"/>
              <a:gd name="T5" fmla="*/ 2147483646 h 144"/>
              <a:gd name="T6" fmla="*/ 0 60000 65536"/>
              <a:gd name="T7" fmla="*/ 0 60000 65536"/>
              <a:gd name="T8" fmla="*/ 0 60000 65536"/>
              <a:gd name="T9" fmla="*/ 0 w 144"/>
              <a:gd name="T10" fmla="*/ 0 h 144"/>
              <a:gd name="T11" fmla="*/ 144 w 144"/>
              <a:gd name="T12" fmla="*/ 144 h 144"/>
            </a:gdLst>
            <a:ahLst/>
            <a:cxnLst>
              <a:cxn ang="T6">
                <a:pos x="T0" y="T1"/>
              </a:cxn>
              <a:cxn ang="T7">
                <a:pos x="T2" y="T3"/>
              </a:cxn>
              <a:cxn ang="T8">
                <a:pos x="T4" y="T5"/>
              </a:cxn>
            </a:cxnLst>
            <a:rect l="T9" t="T10" r="T11" b="T12"/>
            <a:pathLst>
              <a:path w="144" h="144">
                <a:moveTo>
                  <a:pt x="144" y="0"/>
                </a:moveTo>
                <a:cubicBezTo>
                  <a:pt x="108" y="12"/>
                  <a:pt x="72" y="24"/>
                  <a:pt x="48" y="48"/>
                </a:cubicBezTo>
                <a:cubicBezTo>
                  <a:pt x="24" y="72"/>
                  <a:pt x="16" y="120"/>
                  <a:pt x="0" y="144"/>
                </a:cubicBezTo>
              </a:path>
            </a:pathLst>
          </a:custGeom>
          <a:noFill/>
          <a:ln w="9525" cap="flat" cmpd="sng">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73740" name="Freeform 20">
            <a:extLst>
              <a:ext uri="{FF2B5EF4-FFF2-40B4-BE49-F238E27FC236}">
                <a16:creationId xmlns:a16="http://schemas.microsoft.com/office/drawing/2014/main" id="{49BD2488-0BDC-9770-EF97-5BF2DC113E26}"/>
              </a:ext>
            </a:extLst>
          </p:cNvPr>
          <p:cNvSpPr>
            <a:spLocks/>
          </p:cNvSpPr>
          <p:nvPr/>
        </p:nvSpPr>
        <p:spPr bwMode="auto">
          <a:xfrm>
            <a:off x="5334000" y="2590800"/>
            <a:ext cx="304800" cy="304800"/>
          </a:xfrm>
          <a:custGeom>
            <a:avLst/>
            <a:gdLst>
              <a:gd name="T0" fmla="*/ 2147483646 w 144"/>
              <a:gd name="T1" fmla="*/ 0 h 144"/>
              <a:gd name="T2" fmla="*/ 2147483646 w 144"/>
              <a:gd name="T3" fmla="*/ 2147483646 h 144"/>
              <a:gd name="T4" fmla="*/ 0 w 144"/>
              <a:gd name="T5" fmla="*/ 2147483646 h 144"/>
              <a:gd name="T6" fmla="*/ 0 60000 65536"/>
              <a:gd name="T7" fmla="*/ 0 60000 65536"/>
              <a:gd name="T8" fmla="*/ 0 60000 65536"/>
              <a:gd name="T9" fmla="*/ 0 w 144"/>
              <a:gd name="T10" fmla="*/ 0 h 144"/>
              <a:gd name="T11" fmla="*/ 144 w 144"/>
              <a:gd name="T12" fmla="*/ 144 h 144"/>
            </a:gdLst>
            <a:ahLst/>
            <a:cxnLst>
              <a:cxn ang="T6">
                <a:pos x="T0" y="T1"/>
              </a:cxn>
              <a:cxn ang="T7">
                <a:pos x="T2" y="T3"/>
              </a:cxn>
              <a:cxn ang="T8">
                <a:pos x="T4" y="T5"/>
              </a:cxn>
            </a:cxnLst>
            <a:rect l="T9" t="T10" r="T11" b="T12"/>
            <a:pathLst>
              <a:path w="144" h="144">
                <a:moveTo>
                  <a:pt x="144" y="0"/>
                </a:moveTo>
                <a:cubicBezTo>
                  <a:pt x="108" y="12"/>
                  <a:pt x="72" y="24"/>
                  <a:pt x="48" y="48"/>
                </a:cubicBezTo>
                <a:cubicBezTo>
                  <a:pt x="24" y="72"/>
                  <a:pt x="12" y="108"/>
                  <a:pt x="0" y="144"/>
                </a:cubicBezTo>
              </a:path>
            </a:pathLst>
          </a:custGeom>
          <a:noFill/>
          <a:ln w="9525" cap="flat" cmpd="sng">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73741" name="Freeform 21">
            <a:extLst>
              <a:ext uri="{FF2B5EF4-FFF2-40B4-BE49-F238E27FC236}">
                <a16:creationId xmlns:a16="http://schemas.microsoft.com/office/drawing/2014/main" id="{670CA82E-C589-9760-37FC-9735EE8400C0}"/>
              </a:ext>
            </a:extLst>
          </p:cNvPr>
          <p:cNvSpPr>
            <a:spLocks/>
          </p:cNvSpPr>
          <p:nvPr/>
        </p:nvSpPr>
        <p:spPr bwMode="auto">
          <a:xfrm>
            <a:off x="6934200" y="2667000"/>
            <a:ext cx="381000" cy="457200"/>
          </a:xfrm>
          <a:custGeom>
            <a:avLst/>
            <a:gdLst>
              <a:gd name="T0" fmla="*/ 2147483646 w 213"/>
              <a:gd name="T1" fmla="*/ 2147483646 h 336"/>
              <a:gd name="T2" fmla="*/ 2147483646 w 213"/>
              <a:gd name="T3" fmla="*/ 0 h 336"/>
              <a:gd name="T4" fmla="*/ 2147483646 w 213"/>
              <a:gd name="T5" fmla="*/ 2147483646 h 336"/>
              <a:gd name="T6" fmla="*/ 2147483646 w 213"/>
              <a:gd name="T7" fmla="*/ 2147483646 h 336"/>
              <a:gd name="T8" fmla="*/ 2147483646 w 213"/>
              <a:gd name="T9" fmla="*/ 2147483646 h 336"/>
              <a:gd name="T10" fmla="*/ 0 60000 65536"/>
              <a:gd name="T11" fmla="*/ 0 60000 65536"/>
              <a:gd name="T12" fmla="*/ 0 60000 65536"/>
              <a:gd name="T13" fmla="*/ 0 60000 65536"/>
              <a:gd name="T14" fmla="*/ 0 60000 65536"/>
              <a:gd name="T15" fmla="*/ 0 w 213"/>
              <a:gd name="T16" fmla="*/ 0 h 336"/>
              <a:gd name="T17" fmla="*/ 213 w 213"/>
              <a:gd name="T18" fmla="*/ 336 h 336"/>
            </a:gdLst>
            <a:ahLst/>
            <a:cxnLst>
              <a:cxn ang="T10">
                <a:pos x="T0" y="T1"/>
              </a:cxn>
              <a:cxn ang="T11">
                <a:pos x="T2" y="T3"/>
              </a:cxn>
              <a:cxn ang="T12">
                <a:pos x="T4" y="T5"/>
              </a:cxn>
              <a:cxn ang="T13">
                <a:pos x="T6" y="T7"/>
              </a:cxn>
              <a:cxn ang="T14">
                <a:pos x="T8" y="T9"/>
              </a:cxn>
            </a:cxnLst>
            <a:rect l="T15" t="T16" r="T17" b="T18"/>
            <a:pathLst>
              <a:path w="213" h="336">
                <a:moveTo>
                  <a:pt x="33" y="60"/>
                </a:moveTo>
                <a:cubicBezTo>
                  <a:pt x="26" y="38"/>
                  <a:pt x="0" y="0"/>
                  <a:pt x="57" y="0"/>
                </a:cubicBezTo>
                <a:cubicBezTo>
                  <a:pt x="82" y="0"/>
                  <a:pt x="129" y="24"/>
                  <a:pt x="129" y="24"/>
                </a:cubicBezTo>
                <a:cubicBezTo>
                  <a:pt x="142" y="63"/>
                  <a:pt x="164" y="93"/>
                  <a:pt x="177" y="132"/>
                </a:cubicBezTo>
                <a:cubicBezTo>
                  <a:pt x="175" y="167"/>
                  <a:pt x="213" y="336"/>
                  <a:pt x="117" y="336"/>
                </a:cubicBezTo>
              </a:path>
            </a:pathLst>
          </a:custGeom>
          <a:solidFill>
            <a:srgbClr val="FFFF66"/>
          </a:solidFill>
          <a:ln w="9525" cap="flat" cmpd="sng">
            <a:solidFill>
              <a:schemeClr val="tx1"/>
            </a:solidFill>
            <a:prstDash val="solid"/>
            <a:round/>
            <a:headEnd/>
            <a:tailEnd/>
          </a:ln>
        </p:spPr>
        <p:txBody>
          <a:bodyPr wrap="none" anchor="ctr"/>
          <a:lstStyle/>
          <a:p>
            <a:endParaRPr lang="en-GB"/>
          </a:p>
        </p:txBody>
      </p:sp>
      <p:sp>
        <p:nvSpPr>
          <p:cNvPr id="73742" name="Freeform 25">
            <a:extLst>
              <a:ext uri="{FF2B5EF4-FFF2-40B4-BE49-F238E27FC236}">
                <a16:creationId xmlns:a16="http://schemas.microsoft.com/office/drawing/2014/main" id="{B2BEF284-24A2-8F8B-A231-A056DBC1557D}"/>
              </a:ext>
            </a:extLst>
          </p:cNvPr>
          <p:cNvSpPr>
            <a:spLocks/>
          </p:cNvSpPr>
          <p:nvPr/>
        </p:nvSpPr>
        <p:spPr bwMode="auto">
          <a:xfrm>
            <a:off x="4724400" y="2533650"/>
            <a:ext cx="323850" cy="590550"/>
          </a:xfrm>
          <a:custGeom>
            <a:avLst/>
            <a:gdLst>
              <a:gd name="T0" fmla="*/ 2147483646 w 204"/>
              <a:gd name="T1" fmla="*/ 2147483646 h 372"/>
              <a:gd name="T2" fmla="*/ 2147483646 w 204"/>
              <a:gd name="T3" fmla="*/ 2147483646 h 372"/>
              <a:gd name="T4" fmla="*/ 2147483646 w 204"/>
              <a:gd name="T5" fmla="*/ 2147483646 h 372"/>
              <a:gd name="T6" fmla="*/ 2147483646 w 204"/>
              <a:gd name="T7" fmla="*/ 0 h 372"/>
              <a:gd name="T8" fmla="*/ 0 w 204"/>
              <a:gd name="T9" fmla="*/ 2147483646 h 372"/>
              <a:gd name="T10" fmla="*/ 2147483646 w 204"/>
              <a:gd name="T11" fmla="*/ 2147483646 h 372"/>
              <a:gd name="T12" fmla="*/ 2147483646 w 204"/>
              <a:gd name="T13" fmla="*/ 2147483646 h 372"/>
              <a:gd name="T14" fmla="*/ 2147483646 w 204"/>
              <a:gd name="T15" fmla="*/ 2147483646 h 372"/>
              <a:gd name="T16" fmla="*/ 0 60000 65536"/>
              <a:gd name="T17" fmla="*/ 0 60000 65536"/>
              <a:gd name="T18" fmla="*/ 0 60000 65536"/>
              <a:gd name="T19" fmla="*/ 0 60000 65536"/>
              <a:gd name="T20" fmla="*/ 0 60000 65536"/>
              <a:gd name="T21" fmla="*/ 0 60000 65536"/>
              <a:gd name="T22" fmla="*/ 0 60000 65536"/>
              <a:gd name="T23" fmla="*/ 0 60000 65536"/>
              <a:gd name="T24" fmla="*/ 0 w 204"/>
              <a:gd name="T25" fmla="*/ 0 h 372"/>
              <a:gd name="T26" fmla="*/ 204 w 204"/>
              <a:gd name="T27" fmla="*/ 372 h 37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4" h="372">
                <a:moveTo>
                  <a:pt x="204" y="108"/>
                </a:moveTo>
                <a:cubicBezTo>
                  <a:pt x="196" y="84"/>
                  <a:pt x="188" y="60"/>
                  <a:pt x="180" y="36"/>
                </a:cubicBezTo>
                <a:cubicBezTo>
                  <a:pt x="172" y="12"/>
                  <a:pt x="132" y="20"/>
                  <a:pt x="108" y="12"/>
                </a:cubicBezTo>
                <a:cubicBezTo>
                  <a:pt x="96" y="8"/>
                  <a:pt x="72" y="0"/>
                  <a:pt x="72" y="0"/>
                </a:cubicBezTo>
                <a:cubicBezTo>
                  <a:pt x="28" y="65"/>
                  <a:pt x="18" y="83"/>
                  <a:pt x="0" y="156"/>
                </a:cubicBezTo>
                <a:cubicBezTo>
                  <a:pt x="16" y="265"/>
                  <a:pt x="3" y="213"/>
                  <a:pt x="36" y="312"/>
                </a:cubicBezTo>
                <a:cubicBezTo>
                  <a:pt x="40" y="324"/>
                  <a:pt x="36" y="344"/>
                  <a:pt x="48" y="348"/>
                </a:cubicBezTo>
                <a:cubicBezTo>
                  <a:pt x="88" y="361"/>
                  <a:pt x="84" y="347"/>
                  <a:pt x="84" y="372"/>
                </a:cubicBezTo>
              </a:path>
            </a:pathLst>
          </a:custGeom>
          <a:solidFill>
            <a:srgbClr val="FFFF66"/>
          </a:solidFill>
          <a:ln w="9525" cap="flat" cmpd="sng">
            <a:solidFill>
              <a:schemeClr val="tx1"/>
            </a:solidFill>
            <a:prstDash val="solid"/>
            <a:round/>
            <a:headEnd/>
            <a:tailEnd/>
          </a:ln>
        </p:spPr>
        <p:txBody>
          <a:bodyPr wrap="none" anchor="ctr"/>
          <a:lstStyle/>
          <a:p>
            <a:endParaRPr lang="en-GB"/>
          </a:p>
        </p:txBody>
      </p:sp>
      <p:sp>
        <p:nvSpPr>
          <p:cNvPr id="73743" name="Rectangle 27">
            <a:extLst>
              <a:ext uri="{FF2B5EF4-FFF2-40B4-BE49-F238E27FC236}">
                <a16:creationId xmlns:a16="http://schemas.microsoft.com/office/drawing/2014/main" id="{B180B524-AE1E-AAC7-4EB4-A8E2E47AB0AF}"/>
              </a:ext>
            </a:extLst>
          </p:cNvPr>
          <p:cNvSpPr>
            <a:spLocks noChangeArrowheads="1"/>
          </p:cNvSpPr>
          <p:nvPr/>
        </p:nvSpPr>
        <p:spPr bwMode="auto">
          <a:xfrm>
            <a:off x="1752600" y="-152400"/>
            <a:ext cx="8229600"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4000" b="1">
                <a:latin typeface="Arial" panose="020B0604020202020204" pitchFamily="34" charset="0"/>
              </a:rPr>
              <a:t>BETH YW CAM-DRIN PLANT?
</a:t>
            </a:r>
          </a:p>
        </p:txBody>
      </p:sp>
      <p:sp>
        <p:nvSpPr>
          <p:cNvPr id="403495" name="AutoShape 39">
            <a:extLst>
              <a:ext uri="{FF2B5EF4-FFF2-40B4-BE49-F238E27FC236}">
                <a16:creationId xmlns:a16="http://schemas.microsoft.com/office/drawing/2014/main" id="{25501F95-47D6-DAB6-1FF1-E6B8495362DB}"/>
              </a:ext>
            </a:extLst>
          </p:cNvPr>
          <p:cNvSpPr>
            <a:spLocks noChangeArrowheads="1"/>
          </p:cNvSpPr>
          <p:nvPr/>
        </p:nvSpPr>
        <p:spPr bwMode="auto">
          <a:xfrm>
            <a:off x="2209800" y="990600"/>
            <a:ext cx="2743200" cy="990600"/>
          </a:xfrm>
          <a:prstGeom prst="wedgeRoundRectCallout">
            <a:avLst>
              <a:gd name="adj1" fmla="val 56250"/>
              <a:gd name="adj2" fmla="val 90065"/>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Taro neu frifo
plentyn yn aml i leddfu
 ein rhwystredigaeth ein hunain
</a:t>
            </a:r>
          </a:p>
        </p:txBody>
      </p:sp>
      <p:sp>
        <p:nvSpPr>
          <p:cNvPr id="403500" name="AutoShape 44">
            <a:extLst>
              <a:ext uri="{FF2B5EF4-FFF2-40B4-BE49-F238E27FC236}">
                <a16:creationId xmlns:a16="http://schemas.microsoft.com/office/drawing/2014/main" id="{8C73396B-FB49-EF9C-C777-47C2ACD16991}"/>
              </a:ext>
            </a:extLst>
          </p:cNvPr>
          <p:cNvSpPr>
            <a:spLocks noChangeArrowheads="1"/>
          </p:cNvSpPr>
          <p:nvPr/>
        </p:nvSpPr>
        <p:spPr bwMode="auto">
          <a:xfrm>
            <a:off x="1752600" y="4419600"/>
            <a:ext cx="3200400" cy="533400"/>
          </a:xfrm>
          <a:prstGeom prst="wedgeRoundRectCallout">
            <a:avLst>
              <a:gd name="adj1" fmla="val 50894"/>
              <a:gd name="adj2" fmla="val -113690"/>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Cam-drin plentyn ar lafar
</a:t>
            </a:r>
          </a:p>
        </p:txBody>
      </p:sp>
      <p:sp>
        <p:nvSpPr>
          <p:cNvPr id="403502" name="AutoShape 46">
            <a:extLst>
              <a:ext uri="{FF2B5EF4-FFF2-40B4-BE49-F238E27FC236}">
                <a16:creationId xmlns:a16="http://schemas.microsoft.com/office/drawing/2014/main" id="{D2AFED29-CA40-625F-52AF-0511FB0D9159}"/>
              </a:ext>
            </a:extLst>
          </p:cNvPr>
          <p:cNvSpPr>
            <a:spLocks/>
          </p:cNvSpPr>
          <p:nvPr/>
        </p:nvSpPr>
        <p:spPr bwMode="auto">
          <a:xfrm>
            <a:off x="2209800" y="5257800"/>
            <a:ext cx="3411538" cy="1016000"/>
          </a:xfrm>
          <a:prstGeom prst="borderCallout1">
            <a:avLst>
              <a:gd name="adj1" fmla="val 11250"/>
              <a:gd name="adj2" fmla="val 102231"/>
              <a:gd name="adj3" fmla="val -76875"/>
              <a:gd name="adj4" fmla="val 110750"/>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Cyffwrdd plentyn lle 
neu pan nad yw am i chi
 gyffwrdd â chi</a:t>
            </a:r>
          </a:p>
        </p:txBody>
      </p:sp>
      <p:sp>
        <p:nvSpPr>
          <p:cNvPr id="403504" name="AutoShape 48">
            <a:extLst>
              <a:ext uri="{FF2B5EF4-FFF2-40B4-BE49-F238E27FC236}">
                <a16:creationId xmlns:a16="http://schemas.microsoft.com/office/drawing/2014/main" id="{EB072FE3-6753-BD1F-99ED-47AD3535776A}"/>
              </a:ext>
            </a:extLst>
          </p:cNvPr>
          <p:cNvSpPr>
            <a:spLocks/>
          </p:cNvSpPr>
          <p:nvPr/>
        </p:nvSpPr>
        <p:spPr bwMode="auto">
          <a:xfrm>
            <a:off x="6477000" y="5564189"/>
            <a:ext cx="2878138" cy="708025"/>
          </a:xfrm>
          <a:prstGeom prst="borderCallout2">
            <a:avLst>
              <a:gd name="adj1" fmla="val 28125"/>
              <a:gd name="adj2" fmla="val -2648"/>
              <a:gd name="adj3" fmla="val 28125"/>
              <a:gd name="adj4" fmla="val -4852"/>
              <a:gd name="adj5" fmla="val -280861"/>
              <a:gd name="adj6" fmla="val -7060"/>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Dylanwadu ar Blentyn
</a:t>
            </a:r>
          </a:p>
        </p:txBody>
      </p:sp>
      <p:sp>
        <p:nvSpPr>
          <p:cNvPr id="403512" name="AutoShape 56">
            <a:extLst>
              <a:ext uri="{FF2B5EF4-FFF2-40B4-BE49-F238E27FC236}">
                <a16:creationId xmlns:a16="http://schemas.microsoft.com/office/drawing/2014/main" id="{A8E2028C-825C-1173-8200-8A4E0CEE1FD9}"/>
              </a:ext>
            </a:extLst>
          </p:cNvPr>
          <p:cNvSpPr>
            <a:spLocks noChangeArrowheads="1"/>
          </p:cNvSpPr>
          <p:nvPr/>
        </p:nvSpPr>
        <p:spPr bwMode="auto">
          <a:xfrm>
            <a:off x="7391400" y="1905000"/>
            <a:ext cx="3048000" cy="685800"/>
          </a:xfrm>
          <a:prstGeom prst="wedgeRoundRectCallout">
            <a:avLst>
              <a:gd name="adj1" fmla="val -52190"/>
              <a:gd name="adj2" fmla="val 94907"/>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Chwalu hunan
hyder plentyn
</a:t>
            </a:r>
          </a:p>
        </p:txBody>
      </p:sp>
      <p:sp>
        <p:nvSpPr>
          <p:cNvPr id="403516" name="AutoShape 60">
            <a:extLst>
              <a:ext uri="{FF2B5EF4-FFF2-40B4-BE49-F238E27FC236}">
                <a16:creationId xmlns:a16="http://schemas.microsoft.com/office/drawing/2014/main" id="{C06F8EC0-51AB-B366-D1D4-14600E6B25DB}"/>
              </a:ext>
            </a:extLst>
          </p:cNvPr>
          <p:cNvSpPr>
            <a:spLocks noChangeArrowheads="1"/>
          </p:cNvSpPr>
          <p:nvPr/>
        </p:nvSpPr>
        <p:spPr bwMode="auto">
          <a:xfrm>
            <a:off x="1752600" y="2286000"/>
            <a:ext cx="2362200" cy="609600"/>
          </a:xfrm>
          <a:prstGeom prst="wedgeRoundRectCallout">
            <a:avLst>
              <a:gd name="adj1" fmla="val 79032"/>
              <a:gd name="adj2" fmla="val 86981"/>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Tynnu coes plentyn 
yn barhaus
</a:t>
            </a:r>
          </a:p>
        </p:txBody>
      </p:sp>
      <p:sp>
        <p:nvSpPr>
          <p:cNvPr id="403517" name="AutoShape 61">
            <a:extLst>
              <a:ext uri="{FF2B5EF4-FFF2-40B4-BE49-F238E27FC236}">
                <a16:creationId xmlns:a16="http://schemas.microsoft.com/office/drawing/2014/main" id="{B31F196B-F015-6384-6172-90C1359D01E7}"/>
              </a:ext>
            </a:extLst>
          </p:cNvPr>
          <p:cNvSpPr>
            <a:spLocks noChangeArrowheads="1"/>
          </p:cNvSpPr>
          <p:nvPr/>
        </p:nvSpPr>
        <p:spPr bwMode="auto">
          <a:xfrm>
            <a:off x="1752600" y="3352800"/>
            <a:ext cx="2362200" cy="609600"/>
          </a:xfrm>
          <a:prstGeom prst="wedgeRoundRectCallout">
            <a:avLst>
              <a:gd name="adj1" fmla="val 79838"/>
              <a:gd name="adj2" fmla="val -28644"/>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Gorfodi plentyn 
i gyffwrdd â chi
</a:t>
            </a:r>
          </a:p>
        </p:txBody>
      </p:sp>
      <p:sp>
        <p:nvSpPr>
          <p:cNvPr id="403518" name="AutoShape 62">
            <a:extLst>
              <a:ext uri="{FF2B5EF4-FFF2-40B4-BE49-F238E27FC236}">
                <a16:creationId xmlns:a16="http://schemas.microsoft.com/office/drawing/2014/main" id="{23B90F9A-808F-3FCD-3BD9-37A9FA5A5979}"/>
              </a:ext>
            </a:extLst>
          </p:cNvPr>
          <p:cNvSpPr>
            <a:spLocks noChangeArrowheads="1"/>
          </p:cNvSpPr>
          <p:nvPr/>
        </p:nvSpPr>
        <p:spPr bwMode="auto">
          <a:xfrm>
            <a:off x="6858000" y="762000"/>
            <a:ext cx="3124200" cy="914400"/>
          </a:xfrm>
          <a:prstGeom prst="wedgeRoundRectCallout">
            <a:avLst>
              <a:gd name="adj1" fmla="val -56097"/>
              <a:gd name="adj2" fmla="val 112153"/>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Esgeuluso anghenion </a:t>
            </a:r>
          </a:p>
          <a:p>
            <a:pPr algn="ctr" eaLnBrk="1" hangingPunct="1"/>
            <a:r>
              <a:rPr lang="en-GB" altLang="en-US" sz="2000" b="1">
                <a:latin typeface="Arial" panose="020B0604020202020204" pitchFamily="34" charset="0"/>
              </a:rPr>
              <a:t>addysgol neu 
 feddygol plentyn 
</a:t>
            </a:r>
          </a:p>
        </p:txBody>
      </p:sp>
      <p:sp>
        <p:nvSpPr>
          <p:cNvPr id="403520" name="AutoShape 64">
            <a:extLst>
              <a:ext uri="{FF2B5EF4-FFF2-40B4-BE49-F238E27FC236}">
                <a16:creationId xmlns:a16="http://schemas.microsoft.com/office/drawing/2014/main" id="{BAEE6FD7-5DD8-0B50-9B85-87018E84666F}"/>
              </a:ext>
            </a:extLst>
          </p:cNvPr>
          <p:cNvSpPr>
            <a:spLocks noChangeArrowheads="1"/>
          </p:cNvSpPr>
          <p:nvPr/>
        </p:nvSpPr>
        <p:spPr bwMode="auto">
          <a:xfrm>
            <a:off x="7391400" y="3048000"/>
            <a:ext cx="3048000" cy="685800"/>
          </a:xfrm>
          <a:prstGeom prst="wedgeRoundRectCallout">
            <a:avLst>
              <a:gd name="adj1" fmla="val -57190"/>
              <a:gd name="adj2" fmla="val -5093"/>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pt-BR" altLang="en-US" sz="2000" b="1">
                <a:latin typeface="Arial" panose="020B0604020202020204" pitchFamily="34" charset="0"/>
              </a:rPr>
              <a:t>Peidio â gwrando ar blentyn
</a:t>
            </a:r>
            <a:endParaRPr lang="en-GB" altLang="en-US" sz="2000" b="1">
              <a:latin typeface="Arial" panose="020B0604020202020204" pitchFamily="34" charset="0"/>
            </a:endParaRPr>
          </a:p>
        </p:txBody>
      </p:sp>
      <p:sp>
        <p:nvSpPr>
          <p:cNvPr id="403521" name="AutoShape 65">
            <a:extLst>
              <a:ext uri="{FF2B5EF4-FFF2-40B4-BE49-F238E27FC236}">
                <a16:creationId xmlns:a16="http://schemas.microsoft.com/office/drawing/2014/main" id="{ACB6057F-31FB-AE09-2172-CE17B062EDB8}"/>
              </a:ext>
            </a:extLst>
          </p:cNvPr>
          <p:cNvSpPr>
            <a:spLocks noChangeArrowheads="1"/>
          </p:cNvSpPr>
          <p:nvPr/>
        </p:nvSpPr>
        <p:spPr bwMode="auto">
          <a:xfrm>
            <a:off x="7315200" y="3962400"/>
            <a:ext cx="3124200" cy="1600200"/>
          </a:xfrm>
          <a:prstGeom prst="wedgeRoundRectCallout">
            <a:avLst>
              <a:gd name="adj1" fmla="val -65551"/>
              <a:gd name="adj2" fmla="val -37898"/>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Peidio â chymryd gofal priodol 
o blentyn,
e.e. peidio â glanhau,
dillad neu fwydo 
plentyn
</a:t>
            </a:r>
          </a:p>
        </p:txBody>
      </p:sp>
      <p:sp>
        <p:nvSpPr>
          <p:cNvPr id="73754" name="Footer Placeholder 1">
            <a:extLst>
              <a:ext uri="{FF2B5EF4-FFF2-40B4-BE49-F238E27FC236}">
                <a16:creationId xmlns:a16="http://schemas.microsoft.com/office/drawing/2014/main" id="{66DE5789-6CD9-FC23-F9E9-6A480D2E50DD}"/>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73755" name="Slide Number Placeholder 2">
            <a:extLst>
              <a:ext uri="{FF2B5EF4-FFF2-40B4-BE49-F238E27FC236}">
                <a16:creationId xmlns:a16="http://schemas.microsoft.com/office/drawing/2014/main" id="{27146658-8EC6-8A53-930B-8E9F05D0DCB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13075EE-CE46-4254-800F-0D4814468E0B}" type="slidenum">
              <a:rPr lang="en-GB" altLang="en-US"/>
              <a:pPr/>
              <a:t>28</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403495"/>
                                        </p:tgtEl>
                                        <p:attrNameLst>
                                          <p:attrName>style.visibility</p:attrName>
                                        </p:attrNameLst>
                                      </p:cBhvr>
                                      <p:to>
                                        <p:strVal val="visible"/>
                                      </p:to>
                                    </p:set>
                                    <p:anim calcmode="lin" valueType="num">
                                      <p:cBhvr additive="base">
                                        <p:cTn id="7" dur="500" fill="hold"/>
                                        <p:tgtEl>
                                          <p:spTgt spid="403495"/>
                                        </p:tgtEl>
                                        <p:attrNameLst>
                                          <p:attrName>ppt_x</p:attrName>
                                        </p:attrNameLst>
                                      </p:cBhvr>
                                      <p:tavLst>
                                        <p:tav tm="0">
                                          <p:val>
                                            <p:strVal val="0-#ppt_w/2"/>
                                          </p:val>
                                        </p:tav>
                                        <p:tav tm="100000">
                                          <p:val>
                                            <p:strVal val="#ppt_x"/>
                                          </p:val>
                                        </p:tav>
                                      </p:tavLst>
                                    </p:anim>
                                    <p:anim calcmode="lin" valueType="num">
                                      <p:cBhvr additive="base">
                                        <p:cTn id="8" dur="500" fill="hold"/>
                                        <p:tgtEl>
                                          <p:spTgt spid="403495"/>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9" fill="hold" nodeType="clickEffect">
                                  <p:stCondLst>
                                    <p:cond delay="0"/>
                                  </p:stCondLst>
                                  <p:childTnLst>
                                    <p:set>
                                      <p:cBhvr>
                                        <p:cTn id="12" dur="1" fill="hold">
                                          <p:stCondLst>
                                            <p:cond delay="0"/>
                                          </p:stCondLst>
                                        </p:cTn>
                                        <p:tgtEl>
                                          <p:spTgt spid="403516"/>
                                        </p:tgtEl>
                                        <p:attrNameLst>
                                          <p:attrName>style.visibility</p:attrName>
                                        </p:attrNameLst>
                                      </p:cBhvr>
                                      <p:to>
                                        <p:strVal val="visible"/>
                                      </p:to>
                                    </p:set>
                                    <p:anim calcmode="lin" valueType="num">
                                      <p:cBhvr additive="base">
                                        <p:cTn id="13" dur="500" fill="hold"/>
                                        <p:tgtEl>
                                          <p:spTgt spid="403516"/>
                                        </p:tgtEl>
                                        <p:attrNameLst>
                                          <p:attrName>ppt_x</p:attrName>
                                        </p:attrNameLst>
                                      </p:cBhvr>
                                      <p:tavLst>
                                        <p:tav tm="0">
                                          <p:val>
                                            <p:strVal val="0-#ppt_w/2"/>
                                          </p:val>
                                        </p:tav>
                                        <p:tav tm="100000">
                                          <p:val>
                                            <p:strVal val="#ppt_x"/>
                                          </p:val>
                                        </p:tav>
                                      </p:tavLst>
                                    </p:anim>
                                    <p:anim calcmode="lin" valueType="num">
                                      <p:cBhvr additive="base">
                                        <p:cTn id="14" dur="500" fill="hold"/>
                                        <p:tgtEl>
                                          <p:spTgt spid="403516"/>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9" fill="hold" nodeType="clickEffect">
                                  <p:stCondLst>
                                    <p:cond delay="0"/>
                                  </p:stCondLst>
                                  <p:childTnLst>
                                    <p:set>
                                      <p:cBhvr>
                                        <p:cTn id="18" dur="1" fill="hold">
                                          <p:stCondLst>
                                            <p:cond delay="0"/>
                                          </p:stCondLst>
                                        </p:cTn>
                                        <p:tgtEl>
                                          <p:spTgt spid="403517"/>
                                        </p:tgtEl>
                                        <p:attrNameLst>
                                          <p:attrName>style.visibility</p:attrName>
                                        </p:attrNameLst>
                                      </p:cBhvr>
                                      <p:to>
                                        <p:strVal val="visible"/>
                                      </p:to>
                                    </p:set>
                                    <p:anim calcmode="lin" valueType="num">
                                      <p:cBhvr additive="base">
                                        <p:cTn id="19" dur="500" fill="hold"/>
                                        <p:tgtEl>
                                          <p:spTgt spid="403517"/>
                                        </p:tgtEl>
                                        <p:attrNameLst>
                                          <p:attrName>ppt_x</p:attrName>
                                        </p:attrNameLst>
                                      </p:cBhvr>
                                      <p:tavLst>
                                        <p:tav tm="0">
                                          <p:val>
                                            <p:strVal val="0-#ppt_w/2"/>
                                          </p:val>
                                        </p:tav>
                                        <p:tav tm="100000">
                                          <p:val>
                                            <p:strVal val="#ppt_x"/>
                                          </p:val>
                                        </p:tav>
                                      </p:tavLst>
                                    </p:anim>
                                    <p:anim calcmode="lin" valueType="num">
                                      <p:cBhvr additive="base">
                                        <p:cTn id="20" dur="500" fill="hold"/>
                                        <p:tgtEl>
                                          <p:spTgt spid="403517"/>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2" fill="hold" nodeType="clickEffect">
                                  <p:stCondLst>
                                    <p:cond delay="0"/>
                                  </p:stCondLst>
                                  <p:childTnLst>
                                    <p:set>
                                      <p:cBhvr>
                                        <p:cTn id="24" dur="1" fill="hold">
                                          <p:stCondLst>
                                            <p:cond delay="0"/>
                                          </p:stCondLst>
                                        </p:cTn>
                                        <p:tgtEl>
                                          <p:spTgt spid="403500"/>
                                        </p:tgtEl>
                                        <p:attrNameLst>
                                          <p:attrName>style.visibility</p:attrName>
                                        </p:attrNameLst>
                                      </p:cBhvr>
                                      <p:to>
                                        <p:strVal val="visible"/>
                                      </p:to>
                                    </p:set>
                                    <p:anim calcmode="lin" valueType="num">
                                      <p:cBhvr additive="base">
                                        <p:cTn id="25" dur="500" fill="hold"/>
                                        <p:tgtEl>
                                          <p:spTgt spid="403500"/>
                                        </p:tgtEl>
                                        <p:attrNameLst>
                                          <p:attrName>ppt_x</p:attrName>
                                        </p:attrNameLst>
                                      </p:cBhvr>
                                      <p:tavLst>
                                        <p:tav tm="0">
                                          <p:val>
                                            <p:strVal val="0-#ppt_w/2"/>
                                          </p:val>
                                        </p:tav>
                                        <p:tav tm="100000">
                                          <p:val>
                                            <p:strVal val="#ppt_x"/>
                                          </p:val>
                                        </p:tav>
                                      </p:tavLst>
                                    </p:anim>
                                    <p:anim calcmode="lin" valueType="num">
                                      <p:cBhvr additive="base">
                                        <p:cTn id="26" dur="500" fill="hold"/>
                                        <p:tgtEl>
                                          <p:spTgt spid="403500"/>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2" fill="hold" nodeType="clickEffect">
                                  <p:stCondLst>
                                    <p:cond delay="0"/>
                                  </p:stCondLst>
                                  <p:childTnLst>
                                    <p:set>
                                      <p:cBhvr>
                                        <p:cTn id="30" dur="1" fill="hold">
                                          <p:stCondLst>
                                            <p:cond delay="0"/>
                                          </p:stCondLst>
                                        </p:cTn>
                                        <p:tgtEl>
                                          <p:spTgt spid="403502"/>
                                        </p:tgtEl>
                                        <p:attrNameLst>
                                          <p:attrName>style.visibility</p:attrName>
                                        </p:attrNameLst>
                                      </p:cBhvr>
                                      <p:to>
                                        <p:strVal val="visible"/>
                                      </p:to>
                                    </p:set>
                                    <p:anim calcmode="lin" valueType="num">
                                      <p:cBhvr additive="base">
                                        <p:cTn id="31" dur="500" fill="hold"/>
                                        <p:tgtEl>
                                          <p:spTgt spid="403502"/>
                                        </p:tgtEl>
                                        <p:attrNameLst>
                                          <p:attrName>ppt_x</p:attrName>
                                        </p:attrNameLst>
                                      </p:cBhvr>
                                      <p:tavLst>
                                        <p:tav tm="0">
                                          <p:val>
                                            <p:strVal val="0-#ppt_w/2"/>
                                          </p:val>
                                        </p:tav>
                                        <p:tav tm="100000">
                                          <p:val>
                                            <p:strVal val="#ppt_x"/>
                                          </p:val>
                                        </p:tav>
                                      </p:tavLst>
                                    </p:anim>
                                    <p:anim calcmode="lin" valueType="num">
                                      <p:cBhvr additive="base">
                                        <p:cTn id="32" dur="500" fill="hold"/>
                                        <p:tgtEl>
                                          <p:spTgt spid="40350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03504"/>
                                        </p:tgtEl>
                                        <p:attrNameLst>
                                          <p:attrName>style.visibility</p:attrName>
                                        </p:attrNameLst>
                                      </p:cBhvr>
                                      <p:to>
                                        <p:strVal val="visible"/>
                                      </p:to>
                                    </p:set>
                                    <p:anim calcmode="lin" valueType="num">
                                      <p:cBhvr additive="base">
                                        <p:cTn id="37" dur="500" fill="hold"/>
                                        <p:tgtEl>
                                          <p:spTgt spid="403504"/>
                                        </p:tgtEl>
                                        <p:attrNameLst>
                                          <p:attrName>ppt_x</p:attrName>
                                        </p:attrNameLst>
                                      </p:cBhvr>
                                      <p:tavLst>
                                        <p:tav tm="0">
                                          <p:val>
                                            <p:strVal val="#ppt_x"/>
                                          </p:val>
                                        </p:tav>
                                        <p:tav tm="100000">
                                          <p:val>
                                            <p:strVal val="#ppt_x"/>
                                          </p:val>
                                        </p:tav>
                                      </p:tavLst>
                                    </p:anim>
                                    <p:anim calcmode="lin" valueType="num">
                                      <p:cBhvr additive="base">
                                        <p:cTn id="38" dur="500" fill="hold"/>
                                        <p:tgtEl>
                                          <p:spTgt spid="40350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6" fill="hold" nodeType="clickEffect">
                                  <p:stCondLst>
                                    <p:cond delay="0"/>
                                  </p:stCondLst>
                                  <p:childTnLst>
                                    <p:set>
                                      <p:cBhvr>
                                        <p:cTn id="42" dur="1" fill="hold">
                                          <p:stCondLst>
                                            <p:cond delay="0"/>
                                          </p:stCondLst>
                                        </p:cTn>
                                        <p:tgtEl>
                                          <p:spTgt spid="403521"/>
                                        </p:tgtEl>
                                        <p:attrNameLst>
                                          <p:attrName>style.visibility</p:attrName>
                                        </p:attrNameLst>
                                      </p:cBhvr>
                                      <p:to>
                                        <p:strVal val="visible"/>
                                      </p:to>
                                    </p:set>
                                    <p:anim calcmode="lin" valueType="num">
                                      <p:cBhvr additive="base">
                                        <p:cTn id="43" dur="500" fill="hold"/>
                                        <p:tgtEl>
                                          <p:spTgt spid="403521"/>
                                        </p:tgtEl>
                                        <p:attrNameLst>
                                          <p:attrName>ppt_x</p:attrName>
                                        </p:attrNameLst>
                                      </p:cBhvr>
                                      <p:tavLst>
                                        <p:tav tm="0">
                                          <p:val>
                                            <p:strVal val="1+#ppt_w/2"/>
                                          </p:val>
                                        </p:tav>
                                        <p:tav tm="100000">
                                          <p:val>
                                            <p:strVal val="#ppt_x"/>
                                          </p:val>
                                        </p:tav>
                                      </p:tavLst>
                                    </p:anim>
                                    <p:anim calcmode="lin" valueType="num">
                                      <p:cBhvr additive="base">
                                        <p:cTn id="44" dur="500" fill="hold"/>
                                        <p:tgtEl>
                                          <p:spTgt spid="40352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2" fill="hold" nodeType="clickEffect">
                                  <p:stCondLst>
                                    <p:cond delay="0"/>
                                  </p:stCondLst>
                                  <p:childTnLst>
                                    <p:set>
                                      <p:cBhvr>
                                        <p:cTn id="48" dur="1" fill="hold">
                                          <p:stCondLst>
                                            <p:cond delay="0"/>
                                          </p:stCondLst>
                                        </p:cTn>
                                        <p:tgtEl>
                                          <p:spTgt spid="403520"/>
                                        </p:tgtEl>
                                        <p:attrNameLst>
                                          <p:attrName>style.visibility</p:attrName>
                                        </p:attrNameLst>
                                      </p:cBhvr>
                                      <p:to>
                                        <p:strVal val="visible"/>
                                      </p:to>
                                    </p:set>
                                    <p:anim calcmode="lin" valueType="num">
                                      <p:cBhvr additive="base">
                                        <p:cTn id="49" dur="500" fill="hold"/>
                                        <p:tgtEl>
                                          <p:spTgt spid="403520"/>
                                        </p:tgtEl>
                                        <p:attrNameLst>
                                          <p:attrName>ppt_x</p:attrName>
                                        </p:attrNameLst>
                                      </p:cBhvr>
                                      <p:tavLst>
                                        <p:tav tm="0">
                                          <p:val>
                                            <p:strVal val="1+#ppt_w/2"/>
                                          </p:val>
                                        </p:tav>
                                        <p:tav tm="100000">
                                          <p:val>
                                            <p:strVal val="#ppt_x"/>
                                          </p:val>
                                        </p:tav>
                                      </p:tavLst>
                                    </p:anim>
                                    <p:anim calcmode="lin" valueType="num">
                                      <p:cBhvr additive="base">
                                        <p:cTn id="50" dur="500" fill="hold"/>
                                        <p:tgtEl>
                                          <p:spTgt spid="403520"/>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2" fill="hold" nodeType="clickEffect">
                                  <p:stCondLst>
                                    <p:cond delay="0"/>
                                  </p:stCondLst>
                                  <p:childTnLst>
                                    <p:set>
                                      <p:cBhvr>
                                        <p:cTn id="54" dur="1" fill="hold">
                                          <p:stCondLst>
                                            <p:cond delay="0"/>
                                          </p:stCondLst>
                                        </p:cTn>
                                        <p:tgtEl>
                                          <p:spTgt spid="403512"/>
                                        </p:tgtEl>
                                        <p:attrNameLst>
                                          <p:attrName>style.visibility</p:attrName>
                                        </p:attrNameLst>
                                      </p:cBhvr>
                                      <p:to>
                                        <p:strVal val="visible"/>
                                      </p:to>
                                    </p:set>
                                    <p:anim calcmode="lin" valueType="num">
                                      <p:cBhvr additive="base">
                                        <p:cTn id="55" dur="500" fill="hold"/>
                                        <p:tgtEl>
                                          <p:spTgt spid="403512"/>
                                        </p:tgtEl>
                                        <p:attrNameLst>
                                          <p:attrName>ppt_x</p:attrName>
                                        </p:attrNameLst>
                                      </p:cBhvr>
                                      <p:tavLst>
                                        <p:tav tm="0">
                                          <p:val>
                                            <p:strVal val="1+#ppt_w/2"/>
                                          </p:val>
                                        </p:tav>
                                        <p:tav tm="100000">
                                          <p:val>
                                            <p:strVal val="#ppt_x"/>
                                          </p:val>
                                        </p:tav>
                                      </p:tavLst>
                                    </p:anim>
                                    <p:anim calcmode="lin" valueType="num">
                                      <p:cBhvr additive="base">
                                        <p:cTn id="56" dur="500" fill="hold"/>
                                        <p:tgtEl>
                                          <p:spTgt spid="403512"/>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3" fill="hold" nodeType="clickEffect">
                                  <p:stCondLst>
                                    <p:cond delay="0"/>
                                  </p:stCondLst>
                                  <p:childTnLst>
                                    <p:set>
                                      <p:cBhvr>
                                        <p:cTn id="60" dur="1" fill="hold">
                                          <p:stCondLst>
                                            <p:cond delay="0"/>
                                          </p:stCondLst>
                                        </p:cTn>
                                        <p:tgtEl>
                                          <p:spTgt spid="403518"/>
                                        </p:tgtEl>
                                        <p:attrNameLst>
                                          <p:attrName>style.visibility</p:attrName>
                                        </p:attrNameLst>
                                      </p:cBhvr>
                                      <p:to>
                                        <p:strVal val="visible"/>
                                      </p:to>
                                    </p:set>
                                    <p:anim calcmode="lin" valueType="num">
                                      <p:cBhvr additive="base">
                                        <p:cTn id="61" dur="500" fill="hold"/>
                                        <p:tgtEl>
                                          <p:spTgt spid="403518"/>
                                        </p:tgtEl>
                                        <p:attrNameLst>
                                          <p:attrName>ppt_x</p:attrName>
                                        </p:attrNameLst>
                                      </p:cBhvr>
                                      <p:tavLst>
                                        <p:tav tm="0">
                                          <p:val>
                                            <p:strVal val="1+#ppt_w/2"/>
                                          </p:val>
                                        </p:tav>
                                        <p:tav tm="100000">
                                          <p:val>
                                            <p:strVal val="#ppt_x"/>
                                          </p:val>
                                        </p:tav>
                                      </p:tavLst>
                                    </p:anim>
                                    <p:anim calcmode="lin" valueType="num">
                                      <p:cBhvr additive="base">
                                        <p:cTn id="62" dur="500" fill="hold"/>
                                        <p:tgtEl>
                                          <p:spTgt spid="4035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3495" grpId="0" animBg="1" autoUpdateAnimBg="0"/>
      <p:bldP spid="403500" grpId="0" animBg="1" autoUpdateAnimBg="0"/>
      <p:bldP spid="403502" grpId="0" animBg="1" autoUpdateAnimBg="0"/>
      <p:bldP spid="403504" grpId="0" animBg="1" autoUpdateAnimBg="0"/>
      <p:bldP spid="403512" grpId="0" animBg="1" autoUpdateAnimBg="0"/>
      <p:bldP spid="403516" grpId="0" animBg="1" autoUpdateAnimBg="0"/>
      <p:bldP spid="403517" grpId="0" animBg="1" autoUpdateAnimBg="0"/>
      <p:bldP spid="403518" grpId="0" animBg="1" autoUpdateAnimBg="0"/>
      <p:bldP spid="403520" grpId="0" animBg="1" autoUpdateAnimBg="0"/>
      <p:bldP spid="403521"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Freeform 6">
            <a:extLst>
              <a:ext uri="{FF2B5EF4-FFF2-40B4-BE49-F238E27FC236}">
                <a16:creationId xmlns:a16="http://schemas.microsoft.com/office/drawing/2014/main" id="{86B45133-447F-48DD-DFB5-0D34FB77295D}"/>
              </a:ext>
            </a:extLst>
          </p:cNvPr>
          <p:cNvSpPr>
            <a:spLocks/>
          </p:cNvSpPr>
          <p:nvPr/>
        </p:nvSpPr>
        <p:spPr bwMode="auto">
          <a:xfrm>
            <a:off x="5349876" y="2552700"/>
            <a:ext cx="346075" cy="228600"/>
          </a:xfrm>
          <a:custGeom>
            <a:avLst/>
            <a:gdLst>
              <a:gd name="T0" fmla="*/ 2147483646 w 218"/>
              <a:gd name="T1" fmla="*/ 2147483646 h 144"/>
              <a:gd name="T2" fmla="*/ 2147483646 w 218"/>
              <a:gd name="T3" fmla="*/ 2147483646 h 144"/>
              <a:gd name="T4" fmla="*/ 2147483646 w 218"/>
              <a:gd name="T5" fmla="*/ 2147483646 h 144"/>
              <a:gd name="T6" fmla="*/ 0 60000 65536"/>
              <a:gd name="T7" fmla="*/ 0 60000 65536"/>
              <a:gd name="T8" fmla="*/ 0 60000 65536"/>
              <a:gd name="T9" fmla="*/ 0 w 218"/>
              <a:gd name="T10" fmla="*/ 0 h 144"/>
              <a:gd name="T11" fmla="*/ 218 w 218"/>
              <a:gd name="T12" fmla="*/ 144 h 144"/>
            </a:gdLst>
            <a:ahLst/>
            <a:cxnLst>
              <a:cxn ang="T6">
                <a:pos x="T0" y="T1"/>
              </a:cxn>
              <a:cxn ang="T7">
                <a:pos x="T2" y="T3"/>
              </a:cxn>
              <a:cxn ang="T8">
                <a:pos x="T4" y="T5"/>
              </a:cxn>
            </a:cxnLst>
            <a:rect l="T9" t="T10" r="T11" b="T12"/>
            <a:pathLst>
              <a:path w="218" h="144">
                <a:moveTo>
                  <a:pt x="2" y="144"/>
                </a:moveTo>
                <a:cubicBezTo>
                  <a:pt x="6" y="120"/>
                  <a:pt x="0" y="92"/>
                  <a:pt x="14" y="72"/>
                </a:cubicBezTo>
                <a:cubicBezTo>
                  <a:pt x="65" y="0"/>
                  <a:pt x="146" y="24"/>
                  <a:pt x="218" y="24"/>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endParaRPr lang="en-GB"/>
          </a:p>
        </p:txBody>
      </p:sp>
      <p:sp>
        <p:nvSpPr>
          <p:cNvPr id="74755" name="AutoShape 3">
            <a:extLst>
              <a:ext uri="{FF2B5EF4-FFF2-40B4-BE49-F238E27FC236}">
                <a16:creationId xmlns:a16="http://schemas.microsoft.com/office/drawing/2014/main" id="{E65809ED-9822-A28D-897C-89E070B232E9}"/>
              </a:ext>
            </a:extLst>
          </p:cNvPr>
          <p:cNvSpPr>
            <a:spLocks noChangeArrowheads="1"/>
          </p:cNvSpPr>
          <p:nvPr/>
        </p:nvSpPr>
        <p:spPr bwMode="auto">
          <a:xfrm>
            <a:off x="4800600" y="2209800"/>
            <a:ext cx="2362200" cy="2286000"/>
          </a:xfrm>
          <a:prstGeom prst="smileyFace">
            <a:avLst>
              <a:gd name="adj" fmla="val -4653"/>
            </a:avLst>
          </a:prstGeom>
          <a:solidFill>
            <a:srgbClr val="FFFF66"/>
          </a:solidFill>
          <a:ln w="9525">
            <a:solidFill>
              <a:schemeClr val="tx1"/>
            </a:solidFill>
            <a:round/>
            <a:headEnd/>
            <a:tailEnd/>
          </a:ln>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GB" altLang="en-US" sz="2000" b="1">
              <a:latin typeface="Arial" panose="020B0604020202020204" pitchFamily="34" charset="0"/>
            </a:endParaRPr>
          </a:p>
        </p:txBody>
      </p:sp>
      <p:sp>
        <p:nvSpPr>
          <p:cNvPr id="74756" name="Freeform 7">
            <a:extLst>
              <a:ext uri="{FF2B5EF4-FFF2-40B4-BE49-F238E27FC236}">
                <a16:creationId xmlns:a16="http://schemas.microsoft.com/office/drawing/2014/main" id="{60CCFA0B-D872-36B1-8F60-3B7E9B4870C9}"/>
              </a:ext>
            </a:extLst>
          </p:cNvPr>
          <p:cNvSpPr>
            <a:spLocks/>
          </p:cNvSpPr>
          <p:nvPr/>
        </p:nvSpPr>
        <p:spPr bwMode="auto">
          <a:xfrm>
            <a:off x="5486400" y="2514600"/>
            <a:ext cx="228600" cy="152400"/>
          </a:xfrm>
          <a:custGeom>
            <a:avLst/>
            <a:gdLst>
              <a:gd name="T0" fmla="*/ 2147483646 w 144"/>
              <a:gd name="T1" fmla="*/ 0 h 96"/>
              <a:gd name="T2" fmla="*/ 0 w 144"/>
              <a:gd name="T3" fmla="*/ 2147483646 h 96"/>
              <a:gd name="T4" fmla="*/ 0 60000 65536"/>
              <a:gd name="T5" fmla="*/ 0 60000 65536"/>
              <a:gd name="T6" fmla="*/ 0 w 144"/>
              <a:gd name="T7" fmla="*/ 0 h 96"/>
              <a:gd name="T8" fmla="*/ 144 w 144"/>
              <a:gd name="T9" fmla="*/ 96 h 96"/>
            </a:gdLst>
            <a:ahLst/>
            <a:cxnLst>
              <a:cxn ang="T4">
                <a:pos x="T0" y="T1"/>
              </a:cxn>
              <a:cxn ang="T5">
                <a:pos x="T2" y="T3"/>
              </a:cxn>
            </a:cxnLst>
            <a:rect l="T6" t="T7" r="T8" b="T9"/>
            <a:pathLst>
              <a:path w="144" h="96">
                <a:moveTo>
                  <a:pt x="144" y="0"/>
                </a:moveTo>
                <a:cubicBezTo>
                  <a:pt x="144" y="0"/>
                  <a:pt x="72" y="48"/>
                  <a:pt x="0" y="96"/>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endParaRPr lang="en-GB"/>
          </a:p>
        </p:txBody>
      </p:sp>
      <p:sp>
        <p:nvSpPr>
          <p:cNvPr id="74757" name="Freeform 8">
            <a:extLst>
              <a:ext uri="{FF2B5EF4-FFF2-40B4-BE49-F238E27FC236}">
                <a16:creationId xmlns:a16="http://schemas.microsoft.com/office/drawing/2014/main" id="{59E60546-5A22-AB90-8F7F-03AEDD5AB89F}"/>
              </a:ext>
            </a:extLst>
          </p:cNvPr>
          <p:cNvSpPr>
            <a:spLocks/>
          </p:cNvSpPr>
          <p:nvPr/>
        </p:nvSpPr>
        <p:spPr bwMode="auto">
          <a:xfrm>
            <a:off x="5638800" y="1752600"/>
            <a:ext cx="304800" cy="457200"/>
          </a:xfrm>
          <a:custGeom>
            <a:avLst/>
            <a:gdLst>
              <a:gd name="T0" fmla="*/ 0 w 192"/>
              <a:gd name="T1" fmla="*/ 0 h 288"/>
              <a:gd name="T2" fmla="*/ 2147483646 w 192"/>
              <a:gd name="T3" fmla="*/ 2147483646 h 288"/>
              <a:gd name="T4" fmla="*/ 0 60000 65536"/>
              <a:gd name="T5" fmla="*/ 0 60000 65536"/>
              <a:gd name="T6" fmla="*/ 0 w 192"/>
              <a:gd name="T7" fmla="*/ 0 h 288"/>
              <a:gd name="T8" fmla="*/ 192 w 192"/>
              <a:gd name="T9" fmla="*/ 288 h 288"/>
            </a:gdLst>
            <a:ahLst/>
            <a:cxnLst>
              <a:cxn ang="T4">
                <a:pos x="T0" y="T1"/>
              </a:cxn>
              <a:cxn ang="T5">
                <a:pos x="T2" y="T3"/>
              </a:cxn>
            </a:cxnLst>
            <a:rect l="T6" t="T7" r="T8" b="T9"/>
            <a:pathLst>
              <a:path w="192" h="288">
                <a:moveTo>
                  <a:pt x="0" y="0"/>
                </a:moveTo>
                <a:cubicBezTo>
                  <a:pt x="80" y="120"/>
                  <a:pt x="160" y="240"/>
                  <a:pt x="192" y="288"/>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endParaRPr lang="en-GB"/>
          </a:p>
        </p:txBody>
      </p:sp>
      <p:sp>
        <p:nvSpPr>
          <p:cNvPr id="74758" name="Line 11">
            <a:extLst>
              <a:ext uri="{FF2B5EF4-FFF2-40B4-BE49-F238E27FC236}">
                <a16:creationId xmlns:a16="http://schemas.microsoft.com/office/drawing/2014/main" id="{9FF60FD9-2439-1F31-89F6-5AAE3DD31FFF}"/>
              </a:ext>
            </a:extLst>
          </p:cNvPr>
          <p:cNvSpPr>
            <a:spLocks noChangeShapeType="1"/>
          </p:cNvSpPr>
          <p:nvPr/>
        </p:nvSpPr>
        <p:spPr bwMode="auto">
          <a:xfrm>
            <a:off x="6019800" y="1600200"/>
            <a:ext cx="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74759" name="Freeform 12">
            <a:extLst>
              <a:ext uri="{FF2B5EF4-FFF2-40B4-BE49-F238E27FC236}">
                <a16:creationId xmlns:a16="http://schemas.microsoft.com/office/drawing/2014/main" id="{1D605A7D-364D-2B16-AFAA-07C1D42ABC6E}"/>
              </a:ext>
            </a:extLst>
          </p:cNvPr>
          <p:cNvSpPr>
            <a:spLocks/>
          </p:cNvSpPr>
          <p:nvPr/>
        </p:nvSpPr>
        <p:spPr bwMode="auto">
          <a:xfrm>
            <a:off x="6019800" y="1828800"/>
            <a:ext cx="381000" cy="419100"/>
          </a:xfrm>
          <a:custGeom>
            <a:avLst/>
            <a:gdLst>
              <a:gd name="T0" fmla="*/ 2147483646 w 372"/>
              <a:gd name="T1" fmla="*/ 0 h 372"/>
              <a:gd name="T2" fmla="*/ 2147483646 w 372"/>
              <a:gd name="T3" fmla="*/ 2147483646 h 372"/>
              <a:gd name="T4" fmla="*/ 2147483646 w 372"/>
              <a:gd name="T5" fmla="*/ 2147483646 h 372"/>
              <a:gd name="T6" fmla="*/ 2147483646 w 372"/>
              <a:gd name="T7" fmla="*/ 2147483646 h 372"/>
              <a:gd name="T8" fmla="*/ 2147483646 w 372"/>
              <a:gd name="T9" fmla="*/ 2147483646 h 372"/>
              <a:gd name="T10" fmla="*/ 0 w 372"/>
              <a:gd name="T11" fmla="*/ 2147483646 h 372"/>
              <a:gd name="T12" fmla="*/ 0 60000 65536"/>
              <a:gd name="T13" fmla="*/ 0 60000 65536"/>
              <a:gd name="T14" fmla="*/ 0 60000 65536"/>
              <a:gd name="T15" fmla="*/ 0 60000 65536"/>
              <a:gd name="T16" fmla="*/ 0 60000 65536"/>
              <a:gd name="T17" fmla="*/ 0 60000 65536"/>
              <a:gd name="T18" fmla="*/ 0 w 372"/>
              <a:gd name="T19" fmla="*/ 0 h 372"/>
              <a:gd name="T20" fmla="*/ 372 w 372"/>
              <a:gd name="T21" fmla="*/ 372 h 372"/>
            </a:gdLst>
            <a:ahLst/>
            <a:cxnLst>
              <a:cxn ang="T12">
                <a:pos x="T0" y="T1"/>
              </a:cxn>
              <a:cxn ang="T13">
                <a:pos x="T2" y="T3"/>
              </a:cxn>
              <a:cxn ang="T14">
                <a:pos x="T4" y="T5"/>
              </a:cxn>
              <a:cxn ang="T15">
                <a:pos x="T6" y="T7"/>
              </a:cxn>
              <a:cxn ang="T16">
                <a:pos x="T8" y="T9"/>
              </a:cxn>
              <a:cxn ang="T17">
                <a:pos x="T10" y="T11"/>
              </a:cxn>
            </a:cxnLst>
            <a:rect l="T18" t="T19" r="T20" b="T21"/>
            <a:pathLst>
              <a:path w="372" h="372">
                <a:moveTo>
                  <a:pt x="372" y="0"/>
                </a:moveTo>
                <a:cubicBezTo>
                  <a:pt x="321" y="17"/>
                  <a:pt x="274" y="34"/>
                  <a:pt x="228" y="60"/>
                </a:cubicBezTo>
                <a:cubicBezTo>
                  <a:pt x="203" y="74"/>
                  <a:pt x="156" y="108"/>
                  <a:pt x="156" y="108"/>
                </a:cubicBezTo>
                <a:cubicBezTo>
                  <a:pt x="148" y="120"/>
                  <a:pt x="142" y="134"/>
                  <a:pt x="132" y="144"/>
                </a:cubicBezTo>
                <a:cubicBezTo>
                  <a:pt x="122" y="154"/>
                  <a:pt x="105" y="157"/>
                  <a:pt x="96" y="168"/>
                </a:cubicBezTo>
                <a:cubicBezTo>
                  <a:pt x="51" y="219"/>
                  <a:pt x="0" y="300"/>
                  <a:pt x="0" y="372"/>
                </a:cubicBezTo>
              </a:path>
            </a:pathLst>
          </a:custGeom>
          <a:noFill/>
          <a:ln w="9525" cap="flat" cmpd="sng">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74760" name="Freeform 13">
            <a:extLst>
              <a:ext uri="{FF2B5EF4-FFF2-40B4-BE49-F238E27FC236}">
                <a16:creationId xmlns:a16="http://schemas.microsoft.com/office/drawing/2014/main" id="{81F40E70-E8A6-AC7E-93A0-D150F32FB949}"/>
              </a:ext>
            </a:extLst>
          </p:cNvPr>
          <p:cNvSpPr>
            <a:spLocks/>
          </p:cNvSpPr>
          <p:nvPr/>
        </p:nvSpPr>
        <p:spPr bwMode="auto">
          <a:xfrm>
            <a:off x="5543550" y="1828800"/>
            <a:ext cx="476250" cy="368300"/>
          </a:xfrm>
          <a:custGeom>
            <a:avLst/>
            <a:gdLst>
              <a:gd name="T0" fmla="*/ 0 w 300"/>
              <a:gd name="T1" fmla="*/ 0 h 232"/>
              <a:gd name="T2" fmla="*/ 2147483646 w 300"/>
              <a:gd name="T3" fmla="*/ 2147483646 h 232"/>
              <a:gd name="T4" fmla="*/ 2147483646 w 300"/>
              <a:gd name="T5" fmla="*/ 2147483646 h 232"/>
              <a:gd name="T6" fmla="*/ 2147483646 w 300"/>
              <a:gd name="T7" fmla="*/ 2147483646 h 232"/>
              <a:gd name="T8" fmla="*/ 0 60000 65536"/>
              <a:gd name="T9" fmla="*/ 0 60000 65536"/>
              <a:gd name="T10" fmla="*/ 0 60000 65536"/>
              <a:gd name="T11" fmla="*/ 0 60000 65536"/>
              <a:gd name="T12" fmla="*/ 0 w 300"/>
              <a:gd name="T13" fmla="*/ 0 h 232"/>
              <a:gd name="T14" fmla="*/ 300 w 300"/>
              <a:gd name="T15" fmla="*/ 232 h 232"/>
            </a:gdLst>
            <a:ahLst/>
            <a:cxnLst>
              <a:cxn ang="T8">
                <a:pos x="T0" y="T1"/>
              </a:cxn>
              <a:cxn ang="T9">
                <a:pos x="T2" y="T3"/>
              </a:cxn>
              <a:cxn ang="T10">
                <a:pos x="T4" y="T5"/>
              </a:cxn>
              <a:cxn ang="T11">
                <a:pos x="T6" y="T7"/>
              </a:cxn>
            </a:cxnLst>
            <a:rect l="T12" t="T13" r="T14" b="T15"/>
            <a:pathLst>
              <a:path w="300" h="232">
                <a:moveTo>
                  <a:pt x="0" y="0"/>
                </a:moveTo>
                <a:cubicBezTo>
                  <a:pt x="62" y="12"/>
                  <a:pt x="115" y="25"/>
                  <a:pt x="168" y="60"/>
                </a:cubicBezTo>
                <a:cubicBezTo>
                  <a:pt x="206" y="116"/>
                  <a:pt x="223" y="156"/>
                  <a:pt x="276" y="192"/>
                </a:cubicBezTo>
                <a:cubicBezTo>
                  <a:pt x="289" y="232"/>
                  <a:pt x="275" y="228"/>
                  <a:pt x="300" y="228"/>
                </a:cubicBezTo>
              </a:path>
            </a:pathLst>
          </a:custGeom>
          <a:noFill/>
          <a:ln w="9525" cap="flat" cmpd="sng">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74761" name="Oval 14">
            <a:extLst>
              <a:ext uri="{FF2B5EF4-FFF2-40B4-BE49-F238E27FC236}">
                <a16:creationId xmlns:a16="http://schemas.microsoft.com/office/drawing/2014/main" id="{96CB98CE-4754-FFBE-2BD4-C577F44C7DD0}"/>
              </a:ext>
            </a:extLst>
          </p:cNvPr>
          <p:cNvSpPr>
            <a:spLocks noChangeArrowheads="1"/>
          </p:cNvSpPr>
          <p:nvPr/>
        </p:nvSpPr>
        <p:spPr bwMode="auto">
          <a:xfrm>
            <a:off x="5562600" y="2971800"/>
            <a:ext cx="152400" cy="15240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GB" altLang="en-US" sz="2000" b="1">
              <a:latin typeface="Arial" panose="020B0604020202020204" pitchFamily="34" charset="0"/>
            </a:endParaRPr>
          </a:p>
        </p:txBody>
      </p:sp>
      <p:sp>
        <p:nvSpPr>
          <p:cNvPr id="74762" name="Oval 15">
            <a:extLst>
              <a:ext uri="{FF2B5EF4-FFF2-40B4-BE49-F238E27FC236}">
                <a16:creationId xmlns:a16="http://schemas.microsoft.com/office/drawing/2014/main" id="{5BE6FA63-E103-3FC3-94AC-8D67E7A35BEE}"/>
              </a:ext>
            </a:extLst>
          </p:cNvPr>
          <p:cNvSpPr>
            <a:spLocks noChangeArrowheads="1"/>
          </p:cNvSpPr>
          <p:nvPr/>
        </p:nvSpPr>
        <p:spPr bwMode="auto">
          <a:xfrm>
            <a:off x="6324600" y="2971800"/>
            <a:ext cx="152400" cy="15240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GB" altLang="en-US" sz="2000" b="1">
              <a:latin typeface="Arial" panose="020B0604020202020204" pitchFamily="34" charset="0"/>
            </a:endParaRPr>
          </a:p>
        </p:txBody>
      </p:sp>
      <p:sp>
        <p:nvSpPr>
          <p:cNvPr id="74763" name="Freeform 18">
            <a:extLst>
              <a:ext uri="{FF2B5EF4-FFF2-40B4-BE49-F238E27FC236}">
                <a16:creationId xmlns:a16="http://schemas.microsoft.com/office/drawing/2014/main" id="{B52DA78D-37E9-C100-6024-ABDD5DB19A96}"/>
              </a:ext>
            </a:extLst>
          </p:cNvPr>
          <p:cNvSpPr>
            <a:spLocks/>
          </p:cNvSpPr>
          <p:nvPr/>
        </p:nvSpPr>
        <p:spPr bwMode="auto">
          <a:xfrm flipH="1">
            <a:off x="6324600" y="2590800"/>
            <a:ext cx="304800" cy="381000"/>
          </a:xfrm>
          <a:custGeom>
            <a:avLst/>
            <a:gdLst>
              <a:gd name="T0" fmla="*/ 2147483646 w 144"/>
              <a:gd name="T1" fmla="*/ 0 h 144"/>
              <a:gd name="T2" fmla="*/ 2147483646 w 144"/>
              <a:gd name="T3" fmla="*/ 2147483646 h 144"/>
              <a:gd name="T4" fmla="*/ 0 w 144"/>
              <a:gd name="T5" fmla="*/ 2147483646 h 144"/>
              <a:gd name="T6" fmla="*/ 0 60000 65536"/>
              <a:gd name="T7" fmla="*/ 0 60000 65536"/>
              <a:gd name="T8" fmla="*/ 0 60000 65536"/>
              <a:gd name="T9" fmla="*/ 0 w 144"/>
              <a:gd name="T10" fmla="*/ 0 h 144"/>
              <a:gd name="T11" fmla="*/ 144 w 144"/>
              <a:gd name="T12" fmla="*/ 144 h 144"/>
            </a:gdLst>
            <a:ahLst/>
            <a:cxnLst>
              <a:cxn ang="T6">
                <a:pos x="T0" y="T1"/>
              </a:cxn>
              <a:cxn ang="T7">
                <a:pos x="T2" y="T3"/>
              </a:cxn>
              <a:cxn ang="T8">
                <a:pos x="T4" y="T5"/>
              </a:cxn>
            </a:cxnLst>
            <a:rect l="T9" t="T10" r="T11" b="T12"/>
            <a:pathLst>
              <a:path w="144" h="144">
                <a:moveTo>
                  <a:pt x="144" y="0"/>
                </a:moveTo>
                <a:cubicBezTo>
                  <a:pt x="108" y="12"/>
                  <a:pt x="72" y="24"/>
                  <a:pt x="48" y="48"/>
                </a:cubicBezTo>
                <a:cubicBezTo>
                  <a:pt x="24" y="72"/>
                  <a:pt x="16" y="120"/>
                  <a:pt x="0" y="144"/>
                </a:cubicBezTo>
              </a:path>
            </a:pathLst>
          </a:custGeom>
          <a:noFill/>
          <a:ln w="9525" cap="flat" cmpd="sng">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74764" name="Freeform 20">
            <a:extLst>
              <a:ext uri="{FF2B5EF4-FFF2-40B4-BE49-F238E27FC236}">
                <a16:creationId xmlns:a16="http://schemas.microsoft.com/office/drawing/2014/main" id="{07D76D5B-087E-1ABE-C208-44B1B49A49AA}"/>
              </a:ext>
            </a:extLst>
          </p:cNvPr>
          <p:cNvSpPr>
            <a:spLocks/>
          </p:cNvSpPr>
          <p:nvPr/>
        </p:nvSpPr>
        <p:spPr bwMode="auto">
          <a:xfrm>
            <a:off x="5334000" y="2590800"/>
            <a:ext cx="304800" cy="304800"/>
          </a:xfrm>
          <a:custGeom>
            <a:avLst/>
            <a:gdLst>
              <a:gd name="T0" fmla="*/ 2147483646 w 144"/>
              <a:gd name="T1" fmla="*/ 0 h 144"/>
              <a:gd name="T2" fmla="*/ 2147483646 w 144"/>
              <a:gd name="T3" fmla="*/ 2147483646 h 144"/>
              <a:gd name="T4" fmla="*/ 0 w 144"/>
              <a:gd name="T5" fmla="*/ 2147483646 h 144"/>
              <a:gd name="T6" fmla="*/ 0 60000 65536"/>
              <a:gd name="T7" fmla="*/ 0 60000 65536"/>
              <a:gd name="T8" fmla="*/ 0 60000 65536"/>
              <a:gd name="T9" fmla="*/ 0 w 144"/>
              <a:gd name="T10" fmla="*/ 0 h 144"/>
              <a:gd name="T11" fmla="*/ 144 w 144"/>
              <a:gd name="T12" fmla="*/ 144 h 144"/>
            </a:gdLst>
            <a:ahLst/>
            <a:cxnLst>
              <a:cxn ang="T6">
                <a:pos x="T0" y="T1"/>
              </a:cxn>
              <a:cxn ang="T7">
                <a:pos x="T2" y="T3"/>
              </a:cxn>
              <a:cxn ang="T8">
                <a:pos x="T4" y="T5"/>
              </a:cxn>
            </a:cxnLst>
            <a:rect l="T9" t="T10" r="T11" b="T12"/>
            <a:pathLst>
              <a:path w="144" h="144">
                <a:moveTo>
                  <a:pt x="144" y="0"/>
                </a:moveTo>
                <a:cubicBezTo>
                  <a:pt x="108" y="12"/>
                  <a:pt x="72" y="24"/>
                  <a:pt x="48" y="48"/>
                </a:cubicBezTo>
                <a:cubicBezTo>
                  <a:pt x="24" y="72"/>
                  <a:pt x="12" y="108"/>
                  <a:pt x="0" y="144"/>
                </a:cubicBezTo>
              </a:path>
            </a:pathLst>
          </a:custGeom>
          <a:noFill/>
          <a:ln w="9525" cap="flat" cmpd="sng">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74765" name="Freeform 21">
            <a:extLst>
              <a:ext uri="{FF2B5EF4-FFF2-40B4-BE49-F238E27FC236}">
                <a16:creationId xmlns:a16="http://schemas.microsoft.com/office/drawing/2014/main" id="{8B401245-6929-C945-84C7-39C5B842A4D1}"/>
              </a:ext>
            </a:extLst>
          </p:cNvPr>
          <p:cNvSpPr>
            <a:spLocks/>
          </p:cNvSpPr>
          <p:nvPr/>
        </p:nvSpPr>
        <p:spPr bwMode="auto">
          <a:xfrm>
            <a:off x="6934200" y="2667000"/>
            <a:ext cx="381000" cy="457200"/>
          </a:xfrm>
          <a:custGeom>
            <a:avLst/>
            <a:gdLst>
              <a:gd name="T0" fmla="*/ 2147483646 w 213"/>
              <a:gd name="T1" fmla="*/ 2147483646 h 336"/>
              <a:gd name="T2" fmla="*/ 2147483646 w 213"/>
              <a:gd name="T3" fmla="*/ 0 h 336"/>
              <a:gd name="T4" fmla="*/ 2147483646 w 213"/>
              <a:gd name="T5" fmla="*/ 2147483646 h 336"/>
              <a:gd name="T6" fmla="*/ 2147483646 w 213"/>
              <a:gd name="T7" fmla="*/ 2147483646 h 336"/>
              <a:gd name="T8" fmla="*/ 2147483646 w 213"/>
              <a:gd name="T9" fmla="*/ 2147483646 h 336"/>
              <a:gd name="T10" fmla="*/ 0 60000 65536"/>
              <a:gd name="T11" fmla="*/ 0 60000 65536"/>
              <a:gd name="T12" fmla="*/ 0 60000 65536"/>
              <a:gd name="T13" fmla="*/ 0 60000 65536"/>
              <a:gd name="T14" fmla="*/ 0 60000 65536"/>
              <a:gd name="T15" fmla="*/ 0 w 213"/>
              <a:gd name="T16" fmla="*/ 0 h 336"/>
              <a:gd name="T17" fmla="*/ 213 w 213"/>
              <a:gd name="T18" fmla="*/ 336 h 336"/>
            </a:gdLst>
            <a:ahLst/>
            <a:cxnLst>
              <a:cxn ang="T10">
                <a:pos x="T0" y="T1"/>
              </a:cxn>
              <a:cxn ang="T11">
                <a:pos x="T2" y="T3"/>
              </a:cxn>
              <a:cxn ang="T12">
                <a:pos x="T4" y="T5"/>
              </a:cxn>
              <a:cxn ang="T13">
                <a:pos x="T6" y="T7"/>
              </a:cxn>
              <a:cxn ang="T14">
                <a:pos x="T8" y="T9"/>
              </a:cxn>
            </a:cxnLst>
            <a:rect l="T15" t="T16" r="T17" b="T18"/>
            <a:pathLst>
              <a:path w="213" h="336">
                <a:moveTo>
                  <a:pt x="33" y="60"/>
                </a:moveTo>
                <a:cubicBezTo>
                  <a:pt x="26" y="38"/>
                  <a:pt x="0" y="0"/>
                  <a:pt x="57" y="0"/>
                </a:cubicBezTo>
                <a:cubicBezTo>
                  <a:pt x="82" y="0"/>
                  <a:pt x="129" y="24"/>
                  <a:pt x="129" y="24"/>
                </a:cubicBezTo>
                <a:cubicBezTo>
                  <a:pt x="142" y="63"/>
                  <a:pt x="164" y="93"/>
                  <a:pt x="177" y="132"/>
                </a:cubicBezTo>
                <a:cubicBezTo>
                  <a:pt x="175" y="167"/>
                  <a:pt x="213" y="336"/>
                  <a:pt x="117" y="336"/>
                </a:cubicBezTo>
              </a:path>
            </a:pathLst>
          </a:custGeom>
          <a:solidFill>
            <a:srgbClr val="FFFF66"/>
          </a:solidFill>
          <a:ln w="9525" cap="flat" cmpd="sng">
            <a:solidFill>
              <a:schemeClr val="tx1"/>
            </a:solidFill>
            <a:prstDash val="solid"/>
            <a:round/>
            <a:headEnd/>
            <a:tailEnd/>
          </a:ln>
        </p:spPr>
        <p:txBody>
          <a:bodyPr wrap="none" anchor="ctr"/>
          <a:lstStyle/>
          <a:p>
            <a:endParaRPr lang="en-GB"/>
          </a:p>
        </p:txBody>
      </p:sp>
      <p:sp>
        <p:nvSpPr>
          <p:cNvPr id="74766" name="Freeform 25">
            <a:extLst>
              <a:ext uri="{FF2B5EF4-FFF2-40B4-BE49-F238E27FC236}">
                <a16:creationId xmlns:a16="http://schemas.microsoft.com/office/drawing/2014/main" id="{3C609DE1-3AE9-DB15-410A-E2F6FDA347E6}"/>
              </a:ext>
            </a:extLst>
          </p:cNvPr>
          <p:cNvSpPr>
            <a:spLocks/>
          </p:cNvSpPr>
          <p:nvPr/>
        </p:nvSpPr>
        <p:spPr bwMode="auto">
          <a:xfrm>
            <a:off x="4724400" y="2533650"/>
            <a:ext cx="323850" cy="590550"/>
          </a:xfrm>
          <a:custGeom>
            <a:avLst/>
            <a:gdLst>
              <a:gd name="T0" fmla="*/ 2147483646 w 204"/>
              <a:gd name="T1" fmla="*/ 2147483646 h 372"/>
              <a:gd name="T2" fmla="*/ 2147483646 w 204"/>
              <a:gd name="T3" fmla="*/ 2147483646 h 372"/>
              <a:gd name="T4" fmla="*/ 2147483646 w 204"/>
              <a:gd name="T5" fmla="*/ 2147483646 h 372"/>
              <a:gd name="T6" fmla="*/ 2147483646 w 204"/>
              <a:gd name="T7" fmla="*/ 0 h 372"/>
              <a:gd name="T8" fmla="*/ 0 w 204"/>
              <a:gd name="T9" fmla="*/ 2147483646 h 372"/>
              <a:gd name="T10" fmla="*/ 2147483646 w 204"/>
              <a:gd name="T11" fmla="*/ 2147483646 h 372"/>
              <a:gd name="T12" fmla="*/ 2147483646 w 204"/>
              <a:gd name="T13" fmla="*/ 2147483646 h 372"/>
              <a:gd name="T14" fmla="*/ 2147483646 w 204"/>
              <a:gd name="T15" fmla="*/ 2147483646 h 372"/>
              <a:gd name="T16" fmla="*/ 0 60000 65536"/>
              <a:gd name="T17" fmla="*/ 0 60000 65536"/>
              <a:gd name="T18" fmla="*/ 0 60000 65536"/>
              <a:gd name="T19" fmla="*/ 0 60000 65536"/>
              <a:gd name="T20" fmla="*/ 0 60000 65536"/>
              <a:gd name="T21" fmla="*/ 0 60000 65536"/>
              <a:gd name="T22" fmla="*/ 0 60000 65536"/>
              <a:gd name="T23" fmla="*/ 0 60000 65536"/>
              <a:gd name="T24" fmla="*/ 0 w 204"/>
              <a:gd name="T25" fmla="*/ 0 h 372"/>
              <a:gd name="T26" fmla="*/ 204 w 204"/>
              <a:gd name="T27" fmla="*/ 372 h 37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4" h="372">
                <a:moveTo>
                  <a:pt x="204" y="108"/>
                </a:moveTo>
                <a:cubicBezTo>
                  <a:pt x="196" y="84"/>
                  <a:pt x="188" y="60"/>
                  <a:pt x="180" y="36"/>
                </a:cubicBezTo>
                <a:cubicBezTo>
                  <a:pt x="172" y="12"/>
                  <a:pt x="132" y="20"/>
                  <a:pt x="108" y="12"/>
                </a:cubicBezTo>
                <a:cubicBezTo>
                  <a:pt x="96" y="8"/>
                  <a:pt x="72" y="0"/>
                  <a:pt x="72" y="0"/>
                </a:cubicBezTo>
                <a:cubicBezTo>
                  <a:pt x="28" y="65"/>
                  <a:pt x="18" y="83"/>
                  <a:pt x="0" y="156"/>
                </a:cubicBezTo>
                <a:cubicBezTo>
                  <a:pt x="16" y="265"/>
                  <a:pt x="3" y="213"/>
                  <a:pt x="36" y="312"/>
                </a:cubicBezTo>
                <a:cubicBezTo>
                  <a:pt x="40" y="324"/>
                  <a:pt x="36" y="344"/>
                  <a:pt x="48" y="348"/>
                </a:cubicBezTo>
                <a:cubicBezTo>
                  <a:pt x="88" y="361"/>
                  <a:pt x="84" y="347"/>
                  <a:pt x="84" y="372"/>
                </a:cubicBezTo>
              </a:path>
            </a:pathLst>
          </a:custGeom>
          <a:solidFill>
            <a:srgbClr val="FFFF66"/>
          </a:solidFill>
          <a:ln w="9525" cap="flat" cmpd="sng">
            <a:solidFill>
              <a:schemeClr val="tx1"/>
            </a:solidFill>
            <a:prstDash val="solid"/>
            <a:round/>
            <a:headEnd/>
            <a:tailEnd/>
          </a:ln>
        </p:spPr>
        <p:txBody>
          <a:bodyPr wrap="none" anchor="ctr"/>
          <a:lstStyle/>
          <a:p>
            <a:endParaRPr lang="en-GB"/>
          </a:p>
        </p:txBody>
      </p:sp>
      <p:sp>
        <p:nvSpPr>
          <p:cNvPr id="74767" name="Rectangle 27">
            <a:extLst>
              <a:ext uri="{FF2B5EF4-FFF2-40B4-BE49-F238E27FC236}">
                <a16:creationId xmlns:a16="http://schemas.microsoft.com/office/drawing/2014/main" id="{AD2E8339-B93E-438C-96C2-ABA1012BFFD7}"/>
              </a:ext>
            </a:extLst>
          </p:cNvPr>
          <p:cNvSpPr>
            <a:spLocks noChangeArrowheads="1"/>
          </p:cNvSpPr>
          <p:nvPr/>
        </p:nvSpPr>
        <p:spPr bwMode="auto">
          <a:xfrm>
            <a:off x="1752600" y="-152400"/>
            <a:ext cx="6477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4000" b="1">
                <a:latin typeface="Arial" panose="020B0604020202020204" pitchFamily="34" charset="0"/>
              </a:rPr>
              <a:t>WHAT IS CHILD ABUSE?</a:t>
            </a:r>
          </a:p>
        </p:txBody>
      </p:sp>
      <p:sp>
        <p:nvSpPr>
          <p:cNvPr id="403495" name="AutoShape 39">
            <a:extLst>
              <a:ext uri="{FF2B5EF4-FFF2-40B4-BE49-F238E27FC236}">
                <a16:creationId xmlns:a16="http://schemas.microsoft.com/office/drawing/2014/main" id="{43E4A387-BC69-73C2-62BF-BEA44CD242D7}"/>
              </a:ext>
            </a:extLst>
          </p:cNvPr>
          <p:cNvSpPr>
            <a:spLocks noChangeArrowheads="1"/>
          </p:cNvSpPr>
          <p:nvPr/>
        </p:nvSpPr>
        <p:spPr bwMode="auto">
          <a:xfrm>
            <a:off x="2209800" y="990600"/>
            <a:ext cx="2743200" cy="990600"/>
          </a:xfrm>
          <a:prstGeom prst="wedgeRoundRectCallout">
            <a:avLst>
              <a:gd name="adj1" fmla="val 56250"/>
              <a:gd name="adj2" fmla="val 90065"/>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Hitting or hurting a</a:t>
            </a:r>
          </a:p>
          <a:p>
            <a:pPr algn="ctr" eaLnBrk="1" hangingPunct="1"/>
            <a:r>
              <a:rPr lang="en-GB" altLang="en-US" sz="2000" b="1">
                <a:latin typeface="Arial" panose="020B0604020202020204" pitchFamily="34" charset="0"/>
              </a:rPr>
              <a:t>child often to relieve</a:t>
            </a:r>
          </a:p>
          <a:p>
            <a:pPr algn="ctr" eaLnBrk="1" hangingPunct="1"/>
            <a:r>
              <a:rPr lang="en-GB" altLang="en-US" sz="2000" b="1">
                <a:latin typeface="Arial" panose="020B0604020202020204" pitchFamily="34" charset="0"/>
              </a:rPr>
              <a:t> our own frustration</a:t>
            </a:r>
          </a:p>
        </p:txBody>
      </p:sp>
      <p:sp>
        <p:nvSpPr>
          <p:cNvPr id="403500" name="AutoShape 44">
            <a:extLst>
              <a:ext uri="{FF2B5EF4-FFF2-40B4-BE49-F238E27FC236}">
                <a16:creationId xmlns:a16="http://schemas.microsoft.com/office/drawing/2014/main" id="{43E20CC2-061E-0424-DFEB-1161140092CE}"/>
              </a:ext>
            </a:extLst>
          </p:cNvPr>
          <p:cNvSpPr>
            <a:spLocks noChangeArrowheads="1"/>
          </p:cNvSpPr>
          <p:nvPr/>
        </p:nvSpPr>
        <p:spPr bwMode="auto">
          <a:xfrm>
            <a:off x="1752600" y="4419600"/>
            <a:ext cx="3200400" cy="533400"/>
          </a:xfrm>
          <a:prstGeom prst="wedgeRoundRectCallout">
            <a:avLst>
              <a:gd name="adj1" fmla="val 50894"/>
              <a:gd name="adj2" fmla="val -113690"/>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Verbally abusing a child</a:t>
            </a:r>
          </a:p>
        </p:txBody>
      </p:sp>
      <p:sp>
        <p:nvSpPr>
          <p:cNvPr id="403502" name="AutoShape 46">
            <a:extLst>
              <a:ext uri="{FF2B5EF4-FFF2-40B4-BE49-F238E27FC236}">
                <a16:creationId xmlns:a16="http://schemas.microsoft.com/office/drawing/2014/main" id="{4083C6E7-2FB5-40EA-4F13-D2EB0B8025F5}"/>
              </a:ext>
            </a:extLst>
          </p:cNvPr>
          <p:cNvSpPr>
            <a:spLocks/>
          </p:cNvSpPr>
          <p:nvPr/>
        </p:nvSpPr>
        <p:spPr bwMode="auto">
          <a:xfrm>
            <a:off x="2209800" y="5257800"/>
            <a:ext cx="3411538" cy="1016000"/>
          </a:xfrm>
          <a:prstGeom prst="borderCallout1">
            <a:avLst>
              <a:gd name="adj1" fmla="val 11250"/>
              <a:gd name="adj2" fmla="val 102231"/>
              <a:gd name="adj3" fmla="val -76875"/>
              <a:gd name="adj4" fmla="val 110750"/>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Touching a child where </a:t>
            </a:r>
          </a:p>
          <a:p>
            <a:pPr algn="ctr" eaLnBrk="1" hangingPunct="1"/>
            <a:r>
              <a:rPr lang="en-GB" altLang="en-US" sz="2000" b="1">
                <a:latin typeface="Arial" panose="020B0604020202020204" pitchFamily="34" charset="0"/>
              </a:rPr>
              <a:t>or when he/she doesn’t</a:t>
            </a:r>
          </a:p>
          <a:p>
            <a:pPr algn="ctr" eaLnBrk="1" hangingPunct="1"/>
            <a:r>
              <a:rPr lang="en-GB" altLang="en-US" sz="2000" b="1">
                <a:latin typeface="Arial" panose="020B0604020202020204" pitchFamily="34" charset="0"/>
              </a:rPr>
              <a:t> want to be touched</a:t>
            </a:r>
          </a:p>
        </p:txBody>
      </p:sp>
      <p:sp>
        <p:nvSpPr>
          <p:cNvPr id="403504" name="AutoShape 48">
            <a:extLst>
              <a:ext uri="{FF2B5EF4-FFF2-40B4-BE49-F238E27FC236}">
                <a16:creationId xmlns:a16="http://schemas.microsoft.com/office/drawing/2014/main" id="{09099E57-4748-9820-24C9-16D69C037040}"/>
              </a:ext>
            </a:extLst>
          </p:cNvPr>
          <p:cNvSpPr>
            <a:spLocks/>
          </p:cNvSpPr>
          <p:nvPr/>
        </p:nvSpPr>
        <p:spPr bwMode="auto">
          <a:xfrm>
            <a:off x="6477000" y="5715000"/>
            <a:ext cx="2878138" cy="406400"/>
          </a:xfrm>
          <a:prstGeom prst="borderCallout2">
            <a:avLst>
              <a:gd name="adj1" fmla="val 28125"/>
              <a:gd name="adj2" fmla="val -2648"/>
              <a:gd name="adj3" fmla="val 28125"/>
              <a:gd name="adj4" fmla="val -4852"/>
              <a:gd name="adj5" fmla="val -280861"/>
              <a:gd name="adj6" fmla="val -7060"/>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Manipulating a Child</a:t>
            </a:r>
          </a:p>
        </p:txBody>
      </p:sp>
      <p:sp>
        <p:nvSpPr>
          <p:cNvPr id="403512" name="AutoShape 56">
            <a:extLst>
              <a:ext uri="{FF2B5EF4-FFF2-40B4-BE49-F238E27FC236}">
                <a16:creationId xmlns:a16="http://schemas.microsoft.com/office/drawing/2014/main" id="{25690C28-DDAB-8D96-5912-C6A91835DF95}"/>
              </a:ext>
            </a:extLst>
          </p:cNvPr>
          <p:cNvSpPr>
            <a:spLocks noChangeArrowheads="1"/>
          </p:cNvSpPr>
          <p:nvPr/>
        </p:nvSpPr>
        <p:spPr bwMode="auto">
          <a:xfrm>
            <a:off x="7391400" y="1905000"/>
            <a:ext cx="3048000" cy="685800"/>
          </a:xfrm>
          <a:prstGeom prst="wedgeRoundRectCallout">
            <a:avLst>
              <a:gd name="adj1" fmla="val -52190"/>
              <a:gd name="adj2" fmla="val 94907"/>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Breaking down the self</a:t>
            </a:r>
          </a:p>
          <a:p>
            <a:pPr algn="ctr" eaLnBrk="1" hangingPunct="1"/>
            <a:r>
              <a:rPr lang="en-GB" altLang="en-US" sz="2000" b="1">
                <a:latin typeface="Arial" panose="020B0604020202020204" pitchFamily="34" charset="0"/>
              </a:rPr>
              <a:t>confidence of a child</a:t>
            </a:r>
          </a:p>
        </p:txBody>
      </p:sp>
      <p:sp>
        <p:nvSpPr>
          <p:cNvPr id="403516" name="AutoShape 60">
            <a:extLst>
              <a:ext uri="{FF2B5EF4-FFF2-40B4-BE49-F238E27FC236}">
                <a16:creationId xmlns:a16="http://schemas.microsoft.com/office/drawing/2014/main" id="{B61AAD71-9DB8-EFFC-DF99-BCB1A3160E35}"/>
              </a:ext>
            </a:extLst>
          </p:cNvPr>
          <p:cNvSpPr>
            <a:spLocks noChangeArrowheads="1"/>
          </p:cNvSpPr>
          <p:nvPr/>
        </p:nvSpPr>
        <p:spPr bwMode="auto">
          <a:xfrm>
            <a:off x="1752600" y="2286000"/>
            <a:ext cx="2362200" cy="609600"/>
          </a:xfrm>
          <a:prstGeom prst="wedgeRoundRectCallout">
            <a:avLst>
              <a:gd name="adj1" fmla="val 79032"/>
              <a:gd name="adj2" fmla="val 86981"/>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Teasing a child </a:t>
            </a:r>
          </a:p>
          <a:p>
            <a:pPr algn="ctr" eaLnBrk="1" hangingPunct="1"/>
            <a:r>
              <a:rPr lang="en-GB" altLang="en-US" sz="2000" b="1">
                <a:latin typeface="Arial" panose="020B0604020202020204" pitchFamily="34" charset="0"/>
              </a:rPr>
              <a:t>persistently</a:t>
            </a:r>
          </a:p>
        </p:txBody>
      </p:sp>
      <p:sp>
        <p:nvSpPr>
          <p:cNvPr id="403517" name="AutoShape 61">
            <a:extLst>
              <a:ext uri="{FF2B5EF4-FFF2-40B4-BE49-F238E27FC236}">
                <a16:creationId xmlns:a16="http://schemas.microsoft.com/office/drawing/2014/main" id="{CC67AF66-876D-3FFC-3D38-2CB0D16B99A3}"/>
              </a:ext>
            </a:extLst>
          </p:cNvPr>
          <p:cNvSpPr>
            <a:spLocks noChangeArrowheads="1"/>
          </p:cNvSpPr>
          <p:nvPr/>
        </p:nvSpPr>
        <p:spPr bwMode="auto">
          <a:xfrm>
            <a:off x="1752600" y="3352800"/>
            <a:ext cx="2362200" cy="609600"/>
          </a:xfrm>
          <a:prstGeom prst="wedgeRoundRectCallout">
            <a:avLst>
              <a:gd name="adj1" fmla="val 79838"/>
              <a:gd name="adj2" fmla="val -28644"/>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Forcing a child </a:t>
            </a:r>
          </a:p>
          <a:p>
            <a:pPr algn="ctr" eaLnBrk="1" hangingPunct="1"/>
            <a:r>
              <a:rPr lang="en-GB" altLang="en-US" sz="2000" b="1">
                <a:latin typeface="Arial" panose="020B0604020202020204" pitchFamily="34" charset="0"/>
              </a:rPr>
              <a:t>to touch you</a:t>
            </a:r>
          </a:p>
        </p:txBody>
      </p:sp>
      <p:sp>
        <p:nvSpPr>
          <p:cNvPr id="403518" name="AutoShape 62">
            <a:extLst>
              <a:ext uri="{FF2B5EF4-FFF2-40B4-BE49-F238E27FC236}">
                <a16:creationId xmlns:a16="http://schemas.microsoft.com/office/drawing/2014/main" id="{891B0B81-7D7B-2EF3-1353-A018920E32B5}"/>
              </a:ext>
            </a:extLst>
          </p:cNvPr>
          <p:cNvSpPr>
            <a:spLocks noChangeArrowheads="1"/>
          </p:cNvSpPr>
          <p:nvPr/>
        </p:nvSpPr>
        <p:spPr bwMode="auto">
          <a:xfrm>
            <a:off x="6858000" y="762000"/>
            <a:ext cx="3124200" cy="914400"/>
          </a:xfrm>
          <a:prstGeom prst="wedgeRoundRectCallout">
            <a:avLst>
              <a:gd name="adj1" fmla="val -56097"/>
              <a:gd name="adj2" fmla="val 112153"/>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Neglecting a child’s</a:t>
            </a:r>
          </a:p>
          <a:p>
            <a:pPr algn="ctr" eaLnBrk="1" hangingPunct="1"/>
            <a:r>
              <a:rPr lang="en-GB" altLang="en-US" sz="2000" b="1">
                <a:latin typeface="Arial" panose="020B0604020202020204" pitchFamily="34" charset="0"/>
              </a:rPr>
              <a:t> educational or </a:t>
            </a:r>
          </a:p>
          <a:p>
            <a:pPr algn="ctr" eaLnBrk="1" hangingPunct="1"/>
            <a:r>
              <a:rPr lang="en-GB" altLang="en-US" sz="2000" b="1">
                <a:latin typeface="Arial" panose="020B0604020202020204" pitchFamily="34" charset="0"/>
              </a:rPr>
              <a:t>medical needs</a:t>
            </a:r>
          </a:p>
        </p:txBody>
      </p:sp>
      <p:sp>
        <p:nvSpPr>
          <p:cNvPr id="403520" name="AutoShape 64">
            <a:extLst>
              <a:ext uri="{FF2B5EF4-FFF2-40B4-BE49-F238E27FC236}">
                <a16:creationId xmlns:a16="http://schemas.microsoft.com/office/drawing/2014/main" id="{E53B5485-4674-B6A6-C0A2-50A00334CE08}"/>
              </a:ext>
            </a:extLst>
          </p:cNvPr>
          <p:cNvSpPr>
            <a:spLocks noChangeArrowheads="1"/>
          </p:cNvSpPr>
          <p:nvPr/>
        </p:nvSpPr>
        <p:spPr bwMode="auto">
          <a:xfrm>
            <a:off x="7391400" y="3048000"/>
            <a:ext cx="3048000" cy="685800"/>
          </a:xfrm>
          <a:prstGeom prst="wedgeRoundRectCallout">
            <a:avLst>
              <a:gd name="adj1" fmla="val -57190"/>
              <a:gd name="adj2" fmla="val -5093"/>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Not listening to a child</a:t>
            </a:r>
          </a:p>
        </p:txBody>
      </p:sp>
      <p:sp>
        <p:nvSpPr>
          <p:cNvPr id="403521" name="AutoShape 65">
            <a:extLst>
              <a:ext uri="{FF2B5EF4-FFF2-40B4-BE49-F238E27FC236}">
                <a16:creationId xmlns:a16="http://schemas.microsoft.com/office/drawing/2014/main" id="{3AA983DC-406D-C9E7-1DAA-E36CDB2DF2E3}"/>
              </a:ext>
            </a:extLst>
          </p:cNvPr>
          <p:cNvSpPr>
            <a:spLocks noChangeArrowheads="1"/>
          </p:cNvSpPr>
          <p:nvPr/>
        </p:nvSpPr>
        <p:spPr bwMode="auto">
          <a:xfrm>
            <a:off x="7315200" y="3962400"/>
            <a:ext cx="3124200" cy="1600200"/>
          </a:xfrm>
          <a:prstGeom prst="wedgeRoundRectCallout">
            <a:avLst>
              <a:gd name="adj1" fmla="val -65551"/>
              <a:gd name="adj2" fmla="val -37898"/>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GB" altLang="en-US" sz="2000" b="1">
                <a:latin typeface="Arial" panose="020B0604020202020204" pitchFamily="34" charset="0"/>
              </a:rPr>
              <a:t>Not taking proper care </a:t>
            </a:r>
          </a:p>
          <a:p>
            <a:pPr algn="ctr" eaLnBrk="1" hangingPunct="1"/>
            <a:r>
              <a:rPr lang="en-GB" altLang="en-US" sz="2000" b="1">
                <a:latin typeface="Arial" panose="020B0604020202020204" pitchFamily="34" charset="0"/>
              </a:rPr>
              <a:t>of a child,</a:t>
            </a:r>
          </a:p>
          <a:p>
            <a:pPr algn="ctr" eaLnBrk="1" hangingPunct="1"/>
            <a:r>
              <a:rPr lang="en-GB" altLang="en-US" sz="2000" b="1">
                <a:latin typeface="Arial" panose="020B0604020202020204" pitchFamily="34" charset="0"/>
              </a:rPr>
              <a:t>e.g. not cleaning,</a:t>
            </a:r>
          </a:p>
          <a:p>
            <a:pPr algn="ctr" eaLnBrk="1" hangingPunct="1"/>
            <a:r>
              <a:rPr lang="en-GB" altLang="en-US" sz="2000" b="1">
                <a:latin typeface="Arial" panose="020B0604020202020204" pitchFamily="34" charset="0"/>
              </a:rPr>
              <a:t>clothing or feeding a </a:t>
            </a:r>
          </a:p>
          <a:p>
            <a:pPr algn="ctr" eaLnBrk="1" hangingPunct="1"/>
            <a:r>
              <a:rPr lang="en-GB" altLang="en-US" sz="2000" b="1">
                <a:latin typeface="Arial" panose="020B0604020202020204" pitchFamily="34" charset="0"/>
              </a:rPr>
              <a:t>child</a:t>
            </a:r>
          </a:p>
        </p:txBody>
      </p:sp>
      <p:sp>
        <p:nvSpPr>
          <p:cNvPr id="74778" name="Footer Placeholder 1">
            <a:extLst>
              <a:ext uri="{FF2B5EF4-FFF2-40B4-BE49-F238E27FC236}">
                <a16:creationId xmlns:a16="http://schemas.microsoft.com/office/drawing/2014/main" id="{F20FB377-4B9F-5376-0BB1-1CBBDD0F81A3}"/>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74779" name="Slide Number Placeholder 2">
            <a:extLst>
              <a:ext uri="{FF2B5EF4-FFF2-40B4-BE49-F238E27FC236}">
                <a16:creationId xmlns:a16="http://schemas.microsoft.com/office/drawing/2014/main" id="{F4819366-D0E5-BEF8-C5DC-0C33BCB970F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5E465DC1-7C48-4F72-97C1-E27231A40C5C}" type="slidenum">
              <a:rPr lang="en-GB" altLang="en-US"/>
              <a:pPr/>
              <a:t>29</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403495"/>
                                        </p:tgtEl>
                                        <p:attrNameLst>
                                          <p:attrName>style.visibility</p:attrName>
                                        </p:attrNameLst>
                                      </p:cBhvr>
                                      <p:to>
                                        <p:strVal val="visible"/>
                                      </p:to>
                                    </p:set>
                                    <p:anim calcmode="lin" valueType="num">
                                      <p:cBhvr additive="base">
                                        <p:cTn id="7" dur="500" fill="hold"/>
                                        <p:tgtEl>
                                          <p:spTgt spid="403495"/>
                                        </p:tgtEl>
                                        <p:attrNameLst>
                                          <p:attrName>ppt_x</p:attrName>
                                        </p:attrNameLst>
                                      </p:cBhvr>
                                      <p:tavLst>
                                        <p:tav tm="0">
                                          <p:val>
                                            <p:strVal val="0-#ppt_w/2"/>
                                          </p:val>
                                        </p:tav>
                                        <p:tav tm="100000">
                                          <p:val>
                                            <p:strVal val="#ppt_x"/>
                                          </p:val>
                                        </p:tav>
                                      </p:tavLst>
                                    </p:anim>
                                    <p:anim calcmode="lin" valueType="num">
                                      <p:cBhvr additive="base">
                                        <p:cTn id="8" dur="500" fill="hold"/>
                                        <p:tgtEl>
                                          <p:spTgt spid="403495"/>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9" fill="hold" nodeType="clickEffect">
                                  <p:stCondLst>
                                    <p:cond delay="0"/>
                                  </p:stCondLst>
                                  <p:childTnLst>
                                    <p:set>
                                      <p:cBhvr>
                                        <p:cTn id="12" dur="1" fill="hold">
                                          <p:stCondLst>
                                            <p:cond delay="0"/>
                                          </p:stCondLst>
                                        </p:cTn>
                                        <p:tgtEl>
                                          <p:spTgt spid="403516"/>
                                        </p:tgtEl>
                                        <p:attrNameLst>
                                          <p:attrName>style.visibility</p:attrName>
                                        </p:attrNameLst>
                                      </p:cBhvr>
                                      <p:to>
                                        <p:strVal val="visible"/>
                                      </p:to>
                                    </p:set>
                                    <p:anim calcmode="lin" valueType="num">
                                      <p:cBhvr additive="base">
                                        <p:cTn id="13" dur="500" fill="hold"/>
                                        <p:tgtEl>
                                          <p:spTgt spid="403516"/>
                                        </p:tgtEl>
                                        <p:attrNameLst>
                                          <p:attrName>ppt_x</p:attrName>
                                        </p:attrNameLst>
                                      </p:cBhvr>
                                      <p:tavLst>
                                        <p:tav tm="0">
                                          <p:val>
                                            <p:strVal val="0-#ppt_w/2"/>
                                          </p:val>
                                        </p:tav>
                                        <p:tav tm="100000">
                                          <p:val>
                                            <p:strVal val="#ppt_x"/>
                                          </p:val>
                                        </p:tav>
                                      </p:tavLst>
                                    </p:anim>
                                    <p:anim calcmode="lin" valueType="num">
                                      <p:cBhvr additive="base">
                                        <p:cTn id="14" dur="500" fill="hold"/>
                                        <p:tgtEl>
                                          <p:spTgt spid="403516"/>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9" fill="hold" nodeType="clickEffect">
                                  <p:stCondLst>
                                    <p:cond delay="0"/>
                                  </p:stCondLst>
                                  <p:childTnLst>
                                    <p:set>
                                      <p:cBhvr>
                                        <p:cTn id="18" dur="1" fill="hold">
                                          <p:stCondLst>
                                            <p:cond delay="0"/>
                                          </p:stCondLst>
                                        </p:cTn>
                                        <p:tgtEl>
                                          <p:spTgt spid="403517"/>
                                        </p:tgtEl>
                                        <p:attrNameLst>
                                          <p:attrName>style.visibility</p:attrName>
                                        </p:attrNameLst>
                                      </p:cBhvr>
                                      <p:to>
                                        <p:strVal val="visible"/>
                                      </p:to>
                                    </p:set>
                                    <p:anim calcmode="lin" valueType="num">
                                      <p:cBhvr additive="base">
                                        <p:cTn id="19" dur="500" fill="hold"/>
                                        <p:tgtEl>
                                          <p:spTgt spid="403517"/>
                                        </p:tgtEl>
                                        <p:attrNameLst>
                                          <p:attrName>ppt_x</p:attrName>
                                        </p:attrNameLst>
                                      </p:cBhvr>
                                      <p:tavLst>
                                        <p:tav tm="0">
                                          <p:val>
                                            <p:strVal val="0-#ppt_w/2"/>
                                          </p:val>
                                        </p:tav>
                                        <p:tav tm="100000">
                                          <p:val>
                                            <p:strVal val="#ppt_x"/>
                                          </p:val>
                                        </p:tav>
                                      </p:tavLst>
                                    </p:anim>
                                    <p:anim calcmode="lin" valueType="num">
                                      <p:cBhvr additive="base">
                                        <p:cTn id="20" dur="500" fill="hold"/>
                                        <p:tgtEl>
                                          <p:spTgt spid="403517"/>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2" fill="hold" nodeType="clickEffect">
                                  <p:stCondLst>
                                    <p:cond delay="0"/>
                                  </p:stCondLst>
                                  <p:childTnLst>
                                    <p:set>
                                      <p:cBhvr>
                                        <p:cTn id="24" dur="1" fill="hold">
                                          <p:stCondLst>
                                            <p:cond delay="0"/>
                                          </p:stCondLst>
                                        </p:cTn>
                                        <p:tgtEl>
                                          <p:spTgt spid="403500"/>
                                        </p:tgtEl>
                                        <p:attrNameLst>
                                          <p:attrName>style.visibility</p:attrName>
                                        </p:attrNameLst>
                                      </p:cBhvr>
                                      <p:to>
                                        <p:strVal val="visible"/>
                                      </p:to>
                                    </p:set>
                                    <p:anim calcmode="lin" valueType="num">
                                      <p:cBhvr additive="base">
                                        <p:cTn id="25" dur="500" fill="hold"/>
                                        <p:tgtEl>
                                          <p:spTgt spid="403500"/>
                                        </p:tgtEl>
                                        <p:attrNameLst>
                                          <p:attrName>ppt_x</p:attrName>
                                        </p:attrNameLst>
                                      </p:cBhvr>
                                      <p:tavLst>
                                        <p:tav tm="0">
                                          <p:val>
                                            <p:strVal val="0-#ppt_w/2"/>
                                          </p:val>
                                        </p:tav>
                                        <p:tav tm="100000">
                                          <p:val>
                                            <p:strVal val="#ppt_x"/>
                                          </p:val>
                                        </p:tav>
                                      </p:tavLst>
                                    </p:anim>
                                    <p:anim calcmode="lin" valueType="num">
                                      <p:cBhvr additive="base">
                                        <p:cTn id="26" dur="500" fill="hold"/>
                                        <p:tgtEl>
                                          <p:spTgt spid="403500"/>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2" fill="hold" nodeType="clickEffect">
                                  <p:stCondLst>
                                    <p:cond delay="0"/>
                                  </p:stCondLst>
                                  <p:childTnLst>
                                    <p:set>
                                      <p:cBhvr>
                                        <p:cTn id="30" dur="1" fill="hold">
                                          <p:stCondLst>
                                            <p:cond delay="0"/>
                                          </p:stCondLst>
                                        </p:cTn>
                                        <p:tgtEl>
                                          <p:spTgt spid="403502"/>
                                        </p:tgtEl>
                                        <p:attrNameLst>
                                          <p:attrName>style.visibility</p:attrName>
                                        </p:attrNameLst>
                                      </p:cBhvr>
                                      <p:to>
                                        <p:strVal val="visible"/>
                                      </p:to>
                                    </p:set>
                                    <p:anim calcmode="lin" valueType="num">
                                      <p:cBhvr additive="base">
                                        <p:cTn id="31" dur="500" fill="hold"/>
                                        <p:tgtEl>
                                          <p:spTgt spid="403502"/>
                                        </p:tgtEl>
                                        <p:attrNameLst>
                                          <p:attrName>ppt_x</p:attrName>
                                        </p:attrNameLst>
                                      </p:cBhvr>
                                      <p:tavLst>
                                        <p:tav tm="0">
                                          <p:val>
                                            <p:strVal val="0-#ppt_w/2"/>
                                          </p:val>
                                        </p:tav>
                                        <p:tav tm="100000">
                                          <p:val>
                                            <p:strVal val="#ppt_x"/>
                                          </p:val>
                                        </p:tav>
                                      </p:tavLst>
                                    </p:anim>
                                    <p:anim calcmode="lin" valueType="num">
                                      <p:cBhvr additive="base">
                                        <p:cTn id="32" dur="500" fill="hold"/>
                                        <p:tgtEl>
                                          <p:spTgt spid="40350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03504"/>
                                        </p:tgtEl>
                                        <p:attrNameLst>
                                          <p:attrName>style.visibility</p:attrName>
                                        </p:attrNameLst>
                                      </p:cBhvr>
                                      <p:to>
                                        <p:strVal val="visible"/>
                                      </p:to>
                                    </p:set>
                                    <p:anim calcmode="lin" valueType="num">
                                      <p:cBhvr additive="base">
                                        <p:cTn id="37" dur="500" fill="hold"/>
                                        <p:tgtEl>
                                          <p:spTgt spid="403504"/>
                                        </p:tgtEl>
                                        <p:attrNameLst>
                                          <p:attrName>ppt_x</p:attrName>
                                        </p:attrNameLst>
                                      </p:cBhvr>
                                      <p:tavLst>
                                        <p:tav tm="0">
                                          <p:val>
                                            <p:strVal val="#ppt_x"/>
                                          </p:val>
                                        </p:tav>
                                        <p:tav tm="100000">
                                          <p:val>
                                            <p:strVal val="#ppt_x"/>
                                          </p:val>
                                        </p:tav>
                                      </p:tavLst>
                                    </p:anim>
                                    <p:anim calcmode="lin" valueType="num">
                                      <p:cBhvr additive="base">
                                        <p:cTn id="38" dur="500" fill="hold"/>
                                        <p:tgtEl>
                                          <p:spTgt spid="40350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6" fill="hold" nodeType="clickEffect">
                                  <p:stCondLst>
                                    <p:cond delay="0"/>
                                  </p:stCondLst>
                                  <p:childTnLst>
                                    <p:set>
                                      <p:cBhvr>
                                        <p:cTn id="42" dur="1" fill="hold">
                                          <p:stCondLst>
                                            <p:cond delay="0"/>
                                          </p:stCondLst>
                                        </p:cTn>
                                        <p:tgtEl>
                                          <p:spTgt spid="403521"/>
                                        </p:tgtEl>
                                        <p:attrNameLst>
                                          <p:attrName>style.visibility</p:attrName>
                                        </p:attrNameLst>
                                      </p:cBhvr>
                                      <p:to>
                                        <p:strVal val="visible"/>
                                      </p:to>
                                    </p:set>
                                    <p:anim calcmode="lin" valueType="num">
                                      <p:cBhvr additive="base">
                                        <p:cTn id="43" dur="500" fill="hold"/>
                                        <p:tgtEl>
                                          <p:spTgt spid="403521"/>
                                        </p:tgtEl>
                                        <p:attrNameLst>
                                          <p:attrName>ppt_x</p:attrName>
                                        </p:attrNameLst>
                                      </p:cBhvr>
                                      <p:tavLst>
                                        <p:tav tm="0">
                                          <p:val>
                                            <p:strVal val="1+#ppt_w/2"/>
                                          </p:val>
                                        </p:tav>
                                        <p:tav tm="100000">
                                          <p:val>
                                            <p:strVal val="#ppt_x"/>
                                          </p:val>
                                        </p:tav>
                                      </p:tavLst>
                                    </p:anim>
                                    <p:anim calcmode="lin" valueType="num">
                                      <p:cBhvr additive="base">
                                        <p:cTn id="44" dur="500" fill="hold"/>
                                        <p:tgtEl>
                                          <p:spTgt spid="40352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2" fill="hold" nodeType="clickEffect">
                                  <p:stCondLst>
                                    <p:cond delay="0"/>
                                  </p:stCondLst>
                                  <p:childTnLst>
                                    <p:set>
                                      <p:cBhvr>
                                        <p:cTn id="48" dur="1" fill="hold">
                                          <p:stCondLst>
                                            <p:cond delay="0"/>
                                          </p:stCondLst>
                                        </p:cTn>
                                        <p:tgtEl>
                                          <p:spTgt spid="403520"/>
                                        </p:tgtEl>
                                        <p:attrNameLst>
                                          <p:attrName>style.visibility</p:attrName>
                                        </p:attrNameLst>
                                      </p:cBhvr>
                                      <p:to>
                                        <p:strVal val="visible"/>
                                      </p:to>
                                    </p:set>
                                    <p:anim calcmode="lin" valueType="num">
                                      <p:cBhvr additive="base">
                                        <p:cTn id="49" dur="500" fill="hold"/>
                                        <p:tgtEl>
                                          <p:spTgt spid="403520"/>
                                        </p:tgtEl>
                                        <p:attrNameLst>
                                          <p:attrName>ppt_x</p:attrName>
                                        </p:attrNameLst>
                                      </p:cBhvr>
                                      <p:tavLst>
                                        <p:tav tm="0">
                                          <p:val>
                                            <p:strVal val="1+#ppt_w/2"/>
                                          </p:val>
                                        </p:tav>
                                        <p:tav tm="100000">
                                          <p:val>
                                            <p:strVal val="#ppt_x"/>
                                          </p:val>
                                        </p:tav>
                                      </p:tavLst>
                                    </p:anim>
                                    <p:anim calcmode="lin" valueType="num">
                                      <p:cBhvr additive="base">
                                        <p:cTn id="50" dur="500" fill="hold"/>
                                        <p:tgtEl>
                                          <p:spTgt spid="403520"/>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2" fill="hold" nodeType="clickEffect">
                                  <p:stCondLst>
                                    <p:cond delay="0"/>
                                  </p:stCondLst>
                                  <p:childTnLst>
                                    <p:set>
                                      <p:cBhvr>
                                        <p:cTn id="54" dur="1" fill="hold">
                                          <p:stCondLst>
                                            <p:cond delay="0"/>
                                          </p:stCondLst>
                                        </p:cTn>
                                        <p:tgtEl>
                                          <p:spTgt spid="403512"/>
                                        </p:tgtEl>
                                        <p:attrNameLst>
                                          <p:attrName>style.visibility</p:attrName>
                                        </p:attrNameLst>
                                      </p:cBhvr>
                                      <p:to>
                                        <p:strVal val="visible"/>
                                      </p:to>
                                    </p:set>
                                    <p:anim calcmode="lin" valueType="num">
                                      <p:cBhvr additive="base">
                                        <p:cTn id="55" dur="500" fill="hold"/>
                                        <p:tgtEl>
                                          <p:spTgt spid="403512"/>
                                        </p:tgtEl>
                                        <p:attrNameLst>
                                          <p:attrName>ppt_x</p:attrName>
                                        </p:attrNameLst>
                                      </p:cBhvr>
                                      <p:tavLst>
                                        <p:tav tm="0">
                                          <p:val>
                                            <p:strVal val="1+#ppt_w/2"/>
                                          </p:val>
                                        </p:tav>
                                        <p:tav tm="100000">
                                          <p:val>
                                            <p:strVal val="#ppt_x"/>
                                          </p:val>
                                        </p:tav>
                                      </p:tavLst>
                                    </p:anim>
                                    <p:anim calcmode="lin" valueType="num">
                                      <p:cBhvr additive="base">
                                        <p:cTn id="56" dur="500" fill="hold"/>
                                        <p:tgtEl>
                                          <p:spTgt spid="403512"/>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3" fill="hold" nodeType="clickEffect">
                                  <p:stCondLst>
                                    <p:cond delay="0"/>
                                  </p:stCondLst>
                                  <p:childTnLst>
                                    <p:set>
                                      <p:cBhvr>
                                        <p:cTn id="60" dur="1" fill="hold">
                                          <p:stCondLst>
                                            <p:cond delay="0"/>
                                          </p:stCondLst>
                                        </p:cTn>
                                        <p:tgtEl>
                                          <p:spTgt spid="403518"/>
                                        </p:tgtEl>
                                        <p:attrNameLst>
                                          <p:attrName>style.visibility</p:attrName>
                                        </p:attrNameLst>
                                      </p:cBhvr>
                                      <p:to>
                                        <p:strVal val="visible"/>
                                      </p:to>
                                    </p:set>
                                    <p:anim calcmode="lin" valueType="num">
                                      <p:cBhvr additive="base">
                                        <p:cTn id="61" dur="500" fill="hold"/>
                                        <p:tgtEl>
                                          <p:spTgt spid="403518"/>
                                        </p:tgtEl>
                                        <p:attrNameLst>
                                          <p:attrName>ppt_x</p:attrName>
                                        </p:attrNameLst>
                                      </p:cBhvr>
                                      <p:tavLst>
                                        <p:tav tm="0">
                                          <p:val>
                                            <p:strVal val="1+#ppt_w/2"/>
                                          </p:val>
                                        </p:tav>
                                        <p:tav tm="100000">
                                          <p:val>
                                            <p:strVal val="#ppt_x"/>
                                          </p:val>
                                        </p:tav>
                                      </p:tavLst>
                                    </p:anim>
                                    <p:anim calcmode="lin" valueType="num">
                                      <p:cBhvr additive="base">
                                        <p:cTn id="62" dur="500" fill="hold"/>
                                        <p:tgtEl>
                                          <p:spTgt spid="4035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3495" grpId="0" animBg="1" autoUpdateAnimBg="0"/>
      <p:bldP spid="403500" grpId="0" animBg="1" autoUpdateAnimBg="0"/>
      <p:bldP spid="403502" grpId="0" animBg="1" autoUpdateAnimBg="0"/>
      <p:bldP spid="403504" grpId="0" animBg="1" autoUpdateAnimBg="0"/>
      <p:bldP spid="403512" grpId="0" animBg="1" autoUpdateAnimBg="0"/>
      <p:bldP spid="403516" grpId="0" animBg="1" autoUpdateAnimBg="0"/>
      <p:bldP spid="403517" grpId="0" animBg="1" autoUpdateAnimBg="0"/>
      <p:bldP spid="403518" grpId="0" animBg="1" autoUpdateAnimBg="0"/>
      <p:bldP spid="403520" grpId="0" animBg="1" autoUpdateAnimBg="0"/>
      <p:bldP spid="403521"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B9344-1FC2-8A43-469A-97AD9C9D0EBE}"/>
              </a:ext>
            </a:extLst>
          </p:cNvPr>
          <p:cNvSpPr>
            <a:spLocks noGrp="1"/>
          </p:cNvSpPr>
          <p:nvPr>
            <p:ph type="title"/>
          </p:nvPr>
        </p:nvSpPr>
        <p:spPr>
          <a:xfrm>
            <a:off x="1534695" y="804889"/>
            <a:ext cx="9520157" cy="1059305"/>
          </a:xfrm>
        </p:spPr>
        <p:txBody>
          <a:bodyPr rtlCol="0">
            <a:normAutofit/>
          </a:bodyPr>
          <a:lstStyle/>
          <a:p>
            <a:r>
              <a:rPr lang="cy-GB" dirty="0"/>
              <a:t>Beth yw Cam-drin Corfforol</a:t>
            </a:r>
            <a:r>
              <a:rPr lang="en-GB" dirty="0"/>
              <a:t>?</a:t>
            </a:r>
            <a:br>
              <a:rPr lang="en-GB" dirty="0"/>
            </a:br>
            <a:r>
              <a:rPr lang="en-GB" dirty="0"/>
              <a:t>What is Physical Abuse?</a:t>
            </a:r>
          </a:p>
        </p:txBody>
      </p:sp>
      <p:sp>
        <p:nvSpPr>
          <p:cNvPr id="83971" name="Content Placeholder 2">
            <a:extLst>
              <a:ext uri="{FF2B5EF4-FFF2-40B4-BE49-F238E27FC236}">
                <a16:creationId xmlns:a16="http://schemas.microsoft.com/office/drawing/2014/main" id="{2E17AEB9-73FD-578A-92BF-F0863C6CC03A}"/>
              </a:ext>
            </a:extLst>
          </p:cNvPr>
          <p:cNvSpPr>
            <a:spLocks noGrp="1" noChangeArrowheads="1"/>
          </p:cNvSpPr>
          <p:nvPr>
            <p:ph sz="half" idx="1"/>
          </p:nvPr>
        </p:nvSpPr>
        <p:spPr>
          <a:xfrm>
            <a:off x="1534695" y="2010878"/>
            <a:ext cx="4608576" cy="3438144"/>
          </a:xfrm>
        </p:spPr>
        <p:txBody>
          <a:bodyPr>
            <a:normAutofit fontScale="92500" lnSpcReduction="20000"/>
          </a:bodyPr>
          <a:lstStyle/>
          <a:p>
            <a:r>
              <a:rPr lang="cy-GB" altLang="en-US"/>
              <a:t>Taro, dyrnu, slapio, cicio
Brathu, ysgwyd, taflu</a:t>
            </a:r>
          </a:p>
          <a:p>
            <a:r>
              <a:rPr lang="cy-GB" altLang="en-US"/>
              <a:t>Sgaldio neu losgi bwriadol
Llindagu neu dagu</a:t>
            </a:r>
          </a:p>
          <a:p>
            <a:r>
              <a:rPr lang="cy-GB" altLang="en-US"/>
              <a:t>Mygu, boddi
Gwenwyn</a:t>
            </a:r>
          </a:p>
          <a:p>
            <a:r>
              <a:rPr lang="cy-GB" altLang="en-US"/>
              <a:t>Salwch wedi'i ffugio neu ei ysgogi</a:t>
            </a:r>
            <a:r>
              <a:rPr lang="en-GB" altLang="en-US"/>
              <a:t>
</a:t>
            </a:r>
          </a:p>
        </p:txBody>
      </p:sp>
      <p:sp>
        <p:nvSpPr>
          <p:cNvPr id="83972" name="Content Placeholder 2">
            <a:extLst>
              <a:ext uri="{FF2B5EF4-FFF2-40B4-BE49-F238E27FC236}">
                <a16:creationId xmlns:a16="http://schemas.microsoft.com/office/drawing/2014/main" id="{3CDCDB56-D1A2-6F24-C304-5F8D66CB0765}"/>
              </a:ext>
            </a:extLst>
          </p:cNvPr>
          <p:cNvSpPr>
            <a:spLocks noGrp="1" noChangeArrowheads="1"/>
          </p:cNvSpPr>
          <p:nvPr>
            <p:ph sz="half" idx="2"/>
          </p:nvPr>
        </p:nvSpPr>
        <p:spPr>
          <a:xfrm>
            <a:off x="6454793" y="2017343"/>
            <a:ext cx="4604130" cy="3441520"/>
          </a:xfrm>
        </p:spPr>
        <p:txBody>
          <a:bodyPr>
            <a:normAutofit fontScale="92500" lnSpcReduction="20000"/>
          </a:bodyPr>
          <a:lstStyle/>
          <a:p>
            <a:r>
              <a:rPr lang="en-GB" altLang="en-US"/>
              <a:t>Hitting, punching, slapping, kicking</a:t>
            </a:r>
          </a:p>
          <a:p>
            <a:r>
              <a:rPr lang="en-GB" altLang="en-US"/>
              <a:t>Biting, shaking, throwing</a:t>
            </a:r>
          </a:p>
          <a:p>
            <a:r>
              <a:rPr lang="en-GB" altLang="en-US"/>
              <a:t>Deliberate scalding or burning</a:t>
            </a:r>
          </a:p>
          <a:p>
            <a:r>
              <a:rPr lang="en-GB" altLang="en-US"/>
              <a:t>Throttling or strangulation</a:t>
            </a:r>
          </a:p>
          <a:p>
            <a:r>
              <a:rPr lang="en-GB" altLang="en-US"/>
              <a:t>Suffocation, drowning</a:t>
            </a:r>
          </a:p>
          <a:p>
            <a:r>
              <a:rPr lang="en-GB" altLang="en-US"/>
              <a:t>Poisoning</a:t>
            </a:r>
          </a:p>
          <a:p>
            <a:r>
              <a:rPr lang="en-GB" altLang="en-US"/>
              <a:t>Fabricated or induced illness</a:t>
            </a:r>
          </a:p>
          <a:p>
            <a:endParaRPr lang="en-GB" altLang="en-US"/>
          </a:p>
        </p:txBody>
      </p:sp>
      <p:sp>
        <p:nvSpPr>
          <p:cNvPr id="83973" name="Footer Placeholder 3">
            <a:extLst>
              <a:ext uri="{FF2B5EF4-FFF2-40B4-BE49-F238E27FC236}">
                <a16:creationId xmlns:a16="http://schemas.microsoft.com/office/drawing/2014/main" id="{97BC1CC4-1BDC-EF77-E807-E7E9567FA481}"/>
              </a:ext>
            </a:extLst>
          </p:cNvPr>
          <p:cNvSpPr>
            <a:spLocks noGrp="1" noChangeArrowheads="1"/>
          </p:cNvSpPr>
          <p:nvPr>
            <p:ph type="ftr" sz="quarter" idx="11"/>
          </p:nvPr>
        </p:nvSpPr>
        <p:spPr bwMode="auto">
          <a:xfrm>
            <a:off x="1534695" y="329307"/>
            <a:ext cx="5855719" cy="3092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endParaRPr lang="en-GB" altLang="en-US"/>
          </a:p>
        </p:txBody>
      </p:sp>
      <p:sp>
        <p:nvSpPr>
          <p:cNvPr id="83974" name="Slide Number Placeholder 4">
            <a:extLst>
              <a:ext uri="{FF2B5EF4-FFF2-40B4-BE49-F238E27FC236}">
                <a16:creationId xmlns:a16="http://schemas.microsoft.com/office/drawing/2014/main" id="{1AA5E32E-0264-67B7-18B9-E4B08D23FF35}"/>
              </a:ext>
            </a:extLst>
          </p:cNvPr>
          <p:cNvSpPr>
            <a:spLocks noGrp="1" noChangeArrowheads="1"/>
          </p:cNvSpPr>
          <p:nvPr>
            <p:ph type="sldNum" sz="quarter" idx="12"/>
          </p:nvPr>
        </p:nvSpPr>
        <p:spPr bwMode="auto">
          <a:xfrm>
            <a:off x="480060" y="798973"/>
            <a:ext cx="811019" cy="50357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8260D1E3-DF3A-47A7-A7ED-A3443FE96254}" type="slidenum">
              <a:rPr lang="en-GB" altLang="en-US"/>
              <a:pPr/>
              <a:t>30</a:t>
            </a:fld>
            <a:endParaRPr lang="en-GB"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86026" name="Rectangle 86025">
            <a:extLst>
              <a:ext uri="{FF2B5EF4-FFF2-40B4-BE49-F238E27FC236}">
                <a16:creationId xmlns:a16="http://schemas.microsoft.com/office/drawing/2014/main" id="{DB56CED6-ACD4-43B1-BE53-1B579E8C6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86028" name="Picture 86027">
            <a:extLst>
              <a:ext uri="{FF2B5EF4-FFF2-40B4-BE49-F238E27FC236}">
                <a16:creationId xmlns:a16="http://schemas.microsoft.com/office/drawing/2014/main" id="{5B451061-F85B-40DB-92DA-1FD61C70C3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srcRect t="2769" b="-2769"/>
          <a:stretch/>
        </p:blipFill>
        <p:spPr>
          <a:xfrm>
            <a:off x="0" y="6135624"/>
            <a:ext cx="12192000" cy="742950"/>
          </a:xfrm>
          <a:prstGeom prst="rect">
            <a:avLst/>
          </a:prstGeom>
        </p:spPr>
      </p:pic>
      <p:cxnSp>
        <p:nvCxnSpPr>
          <p:cNvPr id="86030" name="Straight Connector 86029">
            <a:extLst>
              <a:ext uri="{FF2B5EF4-FFF2-40B4-BE49-F238E27FC236}">
                <a16:creationId xmlns:a16="http://schemas.microsoft.com/office/drawing/2014/main" id="{D1F836F1-51D4-4090-8E0D-97877F0360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86032" name="Straight Connector 86031">
            <a:extLst>
              <a:ext uri="{FF2B5EF4-FFF2-40B4-BE49-F238E27FC236}">
                <a16:creationId xmlns:a16="http://schemas.microsoft.com/office/drawing/2014/main" id="{6A01027E-B10F-4212-8A7C-18D3714617F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 useBgFill="1">
        <p:nvSpPr>
          <p:cNvPr id="86034" name="Rectangle 86033">
            <a:extLst>
              <a:ext uri="{FF2B5EF4-FFF2-40B4-BE49-F238E27FC236}">
                <a16:creationId xmlns:a16="http://schemas.microsoft.com/office/drawing/2014/main" id="{20641ECA-8117-495E-ABCF-645843D1F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020" name="Footer Placeholder 1">
            <a:extLst>
              <a:ext uri="{FF2B5EF4-FFF2-40B4-BE49-F238E27FC236}">
                <a16:creationId xmlns:a16="http://schemas.microsoft.com/office/drawing/2014/main" id="{CA36FCE0-BB30-B6EE-5943-8B8AE616C0F1}"/>
              </a:ext>
            </a:extLst>
          </p:cNvPr>
          <p:cNvSpPr>
            <a:spLocks noGrp="1" noChangeArrowheads="1"/>
          </p:cNvSpPr>
          <p:nvPr>
            <p:ph type="ftr" sz="quarter" idx="11"/>
          </p:nvPr>
        </p:nvSpPr>
        <p:spPr bwMode="auto">
          <a:xfrm>
            <a:off x="1534696" y="329309"/>
            <a:ext cx="3443408" cy="309201"/>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90000"/>
              </a:lnSpc>
              <a:spcAft>
                <a:spcPts val="600"/>
              </a:spcAft>
            </a:pPr>
            <a:r>
              <a:rPr lang="en-US" altLang="en-US" sz="500">
                <a:solidFill>
                  <a:schemeClr val="tx1">
                    <a:tint val="75000"/>
                  </a:schemeClr>
                </a:solidFill>
                <a:latin typeface="+mn-lt"/>
              </a:rPr>
              <a:t>
</a:t>
            </a:r>
          </a:p>
        </p:txBody>
      </p:sp>
      <p:sp>
        <p:nvSpPr>
          <p:cNvPr id="86021" name="Slide Number Placeholder 2">
            <a:extLst>
              <a:ext uri="{FF2B5EF4-FFF2-40B4-BE49-F238E27FC236}">
                <a16:creationId xmlns:a16="http://schemas.microsoft.com/office/drawing/2014/main" id="{B503E3F8-851B-B3AB-F414-060710F0A9E5}"/>
              </a:ext>
            </a:extLst>
          </p:cNvPr>
          <p:cNvSpPr>
            <a:spLocks noGrp="1" noChangeArrowheads="1"/>
          </p:cNvSpPr>
          <p:nvPr>
            <p:ph type="sldNum" sz="quarter" idx="12"/>
          </p:nvPr>
        </p:nvSpPr>
        <p:spPr bwMode="auto">
          <a:xfrm>
            <a:off x="480060" y="798973"/>
            <a:ext cx="811019" cy="50357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t" anchorCtr="0" compatLnSpc="1">
            <a:prstTxWarp prst="textNoShape">
              <a:avLst/>
            </a:prstTxWarp>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90000"/>
              </a:lnSpc>
              <a:spcAft>
                <a:spcPts val="600"/>
              </a:spcAft>
            </a:pPr>
            <a:fld id="{CA7F8AD8-4139-4432-81E5-BA172B2203C0}" type="slidenum">
              <a:rPr lang="en-US" altLang="en-US">
                <a:solidFill>
                  <a:schemeClr val="accent1"/>
                </a:solidFill>
                <a:latin typeface="+mn-lt"/>
              </a:rPr>
              <a:pPr>
                <a:lnSpc>
                  <a:spcPct val="90000"/>
                </a:lnSpc>
                <a:spcAft>
                  <a:spcPts val="600"/>
                </a:spcAft>
              </a:pPr>
              <a:t>31</a:t>
            </a:fld>
            <a:endParaRPr lang="en-US" altLang="en-US">
              <a:solidFill>
                <a:schemeClr val="accent1"/>
              </a:solidFill>
              <a:latin typeface="+mn-lt"/>
            </a:endParaRPr>
          </a:p>
        </p:txBody>
      </p:sp>
      <p:cxnSp>
        <p:nvCxnSpPr>
          <p:cNvPr id="86036" name="Straight Connector 86035">
            <a:extLst>
              <a:ext uri="{FF2B5EF4-FFF2-40B4-BE49-F238E27FC236}">
                <a16:creationId xmlns:a16="http://schemas.microsoft.com/office/drawing/2014/main" id="{EC09478D-860E-478F-AA3E-4BA6F95D9C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
        <p:nvSpPr>
          <p:cNvPr id="86038" name="Rectangle 86037">
            <a:extLst>
              <a:ext uri="{FF2B5EF4-FFF2-40B4-BE49-F238E27FC236}">
                <a16:creationId xmlns:a16="http://schemas.microsoft.com/office/drawing/2014/main" id="{592B8757-4D54-42A8-A0C8-A8C721DB5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86019" name="Rectangle 6">
            <a:extLst>
              <a:ext uri="{FF2B5EF4-FFF2-40B4-BE49-F238E27FC236}">
                <a16:creationId xmlns:a16="http://schemas.microsoft.com/office/drawing/2014/main" id="{AB3E019B-79FD-F3B0-83CB-989178AE5ADE}"/>
              </a:ext>
            </a:extLst>
          </p:cNvPr>
          <p:cNvSpPr>
            <a:spLocks noChangeArrowheads="1"/>
          </p:cNvSpPr>
          <p:nvPr/>
        </p:nvSpPr>
        <p:spPr bwMode="auto">
          <a:xfrm>
            <a:off x="1534696" y="2015732"/>
            <a:ext cx="3443408" cy="345061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indent="-228600" defTabSz="914400">
              <a:lnSpc>
                <a:spcPct val="120000"/>
              </a:lnSpc>
              <a:spcAft>
                <a:spcPts val="600"/>
              </a:spcAft>
              <a:buClr>
                <a:schemeClr val="accent1"/>
              </a:buClr>
              <a:buSzPct val="100000"/>
              <a:buFont typeface="Arial" panose="020B0604020202020204" pitchFamily="34" charset="0"/>
              <a:buChar char="•"/>
            </a:pPr>
            <a:r>
              <a:rPr lang="en-US" altLang="en-US" b="1">
                <a:latin typeface="+mn-lt"/>
              </a:rPr>
              <a:t>Mannau nodweddiadol o anaf nad yw'n ddamweiniol
Typical areas of Non-Accidental injury</a:t>
            </a:r>
          </a:p>
        </p:txBody>
      </p:sp>
      <p:grpSp>
        <p:nvGrpSpPr>
          <p:cNvPr id="86040" name="Group 86039">
            <a:extLst>
              <a:ext uri="{FF2B5EF4-FFF2-40B4-BE49-F238E27FC236}">
                <a16:creationId xmlns:a16="http://schemas.microsoft.com/office/drawing/2014/main" id="{2BD6F713-98E3-4226-80ED-0EFA2911E0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0131" y="482171"/>
            <a:ext cx="6091791" cy="5149101"/>
            <a:chOff x="5460131" y="482171"/>
            <a:chExt cx="6091791" cy="5149101"/>
          </a:xfrm>
        </p:grpSpPr>
        <p:sp>
          <p:nvSpPr>
            <p:cNvPr id="86041" name="Rectangle 86040">
              <a:extLst>
                <a:ext uri="{FF2B5EF4-FFF2-40B4-BE49-F238E27FC236}">
                  <a16:creationId xmlns:a16="http://schemas.microsoft.com/office/drawing/2014/main" id="{39A95DFE-9F58-4541-9A62-63B63D8202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60131" y="482171"/>
              <a:ext cx="6091791"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042" name="Rectangle 86041">
              <a:extLst>
                <a:ext uri="{FF2B5EF4-FFF2-40B4-BE49-F238E27FC236}">
                  <a16:creationId xmlns:a16="http://schemas.microsoft.com/office/drawing/2014/main" id="{A98844A4-7308-4102-8232-9A5405BA75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78956" y="812507"/>
              <a:ext cx="5461780"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86044" name="Rectangle 86043">
            <a:extLst>
              <a:ext uri="{FF2B5EF4-FFF2-40B4-BE49-F238E27FC236}">
                <a16:creationId xmlns:a16="http://schemas.microsoft.com/office/drawing/2014/main" id="{00CB8AAC-6375-473B-BBB2-B928B95B6D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42379" y="976036"/>
            <a:ext cx="5133831" cy="4138331"/>
          </a:xfrm>
          <a:prstGeom prst="rect">
            <a:avLst/>
          </a:prstGeom>
          <a:solidFill>
            <a:srgbClr val="FFFFFE"/>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6018" name="Picture 4" descr="Fig_2">
            <a:extLst>
              <a:ext uri="{FF2B5EF4-FFF2-40B4-BE49-F238E27FC236}">
                <a16:creationId xmlns:a16="http://schemas.microsoft.com/office/drawing/2014/main" id="{3F2CDA3D-DC06-F76F-C759-FBC3E316700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040389" y="1116345"/>
            <a:ext cx="2928625" cy="3866172"/>
          </a:xfrm>
          <a:prstGeom prst="rect">
            <a:avLst/>
          </a:prstGeom>
          <a:solidFill>
            <a:srgbClr val="6600FF"/>
          </a:solidFill>
          <a:extLst>
            <a:ext uri="{91240B29-F687-4F45-9708-019B960494DF}">
              <a14:hiddenLine xmlns:a14="http://schemas.microsoft.com/office/drawing/2010/main" w="9525">
                <a:solidFill>
                  <a:srgbClr val="000000"/>
                </a:solidFill>
                <a:miter lim="800000"/>
                <a:headEnd/>
                <a:tailEnd/>
              </a14:hiddenLine>
            </a:ext>
          </a:extLst>
        </p:spPr>
      </p:pic>
      <p:pic>
        <p:nvPicPr>
          <p:cNvPr id="86046" name="Picture 86045">
            <a:extLst>
              <a:ext uri="{FF2B5EF4-FFF2-40B4-BE49-F238E27FC236}">
                <a16:creationId xmlns:a16="http://schemas.microsoft.com/office/drawing/2014/main" id="{D664991B-CFDF-48B3-86CE-4AEBBF0EFD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srcRect t="2769" b="-2769"/>
          <a:stretch/>
        </p:blipFill>
        <p:spPr>
          <a:xfrm>
            <a:off x="0" y="6135624"/>
            <a:ext cx="12192000" cy="742950"/>
          </a:xfrm>
          <a:prstGeom prst="rect">
            <a:avLst/>
          </a:prstGeom>
        </p:spPr>
      </p:pic>
      <p:cxnSp>
        <p:nvCxnSpPr>
          <p:cNvPr id="86048" name="Straight Connector 86047">
            <a:extLst>
              <a:ext uri="{FF2B5EF4-FFF2-40B4-BE49-F238E27FC236}">
                <a16:creationId xmlns:a16="http://schemas.microsoft.com/office/drawing/2014/main" id="{8AEA7E20-E946-4DF8-9C61-A299D92742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0DD88915-C647-ABD8-A40C-6CE72FE48AFD}"/>
              </a:ext>
            </a:extLst>
          </p:cNvPr>
          <p:cNvSpPr>
            <a:spLocks noGrp="1" noChangeArrowheads="1"/>
          </p:cNvSpPr>
          <p:nvPr>
            <p:ph type="title"/>
          </p:nvPr>
        </p:nvSpPr>
        <p:spPr/>
        <p:txBody>
          <a:bodyPr/>
          <a:lstStyle/>
          <a:p>
            <a:r>
              <a:rPr lang="en-GB" altLang="en-US"/>
              <a:t>Beth yw Cam-drin Rhywiol?</a:t>
            </a:r>
            <a:br>
              <a:rPr lang="en-GB" altLang="en-US"/>
            </a:br>
            <a:r>
              <a:rPr lang="en-GB" altLang="en-US"/>
              <a:t>What is Sexual Abuse?</a:t>
            </a:r>
          </a:p>
        </p:txBody>
      </p:sp>
      <p:sp>
        <p:nvSpPr>
          <p:cNvPr id="31747" name="Rectangle 3">
            <a:extLst>
              <a:ext uri="{FF2B5EF4-FFF2-40B4-BE49-F238E27FC236}">
                <a16:creationId xmlns:a16="http://schemas.microsoft.com/office/drawing/2014/main" id="{3BDDED53-3236-9F4E-10FE-F470E355C861}"/>
              </a:ext>
            </a:extLst>
          </p:cNvPr>
          <p:cNvSpPr>
            <a:spLocks noGrp="1" noChangeArrowheads="1"/>
          </p:cNvSpPr>
          <p:nvPr>
            <p:ph sz="half" idx="1"/>
          </p:nvPr>
        </p:nvSpPr>
        <p:spPr/>
        <p:txBody>
          <a:bodyPr rtlCol="0">
            <a:normAutofit fontScale="85000" lnSpcReduction="10000"/>
          </a:bodyPr>
          <a:lstStyle/>
          <a:p>
            <a:r>
              <a:rPr lang="en-GB" dirty="0" err="1"/>
              <a:t>Gorfodi</a:t>
            </a:r>
            <a:r>
              <a:rPr lang="en-GB" dirty="0"/>
              <a:t> neu </a:t>
            </a:r>
            <a:r>
              <a:rPr lang="en-GB" dirty="0" err="1"/>
              <a:t>gymryd</a:t>
            </a:r>
            <a:r>
              <a:rPr lang="en-GB" dirty="0"/>
              <a:t> </a:t>
            </a:r>
            <a:r>
              <a:rPr lang="en-GB" dirty="0" err="1"/>
              <a:t>rhan</a:t>
            </a:r>
            <a:r>
              <a:rPr lang="en-GB" dirty="0"/>
              <a:t> </a:t>
            </a:r>
            <a:r>
              <a:rPr lang="en-GB" dirty="0" err="1"/>
              <a:t>mewn</a:t>
            </a:r>
            <a:r>
              <a:rPr lang="en-GB" dirty="0"/>
              <a:t> </a:t>
            </a:r>
            <a:r>
              <a:rPr lang="en-GB" dirty="0" err="1"/>
              <a:t>gweithgareddau</a:t>
            </a:r>
            <a:r>
              <a:rPr lang="en-GB" dirty="0"/>
              <a:t> </a:t>
            </a:r>
            <a:r>
              <a:rPr lang="en-GB" dirty="0" err="1"/>
              <a:t>rhywiol</a:t>
            </a:r>
            <a:r>
              <a:rPr lang="en-GB" dirty="0"/>
              <a:t>;</a:t>
            </a:r>
          </a:p>
          <a:p>
            <a:r>
              <a:rPr lang="en-GB" dirty="0"/>
              <a:t>Pa un ai a </a:t>
            </a:r>
            <a:r>
              <a:rPr lang="en-GB" dirty="0" err="1"/>
              <a:t>ydynt</a:t>
            </a:r>
            <a:r>
              <a:rPr lang="en-GB" dirty="0"/>
              <a:t> </a:t>
            </a:r>
            <a:r>
              <a:rPr lang="en-GB" dirty="0" err="1"/>
              <a:t>yn</a:t>
            </a:r>
            <a:r>
              <a:rPr lang="en-GB" dirty="0"/>
              <a:t> </a:t>
            </a:r>
            <a:r>
              <a:rPr lang="en-GB" dirty="0" err="1"/>
              <a:t>ymwybodol</a:t>
            </a:r>
            <a:r>
              <a:rPr lang="en-GB" dirty="0"/>
              <a:t> </a:t>
            </a:r>
            <a:r>
              <a:rPr lang="en-GB" dirty="0" err="1"/>
              <a:t>o'r</a:t>
            </a:r>
            <a:r>
              <a:rPr lang="en-GB" dirty="0"/>
              <a:t> </a:t>
            </a:r>
            <a:r>
              <a:rPr lang="en-GB" dirty="0" err="1"/>
              <a:t>hyn</a:t>
            </a:r>
            <a:r>
              <a:rPr lang="en-GB" dirty="0"/>
              <a:t> </a:t>
            </a:r>
            <a:r>
              <a:rPr lang="en-GB" dirty="0" err="1"/>
              <a:t>sy'n</a:t>
            </a:r>
            <a:r>
              <a:rPr lang="en-GB" dirty="0"/>
              <a:t> </a:t>
            </a:r>
            <a:r>
              <a:rPr lang="en-GB" dirty="0" err="1"/>
              <a:t>digwydd</a:t>
            </a:r>
            <a:r>
              <a:rPr lang="en-GB" dirty="0"/>
              <a:t> ai </a:t>
            </a:r>
            <a:r>
              <a:rPr lang="en-GB" dirty="0" err="1"/>
              <a:t>peidio</a:t>
            </a:r>
            <a:r>
              <a:rPr lang="en-GB" dirty="0"/>
              <a:t>
Gall </a:t>
            </a:r>
            <a:r>
              <a:rPr lang="en-GB" dirty="0" err="1"/>
              <a:t>gynnwys</a:t>
            </a:r>
            <a:r>
              <a:rPr lang="en-GB" dirty="0"/>
              <a:t> </a:t>
            </a:r>
            <a:r>
              <a:rPr lang="en-GB" dirty="0" err="1"/>
              <a:t>cyswllt</a:t>
            </a:r>
            <a:r>
              <a:rPr lang="en-GB" dirty="0"/>
              <a:t> </a:t>
            </a:r>
            <a:r>
              <a:rPr lang="en-GB" dirty="0" err="1"/>
              <a:t>corfforol</a:t>
            </a:r>
            <a:r>
              <a:rPr lang="en-GB" dirty="0"/>
              <a:t> </a:t>
            </a:r>
          </a:p>
          <a:p>
            <a:r>
              <a:rPr lang="en-GB" dirty="0"/>
              <a:t>Dim </a:t>
            </a:r>
            <a:r>
              <a:rPr lang="en-GB" dirty="0" err="1"/>
              <a:t>cyswllt</a:t>
            </a:r>
            <a:r>
              <a:rPr lang="en-GB" dirty="0"/>
              <a:t>, </a:t>
            </a:r>
            <a:r>
              <a:rPr lang="en-GB" dirty="0" err="1"/>
              <a:t>cynnwys</a:t>
            </a:r>
            <a:r>
              <a:rPr lang="en-GB" dirty="0"/>
              <a:t> plant </a:t>
            </a:r>
            <a:r>
              <a:rPr lang="en-GB" dirty="0" err="1"/>
              <a:t>wrth</a:t>
            </a:r>
            <a:r>
              <a:rPr lang="en-GB" dirty="0"/>
              <a:t> </a:t>
            </a:r>
            <a:r>
              <a:rPr lang="en-GB" dirty="0" err="1"/>
              <a:t>edrych</a:t>
            </a:r>
            <a:r>
              <a:rPr lang="en-GB" dirty="0"/>
              <a:t> </a:t>
            </a:r>
            <a:r>
              <a:rPr lang="en-GB" dirty="0" err="1"/>
              <a:t>ar</a:t>
            </a:r>
            <a:r>
              <a:rPr lang="en-GB" dirty="0"/>
              <a:t> </a:t>
            </a:r>
            <a:r>
              <a:rPr lang="en-GB" dirty="0" err="1"/>
              <a:t>bornograffi</a:t>
            </a:r>
            <a:r>
              <a:rPr lang="en-GB" dirty="0"/>
              <a:t> neu </a:t>
            </a:r>
            <a:r>
              <a:rPr lang="en-GB" dirty="0" err="1"/>
              <a:t>ei</a:t>
            </a:r>
            <a:r>
              <a:rPr lang="en-GB" dirty="0"/>
              <a:t> </a:t>
            </a:r>
            <a:r>
              <a:rPr lang="en-GB" dirty="0" err="1"/>
              <a:t>wneud</a:t>
            </a:r>
            <a:r>
              <a:rPr lang="en-GB" dirty="0"/>
              <a:t>, </a:t>
            </a:r>
            <a:r>
              <a:rPr lang="en-GB" dirty="0" err="1"/>
              <a:t>gwylio</a:t>
            </a:r>
            <a:r>
              <a:rPr lang="en-GB" dirty="0"/>
              <a:t> </a:t>
            </a:r>
            <a:r>
              <a:rPr lang="en-GB" dirty="0" err="1"/>
              <a:t>gweithgareddau</a:t>
            </a:r>
            <a:r>
              <a:rPr lang="en-GB" dirty="0"/>
              <a:t> </a:t>
            </a:r>
            <a:r>
              <a:rPr lang="en-GB" dirty="0" err="1"/>
              <a:t>rhywiol</a:t>
            </a:r>
            <a:r>
              <a:rPr lang="en-GB" dirty="0"/>
              <a:t>, </a:t>
            </a:r>
            <a:r>
              <a:rPr lang="en-GB" dirty="0" err="1"/>
              <a:t>ymddygiad</a:t>
            </a:r>
            <a:r>
              <a:rPr lang="en-GB" dirty="0"/>
              <a:t> </a:t>
            </a:r>
            <a:r>
              <a:rPr lang="en-GB" dirty="0" err="1"/>
              <a:t>rhywiol</a:t>
            </a:r>
            <a:r>
              <a:rPr lang="en-GB" dirty="0"/>
              <a:t> </a:t>
            </a:r>
            <a:r>
              <a:rPr lang="en-GB" dirty="0" err="1"/>
              <a:t>amhriodol</a:t>
            </a:r>
            <a:r>
              <a:rPr lang="en-GB" dirty="0"/>
              <a:t>
</a:t>
            </a:r>
          </a:p>
        </p:txBody>
      </p:sp>
      <p:sp>
        <p:nvSpPr>
          <p:cNvPr id="3" name="Content Placeholder 2">
            <a:extLst>
              <a:ext uri="{FF2B5EF4-FFF2-40B4-BE49-F238E27FC236}">
                <a16:creationId xmlns:a16="http://schemas.microsoft.com/office/drawing/2014/main" id="{A7742BEA-8CB2-D935-78F9-F41A58FE5BEE}"/>
              </a:ext>
            </a:extLst>
          </p:cNvPr>
          <p:cNvSpPr>
            <a:spLocks noGrp="1"/>
          </p:cNvSpPr>
          <p:nvPr>
            <p:ph sz="half" idx="2"/>
          </p:nvPr>
        </p:nvSpPr>
        <p:spPr/>
        <p:txBody>
          <a:bodyPr rtlCol="0">
            <a:normAutofit fontScale="85000" lnSpcReduction="10000"/>
          </a:bodyPr>
          <a:lstStyle/>
          <a:p>
            <a:r>
              <a:rPr lang="en-GB" dirty="0"/>
              <a:t>Forcing or enticing a child or young person to take part in sexual activities;</a:t>
            </a:r>
          </a:p>
          <a:p>
            <a:r>
              <a:rPr lang="en-GB" dirty="0"/>
              <a:t>Whether or not they are aware of what is happening</a:t>
            </a:r>
          </a:p>
          <a:p>
            <a:r>
              <a:rPr lang="en-GB" dirty="0"/>
              <a:t>May involve physical contact </a:t>
            </a:r>
          </a:p>
          <a:p>
            <a:r>
              <a:rPr lang="en-GB" dirty="0"/>
              <a:t>Non-contact, involving children in looking at or making pornography, watching sexual activities, sexually inappropriate behaviour</a:t>
            </a:r>
          </a:p>
          <a:p>
            <a:endParaRPr lang="en-GB" dirty="0"/>
          </a:p>
        </p:txBody>
      </p:sp>
      <p:sp>
        <p:nvSpPr>
          <p:cNvPr id="88069" name="Footer Placeholder 1">
            <a:extLst>
              <a:ext uri="{FF2B5EF4-FFF2-40B4-BE49-F238E27FC236}">
                <a16:creationId xmlns:a16="http://schemas.microsoft.com/office/drawing/2014/main" id="{F58E7D4E-DAD5-33A9-A8D5-F33E2593B477}"/>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88070" name="Slide Number Placeholder 2">
            <a:extLst>
              <a:ext uri="{FF2B5EF4-FFF2-40B4-BE49-F238E27FC236}">
                <a16:creationId xmlns:a16="http://schemas.microsoft.com/office/drawing/2014/main" id="{C891C25E-8068-6901-226C-604945727EDC}"/>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8BC93BB6-FB91-4C8D-A005-19BEF58A1727}" type="slidenum">
              <a:rPr lang="en-GB" altLang="en-US"/>
              <a:pPr/>
              <a:t>32</a:t>
            </a:fld>
            <a:endParaRPr lang="en-GB" altLang="en-US"/>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2D13E3-0341-F679-4818-3346978D62E9}"/>
              </a:ext>
            </a:extLst>
          </p:cNvPr>
          <p:cNvSpPr>
            <a:spLocks noGrp="1"/>
          </p:cNvSpPr>
          <p:nvPr>
            <p:ph type="title"/>
          </p:nvPr>
        </p:nvSpPr>
        <p:spPr/>
        <p:txBody>
          <a:bodyPr rtlCol="0">
            <a:normAutofit/>
          </a:bodyPr>
          <a:lstStyle/>
          <a:p>
            <a:r>
              <a:rPr lang="en-GB"/>
              <a:t>Paratoi </a:t>
            </a:r>
            <a:br>
              <a:rPr lang="en-GB"/>
            </a:br>
            <a:r>
              <a:rPr lang="en-GB"/>
              <a:t>Grooming is</a:t>
            </a:r>
            <a:endParaRPr lang="en-GB" dirty="0"/>
          </a:p>
        </p:txBody>
      </p:sp>
      <p:sp>
        <p:nvSpPr>
          <p:cNvPr id="90115" name="Content Placeholder 3">
            <a:extLst>
              <a:ext uri="{FF2B5EF4-FFF2-40B4-BE49-F238E27FC236}">
                <a16:creationId xmlns:a16="http://schemas.microsoft.com/office/drawing/2014/main" id="{DF9DEC95-6966-054E-7AAC-734BDD9974A3}"/>
              </a:ext>
            </a:extLst>
          </p:cNvPr>
          <p:cNvSpPr>
            <a:spLocks noGrp="1" noChangeArrowheads="1"/>
          </p:cNvSpPr>
          <p:nvPr>
            <p:ph sz="half" idx="1"/>
          </p:nvPr>
        </p:nvSpPr>
        <p:spPr/>
        <p:txBody>
          <a:bodyPr>
            <a:normAutofit fontScale="92500" lnSpcReduction="20000"/>
          </a:bodyPr>
          <a:lstStyle/>
          <a:p>
            <a:r>
              <a:rPr lang="en-GB" altLang="en-US"/>
              <a:t>wedi ei ddiffinio gan y Swyddfa Gartref fel cyfathrebu â phlentyn lle mae hyn yn fwriad i gyflawni trosedd rhyw a'i chyflawni. </a:t>
            </a:r>
          </a:p>
          <a:p>
            <a:r>
              <a:rPr lang="en-GB" altLang="en-US"/>
              <a:t>y broses y mae unigolyn yn dylanwafu ar y rhai o'u cwmpas – oedolion a'r plentyn – i ddarparu cyfleoedd i gam-drin a lleihau'r tebygolrwydd o gael eu hadrodd a'u darganfod
</a:t>
            </a:r>
          </a:p>
        </p:txBody>
      </p:sp>
      <p:sp>
        <p:nvSpPr>
          <p:cNvPr id="90116" name="Content Placeholder 3">
            <a:extLst>
              <a:ext uri="{FF2B5EF4-FFF2-40B4-BE49-F238E27FC236}">
                <a16:creationId xmlns:a16="http://schemas.microsoft.com/office/drawing/2014/main" id="{CD30A2BD-ADDE-18EA-56EC-C3605F6C23D7}"/>
              </a:ext>
            </a:extLst>
          </p:cNvPr>
          <p:cNvSpPr>
            <a:spLocks noGrp="1" noChangeArrowheads="1"/>
          </p:cNvSpPr>
          <p:nvPr>
            <p:ph sz="half" idx="2"/>
          </p:nvPr>
        </p:nvSpPr>
        <p:spPr/>
        <p:txBody>
          <a:bodyPr>
            <a:normAutofit fontScale="92500" lnSpcReduction="20000"/>
          </a:bodyPr>
          <a:lstStyle/>
          <a:p>
            <a:r>
              <a:rPr lang="en-GB" altLang="en-US"/>
              <a:t>defined by the Home Office as communication with a child where this is an intention to meet and commit a sex offence. </a:t>
            </a:r>
          </a:p>
          <a:p>
            <a:r>
              <a:rPr lang="en-GB" altLang="en-US"/>
              <a:t>the process by which an individual manipulates those around them – adults and the child – to provide opportunities to abuse and reduce the likelihood of being reported and discovered</a:t>
            </a:r>
          </a:p>
          <a:p>
            <a:endParaRPr lang="en-GB" altLang="en-US"/>
          </a:p>
        </p:txBody>
      </p:sp>
      <p:sp>
        <p:nvSpPr>
          <p:cNvPr id="90117" name="Footer Placeholder 1">
            <a:extLst>
              <a:ext uri="{FF2B5EF4-FFF2-40B4-BE49-F238E27FC236}">
                <a16:creationId xmlns:a16="http://schemas.microsoft.com/office/drawing/2014/main" id="{AA1A7DD1-3126-3A61-1BFD-37EC66FBD22B}"/>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90118" name="Slide Number Placeholder 4">
            <a:extLst>
              <a:ext uri="{FF2B5EF4-FFF2-40B4-BE49-F238E27FC236}">
                <a16:creationId xmlns:a16="http://schemas.microsoft.com/office/drawing/2014/main" id="{E6D1FDFF-853F-0276-4046-1B08077B9A27}"/>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1C68D685-5968-43F3-AE1A-A1DE761EE4C6}" type="slidenum">
              <a:rPr lang="en-GB" altLang="en-US"/>
              <a:pPr/>
              <a:t>33</a:t>
            </a:fld>
            <a:endParaRPr lang="en-GB" alt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ED848-0B2C-82E8-7929-0C861943F1FD}"/>
              </a:ext>
            </a:extLst>
          </p:cNvPr>
          <p:cNvSpPr>
            <a:spLocks noGrp="1"/>
          </p:cNvSpPr>
          <p:nvPr>
            <p:ph type="title"/>
          </p:nvPr>
        </p:nvSpPr>
        <p:spPr/>
        <p:txBody>
          <a:bodyPr rtlCol="0">
            <a:normAutofit/>
          </a:bodyPr>
          <a:lstStyle/>
          <a:p>
            <a:r>
              <a:rPr lang="en-GB" dirty="0" err="1"/>
              <a:t>Camfanteisio'n</a:t>
            </a:r>
            <a:r>
              <a:rPr lang="en-GB" dirty="0"/>
              <a:t> </a:t>
            </a:r>
            <a:r>
              <a:rPr lang="en-GB" dirty="0" err="1"/>
              <a:t>Rhywiol</a:t>
            </a:r>
            <a:r>
              <a:rPr lang="en-GB" dirty="0"/>
              <a:t> </a:t>
            </a:r>
            <a:r>
              <a:rPr lang="en-GB" dirty="0" err="1"/>
              <a:t>ar</a:t>
            </a:r>
            <a:r>
              <a:rPr lang="en-GB" dirty="0"/>
              <a:t> </a:t>
            </a:r>
            <a:r>
              <a:rPr lang="en-GB" dirty="0" err="1"/>
              <a:t>Blant</a:t>
            </a:r>
            <a:br>
              <a:rPr lang="en-GB" dirty="0"/>
            </a:br>
            <a:r>
              <a:rPr lang="en-GB" dirty="0"/>
              <a:t>Child Sexual Exploitation</a:t>
            </a:r>
          </a:p>
        </p:txBody>
      </p:sp>
      <p:sp>
        <p:nvSpPr>
          <p:cNvPr id="61443" name="Content Placeholder 2">
            <a:extLst>
              <a:ext uri="{FF2B5EF4-FFF2-40B4-BE49-F238E27FC236}">
                <a16:creationId xmlns:a16="http://schemas.microsoft.com/office/drawing/2014/main" id="{B19AA49C-D5F2-F02C-C2EF-8473DDD15325}"/>
              </a:ext>
            </a:extLst>
          </p:cNvPr>
          <p:cNvSpPr>
            <a:spLocks noGrp="1"/>
          </p:cNvSpPr>
          <p:nvPr>
            <p:ph sz="half" idx="1"/>
          </p:nvPr>
        </p:nvSpPr>
        <p:spPr/>
        <p:txBody>
          <a:bodyPr rtlCol="0">
            <a:normAutofit fontScale="92500" lnSpcReduction="10000"/>
          </a:bodyPr>
          <a:lstStyle/>
          <a:p>
            <a:r>
              <a:rPr lang="en-GB" altLang="en-US"/>
              <a:t>Mae camfanteisio'n rhywiol ar blant a phobl ifanc o dan 18 oed yn cynnwys sefyllfaoedd, cyd-destunau a pherthnasoedd ffrwydrol lle mae pobl ifanc yn cael rhywbeth o ganlyniad i berfformio a/neu eraill sy'n perfformio arnynt gweithgareddau rhywiol.</a:t>
            </a:r>
          </a:p>
          <a:p>
            <a:r>
              <a:rPr lang="en-GB" altLang="en-US"/>
              <a:t>  (Gweithgor Cenedlaethol ar gyfer Plant a Phobl Ifanc y Camfanteisir Arnynt yn Rhywiol, 2008)</a:t>
            </a:r>
          </a:p>
          <a:p>
            <a:endParaRPr lang="en-GB" altLang="en-US"/>
          </a:p>
        </p:txBody>
      </p:sp>
      <p:sp>
        <p:nvSpPr>
          <p:cNvPr id="61444" name="Content Placeholder 2">
            <a:extLst>
              <a:ext uri="{FF2B5EF4-FFF2-40B4-BE49-F238E27FC236}">
                <a16:creationId xmlns:a16="http://schemas.microsoft.com/office/drawing/2014/main" id="{EE8B695E-B781-702A-973E-329D1DEA34C4}"/>
              </a:ext>
            </a:extLst>
          </p:cNvPr>
          <p:cNvSpPr>
            <a:spLocks noGrp="1"/>
          </p:cNvSpPr>
          <p:nvPr>
            <p:ph sz="half" idx="2"/>
          </p:nvPr>
        </p:nvSpPr>
        <p:spPr/>
        <p:txBody>
          <a:bodyPr rtlCol="0">
            <a:normAutofit fontScale="92500" lnSpcReduction="10000"/>
          </a:bodyPr>
          <a:lstStyle/>
          <a:p>
            <a:r>
              <a:rPr lang="en-GB" altLang="en-US"/>
              <a:t>The sexual exploitation of children and young people under 18 involves exploitative situations, contexts and relationships where young persons receive something as a result of performing and/or others performing on them sexual activities.</a:t>
            </a:r>
          </a:p>
          <a:p>
            <a:r>
              <a:rPr lang="en-GB" altLang="en-US"/>
              <a:t>  (National Working Group for Sexually Exploited Children and Young People, 2008)</a:t>
            </a:r>
          </a:p>
          <a:p>
            <a:endParaRPr lang="en-GB" altLang="en-US"/>
          </a:p>
        </p:txBody>
      </p:sp>
      <p:sp>
        <p:nvSpPr>
          <p:cNvPr id="91141" name="Footer Placeholder 3">
            <a:extLst>
              <a:ext uri="{FF2B5EF4-FFF2-40B4-BE49-F238E27FC236}">
                <a16:creationId xmlns:a16="http://schemas.microsoft.com/office/drawing/2014/main" id="{8C3DB33D-E649-DB29-BA41-8036750B15D6}"/>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91142" name="Slide Number Placeholder 4">
            <a:extLst>
              <a:ext uri="{FF2B5EF4-FFF2-40B4-BE49-F238E27FC236}">
                <a16:creationId xmlns:a16="http://schemas.microsoft.com/office/drawing/2014/main" id="{F3BD3DD5-3FE4-3F91-B405-AD610093E34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61279F16-512E-49FF-B589-5D1234076900}" type="slidenum">
              <a:rPr lang="en-GB" altLang="en-US"/>
              <a:pPr/>
              <a:t>34</a:t>
            </a:fld>
            <a:endParaRPr lang="en-GB" alt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EE4DF-3853-0242-FC6D-DAE22CB59D51}"/>
              </a:ext>
            </a:extLst>
          </p:cNvPr>
          <p:cNvSpPr>
            <a:spLocks noGrp="1"/>
          </p:cNvSpPr>
          <p:nvPr>
            <p:ph type="title"/>
          </p:nvPr>
        </p:nvSpPr>
        <p:spPr/>
        <p:txBody>
          <a:bodyPr rtlCol="0">
            <a:normAutofit/>
          </a:bodyPr>
          <a:lstStyle/>
          <a:p>
            <a:r>
              <a:rPr lang="en-GB" dirty="0"/>
              <a:t>Cam-</a:t>
            </a:r>
            <a:r>
              <a:rPr lang="en-GB" dirty="0" err="1"/>
              <a:t>drin</a:t>
            </a:r>
            <a:r>
              <a:rPr lang="en-GB" dirty="0"/>
              <a:t> </a:t>
            </a:r>
            <a:r>
              <a:rPr lang="en-GB" dirty="0" err="1"/>
              <a:t>emosiynol</a:t>
            </a:r>
            <a:br>
              <a:rPr lang="en-GB" dirty="0"/>
            </a:br>
            <a:r>
              <a:rPr lang="en-GB" dirty="0"/>
              <a:t>Emotional abuse</a:t>
            </a:r>
          </a:p>
        </p:txBody>
      </p:sp>
      <p:sp>
        <p:nvSpPr>
          <p:cNvPr id="96259" name="Content Placeholder 2">
            <a:extLst>
              <a:ext uri="{FF2B5EF4-FFF2-40B4-BE49-F238E27FC236}">
                <a16:creationId xmlns:a16="http://schemas.microsoft.com/office/drawing/2014/main" id="{CA5E182C-98AB-9F78-534E-72BDB5376E10}"/>
              </a:ext>
            </a:extLst>
          </p:cNvPr>
          <p:cNvSpPr>
            <a:spLocks noGrp="1" noChangeArrowheads="1"/>
          </p:cNvSpPr>
          <p:nvPr>
            <p:ph sz="half" idx="1"/>
          </p:nvPr>
        </p:nvSpPr>
        <p:spPr/>
        <p:txBody>
          <a:bodyPr/>
          <a:lstStyle/>
          <a:p>
            <a:r>
              <a:rPr lang="en-GB" altLang="en-US"/>
              <a:t>Cam-drin emosiynol yw triniaeth barhaus emosiynol greulon plentyn er mwyn llesteirio datblygiad emosiynol ac iechyd meddwl y plentyn.  Gall plant fod yn agored i feirniadaeth gyson a chael diffyg hoffter a chynhesrwydd.  Gellir eu gwrthod neu eu gor-ddiogelu'n fawr.</a:t>
            </a:r>
          </a:p>
        </p:txBody>
      </p:sp>
      <p:sp>
        <p:nvSpPr>
          <p:cNvPr id="96260" name="Content Placeholder 2">
            <a:extLst>
              <a:ext uri="{FF2B5EF4-FFF2-40B4-BE49-F238E27FC236}">
                <a16:creationId xmlns:a16="http://schemas.microsoft.com/office/drawing/2014/main" id="{5D483FD4-C4C5-2A3B-A196-B278353D77E4}"/>
              </a:ext>
            </a:extLst>
          </p:cNvPr>
          <p:cNvSpPr>
            <a:spLocks noGrp="1" noChangeArrowheads="1"/>
          </p:cNvSpPr>
          <p:nvPr>
            <p:ph sz="half" idx="2"/>
          </p:nvPr>
        </p:nvSpPr>
        <p:spPr/>
        <p:txBody>
          <a:bodyPr/>
          <a:lstStyle/>
          <a:p>
            <a:r>
              <a:rPr lang="en-GB" altLang="en-US">
                <a:hlinkClick r:id="rId2"/>
              </a:rPr>
              <a:t>Emotional abuse </a:t>
            </a:r>
            <a:r>
              <a:rPr lang="en-GB" altLang="en-US"/>
              <a:t>is the persistent emotionally cruel treatment of a child so as to hinder the child’s emotional development and mental health.  Children may be exposed to constant criticism and lack of affection and warmth.  They may be rejected or extremely overprotected.   </a:t>
            </a:r>
          </a:p>
          <a:p>
            <a:endParaRPr lang="en-GB" altLang="en-US"/>
          </a:p>
        </p:txBody>
      </p:sp>
      <p:sp>
        <p:nvSpPr>
          <p:cNvPr id="96261" name="Footer Placeholder 3">
            <a:extLst>
              <a:ext uri="{FF2B5EF4-FFF2-40B4-BE49-F238E27FC236}">
                <a16:creationId xmlns:a16="http://schemas.microsoft.com/office/drawing/2014/main" id="{A40331AF-898B-7F5C-926D-B5BEF9212AC6}"/>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a:t>
</a:t>
            </a:r>
          </a:p>
        </p:txBody>
      </p:sp>
      <p:sp>
        <p:nvSpPr>
          <p:cNvPr id="96262" name="Slide Number Placeholder 4">
            <a:extLst>
              <a:ext uri="{FF2B5EF4-FFF2-40B4-BE49-F238E27FC236}">
                <a16:creationId xmlns:a16="http://schemas.microsoft.com/office/drawing/2014/main" id="{70B33800-5200-7BA3-4663-647A7BF0F1DB}"/>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F3158DF-F6A4-46FC-89EE-406CA0F02336}" type="slidenum">
              <a:rPr lang="en-GB" altLang="en-US"/>
              <a:pPr/>
              <a:t>35</a:t>
            </a:fld>
            <a:endParaRPr lang="en-GB" alt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Child emotional abuse - signs of emotional abuse in children - part of Take Action 2015">
            <a:hlinkClick r:id="" action="ppaction://media"/>
            <a:extLst>
              <a:ext uri="{FF2B5EF4-FFF2-40B4-BE49-F238E27FC236}">
                <a16:creationId xmlns:a16="http://schemas.microsoft.com/office/drawing/2014/main" id="{07B579DD-602A-44C4-2545-33E95ACED038}"/>
              </a:ext>
            </a:extLst>
          </p:cNvPr>
          <p:cNvPicPr>
            <a:picLocks noRot="1" noChangeAspect="1"/>
          </p:cNvPicPr>
          <p:nvPr>
            <a:videoFile r:link="rId1"/>
          </p:nvPr>
        </p:nvPicPr>
        <p:blipFill>
          <a:blip r:embed="rId3"/>
          <a:stretch>
            <a:fillRect/>
          </a:stretch>
        </p:blipFill>
        <p:spPr>
          <a:xfrm>
            <a:off x="1242254" y="313804"/>
            <a:ext cx="9830438" cy="5554198"/>
          </a:xfrm>
          <a:prstGeom prst="rect">
            <a:avLst/>
          </a:prstGeom>
        </p:spPr>
      </p:pic>
    </p:spTree>
    <p:extLst>
      <p:ext uri="{BB962C8B-B14F-4D97-AF65-F5344CB8AC3E}">
        <p14:creationId xmlns:p14="http://schemas.microsoft.com/office/powerpoint/2010/main" val="2420258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7A569-4D89-20FB-214B-82F04ECEB846}"/>
              </a:ext>
            </a:extLst>
          </p:cNvPr>
          <p:cNvSpPr>
            <a:spLocks noGrp="1"/>
          </p:cNvSpPr>
          <p:nvPr>
            <p:ph type="title"/>
          </p:nvPr>
        </p:nvSpPr>
        <p:spPr/>
        <p:txBody>
          <a:bodyPr rtlCol="0">
            <a:normAutofit/>
          </a:bodyPr>
          <a:lstStyle/>
          <a:p>
            <a:r>
              <a:rPr lang="en-GB" altLang="en-US" dirty="0" err="1"/>
              <a:t>Grwpiau</a:t>
            </a:r>
            <a:r>
              <a:rPr lang="en-GB" altLang="en-US" dirty="0"/>
              <a:t> </a:t>
            </a:r>
            <a:r>
              <a:rPr lang="en-GB" altLang="en-US" dirty="0" err="1"/>
              <a:t>arbennig</a:t>
            </a:r>
            <a:r>
              <a:rPr lang="en-GB" altLang="en-US" dirty="0"/>
              <a:t> o </a:t>
            </a:r>
            <a:r>
              <a:rPr lang="en-GB" altLang="en-US" dirty="0" err="1"/>
              <a:t>agored</a:t>
            </a:r>
            <a:r>
              <a:rPr lang="en-GB" altLang="en-US" dirty="0"/>
              <a:t> </a:t>
            </a:r>
            <a:r>
              <a:rPr lang="en-GB" altLang="en-US" dirty="0" err="1"/>
              <a:t>i</a:t>
            </a:r>
            <a:r>
              <a:rPr lang="en-GB" altLang="en-US" dirty="0"/>
              <a:t> </a:t>
            </a:r>
            <a:r>
              <a:rPr lang="en-GB" altLang="en-US" dirty="0" err="1"/>
              <a:t>niwed</a:t>
            </a:r>
            <a:r>
              <a:rPr lang="en-GB" altLang="en-US" dirty="0"/>
              <a:t> </a:t>
            </a:r>
            <a:br>
              <a:rPr lang="en-GB" altLang="en-US" dirty="0"/>
            </a:br>
            <a:r>
              <a:rPr lang="en-GB" altLang="en-US" dirty="0"/>
              <a:t>Particularly vulnerable groups</a:t>
            </a:r>
            <a:endParaRPr lang="en-GB" dirty="0"/>
          </a:p>
        </p:txBody>
      </p:sp>
      <p:sp>
        <p:nvSpPr>
          <p:cNvPr id="65539" name="Content Placeholder 2">
            <a:extLst>
              <a:ext uri="{FF2B5EF4-FFF2-40B4-BE49-F238E27FC236}">
                <a16:creationId xmlns:a16="http://schemas.microsoft.com/office/drawing/2014/main" id="{703CBC41-1075-1AFE-E3FC-4B1C25DE3890}"/>
              </a:ext>
            </a:extLst>
          </p:cNvPr>
          <p:cNvSpPr>
            <a:spLocks noGrp="1"/>
          </p:cNvSpPr>
          <p:nvPr>
            <p:ph sz="half" idx="1"/>
          </p:nvPr>
        </p:nvSpPr>
        <p:spPr/>
        <p:txBody>
          <a:bodyPr rtlCol="0">
            <a:normAutofit fontScale="85000" lnSpcReduction="20000"/>
          </a:bodyPr>
          <a:lstStyle/>
          <a:p>
            <a:r>
              <a:rPr lang="en-GB" altLang="en-US"/>
              <a:t>Plant sy'n Derbyn Gofal (neu hanes felly)
Plant/pobl ifanc sydd â hanes o gamdriniaeth a/neu esgeulustod</a:t>
            </a:r>
          </a:p>
          <a:p>
            <a:r>
              <a:rPr lang="en-GB" altLang="en-US"/>
              <a:t>Plant/pobl ifanc sydd wedi cael eu heffeithio gan gam-drin domestig, problemau iechyd meddwl rhieni a/neu gamddefnyddio sylweddau rhieni
Chwalu teuluoedd/perthnasoedd gwael</a:t>
            </a:r>
          </a:p>
          <a:p>
            <a:r>
              <a:rPr lang="en-GB" altLang="en-US"/>
              <a:t>Hunan-barch isel
</a:t>
            </a:r>
          </a:p>
        </p:txBody>
      </p:sp>
      <p:sp>
        <p:nvSpPr>
          <p:cNvPr id="65540" name="Content Placeholder 2">
            <a:extLst>
              <a:ext uri="{FF2B5EF4-FFF2-40B4-BE49-F238E27FC236}">
                <a16:creationId xmlns:a16="http://schemas.microsoft.com/office/drawing/2014/main" id="{1A1816E2-5FF2-F21F-50C0-AAF381E13F07}"/>
              </a:ext>
            </a:extLst>
          </p:cNvPr>
          <p:cNvSpPr>
            <a:spLocks noGrp="1"/>
          </p:cNvSpPr>
          <p:nvPr>
            <p:ph sz="half" idx="2"/>
          </p:nvPr>
        </p:nvSpPr>
        <p:spPr/>
        <p:txBody>
          <a:bodyPr rtlCol="0">
            <a:normAutofit fontScale="85000" lnSpcReduction="20000"/>
          </a:bodyPr>
          <a:lstStyle/>
          <a:p>
            <a:r>
              <a:rPr lang="en-GB" altLang="en-US"/>
              <a:t>Looked After Children (or history of)</a:t>
            </a:r>
          </a:p>
          <a:p>
            <a:r>
              <a:rPr lang="en-GB" altLang="en-US"/>
              <a:t>Children/young people with a history of abuse and/or neglect</a:t>
            </a:r>
          </a:p>
          <a:p>
            <a:r>
              <a:rPr lang="en-GB" altLang="en-US"/>
              <a:t>Children/young people who have been affected by domestic abuse, parental mental health problems and/or parental substance misuse</a:t>
            </a:r>
          </a:p>
          <a:p>
            <a:r>
              <a:rPr lang="en-GB" altLang="en-US"/>
              <a:t>Family breakdown/poor relationships</a:t>
            </a:r>
          </a:p>
          <a:p>
            <a:r>
              <a:rPr lang="en-GB" altLang="en-US"/>
              <a:t>Low self esteem</a:t>
            </a:r>
          </a:p>
          <a:p>
            <a:endParaRPr lang="en-GB" altLang="en-US"/>
          </a:p>
        </p:txBody>
      </p:sp>
      <p:sp>
        <p:nvSpPr>
          <p:cNvPr id="95237" name="Footer Placeholder 3">
            <a:extLst>
              <a:ext uri="{FF2B5EF4-FFF2-40B4-BE49-F238E27FC236}">
                <a16:creationId xmlns:a16="http://schemas.microsoft.com/office/drawing/2014/main" id="{503B42AD-7208-5352-3891-3D89501D581A}"/>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95238" name="Slide Number Placeholder 4">
            <a:extLst>
              <a:ext uri="{FF2B5EF4-FFF2-40B4-BE49-F238E27FC236}">
                <a16:creationId xmlns:a16="http://schemas.microsoft.com/office/drawing/2014/main" id="{C216995D-2DDD-4085-FEDE-6F4A9C4C68EB}"/>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AD3C7232-6A19-404A-B548-0F0C99D27A66}" type="slidenum">
              <a:rPr lang="en-GB" altLang="en-US"/>
              <a:pPr/>
              <a:t>37</a:t>
            </a:fld>
            <a:endParaRPr lang="en-GB" alt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hild sitting on her knees with her hand on her head&#10;&#10;AI-generated content may be incorrect.">
            <a:extLst>
              <a:ext uri="{FF2B5EF4-FFF2-40B4-BE49-F238E27FC236}">
                <a16:creationId xmlns:a16="http://schemas.microsoft.com/office/drawing/2014/main" id="{9107991B-0DFF-F3BA-6D62-3681EC9909B0}"/>
              </a:ext>
            </a:extLst>
          </p:cNvPr>
          <p:cNvPicPr>
            <a:picLocks noChangeAspect="1"/>
          </p:cNvPicPr>
          <p:nvPr/>
        </p:nvPicPr>
        <p:blipFill>
          <a:blip r:embed="rId3"/>
          <a:stretch>
            <a:fillRect/>
          </a:stretch>
        </p:blipFill>
        <p:spPr>
          <a:xfrm>
            <a:off x="952500" y="0"/>
            <a:ext cx="10287000" cy="6858000"/>
          </a:xfrm>
          <a:prstGeom prst="rect">
            <a:avLst/>
          </a:prstGeom>
        </p:spPr>
      </p:pic>
    </p:spTree>
    <p:extLst>
      <p:ext uri="{BB962C8B-B14F-4D97-AF65-F5344CB8AC3E}">
        <p14:creationId xmlns:p14="http://schemas.microsoft.com/office/powerpoint/2010/main" val="3753567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hild sitting on her knees with her hand on her head&#10;&#10;AI-generated content may be incorrect.">
            <a:extLst>
              <a:ext uri="{FF2B5EF4-FFF2-40B4-BE49-F238E27FC236}">
                <a16:creationId xmlns:a16="http://schemas.microsoft.com/office/drawing/2014/main" id="{92989239-9F5E-4053-1A23-72DDD78251FB}"/>
              </a:ext>
            </a:extLst>
          </p:cNvPr>
          <p:cNvPicPr>
            <a:picLocks noChangeAspect="1"/>
          </p:cNvPicPr>
          <p:nvPr/>
        </p:nvPicPr>
        <p:blipFill>
          <a:blip r:embed="rId3"/>
          <a:stretch>
            <a:fillRect/>
          </a:stretch>
        </p:blipFill>
        <p:spPr>
          <a:xfrm>
            <a:off x="952500" y="0"/>
            <a:ext cx="10287000" cy="6858000"/>
          </a:xfrm>
          <a:prstGeom prst="rect">
            <a:avLst/>
          </a:prstGeom>
        </p:spPr>
      </p:pic>
    </p:spTree>
    <p:extLst>
      <p:ext uri="{BB962C8B-B14F-4D97-AF65-F5344CB8AC3E}">
        <p14:creationId xmlns:p14="http://schemas.microsoft.com/office/powerpoint/2010/main" val="34252639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C91B60D-6B10-D057-97F1-84809BB672D4}"/>
              </a:ext>
            </a:extLst>
          </p:cNvPr>
          <p:cNvSpPr>
            <a:spLocks noGrp="1" noChangeArrowheads="1"/>
          </p:cNvSpPr>
          <p:nvPr>
            <p:ph type="title"/>
          </p:nvPr>
        </p:nvSpPr>
        <p:spPr/>
        <p:txBody>
          <a:bodyPr rtlCol="0">
            <a:normAutofit/>
          </a:bodyPr>
          <a:lstStyle/>
          <a:p>
            <a:r>
              <a:rPr lang="en-GB" dirty="0"/>
              <a:t>Beth </a:t>
            </a:r>
            <a:r>
              <a:rPr lang="en-GB" dirty="0" err="1"/>
              <a:t>yw</a:t>
            </a:r>
            <a:r>
              <a:rPr lang="en-GB" dirty="0"/>
              <a:t> </a:t>
            </a:r>
            <a:r>
              <a:rPr lang="en-GB" dirty="0" err="1"/>
              <a:t>Esgeulustod</a:t>
            </a:r>
            <a:r>
              <a:rPr lang="en-GB" dirty="0"/>
              <a:t>? </a:t>
            </a:r>
            <a:br>
              <a:rPr lang="en-GB" dirty="0"/>
            </a:br>
            <a:r>
              <a:rPr lang="en-GB" dirty="0"/>
              <a:t>What is Neglect?</a:t>
            </a:r>
          </a:p>
        </p:txBody>
      </p:sp>
      <p:sp>
        <p:nvSpPr>
          <p:cNvPr id="151555" name="Rectangle 3">
            <a:extLst>
              <a:ext uri="{FF2B5EF4-FFF2-40B4-BE49-F238E27FC236}">
                <a16:creationId xmlns:a16="http://schemas.microsoft.com/office/drawing/2014/main" id="{6C7B06E8-9C31-25E9-0E75-FE5F8E212A69}"/>
              </a:ext>
            </a:extLst>
          </p:cNvPr>
          <p:cNvSpPr>
            <a:spLocks noGrp="1" noChangeArrowheads="1"/>
          </p:cNvSpPr>
          <p:nvPr>
            <p:ph sz="half" idx="1"/>
          </p:nvPr>
        </p:nvSpPr>
        <p:spPr>
          <a:xfrm>
            <a:off x="1534695" y="3335310"/>
            <a:ext cx="4608576" cy="2113711"/>
          </a:xfrm>
        </p:spPr>
        <p:txBody>
          <a:bodyPr rtlCol="0">
            <a:normAutofit fontScale="85000" lnSpcReduction="10000"/>
          </a:bodyPr>
          <a:lstStyle/>
          <a:p>
            <a:r>
              <a:rPr lang="en-GB" dirty="0"/>
              <a:t>Methu â </a:t>
            </a:r>
            <a:r>
              <a:rPr lang="en-GB" dirty="0" err="1"/>
              <a:t>darparu</a:t>
            </a:r>
            <a:r>
              <a:rPr lang="en-GB" dirty="0"/>
              <a:t>;</a:t>
            </a:r>
          </a:p>
          <a:p>
            <a:pPr lvl="1"/>
            <a:r>
              <a:rPr lang="en-GB" dirty="0" err="1"/>
              <a:t>Bwyd</a:t>
            </a:r>
            <a:r>
              <a:rPr lang="en-GB" dirty="0"/>
              <a:t>, </a:t>
            </a:r>
            <a:r>
              <a:rPr lang="en-GB" dirty="0" err="1"/>
              <a:t>lloches</a:t>
            </a:r>
            <a:r>
              <a:rPr lang="en-GB" dirty="0"/>
              <a:t>, </a:t>
            </a:r>
            <a:r>
              <a:rPr lang="en-GB" dirty="0" err="1"/>
              <a:t>dillad</a:t>
            </a:r>
            <a:r>
              <a:rPr lang="en-GB" dirty="0"/>
              <a:t>, ac </a:t>
            </a:r>
            <a:r>
              <a:rPr lang="en-GB" dirty="0" err="1"/>
              <a:t>ati</a:t>
            </a:r>
            <a:r>
              <a:rPr lang="en-GB" dirty="0"/>
              <a:t>.</a:t>
            </a:r>
          </a:p>
          <a:p>
            <a:pPr lvl="1"/>
            <a:r>
              <a:rPr lang="en-GB" dirty="0" err="1"/>
              <a:t>Amddiffyn</a:t>
            </a:r>
            <a:r>
              <a:rPr lang="en-GB" dirty="0"/>
              <a:t> </a:t>
            </a:r>
            <a:r>
              <a:rPr lang="en-GB" dirty="0" err="1"/>
              <a:t>rhag</a:t>
            </a:r>
            <a:r>
              <a:rPr lang="en-GB" dirty="0"/>
              <a:t> </a:t>
            </a:r>
            <a:r>
              <a:rPr lang="en-GB" dirty="0" err="1"/>
              <a:t>niwed</a:t>
            </a:r>
            <a:r>
              <a:rPr lang="en-GB" dirty="0"/>
              <a:t> </a:t>
            </a:r>
            <a:r>
              <a:rPr lang="en-GB" dirty="0" err="1"/>
              <a:t>corfforol</a:t>
            </a:r>
            <a:r>
              <a:rPr lang="en-GB" dirty="0"/>
              <a:t> a </a:t>
            </a:r>
            <a:r>
              <a:rPr lang="en-GB" dirty="0" err="1"/>
              <a:t>pherygl</a:t>
            </a:r>
            <a:r>
              <a:rPr lang="en-GB" dirty="0"/>
              <a:t>
</a:t>
            </a:r>
            <a:r>
              <a:rPr lang="en-GB" dirty="0" err="1"/>
              <a:t>Mynediad</a:t>
            </a:r>
            <a:r>
              <a:rPr lang="en-GB" dirty="0"/>
              <a:t> </a:t>
            </a:r>
            <a:r>
              <a:rPr lang="en-GB" dirty="0" err="1"/>
              <a:t>i</a:t>
            </a:r>
            <a:r>
              <a:rPr lang="en-GB" dirty="0"/>
              <a:t> </a:t>
            </a:r>
            <a:r>
              <a:rPr lang="en-GB" dirty="0" err="1"/>
              <a:t>ofal</a:t>
            </a:r>
            <a:r>
              <a:rPr lang="en-GB" dirty="0"/>
              <a:t> neu </a:t>
            </a:r>
            <a:r>
              <a:rPr lang="en-GB" dirty="0" err="1"/>
              <a:t>driniaeth</a:t>
            </a:r>
            <a:r>
              <a:rPr lang="en-GB" dirty="0"/>
              <a:t> </a:t>
            </a:r>
            <a:r>
              <a:rPr lang="en-GB" dirty="0" err="1"/>
              <a:t>feddygol</a:t>
            </a:r>
            <a:endParaRPr lang="en-GB" dirty="0"/>
          </a:p>
          <a:p>
            <a:pPr lvl="1"/>
            <a:r>
              <a:rPr lang="en-GB" dirty="0" err="1"/>
              <a:t>Anghenion</a:t>
            </a:r>
            <a:r>
              <a:rPr lang="en-GB" dirty="0"/>
              <a:t> </a:t>
            </a:r>
            <a:r>
              <a:rPr lang="en-GB" dirty="0" err="1"/>
              <a:t>emosiynol</a:t>
            </a:r>
            <a:r>
              <a:rPr lang="en-GB" dirty="0"/>
              <a:t> </a:t>
            </a:r>
            <a:r>
              <a:rPr lang="en-GB" dirty="0" err="1"/>
              <a:t>sylfaenol</a:t>
            </a:r>
            <a:r>
              <a:rPr lang="en-GB" dirty="0"/>
              <a:t>
</a:t>
            </a:r>
            <a:r>
              <a:rPr lang="en-GB" dirty="0" err="1"/>
              <a:t>Gadael</a:t>
            </a:r>
            <a:r>
              <a:rPr lang="en-GB" dirty="0"/>
              <a:t> </a:t>
            </a:r>
            <a:r>
              <a:rPr lang="en-GB" dirty="0" err="1"/>
              <a:t>plentyn</a:t>
            </a:r>
            <a:r>
              <a:rPr lang="en-GB" dirty="0"/>
              <a:t> </a:t>
            </a:r>
            <a:r>
              <a:rPr lang="en-GB" dirty="0" err="1"/>
              <a:t>heb</a:t>
            </a:r>
            <a:r>
              <a:rPr lang="en-GB" dirty="0"/>
              <a:t> </a:t>
            </a:r>
            <a:r>
              <a:rPr lang="en-GB" dirty="0" err="1"/>
              <a:t>oruchwyliaeth</a:t>
            </a:r>
            <a:endParaRPr lang="en-US" dirty="0"/>
          </a:p>
          <a:p>
            <a:pPr lvl="1"/>
            <a:endParaRPr lang="en-GB" dirty="0"/>
          </a:p>
        </p:txBody>
      </p:sp>
      <p:sp>
        <p:nvSpPr>
          <p:cNvPr id="3" name="Content Placeholder 2">
            <a:extLst>
              <a:ext uri="{FF2B5EF4-FFF2-40B4-BE49-F238E27FC236}">
                <a16:creationId xmlns:a16="http://schemas.microsoft.com/office/drawing/2014/main" id="{34C5F508-FCD3-4505-0189-3D4E9B110476}"/>
              </a:ext>
            </a:extLst>
          </p:cNvPr>
          <p:cNvSpPr>
            <a:spLocks noGrp="1"/>
          </p:cNvSpPr>
          <p:nvPr>
            <p:ph sz="half" idx="2"/>
          </p:nvPr>
        </p:nvSpPr>
        <p:spPr>
          <a:xfrm>
            <a:off x="6454793" y="3345151"/>
            <a:ext cx="4604130" cy="2113711"/>
          </a:xfrm>
        </p:spPr>
        <p:txBody>
          <a:bodyPr rtlCol="0">
            <a:normAutofit fontScale="85000" lnSpcReduction="10000"/>
          </a:bodyPr>
          <a:lstStyle/>
          <a:p>
            <a:r>
              <a:rPr lang="en-GB" dirty="0"/>
              <a:t>Failure to provide;</a:t>
            </a:r>
          </a:p>
          <a:p>
            <a:pPr lvl="1"/>
            <a:r>
              <a:rPr lang="en-GB" dirty="0"/>
              <a:t>Food, shelter, clothing, etc.</a:t>
            </a:r>
          </a:p>
          <a:p>
            <a:pPr lvl="1"/>
            <a:r>
              <a:rPr lang="en-GB" dirty="0"/>
              <a:t>Protection from physical harm and danger</a:t>
            </a:r>
          </a:p>
          <a:p>
            <a:pPr lvl="1"/>
            <a:r>
              <a:rPr lang="en-GB" dirty="0"/>
              <a:t>Access to medical care or treatment</a:t>
            </a:r>
          </a:p>
          <a:p>
            <a:pPr lvl="1"/>
            <a:r>
              <a:rPr lang="en-GB" dirty="0"/>
              <a:t>Basic emotional needs</a:t>
            </a:r>
          </a:p>
          <a:p>
            <a:pPr lvl="1"/>
            <a:r>
              <a:rPr lang="en-GB" dirty="0"/>
              <a:t>Leaving a child unsupervised</a:t>
            </a:r>
            <a:endParaRPr lang="en-US" dirty="0"/>
          </a:p>
          <a:p>
            <a:endParaRPr lang="en-GB" dirty="0"/>
          </a:p>
        </p:txBody>
      </p:sp>
      <p:sp>
        <p:nvSpPr>
          <p:cNvPr id="97285" name="Footer Placeholder 1">
            <a:extLst>
              <a:ext uri="{FF2B5EF4-FFF2-40B4-BE49-F238E27FC236}">
                <a16:creationId xmlns:a16="http://schemas.microsoft.com/office/drawing/2014/main" id="{BE2E32B2-8A90-5C1C-B04B-452708DC65D8}"/>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a:t>
</a:t>
            </a:r>
          </a:p>
        </p:txBody>
      </p:sp>
      <p:sp>
        <p:nvSpPr>
          <p:cNvPr id="97286" name="Slide Number Placeholder 2">
            <a:extLst>
              <a:ext uri="{FF2B5EF4-FFF2-40B4-BE49-F238E27FC236}">
                <a16:creationId xmlns:a16="http://schemas.microsoft.com/office/drawing/2014/main" id="{0ADA1625-0F71-D000-E227-9629E2FF683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3203A015-7FEE-4F47-BF7E-EDF55AEA715A}" type="slidenum">
              <a:rPr lang="en-GB" altLang="en-US"/>
              <a:pPr/>
              <a:t>40</a:t>
            </a:fld>
            <a:endParaRPr lang="en-GB" altLang="en-US"/>
          </a:p>
        </p:txBody>
      </p:sp>
      <p:sp>
        <p:nvSpPr>
          <p:cNvPr id="4" name="TextBox 3">
            <a:extLst>
              <a:ext uri="{FF2B5EF4-FFF2-40B4-BE49-F238E27FC236}">
                <a16:creationId xmlns:a16="http://schemas.microsoft.com/office/drawing/2014/main" id="{F19A8C29-9792-7F3A-4123-C2A7AA9E2832}"/>
              </a:ext>
            </a:extLst>
          </p:cNvPr>
          <p:cNvSpPr txBox="1"/>
          <p:nvPr/>
        </p:nvSpPr>
        <p:spPr>
          <a:xfrm>
            <a:off x="2401028" y="2039819"/>
            <a:ext cx="6355830" cy="1200329"/>
          </a:xfrm>
          <a:prstGeom prst="rect">
            <a:avLst/>
          </a:prstGeom>
          <a:noFill/>
        </p:spPr>
        <p:txBody>
          <a:bodyPr wrap="square" rtlCol="0">
            <a:spAutoFit/>
          </a:bodyPr>
          <a:lstStyle/>
          <a:p>
            <a:r>
              <a:rPr lang="en-GB"/>
              <a:t>‘Persistent failure to meet a child’s basic physical and/or psychological needs, likely to result in a serious impairment of the child’s health or development.’ (Working Together to Safeguard Children, 2013: 85)</a:t>
            </a:r>
            <a:endParaRPr lang="en-GB"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1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15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15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155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5"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tle 6">
            <a:extLst>
              <a:ext uri="{FF2B5EF4-FFF2-40B4-BE49-F238E27FC236}">
                <a16:creationId xmlns:a16="http://schemas.microsoft.com/office/drawing/2014/main" id="{CC9A55B6-958B-1D00-3B98-96389C16680D}"/>
              </a:ext>
            </a:extLst>
          </p:cNvPr>
          <p:cNvSpPr>
            <a:spLocks noGrp="1" noChangeArrowheads="1"/>
          </p:cNvSpPr>
          <p:nvPr>
            <p:ph type="title"/>
          </p:nvPr>
        </p:nvSpPr>
        <p:spPr/>
        <p:txBody>
          <a:bodyPr/>
          <a:lstStyle/>
          <a:p>
            <a:r>
              <a:rPr lang="en-GB" altLang="en-US"/>
              <a:t>Group activity – Which category of abuse?</a:t>
            </a:r>
          </a:p>
        </p:txBody>
      </p:sp>
      <p:graphicFrame>
        <p:nvGraphicFramePr>
          <p:cNvPr id="9" name="Content Placeholder 8">
            <a:extLst>
              <a:ext uri="{FF2B5EF4-FFF2-40B4-BE49-F238E27FC236}">
                <a16:creationId xmlns:a16="http://schemas.microsoft.com/office/drawing/2014/main" id="{A7ABE565-6AE9-7F1D-5EBA-629E8D94FC1B}"/>
              </a:ext>
            </a:extLst>
          </p:cNvPr>
          <p:cNvGraphicFramePr>
            <a:graphicFrameLocks noGrp="1"/>
          </p:cNvGraphicFramePr>
          <p:nvPr>
            <p:ph idx="1"/>
            <p:extLst>
              <p:ext uri="{D42A27DB-BD31-4B8C-83A1-F6EECF244321}">
                <p14:modId xmlns:p14="http://schemas.microsoft.com/office/powerpoint/2010/main" val="3559691875"/>
              </p:ext>
            </p:extLst>
          </p:nvPr>
        </p:nvGraphicFramePr>
        <p:xfrm>
          <a:off x="838200" y="1825625"/>
          <a:ext cx="7345363" cy="4103687"/>
        </p:xfrm>
        <a:graphic>
          <a:graphicData uri="http://schemas.openxmlformats.org/drawingml/2006/table">
            <a:tbl>
              <a:tblPr/>
              <a:tblGrid>
                <a:gridCol w="2448132">
                  <a:extLst>
                    <a:ext uri="{9D8B030D-6E8A-4147-A177-3AD203B41FA5}">
                      <a16:colId xmlns:a16="http://schemas.microsoft.com/office/drawing/2014/main" val="20000"/>
                    </a:ext>
                  </a:extLst>
                </a:gridCol>
                <a:gridCol w="2448132">
                  <a:extLst>
                    <a:ext uri="{9D8B030D-6E8A-4147-A177-3AD203B41FA5}">
                      <a16:colId xmlns:a16="http://schemas.microsoft.com/office/drawing/2014/main" val="20001"/>
                    </a:ext>
                  </a:extLst>
                </a:gridCol>
                <a:gridCol w="2449099">
                  <a:extLst>
                    <a:ext uri="{9D8B030D-6E8A-4147-A177-3AD203B41FA5}">
                      <a16:colId xmlns:a16="http://schemas.microsoft.com/office/drawing/2014/main" val="20002"/>
                    </a:ext>
                  </a:extLst>
                </a:gridCol>
              </a:tblGrid>
              <a:tr h="946085">
                <a:tc>
                  <a:txBody>
                    <a:bodyPr/>
                    <a:lstStyle>
                      <a:lvl1pPr>
                        <a:lnSpc>
                          <a:spcPct val="90000"/>
                        </a:lnSpc>
                        <a:spcBef>
                          <a:spcPts val="1200"/>
                        </a:spcBef>
                        <a:spcAft>
                          <a:spcPts val="200"/>
                        </a:spcAft>
                        <a:buClr>
                          <a:schemeClr val="accent1"/>
                        </a:buClr>
                        <a:buSzPct val="100000"/>
                        <a:buFont typeface="Calibri" panose="020F0502020204030204" pitchFamily="34" charset="0"/>
                        <a:tabLst>
                          <a:tab pos="457200" algn="l"/>
                          <a:tab pos="2636838" algn="ctr"/>
                          <a:tab pos="5273675" algn="r"/>
                        </a:tabLst>
                        <a:defRPr>
                          <a:solidFill>
                            <a:srgbClr val="404040"/>
                          </a:solidFill>
                          <a:latin typeface="Calibri" panose="020F0502020204030204" pitchFamily="34" charset="0"/>
                        </a:defRPr>
                      </a:lvl1pPr>
                      <a:lvl2pPr marL="742950" indent="-28575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600">
                          <a:solidFill>
                            <a:srgbClr val="404040"/>
                          </a:solidFill>
                          <a:latin typeface="Calibri" panose="020F0502020204030204" pitchFamily="34" charset="0"/>
                        </a:defRPr>
                      </a:lvl2pPr>
                      <a:lvl3pPr marL="11430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3pPr>
                      <a:lvl4pPr marL="16002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4pPr>
                      <a:lvl5pPr marL="20574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5pPr>
                      <a:lvl6pPr marL="25146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6pPr>
                      <a:lvl7pPr marL="29718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7pPr>
                      <a:lvl8pPr marL="34290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8pPr>
                      <a:lvl9pPr marL="38862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Child rarely receives praise</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endParaRPr kumimoji="0" lang="en-GB" altLang="en-US" sz="900" b="0" i="0" u="none" strike="noStrike" cap="none" normalizeH="0" baseline="0">
                        <a:ln>
                          <a:noFill/>
                        </a:ln>
                        <a:solidFill>
                          <a:srgbClr val="000000"/>
                        </a:solidFill>
                        <a:effectLst/>
                        <a:latin typeface="Arial" panose="020B0604020202020204" pitchFamily="34" charset="0"/>
                        <a:cs typeface="Times New Roman" panose="02020603050405020304" pitchFamily="18" charset="0"/>
                      </a:endParaRPr>
                    </a:p>
                  </a:txBody>
                  <a:tcPr marL="50288" marR="5028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DE7"/>
                    </a:solidFill>
                  </a:tcPr>
                </a:tc>
                <a:tc>
                  <a:txBody>
                    <a:bodyPr/>
                    <a:lstStyle>
                      <a:lvl1pPr>
                        <a:lnSpc>
                          <a:spcPct val="90000"/>
                        </a:lnSpc>
                        <a:spcBef>
                          <a:spcPts val="1200"/>
                        </a:spcBef>
                        <a:spcAft>
                          <a:spcPts val="200"/>
                        </a:spcAft>
                        <a:buClr>
                          <a:schemeClr val="accent1"/>
                        </a:buClr>
                        <a:buSzPct val="100000"/>
                        <a:buFont typeface="Calibri" panose="020F0502020204030204" pitchFamily="34" charset="0"/>
                        <a:tabLst>
                          <a:tab pos="457200" algn="l"/>
                          <a:tab pos="2636838" algn="ctr"/>
                          <a:tab pos="5273675" algn="r"/>
                        </a:tabLst>
                        <a:defRPr>
                          <a:solidFill>
                            <a:srgbClr val="404040"/>
                          </a:solidFill>
                          <a:latin typeface="Calibri" panose="020F0502020204030204" pitchFamily="34" charset="0"/>
                        </a:defRPr>
                      </a:lvl1pPr>
                      <a:lvl2pPr marL="742950" indent="-28575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600">
                          <a:solidFill>
                            <a:srgbClr val="404040"/>
                          </a:solidFill>
                          <a:latin typeface="Calibri" panose="020F0502020204030204" pitchFamily="34" charset="0"/>
                        </a:defRPr>
                      </a:lvl2pPr>
                      <a:lvl3pPr marL="11430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3pPr>
                      <a:lvl4pPr marL="16002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4pPr>
                      <a:lvl5pPr marL="20574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5pPr>
                      <a:lvl6pPr marL="25146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6pPr>
                      <a:lvl7pPr marL="29718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7pPr>
                      <a:lvl8pPr marL="34290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8pPr>
                      <a:lvl9pPr marL="38862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Child threatened by parent if they don’t comply; the threat is something the child fears</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endParaRPr kumimoji="0" lang="en-GB" altLang="en-US" sz="900" b="0" i="0" u="none" strike="noStrike" cap="none" normalizeH="0" baseline="0">
                        <a:ln>
                          <a:noFill/>
                        </a:ln>
                        <a:solidFill>
                          <a:srgbClr val="000000"/>
                        </a:solidFill>
                        <a:effectLst/>
                        <a:latin typeface="Arial" panose="020B0604020202020204" pitchFamily="34" charset="0"/>
                        <a:cs typeface="Times New Roman" panose="02020603050405020304" pitchFamily="18" charset="0"/>
                      </a:endParaRPr>
                    </a:p>
                  </a:txBody>
                  <a:tcPr marL="50288" marR="5028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DE7"/>
                    </a:solidFill>
                  </a:tcPr>
                </a:tc>
                <a:tc>
                  <a:txBody>
                    <a:bodyPr/>
                    <a:lstStyle>
                      <a:lvl1pPr>
                        <a:lnSpc>
                          <a:spcPct val="90000"/>
                        </a:lnSpc>
                        <a:spcBef>
                          <a:spcPts val="1200"/>
                        </a:spcBef>
                        <a:spcAft>
                          <a:spcPts val="200"/>
                        </a:spcAft>
                        <a:buClr>
                          <a:schemeClr val="accent1"/>
                        </a:buClr>
                        <a:buSzPct val="100000"/>
                        <a:buFont typeface="Calibri" panose="020F0502020204030204" pitchFamily="34" charset="0"/>
                        <a:tabLst>
                          <a:tab pos="457200" algn="l"/>
                          <a:tab pos="2636838" algn="ctr"/>
                          <a:tab pos="5273675" algn="r"/>
                        </a:tabLst>
                        <a:defRPr>
                          <a:solidFill>
                            <a:srgbClr val="404040"/>
                          </a:solidFill>
                          <a:latin typeface="Calibri" panose="020F0502020204030204" pitchFamily="34" charset="0"/>
                        </a:defRPr>
                      </a:lvl1pPr>
                      <a:lvl2pPr marL="742950" indent="-28575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600">
                          <a:solidFill>
                            <a:srgbClr val="404040"/>
                          </a:solidFill>
                          <a:latin typeface="Calibri" panose="020F0502020204030204" pitchFamily="34" charset="0"/>
                        </a:defRPr>
                      </a:lvl2pPr>
                      <a:lvl3pPr marL="11430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3pPr>
                      <a:lvl4pPr marL="16002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4pPr>
                      <a:lvl5pPr marL="20574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5pPr>
                      <a:lvl6pPr marL="25146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6pPr>
                      <a:lvl7pPr marL="29718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7pPr>
                      <a:lvl8pPr marL="34290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8pPr>
                      <a:lvl9pPr marL="38862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Parents regularly drink spirits and let their child sip out of the glass</a:t>
                      </a:r>
                      <a:endParaRPr kumimoji="0" lang="en-GB" altLang="en-US" sz="900" b="0" i="0" u="none" strike="noStrike" cap="none" normalizeH="0" baseline="0">
                        <a:ln>
                          <a:noFill/>
                        </a:ln>
                        <a:solidFill>
                          <a:srgbClr val="000000"/>
                        </a:solidFill>
                        <a:effectLst/>
                        <a:latin typeface="Arial" panose="020B0604020202020204" pitchFamily="34" charset="0"/>
                        <a:cs typeface="Times New Roman" panose="02020603050405020304" pitchFamily="18" charset="0"/>
                      </a:endParaRPr>
                    </a:p>
                  </a:txBody>
                  <a:tcPr marL="50288" marR="5028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DE7"/>
                    </a:solidFill>
                  </a:tcPr>
                </a:tc>
                <a:extLst>
                  <a:ext uri="{0D108BD9-81ED-4DB2-BD59-A6C34878D82A}">
                    <a16:rowId xmlns:a16="http://schemas.microsoft.com/office/drawing/2014/main" val="10000"/>
                  </a:ext>
                </a:extLst>
              </a:tr>
              <a:tr h="968286">
                <a:tc>
                  <a:txBody>
                    <a:bodyPr/>
                    <a:lstStyle>
                      <a:lvl1pPr>
                        <a:lnSpc>
                          <a:spcPct val="90000"/>
                        </a:lnSpc>
                        <a:spcBef>
                          <a:spcPts val="1200"/>
                        </a:spcBef>
                        <a:spcAft>
                          <a:spcPts val="200"/>
                        </a:spcAft>
                        <a:buClr>
                          <a:schemeClr val="accent1"/>
                        </a:buClr>
                        <a:buSzPct val="100000"/>
                        <a:buFont typeface="Calibri" panose="020F0502020204030204" pitchFamily="34" charset="0"/>
                        <a:tabLst>
                          <a:tab pos="457200" algn="l"/>
                          <a:tab pos="2636838" algn="ctr"/>
                          <a:tab pos="5273675" algn="r"/>
                        </a:tabLst>
                        <a:defRPr>
                          <a:solidFill>
                            <a:srgbClr val="404040"/>
                          </a:solidFill>
                          <a:latin typeface="Calibri" panose="020F0502020204030204" pitchFamily="34" charset="0"/>
                        </a:defRPr>
                      </a:lvl1pPr>
                      <a:lvl2pPr marL="742950" indent="-28575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600">
                          <a:solidFill>
                            <a:srgbClr val="404040"/>
                          </a:solidFill>
                          <a:latin typeface="Calibri" panose="020F0502020204030204" pitchFamily="34" charset="0"/>
                        </a:defRPr>
                      </a:lvl2pPr>
                      <a:lvl3pPr marL="11430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3pPr>
                      <a:lvl4pPr marL="16002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4pPr>
                      <a:lvl5pPr marL="20574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5pPr>
                      <a:lvl6pPr marL="25146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6pPr>
                      <a:lvl7pPr marL="29718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7pPr>
                      <a:lvl8pPr marL="34290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8pPr>
                      <a:lvl9pPr marL="38862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Child deprived of contact with estranged parent due to adult’s disagreements</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endParaRPr kumimoji="0" lang="en-GB" altLang="en-US" sz="900" b="0" i="0" u="none" strike="noStrike" cap="none" normalizeH="0" baseline="0">
                        <a:ln>
                          <a:noFill/>
                        </a:ln>
                        <a:solidFill>
                          <a:srgbClr val="000000"/>
                        </a:solidFill>
                        <a:effectLst/>
                        <a:latin typeface="Arial" panose="020B0604020202020204" pitchFamily="34" charset="0"/>
                        <a:cs typeface="Times New Roman" panose="02020603050405020304" pitchFamily="18" charset="0"/>
                      </a:endParaRPr>
                    </a:p>
                  </a:txBody>
                  <a:tcPr marL="50288" marR="5028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DE7"/>
                    </a:solidFill>
                  </a:tcPr>
                </a:tc>
                <a:tc>
                  <a:txBody>
                    <a:bodyPr/>
                    <a:lstStyle>
                      <a:lvl1pPr>
                        <a:lnSpc>
                          <a:spcPct val="90000"/>
                        </a:lnSpc>
                        <a:spcBef>
                          <a:spcPts val="1200"/>
                        </a:spcBef>
                        <a:spcAft>
                          <a:spcPts val="200"/>
                        </a:spcAft>
                        <a:buClr>
                          <a:schemeClr val="accent1"/>
                        </a:buClr>
                        <a:buSzPct val="100000"/>
                        <a:buFont typeface="Calibri" panose="020F0502020204030204" pitchFamily="34" charset="0"/>
                        <a:tabLst>
                          <a:tab pos="457200" algn="l"/>
                          <a:tab pos="2636838" algn="ctr"/>
                          <a:tab pos="5273675" algn="r"/>
                        </a:tabLst>
                        <a:defRPr>
                          <a:solidFill>
                            <a:srgbClr val="404040"/>
                          </a:solidFill>
                          <a:latin typeface="Calibri" panose="020F0502020204030204" pitchFamily="34" charset="0"/>
                        </a:defRPr>
                      </a:lvl1pPr>
                      <a:lvl2pPr marL="742950" indent="-28575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600">
                          <a:solidFill>
                            <a:srgbClr val="404040"/>
                          </a:solidFill>
                          <a:latin typeface="Calibri" panose="020F0502020204030204" pitchFamily="34" charset="0"/>
                        </a:defRPr>
                      </a:lvl2pPr>
                      <a:lvl3pPr marL="11430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3pPr>
                      <a:lvl4pPr marL="16002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4pPr>
                      <a:lvl5pPr marL="20574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5pPr>
                      <a:lvl6pPr marL="25146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6pPr>
                      <a:lvl7pPr marL="29718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7pPr>
                      <a:lvl8pPr marL="34290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8pPr>
                      <a:lvl9pPr marL="38862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Parent ignored child’s complaint of earache and chronic ear discharge</a:t>
                      </a:r>
                      <a:endParaRPr kumimoji="0" lang="en-GB" altLang="en-US" sz="900" b="0" i="0" u="none" strike="noStrike" cap="none" normalizeH="0" baseline="0">
                        <a:ln>
                          <a:noFill/>
                        </a:ln>
                        <a:solidFill>
                          <a:srgbClr val="000000"/>
                        </a:solidFill>
                        <a:effectLst/>
                        <a:latin typeface="Arial" panose="020B0604020202020204" pitchFamily="34" charset="0"/>
                        <a:cs typeface="Times New Roman" panose="02020603050405020304" pitchFamily="18" charset="0"/>
                      </a:endParaRPr>
                    </a:p>
                  </a:txBody>
                  <a:tcPr marL="50288" marR="5028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DE7"/>
                    </a:solidFill>
                  </a:tcPr>
                </a:tc>
                <a:tc>
                  <a:txBody>
                    <a:bodyPr/>
                    <a:lstStyle>
                      <a:lvl1pPr>
                        <a:lnSpc>
                          <a:spcPct val="90000"/>
                        </a:lnSpc>
                        <a:spcBef>
                          <a:spcPts val="1200"/>
                        </a:spcBef>
                        <a:spcAft>
                          <a:spcPts val="200"/>
                        </a:spcAft>
                        <a:buClr>
                          <a:schemeClr val="accent1"/>
                        </a:buClr>
                        <a:buSzPct val="100000"/>
                        <a:buFont typeface="Calibri" panose="020F0502020204030204" pitchFamily="34" charset="0"/>
                        <a:tabLst>
                          <a:tab pos="457200" algn="l"/>
                          <a:tab pos="2636838" algn="ctr"/>
                          <a:tab pos="5273675" algn="r"/>
                        </a:tabLst>
                        <a:defRPr>
                          <a:solidFill>
                            <a:srgbClr val="404040"/>
                          </a:solidFill>
                          <a:latin typeface="Calibri" panose="020F0502020204030204" pitchFamily="34" charset="0"/>
                        </a:defRPr>
                      </a:lvl1pPr>
                      <a:lvl2pPr marL="742950" indent="-28575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600">
                          <a:solidFill>
                            <a:srgbClr val="404040"/>
                          </a:solidFill>
                          <a:latin typeface="Calibri" panose="020F0502020204030204" pitchFamily="34" charset="0"/>
                        </a:defRPr>
                      </a:lvl2pPr>
                      <a:lvl3pPr marL="11430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3pPr>
                      <a:lvl4pPr marL="16002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4pPr>
                      <a:lvl5pPr marL="20574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5pPr>
                      <a:lvl6pPr marL="25146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6pPr>
                      <a:lvl7pPr marL="29718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7pPr>
                      <a:lvl8pPr marL="34290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8pPr>
                      <a:lvl9pPr marL="38862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Child put outside front door and told he/she will be sent away if they misbehave</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endParaRPr kumimoji="0" lang="en-GB" altLang="en-US" sz="900" b="0" i="0" u="none" strike="noStrike" cap="none" normalizeH="0" baseline="0">
                        <a:ln>
                          <a:noFill/>
                        </a:ln>
                        <a:solidFill>
                          <a:srgbClr val="000000"/>
                        </a:solidFill>
                        <a:effectLst/>
                        <a:latin typeface="Arial" panose="020B0604020202020204" pitchFamily="34" charset="0"/>
                        <a:cs typeface="Times New Roman" panose="02020603050405020304" pitchFamily="18" charset="0"/>
                      </a:endParaRPr>
                    </a:p>
                  </a:txBody>
                  <a:tcPr marL="50288" marR="5028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DE7"/>
                    </a:solidFill>
                  </a:tcPr>
                </a:tc>
                <a:extLst>
                  <a:ext uri="{0D108BD9-81ED-4DB2-BD59-A6C34878D82A}">
                    <a16:rowId xmlns:a16="http://schemas.microsoft.com/office/drawing/2014/main" val="10001"/>
                  </a:ext>
                </a:extLst>
              </a:tr>
              <a:tr h="1106612">
                <a:tc>
                  <a:txBody>
                    <a:bodyPr/>
                    <a:lstStyle>
                      <a:lvl1pPr>
                        <a:lnSpc>
                          <a:spcPct val="90000"/>
                        </a:lnSpc>
                        <a:spcBef>
                          <a:spcPts val="1200"/>
                        </a:spcBef>
                        <a:spcAft>
                          <a:spcPts val="200"/>
                        </a:spcAft>
                        <a:buClr>
                          <a:schemeClr val="accent1"/>
                        </a:buClr>
                        <a:buSzPct val="100000"/>
                        <a:buFont typeface="Calibri" panose="020F0502020204030204" pitchFamily="34" charset="0"/>
                        <a:tabLst>
                          <a:tab pos="457200" algn="l"/>
                          <a:tab pos="2636838" algn="ctr"/>
                          <a:tab pos="5273675" algn="r"/>
                        </a:tabLst>
                        <a:defRPr>
                          <a:solidFill>
                            <a:srgbClr val="404040"/>
                          </a:solidFill>
                          <a:latin typeface="Calibri" panose="020F0502020204030204" pitchFamily="34" charset="0"/>
                        </a:defRPr>
                      </a:lvl1pPr>
                      <a:lvl2pPr marL="742950" indent="-28575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600">
                          <a:solidFill>
                            <a:srgbClr val="404040"/>
                          </a:solidFill>
                          <a:latin typeface="Calibri" panose="020F0502020204030204" pitchFamily="34" charset="0"/>
                        </a:defRPr>
                      </a:lvl2pPr>
                      <a:lvl3pPr marL="11430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3pPr>
                      <a:lvl4pPr marL="16002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4pPr>
                      <a:lvl5pPr marL="20574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5pPr>
                      <a:lvl6pPr marL="25146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6pPr>
                      <a:lvl7pPr marL="29718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7pPr>
                      <a:lvl8pPr marL="34290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8pPr>
                      <a:lvl9pPr marL="38862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Parents fondled child’s genital area on one occasion</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endParaRPr kumimoji="0" lang="en-GB" altLang="en-US" sz="900" b="0" i="0" u="none" strike="noStrike" cap="none" normalizeH="0" baseline="0">
                        <a:ln>
                          <a:noFill/>
                        </a:ln>
                        <a:solidFill>
                          <a:srgbClr val="000000"/>
                        </a:solidFill>
                        <a:effectLst/>
                        <a:latin typeface="Arial" panose="020B0604020202020204" pitchFamily="34" charset="0"/>
                        <a:cs typeface="Times New Roman" panose="02020603050405020304" pitchFamily="18" charset="0"/>
                      </a:endParaRPr>
                    </a:p>
                  </a:txBody>
                  <a:tcPr marL="50288" marR="5028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DE7"/>
                    </a:solidFill>
                  </a:tcPr>
                </a:tc>
                <a:tc>
                  <a:txBody>
                    <a:bodyPr/>
                    <a:lstStyle>
                      <a:lvl1pPr>
                        <a:lnSpc>
                          <a:spcPct val="90000"/>
                        </a:lnSpc>
                        <a:spcBef>
                          <a:spcPts val="1200"/>
                        </a:spcBef>
                        <a:spcAft>
                          <a:spcPts val="200"/>
                        </a:spcAft>
                        <a:buClr>
                          <a:schemeClr val="accent1"/>
                        </a:buClr>
                        <a:buSzPct val="100000"/>
                        <a:buFont typeface="Calibri" panose="020F0502020204030204" pitchFamily="34" charset="0"/>
                        <a:tabLst>
                          <a:tab pos="457200" algn="l"/>
                          <a:tab pos="2636838" algn="ctr"/>
                          <a:tab pos="5273675" algn="r"/>
                        </a:tabLst>
                        <a:defRPr>
                          <a:solidFill>
                            <a:srgbClr val="404040"/>
                          </a:solidFill>
                          <a:latin typeface="Calibri" panose="020F0502020204030204" pitchFamily="34" charset="0"/>
                        </a:defRPr>
                      </a:lvl1pPr>
                      <a:lvl2pPr marL="742950" indent="-28575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600">
                          <a:solidFill>
                            <a:srgbClr val="404040"/>
                          </a:solidFill>
                          <a:latin typeface="Calibri" panose="020F0502020204030204" pitchFamily="34" charset="0"/>
                        </a:defRPr>
                      </a:lvl2pPr>
                      <a:lvl3pPr marL="11430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3pPr>
                      <a:lvl4pPr marL="16002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4pPr>
                      <a:lvl5pPr marL="20574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5pPr>
                      <a:lvl6pPr marL="25146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6pPr>
                      <a:lvl7pPr marL="29718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7pPr>
                      <a:lvl8pPr marL="34290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8pPr>
                      <a:lvl9pPr marL="38862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Child’s uncle has been babysitting for her and her younger sister and going into her bedroom at night and touching her breasts</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endParaRPr kumimoji="0" lang="en-GB" altLang="en-US" sz="900" b="0" i="0" u="none" strike="noStrike" cap="none" normalizeH="0" baseline="0">
                        <a:ln>
                          <a:noFill/>
                        </a:ln>
                        <a:solidFill>
                          <a:srgbClr val="000000"/>
                        </a:solidFill>
                        <a:effectLst/>
                        <a:latin typeface="Arial" panose="020B0604020202020204" pitchFamily="34" charset="0"/>
                        <a:cs typeface="Times New Roman" panose="02020603050405020304" pitchFamily="18" charset="0"/>
                      </a:endParaRPr>
                    </a:p>
                  </a:txBody>
                  <a:tcPr marL="50288" marR="5028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DE7"/>
                    </a:solidFill>
                  </a:tcPr>
                </a:tc>
                <a:tc>
                  <a:txBody>
                    <a:bodyPr/>
                    <a:lstStyle>
                      <a:lvl1pPr>
                        <a:lnSpc>
                          <a:spcPct val="90000"/>
                        </a:lnSpc>
                        <a:spcBef>
                          <a:spcPts val="1200"/>
                        </a:spcBef>
                        <a:spcAft>
                          <a:spcPts val="200"/>
                        </a:spcAft>
                        <a:buClr>
                          <a:schemeClr val="accent1"/>
                        </a:buClr>
                        <a:buSzPct val="100000"/>
                        <a:buFont typeface="Calibri" panose="020F0502020204030204" pitchFamily="34" charset="0"/>
                        <a:tabLst>
                          <a:tab pos="457200" algn="l"/>
                          <a:tab pos="2636838" algn="ctr"/>
                          <a:tab pos="5273675" algn="r"/>
                        </a:tabLst>
                        <a:defRPr>
                          <a:solidFill>
                            <a:srgbClr val="404040"/>
                          </a:solidFill>
                          <a:latin typeface="Calibri" panose="020F0502020204030204" pitchFamily="34" charset="0"/>
                        </a:defRPr>
                      </a:lvl1pPr>
                      <a:lvl2pPr marL="742950" indent="-28575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600">
                          <a:solidFill>
                            <a:srgbClr val="404040"/>
                          </a:solidFill>
                          <a:latin typeface="Calibri" panose="020F0502020204030204" pitchFamily="34" charset="0"/>
                        </a:defRPr>
                      </a:lvl2pPr>
                      <a:lvl3pPr marL="11430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3pPr>
                      <a:lvl4pPr marL="16002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4pPr>
                      <a:lvl5pPr marL="20574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5pPr>
                      <a:lvl6pPr marL="25146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6pPr>
                      <a:lvl7pPr marL="29718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7pPr>
                      <a:lvl8pPr marL="34290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8pPr>
                      <a:lvl9pPr marL="38862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Child often arrives at school unwashed, smelly and in dirty clothes</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endParaRPr kumimoji="0" lang="en-GB" altLang="en-US" sz="900" b="0" i="0" u="none" strike="noStrike" cap="none" normalizeH="0" baseline="0">
                        <a:ln>
                          <a:noFill/>
                        </a:ln>
                        <a:solidFill>
                          <a:srgbClr val="000000"/>
                        </a:solidFill>
                        <a:effectLst/>
                        <a:latin typeface="Arial" panose="020B0604020202020204" pitchFamily="34" charset="0"/>
                        <a:cs typeface="Times New Roman" panose="02020603050405020304" pitchFamily="18" charset="0"/>
                      </a:endParaRPr>
                    </a:p>
                  </a:txBody>
                  <a:tcPr marL="50288" marR="5028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DE7"/>
                    </a:solidFill>
                  </a:tcPr>
                </a:tc>
                <a:extLst>
                  <a:ext uri="{0D108BD9-81ED-4DB2-BD59-A6C34878D82A}">
                    <a16:rowId xmlns:a16="http://schemas.microsoft.com/office/drawing/2014/main" val="10002"/>
                  </a:ext>
                </a:extLst>
              </a:tr>
              <a:tr h="1082704">
                <a:tc>
                  <a:txBody>
                    <a:bodyPr/>
                    <a:lstStyle>
                      <a:lvl1pPr>
                        <a:lnSpc>
                          <a:spcPct val="90000"/>
                        </a:lnSpc>
                        <a:spcBef>
                          <a:spcPts val="1200"/>
                        </a:spcBef>
                        <a:spcAft>
                          <a:spcPts val="200"/>
                        </a:spcAft>
                        <a:buClr>
                          <a:schemeClr val="accent1"/>
                        </a:buClr>
                        <a:buSzPct val="100000"/>
                        <a:buFont typeface="Calibri" panose="020F0502020204030204" pitchFamily="34" charset="0"/>
                        <a:tabLst>
                          <a:tab pos="457200" algn="l"/>
                          <a:tab pos="2636838" algn="ctr"/>
                          <a:tab pos="5273675" algn="r"/>
                        </a:tabLst>
                        <a:defRPr>
                          <a:solidFill>
                            <a:srgbClr val="404040"/>
                          </a:solidFill>
                          <a:latin typeface="Calibri" panose="020F0502020204030204" pitchFamily="34" charset="0"/>
                        </a:defRPr>
                      </a:lvl1pPr>
                      <a:lvl2pPr marL="742950" indent="-28575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600">
                          <a:solidFill>
                            <a:srgbClr val="404040"/>
                          </a:solidFill>
                          <a:latin typeface="Calibri" panose="020F0502020204030204" pitchFamily="34" charset="0"/>
                        </a:defRPr>
                      </a:lvl2pPr>
                      <a:lvl3pPr marL="11430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3pPr>
                      <a:lvl4pPr marL="16002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4pPr>
                      <a:lvl5pPr marL="20574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5pPr>
                      <a:lvl6pPr marL="25146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6pPr>
                      <a:lvl7pPr marL="29718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7pPr>
                      <a:lvl8pPr marL="34290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8pPr>
                      <a:lvl9pPr marL="38862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Parents usually punish their child by spanking sometimes leaving red marks on the skin</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a:ln>
                            <a:noFill/>
                          </a:ln>
                          <a:solidFill>
                            <a:srgbClr val="000000"/>
                          </a:solidFill>
                          <a:effectLst/>
                          <a:latin typeface="Calibri" panose="020F0502020204030204" pitchFamily="34" charset="0"/>
                        </a:rPr>
                        <a:t> </a:t>
                      </a:r>
                      <a:endParaRPr kumimoji="0" lang="en-GB" altLang="en-US" sz="900" b="0" i="0" u="none" strike="noStrike" cap="none" normalizeH="0" baseline="0">
                        <a:ln>
                          <a:noFill/>
                        </a:ln>
                        <a:solidFill>
                          <a:srgbClr val="000000"/>
                        </a:solidFill>
                        <a:effectLst/>
                        <a:latin typeface="Arial" panose="020B0604020202020204" pitchFamily="34" charset="0"/>
                        <a:cs typeface="Times New Roman" panose="02020603050405020304" pitchFamily="18" charset="0"/>
                      </a:endParaRPr>
                    </a:p>
                  </a:txBody>
                  <a:tcPr marL="50288" marR="5028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DE7"/>
                    </a:solidFill>
                  </a:tcPr>
                </a:tc>
                <a:tc>
                  <a:txBody>
                    <a:bodyPr/>
                    <a:lstStyle>
                      <a:lvl1pPr>
                        <a:lnSpc>
                          <a:spcPct val="90000"/>
                        </a:lnSpc>
                        <a:spcBef>
                          <a:spcPts val="1200"/>
                        </a:spcBef>
                        <a:spcAft>
                          <a:spcPts val="200"/>
                        </a:spcAft>
                        <a:buClr>
                          <a:schemeClr val="accent1"/>
                        </a:buClr>
                        <a:buSzPct val="100000"/>
                        <a:buFont typeface="Calibri" panose="020F0502020204030204" pitchFamily="34" charset="0"/>
                        <a:tabLst>
                          <a:tab pos="457200" algn="l"/>
                          <a:tab pos="2636838" algn="ctr"/>
                          <a:tab pos="5273675" algn="r"/>
                        </a:tabLst>
                        <a:defRPr>
                          <a:solidFill>
                            <a:srgbClr val="404040"/>
                          </a:solidFill>
                          <a:latin typeface="Calibri" panose="020F0502020204030204" pitchFamily="34" charset="0"/>
                        </a:defRPr>
                      </a:lvl1pPr>
                      <a:lvl2pPr marL="742950" indent="-28575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600">
                          <a:solidFill>
                            <a:srgbClr val="404040"/>
                          </a:solidFill>
                          <a:latin typeface="Calibri" panose="020F0502020204030204" pitchFamily="34" charset="0"/>
                        </a:defRPr>
                      </a:lvl2pPr>
                      <a:lvl3pPr marL="11430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3pPr>
                      <a:lvl4pPr marL="16002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4pPr>
                      <a:lvl5pPr marL="20574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5pPr>
                      <a:lvl6pPr marL="25146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6pPr>
                      <a:lvl7pPr marL="29718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7pPr>
                      <a:lvl8pPr marL="34290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8pPr>
                      <a:lvl9pPr marL="38862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dirty="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dirty="0">
                          <a:ln>
                            <a:noFill/>
                          </a:ln>
                          <a:solidFill>
                            <a:srgbClr val="000000"/>
                          </a:solidFill>
                          <a:effectLst/>
                          <a:latin typeface="Calibri" panose="020F0502020204030204" pitchFamily="34" charset="0"/>
                        </a:rPr>
                        <a:t>Parents who punish their child excessively if they do not get highest marks for every piece of work and every test</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dirty="0">
                          <a:ln>
                            <a:noFill/>
                          </a:ln>
                          <a:solidFill>
                            <a:srgbClr val="000000"/>
                          </a:solidFill>
                          <a:effectLst/>
                          <a:latin typeface="Calibri" panose="020F0502020204030204" pitchFamily="34" charset="0"/>
                        </a:rPr>
                        <a:t> </a:t>
                      </a:r>
                      <a:endParaRPr kumimoji="0" lang="en-GB" altLang="en-US" sz="9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endParaRPr>
                    </a:p>
                  </a:txBody>
                  <a:tcPr marL="50288" marR="5028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DE7"/>
                    </a:solidFill>
                  </a:tcPr>
                </a:tc>
                <a:tc>
                  <a:txBody>
                    <a:bodyPr/>
                    <a:lstStyle>
                      <a:lvl1pPr>
                        <a:lnSpc>
                          <a:spcPct val="90000"/>
                        </a:lnSpc>
                        <a:spcBef>
                          <a:spcPts val="1200"/>
                        </a:spcBef>
                        <a:spcAft>
                          <a:spcPts val="200"/>
                        </a:spcAft>
                        <a:buClr>
                          <a:schemeClr val="accent1"/>
                        </a:buClr>
                        <a:buSzPct val="100000"/>
                        <a:buFont typeface="Calibri" panose="020F0502020204030204" pitchFamily="34" charset="0"/>
                        <a:tabLst>
                          <a:tab pos="457200" algn="l"/>
                          <a:tab pos="2636838" algn="ctr"/>
                          <a:tab pos="5273675" algn="r"/>
                        </a:tabLst>
                        <a:defRPr>
                          <a:solidFill>
                            <a:srgbClr val="404040"/>
                          </a:solidFill>
                          <a:latin typeface="Calibri" panose="020F0502020204030204" pitchFamily="34" charset="0"/>
                        </a:defRPr>
                      </a:lvl1pPr>
                      <a:lvl2pPr marL="742950" indent="-28575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600">
                          <a:solidFill>
                            <a:srgbClr val="404040"/>
                          </a:solidFill>
                          <a:latin typeface="Calibri" panose="020F0502020204030204" pitchFamily="34" charset="0"/>
                        </a:defRPr>
                      </a:lvl2pPr>
                      <a:lvl3pPr marL="11430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3pPr>
                      <a:lvl4pPr marL="16002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4pPr>
                      <a:lvl5pPr marL="2057400" indent="-22860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5pPr>
                      <a:lvl6pPr marL="25146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6pPr>
                      <a:lvl7pPr marL="29718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7pPr>
                      <a:lvl8pPr marL="34290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8pPr>
                      <a:lvl9pPr marL="3886200" indent="-228600" eaLnBrk="0" fontAlgn="base" hangingPunct="0">
                        <a:lnSpc>
                          <a:spcPct val="90000"/>
                        </a:lnSpc>
                        <a:spcBef>
                          <a:spcPts val="200"/>
                        </a:spcBef>
                        <a:spcAft>
                          <a:spcPts val="400"/>
                        </a:spcAft>
                        <a:buClr>
                          <a:schemeClr val="accent1"/>
                        </a:buClr>
                        <a:buFont typeface="Calibri" panose="020F0502020204030204" pitchFamily="34" charset="0"/>
                        <a:tabLst>
                          <a:tab pos="457200" algn="l"/>
                          <a:tab pos="2636838" algn="ctr"/>
                          <a:tab pos="5273675" algn="r"/>
                        </a:tabLst>
                        <a:defRPr sz="1200">
                          <a:solidFill>
                            <a:srgbClr val="40404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dirty="0">
                          <a:ln>
                            <a:noFill/>
                          </a:ln>
                          <a:solidFill>
                            <a:srgbClr val="000000"/>
                          </a:solidFill>
                          <a:effectLst/>
                          <a:latin typeface="Calibri" panose="020F0502020204030204"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tab pos="457200" algn="l"/>
                          <a:tab pos="2636838" algn="ctr"/>
                          <a:tab pos="5273675" algn="r"/>
                        </a:tabLst>
                      </a:pPr>
                      <a:r>
                        <a:rPr kumimoji="0" lang="en-GB" altLang="en-US" sz="900" b="0" i="0" u="none" strike="noStrike" cap="none" normalizeH="0" baseline="0" dirty="0">
                          <a:ln>
                            <a:noFill/>
                          </a:ln>
                          <a:solidFill>
                            <a:srgbClr val="000000"/>
                          </a:solidFill>
                          <a:effectLst/>
                          <a:latin typeface="Calibri" panose="020F0502020204030204" pitchFamily="34" charset="0"/>
                        </a:rPr>
                        <a:t>Parents are routinely overheard telling their child they are rubbish and will never amount to anything</a:t>
                      </a:r>
                      <a:endParaRPr kumimoji="0" lang="en-GB" altLang="en-US" sz="9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endParaRPr>
                    </a:p>
                  </a:txBody>
                  <a:tcPr marL="50288" marR="50288"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DE7"/>
                    </a:solidFill>
                  </a:tcPr>
                </a:tc>
                <a:extLst>
                  <a:ext uri="{0D108BD9-81ED-4DB2-BD59-A6C34878D82A}">
                    <a16:rowId xmlns:a16="http://schemas.microsoft.com/office/drawing/2014/main" val="10003"/>
                  </a:ext>
                </a:extLst>
              </a:tr>
            </a:tbl>
          </a:graphicData>
        </a:graphic>
      </p:graphicFrame>
      <p:sp>
        <p:nvSpPr>
          <p:cNvPr id="99353" name="Footer Placeholder 4">
            <a:extLst>
              <a:ext uri="{FF2B5EF4-FFF2-40B4-BE49-F238E27FC236}">
                <a16:creationId xmlns:a16="http://schemas.microsoft.com/office/drawing/2014/main" id="{19B8DE02-47D4-D6C8-E750-780E9B7341E2}"/>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99354" name="Slide Number Placeholder 5">
            <a:extLst>
              <a:ext uri="{FF2B5EF4-FFF2-40B4-BE49-F238E27FC236}">
                <a16:creationId xmlns:a16="http://schemas.microsoft.com/office/drawing/2014/main" id="{2EE34D8B-AB61-0DAD-CA11-2CAC81893F9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D52F5A73-C72C-4E82-9DB6-9B268533A5C2}" type="slidenum">
              <a:rPr lang="en-GB" altLang="en-US"/>
              <a:pPr/>
              <a:t>41</a:t>
            </a:fld>
            <a:endParaRPr lang="en-GB"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id="{38EAE1D3-5FC9-8C2C-5088-0FE4A8CCDE68}"/>
              </a:ext>
            </a:extLst>
          </p:cNvPr>
          <p:cNvSpPr>
            <a:spLocks noGrp="1" noChangeArrowheads="1"/>
          </p:cNvSpPr>
          <p:nvPr>
            <p:ph type="title"/>
          </p:nvPr>
        </p:nvSpPr>
        <p:spPr/>
        <p:txBody>
          <a:bodyPr/>
          <a:lstStyle/>
          <a:p>
            <a:r>
              <a:rPr lang="en-GB" altLang="en-US"/>
              <a:t>Cam-drin Domestig – Diffiniad</a:t>
            </a:r>
            <a:br>
              <a:rPr lang="en-GB" altLang="en-US"/>
            </a:br>
            <a:r>
              <a:rPr lang="en-GB" altLang="en-US"/>
              <a:t>Domestic Abuse - Definition</a:t>
            </a:r>
          </a:p>
        </p:txBody>
      </p:sp>
      <p:sp>
        <p:nvSpPr>
          <p:cNvPr id="70659" name="Content Placeholder 2">
            <a:extLst>
              <a:ext uri="{FF2B5EF4-FFF2-40B4-BE49-F238E27FC236}">
                <a16:creationId xmlns:a16="http://schemas.microsoft.com/office/drawing/2014/main" id="{EF90FA5D-D840-9411-AC5B-53BCFD12E4BB}"/>
              </a:ext>
            </a:extLst>
          </p:cNvPr>
          <p:cNvSpPr>
            <a:spLocks noGrp="1"/>
          </p:cNvSpPr>
          <p:nvPr>
            <p:ph sz="half" idx="1"/>
          </p:nvPr>
        </p:nvSpPr>
        <p:spPr/>
        <p:txBody>
          <a:bodyPr rtlCol="0">
            <a:normAutofit fontScale="77500" lnSpcReduction="20000"/>
          </a:bodyPr>
          <a:lstStyle/>
          <a:p>
            <a:r>
              <a:rPr lang="cy-GB" altLang="en-US" dirty="0"/>
              <a:t>Unrhyw ddigwyddiad neu batrwm o ddigwyddiadau o ymddygiad, trais neu gam-drin rheolaethol neu fygythiol rhwng y rhai sy'n 16 oed neu'n hŷn sydd neu sydd wedi bod yn bartneriaid agos neu'n aelodau o'r teulu waeth beth fo'u rhyw neu rywioldeb.  Gall hyn </a:t>
            </a:r>
            <a:r>
              <a:rPr lang="cy-GB" altLang="en-US" dirty="0" err="1"/>
              <a:t>gwmpasu,ond</a:t>
            </a:r>
            <a:r>
              <a:rPr lang="cy-GB" altLang="en-US" dirty="0"/>
              <a:t> nid yw'n gyfyngedig i'r mathau canlynol o gam-drin:</a:t>
            </a:r>
          </a:p>
          <a:p>
            <a:pPr lvl="1"/>
            <a:r>
              <a:rPr lang="cy-GB" altLang="en-US" dirty="0"/>
              <a:t>seicolegol
corfforol
rhywiol
ariannol
</a:t>
            </a:r>
            <a:r>
              <a:rPr lang="cy-GB" altLang="en-US" dirty="0" err="1"/>
              <a:t>mosiynol</a:t>
            </a:r>
            <a:endParaRPr lang="en-GB" altLang="en-US" dirty="0"/>
          </a:p>
        </p:txBody>
      </p:sp>
      <p:sp>
        <p:nvSpPr>
          <p:cNvPr id="70660" name="Content Placeholder 2">
            <a:extLst>
              <a:ext uri="{FF2B5EF4-FFF2-40B4-BE49-F238E27FC236}">
                <a16:creationId xmlns:a16="http://schemas.microsoft.com/office/drawing/2014/main" id="{DF8C78FA-18DB-BC7E-6017-5040322C262E}"/>
              </a:ext>
            </a:extLst>
          </p:cNvPr>
          <p:cNvSpPr>
            <a:spLocks noGrp="1"/>
          </p:cNvSpPr>
          <p:nvPr>
            <p:ph sz="half" idx="2"/>
          </p:nvPr>
        </p:nvSpPr>
        <p:spPr/>
        <p:txBody>
          <a:bodyPr rtlCol="0">
            <a:normAutofit fontScale="77500" lnSpcReduction="20000"/>
          </a:bodyPr>
          <a:lstStyle/>
          <a:p>
            <a:r>
              <a:rPr lang="en-GB" altLang="en-US" dirty="0"/>
              <a:t>Any incident or pattern of incidents of controlling, coercive or threatening behaviour, violence or abuse between those aged 16 or over who are or have been intimate partners or family members regardless of gender or sexuality.  This can encompass but is not limited to the following types of abuse:</a:t>
            </a:r>
          </a:p>
          <a:p>
            <a:pPr lvl="1"/>
            <a:r>
              <a:rPr lang="en-GB" altLang="en-US" dirty="0"/>
              <a:t>psychological</a:t>
            </a:r>
          </a:p>
          <a:p>
            <a:pPr lvl="1"/>
            <a:r>
              <a:rPr lang="en-GB" altLang="en-US" dirty="0"/>
              <a:t>physical</a:t>
            </a:r>
          </a:p>
          <a:p>
            <a:pPr lvl="1"/>
            <a:r>
              <a:rPr lang="en-GB" altLang="en-US" dirty="0"/>
              <a:t>sexual</a:t>
            </a:r>
          </a:p>
          <a:p>
            <a:pPr lvl="1"/>
            <a:r>
              <a:rPr lang="en-GB" altLang="en-US" dirty="0"/>
              <a:t>financial</a:t>
            </a:r>
          </a:p>
          <a:p>
            <a:pPr lvl="1"/>
            <a:r>
              <a:rPr lang="en-GB" altLang="en-US" dirty="0"/>
              <a:t>emotional</a:t>
            </a:r>
          </a:p>
          <a:p>
            <a:endParaRPr lang="en-GB" altLang="en-US" dirty="0"/>
          </a:p>
        </p:txBody>
      </p:sp>
      <p:sp>
        <p:nvSpPr>
          <p:cNvPr id="100357" name="Footer Placeholder 3">
            <a:extLst>
              <a:ext uri="{FF2B5EF4-FFF2-40B4-BE49-F238E27FC236}">
                <a16:creationId xmlns:a16="http://schemas.microsoft.com/office/drawing/2014/main" id="{B33E35C3-828C-495F-0408-E38B56583FC4}"/>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00358" name="Slide Number Placeholder 4">
            <a:extLst>
              <a:ext uri="{FF2B5EF4-FFF2-40B4-BE49-F238E27FC236}">
                <a16:creationId xmlns:a16="http://schemas.microsoft.com/office/drawing/2014/main" id="{11ABCE7D-8A3D-EC54-0D2D-0EBA52A343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8BFEE19C-C9B9-415E-B13A-8B39E1968510}" type="slidenum">
              <a:rPr lang="en-GB" altLang="en-US"/>
              <a:pPr/>
              <a:t>42</a:t>
            </a:fld>
            <a:endParaRPr lang="en-GB" alt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2B5019F9-EDDA-6D8F-A763-D1007CE42056}"/>
              </a:ext>
            </a:extLst>
          </p:cNvPr>
          <p:cNvSpPr>
            <a:spLocks noGrp="1"/>
          </p:cNvSpPr>
          <p:nvPr>
            <p:ph type="title"/>
          </p:nvPr>
        </p:nvSpPr>
        <p:spPr/>
        <p:txBody>
          <a:bodyPr rtlCol="0">
            <a:normAutofit/>
          </a:bodyPr>
          <a:lstStyle/>
          <a:p>
            <a:r>
              <a:rPr lang="en-GB" dirty="0"/>
              <a:t>Cam-</a:t>
            </a:r>
            <a:r>
              <a:rPr lang="en-GB" dirty="0" err="1"/>
              <a:t>drin</a:t>
            </a:r>
            <a:r>
              <a:rPr lang="en-GB" dirty="0"/>
              <a:t> </a:t>
            </a:r>
            <a:r>
              <a:rPr lang="en-GB" dirty="0" err="1"/>
              <a:t>Domestig</a:t>
            </a:r>
            <a:r>
              <a:rPr lang="en-GB" dirty="0"/>
              <a:t> Domestic Abuse</a:t>
            </a:r>
            <a:endParaRPr lang="en-US" dirty="0"/>
          </a:p>
        </p:txBody>
      </p:sp>
      <p:sp>
        <p:nvSpPr>
          <p:cNvPr id="64515" name="Content Placeholder 2">
            <a:extLst>
              <a:ext uri="{FF2B5EF4-FFF2-40B4-BE49-F238E27FC236}">
                <a16:creationId xmlns:a16="http://schemas.microsoft.com/office/drawing/2014/main" id="{79E925FA-6E1E-F883-F5A7-C1C198FB379F}"/>
              </a:ext>
            </a:extLst>
          </p:cNvPr>
          <p:cNvSpPr>
            <a:spLocks noGrp="1"/>
          </p:cNvSpPr>
          <p:nvPr>
            <p:ph sz="half" idx="1"/>
          </p:nvPr>
        </p:nvSpPr>
        <p:spPr/>
        <p:txBody>
          <a:bodyPr rtlCol="0">
            <a:normAutofit fontScale="70000" lnSpcReduction="20000"/>
          </a:bodyPr>
          <a:lstStyle/>
          <a:p>
            <a:r>
              <a:rPr lang="en-GB" altLang="en-US" dirty="0" err="1"/>
              <a:t>Ar</a:t>
            </a:r>
            <a:r>
              <a:rPr lang="en-GB" altLang="en-US" dirty="0"/>
              <a:t> </a:t>
            </a:r>
            <a:r>
              <a:rPr lang="en-GB" altLang="en-US" dirty="0" err="1"/>
              <a:t>gyfartaledd</a:t>
            </a:r>
            <a:r>
              <a:rPr lang="en-GB" altLang="en-US" dirty="0"/>
              <a:t> </a:t>
            </a:r>
            <a:r>
              <a:rPr lang="en-GB" altLang="en-US" dirty="0" err="1"/>
              <a:t>mae</a:t>
            </a:r>
            <a:r>
              <a:rPr lang="en-GB" altLang="en-US" dirty="0"/>
              <a:t> 2 </a:t>
            </a:r>
            <a:r>
              <a:rPr lang="en-GB" altLang="en-US" dirty="0" err="1"/>
              <a:t>fenyw</a:t>
            </a:r>
            <a:r>
              <a:rPr lang="en-GB" altLang="en-US" dirty="0"/>
              <a:t> </a:t>
            </a:r>
            <a:r>
              <a:rPr lang="en-GB" altLang="en-US" dirty="0" err="1"/>
              <a:t>yr</a:t>
            </a:r>
            <a:r>
              <a:rPr lang="en-GB" altLang="en-US" dirty="0"/>
              <a:t> </a:t>
            </a:r>
            <a:r>
              <a:rPr lang="en-GB" altLang="en-US" dirty="0" err="1"/>
              <a:t>wythnos</a:t>
            </a:r>
            <a:r>
              <a:rPr lang="en-GB" altLang="en-US" dirty="0"/>
              <a:t> </a:t>
            </a:r>
            <a:r>
              <a:rPr lang="en-GB" altLang="en-US" dirty="0" err="1"/>
              <a:t>yn</a:t>
            </a:r>
            <a:r>
              <a:rPr lang="en-GB" altLang="en-US" dirty="0"/>
              <a:t> </a:t>
            </a:r>
            <a:r>
              <a:rPr lang="en-GB" altLang="en-US" dirty="0" err="1"/>
              <a:t>cael</a:t>
            </a:r>
            <a:r>
              <a:rPr lang="en-GB" altLang="en-US" dirty="0"/>
              <a:t> </a:t>
            </a:r>
            <a:r>
              <a:rPr lang="en-GB" altLang="en-US" dirty="0" err="1"/>
              <a:t>eu</a:t>
            </a:r>
            <a:r>
              <a:rPr lang="en-GB" altLang="en-US" dirty="0"/>
              <a:t> </a:t>
            </a:r>
            <a:r>
              <a:rPr lang="en-GB" altLang="en-US" dirty="0" err="1"/>
              <a:t>lladd</a:t>
            </a:r>
            <a:r>
              <a:rPr lang="en-GB" altLang="en-US" dirty="0"/>
              <a:t> </a:t>
            </a:r>
            <a:r>
              <a:rPr lang="en-GB" altLang="en-US" dirty="0" err="1"/>
              <a:t>gan</a:t>
            </a:r>
            <a:r>
              <a:rPr lang="en-GB" altLang="en-US" dirty="0"/>
              <a:t> </a:t>
            </a:r>
            <a:r>
              <a:rPr lang="en-GB" altLang="en-US" dirty="0" err="1"/>
              <a:t>bartner</a:t>
            </a:r>
            <a:r>
              <a:rPr lang="en-GB" altLang="en-US" dirty="0"/>
              <a:t> </a:t>
            </a:r>
            <a:r>
              <a:rPr lang="en-GB" altLang="en-US" dirty="0" err="1"/>
              <a:t>gwrywaidd</a:t>
            </a:r>
            <a:r>
              <a:rPr lang="en-GB" altLang="en-US" dirty="0"/>
              <a:t> neu gyn </a:t>
            </a:r>
            <a:r>
              <a:rPr lang="en-GB" altLang="en-US" dirty="0" err="1"/>
              <a:t>bartner</a:t>
            </a:r>
            <a:r>
              <a:rPr lang="en-GB" altLang="en-US" dirty="0"/>
              <a:t>.</a:t>
            </a:r>
          </a:p>
          <a:p>
            <a:r>
              <a:rPr lang="en-GB" altLang="en-US" dirty="0"/>
              <a:t>Mae cam-</a:t>
            </a:r>
            <a:r>
              <a:rPr lang="en-GB" altLang="en-US" dirty="0" err="1"/>
              <a:t>drin</a:t>
            </a:r>
            <a:r>
              <a:rPr lang="en-GB" altLang="en-US" dirty="0"/>
              <a:t> </a:t>
            </a:r>
            <a:r>
              <a:rPr lang="en-GB" altLang="en-US" dirty="0" err="1"/>
              <a:t>domestig</a:t>
            </a:r>
            <a:r>
              <a:rPr lang="en-GB" altLang="en-US" dirty="0"/>
              <a:t> </a:t>
            </a:r>
            <a:r>
              <a:rPr lang="en-GB" altLang="en-US" dirty="0" err="1"/>
              <a:t>yn</a:t>
            </a:r>
            <a:r>
              <a:rPr lang="en-GB" altLang="en-US" dirty="0"/>
              <a:t> </a:t>
            </a:r>
            <a:r>
              <a:rPr lang="en-GB" altLang="en-US" dirty="0" err="1"/>
              <a:t>cyfrif</a:t>
            </a:r>
            <a:r>
              <a:rPr lang="en-GB" altLang="en-US" dirty="0"/>
              <a:t> am 40% o </a:t>
            </a:r>
            <a:r>
              <a:rPr lang="en-GB" altLang="en-US" dirty="0" err="1"/>
              <a:t>ddynladdiadau</a:t>
            </a:r>
            <a:r>
              <a:rPr lang="en-GB" altLang="en-US" dirty="0"/>
              <a:t> </a:t>
            </a:r>
            <a:r>
              <a:rPr lang="en-GB" altLang="en-US" dirty="0" err="1"/>
              <a:t>benywaidd</a:t>
            </a:r>
            <a:r>
              <a:rPr lang="en-GB" altLang="en-US" dirty="0"/>
              <a:t>  
30% </a:t>
            </a:r>
            <a:r>
              <a:rPr lang="en-GB" altLang="en-US" dirty="0" err="1"/>
              <a:t>o’r</a:t>
            </a:r>
            <a:r>
              <a:rPr lang="en-GB" altLang="en-US" dirty="0"/>
              <a:t> </a:t>
            </a:r>
            <a:r>
              <a:rPr lang="en-GB" altLang="en-US" dirty="0" err="1"/>
              <a:t>achosion</a:t>
            </a:r>
            <a:r>
              <a:rPr lang="en-GB" altLang="en-US" dirty="0"/>
              <a:t> o gam-</a:t>
            </a:r>
            <a:r>
              <a:rPr lang="en-GB" altLang="en-US" dirty="0" err="1"/>
              <a:t>drin</a:t>
            </a:r>
            <a:r>
              <a:rPr lang="en-GB" altLang="en-US" dirty="0"/>
              <a:t> </a:t>
            </a:r>
            <a:r>
              <a:rPr lang="en-GB" altLang="en-US" dirty="0" err="1"/>
              <a:t>domestig</a:t>
            </a:r>
            <a:r>
              <a:rPr lang="en-GB" altLang="en-US" dirty="0"/>
              <a:t> </a:t>
            </a:r>
            <a:r>
              <a:rPr lang="en-GB" altLang="en-US" dirty="0" err="1"/>
              <a:t>yn</a:t>
            </a:r>
            <a:r>
              <a:rPr lang="en-GB" altLang="en-US" dirty="0"/>
              <a:t> </a:t>
            </a:r>
            <a:r>
              <a:rPr lang="en-GB" altLang="en-US" dirty="0" err="1"/>
              <a:t>dechrau</a:t>
            </a:r>
            <a:r>
              <a:rPr lang="en-GB" altLang="en-US" dirty="0"/>
              <a:t> </a:t>
            </a:r>
            <a:r>
              <a:rPr lang="en-GB" altLang="en-US" dirty="0" err="1"/>
              <a:t>neu'n</a:t>
            </a:r>
            <a:r>
              <a:rPr lang="en-GB" altLang="en-US" dirty="0"/>
              <a:t> </a:t>
            </a:r>
            <a:r>
              <a:rPr lang="en-GB" altLang="en-US" dirty="0" err="1"/>
              <a:t>gwaethygu</a:t>
            </a:r>
            <a:r>
              <a:rPr lang="en-GB" altLang="en-US" dirty="0"/>
              <a:t> </a:t>
            </a:r>
            <a:r>
              <a:rPr lang="en-GB" altLang="en-US" dirty="0" err="1"/>
              <a:t>yn</a:t>
            </a:r>
            <a:r>
              <a:rPr lang="en-GB" altLang="en-US" dirty="0"/>
              <a:t> </a:t>
            </a:r>
            <a:r>
              <a:rPr lang="en-GB" altLang="en-US" dirty="0" err="1"/>
              <a:t>ystod</a:t>
            </a:r>
            <a:r>
              <a:rPr lang="en-GB" altLang="en-US" dirty="0"/>
              <a:t> </a:t>
            </a:r>
            <a:r>
              <a:rPr lang="en-GB" altLang="en-US" dirty="0" err="1"/>
              <a:t>beichiogrwydd</a:t>
            </a:r>
            <a:r>
              <a:rPr lang="en-GB" altLang="en-US" dirty="0"/>
              <a:t>.</a:t>
            </a:r>
            <a:endParaRPr lang="en-US" altLang="en-US" dirty="0"/>
          </a:p>
          <a:p>
            <a:r>
              <a:rPr lang="en-US" altLang="en-US" dirty="0"/>
              <a:t>Mae </a:t>
            </a:r>
            <a:r>
              <a:rPr lang="en-US" altLang="en-US" dirty="0" err="1"/>
              <a:t>gweld</a:t>
            </a:r>
            <a:r>
              <a:rPr lang="en-US" altLang="en-US" dirty="0"/>
              <a:t> cam-</a:t>
            </a:r>
            <a:r>
              <a:rPr lang="en-US" altLang="en-US" dirty="0" err="1"/>
              <a:t>drin</a:t>
            </a:r>
            <a:r>
              <a:rPr lang="en-US" altLang="en-US" dirty="0"/>
              <a:t> </a:t>
            </a:r>
            <a:r>
              <a:rPr lang="en-US" altLang="en-US" dirty="0" err="1"/>
              <a:t>domestig</a:t>
            </a:r>
            <a:r>
              <a:rPr lang="en-US" altLang="en-US" dirty="0"/>
              <a:t> </a:t>
            </a:r>
            <a:r>
              <a:rPr lang="en-US" altLang="en-US" dirty="0" err="1"/>
              <a:t>yn</a:t>
            </a:r>
            <a:r>
              <a:rPr lang="en-US" altLang="en-US" dirty="0"/>
              <a:t> gam-</a:t>
            </a:r>
            <a:r>
              <a:rPr lang="en-US" altLang="en-US" dirty="0" err="1"/>
              <a:t>drin</a:t>
            </a:r>
            <a:r>
              <a:rPr lang="en-US" altLang="en-US" dirty="0"/>
              <a:t> plant, a gall </a:t>
            </a:r>
            <a:r>
              <a:rPr lang="en-US" altLang="en-US" dirty="0" err="1"/>
              <a:t>pobl</a:t>
            </a:r>
            <a:r>
              <a:rPr lang="en-US" altLang="en-US" dirty="0"/>
              <a:t> </a:t>
            </a:r>
            <a:r>
              <a:rPr lang="en-US" altLang="en-US" dirty="0" err="1"/>
              <a:t>ifanc</a:t>
            </a:r>
            <a:r>
              <a:rPr lang="en-US" altLang="en-US" dirty="0"/>
              <a:t> </a:t>
            </a:r>
            <a:r>
              <a:rPr lang="en-US" altLang="en-US" dirty="0" err="1"/>
              <a:t>yn</a:t>
            </a:r>
            <a:r>
              <a:rPr lang="en-US" altLang="en-US" dirty="0"/>
              <a:t> </a:t>
            </a:r>
            <a:r>
              <a:rPr lang="en-US" altLang="en-US" dirty="0" err="1"/>
              <a:t>eu</a:t>
            </a:r>
            <a:r>
              <a:rPr lang="en-US" altLang="en-US" dirty="0"/>
              <a:t> </a:t>
            </a:r>
            <a:r>
              <a:rPr lang="en-US" altLang="en-US" dirty="0" err="1"/>
              <a:t>harddegau</a:t>
            </a:r>
            <a:r>
              <a:rPr lang="en-US" altLang="en-US" dirty="0"/>
              <a:t> </a:t>
            </a:r>
            <a:r>
              <a:rPr lang="en-US" altLang="en-US" dirty="0" err="1"/>
              <a:t>ddioddef</a:t>
            </a:r>
            <a:r>
              <a:rPr lang="en-US" altLang="en-US" dirty="0"/>
              <a:t> cam-</a:t>
            </a:r>
            <a:r>
              <a:rPr lang="en-US" altLang="en-US" dirty="0" err="1"/>
              <a:t>drin</a:t>
            </a:r>
            <a:r>
              <a:rPr lang="en-US" altLang="en-US" dirty="0"/>
              <a:t> </a:t>
            </a:r>
            <a:r>
              <a:rPr lang="en-US" altLang="en-US" dirty="0" err="1"/>
              <a:t>domestig</a:t>
            </a:r>
            <a:r>
              <a:rPr lang="en-US" altLang="en-US" dirty="0"/>
              <a:t> </a:t>
            </a:r>
            <a:r>
              <a:rPr lang="en-US" altLang="en-US" dirty="0" err="1"/>
              <a:t>yn</a:t>
            </a:r>
            <a:r>
              <a:rPr lang="en-US" altLang="en-US" dirty="0"/>
              <a:t> </a:t>
            </a:r>
            <a:r>
              <a:rPr lang="en-US" altLang="en-US" dirty="0" err="1"/>
              <a:t>eu</a:t>
            </a:r>
            <a:r>
              <a:rPr lang="en-US" altLang="en-US" dirty="0"/>
              <a:t> </a:t>
            </a:r>
            <a:r>
              <a:rPr lang="en-US" altLang="en-US" dirty="0" err="1"/>
              <a:t>perthnasoedd</a:t>
            </a:r>
            <a:r>
              <a:rPr lang="en-US" altLang="en-US" dirty="0"/>
              <a:t>. </a:t>
            </a:r>
          </a:p>
          <a:p>
            <a:r>
              <a:rPr lang="en-US" altLang="en-US" dirty="0"/>
              <a:t>Gall cam-</a:t>
            </a:r>
            <a:r>
              <a:rPr lang="en-US" altLang="en-US" dirty="0" err="1"/>
              <a:t>drin</a:t>
            </a:r>
            <a:r>
              <a:rPr lang="en-US" altLang="en-US" dirty="0"/>
              <a:t> </a:t>
            </a:r>
            <a:r>
              <a:rPr lang="en-US" altLang="en-US" dirty="0" err="1"/>
              <a:t>domestig</a:t>
            </a:r>
            <a:r>
              <a:rPr lang="en-US" altLang="en-US" dirty="0"/>
              <a:t> </a:t>
            </a:r>
            <a:r>
              <a:rPr lang="en-US" altLang="en-US" dirty="0" err="1"/>
              <a:t>niweidio</a:t>
            </a:r>
            <a:r>
              <a:rPr lang="en-US" altLang="en-US" dirty="0"/>
              <a:t> plant a </a:t>
            </a:r>
            <a:r>
              <a:rPr lang="en-US" altLang="en-US" dirty="0" err="1"/>
              <a:t>phobl</a:t>
            </a:r>
            <a:r>
              <a:rPr lang="en-US" altLang="en-US" dirty="0"/>
              <a:t> </a:t>
            </a:r>
            <a:r>
              <a:rPr lang="en-US" altLang="en-US" dirty="0" err="1"/>
              <a:t>ifanc</a:t>
            </a:r>
            <a:r>
              <a:rPr lang="en-US" altLang="en-US" dirty="0"/>
              <a:t> </a:t>
            </a:r>
            <a:r>
              <a:rPr lang="en-US" altLang="en-US" dirty="0" err="1"/>
              <a:t>yn</a:t>
            </a:r>
            <a:r>
              <a:rPr lang="en-US" altLang="en-US" dirty="0"/>
              <a:t> </a:t>
            </a:r>
            <a:r>
              <a:rPr lang="en-US" altLang="en-US" dirty="0" err="1"/>
              <a:t>ddifrifol</a:t>
            </a:r>
            <a:r>
              <a:rPr lang="en-US" altLang="en-US" dirty="0"/>
              <a:t>.</a:t>
            </a:r>
            <a:endParaRPr lang="en-GB" altLang="en-US" dirty="0"/>
          </a:p>
          <a:p>
            <a:endParaRPr lang="en-US" altLang="en-US" dirty="0"/>
          </a:p>
        </p:txBody>
      </p:sp>
      <p:sp>
        <p:nvSpPr>
          <p:cNvPr id="3" name="Content Placeholder 2">
            <a:extLst>
              <a:ext uri="{FF2B5EF4-FFF2-40B4-BE49-F238E27FC236}">
                <a16:creationId xmlns:a16="http://schemas.microsoft.com/office/drawing/2014/main" id="{5F827307-E489-A53B-7519-ABE9EB0FB2EE}"/>
              </a:ext>
            </a:extLst>
          </p:cNvPr>
          <p:cNvSpPr>
            <a:spLocks noGrp="1"/>
          </p:cNvSpPr>
          <p:nvPr>
            <p:ph sz="half" idx="2"/>
          </p:nvPr>
        </p:nvSpPr>
        <p:spPr/>
        <p:txBody>
          <a:bodyPr rtlCol="0">
            <a:normAutofit fontScale="70000" lnSpcReduction="20000"/>
          </a:bodyPr>
          <a:lstStyle/>
          <a:p>
            <a:r>
              <a:rPr lang="en-GB" altLang="en-US" dirty="0"/>
              <a:t>On average 2 women a week are killed by a male partner or former partner.</a:t>
            </a:r>
          </a:p>
          <a:p>
            <a:r>
              <a:rPr lang="en-GB" altLang="en-US" dirty="0"/>
              <a:t>40% of female homicides are domestic abuse</a:t>
            </a:r>
          </a:p>
          <a:p>
            <a:r>
              <a:rPr lang="en-GB" altLang="en-US" dirty="0"/>
              <a:t>30% of domestic abuse starts or escalates during pregnancy.</a:t>
            </a:r>
            <a:endParaRPr lang="en-US" altLang="en-US" dirty="0"/>
          </a:p>
          <a:p>
            <a:r>
              <a:rPr lang="en-US" altLang="en-US" dirty="0"/>
              <a:t>Witnessing domestic abuse is child abuse, and teenagers can suffer domestic abuse in their relationships. </a:t>
            </a:r>
          </a:p>
          <a:p>
            <a:r>
              <a:rPr lang="en-US" altLang="en-US" dirty="0"/>
              <a:t>Domestic abuse can seriously harm children and young people.</a:t>
            </a:r>
            <a:endParaRPr lang="en-GB" altLang="en-US" dirty="0"/>
          </a:p>
          <a:p>
            <a:endParaRPr lang="en-GB" dirty="0"/>
          </a:p>
        </p:txBody>
      </p:sp>
      <p:sp>
        <p:nvSpPr>
          <p:cNvPr id="101381" name="Footer Placeholder 1">
            <a:extLst>
              <a:ext uri="{FF2B5EF4-FFF2-40B4-BE49-F238E27FC236}">
                <a16:creationId xmlns:a16="http://schemas.microsoft.com/office/drawing/2014/main" id="{7FD626FF-D13C-354B-7D85-FDA9C62D501B}"/>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01382" name="Slide Number Placeholder 2">
            <a:extLst>
              <a:ext uri="{FF2B5EF4-FFF2-40B4-BE49-F238E27FC236}">
                <a16:creationId xmlns:a16="http://schemas.microsoft.com/office/drawing/2014/main" id="{BD34BDC6-7152-70F8-EF68-E4AB26E52967}"/>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EA982C11-AB16-4834-AB53-A22C4E5BEDEF}" type="slidenum">
              <a:rPr lang="en-GB" altLang="en-US"/>
              <a:pPr/>
              <a:t>43</a:t>
            </a:fld>
            <a:endParaRPr lang="en-GB" alt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a:extLst>
              <a:ext uri="{FF2B5EF4-FFF2-40B4-BE49-F238E27FC236}">
                <a16:creationId xmlns:a16="http://schemas.microsoft.com/office/drawing/2014/main" id="{A09DF2DE-94D0-57D3-E8C7-523FD5057972}"/>
              </a:ext>
            </a:extLst>
          </p:cNvPr>
          <p:cNvSpPr>
            <a:spLocks noGrp="1" noChangeArrowheads="1"/>
          </p:cNvSpPr>
          <p:nvPr>
            <p:ph type="title"/>
          </p:nvPr>
        </p:nvSpPr>
        <p:spPr/>
        <p:txBody>
          <a:bodyPr/>
          <a:lstStyle/>
          <a:p>
            <a:r>
              <a:rPr lang="en-GB" altLang="en-US"/>
              <a:t>Egwyddorion ymarfer (WSP, 2023)</a:t>
            </a:r>
            <a:br>
              <a:rPr lang="en-GB" altLang="en-US"/>
            </a:br>
            <a:r>
              <a:rPr lang="en-GB" altLang="en-US"/>
              <a:t>Principles of practice (WSP, 2023)</a:t>
            </a:r>
          </a:p>
        </p:txBody>
      </p:sp>
      <p:sp>
        <p:nvSpPr>
          <p:cNvPr id="66563" name="Content Placeholder 2">
            <a:extLst>
              <a:ext uri="{FF2B5EF4-FFF2-40B4-BE49-F238E27FC236}">
                <a16:creationId xmlns:a16="http://schemas.microsoft.com/office/drawing/2014/main" id="{D6606000-8E64-7FA3-CF24-1D2CEB95C98B}"/>
              </a:ext>
            </a:extLst>
          </p:cNvPr>
          <p:cNvSpPr>
            <a:spLocks noGrp="1"/>
          </p:cNvSpPr>
          <p:nvPr>
            <p:ph sz="half" idx="1"/>
          </p:nvPr>
        </p:nvSpPr>
        <p:spPr/>
        <p:txBody>
          <a:bodyPr rtlCol="0">
            <a:normAutofit fontScale="70000" lnSpcReduction="20000"/>
          </a:bodyPr>
          <a:lstStyle/>
          <a:p>
            <a:r>
              <a:rPr lang="en-GB" altLang="en-US" dirty="0"/>
              <a:t>E1: </a:t>
            </a:r>
            <a:r>
              <a:rPr lang="en-GB" altLang="en-US" dirty="0" err="1"/>
              <a:t>Caiff</a:t>
            </a:r>
            <a:r>
              <a:rPr lang="en-GB" altLang="en-US" dirty="0"/>
              <a:t> </a:t>
            </a:r>
            <a:r>
              <a:rPr lang="en-GB" altLang="en-US" dirty="0" err="1"/>
              <a:t>dymuniadau</a:t>
            </a:r>
            <a:r>
              <a:rPr lang="en-GB" altLang="en-US" dirty="0"/>
              <a:t>, </a:t>
            </a:r>
            <a:r>
              <a:rPr lang="en-GB" altLang="en-US" dirty="0" err="1"/>
              <a:t>anghenion</a:t>
            </a:r>
            <a:r>
              <a:rPr lang="en-GB" altLang="en-US" dirty="0"/>
              <a:t> a </a:t>
            </a:r>
            <a:r>
              <a:rPr lang="en-GB" altLang="en-US" dirty="0" err="1"/>
              <a:t>lles</a:t>
            </a:r>
            <a:r>
              <a:rPr lang="en-GB" altLang="en-US" dirty="0"/>
              <a:t> y </a:t>
            </a:r>
            <a:r>
              <a:rPr lang="en-GB" altLang="en-US" dirty="0" err="1"/>
              <a:t>plentyn</a:t>
            </a:r>
            <a:r>
              <a:rPr lang="en-GB" altLang="en-US" dirty="0"/>
              <a:t> </a:t>
            </a:r>
            <a:r>
              <a:rPr lang="en-GB" altLang="en-US" dirty="0" err="1"/>
              <a:t>eu</a:t>
            </a:r>
            <a:r>
              <a:rPr lang="en-GB" altLang="en-US" dirty="0"/>
              <a:t> </a:t>
            </a:r>
            <a:r>
              <a:rPr lang="en-GB" altLang="en-US" dirty="0" err="1"/>
              <a:t>rhoi</a:t>
            </a:r>
            <a:r>
              <a:rPr lang="en-GB" altLang="en-US" dirty="0"/>
              <a:t> </a:t>
            </a:r>
            <a:r>
              <a:rPr lang="en-GB" altLang="en-US" dirty="0" err="1"/>
              <a:t>yn</a:t>
            </a:r>
            <a:r>
              <a:rPr lang="en-GB" altLang="en-US" dirty="0"/>
              <a:t> </a:t>
            </a:r>
            <a:r>
              <a:rPr lang="en-GB" altLang="en-US" dirty="0" err="1"/>
              <a:t>gyntaf</a:t>
            </a:r>
            <a:r>
              <a:rPr lang="en-GB" altLang="en-US" dirty="0"/>
              <a:t>, </a:t>
            </a:r>
            <a:r>
              <a:rPr lang="en-GB" altLang="en-US" dirty="0" err="1"/>
              <a:t>fel</a:t>
            </a:r>
            <a:r>
              <a:rPr lang="en-GB" altLang="en-US" dirty="0"/>
              <a:t> </a:t>
            </a:r>
            <a:r>
              <a:rPr lang="en-GB" altLang="en-US" dirty="0" err="1"/>
              <a:t>eu</a:t>
            </a:r>
            <a:r>
              <a:rPr lang="en-GB" altLang="en-US" dirty="0"/>
              <a:t> bod </a:t>
            </a:r>
            <a:r>
              <a:rPr lang="en-GB" altLang="en-US" dirty="0" err="1"/>
              <a:t>yn</a:t>
            </a:r>
            <a:r>
              <a:rPr lang="en-GB" altLang="en-US" dirty="0"/>
              <a:t> </a:t>
            </a:r>
            <a:r>
              <a:rPr lang="en-GB" altLang="en-US" dirty="0" err="1"/>
              <a:t>cael</a:t>
            </a:r>
            <a:r>
              <a:rPr lang="en-GB" altLang="en-US" dirty="0"/>
              <a:t> y </a:t>
            </a:r>
            <a:r>
              <a:rPr lang="en-GB" altLang="en-US" dirty="0" err="1"/>
              <a:t>gofal</a:t>
            </a:r>
            <a:r>
              <a:rPr lang="en-GB" altLang="en-US" dirty="0"/>
              <a:t> </a:t>
            </a:r>
            <a:r>
              <a:rPr lang="en-GB" altLang="en-US" dirty="0" err="1"/>
              <a:t>a'r</a:t>
            </a:r>
            <a:r>
              <a:rPr lang="en-GB" altLang="en-US" dirty="0"/>
              <a:t> </a:t>
            </a:r>
            <a:r>
              <a:rPr lang="en-GB" altLang="en-US" dirty="0" err="1"/>
              <a:t>cymorth</a:t>
            </a:r>
            <a:r>
              <a:rPr lang="en-GB" altLang="en-US" dirty="0"/>
              <a:t> </a:t>
            </a:r>
            <a:r>
              <a:rPr lang="en-GB" altLang="en-US" dirty="0" err="1"/>
              <a:t>sydd</a:t>
            </a:r>
            <a:r>
              <a:rPr lang="en-GB" altLang="en-US" dirty="0"/>
              <a:t> </a:t>
            </a:r>
            <a:r>
              <a:rPr lang="en-GB" altLang="en-US" dirty="0" err="1"/>
              <a:t>eu</a:t>
            </a:r>
            <a:r>
              <a:rPr lang="en-GB" altLang="en-US" dirty="0"/>
              <a:t> </a:t>
            </a:r>
            <a:r>
              <a:rPr lang="en-GB" altLang="en-US" dirty="0" err="1"/>
              <a:t>hangen</a:t>
            </a:r>
            <a:r>
              <a:rPr lang="en-GB" altLang="en-US" dirty="0"/>
              <a:t> </a:t>
            </a:r>
            <a:r>
              <a:rPr lang="en-GB" altLang="en-US" dirty="0" err="1"/>
              <a:t>arnynt</a:t>
            </a:r>
            <a:r>
              <a:rPr lang="en-GB" altLang="en-US" dirty="0"/>
              <a:t> </a:t>
            </a:r>
            <a:r>
              <a:rPr lang="en-GB" altLang="en-US" dirty="0" err="1"/>
              <a:t>cyn</a:t>
            </a:r>
            <a:r>
              <a:rPr lang="en-GB" altLang="en-US" dirty="0"/>
              <a:t> </a:t>
            </a:r>
            <a:r>
              <a:rPr lang="en-GB" altLang="en-US" dirty="0" err="1"/>
              <a:t>i</a:t>
            </a:r>
            <a:r>
              <a:rPr lang="en-GB" altLang="en-US" dirty="0"/>
              <a:t> </a:t>
            </a:r>
            <a:r>
              <a:rPr lang="en-GB" altLang="en-US" dirty="0" err="1"/>
              <a:t>broblem</a:t>
            </a:r>
            <a:r>
              <a:rPr lang="en-GB" altLang="en-US" dirty="0"/>
              <a:t> </a:t>
            </a:r>
            <a:r>
              <a:rPr lang="en-GB" altLang="en-US" dirty="0" err="1"/>
              <a:t>waethygu</a:t>
            </a:r>
            <a:r>
              <a:rPr lang="en-GB" altLang="en-US" dirty="0"/>
              <a:t>.</a:t>
            </a:r>
          </a:p>
          <a:p>
            <a:r>
              <a:rPr lang="en-GB" altLang="en-US" dirty="0"/>
              <a:t>E2: Mae </a:t>
            </a:r>
            <a:r>
              <a:rPr lang="en-GB" altLang="en-US" dirty="0" err="1"/>
              <a:t>pob</a:t>
            </a:r>
            <a:r>
              <a:rPr lang="en-GB" altLang="en-US" dirty="0"/>
              <a:t> </a:t>
            </a:r>
            <a:r>
              <a:rPr lang="en-GB" altLang="en-US" dirty="0" err="1"/>
              <a:t>ymarferydd</a:t>
            </a:r>
            <a:r>
              <a:rPr lang="en-GB" altLang="en-US" dirty="0"/>
              <a:t> </a:t>
            </a:r>
            <a:r>
              <a:rPr lang="en-GB" altLang="en-US" dirty="0" err="1"/>
              <a:t>sy'n</a:t>
            </a:r>
            <a:r>
              <a:rPr lang="en-GB" altLang="en-US" dirty="0"/>
              <a:t> </a:t>
            </a:r>
            <a:r>
              <a:rPr lang="en-GB" altLang="en-US" dirty="0" err="1"/>
              <a:t>dod</a:t>
            </a:r>
            <a:r>
              <a:rPr lang="en-GB" altLang="en-US" dirty="0"/>
              <a:t> </a:t>
            </a:r>
            <a:r>
              <a:rPr lang="en-GB" altLang="en-US" dirty="0" err="1"/>
              <a:t>i</a:t>
            </a:r>
            <a:r>
              <a:rPr lang="en-GB" altLang="en-US" dirty="0"/>
              <a:t> </a:t>
            </a:r>
            <a:r>
              <a:rPr lang="en-GB" altLang="en-US" dirty="0" err="1"/>
              <a:t>gysylltiad</a:t>
            </a:r>
            <a:r>
              <a:rPr lang="en-GB" altLang="en-US" dirty="0"/>
              <a:t> â </a:t>
            </a:r>
            <a:r>
              <a:rPr lang="en-GB" altLang="en-US" dirty="0" err="1"/>
              <a:t>phlant</a:t>
            </a:r>
            <a:r>
              <a:rPr lang="en-GB" altLang="en-US" dirty="0"/>
              <a:t> </a:t>
            </a:r>
            <a:r>
              <a:rPr lang="en-GB" altLang="en-US" dirty="0" err="1"/>
              <a:t>yn</a:t>
            </a:r>
            <a:r>
              <a:rPr lang="en-GB" altLang="en-US" dirty="0"/>
              <a:t> </a:t>
            </a:r>
            <a:r>
              <a:rPr lang="en-GB" altLang="en-US" dirty="0" err="1"/>
              <a:t>effro</a:t>
            </a:r>
            <a:r>
              <a:rPr lang="en-GB" altLang="en-US" dirty="0"/>
              <a:t> </a:t>
            </a:r>
            <a:r>
              <a:rPr lang="en-GB" altLang="en-US" dirty="0" err="1"/>
              <a:t>i'w</a:t>
            </a:r>
            <a:r>
              <a:rPr lang="en-GB" altLang="en-US" dirty="0"/>
              <a:t> </a:t>
            </a:r>
            <a:r>
              <a:rPr lang="en-GB" altLang="en-US" dirty="0" err="1"/>
              <a:t>hanghenion</a:t>
            </a:r>
            <a:r>
              <a:rPr lang="en-GB" altLang="en-US" dirty="0"/>
              <a:t> </a:t>
            </a:r>
            <a:r>
              <a:rPr lang="en-GB" altLang="en-US" dirty="0" err="1"/>
              <a:t>gan</a:t>
            </a:r>
            <a:r>
              <a:rPr lang="en-GB" altLang="en-US" dirty="0"/>
              <a:t> </a:t>
            </a:r>
            <a:r>
              <a:rPr lang="en-GB" altLang="en-US" dirty="0" err="1"/>
              <a:t>gynnwys</a:t>
            </a:r>
            <a:r>
              <a:rPr lang="en-GB" altLang="en-US" dirty="0"/>
              <a:t> </a:t>
            </a:r>
            <a:r>
              <a:rPr lang="en-GB" altLang="en-US" dirty="0" err="1"/>
              <a:t>unrhyw</a:t>
            </a:r>
            <a:r>
              <a:rPr lang="en-GB" altLang="en-US" dirty="0"/>
              <a:t> gam-</a:t>
            </a:r>
            <a:r>
              <a:rPr lang="en-GB" altLang="en-US" dirty="0" err="1"/>
              <a:t>drin</a:t>
            </a:r>
            <a:r>
              <a:rPr lang="en-GB" altLang="en-US" dirty="0"/>
              <a:t> </a:t>
            </a:r>
            <a:r>
              <a:rPr lang="en-GB" altLang="en-US" dirty="0" err="1"/>
              <a:t>posibl</a:t>
            </a:r>
            <a:r>
              <a:rPr lang="en-GB" altLang="en-US" dirty="0"/>
              <a:t> neu </a:t>
            </a:r>
            <a:r>
              <a:rPr lang="en-GB" altLang="en-US" dirty="0" err="1"/>
              <a:t>amheuaeth</a:t>
            </a:r>
            <a:r>
              <a:rPr lang="en-GB" altLang="en-US" dirty="0"/>
              <a:t> neu </a:t>
            </a:r>
            <a:r>
              <a:rPr lang="en-GB" altLang="en-US" dirty="0" err="1"/>
              <a:t>risg</a:t>
            </a:r>
            <a:r>
              <a:rPr lang="en-GB" altLang="en-US" dirty="0"/>
              <a:t> o </a:t>
            </a:r>
            <a:r>
              <a:rPr lang="en-GB" altLang="en-US" dirty="0" err="1"/>
              <a:t>gamdriniaeth</a:t>
            </a:r>
            <a:r>
              <a:rPr lang="en-GB" altLang="en-US" dirty="0"/>
              <a:t> neu </a:t>
            </a:r>
            <a:r>
              <a:rPr lang="en-GB" altLang="en-US" dirty="0" err="1"/>
              <a:t>niwed</a:t>
            </a:r>
            <a:r>
              <a:rPr lang="en-GB" altLang="en-US" dirty="0"/>
              <a:t> ac </a:t>
            </a:r>
            <a:r>
              <a:rPr lang="en-GB" altLang="en-US" dirty="0" err="1"/>
              <a:t>yn</a:t>
            </a:r>
            <a:r>
              <a:rPr lang="en-GB" altLang="en-US" dirty="0"/>
              <a:t> </a:t>
            </a:r>
            <a:r>
              <a:rPr lang="en-GB" altLang="en-US" dirty="0" err="1"/>
              <a:t>deall</a:t>
            </a:r>
            <a:r>
              <a:rPr lang="en-GB" altLang="en-US" dirty="0"/>
              <a:t> pa </a:t>
            </a:r>
            <a:r>
              <a:rPr lang="en-GB" altLang="en-US" dirty="0" err="1"/>
              <a:t>gamau</a:t>
            </a:r>
            <a:r>
              <a:rPr lang="en-GB" altLang="en-US" dirty="0"/>
              <a:t> y </a:t>
            </a:r>
            <a:r>
              <a:rPr lang="en-GB" altLang="en-US" dirty="0" err="1"/>
              <a:t>dylent</a:t>
            </a:r>
            <a:r>
              <a:rPr lang="en-GB" altLang="en-US" dirty="0"/>
              <a:t> </a:t>
            </a:r>
            <a:r>
              <a:rPr lang="en-GB" altLang="en-US" dirty="0" err="1"/>
              <a:t>eu</a:t>
            </a:r>
            <a:r>
              <a:rPr lang="en-GB" altLang="en-US" dirty="0"/>
              <a:t> </a:t>
            </a:r>
            <a:r>
              <a:rPr lang="en-GB" altLang="en-US" dirty="0" err="1"/>
              <a:t>cymryd</a:t>
            </a:r>
            <a:r>
              <a:rPr lang="en-GB" altLang="en-US" dirty="0"/>
              <a:t>.</a:t>
            </a:r>
          </a:p>
          <a:p>
            <a:r>
              <a:rPr lang="en-GB" altLang="en-US" dirty="0"/>
              <a:t>E3: Mae </a:t>
            </a:r>
            <a:r>
              <a:rPr lang="en-GB" altLang="en-US" dirty="0" err="1"/>
              <a:t>pob</a:t>
            </a:r>
            <a:r>
              <a:rPr lang="en-GB" altLang="en-US" dirty="0"/>
              <a:t> </a:t>
            </a:r>
            <a:r>
              <a:rPr lang="en-GB" altLang="en-US" dirty="0" err="1"/>
              <a:t>ymarferydd</a:t>
            </a:r>
            <a:r>
              <a:rPr lang="en-GB" altLang="en-US" dirty="0"/>
              <a:t> </a:t>
            </a:r>
            <a:r>
              <a:rPr lang="en-GB" altLang="en-US" dirty="0" err="1"/>
              <a:t>yn</a:t>
            </a:r>
            <a:r>
              <a:rPr lang="en-GB" altLang="en-US" dirty="0"/>
              <a:t> </a:t>
            </a:r>
            <a:r>
              <a:rPr lang="en-GB" altLang="en-US" dirty="0" err="1"/>
              <a:t>rhannu</a:t>
            </a:r>
            <a:r>
              <a:rPr lang="en-GB" altLang="en-US" dirty="0"/>
              <a:t> </a:t>
            </a:r>
            <a:r>
              <a:rPr lang="en-GB" altLang="en-US" dirty="0" err="1"/>
              <a:t>gwybodaeth</a:t>
            </a:r>
            <a:r>
              <a:rPr lang="en-GB" altLang="en-US" dirty="0"/>
              <a:t> </a:t>
            </a:r>
            <a:r>
              <a:rPr lang="en-GB" altLang="en-US" dirty="0" err="1"/>
              <a:t>briodol</a:t>
            </a:r>
            <a:r>
              <a:rPr lang="en-GB" altLang="en-US" dirty="0"/>
              <a:t> ac </a:t>
            </a:r>
            <a:r>
              <a:rPr lang="en-GB" altLang="en-US" dirty="0" err="1"/>
              <a:t>yn</a:t>
            </a:r>
            <a:r>
              <a:rPr lang="en-GB" altLang="en-US" dirty="0"/>
              <a:t> </a:t>
            </a:r>
            <a:r>
              <a:rPr lang="en-GB" altLang="en-US" dirty="0" err="1"/>
              <a:t>cael</a:t>
            </a:r>
            <a:r>
              <a:rPr lang="en-GB" altLang="en-US" dirty="0"/>
              <a:t> </a:t>
            </a:r>
            <a:r>
              <a:rPr lang="en-GB" altLang="en-US" dirty="0" err="1"/>
              <a:t>mynediad</a:t>
            </a:r>
            <a:r>
              <a:rPr lang="en-GB" altLang="en-US" dirty="0"/>
              <a:t> </a:t>
            </a:r>
            <a:r>
              <a:rPr lang="en-GB" altLang="en-US" dirty="0" err="1"/>
              <a:t>uniongyrchol</a:t>
            </a:r>
            <a:r>
              <a:rPr lang="en-GB" altLang="en-US" dirty="0"/>
              <a:t> at </a:t>
            </a:r>
            <a:r>
              <a:rPr lang="en-GB" altLang="en-US" dirty="0" err="1"/>
              <a:t>gyngor</a:t>
            </a:r>
            <a:r>
              <a:rPr lang="en-GB" altLang="en-US" dirty="0"/>
              <a:t> </a:t>
            </a:r>
            <a:r>
              <a:rPr lang="en-GB" altLang="en-US" dirty="0" err="1"/>
              <a:t>i</a:t>
            </a:r>
            <a:r>
              <a:rPr lang="en-GB" altLang="en-US" dirty="0"/>
              <a:t> </a:t>
            </a:r>
            <a:r>
              <a:rPr lang="en-GB" altLang="en-US" dirty="0" err="1"/>
              <a:t>drafod</a:t>
            </a:r>
            <a:r>
              <a:rPr lang="en-GB" altLang="en-US" dirty="0"/>
              <a:t> </a:t>
            </a:r>
            <a:r>
              <a:rPr lang="en-GB" altLang="en-US" dirty="0" err="1"/>
              <a:t>unrhyw</a:t>
            </a:r>
            <a:r>
              <a:rPr lang="en-GB" altLang="en-US" dirty="0"/>
              <a:t> </a:t>
            </a:r>
            <a:r>
              <a:rPr lang="en-GB" altLang="en-US" dirty="0" err="1"/>
              <a:t>bryderon</a:t>
            </a:r>
            <a:r>
              <a:rPr lang="en-GB" altLang="en-US" dirty="0"/>
              <a:t> am </a:t>
            </a:r>
            <a:r>
              <a:rPr lang="en-GB" altLang="en-US" dirty="0" err="1"/>
              <a:t>blentyn</a:t>
            </a:r>
            <a:r>
              <a:rPr lang="en-GB" altLang="en-US" dirty="0"/>
              <a:t>.</a:t>
            </a:r>
          </a:p>
          <a:p>
            <a:endParaRPr lang="en-GB" altLang="en-US" dirty="0"/>
          </a:p>
        </p:txBody>
      </p:sp>
      <p:sp>
        <p:nvSpPr>
          <p:cNvPr id="3" name="Content Placeholder 2">
            <a:extLst>
              <a:ext uri="{FF2B5EF4-FFF2-40B4-BE49-F238E27FC236}">
                <a16:creationId xmlns:a16="http://schemas.microsoft.com/office/drawing/2014/main" id="{A24BD51C-CE26-958E-1071-D1CCD08C6913}"/>
              </a:ext>
            </a:extLst>
          </p:cNvPr>
          <p:cNvSpPr>
            <a:spLocks noGrp="1"/>
          </p:cNvSpPr>
          <p:nvPr>
            <p:ph sz="half" idx="2"/>
          </p:nvPr>
        </p:nvSpPr>
        <p:spPr/>
        <p:txBody>
          <a:bodyPr rtlCol="0">
            <a:normAutofit fontScale="70000" lnSpcReduction="20000"/>
          </a:bodyPr>
          <a:lstStyle/>
          <a:p>
            <a:r>
              <a:rPr lang="en-GB" altLang="en-US" dirty="0"/>
              <a:t>P1: The wishes, needs and well-being of the child are put first, so that they receive the care and support they need before a problem escalates.</a:t>
            </a:r>
          </a:p>
          <a:p>
            <a:r>
              <a:rPr lang="en-GB" altLang="en-US" dirty="0"/>
              <a:t>P2: All practitioners who come into contact with children are alert to their needs including any potential or suspected abuse or risk of abuse or harm and understand what action they should take.</a:t>
            </a:r>
          </a:p>
          <a:p>
            <a:r>
              <a:rPr lang="en-GB" altLang="en-US" dirty="0"/>
              <a:t>P3: All practitioners share appropriate information and have direct access to advice to discuss any concerns about a child.</a:t>
            </a:r>
          </a:p>
          <a:p>
            <a:endParaRPr lang="en-GB" dirty="0"/>
          </a:p>
        </p:txBody>
      </p:sp>
      <p:sp>
        <p:nvSpPr>
          <p:cNvPr id="103429" name="Footer Placeholder 3">
            <a:extLst>
              <a:ext uri="{FF2B5EF4-FFF2-40B4-BE49-F238E27FC236}">
                <a16:creationId xmlns:a16="http://schemas.microsoft.com/office/drawing/2014/main" id="{780DBAED-2FF5-DEA2-2283-2E8C9C82866C}"/>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03430" name="Slide Number Placeholder 4">
            <a:extLst>
              <a:ext uri="{FF2B5EF4-FFF2-40B4-BE49-F238E27FC236}">
                <a16:creationId xmlns:a16="http://schemas.microsoft.com/office/drawing/2014/main" id="{268006DD-17F6-1B00-B53B-1219230BC0A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A394B711-628D-4461-97EC-E390DAEF735B}" type="slidenum">
              <a:rPr lang="en-GB" altLang="en-US"/>
              <a:pPr/>
              <a:t>44</a:t>
            </a:fld>
            <a:endParaRPr lang="en-GB" alt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tle 1">
            <a:extLst>
              <a:ext uri="{FF2B5EF4-FFF2-40B4-BE49-F238E27FC236}">
                <a16:creationId xmlns:a16="http://schemas.microsoft.com/office/drawing/2014/main" id="{81988FDA-C069-3E33-2C10-F17E4B906E0B}"/>
              </a:ext>
            </a:extLst>
          </p:cNvPr>
          <p:cNvSpPr>
            <a:spLocks noGrp="1" noChangeArrowheads="1"/>
          </p:cNvSpPr>
          <p:nvPr>
            <p:ph type="title"/>
          </p:nvPr>
        </p:nvSpPr>
        <p:spPr/>
        <p:txBody>
          <a:bodyPr/>
          <a:lstStyle/>
          <a:p>
            <a:r>
              <a:rPr lang="en-GB" altLang="en-US"/>
              <a:t>Egwyddorion ymarfer </a:t>
            </a:r>
            <a:br>
              <a:rPr lang="en-GB" altLang="en-US"/>
            </a:br>
            <a:r>
              <a:rPr lang="en-GB" altLang="en-US"/>
              <a:t>Principles of practice (WSP, 2023)</a:t>
            </a:r>
          </a:p>
        </p:txBody>
      </p:sp>
      <p:sp>
        <p:nvSpPr>
          <p:cNvPr id="67587" name="Content Placeholder 2">
            <a:extLst>
              <a:ext uri="{FF2B5EF4-FFF2-40B4-BE49-F238E27FC236}">
                <a16:creationId xmlns:a16="http://schemas.microsoft.com/office/drawing/2014/main" id="{09DF7D7F-50D9-04DC-FF4C-CC37543F025A}"/>
              </a:ext>
            </a:extLst>
          </p:cNvPr>
          <p:cNvSpPr>
            <a:spLocks noGrp="1"/>
          </p:cNvSpPr>
          <p:nvPr>
            <p:ph sz="half" idx="1"/>
          </p:nvPr>
        </p:nvSpPr>
        <p:spPr/>
        <p:txBody>
          <a:bodyPr rtlCol="0">
            <a:normAutofit fontScale="62500" lnSpcReduction="20000"/>
          </a:bodyPr>
          <a:lstStyle/>
          <a:p>
            <a:r>
              <a:rPr lang="en-GB" altLang="en-US" dirty="0"/>
              <a:t>E4: Gall </a:t>
            </a:r>
            <a:r>
              <a:rPr lang="en-GB" altLang="en-US" dirty="0" err="1"/>
              <a:t>pob</a:t>
            </a:r>
            <a:r>
              <a:rPr lang="en-GB" altLang="en-US" dirty="0"/>
              <a:t> </a:t>
            </a:r>
            <a:r>
              <a:rPr lang="en-GB" altLang="en-US" dirty="0" err="1"/>
              <a:t>ymarferydd</a:t>
            </a:r>
            <a:r>
              <a:rPr lang="en-GB" altLang="en-US" dirty="0"/>
              <a:t> </a:t>
            </a:r>
            <a:r>
              <a:rPr lang="en-GB" altLang="en-US" dirty="0" err="1"/>
              <a:t>ddefnyddio</a:t>
            </a:r>
            <a:r>
              <a:rPr lang="en-GB" altLang="en-US" dirty="0"/>
              <a:t> </a:t>
            </a:r>
            <a:r>
              <a:rPr lang="en-GB" altLang="en-US" dirty="0" err="1"/>
              <a:t>ei</a:t>
            </a:r>
            <a:r>
              <a:rPr lang="en-GB" altLang="en-US" dirty="0"/>
              <a:t> </a:t>
            </a:r>
            <a:r>
              <a:rPr lang="en-GB" altLang="en-US" dirty="0" err="1"/>
              <a:t>farn</a:t>
            </a:r>
            <a:r>
              <a:rPr lang="en-GB" altLang="en-US" dirty="0"/>
              <a:t> </a:t>
            </a:r>
            <a:r>
              <a:rPr lang="en-GB" altLang="en-US" dirty="0" err="1"/>
              <a:t>broffesiynol</a:t>
            </a:r>
            <a:r>
              <a:rPr lang="en-GB" altLang="en-US" dirty="0"/>
              <a:t> </a:t>
            </a:r>
            <a:r>
              <a:rPr lang="en-GB" altLang="en-US" dirty="0" err="1"/>
              <a:t>i</a:t>
            </a:r>
            <a:r>
              <a:rPr lang="en-GB" altLang="en-US" dirty="0"/>
              <a:t> </a:t>
            </a:r>
            <a:r>
              <a:rPr lang="en-GB" altLang="en-US" dirty="0" err="1"/>
              <a:t>roi</a:t>
            </a:r>
            <a:r>
              <a:rPr lang="en-GB" altLang="en-US" dirty="0"/>
              <a:t> </a:t>
            </a:r>
            <a:r>
              <a:rPr lang="en-GB" altLang="en-US" dirty="0" err="1"/>
              <a:t>anghenion</a:t>
            </a:r>
            <a:r>
              <a:rPr lang="en-GB" altLang="en-US" dirty="0"/>
              <a:t> a </a:t>
            </a:r>
            <a:r>
              <a:rPr lang="en-GB" altLang="en-US" dirty="0" err="1"/>
              <a:t>chanlyniadau</a:t>
            </a:r>
            <a:r>
              <a:rPr lang="en-GB" altLang="en-US" dirty="0"/>
              <a:t> </a:t>
            </a:r>
            <a:r>
              <a:rPr lang="en-GB" altLang="en-US" dirty="0" err="1"/>
              <a:t>personol</a:t>
            </a:r>
            <a:r>
              <a:rPr lang="en-GB" altLang="en-US" dirty="0"/>
              <a:t> y </a:t>
            </a:r>
            <a:r>
              <a:rPr lang="en-GB" altLang="en-US" dirty="0" err="1"/>
              <a:t>plentyn</a:t>
            </a:r>
            <a:r>
              <a:rPr lang="en-GB" altLang="en-US" dirty="0"/>
              <a:t> </a:t>
            </a:r>
            <a:r>
              <a:rPr lang="en-GB" altLang="en-US" dirty="0" err="1"/>
              <a:t>wrth</a:t>
            </a:r>
            <a:r>
              <a:rPr lang="en-GB" altLang="en-US" dirty="0"/>
              <a:t> </a:t>
            </a:r>
            <a:r>
              <a:rPr lang="en-GB" altLang="en-US" dirty="0" err="1"/>
              <a:t>wraidd</a:t>
            </a:r>
            <a:r>
              <a:rPr lang="en-GB" altLang="en-US" dirty="0"/>
              <a:t> y system </a:t>
            </a:r>
            <a:r>
              <a:rPr lang="en-GB" altLang="en-US" dirty="0" err="1"/>
              <a:t>fel</a:t>
            </a:r>
            <a:r>
              <a:rPr lang="en-GB" altLang="en-US" dirty="0"/>
              <a:t> y </a:t>
            </a:r>
            <a:r>
              <a:rPr lang="en-GB" altLang="en-US" dirty="0" err="1"/>
              <a:t>gellir</a:t>
            </a:r>
            <a:r>
              <a:rPr lang="en-GB" altLang="en-US" dirty="0"/>
              <a:t> </a:t>
            </a:r>
            <a:r>
              <a:rPr lang="en-GB" altLang="en-US" dirty="0" err="1"/>
              <a:t>dod</a:t>
            </a:r>
            <a:r>
              <a:rPr lang="en-GB" altLang="en-US" dirty="0"/>
              <a:t> o </a:t>
            </a:r>
            <a:r>
              <a:rPr lang="en-GB" altLang="en-US" dirty="0" err="1"/>
              <a:t>hyd</a:t>
            </a:r>
            <a:r>
              <a:rPr lang="en-GB" altLang="en-US" dirty="0"/>
              <a:t> </a:t>
            </a:r>
            <a:r>
              <a:rPr lang="en-GB" altLang="en-US" dirty="0" err="1"/>
              <a:t>i'r</a:t>
            </a:r>
            <a:r>
              <a:rPr lang="en-GB" altLang="en-US" dirty="0"/>
              <a:t> </a:t>
            </a:r>
            <a:r>
              <a:rPr lang="en-GB" altLang="en-US" dirty="0" err="1"/>
              <a:t>ateb</a:t>
            </a:r>
            <a:r>
              <a:rPr lang="en-GB" altLang="en-US" dirty="0"/>
              <a:t> </a:t>
            </a:r>
            <a:r>
              <a:rPr lang="en-GB" altLang="en-US" dirty="0" err="1"/>
              <a:t>cywir</a:t>
            </a:r>
            <a:r>
              <a:rPr lang="en-GB" altLang="en-US" dirty="0"/>
              <a:t> </a:t>
            </a:r>
            <a:r>
              <a:rPr lang="en-GB" altLang="en-US" dirty="0" err="1"/>
              <a:t>ar</a:t>
            </a:r>
            <a:r>
              <a:rPr lang="en-GB" altLang="en-US" dirty="0"/>
              <a:t> </a:t>
            </a:r>
            <a:r>
              <a:rPr lang="en-GB" altLang="en-US" dirty="0" err="1"/>
              <a:t>eu</a:t>
            </a:r>
            <a:r>
              <a:rPr lang="en-GB" altLang="en-US" dirty="0"/>
              <a:t> </a:t>
            </a:r>
            <a:r>
              <a:rPr lang="en-GB" altLang="en-US" dirty="0" err="1"/>
              <a:t>cyfer</a:t>
            </a:r>
            <a:r>
              <a:rPr lang="en-GB" altLang="en-US" dirty="0"/>
              <a:t>.</a:t>
            </a:r>
          </a:p>
          <a:p>
            <a:r>
              <a:rPr lang="en-GB" altLang="en-US" dirty="0"/>
              <a:t>E5: Mae </a:t>
            </a:r>
            <a:r>
              <a:rPr lang="en-GB" altLang="en-US" dirty="0" err="1"/>
              <a:t>pob</a:t>
            </a:r>
            <a:r>
              <a:rPr lang="en-GB" altLang="en-US" dirty="0"/>
              <a:t> </a:t>
            </a:r>
            <a:r>
              <a:rPr lang="en-GB" altLang="en-US" dirty="0" err="1"/>
              <a:t>ymarferydd</a:t>
            </a:r>
            <a:r>
              <a:rPr lang="en-GB" altLang="en-US" dirty="0"/>
              <a:t> </a:t>
            </a:r>
            <a:r>
              <a:rPr lang="en-GB" altLang="en-US" dirty="0" err="1"/>
              <a:t>sy'n</a:t>
            </a:r>
            <a:r>
              <a:rPr lang="en-GB" altLang="en-US" dirty="0"/>
              <a:t> </a:t>
            </a:r>
            <a:r>
              <a:rPr lang="en-GB" altLang="en-US" dirty="0" err="1"/>
              <a:t>gweithio</a:t>
            </a:r>
            <a:r>
              <a:rPr lang="en-GB" altLang="en-US" dirty="0"/>
              <a:t> </a:t>
            </a:r>
            <a:r>
              <a:rPr lang="en-GB" altLang="en-US" dirty="0" err="1"/>
              <a:t>gyda</a:t>
            </a:r>
            <a:r>
              <a:rPr lang="en-GB" altLang="en-US" dirty="0"/>
              <a:t> </a:t>
            </a:r>
            <a:r>
              <a:rPr lang="en-GB" altLang="en-US" dirty="0" err="1"/>
              <a:t>phlentyn</a:t>
            </a:r>
            <a:r>
              <a:rPr lang="en-GB" altLang="en-US" dirty="0"/>
              <a:t> </a:t>
            </a:r>
            <a:r>
              <a:rPr lang="en-GB" altLang="en-US" dirty="0" err="1"/>
              <a:t>yn</a:t>
            </a:r>
            <a:r>
              <a:rPr lang="en-GB" altLang="en-US" dirty="0"/>
              <a:t> </a:t>
            </a:r>
            <a:r>
              <a:rPr lang="en-GB" altLang="en-US" dirty="0" err="1"/>
              <a:t>gweithredu</a:t>
            </a:r>
            <a:r>
              <a:rPr lang="en-GB" altLang="en-US" dirty="0"/>
              <a:t> </a:t>
            </a:r>
            <a:r>
              <a:rPr lang="en-GB" altLang="en-US" dirty="0" err="1"/>
              <a:t>mewn</a:t>
            </a:r>
            <a:r>
              <a:rPr lang="en-GB" altLang="en-US" dirty="0"/>
              <a:t> </a:t>
            </a:r>
            <a:r>
              <a:rPr lang="en-GB" altLang="en-US" dirty="0" err="1"/>
              <a:t>ffordd</a:t>
            </a:r>
            <a:r>
              <a:rPr lang="en-GB" altLang="en-US" dirty="0"/>
              <a:t> </a:t>
            </a:r>
            <a:r>
              <a:rPr lang="en-GB" altLang="en-US" dirty="0" err="1"/>
              <a:t>aml-asiantaeth</a:t>
            </a:r>
            <a:r>
              <a:rPr lang="en-GB" altLang="en-US" dirty="0"/>
              <a:t> a </a:t>
            </a:r>
            <a:r>
              <a:rPr lang="en-GB" altLang="en-US" dirty="0" err="1"/>
              <a:t>chydweithredol</a:t>
            </a:r>
            <a:r>
              <a:rPr lang="en-GB" altLang="en-US" dirty="0"/>
              <a:t> </a:t>
            </a:r>
            <a:r>
              <a:rPr lang="en-GB" altLang="en-US" dirty="0" err="1"/>
              <a:t>i</a:t>
            </a:r>
            <a:r>
              <a:rPr lang="en-GB" altLang="en-US" dirty="0"/>
              <a:t> </a:t>
            </a:r>
            <a:r>
              <a:rPr lang="en-GB" altLang="en-US" dirty="0" err="1"/>
              <a:t>ddiogelu</a:t>
            </a:r>
            <a:r>
              <a:rPr lang="en-GB" altLang="en-US" dirty="0"/>
              <a:t> a </a:t>
            </a:r>
            <a:r>
              <a:rPr lang="en-GB" altLang="en-US" dirty="0" err="1"/>
              <a:t>hyrwyddo</a:t>
            </a:r>
            <a:r>
              <a:rPr lang="en-GB" altLang="en-US" dirty="0"/>
              <a:t> </a:t>
            </a:r>
            <a:r>
              <a:rPr lang="en-GB" altLang="en-US" dirty="0" err="1"/>
              <a:t>lles</a:t>
            </a:r>
            <a:r>
              <a:rPr lang="en-GB" altLang="en-US" dirty="0"/>
              <a:t> </a:t>
            </a:r>
            <a:r>
              <a:rPr lang="en-GB" altLang="en-US" dirty="0" err="1"/>
              <a:t>plentyn</a:t>
            </a:r>
            <a:r>
              <a:rPr lang="en-GB" altLang="en-US" dirty="0"/>
              <a:t>, </a:t>
            </a:r>
            <a:r>
              <a:rPr lang="en-GB" altLang="en-US" dirty="0" err="1"/>
              <a:t>cofnodi</a:t>
            </a:r>
            <a:r>
              <a:rPr lang="en-GB" altLang="en-US" dirty="0"/>
              <a:t> </a:t>
            </a:r>
            <a:r>
              <a:rPr lang="en-GB" altLang="en-US" dirty="0" err="1"/>
              <a:t>penderfyniadau'n</a:t>
            </a:r>
            <a:r>
              <a:rPr lang="en-GB" altLang="en-US" dirty="0"/>
              <a:t> </a:t>
            </a:r>
            <a:r>
              <a:rPr lang="en-GB" altLang="en-US" dirty="0" err="1"/>
              <a:t>briodol</a:t>
            </a:r>
            <a:r>
              <a:rPr lang="en-GB" altLang="en-US" dirty="0"/>
              <a:t> ac </a:t>
            </a:r>
            <a:r>
              <a:rPr lang="en-GB" altLang="en-US" dirty="0" err="1"/>
              <a:t>adolygu</a:t>
            </a:r>
            <a:r>
              <a:rPr lang="en-GB" altLang="en-US" dirty="0"/>
              <a:t> </a:t>
            </a:r>
            <a:r>
              <a:rPr lang="en-GB" altLang="en-US" dirty="0" err="1"/>
              <a:t>cynnydd</a:t>
            </a:r>
            <a:r>
              <a:rPr lang="en-GB" altLang="en-US" dirty="0"/>
              <a:t> </a:t>
            </a:r>
            <a:r>
              <a:rPr lang="en-GB" altLang="en-US" dirty="0" err="1"/>
              <a:t>yn</a:t>
            </a:r>
            <a:r>
              <a:rPr lang="en-GB" altLang="en-US" dirty="0"/>
              <a:t> </a:t>
            </a:r>
            <a:r>
              <a:rPr lang="en-GB" altLang="en-US" dirty="0" err="1"/>
              <a:t>rheolaidd</a:t>
            </a:r>
            <a:r>
              <a:rPr lang="en-GB" altLang="en-US" dirty="0"/>
              <a:t> </a:t>
            </a:r>
            <a:r>
              <a:rPr lang="en-GB" altLang="en-US" dirty="0" err="1"/>
              <a:t>yn</a:t>
            </a:r>
            <a:r>
              <a:rPr lang="en-GB" altLang="en-US" dirty="0"/>
              <a:t> </a:t>
            </a:r>
            <a:r>
              <a:rPr lang="en-GB" altLang="en-US" dirty="0" err="1"/>
              <a:t>erbyn</a:t>
            </a:r>
            <a:r>
              <a:rPr lang="en-GB" altLang="en-US" dirty="0"/>
              <a:t> y </a:t>
            </a:r>
            <a:r>
              <a:rPr lang="en-GB" altLang="en-US" dirty="0" err="1"/>
              <a:t>canlyniadau</a:t>
            </a:r>
            <a:r>
              <a:rPr lang="en-GB" altLang="en-US" dirty="0"/>
              <a:t> a </a:t>
            </a:r>
            <a:r>
              <a:rPr lang="en-GB" altLang="en-US" dirty="0" err="1"/>
              <a:t>nodir</a:t>
            </a:r>
            <a:r>
              <a:rPr lang="en-GB" altLang="en-US" dirty="0"/>
              <a:t> </a:t>
            </a:r>
            <a:r>
              <a:rPr lang="en-GB" altLang="en-US" dirty="0" err="1"/>
              <a:t>mewn</a:t>
            </a:r>
            <a:r>
              <a:rPr lang="en-GB" altLang="en-US" dirty="0"/>
              <a:t> </a:t>
            </a:r>
            <a:r>
              <a:rPr lang="en-GB" altLang="en-US" dirty="0" err="1"/>
              <a:t>cynlluniau</a:t>
            </a:r>
            <a:r>
              <a:rPr lang="en-GB" altLang="en-US" dirty="0"/>
              <a:t> </a:t>
            </a:r>
            <a:r>
              <a:rPr lang="en-GB" altLang="en-US" dirty="0" err="1"/>
              <a:t>gofal</a:t>
            </a:r>
            <a:r>
              <a:rPr lang="en-GB" altLang="en-US" dirty="0"/>
              <a:t> a </a:t>
            </a:r>
            <a:r>
              <a:rPr lang="en-GB" altLang="en-US" dirty="0" err="1"/>
              <a:t>chymorth</a:t>
            </a:r>
            <a:r>
              <a:rPr lang="en-GB" altLang="en-US" dirty="0"/>
              <a:t>.</a:t>
            </a:r>
          </a:p>
          <a:p>
            <a:r>
              <a:rPr lang="en-GB" altLang="en-US" dirty="0"/>
              <a:t>E6: Mae </a:t>
            </a:r>
            <a:r>
              <a:rPr lang="en-GB" altLang="en-US" dirty="0" err="1"/>
              <a:t>pob</a:t>
            </a:r>
            <a:r>
              <a:rPr lang="en-GB" altLang="en-US" dirty="0"/>
              <a:t> </a:t>
            </a:r>
            <a:r>
              <a:rPr lang="en-GB" altLang="en-US" dirty="0" err="1"/>
              <a:t>ymarferydd</a:t>
            </a:r>
            <a:r>
              <a:rPr lang="en-GB" altLang="en-US" dirty="0"/>
              <a:t> </a:t>
            </a:r>
            <a:r>
              <a:rPr lang="en-GB" altLang="en-US" dirty="0" err="1"/>
              <a:t>sy'n</a:t>
            </a:r>
            <a:r>
              <a:rPr lang="en-GB" altLang="en-US" dirty="0"/>
              <a:t> </a:t>
            </a:r>
            <a:r>
              <a:rPr lang="en-GB" altLang="en-US" dirty="0" err="1"/>
              <a:t>dod</a:t>
            </a:r>
            <a:r>
              <a:rPr lang="en-GB" altLang="en-US" dirty="0"/>
              <a:t> </a:t>
            </a:r>
            <a:r>
              <a:rPr lang="en-GB" altLang="en-US" dirty="0" err="1"/>
              <a:t>i</a:t>
            </a:r>
            <a:r>
              <a:rPr lang="en-GB" altLang="en-US" dirty="0"/>
              <a:t> </a:t>
            </a:r>
            <a:r>
              <a:rPr lang="en-GB" altLang="en-US" dirty="0" err="1"/>
              <a:t>gysylltiad</a:t>
            </a:r>
            <a:r>
              <a:rPr lang="en-GB" altLang="en-US" dirty="0"/>
              <a:t> â </a:t>
            </a:r>
            <a:r>
              <a:rPr lang="en-GB" altLang="en-US" dirty="0" err="1"/>
              <a:t>phlant</a:t>
            </a:r>
            <a:r>
              <a:rPr lang="en-GB" altLang="en-US" dirty="0"/>
              <a:t> </a:t>
            </a:r>
            <a:r>
              <a:rPr lang="en-GB" altLang="en-US" dirty="0" err="1"/>
              <a:t>yn</a:t>
            </a:r>
            <a:r>
              <a:rPr lang="en-GB" altLang="en-US" dirty="0"/>
              <a:t> </a:t>
            </a:r>
            <a:r>
              <a:rPr lang="en-GB" altLang="en-US" dirty="0" err="1"/>
              <a:t>gallu</a:t>
            </a:r>
            <a:r>
              <a:rPr lang="en-GB" altLang="en-US" dirty="0"/>
              <a:t> </a:t>
            </a:r>
            <a:r>
              <a:rPr lang="en-GB" altLang="en-US" dirty="0" err="1"/>
              <a:t>cael</a:t>
            </a:r>
            <a:r>
              <a:rPr lang="en-GB" altLang="en-US" dirty="0"/>
              <a:t> </a:t>
            </a:r>
            <a:r>
              <a:rPr lang="en-GB" altLang="en-US" dirty="0" err="1"/>
              <a:t>gafael</a:t>
            </a:r>
            <a:r>
              <a:rPr lang="en-GB" altLang="en-US" dirty="0"/>
              <a:t> </a:t>
            </a:r>
            <a:r>
              <a:rPr lang="en-GB" altLang="en-US" dirty="0" err="1"/>
              <a:t>ar</a:t>
            </a:r>
            <a:r>
              <a:rPr lang="en-GB" altLang="en-US" dirty="0"/>
              <a:t> </a:t>
            </a:r>
            <a:r>
              <a:rPr lang="en-GB" altLang="en-US" dirty="0" err="1"/>
              <a:t>arweinyddiaeth</a:t>
            </a:r>
            <a:r>
              <a:rPr lang="en-GB" altLang="en-US" dirty="0"/>
              <a:t> </a:t>
            </a:r>
            <a:r>
              <a:rPr lang="en-GB" altLang="en-US" dirty="0" err="1"/>
              <a:t>strategol</a:t>
            </a:r>
            <a:r>
              <a:rPr lang="en-GB" altLang="en-US" dirty="0"/>
              <a:t> </a:t>
            </a:r>
            <a:r>
              <a:rPr lang="en-GB" altLang="en-US" dirty="0" err="1"/>
              <a:t>broffesiynol</a:t>
            </a:r>
            <a:r>
              <a:rPr lang="en-GB" altLang="en-US" dirty="0"/>
              <a:t> </a:t>
            </a:r>
            <a:r>
              <a:rPr lang="en-GB" altLang="en-US" dirty="0" err="1"/>
              <a:t>sy'n</a:t>
            </a:r>
            <a:r>
              <a:rPr lang="en-GB" altLang="en-US" dirty="0"/>
              <a:t> </a:t>
            </a:r>
            <a:r>
              <a:rPr lang="en-GB" altLang="en-US" dirty="0" err="1"/>
              <a:t>cefnogi'r</a:t>
            </a:r>
            <a:r>
              <a:rPr lang="en-GB" altLang="en-US" dirty="0"/>
              <a:t> </a:t>
            </a:r>
            <a:r>
              <a:rPr lang="en-GB" altLang="en-US" dirty="0" err="1"/>
              <a:t>ymarferydd</a:t>
            </a:r>
            <a:r>
              <a:rPr lang="en-GB" altLang="en-US" dirty="0"/>
              <a:t> </a:t>
            </a:r>
            <a:r>
              <a:rPr lang="en-GB" altLang="en-US" dirty="0" err="1"/>
              <a:t>i</a:t>
            </a:r>
            <a:r>
              <a:rPr lang="en-GB" altLang="en-US" dirty="0"/>
              <a:t> </a:t>
            </a:r>
            <a:r>
              <a:rPr lang="en-GB" altLang="en-US" dirty="0" err="1"/>
              <a:t>gyflawni'r</a:t>
            </a:r>
            <a:r>
              <a:rPr lang="en-GB" altLang="en-US" dirty="0"/>
              <a:t> </a:t>
            </a:r>
            <a:r>
              <a:rPr lang="en-GB" altLang="en-US" dirty="0" err="1"/>
              <a:t>canlyniadau</a:t>
            </a:r>
            <a:r>
              <a:rPr lang="en-GB" altLang="en-US" dirty="0"/>
              <a:t> a </a:t>
            </a:r>
            <a:r>
              <a:rPr lang="en-GB" altLang="en-US" dirty="0" err="1"/>
              <a:t>ddymunir</a:t>
            </a:r>
            <a:r>
              <a:rPr lang="en-GB" altLang="en-US" dirty="0"/>
              <a:t> </a:t>
            </a:r>
            <a:r>
              <a:rPr lang="en-GB" altLang="en-US" dirty="0" err="1"/>
              <a:t>ar</a:t>
            </a:r>
            <a:r>
              <a:rPr lang="en-GB" altLang="en-US" dirty="0"/>
              <a:t> </a:t>
            </a:r>
            <a:r>
              <a:rPr lang="en-GB" altLang="en-US" dirty="0" err="1"/>
              <a:t>gyfer</a:t>
            </a:r>
            <a:r>
              <a:rPr lang="en-GB" altLang="en-US" dirty="0"/>
              <a:t> y </a:t>
            </a:r>
            <a:r>
              <a:rPr lang="en-GB" altLang="en-US" dirty="0" err="1"/>
              <a:t>plentyn</a:t>
            </a:r>
            <a:r>
              <a:rPr lang="en-GB" altLang="en-US" dirty="0"/>
              <a:t>.</a:t>
            </a:r>
          </a:p>
          <a:p>
            <a:endParaRPr lang="en-GB" altLang="en-US" dirty="0"/>
          </a:p>
        </p:txBody>
      </p:sp>
      <p:sp>
        <p:nvSpPr>
          <p:cNvPr id="5" name="Content Placeholder 4">
            <a:extLst>
              <a:ext uri="{FF2B5EF4-FFF2-40B4-BE49-F238E27FC236}">
                <a16:creationId xmlns:a16="http://schemas.microsoft.com/office/drawing/2014/main" id="{257E13A9-6563-8D8E-574A-5180E67A8F2B}"/>
              </a:ext>
            </a:extLst>
          </p:cNvPr>
          <p:cNvSpPr>
            <a:spLocks noGrp="1"/>
          </p:cNvSpPr>
          <p:nvPr>
            <p:ph sz="half" idx="2"/>
          </p:nvPr>
        </p:nvSpPr>
        <p:spPr/>
        <p:txBody>
          <a:bodyPr rtlCol="0">
            <a:normAutofit fontScale="62500" lnSpcReduction="20000"/>
          </a:bodyPr>
          <a:lstStyle/>
          <a:p>
            <a:r>
              <a:rPr lang="en-GB" altLang="en-US" dirty="0"/>
              <a:t>P4: All practitioners are able to use their professional judgment to put the child’s needs and personal outcomes at the centre of the system so that the right solution can be found for them.</a:t>
            </a:r>
          </a:p>
          <a:p>
            <a:r>
              <a:rPr lang="en-GB" altLang="en-US" dirty="0"/>
              <a:t>P5: All practitioners working with a child operate in a multi-agency and co-operative way to safeguard and promote a child’s well-being, record decisions appropriately and regularly review progress against the outcomes set out in care and support plans.</a:t>
            </a:r>
          </a:p>
          <a:p>
            <a:r>
              <a:rPr lang="en-GB" altLang="en-US" dirty="0"/>
              <a:t>P6: All practitioners who come into contact with children are able to access professional strategic leadership which supports the practitioner to achieve desired outcomes for the child.</a:t>
            </a:r>
          </a:p>
          <a:p>
            <a:endParaRPr lang="en-GB" dirty="0"/>
          </a:p>
        </p:txBody>
      </p:sp>
      <p:sp>
        <p:nvSpPr>
          <p:cNvPr id="104453" name="Footer Placeholder 3">
            <a:extLst>
              <a:ext uri="{FF2B5EF4-FFF2-40B4-BE49-F238E27FC236}">
                <a16:creationId xmlns:a16="http://schemas.microsoft.com/office/drawing/2014/main" id="{FEB34819-C68B-133B-2A56-321E06F4B11B}"/>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04454" name="Slide Number Placeholder 4">
            <a:extLst>
              <a:ext uri="{FF2B5EF4-FFF2-40B4-BE49-F238E27FC236}">
                <a16:creationId xmlns:a16="http://schemas.microsoft.com/office/drawing/2014/main" id="{02ED55D2-4A7C-B212-6BAB-924591476D6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55536EF3-E426-4376-8F66-6AAD907920EF}" type="slidenum">
              <a:rPr lang="en-GB" altLang="en-US"/>
              <a:pPr/>
              <a:t>45</a:t>
            </a:fld>
            <a:endParaRPr lang="en-GB" alt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a:extLst>
              <a:ext uri="{FF2B5EF4-FFF2-40B4-BE49-F238E27FC236}">
                <a16:creationId xmlns:a16="http://schemas.microsoft.com/office/drawing/2014/main" id="{7A553CAC-2AB5-7696-9A0A-090DC7F39A35}"/>
              </a:ext>
            </a:extLst>
          </p:cNvPr>
          <p:cNvSpPr>
            <a:spLocks noGrp="1" noChangeArrowheads="1"/>
          </p:cNvSpPr>
          <p:nvPr>
            <p:ph type="title"/>
          </p:nvPr>
        </p:nvSpPr>
        <p:spPr/>
        <p:txBody>
          <a:bodyPr/>
          <a:lstStyle/>
          <a:p>
            <a:r>
              <a:rPr lang="en-GB" altLang="en-US"/>
              <a:t>Tasg grŵp          Group task</a:t>
            </a:r>
          </a:p>
        </p:txBody>
      </p:sp>
      <p:sp>
        <p:nvSpPr>
          <p:cNvPr id="105475" name="Content Placeholder 2">
            <a:extLst>
              <a:ext uri="{FF2B5EF4-FFF2-40B4-BE49-F238E27FC236}">
                <a16:creationId xmlns:a16="http://schemas.microsoft.com/office/drawing/2014/main" id="{1BEB006F-909B-B6E1-647F-5BD2C87BAAF5}"/>
              </a:ext>
            </a:extLst>
          </p:cNvPr>
          <p:cNvSpPr>
            <a:spLocks noGrp="1" noChangeArrowheads="1"/>
          </p:cNvSpPr>
          <p:nvPr>
            <p:ph sz="half" idx="1"/>
          </p:nvPr>
        </p:nvSpPr>
        <p:spPr/>
        <p:txBody>
          <a:bodyPr/>
          <a:lstStyle/>
          <a:p>
            <a:r>
              <a:rPr lang="en-GB" altLang="en-US"/>
              <a:t>Yn eich grwpiau trafodwch beth allai atal plant ac ymarferwyr rhag adrodd am achosion tybiedig o gam-drin</a:t>
            </a:r>
          </a:p>
        </p:txBody>
      </p:sp>
      <p:sp>
        <p:nvSpPr>
          <p:cNvPr id="105476" name="Content Placeholder 2">
            <a:extLst>
              <a:ext uri="{FF2B5EF4-FFF2-40B4-BE49-F238E27FC236}">
                <a16:creationId xmlns:a16="http://schemas.microsoft.com/office/drawing/2014/main" id="{3972336F-E389-DE6A-4135-9E8AF8AF5902}"/>
              </a:ext>
            </a:extLst>
          </p:cNvPr>
          <p:cNvSpPr>
            <a:spLocks noGrp="1" noChangeArrowheads="1"/>
          </p:cNvSpPr>
          <p:nvPr>
            <p:ph sz="half" idx="2"/>
          </p:nvPr>
        </p:nvSpPr>
        <p:spPr/>
        <p:txBody>
          <a:bodyPr/>
          <a:lstStyle/>
          <a:p>
            <a:r>
              <a:rPr lang="en-GB" altLang="en-US"/>
              <a:t>In your groups discuss what may prevent children and practitioners from reporting suspected cases of abuse</a:t>
            </a:r>
          </a:p>
          <a:p>
            <a:endParaRPr lang="en-GB" altLang="en-US"/>
          </a:p>
        </p:txBody>
      </p:sp>
      <p:sp>
        <p:nvSpPr>
          <p:cNvPr id="105477" name="Footer Placeholder 3">
            <a:extLst>
              <a:ext uri="{FF2B5EF4-FFF2-40B4-BE49-F238E27FC236}">
                <a16:creationId xmlns:a16="http://schemas.microsoft.com/office/drawing/2014/main" id="{23DAB2FE-86C3-BAA3-C1D6-670C58039042}"/>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05478" name="Slide Number Placeholder 4">
            <a:extLst>
              <a:ext uri="{FF2B5EF4-FFF2-40B4-BE49-F238E27FC236}">
                <a16:creationId xmlns:a16="http://schemas.microsoft.com/office/drawing/2014/main" id="{47F2165F-BA4D-9C9A-BB2C-C0BC83BFC62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75173ED0-DA80-4AA4-9B95-3355E381914A}" type="slidenum">
              <a:rPr lang="en-GB" altLang="en-US"/>
              <a:pPr/>
              <a:t>46</a:t>
            </a:fld>
            <a:endParaRPr lang="en-GB" alt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a:extLst>
              <a:ext uri="{FF2B5EF4-FFF2-40B4-BE49-F238E27FC236}">
                <a16:creationId xmlns:a16="http://schemas.microsoft.com/office/drawing/2014/main" id="{4D104D96-0843-A4BA-54B3-9DDC3C31E6A8}"/>
              </a:ext>
            </a:extLst>
          </p:cNvPr>
          <p:cNvSpPr>
            <a:spLocks noGrp="1" noChangeArrowheads="1"/>
          </p:cNvSpPr>
          <p:nvPr>
            <p:ph type="title"/>
          </p:nvPr>
        </p:nvSpPr>
        <p:spPr/>
        <p:txBody>
          <a:bodyPr>
            <a:normAutofit/>
          </a:bodyPr>
          <a:lstStyle/>
          <a:p>
            <a:r>
              <a:rPr lang="en-GB" altLang="en-US"/>
              <a:t>Rhwystrau i blant sy'n adrodd am gamdriniaeth</a:t>
            </a:r>
            <a:br>
              <a:rPr lang="en-GB" altLang="en-US"/>
            </a:br>
            <a:r>
              <a:rPr lang="en-GB" altLang="en-US"/>
              <a:t>Barriers to children reporting abuse</a:t>
            </a:r>
          </a:p>
        </p:txBody>
      </p:sp>
      <p:sp>
        <p:nvSpPr>
          <p:cNvPr id="76803" name="Content Placeholder 2">
            <a:extLst>
              <a:ext uri="{FF2B5EF4-FFF2-40B4-BE49-F238E27FC236}">
                <a16:creationId xmlns:a16="http://schemas.microsoft.com/office/drawing/2014/main" id="{ADE49A8D-8DCF-DE2F-E603-5F89F5B200B0}"/>
              </a:ext>
            </a:extLst>
          </p:cNvPr>
          <p:cNvSpPr>
            <a:spLocks noGrp="1"/>
          </p:cNvSpPr>
          <p:nvPr>
            <p:ph sz="half" idx="1"/>
          </p:nvPr>
        </p:nvSpPr>
        <p:spPr/>
        <p:txBody>
          <a:bodyPr rtlCol="0">
            <a:normAutofit fontScale="62500" lnSpcReduction="20000"/>
          </a:bodyPr>
          <a:lstStyle/>
          <a:p>
            <a:r>
              <a:rPr lang="nn-NO" altLang="en-US"/>
              <a:t>Ofn – Maen nhw wedi cael eu bygwth
</a:t>
            </a:r>
            <a:r>
              <a:rPr lang="en-GB" altLang="en-US"/>
              <a:t>Perthynas â'r camdriniwr</a:t>
            </a:r>
          </a:p>
          <a:p>
            <a:r>
              <a:rPr lang="en-GB" altLang="en-US"/>
              <a:t>Embaras / cywilydd
</a:t>
            </a:r>
            <a:r>
              <a:rPr lang="pt-BR" altLang="en-US"/>
              <a:t>Credu eu bod ar fai</a:t>
            </a:r>
            <a:endParaRPr lang="en-GB" altLang="en-US"/>
          </a:p>
          <a:p>
            <a:r>
              <a:rPr lang="en-GB" altLang="en-US"/>
              <a:t>Euogrwydd</a:t>
            </a:r>
          </a:p>
          <a:p>
            <a:r>
              <a:rPr lang="en-GB" altLang="en-US"/>
              <a:t>Credu ei fod yn digwydd i bob plentyn</a:t>
            </a:r>
          </a:p>
          <a:p>
            <a:r>
              <a:rPr lang="en-GB" altLang="en-US"/>
              <a:t>Efallai nad oes ganddynt y sgiliau iaith / geirfa
Ofn na fydd pobl yn credu arnoch</a:t>
            </a:r>
          </a:p>
          <a:p>
            <a:r>
              <a:rPr lang="en-GB" altLang="en-US"/>
              <a:t>Efallai ei fod wedi ceisio gollwng awgrymiadau a wrthodwyd
Canlyniadau dweud</a:t>
            </a:r>
          </a:p>
          <a:p>
            <a:endParaRPr lang="en-GB" altLang="en-US"/>
          </a:p>
        </p:txBody>
      </p:sp>
      <p:sp>
        <p:nvSpPr>
          <p:cNvPr id="76804" name="Content Placeholder 2">
            <a:extLst>
              <a:ext uri="{FF2B5EF4-FFF2-40B4-BE49-F238E27FC236}">
                <a16:creationId xmlns:a16="http://schemas.microsoft.com/office/drawing/2014/main" id="{0A396DA1-F181-E431-F9AC-1757458C45A0}"/>
              </a:ext>
            </a:extLst>
          </p:cNvPr>
          <p:cNvSpPr>
            <a:spLocks noGrp="1"/>
          </p:cNvSpPr>
          <p:nvPr>
            <p:ph sz="half" idx="2"/>
          </p:nvPr>
        </p:nvSpPr>
        <p:spPr/>
        <p:txBody>
          <a:bodyPr rtlCol="0">
            <a:normAutofit fontScale="62500" lnSpcReduction="20000"/>
          </a:bodyPr>
          <a:lstStyle/>
          <a:p>
            <a:r>
              <a:rPr lang="en-GB" altLang="en-US"/>
              <a:t>Fear – They have been threatened</a:t>
            </a:r>
          </a:p>
          <a:p>
            <a:r>
              <a:rPr lang="en-GB" altLang="en-US"/>
              <a:t>Relationship with the abuser</a:t>
            </a:r>
          </a:p>
          <a:p>
            <a:r>
              <a:rPr lang="en-GB" altLang="en-US"/>
              <a:t>Embarrassment  / shame</a:t>
            </a:r>
          </a:p>
          <a:p>
            <a:r>
              <a:rPr lang="en-GB" altLang="en-US"/>
              <a:t>Believe they are to blame</a:t>
            </a:r>
          </a:p>
          <a:p>
            <a:r>
              <a:rPr lang="en-GB" altLang="en-US"/>
              <a:t>Guilt</a:t>
            </a:r>
          </a:p>
          <a:p>
            <a:r>
              <a:rPr lang="en-GB" altLang="en-US"/>
              <a:t>Believes it happens to all children</a:t>
            </a:r>
          </a:p>
          <a:p>
            <a:r>
              <a:rPr lang="en-GB" altLang="en-US"/>
              <a:t>May not have the language skills / vocabulary</a:t>
            </a:r>
          </a:p>
          <a:p>
            <a:r>
              <a:rPr lang="en-GB" altLang="en-US"/>
              <a:t>Fear of not being believed</a:t>
            </a:r>
          </a:p>
          <a:p>
            <a:r>
              <a:rPr lang="en-GB" altLang="en-US"/>
              <a:t>May have tried to drop hints that were dismissed</a:t>
            </a:r>
          </a:p>
          <a:p>
            <a:r>
              <a:rPr lang="en-GB" altLang="en-US"/>
              <a:t>Consequences of telling</a:t>
            </a:r>
          </a:p>
          <a:p>
            <a:endParaRPr lang="en-GB" altLang="en-US"/>
          </a:p>
        </p:txBody>
      </p:sp>
      <p:sp>
        <p:nvSpPr>
          <p:cNvPr id="106501" name="Footer Placeholder 3">
            <a:extLst>
              <a:ext uri="{FF2B5EF4-FFF2-40B4-BE49-F238E27FC236}">
                <a16:creationId xmlns:a16="http://schemas.microsoft.com/office/drawing/2014/main" id="{5B623550-E70D-2C23-469D-6E239CC515C1}"/>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06502" name="Slide Number Placeholder 4">
            <a:extLst>
              <a:ext uri="{FF2B5EF4-FFF2-40B4-BE49-F238E27FC236}">
                <a16:creationId xmlns:a16="http://schemas.microsoft.com/office/drawing/2014/main" id="{D52DA094-B287-082A-8A0E-9C33D5678245}"/>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0F01E1C7-FC00-4552-88DE-2398130BA48C}" type="slidenum">
              <a:rPr lang="en-GB" altLang="en-US"/>
              <a:pPr/>
              <a:t>47</a:t>
            </a:fld>
            <a:endParaRPr lang="en-GB" alt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a:extLst>
              <a:ext uri="{FF2B5EF4-FFF2-40B4-BE49-F238E27FC236}">
                <a16:creationId xmlns:a16="http://schemas.microsoft.com/office/drawing/2014/main" id="{B9CCF9A1-4FBF-E53E-B252-F73A4CC5EE1C}"/>
              </a:ext>
            </a:extLst>
          </p:cNvPr>
          <p:cNvSpPr>
            <a:spLocks noGrp="1" noChangeArrowheads="1"/>
          </p:cNvSpPr>
          <p:nvPr>
            <p:ph type="title"/>
          </p:nvPr>
        </p:nvSpPr>
        <p:spPr/>
        <p:txBody>
          <a:bodyPr>
            <a:normAutofit/>
          </a:bodyPr>
          <a:lstStyle/>
          <a:p>
            <a:r>
              <a:rPr lang="en-GB" altLang="en-US"/>
              <a:t>Rhwystrau i oedolion rhag sôn am gamdriniaeth</a:t>
            </a:r>
            <a:br>
              <a:rPr lang="en-GB" altLang="en-US"/>
            </a:br>
            <a:r>
              <a:rPr lang="en-GB" altLang="en-US"/>
              <a:t>Barriers to adults reporting abuse</a:t>
            </a:r>
          </a:p>
        </p:txBody>
      </p:sp>
      <p:sp>
        <p:nvSpPr>
          <p:cNvPr id="107523" name="Content Placeholder 2">
            <a:extLst>
              <a:ext uri="{FF2B5EF4-FFF2-40B4-BE49-F238E27FC236}">
                <a16:creationId xmlns:a16="http://schemas.microsoft.com/office/drawing/2014/main" id="{DCCD44EB-AF93-5DF9-5043-57D782CEB511}"/>
              </a:ext>
            </a:extLst>
          </p:cNvPr>
          <p:cNvSpPr>
            <a:spLocks noGrp="1" noChangeArrowheads="1"/>
          </p:cNvSpPr>
          <p:nvPr>
            <p:ph sz="half" idx="1"/>
          </p:nvPr>
        </p:nvSpPr>
        <p:spPr/>
        <p:txBody>
          <a:bodyPr>
            <a:normAutofit fontScale="70000" lnSpcReduction="20000"/>
          </a:bodyPr>
          <a:lstStyle/>
          <a:p>
            <a:r>
              <a:rPr lang="en-GB" altLang="en-US"/>
              <a:t>Ei chael hi'n anodd credu'r hyn yr ydym yn ei glywed
Methu ag amau rhywun rydyn ni'n ei adnabod</a:t>
            </a:r>
          </a:p>
          <a:p>
            <a:r>
              <a:rPr lang="nn-NO" altLang="en-US"/>
              <a:t>Ofn bod yn anghywir
Ofn canlyniadau "bod yn anghywir" i'r plentyn / teulu a ni ein hunain</a:t>
            </a:r>
            <a:endParaRPr lang="en-GB" altLang="en-US"/>
          </a:p>
          <a:p>
            <a:r>
              <a:rPr lang="en-GB" altLang="en-US"/>
              <a:t>Efallai y byddwn yn ei gwneud yn waeth i'r plentyn
Ddim eisiau cymryd rhan</a:t>
            </a:r>
          </a:p>
          <a:p>
            <a:r>
              <a:rPr lang="en-GB" altLang="en-US"/>
              <a:t>Heb y wybodaeth am beth i'w wneud a phwy i gysylltu â nhw
Hiliaeth a Materion Ffydd</a:t>
            </a:r>
          </a:p>
          <a:p>
            <a:endParaRPr lang="en-GB" altLang="en-US"/>
          </a:p>
        </p:txBody>
      </p:sp>
      <p:sp>
        <p:nvSpPr>
          <p:cNvPr id="107524" name="Content Placeholder 4">
            <a:extLst>
              <a:ext uri="{FF2B5EF4-FFF2-40B4-BE49-F238E27FC236}">
                <a16:creationId xmlns:a16="http://schemas.microsoft.com/office/drawing/2014/main" id="{1E1B53E5-A074-3F58-7AAC-7068B36CECA7}"/>
              </a:ext>
            </a:extLst>
          </p:cNvPr>
          <p:cNvSpPr>
            <a:spLocks noGrp="1" noChangeArrowheads="1"/>
          </p:cNvSpPr>
          <p:nvPr>
            <p:ph sz="half" idx="2"/>
          </p:nvPr>
        </p:nvSpPr>
        <p:spPr/>
        <p:txBody>
          <a:bodyPr>
            <a:normAutofit fontScale="70000" lnSpcReduction="20000"/>
          </a:bodyPr>
          <a:lstStyle/>
          <a:p>
            <a:r>
              <a:rPr lang="en-GB" altLang="en-US"/>
              <a:t>Find it hard to believe what we are hearing</a:t>
            </a:r>
          </a:p>
          <a:p>
            <a:r>
              <a:rPr lang="en-GB" altLang="en-US"/>
              <a:t>Cannot suspect some one we know</a:t>
            </a:r>
          </a:p>
          <a:p>
            <a:r>
              <a:rPr lang="en-GB" altLang="en-US"/>
              <a:t>Fear of getting it wrong</a:t>
            </a:r>
          </a:p>
          <a:p>
            <a:r>
              <a:rPr lang="en-GB" altLang="en-US"/>
              <a:t>Fear of the consequences of “getting it wrong” for the child / family and ourselves</a:t>
            </a:r>
          </a:p>
          <a:p>
            <a:r>
              <a:rPr lang="en-GB" altLang="en-US"/>
              <a:t>We may make it worse for the child</a:t>
            </a:r>
          </a:p>
          <a:p>
            <a:r>
              <a:rPr lang="en-GB" altLang="en-US"/>
              <a:t>Don't want to be involved</a:t>
            </a:r>
          </a:p>
          <a:p>
            <a:r>
              <a:rPr lang="en-GB" altLang="en-US"/>
              <a:t>Do not have the information on what to do and who to contact</a:t>
            </a:r>
          </a:p>
          <a:p>
            <a:r>
              <a:rPr lang="en-GB" altLang="en-US"/>
              <a:t>Racism and Faith Issues</a:t>
            </a:r>
          </a:p>
          <a:p>
            <a:endParaRPr lang="en-GB" altLang="en-US"/>
          </a:p>
        </p:txBody>
      </p:sp>
      <p:sp>
        <p:nvSpPr>
          <p:cNvPr id="107525" name="Footer Placeholder 3">
            <a:extLst>
              <a:ext uri="{FF2B5EF4-FFF2-40B4-BE49-F238E27FC236}">
                <a16:creationId xmlns:a16="http://schemas.microsoft.com/office/drawing/2014/main" id="{C9030F82-3770-9FBF-DEB9-B5A6D7FEB700}"/>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07526" name="Slide Number Placeholder 4">
            <a:extLst>
              <a:ext uri="{FF2B5EF4-FFF2-40B4-BE49-F238E27FC236}">
                <a16:creationId xmlns:a16="http://schemas.microsoft.com/office/drawing/2014/main" id="{774B4190-EF03-6B3C-4F65-77DEF3E33DE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D048119B-8E9F-4C42-AB4F-5D7BCF4C7B50}" type="slidenum">
              <a:rPr lang="en-GB" altLang="en-US"/>
              <a:pPr/>
              <a:t>48</a:t>
            </a:fld>
            <a:endParaRPr lang="en-GB" alt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550CA-5322-A782-F64D-78C59E678F6F}"/>
              </a:ext>
            </a:extLst>
          </p:cNvPr>
          <p:cNvSpPr>
            <a:spLocks noGrp="1"/>
          </p:cNvSpPr>
          <p:nvPr>
            <p:ph type="title"/>
          </p:nvPr>
        </p:nvSpPr>
        <p:spPr/>
        <p:txBody>
          <a:bodyPr rtlCol="0">
            <a:normAutofit/>
          </a:bodyPr>
          <a:lstStyle/>
          <a:p>
            <a:r>
              <a:rPr lang="en-GB" dirty="0" err="1"/>
              <a:t>Datgelu</a:t>
            </a:r>
            <a:r>
              <a:rPr lang="en-GB" dirty="0"/>
              <a:t> – </a:t>
            </a:r>
            <a:r>
              <a:rPr lang="en-GB" dirty="0" err="1"/>
              <a:t>Gwrando</a:t>
            </a:r>
            <a:r>
              <a:rPr lang="en-GB" dirty="0"/>
              <a:t>, </a:t>
            </a:r>
            <a:r>
              <a:rPr lang="en-GB" dirty="0" err="1"/>
              <a:t>Cadw'n</a:t>
            </a:r>
            <a:r>
              <a:rPr lang="en-GB" dirty="0"/>
              <a:t> </a:t>
            </a:r>
            <a:r>
              <a:rPr lang="en-GB" dirty="0" err="1"/>
              <a:t>Dawel</a:t>
            </a:r>
            <a:r>
              <a:rPr lang="en-GB" dirty="0"/>
              <a:t>, </a:t>
            </a:r>
            <a:r>
              <a:rPr lang="en-GB" dirty="0" err="1"/>
              <a:t>Gweithredu</a:t>
            </a:r>
            <a:r>
              <a:rPr lang="en-GB" dirty="0"/>
              <a:t> </a:t>
            </a:r>
            <a:br>
              <a:rPr lang="en-GB" dirty="0"/>
            </a:br>
            <a:r>
              <a:rPr lang="en-GB" dirty="0">
                <a:hlinkClick r:id="rId2"/>
              </a:rPr>
              <a:t>Disclosure – Listen, Keep Calm, Act </a:t>
            </a:r>
            <a:endParaRPr lang="en-GB" dirty="0"/>
          </a:p>
        </p:txBody>
      </p:sp>
      <p:sp>
        <p:nvSpPr>
          <p:cNvPr id="71683" name="Content Placeholder 2">
            <a:extLst>
              <a:ext uri="{FF2B5EF4-FFF2-40B4-BE49-F238E27FC236}">
                <a16:creationId xmlns:a16="http://schemas.microsoft.com/office/drawing/2014/main" id="{6201C847-1728-B2D5-F425-A934FE184FD5}"/>
              </a:ext>
            </a:extLst>
          </p:cNvPr>
          <p:cNvSpPr>
            <a:spLocks noGrp="1"/>
          </p:cNvSpPr>
          <p:nvPr>
            <p:ph sz="half" idx="1"/>
          </p:nvPr>
        </p:nvSpPr>
        <p:spPr/>
        <p:txBody>
          <a:bodyPr rtlCol="0">
            <a:normAutofit fontScale="55000" lnSpcReduction="20000"/>
          </a:bodyPr>
          <a:lstStyle/>
          <a:p>
            <a:r>
              <a:rPr lang="en-GB" altLang="en-US" dirty="0" err="1"/>
              <a:t>Cymerwch</a:t>
            </a:r>
            <a:r>
              <a:rPr lang="en-GB" altLang="en-US" dirty="0"/>
              <a:t> y </a:t>
            </a:r>
            <a:r>
              <a:rPr lang="en-GB" altLang="en-US" dirty="0" err="1"/>
              <a:t>plentyn</a:t>
            </a:r>
            <a:r>
              <a:rPr lang="en-GB" altLang="en-US" dirty="0"/>
              <a:t> o </a:t>
            </a:r>
            <a:r>
              <a:rPr lang="en-GB" altLang="en-US" dirty="0" err="1"/>
              <a:t>ddifrif</a:t>
            </a:r>
            <a:r>
              <a:rPr lang="en-GB" altLang="en-US" dirty="0"/>
              <a:t> a CHADW’CH PWYLL</a:t>
            </a:r>
          </a:p>
          <a:p>
            <a:r>
              <a:rPr lang="en-GB" altLang="en-US" dirty="0" err="1"/>
              <a:t>Rhowch</a:t>
            </a:r>
            <a:r>
              <a:rPr lang="en-GB" altLang="en-US" dirty="0"/>
              <a:t> </a:t>
            </a:r>
            <a:r>
              <a:rPr lang="en-GB" altLang="en-US" dirty="0" err="1"/>
              <a:t>sicrwydd</a:t>
            </a:r>
            <a:r>
              <a:rPr lang="en-GB" altLang="en-US" dirty="0"/>
              <a:t> </a:t>
            </a:r>
            <a:r>
              <a:rPr lang="en-GB" altLang="en-US" dirty="0" err="1"/>
              <a:t>meddwl</a:t>
            </a:r>
            <a:r>
              <a:rPr lang="en-GB" altLang="en-US" dirty="0"/>
              <a:t> – Bod </a:t>
            </a:r>
            <a:r>
              <a:rPr lang="en-GB" altLang="en-US" dirty="0" err="1"/>
              <a:t>yn</a:t>
            </a:r>
            <a:r>
              <a:rPr lang="en-GB" altLang="en-US" dirty="0"/>
              <a:t> </a:t>
            </a:r>
            <a:r>
              <a:rPr lang="en-GB" altLang="en-US" dirty="0" err="1"/>
              <a:t>gefnogol</a:t>
            </a:r>
            <a:r>
              <a:rPr lang="en-GB" altLang="en-US" dirty="0"/>
              <a:t>
</a:t>
            </a:r>
            <a:r>
              <a:rPr lang="en-GB" altLang="en-US" dirty="0" err="1"/>
              <a:t>Defnyddiwch</a:t>
            </a:r>
            <a:r>
              <a:rPr lang="en-GB" altLang="en-US" dirty="0"/>
              <a:t> </a:t>
            </a:r>
            <a:r>
              <a:rPr lang="en-GB" altLang="en-US" dirty="0" err="1"/>
              <a:t>iaith</a:t>
            </a:r>
            <a:r>
              <a:rPr lang="en-GB" altLang="en-US" dirty="0"/>
              <a:t> </a:t>
            </a:r>
            <a:r>
              <a:rPr lang="en-GB" altLang="en-US" dirty="0" err="1"/>
              <a:t>gadarnhaol</a:t>
            </a:r>
            <a:r>
              <a:rPr lang="en-GB" altLang="en-US" dirty="0"/>
              <a:t> y </a:t>
            </a:r>
            <a:r>
              <a:rPr lang="en-GB" altLang="en-US" dirty="0" err="1"/>
              <a:t>corff</a:t>
            </a:r>
            <a:endParaRPr lang="en-GB" altLang="en-US" dirty="0"/>
          </a:p>
          <a:p>
            <a:r>
              <a:rPr lang="en-GB" altLang="en-US" dirty="0" err="1"/>
              <a:t>Dwedwch</a:t>
            </a:r>
            <a:r>
              <a:rPr lang="en-GB" altLang="en-US" dirty="0"/>
              <a:t> </a:t>
            </a:r>
            <a:r>
              <a:rPr lang="en-GB" altLang="en-US" dirty="0" err="1"/>
              <a:t>wrthyn</a:t>
            </a:r>
            <a:r>
              <a:rPr lang="en-GB" altLang="en-US" dirty="0"/>
              <a:t> </a:t>
            </a:r>
            <a:r>
              <a:rPr lang="en-GB" altLang="en-US" dirty="0" err="1"/>
              <a:t>nhw</a:t>
            </a:r>
            <a:r>
              <a:rPr lang="en-GB" altLang="en-US" dirty="0"/>
              <a:t> </a:t>
            </a:r>
            <a:r>
              <a:rPr lang="en-GB" altLang="en-US" dirty="0" err="1"/>
              <a:t>eu</a:t>
            </a:r>
            <a:r>
              <a:rPr lang="en-GB" altLang="en-US" dirty="0"/>
              <a:t> bod </a:t>
            </a:r>
            <a:r>
              <a:rPr lang="en-GB" altLang="en-US" dirty="0" err="1"/>
              <a:t>yn</a:t>
            </a:r>
            <a:r>
              <a:rPr lang="en-GB" altLang="en-US" dirty="0"/>
              <a:t> </a:t>
            </a:r>
            <a:r>
              <a:rPr lang="en-GB" altLang="en-US" dirty="0" err="1"/>
              <a:t>gwneud</a:t>
            </a:r>
            <a:r>
              <a:rPr lang="en-GB" altLang="en-US" dirty="0"/>
              <a:t> y </a:t>
            </a:r>
            <a:r>
              <a:rPr lang="en-GB" altLang="en-US" dirty="0" err="1"/>
              <a:t>peth</a:t>
            </a:r>
            <a:r>
              <a:rPr lang="en-GB" altLang="en-US" dirty="0"/>
              <a:t> </a:t>
            </a:r>
            <a:r>
              <a:rPr lang="en-GB" altLang="en-US" dirty="0" err="1"/>
              <a:t>iawn</a:t>
            </a:r>
            <a:r>
              <a:rPr lang="en-GB" altLang="en-US" dirty="0"/>
              <a:t>
</a:t>
            </a:r>
            <a:r>
              <a:rPr lang="en-GB" altLang="en-US" dirty="0" err="1"/>
              <a:t>Cadwch</a:t>
            </a:r>
            <a:r>
              <a:rPr lang="en-GB" altLang="en-US" dirty="0"/>
              <a:t> draw </a:t>
            </a:r>
            <a:r>
              <a:rPr lang="en-GB" altLang="en-US" dirty="0" err="1"/>
              <a:t>rhag</a:t>
            </a:r>
            <a:r>
              <a:rPr lang="en-GB" altLang="en-US" dirty="0"/>
              <a:t> </a:t>
            </a:r>
            <a:r>
              <a:rPr lang="en-GB" altLang="en-US" dirty="0" err="1"/>
              <a:t>rhoi</a:t>
            </a:r>
            <a:r>
              <a:rPr lang="en-GB" altLang="en-US" dirty="0"/>
              <a:t> bai</a:t>
            </a:r>
          </a:p>
          <a:p>
            <a:r>
              <a:rPr lang="en-GB" altLang="en-US" dirty="0" err="1"/>
              <a:t>Cadwch</a:t>
            </a:r>
            <a:r>
              <a:rPr lang="en-GB" altLang="en-US" dirty="0"/>
              <a:t> </a:t>
            </a:r>
            <a:r>
              <a:rPr lang="en-GB" altLang="en-US" dirty="0" err="1"/>
              <a:t>feddwl</a:t>
            </a:r>
            <a:r>
              <a:rPr lang="en-GB" altLang="en-US" dirty="0"/>
              <a:t> </a:t>
            </a:r>
            <a:r>
              <a:rPr lang="en-GB" altLang="en-US" dirty="0" err="1"/>
              <a:t>agored</a:t>
            </a:r>
            <a:r>
              <a:rPr lang="en-GB" altLang="en-US" dirty="0"/>
              <a:t>
</a:t>
            </a:r>
            <a:r>
              <a:rPr lang="en-GB" altLang="en-US" dirty="0" err="1"/>
              <a:t>Byddwch</a:t>
            </a:r>
            <a:r>
              <a:rPr lang="en-GB" altLang="en-US" dirty="0"/>
              <a:t> </a:t>
            </a:r>
            <a:r>
              <a:rPr lang="en-GB" altLang="en-US" dirty="0" err="1"/>
              <a:t>yn</a:t>
            </a:r>
            <a:r>
              <a:rPr lang="en-GB" altLang="en-US" dirty="0"/>
              <a:t> </a:t>
            </a:r>
            <a:r>
              <a:rPr lang="en-GB" altLang="en-US" dirty="0" err="1"/>
              <a:t>onest</a:t>
            </a:r>
            <a:r>
              <a:rPr lang="en-GB" altLang="en-US" dirty="0"/>
              <a:t> – </a:t>
            </a:r>
            <a:r>
              <a:rPr lang="en-GB" altLang="en-US" dirty="0" err="1"/>
              <a:t>siaradwch</a:t>
            </a:r>
            <a:r>
              <a:rPr lang="en-GB" altLang="en-US" dirty="0"/>
              <a:t> am </a:t>
            </a:r>
            <a:r>
              <a:rPr lang="en-GB" altLang="en-US" dirty="0" err="1"/>
              <a:t>yr</a:t>
            </a:r>
            <a:r>
              <a:rPr lang="en-GB" altLang="en-US" dirty="0"/>
              <a:t> </a:t>
            </a:r>
            <a:r>
              <a:rPr lang="en-GB" altLang="en-US" dirty="0" err="1"/>
              <a:t>hyn</a:t>
            </a:r>
            <a:r>
              <a:rPr lang="en-GB" altLang="en-US" dirty="0"/>
              <a:t> a </a:t>
            </a:r>
            <a:r>
              <a:rPr lang="en-GB" altLang="en-US" dirty="0" err="1"/>
              <a:t>fydd</a:t>
            </a:r>
            <a:r>
              <a:rPr lang="en-GB" altLang="en-US" dirty="0"/>
              <a:t> </a:t>
            </a:r>
            <a:r>
              <a:rPr lang="en-GB" altLang="en-US" dirty="0" err="1"/>
              <a:t>yn</a:t>
            </a:r>
            <a:r>
              <a:rPr lang="en-GB" altLang="en-US" dirty="0"/>
              <a:t> </a:t>
            </a:r>
            <a:r>
              <a:rPr lang="en-GB" altLang="en-US" dirty="0" err="1"/>
              <a:t>digwydd</a:t>
            </a:r>
            <a:r>
              <a:rPr lang="en-GB" altLang="en-US" dirty="0"/>
              <a:t> </a:t>
            </a:r>
            <a:r>
              <a:rPr lang="en-GB" altLang="en-US" dirty="0" err="1"/>
              <a:t>nesaf</a:t>
            </a:r>
            <a:r>
              <a:rPr lang="en-GB" altLang="en-US" dirty="0"/>
              <a:t>, y </a:t>
            </a:r>
            <a:r>
              <a:rPr lang="en-GB" altLang="en-US" dirty="0" err="1"/>
              <a:t>camau</a:t>
            </a:r>
            <a:r>
              <a:rPr lang="en-GB" altLang="en-US" dirty="0"/>
              <a:t> y </a:t>
            </a:r>
            <a:r>
              <a:rPr lang="en-GB" altLang="en-US" dirty="0" err="1"/>
              <a:t>byddwch</a:t>
            </a:r>
            <a:r>
              <a:rPr lang="en-GB" altLang="en-US" dirty="0"/>
              <a:t> </a:t>
            </a:r>
            <a:r>
              <a:rPr lang="en-GB" altLang="en-US" dirty="0" err="1"/>
              <a:t>yn</a:t>
            </a:r>
            <a:r>
              <a:rPr lang="en-GB" altLang="en-US" dirty="0"/>
              <a:t> </a:t>
            </a:r>
            <a:r>
              <a:rPr lang="en-GB" altLang="en-US" dirty="0" err="1"/>
              <a:t>eu</a:t>
            </a:r>
            <a:r>
              <a:rPr lang="en-GB" altLang="en-US" dirty="0"/>
              <a:t> </a:t>
            </a:r>
            <a:r>
              <a:rPr lang="en-GB" altLang="en-US" dirty="0" err="1"/>
              <a:t>cymryd</a:t>
            </a:r>
            <a:endParaRPr lang="en-GB" altLang="en-US" dirty="0"/>
          </a:p>
          <a:p>
            <a:r>
              <a:rPr lang="en-GB" altLang="en-US" dirty="0" err="1"/>
              <a:t>Trosglwyddo</a:t>
            </a:r>
            <a:r>
              <a:rPr lang="en-GB" altLang="en-US" dirty="0"/>
              <a:t> </a:t>
            </a:r>
            <a:r>
              <a:rPr lang="en-GB" altLang="en-US" dirty="0" err="1"/>
              <a:t>i'r</a:t>
            </a:r>
            <a:r>
              <a:rPr lang="en-GB" altLang="en-US" dirty="0"/>
              <a:t> </a:t>
            </a:r>
            <a:r>
              <a:rPr lang="en-GB" altLang="en-US" dirty="0" err="1"/>
              <a:t>Swyddog</a:t>
            </a:r>
            <a:r>
              <a:rPr lang="en-GB" altLang="en-US" dirty="0"/>
              <a:t> </a:t>
            </a:r>
            <a:r>
              <a:rPr lang="en-GB" altLang="en-US" dirty="0" err="1"/>
              <a:t>Amddiffyn</a:t>
            </a:r>
            <a:r>
              <a:rPr lang="en-GB" altLang="en-US" dirty="0"/>
              <a:t> Plant
</a:t>
            </a:r>
            <a:r>
              <a:rPr lang="en-GB" altLang="en-US" dirty="0" err="1"/>
              <a:t>Gwnewch</a:t>
            </a:r>
            <a:r>
              <a:rPr lang="en-GB" altLang="en-US" dirty="0"/>
              <a:t> </a:t>
            </a:r>
            <a:r>
              <a:rPr lang="en-GB" altLang="en-US" dirty="0" err="1"/>
              <a:t>nodiadau</a:t>
            </a:r>
            <a:r>
              <a:rPr lang="en-GB" altLang="en-US" dirty="0"/>
              <a:t> </a:t>
            </a:r>
            <a:r>
              <a:rPr lang="en-GB" altLang="en-US" dirty="0" err="1"/>
              <a:t>byr</a:t>
            </a:r>
            <a:r>
              <a:rPr lang="en-GB" altLang="en-US" dirty="0"/>
              <a:t>, </a:t>
            </a:r>
            <a:r>
              <a:rPr lang="en-GB" altLang="en-US" dirty="0" err="1"/>
              <a:t>syml</a:t>
            </a:r>
            <a:r>
              <a:rPr lang="en-GB" altLang="en-US" dirty="0"/>
              <a:t>, </a:t>
            </a:r>
            <a:r>
              <a:rPr lang="en-GB" altLang="en-US" dirty="0" err="1"/>
              <a:t>ffeithiol</a:t>
            </a:r>
            <a:r>
              <a:rPr lang="en-GB" altLang="en-US" dirty="0"/>
              <a:t>, </a:t>
            </a:r>
            <a:r>
              <a:rPr lang="en-GB" altLang="en-US" dirty="0" err="1"/>
              <a:t>gan</a:t>
            </a:r>
            <a:r>
              <a:rPr lang="en-GB" altLang="en-US" dirty="0"/>
              <a:t> </a:t>
            </a:r>
            <a:r>
              <a:rPr lang="en-GB" altLang="en-US" dirty="0" err="1"/>
              <a:t>ddefnyddio</a:t>
            </a:r>
            <a:r>
              <a:rPr lang="en-GB" altLang="en-US" dirty="0"/>
              <a:t> </a:t>
            </a:r>
            <a:r>
              <a:rPr lang="en-GB" altLang="en-US" dirty="0" err="1"/>
              <a:t>geiriau'r</a:t>
            </a:r>
            <a:r>
              <a:rPr lang="en-GB" altLang="en-US" dirty="0"/>
              <a:t> </a:t>
            </a:r>
            <a:r>
              <a:rPr lang="en-GB" altLang="en-US" dirty="0" err="1"/>
              <a:t>plentyn</a:t>
            </a:r>
            <a:r>
              <a:rPr lang="en-GB" altLang="en-US" dirty="0"/>
              <a:t> </a:t>
            </a:r>
            <a:r>
              <a:rPr lang="en-GB" altLang="en-US" dirty="0" err="1"/>
              <a:t>ei</a:t>
            </a:r>
            <a:r>
              <a:rPr lang="en-GB" altLang="en-US" dirty="0"/>
              <a:t> </a:t>
            </a:r>
            <a:r>
              <a:rPr lang="en-GB" altLang="en-US" dirty="0" err="1"/>
              <a:t>hun</a:t>
            </a:r>
            <a:r>
              <a:rPr lang="en-GB" altLang="en-US" dirty="0"/>
              <a:t>, </a:t>
            </a:r>
            <a:r>
              <a:rPr lang="en-GB" altLang="en-US" dirty="0" err="1"/>
              <a:t>sydd</a:t>
            </a:r>
            <a:r>
              <a:rPr lang="en-GB" altLang="en-US" dirty="0"/>
              <a:t> </a:t>
            </a:r>
            <a:r>
              <a:rPr lang="en-GB" altLang="en-US" dirty="0" err="1"/>
              <a:t>wedi'u</a:t>
            </a:r>
            <a:r>
              <a:rPr lang="en-GB" altLang="en-US" dirty="0"/>
              <a:t> </a:t>
            </a:r>
            <a:r>
              <a:rPr lang="en-GB" altLang="en-US" dirty="0" err="1"/>
              <a:t>llofnodi</a:t>
            </a:r>
            <a:r>
              <a:rPr lang="en-GB" altLang="en-US" dirty="0"/>
              <a:t> </a:t>
            </a:r>
            <a:r>
              <a:rPr lang="en-GB" altLang="en-US" dirty="0" err="1"/>
              <a:t>a'u</a:t>
            </a:r>
            <a:r>
              <a:rPr lang="en-GB" altLang="en-US" dirty="0"/>
              <a:t> </a:t>
            </a:r>
            <a:r>
              <a:rPr lang="en-GB" altLang="en-US" dirty="0" err="1"/>
              <a:t>dyddio</a:t>
            </a:r>
            <a:r>
              <a:rPr lang="en-GB" altLang="en-US" dirty="0"/>
              <a:t>. </a:t>
            </a:r>
            <a:r>
              <a:rPr lang="en-GB" altLang="en-US" dirty="0" err="1"/>
              <a:t>Mae'r</a:t>
            </a:r>
            <a:r>
              <a:rPr lang="en-GB" altLang="en-US" dirty="0"/>
              <a:t> </a:t>
            </a:r>
            <a:r>
              <a:rPr lang="en-GB" altLang="en-US" dirty="0" err="1"/>
              <a:t>rhain</a:t>
            </a:r>
            <a:r>
              <a:rPr lang="en-GB" altLang="en-US" dirty="0"/>
              <a:t> </a:t>
            </a:r>
            <a:r>
              <a:rPr lang="en-GB" altLang="en-US" dirty="0" err="1"/>
              <a:t>bellach</a:t>
            </a:r>
            <a:r>
              <a:rPr lang="en-GB" altLang="en-US" dirty="0"/>
              <a:t> </a:t>
            </a:r>
            <a:r>
              <a:rPr lang="en-GB" altLang="en-US" dirty="0" err="1"/>
              <a:t>yn</a:t>
            </a:r>
            <a:r>
              <a:rPr lang="en-GB" altLang="en-US" dirty="0"/>
              <a:t> </a:t>
            </a:r>
            <a:r>
              <a:rPr lang="en-GB" altLang="en-US" dirty="0" err="1"/>
              <a:t>gyfrinachol</a:t>
            </a:r>
            <a:r>
              <a:rPr lang="en-GB" altLang="en-US" dirty="0"/>
              <a:t>.</a:t>
            </a:r>
          </a:p>
          <a:p>
            <a:endParaRPr lang="en-GB" altLang="en-US" dirty="0"/>
          </a:p>
        </p:txBody>
      </p:sp>
      <p:sp>
        <p:nvSpPr>
          <p:cNvPr id="3" name="Content Placeholder 2">
            <a:extLst>
              <a:ext uri="{FF2B5EF4-FFF2-40B4-BE49-F238E27FC236}">
                <a16:creationId xmlns:a16="http://schemas.microsoft.com/office/drawing/2014/main" id="{CEAAC0B0-A481-0CF0-57CC-D69F6D74BD51}"/>
              </a:ext>
            </a:extLst>
          </p:cNvPr>
          <p:cNvSpPr>
            <a:spLocks noGrp="1"/>
          </p:cNvSpPr>
          <p:nvPr>
            <p:ph sz="half" idx="2"/>
          </p:nvPr>
        </p:nvSpPr>
        <p:spPr/>
        <p:txBody>
          <a:bodyPr rtlCol="0">
            <a:normAutofit fontScale="55000" lnSpcReduction="20000"/>
          </a:bodyPr>
          <a:lstStyle/>
          <a:p>
            <a:r>
              <a:rPr lang="en-GB" altLang="en-US" dirty="0"/>
              <a:t>Take the child seriously and KEEP CALM</a:t>
            </a:r>
          </a:p>
          <a:p>
            <a:r>
              <a:rPr lang="en-GB" altLang="en-US" dirty="0"/>
              <a:t>Reassure – Be supportive</a:t>
            </a:r>
          </a:p>
          <a:p>
            <a:r>
              <a:rPr lang="en-GB" altLang="en-US" dirty="0"/>
              <a:t>Use positive body language</a:t>
            </a:r>
          </a:p>
          <a:p>
            <a:r>
              <a:rPr lang="en-GB" altLang="en-US" dirty="0"/>
              <a:t>Tell them they’re doing the right thing</a:t>
            </a:r>
          </a:p>
          <a:p>
            <a:r>
              <a:rPr lang="en-GB" altLang="en-US" dirty="0"/>
              <a:t>Steer away from blame</a:t>
            </a:r>
          </a:p>
          <a:p>
            <a:r>
              <a:rPr lang="en-GB" altLang="en-US" dirty="0"/>
              <a:t>Do keep an open mind</a:t>
            </a:r>
          </a:p>
          <a:p>
            <a:r>
              <a:rPr lang="en-GB" altLang="en-US" dirty="0"/>
              <a:t>Be honest – talk through what will happen next,  the actions you will take</a:t>
            </a:r>
          </a:p>
          <a:p>
            <a:r>
              <a:rPr lang="en-GB" altLang="en-US" dirty="0"/>
              <a:t>Pass on to Child Protection Officer</a:t>
            </a:r>
          </a:p>
          <a:p>
            <a:r>
              <a:rPr lang="en-GB" altLang="en-US" dirty="0"/>
              <a:t>Make brief, simple, factual notes, using the child’s own words, which are signed and dated. These are now confidential.</a:t>
            </a:r>
          </a:p>
          <a:p>
            <a:endParaRPr lang="en-GB" dirty="0"/>
          </a:p>
        </p:txBody>
      </p:sp>
      <p:sp>
        <p:nvSpPr>
          <p:cNvPr id="108549" name="Footer Placeholder 3">
            <a:extLst>
              <a:ext uri="{FF2B5EF4-FFF2-40B4-BE49-F238E27FC236}">
                <a16:creationId xmlns:a16="http://schemas.microsoft.com/office/drawing/2014/main" id="{62FEB2A7-1298-9775-6CDE-DDB3EE442DE7}"/>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08550" name="Slide Number Placeholder 4">
            <a:extLst>
              <a:ext uri="{FF2B5EF4-FFF2-40B4-BE49-F238E27FC236}">
                <a16:creationId xmlns:a16="http://schemas.microsoft.com/office/drawing/2014/main" id="{0C5D6517-001B-FB30-9430-3DAB2EF2D28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0F33D4A8-AD4D-48BE-A9A2-F05F0E0E468D}" type="slidenum">
              <a:rPr lang="en-GB" altLang="en-US"/>
              <a:pPr/>
              <a:t>49</a:t>
            </a:fld>
            <a:endParaRPr lang="en-GB" alt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1176DA6-4BBF-42A4-9C94-E6613CCD6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9AAB0AE-172B-4FB4-80C2-86CD6B8242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chemeClr val="bg1"/>
          </a:solidFill>
          <a:ln w="22225">
            <a:solidFill>
              <a:srgbClr val="F05E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Online Media 1" title="Responding to a Child's Disclosure of Abuse | NSPCC Learning">
            <a:hlinkClick r:id="" action="ppaction://media"/>
            <a:extLst>
              <a:ext uri="{FF2B5EF4-FFF2-40B4-BE49-F238E27FC236}">
                <a16:creationId xmlns:a16="http://schemas.microsoft.com/office/drawing/2014/main" id="{6C0577DE-838E-C0BC-B436-C3E2BB6DBFD7}"/>
              </a:ext>
            </a:extLst>
          </p:cNvPr>
          <p:cNvPicPr>
            <a:picLocks noRot="1" noChangeAspect="1"/>
          </p:cNvPicPr>
          <p:nvPr>
            <a:videoFile r:link="rId1"/>
          </p:nvPr>
        </p:nvPicPr>
        <p:blipFill>
          <a:blip r:embed="rId3"/>
          <a:stretch>
            <a:fillRect/>
          </a:stretch>
        </p:blipFill>
        <p:spPr>
          <a:xfrm>
            <a:off x="1165853" y="643467"/>
            <a:ext cx="9860293" cy="5571066"/>
          </a:xfrm>
          <a:prstGeom prst="rect">
            <a:avLst/>
          </a:prstGeom>
        </p:spPr>
      </p:pic>
    </p:spTree>
    <p:extLst>
      <p:ext uri="{BB962C8B-B14F-4D97-AF65-F5344CB8AC3E}">
        <p14:creationId xmlns:p14="http://schemas.microsoft.com/office/powerpoint/2010/main" val="1416165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a:extLst>
              <a:ext uri="{FF2B5EF4-FFF2-40B4-BE49-F238E27FC236}">
                <a16:creationId xmlns:a16="http://schemas.microsoft.com/office/drawing/2014/main" id="{4F3CB980-1291-1CE6-A223-056C2CFF7024}"/>
              </a:ext>
            </a:extLst>
          </p:cNvPr>
          <p:cNvSpPr>
            <a:spLocks noGrp="1" noChangeArrowheads="1"/>
          </p:cNvSpPr>
          <p:nvPr>
            <p:ph type="title"/>
          </p:nvPr>
        </p:nvSpPr>
        <p:spPr/>
        <p:txBody>
          <a:bodyPr>
            <a:normAutofit/>
          </a:bodyPr>
          <a:lstStyle/>
          <a:p>
            <a:r>
              <a:rPr lang="en-GB" altLang="en-US"/>
              <a:t>Ymdrin â datgelu – Pethau i beidio â’u gwneud </a:t>
            </a:r>
            <a:br>
              <a:rPr lang="en-GB" altLang="en-US"/>
            </a:br>
            <a:r>
              <a:rPr lang="en-GB" altLang="en-US"/>
              <a:t>Dealing with disclosure – Don’ts</a:t>
            </a:r>
          </a:p>
        </p:txBody>
      </p:sp>
      <p:sp>
        <p:nvSpPr>
          <p:cNvPr id="109571" name="Content Placeholder 2">
            <a:extLst>
              <a:ext uri="{FF2B5EF4-FFF2-40B4-BE49-F238E27FC236}">
                <a16:creationId xmlns:a16="http://schemas.microsoft.com/office/drawing/2014/main" id="{A6E05E92-FCCE-1834-71AB-EB4C0818BB69}"/>
              </a:ext>
            </a:extLst>
          </p:cNvPr>
          <p:cNvSpPr>
            <a:spLocks noGrp="1" noChangeArrowheads="1"/>
          </p:cNvSpPr>
          <p:nvPr>
            <p:ph sz="half" idx="1"/>
          </p:nvPr>
        </p:nvSpPr>
        <p:spPr/>
        <p:txBody>
          <a:bodyPr>
            <a:normAutofit fontScale="85000" lnSpcReduction="10000"/>
          </a:bodyPr>
          <a:lstStyle/>
          <a:p>
            <a:r>
              <a:rPr lang="en-GB" altLang="en-US"/>
              <a:t>Wfftio pryderon neu amau gonestrwydd y plentyn
Peidiwch â gwarantu cyfrinachedd</a:t>
            </a:r>
          </a:p>
          <a:p>
            <a:r>
              <a:rPr lang="en-GB" altLang="en-US"/>
              <a:t>Peidiwch â bod yn feirniadol na dangos dicter/gofid am yr hyn a ddywedir wrthych.</a:t>
            </a:r>
          </a:p>
          <a:p>
            <a:r>
              <a:rPr lang="en-GB" altLang="en-US"/>
              <a:t>Peidiwch ag ymholi, cwestiynu, gwthio am ragor o wybodaeth neu ofyn cwestiynau arweiniol
</a:t>
            </a:r>
          </a:p>
        </p:txBody>
      </p:sp>
      <p:sp>
        <p:nvSpPr>
          <p:cNvPr id="5" name="Content Placeholder 4">
            <a:extLst>
              <a:ext uri="{FF2B5EF4-FFF2-40B4-BE49-F238E27FC236}">
                <a16:creationId xmlns:a16="http://schemas.microsoft.com/office/drawing/2014/main" id="{A68AC77D-4C47-A666-CDDE-721097A12E8D}"/>
              </a:ext>
            </a:extLst>
          </p:cNvPr>
          <p:cNvSpPr>
            <a:spLocks noGrp="1"/>
          </p:cNvSpPr>
          <p:nvPr>
            <p:ph sz="half" idx="2"/>
          </p:nvPr>
        </p:nvSpPr>
        <p:spPr/>
        <p:txBody>
          <a:bodyPr rtlCol="0">
            <a:normAutofit fontScale="85000" lnSpcReduction="10000"/>
          </a:bodyPr>
          <a:lstStyle/>
          <a:p>
            <a:r>
              <a:rPr lang="en-GB" altLang="en-US" dirty="0"/>
              <a:t>Dismiss concerns or doubt the child’s truthfulness</a:t>
            </a:r>
          </a:p>
          <a:p>
            <a:r>
              <a:rPr lang="en-GB" altLang="en-US" dirty="0"/>
              <a:t>Do not guarantee confidentiality</a:t>
            </a:r>
          </a:p>
          <a:p>
            <a:r>
              <a:rPr lang="en-GB" altLang="en-US" dirty="0"/>
              <a:t>Do not be judgemental or show anger/distress at what you are being told.</a:t>
            </a:r>
          </a:p>
          <a:p>
            <a:r>
              <a:rPr lang="en-GB" altLang="en-US" dirty="0"/>
              <a:t>Do not enquire, question, push for further information or ask leading questions</a:t>
            </a:r>
          </a:p>
          <a:p>
            <a:endParaRPr lang="en-GB" dirty="0"/>
          </a:p>
        </p:txBody>
      </p:sp>
      <p:sp>
        <p:nvSpPr>
          <p:cNvPr id="109573" name="Footer Placeholder 3">
            <a:extLst>
              <a:ext uri="{FF2B5EF4-FFF2-40B4-BE49-F238E27FC236}">
                <a16:creationId xmlns:a16="http://schemas.microsoft.com/office/drawing/2014/main" id="{5DAD063D-D8E3-3C54-6F11-B50F0486B755}"/>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09574" name="Slide Number Placeholder 4">
            <a:extLst>
              <a:ext uri="{FF2B5EF4-FFF2-40B4-BE49-F238E27FC236}">
                <a16:creationId xmlns:a16="http://schemas.microsoft.com/office/drawing/2014/main" id="{F4B75322-8213-38E3-E886-EB22BD38D21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33EC81A-BFBB-49B4-A14F-1FE8DC124657}" type="slidenum">
              <a:rPr lang="en-GB" altLang="en-US"/>
              <a:pPr/>
              <a:t>51</a:t>
            </a:fld>
            <a:endParaRPr lang="en-GB" alt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itle 1">
            <a:extLst>
              <a:ext uri="{FF2B5EF4-FFF2-40B4-BE49-F238E27FC236}">
                <a16:creationId xmlns:a16="http://schemas.microsoft.com/office/drawing/2014/main" id="{52CE54D5-7180-D8AC-CCBD-5F57014D9BAD}"/>
              </a:ext>
            </a:extLst>
          </p:cNvPr>
          <p:cNvSpPr>
            <a:spLocks noGrp="1" noChangeArrowheads="1"/>
          </p:cNvSpPr>
          <p:nvPr>
            <p:ph type="title"/>
          </p:nvPr>
        </p:nvSpPr>
        <p:spPr/>
        <p:txBody>
          <a:bodyPr>
            <a:normAutofit/>
          </a:bodyPr>
          <a:lstStyle/>
          <a:p>
            <a:r>
              <a:rPr lang="en-GB" altLang="en-US"/>
              <a:t>Ymdrin â datgelu – Pethau i beidio â’u gwneud </a:t>
            </a:r>
            <a:br>
              <a:rPr lang="en-GB" altLang="en-US"/>
            </a:br>
            <a:r>
              <a:rPr lang="en-GB" altLang="en-US"/>
              <a:t>Dealing with disclosure – Don’ts</a:t>
            </a:r>
          </a:p>
        </p:txBody>
      </p:sp>
      <p:sp>
        <p:nvSpPr>
          <p:cNvPr id="80899" name="Content Placeholder 2">
            <a:extLst>
              <a:ext uri="{FF2B5EF4-FFF2-40B4-BE49-F238E27FC236}">
                <a16:creationId xmlns:a16="http://schemas.microsoft.com/office/drawing/2014/main" id="{0BB071CD-C4FD-13E1-4447-D0BC38AABFE0}"/>
              </a:ext>
            </a:extLst>
          </p:cNvPr>
          <p:cNvSpPr>
            <a:spLocks noGrp="1"/>
          </p:cNvSpPr>
          <p:nvPr>
            <p:ph sz="half" idx="1"/>
          </p:nvPr>
        </p:nvSpPr>
        <p:spPr/>
        <p:txBody>
          <a:bodyPr rtlCol="0">
            <a:normAutofit fontScale="70000" lnSpcReduction="20000"/>
          </a:bodyPr>
          <a:lstStyle/>
          <a:p>
            <a:r>
              <a:rPr lang="en-GB" altLang="en-US"/>
              <a:t>Peidio â thrafod y datgeliad gydag unrhyw un arall
Peidiwch â phoeni am gael eich camgymryd, trafodwch gyda SDP</a:t>
            </a:r>
          </a:p>
          <a:p>
            <a:r>
              <a:rPr lang="en-GB" altLang="en-US"/>
              <a:t>Peidiwch â theimlo eich bod yn ymyrryd 
Peidiwch â chael ofn oherwydd y broses</a:t>
            </a:r>
          </a:p>
          <a:p>
            <a:r>
              <a:rPr lang="en-GB" altLang="en-US"/>
              <a:t>Peidiwch â gadael i'ch gwybodaeth bersonol am y teulu/rhiant/person gymylu eich barn. </a:t>
            </a:r>
          </a:p>
          <a:p>
            <a:r>
              <a:rPr lang="en-GB" altLang="en-US"/>
              <a:t>Peidiwch â chysylltu neu wynebu'r camdriniwr honedig
</a:t>
            </a:r>
          </a:p>
        </p:txBody>
      </p:sp>
      <p:sp>
        <p:nvSpPr>
          <p:cNvPr id="4" name="Content Placeholder 3">
            <a:extLst>
              <a:ext uri="{FF2B5EF4-FFF2-40B4-BE49-F238E27FC236}">
                <a16:creationId xmlns:a16="http://schemas.microsoft.com/office/drawing/2014/main" id="{7271A8DA-AFF2-2464-6949-5422525B88E4}"/>
              </a:ext>
            </a:extLst>
          </p:cNvPr>
          <p:cNvSpPr>
            <a:spLocks noGrp="1"/>
          </p:cNvSpPr>
          <p:nvPr>
            <p:ph sz="half" idx="2"/>
          </p:nvPr>
        </p:nvSpPr>
        <p:spPr/>
        <p:txBody>
          <a:bodyPr rtlCol="0">
            <a:normAutofit fontScale="70000" lnSpcReduction="20000"/>
          </a:bodyPr>
          <a:lstStyle/>
          <a:p>
            <a:r>
              <a:rPr lang="en-GB" altLang="en-US" dirty="0"/>
              <a:t>Do not discuss the disclosure with anyone else</a:t>
            </a:r>
          </a:p>
          <a:p>
            <a:r>
              <a:rPr lang="en-GB" altLang="en-US" dirty="0"/>
              <a:t>Do not worry about being mistaken, discuss with CPO</a:t>
            </a:r>
          </a:p>
          <a:p>
            <a:r>
              <a:rPr lang="en-GB" altLang="en-US" dirty="0"/>
              <a:t>Do not feel you are interfering </a:t>
            </a:r>
          </a:p>
          <a:p>
            <a:r>
              <a:rPr lang="en-GB" altLang="en-US" dirty="0"/>
              <a:t>Do not feel intimidated by the process</a:t>
            </a:r>
          </a:p>
          <a:p>
            <a:r>
              <a:rPr lang="en-GB" altLang="en-US" dirty="0"/>
              <a:t>Do not let your personal knowledge of the family/parent/person cloud your judgement. </a:t>
            </a:r>
          </a:p>
          <a:p>
            <a:r>
              <a:rPr lang="en-GB" altLang="en-US" dirty="0"/>
              <a:t>Do not contact or confront the alleged abuser</a:t>
            </a:r>
          </a:p>
          <a:p>
            <a:endParaRPr lang="en-GB" dirty="0"/>
          </a:p>
        </p:txBody>
      </p:sp>
      <p:sp>
        <p:nvSpPr>
          <p:cNvPr id="110597" name="Footer Placeholder 4">
            <a:extLst>
              <a:ext uri="{FF2B5EF4-FFF2-40B4-BE49-F238E27FC236}">
                <a16:creationId xmlns:a16="http://schemas.microsoft.com/office/drawing/2014/main" id="{CEDD4B0D-666F-C850-38BB-69CA0771610C}"/>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10598" name="Slide Number Placeholder 5">
            <a:extLst>
              <a:ext uri="{FF2B5EF4-FFF2-40B4-BE49-F238E27FC236}">
                <a16:creationId xmlns:a16="http://schemas.microsoft.com/office/drawing/2014/main" id="{B740E301-E46D-FC92-4821-DC276597DE2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A1C12310-58D7-4CA3-9CF6-65D20467A5EB}" type="slidenum">
              <a:rPr lang="en-GB" altLang="en-US"/>
              <a:pPr/>
              <a:t>52</a:t>
            </a:fld>
            <a:endParaRPr lang="en-GB" alt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a:extLst>
              <a:ext uri="{FF2B5EF4-FFF2-40B4-BE49-F238E27FC236}">
                <a16:creationId xmlns:a16="http://schemas.microsoft.com/office/drawing/2014/main" id="{45D90793-5B9B-FC57-72B8-E393CA37B667}"/>
              </a:ext>
            </a:extLst>
          </p:cNvPr>
          <p:cNvSpPr>
            <a:spLocks noGrp="1" noChangeArrowheads="1"/>
          </p:cNvSpPr>
          <p:nvPr>
            <p:ph type="title"/>
          </p:nvPr>
        </p:nvSpPr>
        <p:spPr/>
        <p:txBody>
          <a:bodyPr/>
          <a:lstStyle/>
          <a:p>
            <a:r>
              <a:rPr lang="en-GB" altLang="en-US"/>
              <a:t>Ymarfer mewn ysgolion a cholegau</a:t>
            </a:r>
            <a:br>
              <a:rPr lang="en-GB" altLang="en-US"/>
            </a:br>
            <a:r>
              <a:rPr lang="en-GB" altLang="en-US"/>
              <a:t>Practice in schools and colleges</a:t>
            </a:r>
          </a:p>
        </p:txBody>
      </p:sp>
      <p:sp>
        <p:nvSpPr>
          <p:cNvPr id="81923" name="Content Placeholder 2">
            <a:extLst>
              <a:ext uri="{FF2B5EF4-FFF2-40B4-BE49-F238E27FC236}">
                <a16:creationId xmlns:a16="http://schemas.microsoft.com/office/drawing/2014/main" id="{82B651FF-67BC-A517-1890-FFA7A37D2162}"/>
              </a:ext>
            </a:extLst>
          </p:cNvPr>
          <p:cNvSpPr>
            <a:spLocks noGrp="1"/>
          </p:cNvSpPr>
          <p:nvPr>
            <p:ph sz="half" idx="1"/>
          </p:nvPr>
        </p:nvSpPr>
        <p:spPr/>
        <p:txBody>
          <a:bodyPr rtlCol="0">
            <a:normAutofit fontScale="85000" lnSpcReduction="20000"/>
          </a:bodyPr>
          <a:lstStyle/>
          <a:p>
            <a:r>
              <a:rPr lang="en-GB" altLang="en-US"/>
              <a:t>Rhaid i bob awdurdod lleol gael un pwynt cyswllt diogelu ar gyfer pobl sy'n gweithio gyda phlant. Mae hyn yn helpu pawb i wybod ble i fynd os ydynt yn credu bod plentyn mewn perygl
Rhaid i bob ysgol neu goleg fod â pherson diogelu dynodedig (DSP).</a:t>
            </a:r>
          </a:p>
          <a:p>
            <a:r>
              <a:rPr lang="en-GB" altLang="en-US"/>
              <a:t>Dylai pawb sy'n gweithio yn yr ysgol a'r coleg: </a:t>
            </a:r>
          </a:p>
          <a:p>
            <a:pPr lvl="3"/>
            <a:r>
              <a:rPr lang="en-GB" altLang="en-US"/>
              <a:t>wybod pwy yw cyswllt eu hawdurdod lleol 
gwybod eu DSP</a:t>
            </a:r>
          </a:p>
          <a:p>
            <a:endParaRPr lang="en-GB" altLang="en-US"/>
          </a:p>
        </p:txBody>
      </p:sp>
      <p:sp>
        <p:nvSpPr>
          <p:cNvPr id="111620" name="Content Placeholder 4">
            <a:extLst>
              <a:ext uri="{FF2B5EF4-FFF2-40B4-BE49-F238E27FC236}">
                <a16:creationId xmlns:a16="http://schemas.microsoft.com/office/drawing/2014/main" id="{97622D7F-0312-BA3F-9632-4CA984C22A88}"/>
              </a:ext>
            </a:extLst>
          </p:cNvPr>
          <p:cNvSpPr>
            <a:spLocks noGrp="1" noChangeArrowheads="1"/>
          </p:cNvSpPr>
          <p:nvPr>
            <p:ph sz="half" idx="2"/>
          </p:nvPr>
        </p:nvSpPr>
        <p:spPr/>
        <p:txBody>
          <a:bodyPr>
            <a:normAutofit fontScale="85000" lnSpcReduction="20000"/>
          </a:bodyPr>
          <a:lstStyle/>
          <a:p>
            <a:r>
              <a:rPr lang="en-GB" altLang="en-US"/>
              <a:t>Each local authority must have a safeguarding single point of contact for people working with children. This helps everyone know where to go if they think a child is at risk</a:t>
            </a:r>
          </a:p>
          <a:p>
            <a:r>
              <a:rPr lang="en-GB" altLang="en-US"/>
              <a:t>Each school or college must have a designated safeguarding person (DSP).</a:t>
            </a:r>
          </a:p>
          <a:p>
            <a:r>
              <a:rPr lang="en-GB" altLang="en-US"/>
              <a:t>Everyone working in the school and college should: </a:t>
            </a:r>
          </a:p>
          <a:p>
            <a:pPr lvl="3"/>
            <a:r>
              <a:rPr lang="en-GB" altLang="en-US"/>
              <a:t>know who their local authority contact is </a:t>
            </a:r>
          </a:p>
          <a:p>
            <a:pPr lvl="3"/>
            <a:r>
              <a:rPr lang="en-GB" altLang="en-US"/>
              <a:t>know their DSP</a:t>
            </a:r>
          </a:p>
          <a:p>
            <a:endParaRPr lang="en-GB" altLang="en-US"/>
          </a:p>
        </p:txBody>
      </p:sp>
      <p:sp>
        <p:nvSpPr>
          <p:cNvPr id="111621" name="Footer Placeholder 3">
            <a:extLst>
              <a:ext uri="{FF2B5EF4-FFF2-40B4-BE49-F238E27FC236}">
                <a16:creationId xmlns:a16="http://schemas.microsoft.com/office/drawing/2014/main" id="{680C29A0-F7A0-7014-FFE0-B9EC0F6CD3CB}"/>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11622" name="Slide Number Placeholder 4">
            <a:extLst>
              <a:ext uri="{FF2B5EF4-FFF2-40B4-BE49-F238E27FC236}">
                <a16:creationId xmlns:a16="http://schemas.microsoft.com/office/drawing/2014/main" id="{F5F29087-81E4-331B-E7B9-CAA3251540C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75ED28DD-56FE-475E-B210-62E188650145}" type="slidenum">
              <a:rPr lang="en-GB" altLang="en-US"/>
              <a:pPr/>
              <a:t>53</a:t>
            </a:fld>
            <a:endParaRPr lang="en-GB" altLang="en-U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a:extLst>
              <a:ext uri="{FF2B5EF4-FFF2-40B4-BE49-F238E27FC236}">
                <a16:creationId xmlns:a16="http://schemas.microsoft.com/office/drawing/2014/main" id="{D41B5EB4-311B-B170-8752-ED9B41101C97}"/>
              </a:ext>
            </a:extLst>
          </p:cNvPr>
          <p:cNvSpPr>
            <a:spLocks noGrp="1" noChangeArrowheads="1"/>
          </p:cNvSpPr>
          <p:nvPr>
            <p:ph type="title"/>
          </p:nvPr>
        </p:nvSpPr>
        <p:spPr/>
        <p:txBody>
          <a:bodyPr>
            <a:normAutofit fontScale="90000"/>
          </a:bodyPr>
          <a:lstStyle/>
          <a:p>
            <a:r>
              <a:rPr lang="en-GB" altLang="en-US"/>
              <a:t>Honiadau yn erbyn staff, llywodraethwyr a gwirfoddolwyr </a:t>
            </a:r>
            <a:br>
              <a:rPr lang="en-GB" altLang="en-US"/>
            </a:br>
            <a:r>
              <a:rPr lang="en-GB" altLang="en-US"/>
              <a:t>Allegations against staff, governors and volunteers </a:t>
            </a:r>
          </a:p>
        </p:txBody>
      </p:sp>
      <p:sp>
        <p:nvSpPr>
          <p:cNvPr id="112643" name="Content Placeholder 2">
            <a:extLst>
              <a:ext uri="{FF2B5EF4-FFF2-40B4-BE49-F238E27FC236}">
                <a16:creationId xmlns:a16="http://schemas.microsoft.com/office/drawing/2014/main" id="{77759945-85F1-5A85-6A59-20BE839087AB}"/>
              </a:ext>
            </a:extLst>
          </p:cNvPr>
          <p:cNvSpPr>
            <a:spLocks noGrp="1" noChangeArrowheads="1"/>
          </p:cNvSpPr>
          <p:nvPr>
            <p:ph sz="half" idx="1"/>
          </p:nvPr>
        </p:nvSpPr>
        <p:spPr>
          <a:xfrm>
            <a:off x="1534695" y="2010877"/>
            <a:ext cx="4608576" cy="4042233"/>
          </a:xfrm>
        </p:spPr>
        <p:txBody>
          <a:bodyPr>
            <a:noAutofit/>
          </a:bodyPr>
          <a:lstStyle/>
          <a:p>
            <a:r>
              <a:rPr lang="en-GB" altLang="en-US" sz="1500" dirty="0" err="1"/>
              <a:t>Dylid</a:t>
            </a:r>
            <a:r>
              <a:rPr lang="en-GB" altLang="en-US" sz="1500" dirty="0"/>
              <a:t> </a:t>
            </a:r>
            <a:r>
              <a:rPr lang="en-GB" altLang="en-US" sz="1500" dirty="0" err="1"/>
              <a:t>rhoi</a:t>
            </a:r>
            <a:r>
              <a:rPr lang="en-GB" altLang="en-US" sz="1500" dirty="0"/>
              <a:t> </a:t>
            </a:r>
            <a:r>
              <a:rPr lang="en-GB" altLang="en-US" sz="1500" dirty="0" err="1"/>
              <a:t>gwybod</a:t>
            </a:r>
            <a:r>
              <a:rPr lang="en-GB" altLang="en-US" sz="1500" dirty="0"/>
              <a:t> am bob </a:t>
            </a:r>
            <a:r>
              <a:rPr lang="en-GB" altLang="en-US" sz="1500" dirty="0" err="1"/>
              <a:t>honiad</a:t>
            </a:r>
            <a:r>
              <a:rPr lang="en-GB" altLang="en-US" sz="1500" dirty="0"/>
              <a:t> </a:t>
            </a:r>
            <a:r>
              <a:rPr lang="en-GB" altLang="en-US" sz="1500" dirty="0" err="1"/>
              <a:t>i</a:t>
            </a:r>
            <a:r>
              <a:rPr lang="en-GB" altLang="en-US" sz="1500" dirty="0"/>
              <a:t> </a:t>
            </a:r>
            <a:r>
              <a:rPr lang="en-GB" altLang="en-US" sz="1500" dirty="0" err="1"/>
              <a:t>Swyddog</a:t>
            </a:r>
            <a:r>
              <a:rPr lang="en-GB" altLang="en-US" sz="1500" dirty="0"/>
              <a:t> </a:t>
            </a:r>
            <a:r>
              <a:rPr lang="en-GB" altLang="en-US" sz="1500" dirty="0" err="1"/>
              <a:t>Dynodedig</a:t>
            </a:r>
            <a:r>
              <a:rPr lang="en-GB" altLang="en-US" sz="1500" dirty="0"/>
              <a:t> yr </a:t>
            </a:r>
            <a:r>
              <a:rPr lang="en-GB" altLang="en-US" sz="1500" dirty="0" err="1"/>
              <a:t>Awdurdod</a:t>
            </a:r>
            <a:r>
              <a:rPr lang="en-GB" altLang="en-US" sz="1500" dirty="0"/>
              <a:t> </a:t>
            </a:r>
            <a:r>
              <a:rPr lang="en-GB" altLang="en-US" sz="1500" dirty="0" err="1"/>
              <a:t>Lleol</a:t>
            </a:r>
            <a:r>
              <a:rPr lang="en-GB" altLang="en-US" sz="1500" dirty="0"/>
              <a:t> (LADO) am </a:t>
            </a:r>
            <a:r>
              <a:rPr lang="en-GB" altLang="en-US" sz="1500" dirty="0" err="1"/>
              <a:t>Amddiffyn</a:t>
            </a:r>
            <a:r>
              <a:rPr lang="en-GB" altLang="en-US" sz="1500" dirty="0"/>
              <a:t> Plant </a:t>
            </a:r>
            <a:r>
              <a:rPr lang="en-GB" altLang="en-US" sz="1500" dirty="0" err="1"/>
              <a:t>ar</a:t>
            </a:r>
            <a:r>
              <a:rPr lang="en-GB" altLang="en-US" sz="1500" dirty="0"/>
              <a:t> </a:t>
            </a:r>
            <a:r>
              <a:rPr lang="en-GB" altLang="en-US" sz="1500" dirty="0" err="1"/>
              <a:t>unwaith</a:t>
            </a:r>
            <a:r>
              <a:rPr lang="en-GB" altLang="en-US" sz="1500" dirty="0"/>
              <a:t>.</a:t>
            </a:r>
          </a:p>
          <a:p>
            <a:r>
              <a:rPr lang="en-GB" altLang="en-US" sz="1500" dirty="0"/>
              <a:t>Ni </a:t>
            </a:r>
            <a:r>
              <a:rPr lang="en-GB" altLang="en-US" sz="1500" dirty="0" err="1"/>
              <a:t>ddylai'r</a:t>
            </a:r>
            <a:r>
              <a:rPr lang="en-GB" altLang="en-US" sz="1500" dirty="0"/>
              <a:t> </a:t>
            </a:r>
            <a:r>
              <a:rPr lang="en-GB" altLang="en-US" sz="1500" dirty="0" err="1"/>
              <a:t>Pennaeth</a:t>
            </a:r>
            <a:r>
              <a:rPr lang="en-GB" altLang="en-US" sz="1500" dirty="0"/>
              <a:t> </a:t>
            </a:r>
            <a:r>
              <a:rPr lang="en-GB" altLang="en-US" sz="1500" dirty="0" err="1"/>
              <a:t>gymryd</a:t>
            </a:r>
            <a:r>
              <a:rPr lang="en-GB" altLang="en-US" sz="1500" dirty="0"/>
              <a:t> </a:t>
            </a:r>
            <a:r>
              <a:rPr lang="en-GB" altLang="en-US" sz="1500" dirty="0" err="1"/>
              <a:t>unrhyw</a:t>
            </a:r>
            <a:r>
              <a:rPr lang="en-GB" altLang="en-US" sz="1500" dirty="0"/>
              <a:t> </a:t>
            </a:r>
            <a:r>
              <a:rPr lang="en-GB" altLang="en-US" sz="1500" dirty="0" err="1"/>
              <a:t>gamau</a:t>
            </a:r>
            <a:r>
              <a:rPr lang="en-GB" altLang="en-US" sz="1500" dirty="0"/>
              <a:t> </a:t>
            </a:r>
            <a:r>
              <a:rPr lang="en-GB" altLang="en-US" sz="1500" dirty="0" err="1"/>
              <a:t>cyn</a:t>
            </a:r>
            <a:r>
              <a:rPr lang="en-GB" altLang="en-US" sz="1500" dirty="0"/>
              <a:t> </a:t>
            </a:r>
            <a:r>
              <a:rPr lang="en-GB" altLang="en-US" sz="1500" dirty="0" err="1"/>
              <a:t>trafod</a:t>
            </a:r>
            <a:r>
              <a:rPr lang="en-GB" altLang="en-US" sz="1500" dirty="0"/>
              <a:t> yr </a:t>
            </a:r>
            <a:r>
              <a:rPr lang="en-GB" altLang="en-US" sz="1500" dirty="0" err="1"/>
              <a:t>honiad</a:t>
            </a:r>
            <a:r>
              <a:rPr lang="en-GB" altLang="en-US" sz="1500" dirty="0"/>
              <a:t> </a:t>
            </a:r>
            <a:r>
              <a:rPr lang="en-GB" altLang="en-US" sz="1500" dirty="0" err="1"/>
              <a:t>gyda’r</a:t>
            </a:r>
            <a:r>
              <a:rPr lang="en-GB" altLang="en-US" sz="1500" dirty="0"/>
              <a:t> LADO.</a:t>
            </a:r>
          </a:p>
          <a:p>
            <a:r>
              <a:rPr lang="en-GB" altLang="en-US" sz="1500" dirty="0" err="1"/>
              <a:t>Bydd</a:t>
            </a:r>
            <a:r>
              <a:rPr lang="en-GB" altLang="en-US" sz="1500" dirty="0"/>
              <a:t> y LADO </a:t>
            </a:r>
            <a:r>
              <a:rPr lang="en-GB" altLang="en-US" sz="1500" dirty="0" err="1"/>
              <a:t>a'r</a:t>
            </a:r>
            <a:r>
              <a:rPr lang="en-GB" altLang="en-US" sz="1500" dirty="0"/>
              <a:t> </a:t>
            </a:r>
            <a:r>
              <a:rPr lang="en-GB" altLang="en-US" sz="1500" dirty="0" err="1"/>
              <a:t>Pennaeth</a:t>
            </a:r>
            <a:r>
              <a:rPr lang="en-GB" altLang="en-US" sz="1500" dirty="0"/>
              <a:t> </a:t>
            </a:r>
            <a:r>
              <a:rPr lang="en-GB" altLang="en-US" sz="1500" dirty="0" err="1"/>
              <a:t>yn</a:t>
            </a:r>
            <a:r>
              <a:rPr lang="en-GB" altLang="en-US" sz="1500" dirty="0"/>
              <a:t> </a:t>
            </a:r>
            <a:r>
              <a:rPr lang="en-GB" altLang="en-US" sz="1500" dirty="0" err="1"/>
              <a:t>ystyried</a:t>
            </a:r>
            <a:r>
              <a:rPr lang="en-GB" altLang="en-US" sz="1500" dirty="0"/>
              <a:t> </a:t>
            </a:r>
            <a:r>
              <a:rPr lang="en-GB" altLang="en-US" sz="1500" dirty="0" err="1"/>
              <a:t>natur</a:t>
            </a:r>
            <a:r>
              <a:rPr lang="en-GB" altLang="en-US" sz="1500" dirty="0"/>
              <a:t>, </a:t>
            </a:r>
            <a:r>
              <a:rPr lang="en-GB" altLang="en-US" sz="1500" dirty="0" err="1"/>
              <a:t>cynnwys</a:t>
            </a:r>
            <a:r>
              <a:rPr lang="en-GB" altLang="en-US" sz="1500" dirty="0"/>
              <a:t> a </a:t>
            </a:r>
            <a:r>
              <a:rPr lang="en-GB" altLang="en-US" sz="1500" dirty="0" err="1"/>
              <a:t>chyd-destun</a:t>
            </a:r>
            <a:r>
              <a:rPr lang="en-GB" altLang="en-US" sz="1500" dirty="0"/>
              <a:t> yr </a:t>
            </a:r>
            <a:r>
              <a:rPr lang="en-GB" altLang="en-US" sz="1500" dirty="0" err="1"/>
              <a:t>honiad</a:t>
            </a:r>
            <a:r>
              <a:rPr lang="en-GB" altLang="en-US" sz="1500" dirty="0"/>
              <a:t>, ac </a:t>
            </a:r>
            <a:r>
              <a:rPr lang="en-GB" altLang="en-US" sz="1500" dirty="0" err="1"/>
              <a:t>yn</a:t>
            </a:r>
            <a:r>
              <a:rPr lang="en-GB" altLang="en-US" sz="1500" dirty="0"/>
              <a:t> </a:t>
            </a:r>
            <a:r>
              <a:rPr lang="en-GB" altLang="en-US" sz="1500" dirty="0" err="1"/>
              <a:t>cytuno</a:t>
            </a:r>
            <a:r>
              <a:rPr lang="en-GB" altLang="en-US" sz="1500" dirty="0"/>
              <a:t> </a:t>
            </a:r>
            <a:r>
              <a:rPr lang="en-GB" altLang="en-US" sz="1500" dirty="0" err="1"/>
              <a:t>ar</a:t>
            </a:r>
            <a:r>
              <a:rPr lang="en-GB" altLang="en-US" sz="1500" dirty="0"/>
              <a:t> </a:t>
            </a:r>
            <a:r>
              <a:rPr lang="en-GB" altLang="en-US" sz="1500" dirty="0" err="1"/>
              <a:t>gamau</a:t>
            </a:r>
            <a:r>
              <a:rPr lang="en-GB" altLang="en-US" sz="1500" dirty="0"/>
              <a:t> </a:t>
            </a:r>
            <a:r>
              <a:rPr lang="en-GB" altLang="en-US" sz="1500" dirty="0" err="1"/>
              <a:t>gweithredu</a:t>
            </a:r>
            <a:r>
              <a:rPr lang="en-GB" altLang="en-US" sz="1500" dirty="0"/>
              <a:t>.</a:t>
            </a:r>
          </a:p>
          <a:p>
            <a:r>
              <a:rPr lang="en-GB" altLang="en-US" sz="1500" dirty="0" err="1"/>
              <a:t>Bydd</a:t>
            </a:r>
            <a:r>
              <a:rPr lang="en-GB" altLang="en-US" sz="1500" dirty="0"/>
              <a:t> y LADO </a:t>
            </a:r>
            <a:r>
              <a:rPr lang="en-GB" altLang="en-US" sz="1500" dirty="0" err="1"/>
              <a:t>yn</a:t>
            </a:r>
            <a:r>
              <a:rPr lang="en-GB" altLang="en-US" sz="1500" dirty="0"/>
              <a:t> </a:t>
            </a:r>
            <a:r>
              <a:rPr lang="en-GB" altLang="en-US" sz="1500" dirty="0" err="1"/>
              <a:t>cynghori'r</a:t>
            </a:r>
            <a:r>
              <a:rPr lang="en-GB" altLang="en-US" sz="1500" dirty="0"/>
              <a:t> </a:t>
            </a:r>
            <a:r>
              <a:rPr lang="en-GB" altLang="en-US" sz="1500" dirty="0" err="1"/>
              <a:t>Pennaeth</a:t>
            </a:r>
            <a:r>
              <a:rPr lang="en-GB" altLang="en-US" sz="1500" dirty="0"/>
              <a:t> </a:t>
            </a:r>
            <a:r>
              <a:rPr lang="en-GB" altLang="en-US" sz="1500" dirty="0" err="1"/>
              <a:t>mewn</a:t>
            </a:r>
            <a:r>
              <a:rPr lang="en-GB" altLang="en-US" sz="1500" dirty="0"/>
              <a:t> </a:t>
            </a:r>
            <a:r>
              <a:rPr lang="en-GB" altLang="en-US" sz="1500" dirty="0" err="1"/>
              <a:t>perthynas</a:t>
            </a:r>
            <a:r>
              <a:rPr lang="en-GB" altLang="en-US" sz="1500" dirty="0"/>
              <a:t> </a:t>
            </a:r>
            <a:r>
              <a:rPr lang="en-GB" altLang="en-US" sz="1500" dirty="0" err="1"/>
              <a:t>â'r</a:t>
            </a:r>
            <a:r>
              <a:rPr lang="en-GB" altLang="en-US" sz="1500" dirty="0"/>
              <a:t> </a:t>
            </a:r>
            <a:r>
              <a:rPr lang="en-GB" altLang="en-US" sz="1500" dirty="0" err="1"/>
              <a:t>ffordd</a:t>
            </a:r>
            <a:r>
              <a:rPr lang="en-GB" altLang="en-US" sz="1500" dirty="0"/>
              <a:t> </a:t>
            </a:r>
            <a:r>
              <a:rPr lang="en-GB" altLang="en-US" sz="1500" dirty="0" err="1"/>
              <a:t>briodol</a:t>
            </a:r>
            <a:r>
              <a:rPr lang="en-GB" altLang="en-US" sz="1500" dirty="0"/>
              <a:t> y </a:t>
            </a:r>
            <a:r>
              <a:rPr lang="en-GB" altLang="en-US" sz="1500" dirty="0" err="1"/>
              <a:t>dylid</a:t>
            </a:r>
            <a:r>
              <a:rPr lang="en-GB" altLang="en-US" sz="1500" dirty="0"/>
              <a:t> </a:t>
            </a:r>
            <a:r>
              <a:rPr lang="en-GB" altLang="en-US" sz="1500" dirty="0" err="1"/>
              <a:t>cymryd</a:t>
            </a:r>
            <a:r>
              <a:rPr lang="en-GB" altLang="en-US" sz="1500" dirty="0"/>
              <a:t> y </a:t>
            </a:r>
            <a:r>
              <a:rPr lang="en-GB" altLang="en-US" sz="1500" dirty="0" err="1"/>
              <a:t>camau</a:t>
            </a:r>
            <a:r>
              <a:rPr lang="en-GB" altLang="en-US" sz="1500" dirty="0"/>
              <a:t> y </a:t>
            </a:r>
            <a:r>
              <a:rPr lang="en-GB" altLang="en-US" sz="1500" dirty="0" err="1"/>
              <a:t>cytunwyd</a:t>
            </a:r>
            <a:r>
              <a:rPr lang="en-GB" altLang="en-US" sz="1500" dirty="0"/>
              <a:t> </a:t>
            </a:r>
            <a:r>
              <a:rPr lang="en-GB" altLang="en-US" sz="1500" dirty="0" err="1"/>
              <a:t>arnynt</a:t>
            </a:r>
            <a:r>
              <a:rPr lang="en-GB" altLang="en-US" sz="1500" dirty="0"/>
              <a:t>.</a:t>
            </a:r>
          </a:p>
          <a:p>
            <a:r>
              <a:rPr lang="en-GB" altLang="en-US" sz="1500" dirty="0" err="1"/>
              <a:t>Bydd</a:t>
            </a:r>
            <a:r>
              <a:rPr lang="en-GB" altLang="en-US" sz="1500" dirty="0"/>
              <a:t> </a:t>
            </a:r>
            <a:r>
              <a:rPr lang="en-GB" altLang="en-US" sz="1500" dirty="0" err="1"/>
              <a:t>angen</a:t>
            </a:r>
            <a:r>
              <a:rPr lang="en-GB" altLang="en-US" sz="1500" dirty="0"/>
              <a:t> </a:t>
            </a:r>
            <a:r>
              <a:rPr lang="en-GB" altLang="en-US" sz="1500" dirty="0" err="1"/>
              <a:t>cwblhau</a:t>
            </a:r>
            <a:r>
              <a:rPr lang="en-GB" altLang="en-US" sz="1500" dirty="0"/>
              <a:t> </a:t>
            </a:r>
            <a:r>
              <a:rPr lang="en-GB" altLang="en-US" sz="1500" dirty="0" err="1"/>
              <a:t>asesiad</a:t>
            </a:r>
            <a:r>
              <a:rPr lang="en-GB" altLang="en-US" sz="1500" dirty="0"/>
              <a:t> </a:t>
            </a:r>
            <a:r>
              <a:rPr lang="en-GB" altLang="en-US" sz="1500" dirty="0" err="1"/>
              <a:t>risg</a:t>
            </a:r>
            <a:r>
              <a:rPr lang="en-GB" altLang="en-US" sz="1500" dirty="0"/>
              <a:t>; am </a:t>
            </a:r>
            <a:r>
              <a:rPr lang="en-GB" altLang="en-US" sz="1500" dirty="0" err="1"/>
              <a:t>gyngor</a:t>
            </a:r>
            <a:r>
              <a:rPr lang="en-GB" altLang="en-US" sz="1500" dirty="0"/>
              <a:t> ac </a:t>
            </a:r>
            <a:r>
              <a:rPr lang="en-GB" altLang="en-US" sz="1500" dirty="0" err="1"/>
              <a:t>arweiniad</a:t>
            </a:r>
            <a:r>
              <a:rPr lang="en-GB" altLang="en-US" sz="1500" dirty="0"/>
              <a:t> </a:t>
            </a:r>
            <a:r>
              <a:rPr lang="en-GB" altLang="en-US" sz="1500" dirty="0" err="1"/>
              <a:t>ar</a:t>
            </a:r>
            <a:r>
              <a:rPr lang="en-GB" altLang="en-US" sz="1500" dirty="0"/>
              <a:t> y </a:t>
            </a:r>
            <a:r>
              <a:rPr lang="en-GB" altLang="en-US" sz="1500" dirty="0" err="1"/>
              <a:t>cyswllt</a:t>
            </a:r>
            <a:r>
              <a:rPr lang="en-GB" altLang="en-US" sz="1500" dirty="0"/>
              <a:t> </a:t>
            </a:r>
            <a:r>
              <a:rPr lang="en-GB" altLang="en-US" sz="1500" dirty="0" err="1"/>
              <a:t>hwn</a:t>
            </a:r>
            <a:r>
              <a:rPr lang="en-GB" altLang="en-US" sz="1500" dirty="0"/>
              <a:t>, </a:t>
            </a:r>
            <a:r>
              <a:rPr lang="en-GB" altLang="en-US" sz="1500" dirty="0" err="1"/>
              <a:t>cysylltwch</a:t>
            </a:r>
            <a:r>
              <a:rPr lang="en-GB" altLang="en-US" sz="1500" dirty="0"/>
              <a:t> </a:t>
            </a:r>
            <a:r>
              <a:rPr lang="en-GB" altLang="en-US" sz="1500" dirty="0" err="1"/>
              <a:t>â'r</a:t>
            </a:r>
            <a:r>
              <a:rPr lang="en-GB" altLang="en-US" sz="1500" dirty="0"/>
              <a:t> </a:t>
            </a:r>
            <a:r>
              <a:rPr lang="en-GB" altLang="en-US" sz="1500" dirty="0" err="1"/>
              <a:t>ALl</a:t>
            </a:r>
            <a:r>
              <a:rPr lang="en-GB" altLang="en-US" sz="1500" dirty="0"/>
              <a:t> </a:t>
            </a:r>
          </a:p>
        </p:txBody>
      </p:sp>
      <p:sp>
        <p:nvSpPr>
          <p:cNvPr id="5" name="Content Placeholder 4">
            <a:extLst>
              <a:ext uri="{FF2B5EF4-FFF2-40B4-BE49-F238E27FC236}">
                <a16:creationId xmlns:a16="http://schemas.microsoft.com/office/drawing/2014/main" id="{86C786BF-154A-03AA-AC6F-C843F5A148D1}"/>
              </a:ext>
            </a:extLst>
          </p:cNvPr>
          <p:cNvSpPr>
            <a:spLocks noGrp="1"/>
          </p:cNvSpPr>
          <p:nvPr>
            <p:ph sz="half" idx="2"/>
          </p:nvPr>
        </p:nvSpPr>
        <p:spPr>
          <a:xfrm>
            <a:off x="6454793" y="2017343"/>
            <a:ext cx="4604130" cy="4099148"/>
          </a:xfrm>
        </p:spPr>
        <p:txBody>
          <a:bodyPr rtlCol="0">
            <a:normAutofit fontScale="70000" lnSpcReduction="20000"/>
          </a:bodyPr>
          <a:lstStyle/>
          <a:p>
            <a:r>
              <a:rPr lang="en-GB" altLang="en-US" sz="2100" dirty="0"/>
              <a:t>All allegations should be reported immediately to the Local Authority Designated Officer (LADO) for Child Protection.</a:t>
            </a:r>
          </a:p>
          <a:p>
            <a:r>
              <a:rPr lang="en-GB" altLang="en-US" sz="2100" dirty="0"/>
              <a:t>The Head teacher should not undertake any action before discussing the allegation with the LADO.</a:t>
            </a:r>
          </a:p>
          <a:p>
            <a:r>
              <a:rPr lang="en-GB" altLang="en-US" sz="2100" dirty="0"/>
              <a:t>The LADO and the Head teacher will consider the nature, content and context of the allegation, and agree a course of action.</a:t>
            </a:r>
          </a:p>
          <a:p>
            <a:r>
              <a:rPr lang="en-GB" altLang="en-US" sz="2100" dirty="0"/>
              <a:t>The LADO will advise the Head teacher in respect of the appropriate way in which the agreed actions should be undertaken.</a:t>
            </a:r>
          </a:p>
          <a:p>
            <a:r>
              <a:rPr lang="en-GB" altLang="en-US" sz="2100" dirty="0"/>
              <a:t>A risk assessment will need to be completed; for advice and guidance on this contact LA </a:t>
            </a:r>
            <a:endParaRPr lang="en-US" altLang="en-US" sz="2100" dirty="0"/>
          </a:p>
          <a:p>
            <a:endParaRPr lang="en-GB" dirty="0"/>
          </a:p>
        </p:txBody>
      </p:sp>
      <p:sp>
        <p:nvSpPr>
          <p:cNvPr id="112645" name="Footer Placeholder 3">
            <a:extLst>
              <a:ext uri="{FF2B5EF4-FFF2-40B4-BE49-F238E27FC236}">
                <a16:creationId xmlns:a16="http://schemas.microsoft.com/office/drawing/2014/main" id="{CBF4FFE1-7871-5ABC-362D-5F37662EE5E9}"/>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12646" name="Slide Number Placeholder 4">
            <a:extLst>
              <a:ext uri="{FF2B5EF4-FFF2-40B4-BE49-F238E27FC236}">
                <a16:creationId xmlns:a16="http://schemas.microsoft.com/office/drawing/2014/main" id="{C3E8B975-95B7-9E2B-0B48-3B959817F97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12B5F390-910F-4A1E-8B76-FD98B2EF56F3}" type="slidenum">
              <a:rPr lang="en-GB" altLang="en-US"/>
              <a:pPr/>
              <a:t>54</a:t>
            </a:fld>
            <a:endParaRPr lang="en-GB" alt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a:extLst>
              <a:ext uri="{FF2B5EF4-FFF2-40B4-BE49-F238E27FC236}">
                <a16:creationId xmlns:a16="http://schemas.microsoft.com/office/drawing/2014/main" id="{CE9C65DD-771B-1A6D-2BCC-DA5C56EE145C}"/>
              </a:ext>
            </a:extLst>
          </p:cNvPr>
          <p:cNvSpPr>
            <a:spLocks noGrp="1" noChangeArrowheads="1"/>
          </p:cNvSpPr>
          <p:nvPr>
            <p:ph type="title"/>
          </p:nvPr>
        </p:nvSpPr>
        <p:spPr/>
        <p:txBody>
          <a:bodyPr/>
          <a:lstStyle/>
          <a:p>
            <a:r>
              <a:rPr lang="en-GB" altLang="en-US"/>
              <a:t>Astudiaeth Achos 1  </a:t>
            </a:r>
            <a:br>
              <a:rPr lang="en-GB" altLang="en-US"/>
            </a:br>
            <a:r>
              <a:rPr lang="en-GB" altLang="en-US"/>
              <a:t>Case Study 1</a:t>
            </a:r>
          </a:p>
        </p:txBody>
      </p:sp>
      <p:sp>
        <p:nvSpPr>
          <p:cNvPr id="3" name="Content Placeholder 2">
            <a:extLst>
              <a:ext uri="{FF2B5EF4-FFF2-40B4-BE49-F238E27FC236}">
                <a16:creationId xmlns:a16="http://schemas.microsoft.com/office/drawing/2014/main" id="{FCE2CF66-3A8A-A325-D457-DD7E16EAF18F}"/>
              </a:ext>
            </a:extLst>
          </p:cNvPr>
          <p:cNvSpPr>
            <a:spLocks noGrp="1"/>
          </p:cNvSpPr>
          <p:nvPr>
            <p:ph idx="1"/>
          </p:nvPr>
        </p:nvSpPr>
        <p:spPr/>
        <p:txBody>
          <a:bodyPr rtlCol="0">
            <a:normAutofit fontScale="62500" lnSpcReduction="20000"/>
          </a:bodyPr>
          <a:lstStyle/>
          <a:p>
            <a:r>
              <a:rPr lang="en-GB" altLang="en-US" dirty="0" err="1"/>
              <a:t>Rydych</a:t>
            </a:r>
            <a:r>
              <a:rPr lang="en-GB" altLang="en-US" dirty="0"/>
              <a:t> </a:t>
            </a:r>
            <a:r>
              <a:rPr lang="en-GB" altLang="en-US" dirty="0" err="1"/>
              <a:t>chi'n</a:t>
            </a:r>
            <a:r>
              <a:rPr lang="en-GB" altLang="en-US" dirty="0"/>
              <a:t> </a:t>
            </a:r>
            <a:r>
              <a:rPr lang="en-GB" altLang="en-US" dirty="0" err="1"/>
              <a:t>gweithio</a:t>
            </a:r>
            <a:r>
              <a:rPr lang="en-GB" altLang="en-US" dirty="0"/>
              <a:t> </a:t>
            </a:r>
            <a:r>
              <a:rPr lang="en-GB" altLang="en-US" dirty="0" err="1"/>
              <a:t>gyda</a:t>
            </a:r>
            <a:r>
              <a:rPr lang="en-GB" altLang="en-US" dirty="0"/>
              <a:t> </a:t>
            </a:r>
            <a:r>
              <a:rPr lang="en-GB" altLang="en-US" dirty="0" err="1"/>
              <a:t>bachgen</a:t>
            </a:r>
            <a:r>
              <a:rPr lang="en-GB" altLang="en-US" dirty="0"/>
              <a:t> 10/11 </a:t>
            </a:r>
            <a:r>
              <a:rPr lang="en-GB" altLang="en-US" dirty="0" err="1"/>
              <a:t>oed</a:t>
            </a:r>
            <a:r>
              <a:rPr lang="en-GB" altLang="en-US" dirty="0"/>
              <a:t> </a:t>
            </a:r>
            <a:r>
              <a:rPr lang="en-GB" altLang="en-US" dirty="0" err="1"/>
              <a:t>sy'n</a:t>
            </a:r>
            <a:r>
              <a:rPr lang="en-GB" altLang="en-US" dirty="0"/>
              <a:t> </a:t>
            </a:r>
            <a:r>
              <a:rPr lang="en-GB" altLang="en-US" dirty="0" err="1"/>
              <a:t>dweud</a:t>
            </a:r>
            <a:r>
              <a:rPr lang="en-GB" altLang="en-US" dirty="0"/>
              <a:t> </a:t>
            </a:r>
            <a:r>
              <a:rPr lang="en-GB" altLang="en-US" dirty="0" err="1"/>
              <a:t>wrthych</a:t>
            </a:r>
            <a:r>
              <a:rPr lang="en-GB" altLang="en-US" dirty="0"/>
              <a:t> </a:t>
            </a:r>
            <a:r>
              <a:rPr lang="en-GB" altLang="en-US" dirty="0" err="1"/>
              <a:t>fod</a:t>
            </a:r>
            <a:r>
              <a:rPr lang="en-GB" altLang="en-US" dirty="0"/>
              <a:t> </a:t>
            </a:r>
            <a:r>
              <a:rPr lang="en-GB" altLang="en-US" dirty="0" err="1"/>
              <a:t>ei</a:t>
            </a:r>
            <a:r>
              <a:rPr lang="en-GB" altLang="en-US" dirty="0"/>
              <a:t> Fam </a:t>
            </a:r>
            <a:r>
              <a:rPr lang="en-GB" altLang="en-US" dirty="0" err="1"/>
              <a:t>a'i</a:t>
            </a:r>
            <a:r>
              <a:rPr lang="en-GB" altLang="en-US" dirty="0"/>
              <a:t> Dad </a:t>
            </a:r>
            <a:r>
              <a:rPr lang="en-GB" altLang="en-US" dirty="0" err="1"/>
              <a:t>yn</a:t>
            </a:r>
            <a:r>
              <a:rPr lang="en-GB" altLang="en-US" dirty="0"/>
              <a:t> </a:t>
            </a:r>
            <a:r>
              <a:rPr lang="en-GB" altLang="en-US" dirty="0" err="1"/>
              <a:t>ymladd</a:t>
            </a:r>
            <a:r>
              <a:rPr lang="en-GB" altLang="en-US" dirty="0"/>
              <a:t> </a:t>
            </a:r>
            <a:r>
              <a:rPr lang="en-GB" altLang="en-US" dirty="0" err="1"/>
              <a:t>neithiwr</a:t>
            </a:r>
            <a:r>
              <a:rPr lang="en-GB" altLang="en-US" dirty="0"/>
              <a:t>.  </a:t>
            </a:r>
          </a:p>
          <a:p>
            <a:r>
              <a:rPr lang="en-GB" altLang="en-US" dirty="0" err="1"/>
              <a:t>Rydych</a:t>
            </a:r>
            <a:r>
              <a:rPr lang="en-GB" altLang="en-US" dirty="0"/>
              <a:t> </a:t>
            </a:r>
            <a:r>
              <a:rPr lang="en-GB" altLang="en-US" dirty="0" err="1"/>
              <a:t>chi’n</a:t>
            </a:r>
            <a:r>
              <a:rPr lang="en-GB" altLang="en-US" dirty="0"/>
              <a:t> </a:t>
            </a:r>
            <a:r>
              <a:rPr lang="en-GB" altLang="en-US" dirty="0" err="1"/>
              <a:t>sylwi</a:t>
            </a:r>
            <a:r>
              <a:rPr lang="en-GB" altLang="en-US" dirty="0"/>
              <a:t> bod </a:t>
            </a:r>
            <a:r>
              <a:rPr lang="en-GB" altLang="en-US" dirty="0" err="1"/>
              <a:t>ganddo</a:t>
            </a:r>
            <a:r>
              <a:rPr lang="en-GB" altLang="en-US" dirty="0"/>
              <a:t> </a:t>
            </a:r>
            <a:r>
              <a:rPr lang="en-GB" altLang="en-US" dirty="0" err="1"/>
              <a:t>lygad</a:t>
            </a:r>
            <a:r>
              <a:rPr lang="en-GB" altLang="en-US" dirty="0"/>
              <a:t> </a:t>
            </a:r>
            <a:r>
              <a:rPr lang="en-GB" altLang="en-US" dirty="0" err="1"/>
              <a:t>ddu</a:t>
            </a:r>
            <a:r>
              <a:rPr lang="en-GB" altLang="en-US" dirty="0"/>
              <a:t> a </a:t>
            </a:r>
            <a:r>
              <a:rPr lang="en-GB" altLang="en-US" dirty="0" err="1"/>
              <a:t>gwefus</a:t>
            </a:r>
            <a:r>
              <a:rPr lang="en-GB" altLang="en-US" dirty="0"/>
              <a:t> </a:t>
            </a:r>
            <a:r>
              <a:rPr lang="en-GB" altLang="en-US" dirty="0" err="1"/>
              <a:t>wedi'i</a:t>
            </a:r>
            <a:r>
              <a:rPr lang="en-GB" altLang="en-US" dirty="0"/>
              <a:t> </a:t>
            </a:r>
            <a:r>
              <a:rPr lang="en-GB" altLang="en-US" dirty="0" err="1"/>
              <a:t>dorri</a:t>
            </a:r>
            <a:r>
              <a:rPr lang="en-GB" altLang="en-US" dirty="0"/>
              <a:t> a phan </a:t>
            </a:r>
            <a:r>
              <a:rPr lang="en-GB" altLang="en-US" dirty="0" err="1"/>
              <a:t>ofynnwch</a:t>
            </a:r>
            <a:r>
              <a:rPr lang="en-GB" altLang="en-US" dirty="0"/>
              <a:t> </a:t>
            </a:r>
            <a:r>
              <a:rPr lang="en-GB" altLang="en-US" dirty="0" err="1"/>
              <a:t>iddo</a:t>
            </a:r>
            <a:r>
              <a:rPr lang="en-GB" altLang="en-US" dirty="0"/>
              <a:t> </a:t>
            </a:r>
            <a:r>
              <a:rPr lang="en-GB" altLang="en-US" dirty="0" err="1"/>
              <a:t>sut</a:t>
            </a:r>
            <a:r>
              <a:rPr lang="en-GB" altLang="en-US" dirty="0"/>
              <a:t> y </a:t>
            </a:r>
            <a:r>
              <a:rPr lang="en-GB" altLang="en-US" dirty="0" err="1"/>
              <a:t>digwyddodd</a:t>
            </a:r>
            <a:r>
              <a:rPr lang="en-GB" altLang="en-US" dirty="0"/>
              <a:t> </a:t>
            </a:r>
            <a:r>
              <a:rPr lang="en-GB" altLang="en-US" dirty="0" err="1"/>
              <a:t>hyn</a:t>
            </a:r>
            <a:r>
              <a:rPr lang="en-GB" altLang="en-US" dirty="0"/>
              <a:t> </a:t>
            </a:r>
            <a:r>
              <a:rPr lang="en-GB" altLang="en-US" dirty="0" err="1"/>
              <a:t>mae'n</a:t>
            </a:r>
            <a:r>
              <a:rPr lang="en-GB" altLang="en-US" dirty="0"/>
              <a:t> </a:t>
            </a:r>
            <a:r>
              <a:rPr lang="en-GB" altLang="en-US" dirty="0" err="1"/>
              <a:t>dweud</a:t>
            </a:r>
            <a:r>
              <a:rPr lang="en-GB" altLang="en-US" dirty="0"/>
              <a:t> </a:t>
            </a:r>
            <a:r>
              <a:rPr lang="en-GB" altLang="en-US" dirty="0" err="1"/>
              <a:t>wrthych</a:t>
            </a:r>
            <a:r>
              <a:rPr lang="en-GB" altLang="en-US" dirty="0"/>
              <a:t>, pan </a:t>
            </a:r>
            <a:r>
              <a:rPr lang="en-GB" altLang="en-US" dirty="0" err="1"/>
              <a:t>oedd</a:t>
            </a:r>
            <a:r>
              <a:rPr lang="en-GB" altLang="en-US" dirty="0"/>
              <a:t> </a:t>
            </a:r>
            <a:r>
              <a:rPr lang="en-GB" altLang="en-US" dirty="0" err="1"/>
              <a:t>ei</a:t>
            </a:r>
            <a:r>
              <a:rPr lang="en-GB" altLang="en-US" dirty="0"/>
              <a:t> </a:t>
            </a:r>
            <a:r>
              <a:rPr lang="en-GB" altLang="en-US" dirty="0" err="1"/>
              <a:t>rieni'n</a:t>
            </a:r>
            <a:r>
              <a:rPr lang="en-GB" altLang="en-US" dirty="0"/>
              <a:t> </a:t>
            </a:r>
            <a:r>
              <a:rPr lang="en-GB" altLang="en-US" dirty="0" err="1"/>
              <a:t>ymladd</a:t>
            </a:r>
            <a:r>
              <a:rPr lang="en-GB" altLang="en-US" dirty="0"/>
              <a:t>, </a:t>
            </a:r>
            <a:r>
              <a:rPr lang="en-GB" altLang="en-US" dirty="0" err="1"/>
              <a:t>ei</a:t>
            </a:r>
            <a:r>
              <a:rPr lang="en-GB" altLang="en-US" dirty="0"/>
              <a:t> </a:t>
            </a:r>
            <a:r>
              <a:rPr lang="en-GB" altLang="en-US" dirty="0" err="1"/>
              <a:t>fod</a:t>
            </a:r>
            <a:r>
              <a:rPr lang="en-GB" altLang="en-US" dirty="0"/>
              <a:t> </a:t>
            </a:r>
            <a:r>
              <a:rPr lang="en-GB" altLang="en-US" dirty="0" err="1"/>
              <a:t>wedi</a:t>
            </a:r>
            <a:r>
              <a:rPr lang="en-GB" altLang="en-US" dirty="0"/>
              <a:t> </a:t>
            </a:r>
            <a:r>
              <a:rPr lang="en-GB" altLang="en-US" dirty="0" err="1"/>
              <a:t>ceisio</a:t>
            </a:r>
            <a:r>
              <a:rPr lang="en-GB" altLang="en-US" dirty="0"/>
              <a:t> </a:t>
            </a:r>
            <a:r>
              <a:rPr lang="en-GB" altLang="en-US" dirty="0" err="1"/>
              <a:t>eu</a:t>
            </a:r>
            <a:r>
              <a:rPr lang="en-GB" altLang="en-US" dirty="0"/>
              <a:t> </a:t>
            </a:r>
            <a:r>
              <a:rPr lang="en-GB" altLang="en-US" dirty="0" err="1"/>
              <a:t>hatal</a:t>
            </a:r>
            <a:r>
              <a:rPr lang="en-GB" altLang="en-US" dirty="0"/>
              <a:t> </a:t>
            </a:r>
            <a:r>
              <a:rPr lang="en-GB" altLang="en-US" dirty="0" err="1"/>
              <a:t>a'i</a:t>
            </a:r>
            <a:r>
              <a:rPr lang="en-GB" altLang="en-US" dirty="0"/>
              <a:t> dad </a:t>
            </a:r>
            <a:r>
              <a:rPr lang="en-GB" altLang="en-US" dirty="0" err="1"/>
              <a:t>wedi</a:t>
            </a:r>
            <a:r>
              <a:rPr lang="en-GB" altLang="en-US" dirty="0"/>
              <a:t> </a:t>
            </a:r>
            <a:r>
              <a:rPr lang="en-GB" altLang="en-US" dirty="0" err="1"/>
              <a:t>ei</a:t>
            </a:r>
            <a:r>
              <a:rPr lang="en-GB" altLang="en-US" dirty="0"/>
              <a:t> </a:t>
            </a:r>
            <a:r>
              <a:rPr lang="en-GB" altLang="en-US" dirty="0" err="1"/>
              <a:t>daro'n</a:t>
            </a:r>
            <a:r>
              <a:rPr lang="en-GB" altLang="en-US" dirty="0"/>
              <a:t> </a:t>
            </a:r>
            <a:r>
              <a:rPr lang="en-GB" altLang="en-US" dirty="0" err="1"/>
              <a:t>ddamweiniol</a:t>
            </a:r>
            <a:r>
              <a:rPr lang="en-GB" altLang="en-US" dirty="0"/>
              <a:t> </a:t>
            </a:r>
            <a:r>
              <a:rPr lang="en-GB" altLang="en-US" dirty="0" err="1"/>
              <a:t>yn</a:t>
            </a:r>
            <a:r>
              <a:rPr lang="en-GB" altLang="en-US" dirty="0"/>
              <a:t> </a:t>
            </a:r>
            <a:r>
              <a:rPr lang="en-GB" altLang="en-US" dirty="0" err="1"/>
              <a:t>ei</a:t>
            </a:r>
            <a:r>
              <a:rPr lang="en-GB" altLang="en-US" dirty="0"/>
              <a:t> </a:t>
            </a:r>
            <a:r>
              <a:rPr lang="en-GB" altLang="en-US" dirty="0" err="1"/>
              <a:t>wyneb</a:t>
            </a:r>
            <a:r>
              <a:rPr lang="en-GB" altLang="en-US" dirty="0"/>
              <a:t>. </a:t>
            </a:r>
          </a:p>
          <a:p>
            <a:r>
              <a:rPr lang="en-GB" altLang="en-US" dirty="0"/>
              <a:t>Am </a:t>
            </a:r>
            <a:r>
              <a:rPr lang="en-GB" altLang="en-US" dirty="0" err="1"/>
              <a:t>beth</a:t>
            </a:r>
            <a:r>
              <a:rPr lang="en-GB" altLang="en-US" dirty="0"/>
              <a:t> </a:t>
            </a:r>
            <a:r>
              <a:rPr lang="en-GB" altLang="en-US" dirty="0" err="1"/>
              <a:t>ydych</a:t>
            </a:r>
            <a:r>
              <a:rPr lang="en-GB" altLang="en-US" dirty="0"/>
              <a:t> </a:t>
            </a:r>
            <a:r>
              <a:rPr lang="en-GB" altLang="en-US" dirty="0" err="1"/>
              <a:t>chi'n</a:t>
            </a:r>
            <a:r>
              <a:rPr lang="en-GB" altLang="en-US" dirty="0"/>
              <a:t> </a:t>
            </a:r>
            <a:r>
              <a:rPr lang="en-GB" altLang="en-US" dirty="0" err="1"/>
              <a:t>poeni</a:t>
            </a:r>
            <a:r>
              <a:rPr lang="en-GB" altLang="en-US" dirty="0"/>
              <a:t>? 
Pa </a:t>
            </a:r>
            <a:r>
              <a:rPr lang="en-GB" altLang="en-US" dirty="0" err="1"/>
              <a:t>gamau</a:t>
            </a:r>
            <a:r>
              <a:rPr lang="en-GB" altLang="en-US" dirty="0"/>
              <a:t> </a:t>
            </a:r>
            <a:r>
              <a:rPr lang="en-GB" altLang="en-US" dirty="0" err="1"/>
              <a:t>byddwch</a:t>
            </a:r>
            <a:r>
              <a:rPr lang="en-GB" altLang="en-US" dirty="0"/>
              <a:t> </a:t>
            </a:r>
            <a:r>
              <a:rPr lang="en-GB" altLang="en-US" dirty="0" err="1"/>
              <a:t>chi'n</a:t>
            </a:r>
            <a:r>
              <a:rPr lang="en-GB" altLang="en-US" dirty="0"/>
              <a:t> </a:t>
            </a:r>
            <a:r>
              <a:rPr lang="en-GB" altLang="en-US" dirty="0" err="1"/>
              <a:t>eu</a:t>
            </a:r>
            <a:r>
              <a:rPr lang="en-GB" altLang="en-US" dirty="0"/>
              <a:t> </a:t>
            </a:r>
            <a:r>
              <a:rPr lang="en-GB" altLang="en-US" dirty="0" err="1"/>
              <a:t>cymryd</a:t>
            </a:r>
            <a:r>
              <a:rPr lang="en-GB" altLang="en-US" dirty="0"/>
              <a:t>? 
You are working with a boy aged 10/11 who tells you that his Mum and Dad were fighting last night.  </a:t>
            </a:r>
          </a:p>
          <a:p>
            <a:r>
              <a:rPr lang="en-GB" altLang="en-US" dirty="0"/>
              <a:t>You notice that he has a black eye and a cut lip and when you ask him how this happened he tells you that when his parents were fighting he tried to stop them and his father accidentally struck him in the face. </a:t>
            </a:r>
          </a:p>
          <a:p>
            <a:r>
              <a:rPr lang="en-GB" altLang="en-US" dirty="0"/>
              <a:t>What are you worried about? </a:t>
            </a:r>
          </a:p>
          <a:p>
            <a:r>
              <a:rPr lang="en-GB" altLang="en-US" dirty="0"/>
              <a:t>What action will you take? </a:t>
            </a:r>
          </a:p>
          <a:p>
            <a:r>
              <a:rPr lang="en-GB" altLang="en-US" dirty="0"/>
              <a:t>Daniel Pelka Task</a:t>
            </a:r>
          </a:p>
          <a:p>
            <a:endParaRPr lang="en-GB" altLang="en-US" dirty="0"/>
          </a:p>
          <a:p>
            <a:endParaRPr lang="en-GB" altLang="en-US" dirty="0"/>
          </a:p>
          <a:p>
            <a:endParaRPr lang="en-GB" dirty="0"/>
          </a:p>
        </p:txBody>
      </p:sp>
      <p:sp>
        <p:nvSpPr>
          <p:cNvPr id="113668" name="Footer Placeholder 3">
            <a:extLst>
              <a:ext uri="{FF2B5EF4-FFF2-40B4-BE49-F238E27FC236}">
                <a16:creationId xmlns:a16="http://schemas.microsoft.com/office/drawing/2014/main" id="{38861769-425A-8F34-01B2-CB4DF62FCFCA}"/>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13669" name="Slide Number Placeholder 4">
            <a:extLst>
              <a:ext uri="{FF2B5EF4-FFF2-40B4-BE49-F238E27FC236}">
                <a16:creationId xmlns:a16="http://schemas.microsoft.com/office/drawing/2014/main" id="{E4A288CA-FD1E-8F35-2D75-35E70E8F6E3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9B555661-1D2D-42E7-8650-0A971AA1BE44}" type="slidenum">
              <a:rPr lang="en-GB" altLang="en-US"/>
              <a:pPr/>
              <a:t>55</a:t>
            </a:fld>
            <a:endParaRPr lang="en-GB" alt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itle 1">
            <a:extLst>
              <a:ext uri="{FF2B5EF4-FFF2-40B4-BE49-F238E27FC236}">
                <a16:creationId xmlns:a16="http://schemas.microsoft.com/office/drawing/2014/main" id="{79B07179-6A83-0DF7-D2D3-CCD787AFF968}"/>
              </a:ext>
            </a:extLst>
          </p:cNvPr>
          <p:cNvSpPr>
            <a:spLocks noGrp="1" noChangeArrowheads="1"/>
          </p:cNvSpPr>
          <p:nvPr>
            <p:ph type="title"/>
          </p:nvPr>
        </p:nvSpPr>
        <p:spPr/>
        <p:txBody>
          <a:bodyPr/>
          <a:lstStyle/>
          <a:p>
            <a:pPr eaLnBrk="1" hangingPunct="1"/>
            <a:r>
              <a:rPr lang="cy-GB" altLang="en-US"/>
              <a:t>Rhestr Gyfeiriadau </a:t>
            </a:r>
            <a:br>
              <a:rPr lang="en-GB" altLang="en-US"/>
            </a:br>
            <a:r>
              <a:rPr lang="en-GB" altLang="en-US"/>
              <a:t>Reference list</a:t>
            </a:r>
          </a:p>
        </p:txBody>
      </p:sp>
      <p:sp>
        <p:nvSpPr>
          <p:cNvPr id="84995" name="Content Placeholder 2">
            <a:extLst>
              <a:ext uri="{FF2B5EF4-FFF2-40B4-BE49-F238E27FC236}">
                <a16:creationId xmlns:a16="http://schemas.microsoft.com/office/drawing/2014/main" id="{C4CE042F-A045-DCF9-96EB-C84DFB4938BA}"/>
              </a:ext>
            </a:extLst>
          </p:cNvPr>
          <p:cNvSpPr>
            <a:spLocks noGrp="1"/>
          </p:cNvSpPr>
          <p:nvPr>
            <p:ph idx="1"/>
          </p:nvPr>
        </p:nvSpPr>
        <p:spPr/>
        <p:txBody>
          <a:bodyPr rtlCol="0">
            <a:normAutofit fontScale="85000" lnSpcReduction="10000"/>
          </a:bodyPr>
          <a:lstStyle/>
          <a:p>
            <a:pPr>
              <a:defRPr/>
            </a:pPr>
            <a:r>
              <a:rPr lang="en-GB" altLang="en-US">
                <a:solidFill>
                  <a:srgbClr val="000000"/>
                </a:solidFill>
              </a:rPr>
              <a:t>Bazalgette, L., Rahilly, T. and Trevelyan, G. (2015) </a:t>
            </a:r>
            <a:r>
              <a:rPr lang="en-GB" altLang="en-US" i="1"/>
              <a:t>Achieving emotional wellbeing for looked after children: a whole system approach</a:t>
            </a:r>
            <a:r>
              <a:rPr lang="en-GB" altLang="en-US">
                <a:solidFill>
                  <a:srgbClr val="000000"/>
                </a:solidFill>
              </a:rPr>
              <a:t>. London: NSPCC.</a:t>
            </a:r>
          </a:p>
          <a:p>
            <a:pPr>
              <a:defRPr/>
            </a:pPr>
            <a:r>
              <a:rPr lang="en-GB" altLang="en-US">
                <a:solidFill>
                  <a:srgbClr val="000000"/>
                </a:solidFill>
              </a:rPr>
              <a:t>Luke, N. </a:t>
            </a:r>
            <a:r>
              <a:rPr lang="en-GB" altLang="en-US"/>
              <a:t>Sinclair, I., Woolgar, M. and Sebba, J. </a:t>
            </a:r>
            <a:r>
              <a:rPr lang="en-GB" altLang="en-US">
                <a:solidFill>
                  <a:srgbClr val="000000"/>
                </a:solidFill>
              </a:rPr>
              <a:t>(2014) </a:t>
            </a:r>
            <a:r>
              <a:rPr lang="en-GB" altLang="en-US" i="1"/>
              <a:t>What works in preventing and treating poor mental health in looked after children?</a:t>
            </a:r>
            <a:r>
              <a:rPr lang="en-GB" altLang="en-US">
                <a:solidFill>
                  <a:srgbClr val="000000"/>
                </a:solidFill>
              </a:rPr>
              <a:t> London: NSPCC.</a:t>
            </a:r>
          </a:p>
          <a:p>
            <a:pPr>
              <a:defRPr/>
            </a:pPr>
            <a:r>
              <a:rPr lang="en-GB" altLang="en-US">
                <a:solidFill>
                  <a:srgbClr val="000000"/>
                </a:solidFill>
              </a:rPr>
              <a:t>NSPCC (2018) </a:t>
            </a:r>
            <a:r>
              <a:rPr lang="en-GB" altLang="en-US" i="1">
                <a:solidFill>
                  <a:srgbClr val="000000"/>
                </a:solidFill>
              </a:rPr>
              <a:t>How safe are our children? </a:t>
            </a:r>
            <a:r>
              <a:rPr lang="en-GB" altLang="en-US">
                <a:solidFill>
                  <a:srgbClr val="000000"/>
                </a:solidFill>
              </a:rPr>
              <a:t>Available at: </a:t>
            </a:r>
            <a:r>
              <a:rPr lang="en-GB" altLang="en-US">
                <a:hlinkClick r:id="rId2"/>
              </a:rPr>
              <a:t>How safe are our children? 2018 (nspcc.org.uk)</a:t>
            </a:r>
            <a:r>
              <a:rPr lang="en-GB" altLang="en-US"/>
              <a:t> </a:t>
            </a:r>
            <a:r>
              <a:rPr lang="en-GB" altLang="en-US">
                <a:solidFill>
                  <a:srgbClr val="37394C"/>
                </a:solidFill>
              </a:rPr>
              <a:t>[Accessed 31</a:t>
            </a:r>
            <a:r>
              <a:rPr lang="en-GB" altLang="en-US" baseline="30000">
                <a:solidFill>
                  <a:srgbClr val="37394C"/>
                </a:solidFill>
              </a:rPr>
              <a:t>st</a:t>
            </a:r>
            <a:r>
              <a:rPr lang="en-GB" altLang="en-US">
                <a:solidFill>
                  <a:srgbClr val="37394C"/>
                </a:solidFill>
              </a:rPr>
              <a:t> October 2023] </a:t>
            </a:r>
          </a:p>
          <a:p>
            <a:pPr>
              <a:defRPr/>
            </a:pPr>
            <a:r>
              <a:rPr lang="en-GB" altLang="en-US">
                <a:solidFill>
                  <a:srgbClr val="000000"/>
                </a:solidFill>
              </a:rPr>
              <a:t>NSPCC (2019) </a:t>
            </a:r>
            <a:r>
              <a:rPr lang="en-GB" altLang="en-US" i="1">
                <a:solidFill>
                  <a:srgbClr val="000000"/>
                </a:solidFill>
              </a:rPr>
              <a:t>How safe are our children? </a:t>
            </a:r>
            <a:r>
              <a:rPr lang="en-GB" altLang="en-US">
                <a:solidFill>
                  <a:srgbClr val="000000"/>
                </a:solidFill>
              </a:rPr>
              <a:t>Available at: </a:t>
            </a:r>
            <a:r>
              <a:rPr lang="en-GB" altLang="en-US">
                <a:hlinkClick r:id="rId3"/>
              </a:rPr>
              <a:t>How safe are our children? 2019 (nspcc.org.uk)</a:t>
            </a:r>
            <a:r>
              <a:rPr lang="en-GB" altLang="en-US"/>
              <a:t> </a:t>
            </a:r>
            <a:r>
              <a:rPr lang="en-GB" altLang="en-US">
                <a:solidFill>
                  <a:srgbClr val="37394C"/>
                </a:solidFill>
              </a:rPr>
              <a:t>[Accessed 31</a:t>
            </a:r>
            <a:r>
              <a:rPr lang="en-GB" altLang="en-US" baseline="30000">
                <a:solidFill>
                  <a:srgbClr val="37394C"/>
                </a:solidFill>
              </a:rPr>
              <a:t>st</a:t>
            </a:r>
            <a:r>
              <a:rPr lang="en-GB" altLang="en-US">
                <a:solidFill>
                  <a:srgbClr val="37394C"/>
                </a:solidFill>
              </a:rPr>
              <a:t> October 2023] </a:t>
            </a:r>
          </a:p>
          <a:p>
            <a:pPr>
              <a:defRPr/>
            </a:pPr>
            <a:r>
              <a:rPr lang="en-GB" altLang="en-US">
                <a:solidFill>
                  <a:srgbClr val="000000"/>
                </a:solidFill>
              </a:rPr>
              <a:t>Social Care Wales (2023) </a:t>
            </a:r>
            <a:r>
              <a:rPr lang="en-GB" altLang="en-US" i="1">
                <a:solidFill>
                  <a:srgbClr val="37394C"/>
                </a:solidFill>
              </a:rPr>
              <a:t>Wales Safeguarding Procedures</a:t>
            </a:r>
            <a:r>
              <a:rPr lang="en-GB" altLang="en-US">
                <a:solidFill>
                  <a:srgbClr val="37394C"/>
                </a:solidFill>
              </a:rPr>
              <a:t>. Available at: </a:t>
            </a:r>
            <a:r>
              <a:rPr lang="en-GB" altLang="en-US">
                <a:hlinkClick r:id="rId4"/>
              </a:rPr>
              <a:t>Safeguarding Wales</a:t>
            </a:r>
            <a:r>
              <a:rPr lang="en-GB" altLang="en-US"/>
              <a:t> </a:t>
            </a:r>
            <a:r>
              <a:rPr lang="en-GB" altLang="en-US">
                <a:solidFill>
                  <a:srgbClr val="37394C"/>
                </a:solidFill>
              </a:rPr>
              <a:t>[Accessed 31</a:t>
            </a:r>
            <a:r>
              <a:rPr lang="en-GB" altLang="en-US" baseline="30000">
                <a:solidFill>
                  <a:srgbClr val="37394C"/>
                </a:solidFill>
              </a:rPr>
              <a:t>st</a:t>
            </a:r>
            <a:r>
              <a:rPr lang="en-GB" altLang="en-US">
                <a:solidFill>
                  <a:srgbClr val="37394C"/>
                </a:solidFill>
              </a:rPr>
              <a:t> October 2023] </a:t>
            </a:r>
          </a:p>
          <a:p>
            <a:pPr>
              <a:defRPr/>
            </a:pPr>
            <a:endParaRPr lang="en-GB" altLang="en-US"/>
          </a:p>
        </p:txBody>
      </p:sp>
      <p:sp>
        <p:nvSpPr>
          <p:cNvPr id="114692" name="Footer Placeholder 3">
            <a:extLst>
              <a:ext uri="{FF2B5EF4-FFF2-40B4-BE49-F238E27FC236}">
                <a16:creationId xmlns:a16="http://schemas.microsoft.com/office/drawing/2014/main" id="{63F00922-F0B6-EB8E-790E-FD6B29A43F19}"/>
              </a:ext>
            </a:extLst>
          </p:cNvPr>
          <p:cNvSpPr>
            <a:spLocks noGrp="1" noChangeArrowheads="1"/>
          </p:cNvSpPr>
          <p:nvPr>
            <p:ph type="ftr" sz="quarter" idx="11"/>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lang="en-US" altLang="en-US"/>
              <a:t>
</a:t>
            </a:r>
          </a:p>
        </p:txBody>
      </p:sp>
      <p:sp>
        <p:nvSpPr>
          <p:cNvPr id="114693" name="Slide Number Placeholder 4">
            <a:extLst>
              <a:ext uri="{FF2B5EF4-FFF2-40B4-BE49-F238E27FC236}">
                <a16:creationId xmlns:a16="http://schemas.microsoft.com/office/drawing/2014/main" id="{41CA53D8-ADEC-7561-7F3A-3D2C9C3F7C4A}"/>
              </a:ext>
            </a:extLst>
          </p:cNvPr>
          <p:cNvSpPr>
            <a:spLocks noGrp="1" noChangeArrowheads="1"/>
          </p:cNvSpPr>
          <p:nvPr>
            <p:ph type="sldNum" sz="quarter" idx="12"/>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8D678838-A22E-43D3-8F7D-8AA8C04AD1E2}" type="slidenum">
              <a:rPr lang="en-GB" altLang="en-US" sz="1000" b="1">
                <a:solidFill>
                  <a:srgbClr val="FFFFFF"/>
                </a:solidFill>
                <a:latin typeface="Arial" panose="020B0604020202020204" pitchFamily="34" charset="0"/>
              </a:rPr>
              <a:pPr fontAlgn="base">
                <a:spcBef>
                  <a:spcPct val="0"/>
                </a:spcBef>
                <a:spcAft>
                  <a:spcPct val="0"/>
                </a:spcAft>
              </a:pPr>
              <a:t>56</a:t>
            </a:fld>
            <a:endParaRPr lang="en-GB" altLang="en-US" sz="1000" b="1">
              <a:solidFill>
                <a:srgbClr val="FFFFFF"/>
              </a:solidFill>
              <a:latin typeface="Arial" panose="020B0604020202020204" pitchFamily="34"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a:extLst>
              <a:ext uri="{FF2B5EF4-FFF2-40B4-BE49-F238E27FC236}">
                <a16:creationId xmlns:a16="http://schemas.microsoft.com/office/drawing/2014/main" id="{3699525A-6D97-8886-F054-2E0B15BF3A25}"/>
              </a:ext>
            </a:extLst>
          </p:cNvPr>
          <p:cNvSpPr>
            <a:spLocks noGrp="1" noChangeArrowheads="1"/>
          </p:cNvSpPr>
          <p:nvPr>
            <p:ph type="title"/>
          </p:nvPr>
        </p:nvSpPr>
        <p:spPr/>
        <p:txBody>
          <a:bodyPr/>
          <a:lstStyle/>
          <a:p>
            <a:r>
              <a:rPr lang="en-GB" altLang="en-US"/>
              <a:t>Unrhyw gwestiynau?</a:t>
            </a:r>
            <a:br>
              <a:rPr lang="en-GB" altLang="en-US"/>
            </a:br>
            <a:r>
              <a:rPr lang="en-GB" altLang="en-US"/>
              <a:t>Any questions?</a:t>
            </a:r>
          </a:p>
        </p:txBody>
      </p:sp>
      <p:sp>
        <p:nvSpPr>
          <p:cNvPr id="115715" name="Content Placeholder 2">
            <a:extLst>
              <a:ext uri="{FF2B5EF4-FFF2-40B4-BE49-F238E27FC236}">
                <a16:creationId xmlns:a16="http://schemas.microsoft.com/office/drawing/2014/main" id="{ED2DDF00-49B6-9359-0315-CF4584D31268}"/>
              </a:ext>
            </a:extLst>
          </p:cNvPr>
          <p:cNvSpPr>
            <a:spLocks noGrp="1" noChangeArrowheads="1"/>
          </p:cNvSpPr>
          <p:nvPr>
            <p:ph idx="1"/>
          </p:nvPr>
        </p:nvSpPr>
        <p:spPr/>
        <p:txBody>
          <a:bodyPr>
            <a:normAutofit fontScale="85000" lnSpcReduction="20000"/>
          </a:bodyPr>
          <a:lstStyle/>
          <a:p>
            <a:endParaRPr lang="en-GB" altLang="en-US"/>
          </a:p>
          <a:p>
            <a:endParaRPr lang="en-GB" altLang="en-US"/>
          </a:p>
          <a:p>
            <a:endParaRPr lang="en-GB" altLang="en-US"/>
          </a:p>
          <a:p>
            <a:endParaRPr lang="en-GB" altLang="en-US"/>
          </a:p>
          <a:p>
            <a:endParaRPr lang="en-GB" altLang="en-US"/>
          </a:p>
          <a:p>
            <a:endParaRPr lang="en-GB" altLang="en-US"/>
          </a:p>
          <a:p>
            <a:endParaRPr lang="en-GB" altLang="en-US"/>
          </a:p>
          <a:p>
            <a:r>
              <a:rPr lang="en-GB" altLang="en-US"/>
              <a:t>Darllen pellach/Further reading:</a:t>
            </a:r>
          </a:p>
          <a:p>
            <a:r>
              <a:rPr lang="en-GB" altLang="en-US">
                <a:hlinkClick r:id="rId2"/>
              </a:rPr>
              <a:t>Multi-agency and interdisciplinary working | NSPCC Learning</a:t>
            </a:r>
            <a:endParaRPr lang="en-GB" altLang="en-US"/>
          </a:p>
        </p:txBody>
      </p:sp>
      <p:sp>
        <p:nvSpPr>
          <p:cNvPr id="115716" name="Footer Placeholder 3">
            <a:extLst>
              <a:ext uri="{FF2B5EF4-FFF2-40B4-BE49-F238E27FC236}">
                <a16:creationId xmlns:a16="http://schemas.microsoft.com/office/drawing/2014/main" id="{9C64BB0A-D67D-AC23-81E7-F63BAFC210A3}"/>
              </a:ext>
            </a:extLst>
          </p:cNvPr>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a:t>
</a:t>
            </a:r>
          </a:p>
        </p:txBody>
      </p:sp>
      <p:sp>
        <p:nvSpPr>
          <p:cNvPr id="115717" name="Slide Number Placeholder 4">
            <a:extLst>
              <a:ext uri="{FF2B5EF4-FFF2-40B4-BE49-F238E27FC236}">
                <a16:creationId xmlns:a16="http://schemas.microsoft.com/office/drawing/2014/main" id="{2F35BFC0-A2B4-F301-A52E-EF95879FAEB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BC419B43-51B8-45B4-A34E-FB733C87E79A}" type="slidenum">
              <a:rPr lang="en-GB" altLang="en-US"/>
              <a:pPr/>
              <a:t>57</a:t>
            </a:fld>
            <a:endParaRPr lang="en-GB" altLang="en-US"/>
          </a:p>
        </p:txBody>
      </p:sp>
    </p:spTree>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Gallery</Template>
  <TotalTime>1530</TotalTime>
  <Words>6403</Words>
  <Application>Microsoft Office PowerPoint</Application>
  <PresentationFormat>Widescreen</PresentationFormat>
  <Paragraphs>573</Paragraphs>
  <Slides>57</Slides>
  <Notes>13</Notes>
  <HiddenSlides>0</HiddenSlides>
  <MMClips>4</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57</vt:i4>
      </vt:variant>
    </vt:vector>
  </HeadingPairs>
  <TitlesOfParts>
    <vt:vector size="67" baseType="lpstr">
      <vt:lpstr>NSPCC-Regular</vt:lpstr>
      <vt:lpstr>Aptos</vt:lpstr>
      <vt:lpstr>Arial</vt:lpstr>
      <vt:lpstr>Arial Narrow</vt:lpstr>
      <vt:lpstr>Calibri</vt:lpstr>
      <vt:lpstr>Calibri Light</vt:lpstr>
      <vt:lpstr>Helvetica</vt:lpstr>
      <vt:lpstr>Palatino Linotype</vt:lpstr>
      <vt:lpstr>Times New Roman</vt:lpstr>
      <vt:lpstr>Gallery</vt:lpstr>
      <vt:lpstr>ECES6019  Making a Difference Together  Gwneud Gwahaniaeth Gyda'n Gilydd</vt:lpstr>
      <vt:lpstr>Recap</vt:lpstr>
      <vt:lpstr>Objectives</vt:lpstr>
      <vt:lpstr>Prif Negeseuon Key Messages</vt:lpstr>
      <vt:lpstr>Prif Negeseuon Key Messages</vt:lpstr>
      <vt:lpstr>Diffiniadau (Gweithdrefnau Diogelu Cymru)  Definitions (Wales Safeguarding Procedures)</vt:lpstr>
      <vt:lpstr>Gweithdrefnau Diogelu Cymru  Wales Safeguarding Procedures</vt:lpstr>
      <vt:lpstr>Gweithdrefnau Diogelu Cymru  Wales Safeguarding Procedures </vt:lpstr>
      <vt:lpstr>Gweithdrefnau Diogelu Cymru  Wales Safeguarding Procedures</vt:lpstr>
      <vt:lpstr>Ffeithiau ac ystadegau Facts and figures</vt:lpstr>
      <vt:lpstr>Pa mor ddiogel yw ein plant?  How safe are our children? (NSPCC, 2024)</vt:lpstr>
      <vt:lpstr>Task - </vt:lpstr>
      <vt:lpstr>Y broses ddiogelu: trosolwg  The safeguarding process: an overview</vt:lpstr>
      <vt:lpstr>Y broses ddiogelu: trosolwg The safeguarding process: an overview</vt:lpstr>
      <vt:lpstr>Watch and make notes</vt:lpstr>
      <vt:lpstr>Polisïau Sefydliadol Institutional Policies </vt:lpstr>
      <vt:lpstr>Rhannu Gwybodaeth Information Sharing</vt:lpstr>
      <vt:lpstr>Cyfrifoldebau a rennir Shared responsibilities</vt:lpstr>
      <vt:lpstr>Termau allweddol – niwed sylweddol
</vt:lpstr>
      <vt:lpstr>Key terms – significant harm</vt:lpstr>
      <vt:lpstr>Termau allweddol – Perygl uniongyrchol
</vt:lpstr>
      <vt:lpstr>Key terms – Immediate danger</vt:lpstr>
      <vt:lpstr>Beth yw cam-drin?  What is abuse?</vt:lpstr>
      <vt:lpstr>TASG - Agweddau a Gwerthoedd TASK - Attitudes and Values </vt:lpstr>
      <vt:lpstr>Prif Gategorïau Cam-drin Main Categories of Abuse</vt:lpstr>
      <vt:lpstr>Categorïau eraill o gam-drin Other categories of abuse</vt:lpstr>
      <vt:lpstr>Task – What is child abuse?</vt:lpstr>
      <vt:lpstr>PowerPoint Presentation</vt:lpstr>
      <vt:lpstr>PowerPoint Presentation</vt:lpstr>
      <vt:lpstr>Beth yw Cam-drin Corfforol? What is Physical Abuse?</vt:lpstr>
      <vt:lpstr>PowerPoint Presentation</vt:lpstr>
      <vt:lpstr>Beth yw Cam-drin Rhywiol? What is Sexual Abuse?</vt:lpstr>
      <vt:lpstr>Paratoi  Grooming is</vt:lpstr>
      <vt:lpstr>Camfanteisio'n Rhywiol ar Blant Child Sexual Exploitation</vt:lpstr>
      <vt:lpstr>Cam-drin emosiynol Emotional abuse</vt:lpstr>
      <vt:lpstr>PowerPoint Presentation</vt:lpstr>
      <vt:lpstr>Grwpiau arbennig o agored i niwed  Particularly vulnerable groups</vt:lpstr>
      <vt:lpstr>PowerPoint Presentation</vt:lpstr>
      <vt:lpstr>PowerPoint Presentation</vt:lpstr>
      <vt:lpstr>Beth yw Esgeulustod?  What is Neglect?</vt:lpstr>
      <vt:lpstr>Group activity – Which category of abuse?</vt:lpstr>
      <vt:lpstr>Cam-drin Domestig – Diffiniad Domestic Abuse - Definition</vt:lpstr>
      <vt:lpstr>Cam-drin Domestig Domestic Abuse</vt:lpstr>
      <vt:lpstr>Egwyddorion ymarfer (WSP, 2023) Principles of practice (WSP, 2023)</vt:lpstr>
      <vt:lpstr>Egwyddorion ymarfer  Principles of practice (WSP, 2023)</vt:lpstr>
      <vt:lpstr>Tasg grŵp          Group task</vt:lpstr>
      <vt:lpstr>Rhwystrau i blant sy'n adrodd am gamdriniaeth Barriers to children reporting abuse</vt:lpstr>
      <vt:lpstr>Rhwystrau i oedolion rhag sôn am gamdriniaeth Barriers to adults reporting abuse</vt:lpstr>
      <vt:lpstr>Datgelu – Gwrando, Cadw'n Dawel, Gweithredu  Disclosure – Listen, Keep Calm, Act </vt:lpstr>
      <vt:lpstr>PowerPoint Presentation</vt:lpstr>
      <vt:lpstr>Ymdrin â datgelu – Pethau i beidio â’u gwneud  Dealing with disclosure – Don’ts</vt:lpstr>
      <vt:lpstr>Ymdrin â datgelu – Pethau i beidio â’u gwneud  Dealing with disclosure – Don’ts</vt:lpstr>
      <vt:lpstr>Ymarfer mewn ysgolion a cholegau Practice in schools and colleges</vt:lpstr>
      <vt:lpstr>Honiadau yn erbyn staff, llywodraethwyr a gwirfoddolwyr  Allegations against staff, governors and volunteers </vt:lpstr>
      <vt:lpstr>Astudiaeth Achos 1   Case Study 1</vt:lpstr>
      <vt:lpstr>Rhestr Gyfeiriadau  Reference list</vt:lpstr>
      <vt:lpstr>Unrhyw gwestiynau?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Ross Phillips</cp:lastModifiedBy>
  <cp:revision>11</cp:revision>
  <dcterms:created xsi:type="dcterms:W3CDTF">2025-10-01T15:51:13Z</dcterms:created>
  <dcterms:modified xsi:type="dcterms:W3CDTF">2025-11-11T09:08:21Z</dcterms:modified>
</cp:coreProperties>
</file>