
<file path=[Content_Types].xml><?xml version="1.0" encoding="utf-8"?>
<Types xmlns="http://schemas.openxmlformats.org/package/2006/content-types">
  <Override PartName="/ppt/slides/slide5.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Default Extension="png" ContentType="image/png"/>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Default Extension="mp4" ContentType="video/mp4"/>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59" r:id="rId5"/>
    <p:sldId id="260"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xmlns="" val="0"/>
    </p:ext>
    <p:ext uri="{D31A062A-798A-4329-ABDD-BBA856620510}">
      <p14:defaultImageDpi xmlns:p14="http://schemas.microsoft.com/office/powerpoint/2010/main" xmlns="" val="32767"/>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horzBarState="maximized">
    <p:restoredLeft sz="15000" autoAdjust="0"/>
    <p:restoredTop sz="94660"/>
  </p:normalViewPr>
  <p:slideViewPr>
    <p:cSldViewPr snapToGrid="0">
      <p:cViewPr varScale="1">
        <p:scale>
          <a:sx n="91" d="100"/>
          <a:sy n="91" d="100"/>
        </p:scale>
        <p:origin x="-370" y="-86"/>
      </p:cViewPr>
      <p:guideLst>
        <p:guide orient="horz" pos="2160"/>
        <p:guide pos="3840"/>
      </p:guideLst>
    </p:cSldViewPr>
  </p:slideViewPr>
  <p:notesTextViewPr>
    <p:cViewPr>
      <p:scale>
        <a:sx n="1" d="1"/>
        <a:sy n="1" d="1"/>
      </p:scale>
      <p:origin x="0" y="0"/>
    </p:cViewPr>
  </p:notesText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236052C-E1D6-4839-9232-FA4D8836EB24}"/>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xmlns="" id="{4B002152-37D3-4109-8930-DE5164091136}"/>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xmlns="" id="{DB22D7F2-D103-451E-A550-1A14D0A21EBE}"/>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5" name="Footer Placeholder 4">
            <a:extLst>
              <a:ext uri="{FF2B5EF4-FFF2-40B4-BE49-F238E27FC236}">
                <a16:creationId xmlns:a16="http://schemas.microsoft.com/office/drawing/2014/main" xmlns="" id="{F4DA3690-2A71-4DDE-9CE7-928DE41E4FA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D43ABBA1-49CA-4D26-8BC7-0D7467A4DD58}"/>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2035384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FD3F6A0-5234-45BF-A8A7-69A6896C0793}"/>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89A31739-F227-4679-B4AF-F4FE0AF882AC}"/>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F898A3BB-CC5F-4933-BE7A-CE5559441517}"/>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5" name="Footer Placeholder 4">
            <a:extLst>
              <a:ext uri="{FF2B5EF4-FFF2-40B4-BE49-F238E27FC236}">
                <a16:creationId xmlns:a16="http://schemas.microsoft.com/office/drawing/2014/main" xmlns="" id="{BE078B94-76D6-48CE-92C6-1D1A6E8720D5}"/>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A4CF8FEB-9B47-4BEE-922E-BFFC3A985E78}"/>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35843340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EB8F5A3F-5851-4F0C-A82C-B1C2F7F03D41}"/>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xmlns="" id="{AACFDE7F-6E83-4D42-8C51-E26EDABE7C5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771E036B-EFB1-4213-AE06-88363678D788}"/>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5" name="Footer Placeholder 4">
            <a:extLst>
              <a:ext uri="{FF2B5EF4-FFF2-40B4-BE49-F238E27FC236}">
                <a16:creationId xmlns:a16="http://schemas.microsoft.com/office/drawing/2014/main" xmlns="" id="{FCC87929-4223-4D45-8C6F-87A56D2F1C86}"/>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E4E55EE9-2508-4006-8B25-645CB1C28ECC}"/>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329499581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017ABA09-B2F5-4185-995C-5CB4A5935C9C}"/>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665C001F-4EE0-43B9-9A30-E1A031C158B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xmlns="" id="{4D216DFC-8A02-4F4B-9EF8-3F4BCFB96BC5}"/>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xmlns="" id="{BF35E9BE-77D7-41F6-9E9A-4534F3C420D1}"/>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6" name="Footer Placeholder 5">
            <a:extLst>
              <a:ext uri="{FF2B5EF4-FFF2-40B4-BE49-F238E27FC236}">
                <a16:creationId xmlns:a16="http://schemas.microsoft.com/office/drawing/2014/main" xmlns="" id="{DD198FA7-A51C-4DE4-8766-8D46D28B0D6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14D9262C-1CAA-4ECA-9B42-895588174A1E}"/>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135445808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27662B1-DD41-4C14-B447-95F4D3198ECF}"/>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8AE70D72-3485-41D5-B5AF-8E8108874CE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7E22601C-E08B-473C-99E0-F7AB5CE6625F}"/>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xmlns="" id="{B749AA7B-4AAE-42C4-8FDE-AF14D03AEB7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BCD4895B-A2ED-47DE-B322-AFDE327906F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xmlns="" id="{1E67E66C-B0A6-42E3-8075-BF8C71D6FBF8}"/>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8" name="Footer Placeholder 7">
            <a:extLst>
              <a:ext uri="{FF2B5EF4-FFF2-40B4-BE49-F238E27FC236}">
                <a16:creationId xmlns:a16="http://schemas.microsoft.com/office/drawing/2014/main" xmlns="" id="{23FA15E5-B197-4CF1-A33E-4F1FE5A4CF7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xmlns="" id="{F1707CF9-378D-40B1-B148-ED4DF7FBBB06}"/>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35111341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2D9E83C9-BD3C-4FE4-A83A-FF15675064C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xmlns="" id="{5441189B-A467-4C00-975D-247778A9B1C4}"/>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4" name="Footer Placeholder 3">
            <a:extLst>
              <a:ext uri="{FF2B5EF4-FFF2-40B4-BE49-F238E27FC236}">
                <a16:creationId xmlns:a16="http://schemas.microsoft.com/office/drawing/2014/main" xmlns="" id="{6BC2D4DF-724D-46C6-9BB1-3CF7BDFEC82F}"/>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xmlns="" id="{96727F87-9972-4621-A34F-182AA667C888}"/>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6198158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9EC5322C-2FBA-4A73-9598-6FE21DD6B000}"/>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3" name="Footer Placeholder 2">
            <a:extLst>
              <a:ext uri="{FF2B5EF4-FFF2-40B4-BE49-F238E27FC236}">
                <a16:creationId xmlns:a16="http://schemas.microsoft.com/office/drawing/2014/main" xmlns="" id="{D5124186-309B-4ED2-92E8-B11E04DD2888}"/>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xmlns="" id="{BB08B4EF-4B2A-47BA-9957-81F766F76B8B}"/>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1556520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8E605286-A216-440B-A629-0AE35A9E058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xmlns="" id="{100FCBAD-953E-4B7B-A4AA-8F9EC89497A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xmlns="" id="{A57D6164-C506-4E2B-AD63-EE13A23C1C1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2ECD443E-D477-41E0-9EDE-AEE674E60E2B}"/>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6" name="Footer Placeholder 5">
            <a:extLst>
              <a:ext uri="{FF2B5EF4-FFF2-40B4-BE49-F238E27FC236}">
                <a16:creationId xmlns:a16="http://schemas.microsoft.com/office/drawing/2014/main" xmlns="" id="{D325BBA3-C728-46D5-B3E0-ABDC6F4AF4A3}"/>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D1CCF558-1ADE-4748-B981-D495FF52B3DE}"/>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316185934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FC1D7B8-D346-4015-9E16-ABF8B124509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xmlns="" id="{10AB7515-8F3A-4163-A97B-9EB658A433C8}"/>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xmlns="" id="{7518CBF4-35BA-43C9-AECD-B57123281D0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C4F3650F-8FCB-4692-8BD5-1215CB3F293D}"/>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6" name="Footer Placeholder 5">
            <a:extLst>
              <a:ext uri="{FF2B5EF4-FFF2-40B4-BE49-F238E27FC236}">
                <a16:creationId xmlns:a16="http://schemas.microsoft.com/office/drawing/2014/main" xmlns="" id="{8768CC75-5355-4D50-ACC4-7C5CD2BB974D}"/>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xmlns="" id="{6058ED31-91FE-4BBA-BA32-0C9126E0EBFC}"/>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205893197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DED6904-C330-430C-A4C4-CB590F7F2AE5}"/>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28E65C30-B5C7-4843-9D94-C718479FBF08}"/>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5FA7EA03-F218-4512-9E92-9D63C52574CD}"/>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5" name="Footer Placeholder 4">
            <a:extLst>
              <a:ext uri="{FF2B5EF4-FFF2-40B4-BE49-F238E27FC236}">
                <a16:creationId xmlns:a16="http://schemas.microsoft.com/office/drawing/2014/main" xmlns="" id="{400CD953-9CB4-4085-8390-0E3B707A35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1FBDCAEC-10DB-4DDF-B5B3-04BE7F52C32C}"/>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16973660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BFBFC32C-3AB4-46BC-9ED5-2432B7EB22C3}"/>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xmlns="" id="{0C4F4445-3C17-4369-A1C4-7EC7BEA58E49}"/>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F82F6F5-999E-494A-9861-CB747D257AB8}"/>
              </a:ext>
            </a:extLst>
          </p:cNvPr>
          <p:cNvSpPr>
            <a:spLocks noGrp="1"/>
          </p:cNvSpPr>
          <p:nvPr>
            <p:ph type="dt" sz="half" idx="10"/>
          </p:nvPr>
        </p:nvSpPr>
        <p:spPr/>
        <p:txBody>
          <a:bodyPr/>
          <a:lstStyle/>
          <a:p>
            <a:fld id="{4346CF44-FF80-48AB-BAB4-534006AC1A75}" type="datetimeFigureOut">
              <a:rPr lang="en-GB" smtClean="0"/>
              <a:pPr/>
              <a:t>23/04/2021</a:t>
            </a:fld>
            <a:endParaRPr lang="en-GB"/>
          </a:p>
        </p:txBody>
      </p:sp>
      <p:sp>
        <p:nvSpPr>
          <p:cNvPr id="5" name="Footer Placeholder 4">
            <a:extLst>
              <a:ext uri="{FF2B5EF4-FFF2-40B4-BE49-F238E27FC236}">
                <a16:creationId xmlns:a16="http://schemas.microsoft.com/office/drawing/2014/main" xmlns="" id="{B3FEEB3D-109E-4A65-AF1E-8085B038FCE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xmlns="" id="{7E3289F1-A37B-4CD4-8EE6-8A4A7E457E51}"/>
              </a:ext>
            </a:extLst>
          </p:cNvPr>
          <p:cNvSpPr>
            <a:spLocks noGrp="1"/>
          </p:cNvSpPr>
          <p:nvPr>
            <p:ph type="sldNum" sz="quarter" idx="12"/>
          </p:nvPr>
        </p:nvSpPr>
        <p:spPr/>
        <p:txBody>
          <a:body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644737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F45CAA8A-AD84-426B-8EC3-9F8421BD824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xmlns="" id="{30F6863D-1CCD-4633-8F79-66EC402F5CFF}"/>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xmlns="" id="{15C5BCBE-4924-453F-A922-9E840634A09F}"/>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346CF44-FF80-48AB-BAB4-534006AC1A75}" type="datetimeFigureOut">
              <a:rPr lang="en-GB" smtClean="0"/>
              <a:pPr/>
              <a:t>23/04/2021</a:t>
            </a:fld>
            <a:endParaRPr lang="en-GB"/>
          </a:p>
        </p:txBody>
      </p:sp>
      <p:sp>
        <p:nvSpPr>
          <p:cNvPr id="5" name="Footer Placeholder 4">
            <a:extLst>
              <a:ext uri="{FF2B5EF4-FFF2-40B4-BE49-F238E27FC236}">
                <a16:creationId xmlns:a16="http://schemas.microsoft.com/office/drawing/2014/main" xmlns="" id="{9950772F-364E-405B-991B-E6AF53D03BA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xmlns="" id="{C1FCA70B-3548-44B5-9BF6-3CBF02C5DA32}"/>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B783FA0-3950-4DA3-AF93-A6A3A10B5E12}" type="slidenum">
              <a:rPr lang="en-GB" smtClean="0"/>
              <a:pPr/>
              <a:t>‹#›</a:t>
            </a:fld>
            <a:endParaRPr lang="en-GB"/>
          </a:p>
        </p:txBody>
      </p:sp>
    </p:spTree>
    <p:extLst>
      <p:ext uri="{BB962C8B-B14F-4D97-AF65-F5344CB8AC3E}">
        <p14:creationId xmlns:p14="http://schemas.microsoft.com/office/powerpoint/2010/main" xmlns="" val="363423906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media" Target="../media/media1.mp4"/><Relationship Id="rId2" Type="http://schemas.openxmlformats.org/officeDocument/2006/relationships/slideLayout" Target="../slideLayouts/slideLayout1.xml"/><Relationship Id="rId1" Type="http://schemas.openxmlformats.org/officeDocument/2006/relationships/video" Target="NULL" TargetMode="Externa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9" name="Rectangle 8">
            <a:extLst>
              <a:ext uri="{FF2B5EF4-FFF2-40B4-BE49-F238E27FC236}">
                <a16:creationId xmlns:a16="http://schemas.microsoft.com/office/drawing/2014/main" xmlns="" id="{C1DD1A8A-57D5-4A81-AD04-532B043C561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1"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a:extLst>
              <a:ext uri="{FF2B5EF4-FFF2-40B4-BE49-F238E27FC236}">
                <a16:creationId xmlns:a16="http://schemas.microsoft.com/office/drawing/2014/main" xmlns="" id="{4EA27C4E-69DC-4A25-B4FC-E92AF68ADF30}"/>
              </a:ext>
            </a:extLst>
          </p:cNvPr>
          <p:cNvPicPr>
            <a:picLocks noChangeAspect="1"/>
          </p:cNvPicPr>
          <p:nvPr>
            <a:videoFile r:link="rId1"/>
            <p:extLst>
              <p:ext uri="{DAA4B4D4-6D71-4841-9C94-3DE7FCFB9230}">
                <p14:media xmlns:p14="http://schemas.microsoft.com/office/powerpoint/2010/main" xmlns="" r:embed="rId3"/>
              </p:ext>
            </p:extLst>
          </p:nvPr>
        </p:nvPicPr>
        <p:blipFill rotWithShape="1">
          <a:blip r:embed="rId4"/>
          <a:srcRect/>
          <a:stretch/>
        </p:blipFill>
        <p:spPr>
          <a:xfrm>
            <a:off x="-3047" y="10"/>
            <a:ext cx="12191999" cy="6857990"/>
          </a:xfrm>
          <a:prstGeom prst="rect">
            <a:avLst/>
          </a:prstGeom>
        </p:spPr>
      </p:pic>
      <p:sp>
        <p:nvSpPr>
          <p:cNvPr id="11" name="Rectangle 10">
            <a:extLst>
              <a:ext uri="{FF2B5EF4-FFF2-40B4-BE49-F238E27FC236}">
                <a16:creationId xmlns:a16="http://schemas.microsoft.com/office/drawing/2014/main" xmlns="" id="{007891EC-4501-44ED-A8C8-B11B6DB767AB}"/>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2207602"/>
            <a:ext cx="12191999" cy="3162146"/>
          </a:xfrm>
          <a:prstGeom prst="rect">
            <a:avLst/>
          </a:prstGeom>
          <a:gradFill flip="none" rotWithShape="1">
            <a:gsLst>
              <a:gs pos="0">
                <a:srgbClr val="000000">
                  <a:alpha val="0"/>
                </a:srgbClr>
              </a:gs>
              <a:gs pos="25000">
                <a:srgbClr val="000000">
                  <a:alpha val="15000"/>
                </a:srgbClr>
              </a:gs>
              <a:gs pos="75000">
                <a:srgbClr val="000000">
                  <a:alpha val="15000"/>
                </a:srgbClr>
              </a:gs>
              <a:gs pos="50000">
                <a:srgbClr val="000000">
                  <a:alpha val="30000"/>
                </a:srgbClr>
              </a:gs>
              <a:gs pos="100000">
                <a:srgbClr val="000000">
                  <a:alpha val="0"/>
                </a:srgbClr>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755D7891-5D54-47D7-8450-EC86E7CC97BB}"/>
              </a:ext>
            </a:extLst>
          </p:cNvPr>
          <p:cNvSpPr>
            <a:spLocks noGrp="1"/>
          </p:cNvSpPr>
          <p:nvPr>
            <p:ph type="ctrTitle"/>
          </p:nvPr>
        </p:nvSpPr>
        <p:spPr>
          <a:xfrm>
            <a:off x="1097280" y="325550"/>
            <a:ext cx="10058400" cy="3574778"/>
          </a:xfrm>
          <a:effectLst>
            <a:outerShdw blurRad="50800" dist="38100" dir="2700000" algn="tl" rotWithShape="0">
              <a:prstClr val="black">
                <a:alpha val="40000"/>
              </a:prstClr>
            </a:outerShdw>
          </a:effectLst>
        </p:spPr>
        <p:txBody>
          <a:bodyPr>
            <a:normAutofit/>
          </a:bodyPr>
          <a:lstStyle/>
          <a:p>
            <a:r>
              <a:rPr lang="en-GB" sz="5200">
                <a:solidFill>
                  <a:srgbClr val="FFFFFF"/>
                </a:solidFill>
              </a:rPr>
              <a:t>My academic and employabillty skills</a:t>
            </a:r>
          </a:p>
        </p:txBody>
      </p:sp>
      <p:sp>
        <p:nvSpPr>
          <p:cNvPr id="3" name="Subtitle 2">
            <a:extLst>
              <a:ext uri="{FF2B5EF4-FFF2-40B4-BE49-F238E27FC236}">
                <a16:creationId xmlns:a16="http://schemas.microsoft.com/office/drawing/2014/main" xmlns="" id="{F309964F-D664-4E89-A796-0482F21723DF}"/>
              </a:ext>
            </a:extLst>
          </p:cNvPr>
          <p:cNvSpPr>
            <a:spLocks noGrp="1"/>
          </p:cNvSpPr>
          <p:nvPr>
            <p:ph type="subTitle" idx="1"/>
          </p:nvPr>
        </p:nvSpPr>
        <p:spPr>
          <a:xfrm>
            <a:off x="-2053967" y="5472520"/>
            <a:ext cx="10058400" cy="1282707"/>
          </a:xfrm>
          <a:effectLst>
            <a:outerShdw blurRad="50800" dist="38100" dir="2700000" algn="tl" rotWithShape="0">
              <a:prstClr val="black">
                <a:alpha val="40000"/>
              </a:prstClr>
            </a:outerShdw>
          </a:effectLst>
        </p:spPr>
        <p:txBody>
          <a:bodyPr>
            <a:normAutofit/>
          </a:bodyPr>
          <a:lstStyle/>
          <a:p>
            <a:r>
              <a:rPr lang="en-GB" dirty="0">
                <a:solidFill>
                  <a:srgbClr val="FFFFFF"/>
                </a:solidFill>
              </a:rPr>
              <a:t>Nicoleta Cristina </a:t>
            </a:r>
            <a:r>
              <a:rPr lang="en-GB" dirty="0" err="1">
                <a:solidFill>
                  <a:srgbClr val="FFFFFF"/>
                </a:solidFill>
              </a:rPr>
              <a:t>Carbunaru</a:t>
            </a:r>
            <a:r>
              <a:rPr lang="en-GB" dirty="0">
                <a:solidFill>
                  <a:srgbClr val="FFFFFF"/>
                </a:solidFill>
              </a:rPr>
              <a:t> - 2023706</a:t>
            </a:r>
          </a:p>
        </p:txBody>
      </p:sp>
    </p:spTree>
    <p:extLst>
      <p:ext uri="{BB962C8B-B14F-4D97-AF65-F5344CB8AC3E}">
        <p14:creationId xmlns:p14="http://schemas.microsoft.com/office/powerpoint/2010/main" xmlns="" val="15394995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video>
              <p:cMediaNode mute="1">
                <p:cTn id="7" repeatCount="indefinite" fill="hold" display="0">
                  <p:stCondLst>
                    <p:cond delay="indefinite"/>
                  </p:stCondLst>
                </p:cTn>
                <p:tgtEl>
                  <p:spTgt spid="5"/>
                </p:tgtEl>
              </p:cMediaNode>
            </p:vide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5" name="Rectangle 9">
            <a:extLst>
              <a:ext uri="{FF2B5EF4-FFF2-40B4-BE49-F238E27FC236}">
                <a16:creationId xmlns:a16="http://schemas.microsoft.com/office/drawing/2014/main" xmlns="" id="{9AA72BD9-2C5A-4EDC-931F-5AA08EACA0F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A picture containing person, clothing, person, suit&#10;&#10;Description automatically generated">
            <a:extLst>
              <a:ext uri="{FF2B5EF4-FFF2-40B4-BE49-F238E27FC236}">
                <a16:creationId xmlns:a16="http://schemas.microsoft.com/office/drawing/2014/main" xmlns="" id="{823843CB-7759-411F-B2F1-5019158B89D7}"/>
              </a:ext>
            </a:extLst>
          </p:cNvPr>
          <p:cNvPicPr>
            <a:picLocks noChangeAspect="1"/>
          </p:cNvPicPr>
          <p:nvPr/>
        </p:nvPicPr>
        <p:blipFill rotWithShape="1">
          <a:blip r:embed="rId2">
            <a:extLst>
              <a:ext uri="{28A0092B-C50C-407E-A947-70E740481C1C}">
                <a14:useLocalDpi xmlns:a14="http://schemas.microsoft.com/office/drawing/2010/main" xmlns="" val="0"/>
              </a:ext>
            </a:extLst>
          </a:blip>
          <a:srcRect t="9091" r="23289"/>
          <a:stretch/>
        </p:blipFill>
        <p:spPr>
          <a:xfrm>
            <a:off x="3522468" y="10"/>
            <a:ext cx="8669532" cy="6857990"/>
          </a:xfrm>
          <a:prstGeom prst="rect">
            <a:avLst/>
          </a:prstGeom>
        </p:spPr>
      </p:pic>
      <p:sp>
        <p:nvSpPr>
          <p:cNvPr id="17" name="Rectangle 11">
            <a:extLst>
              <a:ext uri="{FF2B5EF4-FFF2-40B4-BE49-F238E27FC236}">
                <a16:creationId xmlns:a16="http://schemas.microsoft.com/office/drawing/2014/main" xmlns="" id="{DD3981AC-7B61-4947-BCF3-F7AA7FA385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xmlns="" id="{B241F718-DD3A-48E5-961B-C01982A5E854}"/>
              </a:ext>
            </a:extLst>
          </p:cNvPr>
          <p:cNvSpPr>
            <a:spLocks noGrp="1"/>
          </p:cNvSpPr>
          <p:nvPr>
            <p:ph type="title"/>
          </p:nvPr>
        </p:nvSpPr>
        <p:spPr>
          <a:xfrm>
            <a:off x="371094" y="1161288"/>
            <a:ext cx="3438144" cy="1124712"/>
          </a:xfrm>
        </p:spPr>
        <p:txBody>
          <a:bodyPr anchor="b">
            <a:normAutofit/>
          </a:bodyPr>
          <a:lstStyle/>
          <a:p>
            <a:r>
              <a:rPr lang="en-GB" sz="2800" dirty="0"/>
              <a:t>Background: </a:t>
            </a:r>
          </a:p>
        </p:txBody>
      </p:sp>
      <p:sp>
        <p:nvSpPr>
          <p:cNvPr id="14" name="Rectangle 13">
            <a:extLst>
              <a:ext uri="{FF2B5EF4-FFF2-40B4-BE49-F238E27FC236}">
                <a16:creationId xmlns:a16="http://schemas.microsoft.com/office/drawing/2014/main" xmlns="" id="{55D4142C-5077-457F-A6AD-3FECFDB396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6" name="Rectangle 15">
            <a:extLst>
              <a:ext uri="{FF2B5EF4-FFF2-40B4-BE49-F238E27FC236}">
                <a16:creationId xmlns:a16="http://schemas.microsoft.com/office/drawing/2014/main" xmlns="" id="{7A5F0580-5EE9-419F-96EE-B6529EF6E7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BACB1E7E-1576-40EF-9D53-EF9B6B6CB336}"/>
              </a:ext>
            </a:extLst>
          </p:cNvPr>
          <p:cNvSpPr>
            <a:spLocks noGrp="1"/>
          </p:cNvSpPr>
          <p:nvPr>
            <p:ph idx="1"/>
          </p:nvPr>
        </p:nvSpPr>
        <p:spPr>
          <a:xfrm>
            <a:off x="371094" y="2718054"/>
            <a:ext cx="3438906" cy="3207258"/>
          </a:xfrm>
        </p:spPr>
        <p:txBody>
          <a:bodyPr anchor="t">
            <a:normAutofit/>
          </a:bodyPr>
          <a:lstStyle/>
          <a:p>
            <a:r>
              <a:rPr lang="en-US" sz="1700"/>
              <a:t>In the next presentation, I will explain what I mean by academic and employability skills</a:t>
            </a:r>
            <a:endParaRPr lang="en-GB" sz="1700"/>
          </a:p>
        </p:txBody>
      </p:sp>
    </p:spTree>
    <p:extLst>
      <p:ext uri="{BB962C8B-B14F-4D97-AF65-F5344CB8AC3E}">
        <p14:creationId xmlns:p14="http://schemas.microsoft.com/office/powerpoint/2010/main" xmlns="" val="1924928730"/>
      </p:ext>
    </p:extLst>
  </p:cSld>
  <p:clrMapOvr>
    <a:overrideClrMapping bg1="dk1" tx1="lt1" bg2="dk2" tx2="lt2" accent1="accent1" accent2="accent2" accent3="accent3" accent4="accent4" accent5="accent5" accent6="accent6" hlink="hlink" folHlink="folHlink"/>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2"/>
        </a:solidFill>
        <a:effectLst/>
      </p:bgPr>
    </p:bg>
    <p:spTree>
      <p:nvGrpSpPr>
        <p:cNvPr id="1" name=""/>
        <p:cNvGrpSpPr/>
        <p:nvPr/>
      </p:nvGrpSpPr>
      <p:grpSpPr>
        <a:xfrm>
          <a:off x="0" y="0"/>
          <a:ext cx="0" cy="0"/>
          <a:chOff x="0" y="0"/>
          <a:chExt cx="0" cy="0"/>
        </a:xfrm>
      </p:grpSpPr>
      <p:sp>
        <p:nvSpPr>
          <p:cNvPr id="10" name="Rectangle 9">
            <a:extLst>
              <a:ext uri="{FF2B5EF4-FFF2-40B4-BE49-F238E27FC236}">
                <a16:creationId xmlns:a16="http://schemas.microsoft.com/office/drawing/2014/main" xmlns="" id="{16C5FA50-8D52-4617-AF91-5C7B1C8352F1}"/>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solidFill>
            <a:srgbClr val="5B2D3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a:extLst>
              <a:ext uri="{FF2B5EF4-FFF2-40B4-BE49-F238E27FC236}">
                <a16:creationId xmlns:a16="http://schemas.microsoft.com/office/drawing/2014/main" xmlns="" id="{42CC8D39-3863-4962-8900-D4346DEEFC83}"/>
              </a:ext>
            </a:extLst>
          </p:cNvPr>
          <p:cNvSpPr>
            <a:spLocks noGrp="1"/>
          </p:cNvSpPr>
          <p:nvPr>
            <p:ph type="title"/>
          </p:nvPr>
        </p:nvSpPr>
        <p:spPr>
          <a:xfrm>
            <a:off x="9093496" y="618681"/>
            <a:ext cx="2613872" cy="4794567"/>
          </a:xfrm>
        </p:spPr>
        <p:txBody>
          <a:bodyPr vert="horz" lIns="91440" tIns="45720" rIns="91440" bIns="45720" rtlCol="0" anchor="ctr">
            <a:noAutofit/>
          </a:bodyPr>
          <a:lstStyle/>
          <a:p>
            <a:r>
              <a:rPr lang="en-US" sz="1600" dirty="0">
                <a:solidFill>
                  <a:srgbClr val="FFFFFF"/>
                </a:solidFill>
              </a:rPr>
              <a:t>A skill is the learned ability to perform an action with determined results with good execution often within a given amount of time, energy, or both. Skills can often be divided into domain-general and domain-specific skills. For example, in the domain of work, some general skills would include time management, teamwork and leadership, self-motivation and others, whereas domain-specific skills would be used only for a certain job. Skill usually requires certain environmental stimuli and situations to assess the level of skill being shown and used.</a:t>
            </a:r>
          </a:p>
        </p:txBody>
      </p:sp>
      <p:sp>
        <p:nvSpPr>
          <p:cNvPr id="12" name="Rounded Rectangle 9">
            <a:extLst>
              <a:ext uri="{FF2B5EF4-FFF2-40B4-BE49-F238E27FC236}">
                <a16:creationId xmlns:a16="http://schemas.microsoft.com/office/drawing/2014/main" xmlns="" id="{E223798C-12AD-4B0C-A50C-D676347D67CF}"/>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93354" y="484632"/>
            <a:ext cx="8129016" cy="5724144"/>
          </a:xfrm>
          <a:prstGeom prst="roundRect">
            <a:avLst>
              <a:gd name="adj" fmla="val 0"/>
            </a:avLst>
          </a:prstGeom>
          <a:solidFill>
            <a:srgbClr val="FFFFFF"/>
          </a:solidFill>
          <a:ln w="9525">
            <a:solidFill>
              <a:srgbClr val="C8CACA"/>
            </a:solidFill>
          </a:ln>
          <a:effectLst>
            <a:outerShdw blurRad="57150" dist="19050" dir="5400000" algn="t" rotWithShape="0">
              <a:prstClr val="black">
                <a:alpha val="63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descr="Diagram&#10;&#10;Description automatically generated">
            <a:extLst>
              <a:ext uri="{FF2B5EF4-FFF2-40B4-BE49-F238E27FC236}">
                <a16:creationId xmlns:a16="http://schemas.microsoft.com/office/drawing/2014/main" xmlns="" id="{10018A27-EB43-4DD2-ADD5-2256D63F856E}"/>
              </a:ext>
            </a:extLst>
          </p:cNvPr>
          <p:cNvPicPr>
            <a:picLocks noGrp="1" noChangeAspect="1"/>
          </p:cNvPicPr>
          <p:nvPr>
            <p:ph idx="1"/>
          </p:nvPr>
        </p:nvPicPr>
        <p:blipFill rotWithShape="1">
          <a:blip r:embed="rId2">
            <a:extLst>
              <a:ext uri="{28A0092B-C50C-407E-A947-70E740481C1C}">
                <a14:useLocalDpi xmlns:a14="http://schemas.microsoft.com/office/drawing/2010/main" xmlns="" val="0"/>
              </a:ext>
            </a:extLst>
          </a:blip>
          <a:srcRect b="5123"/>
          <a:stretch/>
        </p:blipFill>
        <p:spPr>
          <a:xfrm>
            <a:off x="976251" y="942538"/>
            <a:ext cx="7163222" cy="4808332"/>
          </a:xfrm>
          <a:prstGeom prst="rect">
            <a:avLst/>
          </a:prstGeom>
          <a:effectLst/>
        </p:spPr>
      </p:pic>
    </p:spTree>
    <p:extLst>
      <p:ext uri="{BB962C8B-B14F-4D97-AF65-F5344CB8AC3E}">
        <p14:creationId xmlns:p14="http://schemas.microsoft.com/office/powerpoint/2010/main" xmlns="" val="179251938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a:extLst>
              <a:ext uri="{FF2B5EF4-FFF2-40B4-BE49-F238E27FC236}">
                <a16:creationId xmlns:a16="http://schemas.microsoft.com/office/drawing/2014/main" xmlns="" id="{7C432AFE-B3D2-4BFF-BF8F-96C27AFF1AC7}"/>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Content Placeholder 4">
            <a:extLst>
              <a:ext uri="{FF2B5EF4-FFF2-40B4-BE49-F238E27FC236}">
                <a16:creationId xmlns:a16="http://schemas.microsoft.com/office/drawing/2014/main" xmlns="" id="{3885BA77-8480-4D3A-9E19-5B3CD1014FD4}"/>
              </a:ext>
            </a:extLst>
          </p:cNvPr>
          <p:cNvPicPr>
            <a:picLocks noChangeAspect="1"/>
          </p:cNvPicPr>
          <p:nvPr/>
        </p:nvPicPr>
        <p:blipFill rotWithShape="1">
          <a:blip r:embed="rId2">
            <a:alphaModFix amt="40000"/>
            <a:extLst>
              <a:ext uri="{28A0092B-C50C-407E-A947-70E740481C1C}">
                <a14:useLocalDpi xmlns:a14="http://schemas.microsoft.com/office/drawing/2010/main" xmlns="" val="0"/>
              </a:ext>
            </a:extLst>
          </a:blip>
          <a:srcRect r="8444" b="-1"/>
          <a:stretch/>
        </p:blipFill>
        <p:spPr>
          <a:xfrm>
            <a:off x="20" y="10"/>
            <a:ext cx="12191979" cy="6857990"/>
          </a:xfrm>
          <a:prstGeom prst="rect">
            <a:avLst/>
          </a:prstGeom>
        </p:spPr>
      </p:pic>
      <p:sp>
        <p:nvSpPr>
          <p:cNvPr id="2" name="Title 1">
            <a:extLst>
              <a:ext uri="{FF2B5EF4-FFF2-40B4-BE49-F238E27FC236}">
                <a16:creationId xmlns:a16="http://schemas.microsoft.com/office/drawing/2014/main" xmlns="" id="{153A12AE-FEC5-4F62-99F7-E4AF39CE04DF}"/>
              </a:ext>
            </a:extLst>
          </p:cNvPr>
          <p:cNvSpPr>
            <a:spLocks noGrp="1"/>
          </p:cNvSpPr>
          <p:nvPr>
            <p:ph type="title"/>
          </p:nvPr>
        </p:nvSpPr>
        <p:spPr>
          <a:xfrm>
            <a:off x="841249" y="941832"/>
            <a:ext cx="10506456" cy="2057400"/>
          </a:xfrm>
        </p:spPr>
        <p:txBody>
          <a:bodyPr anchor="b">
            <a:normAutofit/>
          </a:bodyPr>
          <a:lstStyle/>
          <a:p>
            <a:r>
              <a:rPr lang="en-US" sz="5000"/>
              <a:t>The most required employment skills:</a:t>
            </a:r>
            <a:br>
              <a:rPr lang="en-US" sz="5000"/>
            </a:br>
            <a:endParaRPr lang="en-GB" sz="5000"/>
          </a:p>
        </p:txBody>
      </p:sp>
      <p:sp>
        <p:nvSpPr>
          <p:cNvPr id="25" name="Rectangle 24">
            <a:extLst>
              <a:ext uri="{FF2B5EF4-FFF2-40B4-BE49-F238E27FC236}">
                <a16:creationId xmlns:a16="http://schemas.microsoft.com/office/drawing/2014/main" xmlns="" id="{AF2F604E-43BE-4DC3-B983-E071523364F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1120140"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7" name="Rectangle 26">
            <a:extLst>
              <a:ext uri="{FF2B5EF4-FFF2-40B4-BE49-F238E27FC236}">
                <a16:creationId xmlns:a16="http://schemas.microsoft.com/office/drawing/2014/main" xmlns="" id="{08C9B587-E65E-4B52-B37C-ABEBB6E87928}"/>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841248" y="3241202"/>
            <a:ext cx="10506456"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9" name="Content Placeholder 8">
            <a:extLst>
              <a:ext uri="{FF2B5EF4-FFF2-40B4-BE49-F238E27FC236}">
                <a16:creationId xmlns:a16="http://schemas.microsoft.com/office/drawing/2014/main" xmlns="" id="{7AC90953-FCC2-41F8-8BA1-575603027B6F}"/>
              </a:ext>
            </a:extLst>
          </p:cNvPr>
          <p:cNvSpPr>
            <a:spLocks noGrp="1"/>
          </p:cNvSpPr>
          <p:nvPr>
            <p:ph idx="1"/>
          </p:nvPr>
        </p:nvSpPr>
        <p:spPr>
          <a:xfrm>
            <a:off x="841248" y="3502152"/>
            <a:ext cx="10506456" cy="2670048"/>
          </a:xfrm>
        </p:spPr>
        <p:txBody>
          <a:bodyPr>
            <a:normAutofit/>
          </a:bodyPr>
          <a:lstStyle/>
          <a:p>
            <a:r>
              <a:rPr lang="en-US" sz="2000" dirty="0"/>
              <a:t>Self-motivation ability</a:t>
            </a:r>
          </a:p>
          <a:p>
            <a:r>
              <a:rPr lang="en-US" sz="2000" dirty="0"/>
              <a:t>Teamwork &amp; good communication skills</a:t>
            </a:r>
          </a:p>
          <a:p>
            <a:r>
              <a:rPr lang="en-US" sz="2000" dirty="0"/>
              <a:t>Organization and prioritization skills</a:t>
            </a:r>
          </a:p>
        </p:txBody>
      </p:sp>
    </p:spTree>
    <p:extLst>
      <p:ext uri="{BB962C8B-B14F-4D97-AF65-F5344CB8AC3E}">
        <p14:creationId xmlns:p14="http://schemas.microsoft.com/office/powerpoint/2010/main" xmlns="" val="4189121220"/>
      </p:ext>
    </p:extLst>
  </p:cSld>
  <p:clrMapOvr>
    <a:overrideClrMapping bg1="dk1" tx1="lt1" bg2="dk2" tx2="lt2" accent1="accent1" accent2="accent2" accent3="accent3" accent4="accent4" accent5="accent5" accent6="accent6" hlink="hlink" folHlink="folHlink"/>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1" name="Rectangle 10">
            <a:extLst>
              <a:ext uri="{FF2B5EF4-FFF2-40B4-BE49-F238E27FC236}">
                <a16:creationId xmlns:a16="http://schemas.microsoft.com/office/drawing/2014/main" xmlns="" id="{9AA72BD9-2C5A-4EDC-931F-5AA08EACA0F3}"/>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65952D63-10B5-4478-AB30-82511F04D96B}"/>
              </a:ext>
            </a:extLst>
          </p:cNvPr>
          <p:cNvPicPr>
            <a:picLocks noChangeAspect="1"/>
          </p:cNvPicPr>
          <p:nvPr/>
        </p:nvPicPr>
        <p:blipFill rotWithShape="1">
          <a:blip r:embed="rId2">
            <a:extLst>
              <a:ext uri="{28A0092B-C50C-407E-A947-70E740481C1C}">
                <a14:useLocalDpi xmlns:a14="http://schemas.microsoft.com/office/drawing/2010/main" xmlns="" val="0"/>
              </a:ext>
            </a:extLst>
          </a:blip>
          <a:srcRect l="6293" r="29063" b="9091"/>
          <a:stretch/>
        </p:blipFill>
        <p:spPr>
          <a:xfrm>
            <a:off x="3522468" y="10"/>
            <a:ext cx="8669532" cy="6857990"/>
          </a:xfrm>
          <a:prstGeom prst="rect">
            <a:avLst/>
          </a:prstGeom>
        </p:spPr>
      </p:pic>
      <p:sp>
        <p:nvSpPr>
          <p:cNvPr id="13" name="Rectangle 12">
            <a:extLst>
              <a:ext uri="{FF2B5EF4-FFF2-40B4-BE49-F238E27FC236}">
                <a16:creationId xmlns:a16="http://schemas.microsoft.com/office/drawing/2014/main" xmlns="" id="{DD3981AC-7B61-4947-BCF3-F7AA7FA385B9}"/>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2" y="0"/>
            <a:ext cx="9756601" cy="6858000"/>
          </a:xfrm>
          <a:prstGeom prst="rect">
            <a:avLst/>
          </a:prstGeom>
          <a:gradFill>
            <a:gsLst>
              <a:gs pos="58000">
                <a:schemeClr val="bg1"/>
              </a:gs>
              <a:gs pos="35000">
                <a:schemeClr val="bg1">
                  <a:alpha val="78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1">
            <a:extLst>
              <a:ext uri="{FF2B5EF4-FFF2-40B4-BE49-F238E27FC236}">
                <a16:creationId xmlns:a16="http://schemas.microsoft.com/office/drawing/2014/main" xmlns="" id="{F756F628-4FB8-497E-BCF7-3C534834896E}"/>
              </a:ext>
            </a:extLst>
          </p:cNvPr>
          <p:cNvSpPr>
            <a:spLocks noGrp="1" noChangeArrowheads="1"/>
          </p:cNvSpPr>
          <p:nvPr>
            <p:ph type="title"/>
          </p:nvPr>
        </p:nvSpPr>
        <p:spPr bwMode="auto">
          <a:xfrm>
            <a:off x="371094" y="1161288"/>
            <a:ext cx="3438144" cy="1124712"/>
          </a:xfrm>
          <a:prstGeom prst="rect">
            <a:avLst/>
          </a:prstGeom>
          <a:extLs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vert="horz" lIns="0" tIns="-17457" rIns="0" bIns="-17457" numCol="1" anchor="b" anchorCtr="0" compatLnSpc="1">
            <a:prstTxWarp prst="textNoShape">
              <a:avLst/>
            </a:prstTxWarp>
            <a:normAutofit/>
          </a:bodyPr>
          <a:lstStyle/>
          <a:p>
            <a:pPr marL="0" marR="0" lvl="0" indent="0" defTabSz="914400" rtl="0" eaLnBrk="0" fontAlgn="base" latinLnBrk="0" hangingPunct="0">
              <a:spcBef>
                <a:spcPct val="0"/>
              </a:spcBef>
              <a:spcAft>
                <a:spcPct val="0"/>
              </a:spcAft>
              <a:buClrTx/>
              <a:buSzTx/>
              <a:buFontTx/>
              <a:buNone/>
              <a:tabLst/>
            </a:pPr>
            <a:r>
              <a:rPr lang="en-US" altLang="en-US" sz="2800">
                <a:latin typeface="inherit"/>
              </a:rPr>
              <a:t>C</a:t>
            </a:r>
            <a:r>
              <a:rPr kumimoji="0" lang="en-US" altLang="en-US" sz="2800" b="0" i="0" u="none" strike="noStrike" cap="none" normalizeH="0" baseline="0">
                <a:ln>
                  <a:noFill/>
                </a:ln>
                <a:effectLst/>
                <a:latin typeface="inherit"/>
              </a:rPr>
              <a:t>onclusion:</a:t>
            </a:r>
            <a:r>
              <a:rPr kumimoji="0" lang="en-US" altLang="en-US" sz="2800" b="0" i="0" u="none" strike="noStrike" cap="none" normalizeH="0" baseline="0">
                <a:ln>
                  <a:noFill/>
                </a:ln>
                <a:effectLst/>
              </a:rPr>
              <a:t> </a:t>
            </a:r>
            <a:endParaRPr kumimoji="0" lang="en-US" altLang="en-US" sz="2800" b="0" i="0" u="none" strike="noStrike" cap="none" normalizeH="0" baseline="0">
              <a:ln>
                <a:noFill/>
              </a:ln>
              <a:effectLst/>
              <a:latin typeface="Arial" panose="020B0604020202020204" pitchFamily="34" charset="0"/>
            </a:endParaRPr>
          </a:p>
        </p:txBody>
      </p:sp>
      <p:sp>
        <p:nvSpPr>
          <p:cNvPr id="15" name="Rectangle 14">
            <a:extLst>
              <a:ext uri="{FF2B5EF4-FFF2-40B4-BE49-F238E27FC236}">
                <a16:creationId xmlns:a16="http://schemas.microsoft.com/office/drawing/2014/main" xmlns="" id="{55D4142C-5077-457F-A6AD-3FECFDB39685}"/>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rot="5400000">
            <a:off x="662559" y="605790"/>
            <a:ext cx="73152" cy="54864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17" name="Rectangle 16">
            <a:extLst>
              <a:ext uri="{FF2B5EF4-FFF2-40B4-BE49-F238E27FC236}">
                <a16:creationId xmlns:a16="http://schemas.microsoft.com/office/drawing/2014/main" xmlns="" id="{7A5F0580-5EE9-419F-96EE-B6529EF6E7D0}"/>
              </a:ext>
              <a:ext uri="{C183D7F6-B498-43B3-948B-1728B52AA6E4}">
                <adec:decorative xmlns:adec="http://schemas.microsoft.com/office/drawing/2017/decorative" xmlns=""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xmlns="" val="1"/>
              </p:ext>
            </p:extLst>
          </p:nvPr>
        </p:nvSpPr>
        <p:spPr>
          <a:xfrm>
            <a:off x="428244" y="2443480"/>
            <a:ext cx="3300984" cy="18288"/>
          </a:xfrm>
          <a:prstGeom prst="rect">
            <a:avLst/>
          </a:prstGeom>
          <a:solidFill>
            <a:schemeClr val="tx1"/>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3" name="Content Placeholder 2">
            <a:extLst>
              <a:ext uri="{FF2B5EF4-FFF2-40B4-BE49-F238E27FC236}">
                <a16:creationId xmlns:a16="http://schemas.microsoft.com/office/drawing/2014/main" xmlns="" id="{882851C4-EF65-446F-9CC2-44DDF4505B87}"/>
              </a:ext>
            </a:extLst>
          </p:cNvPr>
          <p:cNvSpPr>
            <a:spLocks noGrp="1"/>
          </p:cNvSpPr>
          <p:nvPr>
            <p:ph idx="1"/>
          </p:nvPr>
        </p:nvSpPr>
        <p:spPr>
          <a:xfrm>
            <a:off x="371094" y="2718054"/>
            <a:ext cx="3438906" cy="3207258"/>
          </a:xfrm>
        </p:spPr>
        <p:txBody>
          <a:bodyPr anchor="t">
            <a:normAutofit/>
          </a:bodyPr>
          <a:lstStyle/>
          <a:p>
            <a:pPr marL="0" indent="0">
              <a:buNone/>
            </a:pPr>
            <a:r>
              <a:rPr lang="en-US" sz="1700" dirty="0"/>
              <a:t>For success both in your career and in everyday life, you must pay attention to what you do and respect what you do, these skills are created to help you and be successful in what you set out to do.</a:t>
            </a:r>
          </a:p>
          <a:p>
            <a:pPr marL="0" indent="0">
              <a:buNone/>
            </a:pPr>
            <a:endParaRPr lang="en-US" sz="1700" dirty="0"/>
          </a:p>
          <a:p>
            <a:pPr marL="0" indent="0">
              <a:buNone/>
            </a:pPr>
            <a:r>
              <a:rPr lang="en-US" sz="1700" dirty="0"/>
              <a:t>             Thank you for attention !</a:t>
            </a:r>
          </a:p>
          <a:p>
            <a:endParaRPr lang="en-GB" sz="1700" dirty="0"/>
          </a:p>
        </p:txBody>
      </p:sp>
    </p:spTree>
    <p:extLst>
      <p:ext uri="{BB962C8B-B14F-4D97-AF65-F5344CB8AC3E}">
        <p14:creationId xmlns:p14="http://schemas.microsoft.com/office/powerpoint/2010/main" xmlns="" val="332694685"/>
      </p:ext>
    </p:extLst>
  </p:cSld>
  <p:clrMapOvr>
    <a:overrideClrMapping bg1="dk1" tx1="lt1" bg2="dk2" tx2="lt2" accent1="accent1" accent2="accent2" accent3="accent3" accent4="accent4" accent5="accent5" accent6="accent6" hlink="hlink" folHlink="folHlink"/>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TotalTime>
  <Words>192</Words>
  <Application>Microsoft Office PowerPoint</Application>
  <PresentationFormat>Custom</PresentationFormat>
  <Paragraphs>13</Paragraphs>
  <Slides>5</Slides>
  <Notes>0</Notes>
  <HiddenSlides>0</HiddenSlides>
  <MMClips>1</MMClips>
  <ScaleCrop>false</ScaleCrop>
  <HeadingPairs>
    <vt:vector size="4" baseType="variant">
      <vt:variant>
        <vt:lpstr>Theme</vt:lpstr>
      </vt:variant>
      <vt:variant>
        <vt:i4>1</vt:i4>
      </vt:variant>
      <vt:variant>
        <vt:lpstr>Slide Titles</vt:lpstr>
      </vt:variant>
      <vt:variant>
        <vt:i4>5</vt:i4>
      </vt:variant>
    </vt:vector>
  </HeadingPairs>
  <TitlesOfParts>
    <vt:vector size="6" baseType="lpstr">
      <vt:lpstr>Office Theme</vt:lpstr>
      <vt:lpstr>My academic and employabillty skills</vt:lpstr>
      <vt:lpstr>Background: </vt:lpstr>
      <vt:lpstr>A skill is the learned ability to perform an action with determined results with good execution often within a given amount of time, energy, or both. Skills can often be divided into domain-general and domain-specific skills. For example, in the domain of work, some general skills would include time management, teamwork and leadership, self-motivation and others, whereas domain-specific skills would be used only for a certain job. Skill usually requires certain environmental stimuli and situations to assess the level of skill being shown and used.</vt:lpstr>
      <vt:lpstr>The most required employment skills: </vt:lpstr>
      <vt:lpstr>Conclusion: </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My academic and employabillty skills</dc:title>
  <dc:creator>DOX2</dc:creator>
  <cp:lastModifiedBy>druga</cp:lastModifiedBy>
  <cp:revision>1</cp:revision>
  <dcterms:created xsi:type="dcterms:W3CDTF">2021-03-20T15:39:11Z</dcterms:created>
  <dcterms:modified xsi:type="dcterms:W3CDTF">2021-04-23T11:58:34Z</dcterms:modified>
</cp:coreProperties>
</file>