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71" r:id="rId8"/>
    <p:sldId id="272" r:id="rId9"/>
    <p:sldId id="273" r:id="rId10"/>
    <p:sldId id="274" r:id="rId11"/>
    <p:sldId id="265" r:id="rId12"/>
    <p:sldId id="275" r:id="rId13"/>
    <p:sldId id="276" r:id="rId14"/>
    <p:sldId id="277" r:id="rId15"/>
    <p:sldId id="266" r:id="rId16"/>
    <p:sldId id="267" r:id="rId17"/>
    <p:sldId id="268" r:id="rId18"/>
    <p:sldId id="269" r:id="rId19"/>
    <p:sldId id="262" r:id="rId20"/>
    <p:sldId id="278" r:id="rId21"/>
    <p:sldId id="270"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97" d="100"/>
          <a:sy n="97" d="100"/>
        </p:scale>
        <p:origin x="84"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8F099FC-13DD-4878-AB4A-D140C3DD155B}" type="datetimeFigureOut">
              <a:rPr lang="en-GB" smtClean="0"/>
              <a:t>12/05/2020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263901-1DFA-4377-B2E2-3C253C962C52}" type="slidenum">
              <a:rPr lang="en-GB" smtClean="0"/>
              <a:t>‹#›</a:t>
            </a:fld>
            <a:endParaRPr lang="en-GB"/>
          </a:p>
        </p:txBody>
      </p:sp>
    </p:spTree>
    <p:extLst>
      <p:ext uri="{BB962C8B-B14F-4D97-AF65-F5344CB8AC3E}">
        <p14:creationId xmlns:p14="http://schemas.microsoft.com/office/powerpoint/2010/main" val="14502571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F099FC-13DD-4878-AB4A-D140C3DD155B}" type="datetimeFigureOut">
              <a:rPr lang="en-GB" smtClean="0"/>
              <a:t>12/05/2020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263901-1DFA-4377-B2E2-3C253C962C52}" type="slidenum">
              <a:rPr lang="en-GB" smtClean="0"/>
              <a:t>‹#›</a:t>
            </a:fld>
            <a:endParaRPr lang="en-GB"/>
          </a:p>
        </p:txBody>
      </p:sp>
    </p:spTree>
    <p:extLst>
      <p:ext uri="{BB962C8B-B14F-4D97-AF65-F5344CB8AC3E}">
        <p14:creationId xmlns:p14="http://schemas.microsoft.com/office/powerpoint/2010/main" val="3076538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8F099FC-13DD-4878-AB4A-D140C3DD155B}" type="datetimeFigureOut">
              <a:rPr lang="en-GB" smtClean="0"/>
              <a:t>12/05/2020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263901-1DFA-4377-B2E2-3C253C962C52}" type="slidenum">
              <a:rPr lang="en-GB" smtClean="0"/>
              <a:t>‹#›</a:t>
            </a:fld>
            <a:endParaRPr lang="en-GB"/>
          </a:p>
        </p:txBody>
      </p:sp>
    </p:spTree>
    <p:extLst>
      <p:ext uri="{BB962C8B-B14F-4D97-AF65-F5344CB8AC3E}">
        <p14:creationId xmlns:p14="http://schemas.microsoft.com/office/powerpoint/2010/main" val="1429673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8F099FC-13DD-4878-AB4A-D140C3DD155B}" type="datetimeFigureOut">
              <a:rPr lang="en-GB" smtClean="0"/>
              <a:t>12/05/2020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263901-1DFA-4377-B2E2-3C253C962C52}" type="slidenum">
              <a:rPr lang="en-GB" smtClean="0"/>
              <a:t>‹#›</a:t>
            </a:fld>
            <a:endParaRPr lang="en-GB"/>
          </a:p>
        </p:txBody>
      </p:sp>
    </p:spTree>
    <p:extLst>
      <p:ext uri="{BB962C8B-B14F-4D97-AF65-F5344CB8AC3E}">
        <p14:creationId xmlns:p14="http://schemas.microsoft.com/office/powerpoint/2010/main" val="2569841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8F099FC-13DD-4878-AB4A-D140C3DD155B}" type="datetimeFigureOut">
              <a:rPr lang="en-GB" smtClean="0"/>
              <a:t>12/05/2020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263901-1DFA-4377-B2E2-3C253C962C52}" type="slidenum">
              <a:rPr lang="en-GB" smtClean="0"/>
              <a:t>‹#›</a:t>
            </a:fld>
            <a:endParaRPr lang="en-GB"/>
          </a:p>
        </p:txBody>
      </p:sp>
    </p:spTree>
    <p:extLst>
      <p:ext uri="{BB962C8B-B14F-4D97-AF65-F5344CB8AC3E}">
        <p14:creationId xmlns:p14="http://schemas.microsoft.com/office/powerpoint/2010/main" val="773489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8F099FC-13DD-4878-AB4A-D140C3DD155B}" type="datetimeFigureOut">
              <a:rPr lang="en-GB" smtClean="0"/>
              <a:t>12/05/2020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263901-1DFA-4377-B2E2-3C253C962C52}" type="slidenum">
              <a:rPr lang="en-GB" smtClean="0"/>
              <a:t>‹#›</a:t>
            </a:fld>
            <a:endParaRPr lang="en-GB"/>
          </a:p>
        </p:txBody>
      </p:sp>
    </p:spTree>
    <p:extLst>
      <p:ext uri="{BB962C8B-B14F-4D97-AF65-F5344CB8AC3E}">
        <p14:creationId xmlns:p14="http://schemas.microsoft.com/office/powerpoint/2010/main" val="23789750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F099FC-13DD-4878-AB4A-D140C3DD155B}" type="datetimeFigureOut">
              <a:rPr lang="en-GB" smtClean="0"/>
              <a:t>12/05/2020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0263901-1DFA-4377-B2E2-3C253C962C52}" type="slidenum">
              <a:rPr lang="en-GB" smtClean="0"/>
              <a:t>‹#›</a:t>
            </a:fld>
            <a:endParaRPr lang="en-GB"/>
          </a:p>
        </p:txBody>
      </p:sp>
    </p:spTree>
    <p:extLst>
      <p:ext uri="{BB962C8B-B14F-4D97-AF65-F5344CB8AC3E}">
        <p14:creationId xmlns:p14="http://schemas.microsoft.com/office/powerpoint/2010/main" val="30555176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8F099FC-13DD-4878-AB4A-D140C3DD155B}" type="datetimeFigureOut">
              <a:rPr lang="en-GB" smtClean="0"/>
              <a:t>12/05/2020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263901-1DFA-4377-B2E2-3C253C962C52}" type="slidenum">
              <a:rPr lang="en-GB" smtClean="0"/>
              <a:t>‹#›</a:t>
            </a:fld>
            <a:endParaRPr lang="en-GB"/>
          </a:p>
        </p:txBody>
      </p:sp>
    </p:spTree>
    <p:extLst>
      <p:ext uri="{BB962C8B-B14F-4D97-AF65-F5344CB8AC3E}">
        <p14:creationId xmlns:p14="http://schemas.microsoft.com/office/powerpoint/2010/main" val="17730602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8F099FC-13DD-4878-AB4A-D140C3DD155B}" type="datetimeFigureOut">
              <a:rPr lang="en-GB" smtClean="0"/>
              <a:t>12/05/2020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263901-1DFA-4377-B2E2-3C253C962C52}" type="slidenum">
              <a:rPr lang="en-GB" smtClean="0"/>
              <a:t>‹#›</a:t>
            </a:fld>
            <a:endParaRPr lang="en-GB"/>
          </a:p>
        </p:txBody>
      </p:sp>
    </p:spTree>
    <p:extLst>
      <p:ext uri="{BB962C8B-B14F-4D97-AF65-F5344CB8AC3E}">
        <p14:creationId xmlns:p14="http://schemas.microsoft.com/office/powerpoint/2010/main" val="4206692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F099FC-13DD-4878-AB4A-D140C3DD155B}" type="datetimeFigureOut">
              <a:rPr lang="en-GB" smtClean="0"/>
              <a:t>12/05/2020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263901-1DFA-4377-B2E2-3C253C962C52}" type="slidenum">
              <a:rPr lang="en-GB" smtClean="0"/>
              <a:t>‹#›</a:t>
            </a:fld>
            <a:endParaRPr lang="en-GB"/>
          </a:p>
        </p:txBody>
      </p:sp>
    </p:spTree>
    <p:extLst>
      <p:ext uri="{BB962C8B-B14F-4D97-AF65-F5344CB8AC3E}">
        <p14:creationId xmlns:p14="http://schemas.microsoft.com/office/powerpoint/2010/main" val="21211544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F099FC-13DD-4878-AB4A-D140C3DD155B}" type="datetimeFigureOut">
              <a:rPr lang="en-GB" smtClean="0"/>
              <a:t>12/05/2020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263901-1DFA-4377-B2E2-3C253C962C52}" type="slidenum">
              <a:rPr lang="en-GB" smtClean="0"/>
              <a:t>‹#›</a:t>
            </a:fld>
            <a:endParaRPr lang="en-GB"/>
          </a:p>
        </p:txBody>
      </p:sp>
    </p:spTree>
    <p:extLst>
      <p:ext uri="{BB962C8B-B14F-4D97-AF65-F5344CB8AC3E}">
        <p14:creationId xmlns:p14="http://schemas.microsoft.com/office/powerpoint/2010/main" val="11258401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F099FC-13DD-4878-AB4A-D140C3DD155B}" type="datetimeFigureOut">
              <a:rPr lang="en-GB" smtClean="0"/>
              <a:t>12/05/2020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263901-1DFA-4377-B2E2-3C253C962C52}" type="slidenum">
              <a:rPr lang="en-GB" smtClean="0"/>
              <a:t>‹#›</a:t>
            </a:fld>
            <a:endParaRPr lang="en-GB"/>
          </a:p>
        </p:txBody>
      </p:sp>
    </p:spTree>
    <p:extLst>
      <p:ext uri="{BB962C8B-B14F-4D97-AF65-F5344CB8AC3E}">
        <p14:creationId xmlns:p14="http://schemas.microsoft.com/office/powerpoint/2010/main" val="200025802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list25.com/25-cultural-faux-pas-you-dont-want-to-commit-while-traveling/" TargetMode="External"/><Relationship Id="rId2" Type="http://schemas.openxmlformats.org/officeDocument/2006/relationships/image" Target="../media/image2.jp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scitecheuropa.eu/a-new-plan-for-a-carbon-neutral-2040/97973/" TargetMode="External"/><Relationship Id="rId2" Type="http://schemas.openxmlformats.org/officeDocument/2006/relationships/image" Target="../media/image4.jp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hyperlink" Target="https://creativecommons.org/licenses/by-nd/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dogsinneedofspace.com/2013/04/19/our-rights-and-responsibilities-dog-law-qa-with-attorney-heidi-meinzer/" TargetMode="External"/><Relationship Id="rId2" Type="http://schemas.openxmlformats.org/officeDocument/2006/relationships/image" Target="../media/image5.jp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lehighvalleyramblings.blogspot.com/2009/03/grucela-surveyors-should-be-able-to.html" TargetMode="External"/><Relationship Id="rId2" Type="http://schemas.openxmlformats.org/officeDocument/2006/relationships/image" Target="../media/image6.jp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hyperlink" Target="https://creativecommons.org/licenses/by-nd/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amdailytimes.blogspot.com/2012_03_02_archive.html" TargetMode="External"/><Relationship Id="rId2" Type="http://schemas.openxmlformats.org/officeDocument/2006/relationships/image" Target="../media/image7.gif"/><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rics.org/globalassets/rics-website/media/upholding-professional-standards/sector-standards/building-surveying/contract-administration-1st-edition-rics.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gov.wales/sites/default/files/publications/2019-06/groundwater-protection-code-underground-storage-tanks.pdf" TargetMode="External"/><Relationship Id="rId7" Type="http://schemas.openxmlformats.org/officeDocument/2006/relationships/hyperlink" Target="https://naturalresources.wales/?lang=en" TargetMode="External"/><Relationship Id="rId2" Type="http://schemas.openxmlformats.org/officeDocument/2006/relationships/hyperlink" Target="https://assets.publishing.service.gov.uk/government/uploads/system/uploads/attachment_data/file/223705/pb13735cont-land-guidance.pdf" TargetMode="External"/><Relationship Id="rId1" Type="http://schemas.openxmlformats.org/officeDocument/2006/relationships/slideLayout" Target="../slideLayouts/slideLayout2.xml"/><Relationship Id="rId6" Type="http://schemas.openxmlformats.org/officeDocument/2006/relationships/hyperlink" Target="http://www.environmentlaw.org.uk/rte.asp?id=223" TargetMode="External"/><Relationship Id="rId5" Type="http://schemas.openxmlformats.org/officeDocument/2006/relationships/hyperlink" Target="http://www.environmentlaw.org.uk/rte.asp?id=228" TargetMode="External"/><Relationship Id="rId4" Type="http://schemas.openxmlformats.org/officeDocument/2006/relationships/hyperlink" Target="https://www.casebriefs.com/blog/law/torts/torts-keyed-to-dobbs/the-development-of-common-law-strict-liability/rylands-v-fletcher/"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millerlawpc.com/alternative-dispute-resolution/" TargetMode="External"/><Relationship Id="rId3" Type="http://schemas.openxmlformats.org/officeDocument/2006/relationships/hyperlink" Target="https://www.lawyers.com/legal-info/business-law/business-law-basics/getting-out-of-a-contract.html" TargetMode="External"/><Relationship Id="rId7" Type="http://schemas.openxmlformats.org/officeDocument/2006/relationships/hyperlink" Target="https://www.lawteacher.net/free-law-essays/civil-law/alternative-dispute-resolution-in-civil-disputes.php" TargetMode="External"/><Relationship Id="rId2" Type="http://schemas.openxmlformats.org/officeDocument/2006/relationships/hyperlink" Target="https://www.citizensadvice.org.uk/consumer/getting-home-improvements-done/cancelling-building-or-decorating-work/" TargetMode="External"/><Relationship Id="rId1" Type="http://schemas.openxmlformats.org/officeDocument/2006/relationships/slideLayout" Target="../slideLayouts/slideLayout2.xml"/><Relationship Id="rId6" Type="http://schemas.openxmlformats.org/officeDocument/2006/relationships/hyperlink" Target="https://www.lawinsider.com/dictionary/contract-variation" TargetMode="External"/><Relationship Id="rId11" Type="http://schemas.openxmlformats.org/officeDocument/2006/relationships/hyperlink" Target="https://www.pinsentmasons.com/out-law/guides/variations-to-contracts-and-changes-in-the-law" TargetMode="External"/><Relationship Id="rId5" Type="http://schemas.openxmlformats.org/officeDocument/2006/relationships/hyperlink" Target="https://www.fenwickelliott.com/research-insight/newsletters/dispatch/archive/west-reg-street-central-demolition" TargetMode="External"/><Relationship Id="rId10" Type="http://schemas.openxmlformats.org/officeDocument/2006/relationships/hyperlink" Target="http://www.open.edu/openlearn/ocw/mod/oucontent/view.php?id=25556&amp;printable=1" TargetMode="External"/><Relationship Id="rId4" Type="http://schemas.openxmlformats.org/officeDocument/2006/relationships/hyperlink" Target="https://www.fenwickelliott.com/research-insight/annual-review/2015/exclusion-limitation-clauses-construction-contracts" TargetMode="External"/><Relationship Id="rId9" Type="http://schemas.openxmlformats.org/officeDocument/2006/relationships/hyperlink" Target="https://www.sleebackwell.co.uk/legal-articles/surveyor-missed-defe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BAA783A-D350-416F-A77D-0023CF5BA4E4}"/>
              </a:ext>
            </a:extLst>
          </p:cNvPr>
          <p:cNvPicPr>
            <a:picLocks noChangeAspect="1"/>
          </p:cNvPicPr>
          <p:nvPr/>
        </p:nvPicPr>
        <p:blipFill rotWithShape="1">
          <a:blip r:embed="rId2"/>
          <a:srcRect t="2711" r="18874" b="775"/>
          <a:stretch/>
        </p:blipFill>
        <p:spPr>
          <a:xfrm>
            <a:off x="4825218" y="10"/>
            <a:ext cx="7366782" cy="6857990"/>
          </a:xfrm>
          <a:prstGeom prst="rect">
            <a:avLst/>
          </a:prstGeom>
        </p:spPr>
      </p:pic>
      <p:sp>
        <p:nvSpPr>
          <p:cNvPr id="2" name="Title 1">
            <a:extLst>
              <a:ext uri="{FF2B5EF4-FFF2-40B4-BE49-F238E27FC236}">
                <a16:creationId xmlns:a16="http://schemas.microsoft.com/office/drawing/2014/main" id="{233273B7-9729-4F8D-B345-1BA89CA7206C}"/>
              </a:ext>
            </a:extLst>
          </p:cNvPr>
          <p:cNvSpPr>
            <a:spLocks noGrp="1"/>
          </p:cNvSpPr>
          <p:nvPr>
            <p:ph type="ctrTitle"/>
          </p:nvPr>
        </p:nvSpPr>
        <p:spPr>
          <a:xfrm>
            <a:off x="48754" y="776937"/>
            <a:ext cx="4881810" cy="3316761"/>
          </a:xfrm>
        </p:spPr>
        <p:txBody>
          <a:bodyPr anchor="b">
            <a:normAutofit/>
          </a:bodyPr>
          <a:lstStyle/>
          <a:p>
            <a:pPr algn="l"/>
            <a:r>
              <a:rPr lang="en-GB" sz="4800" dirty="0"/>
              <a:t>Application of legal obligations</a:t>
            </a:r>
            <a:br>
              <a:rPr lang="en-GB" sz="4800" dirty="0"/>
            </a:br>
            <a:r>
              <a:rPr lang="en-GB" sz="4800" dirty="0"/>
              <a:t/>
            </a:r>
            <a:br>
              <a:rPr lang="en-GB" sz="4800" dirty="0"/>
            </a:br>
            <a:r>
              <a:rPr lang="en-GB" sz="2000" dirty="0"/>
              <a:t>ACBA4004</a:t>
            </a:r>
            <a:r>
              <a:rPr lang="en-GB" sz="4800" dirty="0"/>
              <a:t/>
            </a:r>
            <a:br>
              <a:rPr lang="en-GB" sz="4800" dirty="0"/>
            </a:br>
            <a:endParaRPr lang="en-GB" sz="4800" dirty="0"/>
          </a:p>
        </p:txBody>
      </p:sp>
      <p:sp>
        <p:nvSpPr>
          <p:cNvPr id="3" name="Subtitle 2">
            <a:extLst>
              <a:ext uri="{FF2B5EF4-FFF2-40B4-BE49-F238E27FC236}">
                <a16:creationId xmlns:a16="http://schemas.microsoft.com/office/drawing/2014/main" id="{35CE1A02-633E-4EE2-9052-352F38FA30E5}"/>
              </a:ext>
            </a:extLst>
          </p:cNvPr>
          <p:cNvSpPr>
            <a:spLocks noGrp="1"/>
          </p:cNvSpPr>
          <p:nvPr>
            <p:ph type="subTitle" idx="1"/>
          </p:nvPr>
        </p:nvSpPr>
        <p:spPr>
          <a:xfrm>
            <a:off x="477980" y="4872922"/>
            <a:ext cx="4023359" cy="1208141"/>
          </a:xfrm>
        </p:spPr>
        <p:txBody>
          <a:bodyPr>
            <a:normAutofit/>
          </a:bodyPr>
          <a:lstStyle/>
          <a:p>
            <a:pPr algn="l"/>
            <a:r>
              <a:rPr lang="en-GB" sz="4000" dirty="0"/>
              <a:t>Underground Tank</a:t>
            </a:r>
          </a:p>
        </p:txBody>
      </p:sp>
    </p:spTree>
    <p:extLst>
      <p:ext uri="{BB962C8B-B14F-4D97-AF65-F5344CB8AC3E}">
        <p14:creationId xmlns:p14="http://schemas.microsoft.com/office/powerpoint/2010/main" val="401776269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6F532-EDC8-4445-B4AB-A414FE08085A}"/>
              </a:ext>
            </a:extLst>
          </p:cNvPr>
          <p:cNvSpPr>
            <a:spLocks noGrp="1"/>
          </p:cNvSpPr>
          <p:nvPr>
            <p:ph type="title"/>
          </p:nvPr>
        </p:nvSpPr>
        <p:spPr>
          <a:xfrm>
            <a:off x="683455" y="-113948"/>
            <a:ext cx="6254496" cy="1828800"/>
          </a:xfrm>
        </p:spPr>
        <p:txBody>
          <a:bodyPr>
            <a:normAutofit/>
          </a:bodyPr>
          <a:lstStyle/>
          <a:p>
            <a:r>
              <a:rPr lang="en-GB"/>
              <a:t>Contract Administration</a:t>
            </a:r>
            <a:endParaRPr lang="en-GB" dirty="0"/>
          </a:p>
        </p:txBody>
      </p:sp>
      <p:sp>
        <p:nvSpPr>
          <p:cNvPr id="3" name="Content Placeholder 2">
            <a:extLst>
              <a:ext uri="{FF2B5EF4-FFF2-40B4-BE49-F238E27FC236}">
                <a16:creationId xmlns:a16="http://schemas.microsoft.com/office/drawing/2014/main" id="{B1BB09CD-895D-45C6-95B1-D03CD77C1D32}"/>
              </a:ext>
            </a:extLst>
          </p:cNvPr>
          <p:cNvSpPr>
            <a:spLocks noGrp="1"/>
          </p:cNvSpPr>
          <p:nvPr>
            <p:ph idx="1"/>
          </p:nvPr>
        </p:nvSpPr>
        <p:spPr>
          <a:xfrm>
            <a:off x="838200" y="1477108"/>
            <a:ext cx="6714066" cy="4704236"/>
          </a:xfrm>
        </p:spPr>
        <p:txBody>
          <a:bodyPr>
            <a:normAutofit fontScale="70000" lnSpcReduction="20000"/>
          </a:bodyPr>
          <a:lstStyle/>
          <a:p>
            <a:r>
              <a:rPr lang="en-GB" sz="3900" dirty="0"/>
              <a:t>The purpose for this administration.</a:t>
            </a:r>
          </a:p>
          <a:p>
            <a:endParaRPr lang="en-GB" sz="3900" dirty="0"/>
          </a:p>
          <a:p>
            <a:r>
              <a:rPr lang="en-GB" sz="3900" dirty="0"/>
              <a:t>What we hope to achieve and avoid.</a:t>
            </a:r>
          </a:p>
          <a:p>
            <a:endParaRPr lang="en-GB" sz="3900" dirty="0"/>
          </a:p>
          <a:p>
            <a:r>
              <a:rPr lang="en-GB" sz="3900" dirty="0"/>
              <a:t>Follow the process of Contract Administration laid out by RICS code of guidance, 2011</a:t>
            </a:r>
          </a:p>
          <a:p>
            <a:r>
              <a:rPr lang="en-GB" sz="3900" dirty="0"/>
              <a:t>The situation </a:t>
            </a:r>
          </a:p>
          <a:p>
            <a:pPr marL="0" indent="0">
              <a:buNone/>
            </a:pPr>
            <a:r>
              <a:rPr lang="en-GB" sz="3900" dirty="0"/>
              <a:t>that has occurred</a:t>
            </a:r>
          </a:p>
          <a:p>
            <a:endParaRPr lang="en-GB" sz="2000" dirty="0"/>
          </a:p>
          <a:p>
            <a:endParaRPr lang="en-GB" sz="2000" dirty="0"/>
          </a:p>
          <a:p>
            <a:endParaRPr lang="en-GB" sz="2000" dirty="0"/>
          </a:p>
          <a:p>
            <a:pPr marL="0" indent="0">
              <a:buNone/>
            </a:pPr>
            <a:r>
              <a:rPr lang="en-GB" sz="2000" dirty="0"/>
              <a:t>(RICS, 2011)</a:t>
            </a:r>
          </a:p>
          <a:p>
            <a:endParaRPr lang="en-GB" sz="2000" dirty="0"/>
          </a:p>
          <a:p>
            <a:endParaRPr lang="en-GB" sz="2000" dirty="0"/>
          </a:p>
          <a:p>
            <a:endParaRPr lang="en-GB" sz="2000" dirty="0"/>
          </a:p>
        </p:txBody>
      </p:sp>
      <p:pic>
        <p:nvPicPr>
          <p:cNvPr id="4" name="Picture 3">
            <a:extLst>
              <a:ext uri="{FF2B5EF4-FFF2-40B4-BE49-F238E27FC236}">
                <a16:creationId xmlns:a16="http://schemas.microsoft.com/office/drawing/2014/main" id="{9EB8616B-5268-4932-8812-394600DA6BC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l="30013" r="33116" b="1"/>
          <a:stretch/>
        </p:blipFill>
        <p:spPr>
          <a:xfrm>
            <a:off x="7552266" y="10"/>
            <a:ext cx="4639733" cy="6857990"/>
          </a:xfrm>
          <a:prstGeom prst="rect">
            <a:avLst/>
          </a:prstGeom>
        </p:spPr>
      </p:pic>
      <p:sp>
        <p:nvSpPr>
          <p:cNvPr id="5" name="TextBox 4">
            <a:extLst>
              <a:ext uri="{FF2B5EF4-FFF2-40B4-BE49-F238E27FC236}">
                <a16:creationId xmlns:a16="http://schemas.microsoft.com/office/drawing/2014/main" id="{E9164671-FD44-48B5-AF56-14ED7470B026}"/>
              </a:ext>
            </a:extLst>
          </p:cNvPr>
          <p:cNvSpPr txBox="1"/>
          <p:nvPr/>
        </p:nvSpPr>
        <p:spPr>
          <a:xfrm>
            <a:off x="9884957"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list25.com/25-cultural-faux-pas-you-dont-want-to-commit-while-traveling/">
                  <a:extLst>
                    <a:ext uri="{A12FA001-AC4F-418D-AE19-62706E023703}">
                      <ahyp:hlinkClr xmlns:ahyp="http://schemas.microsoft.com/office/drawing/2018/hyperlinkcolor" xmlns=""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xmlns="" val="tx"/>
                    </a:ext>
                  </a:extLst>
                </a:hlinkClick>
              </a:rPr>
              <a:t>CC BY-SA</a:t>
            </a:r>
            <a:endParaRPr lang="en-GB" sz="700">
              <a:solidFill>
                <a:srgbClr val="FFFFFF"/>
              </a:solidFill>
            </a:endParaRPr>
          </a:p>
        </p:txBody>
      </p:sp>
      <p:pic>
        <p:nvPicPr>
          <p:cNvPr id="6" name="Picture 5">
            <a:extLst>
              <a:ext uri="{FF2B5EF4-FFF2-40B4-BE49-F238E27FC236}">
                <a16:creationId xmlns:a16="http://schemas.microsoft.com/office/drawing/2014/main" id="{AAB084EB-D9DE-451A-AAC0-0F6906ACAAD7}"/>
              </a:ext>
            </a:extLst>
          </p:cNvPr>
          <p:cNvPicPr>
            <a:picLocks noChangeAspect="1"/>
          </p:cNvPicPr>
          <p:nvPr/>
        </p:nvPicPr>
        <p:blipFill>
          <a:blip r:embed="rId5"/>
          <a:stretch>
            <a:fillRect/>
          </a:stretch>
        </p:blipFill>
        <p:spPr>
          <a:xfrm>
            <a:off x="6197702" y="6195859"/>
            <a:ext cx="1231499" cy="499915"/>
          </a:xfrm>
          <a:prstGeom prst="rect">
            <a:avLst/>
          </a:prstGeom>
        </p:spPr>
      </p:pic>
    </p:spTree>
    <p:extLst>
      <p:ext uri="{BB962C8B-B14F-4D97-AF65-F5344CB8AC3E}">
        <p14:creationId xmlns:p14="http://schemas.microsoft.com/office/powerpoint/2010/main" val="346733529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DC74B-1C56-4EBB-910C-FD2B0C4BBD32}"/>
              </a:ext>
            </a:extLst>
          </p:cNvPr>
          <p:cNvSpPr>
            <a:spLocks noGrp="1"/>
          </p:cNvSpPr>
          <p:nvPr>
            <p:ph type="title"/>
          </p:nvPr>
        </p:nvSpPr>
        <p:spPr>
          <a:xfrm>
            <a:off x="838200" y="169448"/>
            <a:ext cx="6254496" cy="1265457"/>
          </a:xfrm>
        </p:spPr>
        <p:txBody>
          <a:bodyPr>
            <a:normAutofit/>
          </a:bodyPr>
          <a:lstStyle/>
          <a:p>
            <a:r>
              <a:rPr lang="en-GB" dirty="0"/>
              <a:t>Awareness </a:t>
            </a:r>
          </a:p>
        </p:txBody>
      </p:sp>
      <p:sp>
        <p:nvSpPr>
          <p:cNvPr id="3" name="Content Placeholder 2">
            <a:extLst>
              <a:ext uri="{FF2B5EF4-FFF2-40B4-BE49-F238E27FC236}">
                <a16:creationId xmlns:a16="http://schemas.microsoft.com/office/drawing/2014/main" id="{23663D73-0FC9-4771-BE98-E2D8BF1919F4}"/>
              </a:ext>
            </a:extLst>
          </p:cNvPr>
          <p:cNvSpPr>
            <a:spLocks noGrp="1"/>
          </p:cNvSpPr>
          <p:nvPr>
            <p:ph idx="1"/>
          </p:nvPr>
        </p:nvSpPr>
        <p:spPr>
          <a:xfrm>
            <a:off x="838200" y="1434905"/>
            <a:ext cx="6254496" cy="4746439"/>
          </a:xfrm>
        </p:spPr>
        <p:txBody>
          <a:bodyPr>
            <a:normAutofit/>
          </a:bodyPr>
          <a:lstStyle/>
          <a:p>
            <a:r>
              <a:rPr lang="en-GB" sz="2200" dirty="0"/>
              <a:t>Clients purchase of land.  - Knowledge given </a:t>
            </a:r>
          </a:p>
          <a:p>
            <a:pPr marL="0" indent="0">
              <a:buNone/>
            </a:pPr>
            <a:r>
              <a:rPr lang="en-GB" sz="2200" dirty="0"/>
              <a:t>                                                - Expected Quality</a:t>
            </a:r>
          </a:p>
          <a:p>
            <a:pPr marL="0" indent="0">
              <a:buNone/>
            </a:pPr>
            <a:r>
              <a:rPr lang="en-GB" sz="2200" dirty="0"/>
              <a:t>                                                </a:t>
            </a:r>
            <a:r>
              <a:rPr lang="en-GB" sz="2200" dirty="0">
                <a:solidFill>
                  <a:srgbClr val="FF0000"/>
                </a:solidFill>
              </a:rPr>
              <a:t>- Stevenson v Rogers 1999</a:t>
            </a:r>
          </a:p>
          <a:p>
            <a:pPr marL="0" indent="0">
              <a:buNone/>
            </a:pPr>
            <a:endParaRPr lang="en-GB" sz="2200" dirty="0"/>
          </a:p>
          <a:p>
            <a:r>
              <a:rPr lang="en-GB" sz="2200" dirty="0"/>
              <a:t>Historic installation of the tank   - Previous occupiers of the land </a:t>
            </a:r>
          </a:p>
          <a:p>
            <a:pPr marL="0" indent="0">
              <a:buNone/>
            </a:pPr>
            <a:r>
              <a:rPr lang="en-GB" sz="2200" dirty="0"/>
              <a:t>                                                             - Do they still exist </a:t>
            </a:r>
          </a:p>
          <a:p>
            <a:pPr marL="0" indent="0">
              <a:buNone/>
            </a:pPr>
            <a:r>
              <a:rPr lang="en-GB" sz="2200" dirty="0"/>
              <a:t>  </a:t>
            </a:r>
            <a:r>
              <a:rPr lang="en-GB" sz="2200" dirty="0">
                <a:solidFill>
                  <a:srgbClr val="FF0000"/>
                </a:solidFill>
              </a:rPr>
              <a:t>Dutton v Bognor Regis UDC  1972</a:t>
            </a:r>
          </a:p>
          <a:p>
            <a:pPr marL="0" indent="0">
              <a:buNone/>
            </a:pPr>
            <a:r>
              <a:rPr lang="en-GB" sz="1700" dirty="0"/>
              <a:t>(</a:t>
            </a:r>
            <a:r>
              <a:rPr lang="en-GB" sz="1700" dirty="0" err="1"/>
              <a:t>Uff</a:t>
            </a:r>
            <a:r>
              <a:rPr lang="en-GB" sz="1700" dirty="0"/>
              <a:t>, 2017)</a:t>
            </a:r>
          </a:p>
        </p:txBody>
      </p:sp>
      <p:pic>
        <p:nvPicPr>
          <p:cNvPr id="5" name="Picture 4" descr="A person holding a kite while standing in a field&#10;&#10;Description automatically generated">
            <a:extLst>
              <a:ext uri="{FF2B5EF4-FFF2-40B4-BE49-F238E27FC236}">
                <a16:creationId xmlns:a16="http://schemas.microsoft.com/office/drawing/2014/main" id="{472926F6-D7F9-4AA2-AB13-8B56F9E4F24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l="14503" r="47441"/>
          <a:stretch/>
        </p:blipFill>
        <p:spPr>
          <a:xfrm>
            <a:off x="7552266" y="10"/>
            <a:ext cx="4639733" cy="6857990"/>
          </a:xfrm>
          <a:prstGeom prst="rect">
            <a:avLst/>
          </a:prstGeom>
        </p:spPr>
      </p:pic>
      <p:sp>
        <p:nvSpPr>
          <p:cNvPr id="6" name="TextBox 5">
            <a:extLst>
              <a:ext uri="{FF2B5EF4-FFF2-40B4-BE49-F238E27FC236}">
                <a16:creationId xmlns:a16="http://schemas.microsoft.com/office/drawing/2014/main" id="{D069573D-C1B0-4F98-9CEC-32443C149A3B}"/>
              </a:ext>
            </a:extLst>
          </p:cNvPr>
          <p:cNvSpPr txBox="1"/>
          <p:nvPr/>
        </p:nvSpPr>
        <p:spPr>
          <a:xfrm>
            <a:off x="9865721" y="6657945"/>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scitecheuropa.eu/a-new-plan-for-a-carbon-neutral-2040/97973/">
                  <a:extLst>
                    <a:ext uri="{A12FA001-AC4F-418D-AE19-62706E023703}">
                      <ahyp:hlinkClr xmlns:ahyp="http://schemas.microsoft.com/office/drawing/2018/hyperlinkcolor" xmlns=""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xmlns="" val="tx"/>
                    </a:ext>
                  </a:extLst>
                </a:hlinkClick>
              </a:rPr>
              <a:t>CC BY-ND</a:t>
            </a:r>
            <a:endParaRPr lang="en-GB" sz="700">
              <a:solidFill>
                <a:srgbClr val="FFFFFF"/>
              </a:solidFill>
            </a:endParaRPr>
          </a:p>
        </p:txBody>
      </p:sp>
      <p:pic>
        <p:nvPicPr>
          <p:cNvPr id="7" name="Picture 6">
            <a:extLst>
              <a:ext uri="{FF2B5EF4-FFF2-40B4-BE49-F238E27FC236}">
                <a16:creationId xmlns:a16="http://schemas.microsoft.com/office/drawing/2014/main" id="{830BC13B-76DA-4093-8123-838FF97A333C}"/>
              </a:ext>
            </a:extLst>
          </p:cNvPr>
          <p:cNvPicPr>
            <a:picLocks noChangeAspect="1"/>
          </p:cNvPicPr>
          <p:nvPr/>
        </p:nvPicPr>
        <p:blipFill>
          <a:blip r:embed="rId5"/>
          <a:stretch>
            <a:fillRect/>
          </a:stretch>
        </p:blipFill>
        <p:spPr>
          <a:xfrm>
            <a:off x="6090982" y="6258057"/>
            <a:ext cx="1231499" cy="499915"/>
          </a:xfrm>
          <a:prstGeom prst="rect">
            <a:avLst/>
          </a:prstGeom>
        </p:spPr>
      </p:pic>
    </p:spTree>
    <p:extLst>
      <p:ext uri="{BB962C8B-B14F-4D97-AF65-F5344CB8AC3E}">
        <p14:creationId xmlns:p14="http://schemas.microsoft.com/office/powerpoint/2010/main" val="124081257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01EDE-22BF-4A1C-A0F4-F877A8797C68}"/>
              </a:ext>
            </a:extLst>
          </p:cNvPr>
          <p:cNvSpPr>
            <a:spLocks noGrp="1"/>
          </p:cNvSpPr>
          <p:nvPr>
            <p:ph type="title"/>
          </p:nvPr>
        </p:nvSpPr>
        <p:spPr>
          <a:xfrm>
            <a:off x="427382" y="229050"/>
            <a:ext cx="6254496" cy="895212"/>
          </a:xfrm>
        </p:spPr>
        <p:txBody>
          <a:bodyPr>
            <a:normAutofit/>
          </a:bodyPr>
          <a:lstStyle/>
          <a:p>
            <a:r>
              <a:rPr lang="en-GB" dirty="0"/>
              <a:t>Negligence and Legal Duty </a:t>
            </a:r>
          </a:p>
        </p:txBody>
      </p:sp>
      <p:sp>
        <p:nvSpPr>
          <p:cNvPr id="3" name="Content Placeholder 2">
            <a:extLst>
              <a:ext uri="{FF2B5EF4-FFF2-40B4-BE49-F238E27FC236}">
                <a16:creationId xmlns:a16="http://schemas.microsoft.com/office/drawing/2014/main" id="{4B7F3FD9-D35D-466C-B30F-38944760F9D3}"/>
              </a:ext>
            </a:extLst>
          </p:cNvPr>
          <p:cNvSpPr>
            <a:spLocks noGrp="1"/>
          </p:cNvSpPr>
          <p:nvPr>
            <p:ph idx="1"/>
          </p:nvPr>
        </p:nvSpPr>
        <p:spPr>
          <a:xfrm>
            <a:off x="427383" y="1219200"/>
            <a:ext cx="7124884" cy="5438745"/>
          </a:xfrm>
        </p:spPr>
        <p:txBody>
          <a:bodyPr>
            <a:normAutofit lnSpcReduction="10000"/>
          </a:bodyPr>
          <a:lstStyle/>
          <a:p>
            <a:r>
              <a:rPr lang="en-GB" sz="2400" dirty="0"/>
              <a:t>Parties legal duty.</a:t>
            </a:r>
          </a:p>
          <a:p>
            <a:r>
              <a:rPr lang="en-GB" sz="2400" dirty="0">
                <a:solidFill>
                  <a:srgbClr val="FF0000"/>
                </a:solidFill>
              </a:rPr>
              <a:t>Donohue v Stevenson 1932, sets the case for general liability</a:t>
            </a:r>
            <a:r>
              <a:rPr lang="en-GB" sz="2400" dirty="0"/>
              <a:t>. </a:t>
            </a:r>
          </a:p>
          <a:p>
            <a:pPr marL="0" indent="0">
              <a:buNone/>
            </a:pPr>
            <a:endParaRPr lang="en-GB" sz="2400" dirty="0"/>
          </a:p>
          <a:p>
            <a:pPr marL="0" indent="0">
              <a:buNone/>
            </a:pPr>
            <a:r>
              <a:rPr lang="en-GB" sz="2400" dirty="0"/>
              <a:t>“You must take reasonable care to avoid acts or omissions which you can reasonably foresee would be likely to injure your neighbour.”</a:t>
            </a:r>
          </a:p>
          <a:p>
            <a:pPr marL="0" indent="0">
              <a:buNone/>
            </a:pPr>
            <a:endParaRPr lang="en-GB" sz="2400" dirty="0"/>
          </a:p>
          <a:p>
            <a:r>
              <a:rPr lang="en-GB" sz="2400" dirty="0"/>
              <a:t> Three stages to look at to test for the occurrence of Negligence </a:t>
            </a:r>
          </a:p>
          <a:p>
            <a:pPr marL="0" indent="0">
              <a:buNone/>
            </a:pPr>
            <a:r>
              <a:rPr lang="en-GB" sz="2400" dirty="0"/>
              <a:t>1.	Is there a duty of care?</a:t>
            </a:r>
          </a:p>
          <a:p>
            <a:pPr marL="0" indent="0">
              <a:buNone/>
            </a:pPr>
            <a:r>
              <a:rPr lang="en-GB" sz="2400" dirty="0"/>
              <a:t>2.	Could you breach the duty?</a:t>
            </a:r>
          </a:p>
          <a:p>
            <a:pPr marL="0" indent="0">
              <a:buNone/>
            </a:pPr>
            <a:r>
              <a:rPr lang="en-GB" sz="2400" dirty="0"/>
              <a:t>3.	Could loss be suffered as a result?</a:t>
            </a:r>
          </a:p>
          <a:p>
            <a:pPr marL="0" indent="0">
              <a:buNone/>
            </a:pPr>
            <a:r>
              <a:rPr lang="en-GB" sz="1700" dirty="0"/>
              <a:t>(Mason, 2016)</a:t>
            </a:r>
          </a:p>
        </p:txBody>
      </p:sp>
      <p:pic>
        <p:nvPicPr>
          <p:cNvPr id="9" name="Picture 8" descr="A close up of a device&#10;&#10;Description automatically generated">
            <a:extLst>
              <a:ext uri="{FF2B5EF4-FFF2-40B4-BE49-F238E27FC236}">
                <a16:creationId xmlns:a16="http://schemas.microsoft.com/office/drawing/2014/main" id="{AD4E70A2-7284-4644-B320-B9E45043804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l="9732" r="15512"/>
          <a:stretch/>
        </p:blipFill>
        <p:spPr>
          <a:xfrm>
            <a:off x="7552266" y="10"/>
            <a:ext cx="4639733" cy="6857990"/>
          </a:xfrm>
          <a:prstGeom prst="rect">
            <a:avLst/>
          </a:prstGeom>
        </p:spPr>
      </p:pic>
      <p:sp>
        <p:nvSpPr>
          <p:cNvPr id="11" name="TextBox 10">
            <a:extLst>
              <a:ext uri="{FF2B5EF4-FFF2-40B4-BE49-F238E27FC236}">
                <a16:creationId xmlns:a16="http://schemas.microsoft.com/office/drawing/2014/main" id="{289A3915-877A-49C6-A082-00D91BD39CC0}"/>
              </a:ext>
            </a:extLst>
          </p:cNvPr>
          <p:cNvSpPr txBox="1"/>
          <p:nvPr/>
        </p:nvSpPr>
        <p:spPr>
          <a:xfrm>
            <a:off x="9732671" y="6657945"/>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dogsinneedofspace.com/2013/04/19/our-rights-and-responsibilities-dog-law-qa-with-attorney-heidi-meinzer/">
                  <a:extLst>
                    <a:ext uri="{A12FA001-AC4F-418D-AE19-62706E023703}">
                      <ahyp:hlinkClr xmlns:ahyp="http://schemas.microsoft.com/office/drawing/2018/hyperlinkcolor" xmlns=""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xmlns="" val="tx"/>
                    </a:ext>
                  </a:extLst>
                </a:hlinkClick>
              </a:rPr>
              <a:t>CC BY-NC-ND</a:t>
            </a:r>
            <a:endParaRPr lang="en-GB" sz="700">
              <a:solidFill>
                <a:srgbClr val="FFFFFF"/>
              </a:solidFill>
            </a:endParaRPr>
          </a:p>
        </p:txBody>
      </p:sp>
      <p:pic>
        <p:nvPicPr>
          <p:cNvPr id="13" name="Picture 12">
            <a:extLst>
              <a:ext uri="{FF2B5EF4-FFF2-40B4-BE49-F238E27FC236}">
                <a16:creationId xmlns:a16="http://schemas.microsoft.com/office/drawing/2014/main" id="{0F084B70-BD35-47CD-A4EF-E01542D6649A}"/>
              </a:ext>
            </a:extLst>
          </p:cNvPr>
          <p:cNvPicPr>
            <a:picLocks noChangeAspect="1"/>
          </p:cNvPicPr>
          <p:nvPr/>
        </p:nvPicPr>
        <p:blipFill>
          <a:blip r:embed="rId5"/>
          <a:stretch>
            <a:fillRect/>
          </a:stretch>
        </p:blipFill>
        <p:spPr>
          <a:xfrm>
            <a:off x="6320766" y="6129035"/>
            <a:ext cx="1231499" cy="499915"/>
          </a:xfrm>
          <a:prstGeom prst="rect">
            <a:avLst/>
          </a:prstGeom>
        </p:spPr>
      </p:pic>
    </p:spTree>
    <p:extLst>
      <p:ext uri="{BB962C8B-B14F-4D97-AF65-F5344CB8AC3E}">
        <p14:creationId xmlns:p14="http://schemas.microsoft.com/office/powerpoint/2010/main" val="354966959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6D6E1-6C90-4641-ABE3-70910350F11E}"/>
              </a:ext>
            </a:extLst>
          </p:cNvPr>
          <p:cNvSpPr>
            <a:spLocks noGrp="1"/>
          </p:cNvSpPr>
          <p:nvPr>
            <p:ph type="title"/>
          </p:nvPr>
        </p:nvSpPr>
        <p:spPr>
          <a:xfrm>
            <a:off x="838200" y="168811"/>
            <a:ext cx="6254496" cy="815291"/>
          </a:xfrm>
        </p:spPr>
        <p:txBody>
          <a:bodyPr>
            <a:normAutofit/>
          </a:bodyPr>
          <a:lstStyle/>
          <a:p>
            <a:r>
              <a:rPr lang="en-GB" dirty="0"/>
              <a:t>Adequate design process </a:t>
            </a:r>
          </a:p>
        </p:txBody>
      </p:sp>
      <p:sp>
        <p:nvSpPr>
          <p:cNvPr id="3" name="Content Placeholder 2">
            <a:extLst>
              <a:ext uri="{FF2B5EF4-FFF2-40B4-BE49-F238E27FC236}">
                <a16:creationId xmlns:a16="http://schemas.microsoft.com/office/drawing/2014/main" id="{F313CAAD-506C-4EF0-819C-27DCBE8A02C8}"/>
              </a:ext>
            </a:extLst>
          </p:cNvPr>
          <p:cNvSpPr>
            <a:spLocks noGrp="1"/>
          </p:cNvSpPr>
          <p:nvPr>
            <p:ph idx="1"/>
          </p:nvPr>
        </p:nvSpPr>
        <p:spPr>
          <a:xfrm>
            <a:off x="838200" y="984102"/>
            <a:ext cx="6714066" cy="5197242"/>
          </a:xfrm>
        </p:spPr>
        <p:txBody>
          <a:bodyPr>
            <a:normAutofit fontScale="85000" lnSpcReduction="20000"/>
          </a:bodyPr>
          <a:lstStyle/>
          <a:p>
            <a:r>
              <a:rPr lang="en-GB" sz="3000" dirty="0"/>
              <a:t>Breach of duty – how was the tank missed in site survey? </a:t>
            </a:r>
          </a:p>
          <a:p>
            <a:pPr marL="0" indent="0">
              <a:buNone/>
            </a:pPr>
            <a:endParaRPr lang="en-GB" sz="3000" dirty="0"/>
          </a:p>
          <a:p>
            <a:r>
              <a:rPr lang="en-GB" sz="3000" dirty="0"/>
              <a:t>Skilled professional – same manner or acted differently?</a:t>
            </a:r>
          </a:p>
          <a:p>
            <a:pPr marL="0" indent="0">
              <a:buNone/>
            </a:pPr>
            <a:r>
              <a:rPr lang="en-GB" sz="3000" dirty="0">
                <a:solidFill>
                  <a:srgbClr val="FF0000"/>
                </a:solidFill>
              </a:rPr>
              <a:t>Barnett v Chelsea &amp; Kensington Hospital Management Committee 1968</a:t>
            </a:r>
          </a:p>
          <a:p>
            <a:pPr marL="0" indent="0">
              <a:buNone/>
            </a:pPr>
            <a:endParaRPr lang="en-GB" sz="3000" dirty="0"/>
          </a:p>
          <a:p>
            <a:r>
              <a:rPr lang="en-GB" sz="3000" dirty="0"/>
              <a:t>Claiming for Loss </a:t>
            </a:r>
          </a:p>
          <a:p>
            <a:pPr marL="0" indent="0">
              <a:buNone/>
            </a:pPr>
            <a:r>
              <a:rPr lang="en-GB" sz="3000" dirty="0">
                <a:solidFill>
                  <a:srgbClr val="FF0000"/>
                </a:solidFill>
              </a:rPr>
              <a:t>Overseas Tankship (UK) Ltd v </a:t>
            </a:r>
            <a:r>
              <a:rPr lang="en-GB" sz="3000" dirty="0" err="1">
                <a:solidFill>
                  <a:srgbClr val="FF0000"/>
                </a:solidFill>
              </a:rPr>
              <a:t>Morts</a:t>
            </a:r>
            <a:r>
              <a:rPr lang="en-GB" sz="3000" dirty="0">
                <a:solidFill>
                  <a:srgbClr val="FF0000"/>
                </a:solidFill>
              </a:rPr>
              <a:t> Dock &amp; Engineering Co 1961 </a:t>
            </a:r>
          </a:p>
          <a:p>
            <a:endParaRPr lang="en-GB" sz="3000" dirty="0"/>
          </a:p>
          <a:p>
            <a:pPr marL="0" indent="0">
              <a:buNone/>
            </a:pPr>
            <a:endParaRPr lang="en-GB" sz="1700" dirty="0"/>
          </a:p>
          <a:p>
            <a:endParaRPr lang="en-GB" sz="1700" dirty="0"/>
          </a:p>
          <a:p>
            <a:pPr marL="0" indent="0">
              <a:buNone/>
            </a:pPr>
            <a:r>
              <a:rPr lang="en-GB" sz="1700" dirty="0"/>
              <a:t>(Mason, 2016) </a:t>
            </a:r>
          </a:p>
        </p:txBody>
      </p:sp>
      <p:pic>
        <p:nvPicPr>
          <p:cNvPr id="5" name="Picture 4">
            <a:extLst>
              <a:ext uri="{FF2B5EF4-FFF2-40B4-BE49-F238E27FC236}">
                <a16:creationId xmlns:a16="http://schemas.microsoft.com/office/drawing/2014/main" id="{3F770043-25FD-4C1A-9C5A-EE8E1D1A2C9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l="1806" r="30539" b="-1"/>
          <a:stretch/>
        </p:blipFill>
        <p:spPr>
          <a:xfrm>
            <a:off x="7552266" y="10"/>
            <a:ext cx="4639733" cy="6857990"/>
          </a:xfrm>
          <a:prstGeom prst="rect">
            <a:avLst/>
          </a:prstGeom>
        </p:spPr>
      </p:pic>
      <p:sp>
        <p:nvSpPr>
          <p:cNvPr id="4" name="TextBox 3">
            <a:extLst>
              <a:ext uri="{FF2B5EF4-FFF2-40B4-BE49-F238E27FC236}">
                <a16:creationId xmlns:a16="http://schemas.microsoft.com/office/drawing/2014/main" id="{7E3D5E2C-59A5-4A61-A3E1-345A9860E483}"/>
              </a:ext>
            </a:extLst>
          </p:cNvPr>
          <p:cNvSpPr txBox="1"/>
          <p:nvPr/>
        </p:nvSpPr>
        <p:spPr>
          <a:xfrm>
            <a:off x="9865721" y="6657945"/>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lehighvalleyramblings.blogspot.com/2009/03/grucela-surveyors-should-be-able-to.html">
                  <a:extLst>
                    <a:ext uri="{A12FA001-AC4F-418D-AE19-62706E023703}">
                      <ahyp:hlinkClr xmlns:ahyp="http://schemas.microsoft.com/office/drawing/2018/hyperlinkcolor" xmlns=""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xmlns="" val="tx"/>
                    </a:ext>
                  </a:extLst>
                </a:hlinkClick>
              </a:rPr>
              <a:t>CC BY-ND</a:t>
            </a:r>
            <a:endParaRPr lang="en-GB" sz="700">
              <a:solidFill>
                <a:srgbClr val="FFFFFF"/>
              </a:solidFill>
            </a:endParaRPr>
          </a:p>
        </p:txBody>
      </p:sp>
      <p:pic>
        <p:nvPicPr>
          <p:cNvPr id="6" name="Picture 5">
            <a:extLst>
              <a:ext uri="{FF2B5EF4-FFF2-40B4-BE49-F238E27FC236}">
                <a16:creationId xmlns:a16="http://schemas.microsoft.com/office/drawing/2014/main" id="{E5D40611-B129-4EEB-AE87-5F3A025ABD75}"/>
              </a:ext>
            </a:extLst>
          </p:cNvPr>
          <p:cNvPicPr>
            <a:picLocks noChangeAspect="1"/>
          </p:cNvPicPr>
          <p:nvPr/>
        </p:nvPicPr>
        <p:blipFill>
          <a:blip r:embed="rId5"/>
          <a:stretch>
            <a:fillRect/>
          </a:stretch>
        </p:blipFill>
        <p:spPr>
          <a:xfrm>
            <a:off x="5861197" y="6128213"/>
            <a:ext cx="1231499" cy="499915"/>
          </a:xfrm>
          <a:prstGeom prst="rect">
            <a:avLst/>
          </a:prstGeom>
        </p:spPr>
      </p:pic>
    </p:spTree>
    <p:extLst>
      <p:ext uri="{BB962C8B-B14F-4D97-AF65-F5344CB8AC3E}">
        <p14:creationId xmlns:p14="http://schemas.microsoft.com/office/powerpoint/2010/main" val="241505435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FA420-A6CE-456B-B059-E291EDE2E33B}"/>
              </a:ext>
            </a:extLst>
          </p:cNvPr>
          <p:cNvSpPr>
            <a:spLocks noGrp="1"/>
          </p:cNvSpPr>
          <p:nvPr>
            <p:ph type="title"/>
          </p:nvPr>
        </p:nvSpPr>
        <p:spPr>
          <a:xfrm>
            <a:off x="838200" y="0"/>
            <a:ext cx="6254496" cy="843427"/>
          </a:xfrm>
        </p:spPr>
        <p:txBody>
          <a:bodyPr>
            <a:normAutofit/>
          </a:bodyPr>
          <a:lstStyle/>
          <a:p>
            <a:r>
              <a:rPr lang="en-GB" dirty="0"/>
              <a:t>Who is liable?</a:t>
            </a:r>
          </a:p>
        </p:txBody>
      </p:sp>
      <p:sp>
        <p:nvSpPr>
          <p:cNvPr id="3" name="Content Placeholder 2">
            <a:extLst>
              <a:ext uri="{FF2B5EF4-FFF2-40B4-BE49-F238E27FC236}">
                <a16:creationId xmlns:a16="http://schemas.microsoft.com/office/drawing/2014/main" id="{A712E26A-21BE-46D1-A414-88C264A66230}"/>
              </a:ext>
            </a:extLst>
          </p:cNvPr>
          <p:cNvSpPr>
            <a:spLocks noGrp="1"/>
          </p:cNvSpPr>
          <p:nvPr>
            <p:ph idx="1"/>
          </p:nvPr>
        </p:nvSpPr>
        <p:spPr>
          <a:xfrm>
            <a:off x="838199" y="843427"/>
            <a:ext cx="6714065" cy="5388561"/>
          </a:xfrm>
        </p:spPr>
        <p:txBody>
          <a:bodyPr>
            <a:normAutofit fontScale="92500" lnSpcReduction="20000"/>
          </a:bodyPr>
          <a:lstStyle/>
          <a:p>
            <a:r>
              <a:rPr lang="en-GB" sz="4000" dirty="0" err="1"/>
              <a:t>Phisycal</a:t>
            </a:r>
            <a:r>
              <a:rPr lang="en-GB" sz="4000" dirty="0"/>
              <a:t> damage or Economic loss in Common Law </a:t>
            </a:r>
          </a:p>
          <a:p>
            <a:pPr marL="0" indent="0">
              <a:buNone/>
            </a:pPr>
            <a:endParaRPr lang="en-GB" sz="4000" dirty="0"/>
          </a:p>
          <a:p>
            <a:r>
              <a:rPr lang="en-GB" sz="4000" dirty="0"/>
              <a:t>Advise of professionals in reports</a:t>
            </a:r>
          </a:p>
          <a:p>
            <a:pPr marL="0" indent="0">
              <a:buNone/>
            </a:pPr>
            <a:r>
              <a:rPr lang="en-GB" sz="4000" dirty="0"/>
              <a:t> </a:t>
            </a:r>
          </a:p>
          <a:p>
            <a:pPr marL="0" indent="0">
              <a:buNone/>
            </a:pPr>
            <a:r>
              <a:rPr lang="en-GB" sz="4000" dirty="0"/>
              <a:t>Smith v Eric Bush 1990</a:t>
            </a:r>
          </a:p>
          <a:p>
            <a:pPr marL="0" indent="0">
              <a:buNone/>
            </a:pPr>
            <a:r>
              <a:rPr lang="en-GB" sz="4000" dirty="0"/>
              <a:t>Merrett v Babb 2001</a:t>
            </a:r>
          </a:p>
          <a:p>
            <a:pPr marL="0" indent="0">
              <a:buNone/>
            </a:pPr>
            <a:endParaRPr lang="en-GB" sz="1900" dirty="0"/>
          </a:p>
          <a:p>
            <a:pPr marL="0" indent="0">
              <a:buNone/>
            </a:pPr>
            <a:endParaRPr lang="en-GB" sz="1900" dirty="0"/>
          </a:p>
          <a:p>
            <a:endParaRPr lang="en-GB" sz="1900" dirty="0"/>
          </a:p>
          <a:p>
            <a:pPr marL="0" indent="0">
              <a:buNone/>
            </a:pPr>
            <a:r>
              <a:rPr lang="en-GB" sz="1900" dirty="0"/>
              <a:t>(</a:t>
            </a:r>
            <a:r>
              <a:rPr lang="en-GB" sz="1900" dirty="0" err="1"/>
              <a:t>Uff</a:t>
            </a:r>
            <a:r>
              <a:rPr lang="en-GB" sz="1900" dirty="0"/>
              <a:t>, 2017, and Wolf &amp; Stanley, 2011)</a:t>
            </a:r>
          </a:p>
        </p:txBody>
      </p:sp>
      <p:pic>
        <p:nvPicPr>
          <p:cNvPr id="5" name="Picture 4">
            <a:extLst>
              <a:ext uri="{FF2B5EF4-FFF2-40B4-BE49-F238E27FC236}">
                <a16:creationId xmlns:a16="http://schemas.microsoft.com/office/drawing/2014/main" id="{E079E001-1E80-4D0E-8629-E3AC34C6450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l="19376" r="29882" b="-3"/>
          <a:stretch/>
        </p:blipFill>
        <p:spPr>
          <a:xfrm>
            <a:off x="7552266" y="10"/>
            <a:ext cx="4639733" cy="6857990"/>
          </a:xfrm>
          <a:prstGeom prst="rect">
            <a:avLst/>
          </a:prstGeom>
        </p:spPr>
      </p:pic>
      <p:sp>
        <p:nvSpPr>
          <p:cNvPr id="6" name="TextBox 5">
            <a:extLst>
              <a:ext uri="{FF2B5EF4-FFF2-40B4-BE49-F238E27FC236}">
                <a16:creationId xmlns:a16="http://schemas.microsoft.com/office/drawing/2014/main" id="{5C3C6E3E-00DF-48DC-A3E0-C19D4F9ACDCB}"/>
              </a:ext>
            </a:extLst>
          </p:cNvPr>
          <p:cNvSpPr txBox="1"/>
          <p:nvPr/>
        </p:nvSpPr>
        <p:spPr>
          <a:xfrm>
            <a:off x="9732673" y="6657945"/>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amdailytimes.blogspot.com/2012_03_02_archive.html">
                  <a:extLst>
                    <a:ext uri="{A12FA001-AC4F-418D-AE19-62706E023703}">
                      <ahyp:hlinkClr xmlns:ahyp="http://schemas.microsoft.com/office/drawing/2018/hyperlinkcolor" xmlns=""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xmlns="" val="tx"/>
                    </a:ext>
                  </a:extLst>
                </a:hlinkClick>
              </a:rPr>
              <a:t>CC BY-NC-ND</a:t>
            </a:r>
            <a:endParaRPr lang="en-GB" sz="700">
              <a:solidFill>
                <a:srgbClr val="FFFFFF"/>
              </a:solidFill>
            </a:endParaRPr>
          </a:p>
        </p:txBody>
      </p:sp>
      <p:sp>
        <p:nvSpPr>
          <p:cNvPr id="7" name="TextBox 6">
            <a:extLst>
              <a:ext uri="{FF2B5EF4-FFF2-40B4-BE49-F238E27FC236}">
                <a16:creationId xmlns:a16="http://schemas.microsoft.com/office/drawing/2014/main" id="{89EFE9DA-04EB-4857-902F-585526399AA6}"/>
              </a:ext>
            </a:extLst>
          </p:cNvPr>
          <p:cNvSpPr txBox="1"/>
          <p:nvPr/>
        </p:nvSpPr>
        <p:spPr>
          <a:xfrm>
            <a:off x="5506278" y="6180558"/>
            <a:ext cx="1179443" cy="369332"/>
          </a:xfrm>
          <a:prstGeom prst="rect">
            <a:avLst/>
          </a:prstGeom>
          <a:noFill/>
        </p:spPr>
        <p:txBody>
          <a:bodyPr wrap="square" rtlCol="0">
            <a:spAutoFit/>
          </a:bodyPr>
          <a:lstStyle/>
          <a:p>
            <a:r>
              <a:rPr lang="en-GB" dirty="0"/>
              <a:t>D.A.W</a:t>
            </a:r>
          </a:p>
        </p:txBody>
      </p:sp>
    </p:spTree>
    <p:extLst>
      <p:ext uri="{BB962C8B-B14F-4D97-AF65-F5344CB8AC3E}">
        <p14:creationId xmlns:p14="http://schemas.microsoft.com/office/powerpoint/2010/main" val="321864917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some grass&#10;&#10;Description automatically generated">
            <a:extLst>
              <a:ext uri="{FF2B5EF4-FFF2-40B4-BE49-F238E27FC236}">
                <a16:creationId xmlns:a16="http://schemas.microsoft.com/office/drawing/2014/main" id="{EA7E2522-AEDC-426B-A12E-400A9F3EE8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40999" y="4211344"/>
            <a:ext cx="3116821" cy="1781041"/>
          </a:xfrm>
          <a:prstGeom prst="rect">
            <a:avLst/>
          </a:prstGeom>
        </p:spPr>
      </p:pic>
      <p:sp>
        <p:nvSpPr>
          <p:cNvPr id="2" name="Title 1">
            <a:extLst>
              <a:ext uri="{FF2B5EF4-FFF2-40B4-BE49-F238E27FC236}">
                <a16:creationId xmlns:a16="http://schemas.microsoft.com/office/drawing/2014/main" id="{10952B88-A5E1-4817-9E8C-07F3A3CE9CF1}"/>
              </a:ext>
            </a:extLst>
          </p:cNvPr>
          <p:cNvSpPr>
            <a:spLocks noGrp="1"/>
          </p:cNvSpPr>
          <p:nvPr>
            <p:ph type="title"/>
          </p:nvPr>
        </p:nvSpPr>
        <p:spPr/>
        <p:txBody>
          <a:bodyPr/>
          <a:lstStyle/>
          <a:p>
            <a:r>
              <a:rPr lang="en-GB" dirty="0"/>
              <a:t>Introduction to the environmental aspect </a:t>
            </a:r>
          </a:p>
        </p:txBody>
      </p:sp>
      <p:sp>
        <p:nvSpPr>
          <p:cNvPr id="3" name="Content Placeholder 2">
            <a:extLst>
              <a:ext uri="{FF2B5EF4-FFF2-40B4-BE49-F238E27FC236}">
                <a16:creationId xmlns:a16="http://schemas.microsoft.com/office/drawing/2014/main" id="{BD097E26-A213-4E5F-B860-507A91C43C45}"/>
              </a:ext>
            </a:extLst>
          </p:cNvPr>
          <p:cNvSpPr>
            <a:spLocks noGrp="1"/>
          </p:cNvSpPr>
          <p:nvPr>
            <p:ph idx="1"/>
          </p:nvPr>
        </p:nvSpPr>
        <p:spPr>
          <a:xfrm>
            <a:off x="1426756" y="1540189"/>
            <a:ext cx="8915400" cy="3777622"/>
          </a:xfrm>
        </p:spPr>
        <p:txBody>
          <a:bodyPr>
            <a:normAutofit fontScale="85000" lnSpcReduction="10000"/>
          </a:bodyPr>
          <a:lstStyle/>
          <a:p>
            <a:r>
              <a:rPr lang="en-GB" dirty="0"/>
              <a:t>The following slides and presentation are to show the environmental implications of the underground tank found on site where demolition works have begun.</a:t>
            </a:r>
          </a:p>
          <a:p>
            <a:r>
              <a:rPr lang="en-GB" dirty="0"/>
              <a:t>We will discuss the required specifications for the correct installation, maintenance and decommissioning of underground storage tanks to help shed light on the possible history of the tank</a:t>
            </a:r>
          </a:p>
          <a:p>
            <a:r>
              <a:rPr lang="en-GB" dirty="0"/>
              <a:t>We will then discuss who is legally responsible for the removal of the tank and the management of any pollution and pollutants, and who is responsible for the costs of rectifying the problem.</a:t>
            </a:r>
          </a:p>
          <a:p>
            <a:r>
              <a:rPr lang="en-GB" dirty="0"/>
              <a:t>Guidance</a:t>
            </a:r>
          </a:p>
          <a:p>
            <a:endParaRPr lang="en-GB" dirty="0"/>
          </a:p>
        </p:txBody>
      </p:sp>
      <p:sp>
        <p:nvSpPr>
          <p:cNvPr id="6" name="Rectangle 5">
            <a:extLst>
              <a:ext uri="{FF2B5EF4-FFF2-40B4-BE49-F238E27FC236}">
                <a16:creationId xmlns:a16="http://schemas.microsoft.com/office/drawing/2014/main" id="{1DF55969-E652-4696-8ABB-81D51AA73B9C}"/>
              </a:ext>
            </a:extLst>
          </p:cNvPr>
          <p:cNvSpPr/>
          <p:nvPr/>
        </p:nvSpPr>
        <p:spPr>
          <a:xfrm>
            <a:off x="7606821" y="6100807"/>
            <a:ext cx="4585179" cy="530338"/>
          </a:xfrm>
          <a:prstGeom prst="rect">
            <a:avLst/>
          </a:prstGeom>
        </p:spPr>
        <p:txBody>
          <a:bodyPr wrap="square">
            <a:spAutoFit/>
          </a:bodyPr>
          <a:lstStyle/>
          <a:p>
            <a:pPr>
              <a:lnSpc>
                <a:spcPct val="107000"/>
              </a:lnSpc>
              <a:spcAft>
                <a:spcPts val="800"/>
              </a:spcAft>
            </a:pPr>
            <a:r>
              <a:rPr lang="en-GB" sz="900" u="sng" dirty="0">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xmlns="" val="tx"/>
                    </a:ext>
                  </a:extLst>
                </a:hlinkClick>
              </a:rPr>
              <a:t>https://www.google.com/search?q=environmental+law&amp;rlz=1C1CHBF_en-GBGB867GB867&amp;source=lnms&amp;tbm=isch&amp;sa=X&amp;ved=2ahUKEwiT7uKVga7pAhWSmFwKHQwoC20Q_AUoAnoECBIQBA&amp;biw=1366&amp;bih=657#imgrc=tNA_</a:t>
            </a:r>
            <a:endParaRPr lang="en-GB" sz="9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FA107D12-065C-4944-A1D3-4240A0B7E506}"/>
              </a:ext>
            </a:extLst>
          </p:cNvPr>
          <p:cNvPicPr>
            <a:picLocks noChangeAspect="1"/>
          </p:cNvPicPr>
          <p:nvPr/>
        </p:nvPicPr>
        <p:blipFill>
          <a:blip r:embed="rId4"/>
          <a:stretch>
            <a:fillRect/>
          </a:stretch>
        </p:blipFill>
        <p:spPr>
          <a:xfrm>
            <a:off x="1153299" y="6088160"/>
            <a:ext cx="847417" cy="499915"/>
          </a:xfrm>
          <a:prstGeom prst="rect">
            <a:avLst/>
          </a:prstGeom>
        </p:spPr>
      </p:pic>
    </p:spTree>
    <p:extLst>
      <p:ext uri="{BB962C8B-B14F-4D97-AF65-F5344CB8AC3E}">
        <p14:creationId xmlns:p14="http://schemas.microsoft.com/office/powerpoint/2010/main" val="16034214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CE3DA-55C9-4DD3-9FB5-5ED4EE18E1BE}"/>
              </a:ext>
            </a:extLst>
          </p:cNvPr>
          <p:cNvSpPr>
            <a:spLocks noGrp="1"/>
          </p:cNvSpPr>
          <p:nvPr>
            <p:ph type="title"/>
          </p:nvPr>
        </p:nvSpPr>
        <p:spPr/>
        <p:txBody>
          <a:bodyPr/>
          <a:lstStyle/>
          <a:p>
            <a:r>
              <a:rPr lang="en-GB" dirty="0"/>
              <a:t>Waste/Foul Water Storage Tanks</a:t>
            </a:r>
            <a:br>
              <a:rPr lang="en-GB" dirty="0"/>
            </a:br>
            <a:endParaRPr lang="en-GB" dirty="0"/>
          </a:p>
        </p:txBody>
      </p:sp>
      <p:sp>
        <p:nvSpPr>
          <p:cNvPr id="3" name="Content Placeholder 2">
            <a:extLst>
              <a:ext uri="{FF2B5EF4-FFF2-40B4-BE49-F238E27FC236}">
                <a16:creationId xmlns:a16="http://schemas.microsoft.com/office/drawing/2014/main" id="{4242A0BC-11AD-44F3-B90C-A8856F87EA93}"/>
              </a:ext>
            </a:extLst>
          </p:cNvPr>
          <p:cNvSpPr>
            <a:spLocks noGrp="1"/>
          </p:cNvSpPr>
          <p:nvPr>
            <p:ph idx="1"/>
          </p:nvPr>
        </p:nvSpPr>
        <p:spPr>
          <a:xfrm>
            <a:off x="1492748" y="1699990"/>
            <a:ext cx="8915400" cy="4533900"/>
          </a:xfrm>
        </p:spPr>
        <p:txBody>
          <a:bodyPr>
            <a:normAutofit fontScale="92500" lnSpcReduction="10000"/>
          </a:bodyPr>
          <a:lstStyle/>
          <a:p>
            <a:r>
              <a:rPr lang="en-GB" dirty="0"/>
              <a:t>Grey water or surface water – operator/owner of the property is responsible</a:t>
            </a:r>
          </a:p>
          <a:p>
            <a:endParaRPr lang="en-GB" dirty="0"/>
          </a:p>
          <a:p>
            <a:r>
              <a:rPr lang="en-GB" dirty="0"/>
              <a:t>Current installation rules require building control and occasionally planning permission</a:t>
            </a:r>
          </a:p>
          <a:p>
            <a:endParaRPr lang="en-GB" dirty="0"/>
          </a:p>
          <a:p>
            <a:r>
              <a:rPr lang="en-GB" dirty="0"/>
              <a:t>Permits must be applied if you don not meet ‘</a:t>
            </a:r>
            <a:r>
              <a:rPr lang="en-GB" dirty="0">
                <a:solidFill>
                  <a:srgbClr val="FF0000"/>
                </a:solidFill>
              </a:rPr>
              <a:t>general binding rules</a:t>
            </a:r>
            <a:r>
              <a:rPr lang="en-GB" dirty="0"/>
              <a:t>’ </a:t>
            </a:r>
          </a:p>
          <a:p>
            <a:endParaRPr lang="en-GB" dirty="0"/>
          </a:p>
          <a:p>
            <a:r>
              <a:rPr lang="en-GB" dirty="0"/>
              <a:t>Your system must meet </a:t>
            </a:r>
            <a:r>
              <a:rPr lang="en-GB" dirty="0">
                <a:solidFill>
                  <a:srgbClr val="FF0000"/>
                </a:solidFill>
              </a:rPr>
              <a:t>BS EN 12566 </a:t>
            </a:r>
            <a:r>
              <a:rPr lang="en-GB" dirty="0"/>
              <a:t>(small sewage treatment plants) or </a:t>
            </a:r>
            <a:r>
              <a:rPr lang="en-GB" dirty="0">
                <a:solidFill>
                  <a:srgbClr val="FF0000"/>
                </a:solidFill>
              </a:rPr>
              <a:t>BS 6297:2007 </a:t>
            </a:r>
            <a:r>
              <a:rPr lang="en-GB" dirty="0"/>
              <a:t>(drainage fields)</a:t>
            </a:r>
          </a:p>
        </p:txBody>
      </p:sp>
      <p:pic>
        <p:nvPicPr>
          <p:cNvPr id="5" name="Picture 4" descr="A picture containing outdoor, sitting, grass, motorcycle&#10;&#10;Description automatically generated">
            <a:extLst>
              <a:ext uri="{FF2B5EF4-FFF2-40B4-BE49-F238E27FC236}">
                <a16:creationId xmlns:a16="http://schemas.microsoft.com/office/drawing/2014/main" id="{613B1035-3457-471D-96E6-7BE58E7B8A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6121" y="4279067"/>
            <a:ext cx="1918813" cy="1954823"/>
          </a:xfrm>
          <a:prstGeom prst="rect">
            <a:avLst/>
          </a:prstGeom>
        </p:spPr>
      </p:pic>
      <p:sp>
        <p:nvSpPr>
          <p:cNvPr id="7" name="Rectangle 6">
            <a:extLst>
              <a:ext uri="{FF2B5EF4-FFF2-40B4-BE49-F238E27FC236}">
                <a16:creationId xmlns:a16="http://schemas.microsoft.com/office/drawing/2014/main" id="{78F766E8-B37D-4364-BA32-2D32048F3E6A}"/>
              </a:ext>
            </a:extLst>
          </p:cNvPr>
          <p:cNvSpPr/>
          <p:nvPr/>
        </p:nvSpPr>
        <p:spPr>
          <a:xfrm>
            <a:off x="8574156" y="6233890"/>
            <a:ext cx="4465983" cy="400110"/>
          </a:xfrm>
          <a:prstGeom prst="rect">
            <a:avLst/>
          </a:prstGeom>
        </p:spPr>
        <p:txBody>
          <a:bodyPr wrap="square">
            <a:spAutoFit/>
          </a:bodyPr>
          <a:lstStyle/>
          <a:p>
            <a:r>
              <a:rPr lang="en-GB" sz="1000" dirty="0">
                <a:hlinkClick r:id="rId3">
                  <a:extLst>
                    <a:ext uri="{A12FA001-AC4F-418D-AE19-62706E023703}">
                      <ahyp:hlinkClr xmlns:ahyp="http://schemas.microsoft.com/office/drawing/2018/hyperlinkcolor" xmlns="" val="tx"/>
                    </a:ext>
                  </a:extLst>
                </a:hlinkClick>
              </a:rPr>
              <a:t>https://theconstructor.org/building/types-septic-tank-materials/32514/</a:t>
            </a:r>
            <a:endParaRPr lang="en-GB" sz="1000" dirty="0"/>
          </a:p>
        </p:txBody>
      </p:sp>
      <p:sp>
        <p:nvSpPr>
          <p:cNvPr id="4" name="TextBox 3">
            <a:extLst>
              <a:ext uri="{FF2B5EF4-FFF2-40B4-BE49-F238E27FC236}">
                <a16:creationId xmlns:a16="http://schemas.microsoft.com/office/drawing/2014/main" id="{C078EC3B-381B-4F2D-B77B-971DFE2F955E}"/>
              </a:ext>
            </a:extLst>
          </p:cNvPr>
          <p:cNvSpPr txBox="1"/>
          <p:nvPr/>
        </p:nvSpPr>
        <p:spPr>
          <a:xfrm>
            <a:off x="992035" y="6049224"/>
            <a:ext cx="791817" cy="369332"/>
          </a:xfrm>
          <a:prstGeom prst="rect">
            <a:avLst/>
          </a:prstGeom>
          <a:noFill/>
        </p:spPr>
        <p:txBody>
          <a:bodyPr wrap="square" rtlCol="0">
            <a:spAutoFit/>
          </a:bodyPr>
          <a:lstStyle/>
          <a:p>
            <a:r>
              <a:rPr lang="en-GB" dirty="0"/>
              <a:t>S.M</a:t>
            </a:r>
          </a:p>
        </p:txBody>
      </p:sp>
    </p:spTree>
    <p:extLst>
      <p:ext uri="{BB962C8B-B14F-4D97-AF65-F5344CB8AC3E}">
        <p14:creationId xmlns:p14="http://schemas.microsoft.com/office/powerpoint/2010/main" val="23344563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CB4C5-766F-4C5F-84D4-8F0B5CDD90EE}"/>
              </a:ext>
            </a:extLst>
          </p:cNvPr>
          <p:cNvSpPr>
            <a:spLocks noGrp="1"/>
          </p:cNvSpPr>
          <p:nvPr>
            <p:ph type="title"/>
          </p:nvPr>
        </p:nvSpPr>
        <p:spPr/>
        <p:txBody>
          <a:bodyPr/>
          <a:lstStyle/>
          <a:p>
            <a:r>
              <a:rPr lang="en-GB" dirty="0"/>
              <a:t>Fuel Storage</a:t>
            </a:r>
          </a:p>
        </p:txBody>
      </p:sp>
      <p:sp>
        <p:nvSpPr>
          <p:cNvPr id="3" name="Content Placeholder 2">
            <a:extLst>
              <a:ext uri="{FF2B5EF4-FFF2-40B4-BE49-F238E27FC236}">
                <a16:creationId xmlns:a16="http://schemas.microsoft.com/office/drawing/2014/main" id="{324CF47D-063E-4FE1-A602-EEE989778C94}"/>
              </a:ext>
            </a:extLst>
          </p:cNvPr>
          <p:cNvSpPr>
            <a:spLocks noGrp="1"/>
          </p:cNvSpPr>
          <p:nvPr>
            <p:ph idx="1"/>
          </p:nvPr>
        </p:nvSpPr>
        <p:spPr>
          <a:xfrm>
            <a:off x="2589212" y="1771650"/>
            <a:ext cx="8915400" cy="4800600"/>
          </a:xfrm>
        </p:spPr>
        <p:txBody>
          <a:bodyPr>
            <a:normAutofit fontScale="92500" lnSpcReduction="20000"/>
          </a:bodyPr>
          <a:lstStyle/>
          <a:p>
            <a:r>
              <a:rPr lang="en-GB" dirty="0"/>
              <a:t>Petroleum hydrocarbons are covered by ‘</a:t>
            </a:r>
            <a:r>
              <a:rPr lang="en-GB" dirty="0">
                <a:solidFill>
                  <a:srgbClr val="FF0000"/>
                </a:solidFill>
              </a:rPr>
              <a:t>groundwater protection codes for Wales February 2017</a:t>
            </a:r>
            <a:r>
              <a:rPr lang="en-GB" dirty="0"/>
              <a:t>’</a:t>
            </a:r>
          </a:p>
          <a:p>
            <a:endParaRPr lang="en-GB" dirty="0"/>
          </a:p>
          <a:p>
            <a:r>
              <a:rPr lang="en-GB" dirty="0"/>
              <a:t>Punishment for leaking hydrocarbons could be imprisonment and/or an unlimited fine</a:t>
            </a:r>
          </a:p>
          <a:p>
            <a:endParaRPr lang="en-GB" dirty="0"/>
          </a:p>
          <a:p>
            <a:r>
              <a:rPr lang="en-GB" dirty="0"/>
              <a:t>Health and safety regulations must be followed</a:t>
            </a:r>
          </a:p>
          <a:p>
            <a:endParaRPr lang="en-GB" dirty="0"/>
          </a:p>
          <a:p>
            <a:r>
              <a:rPr lang="en-GB" dirty="0"/>
              <a:t>Natural Resources Wales will need to be notified</a:t>
            </a:r>
          </a:p>
          <a:p>
            <a:endParaRPr lang="en-GB" dirty="0"/>
          </a:p>
          <a:p>
            <a:r>
              <a:rPr lang="en-GB" dirty="0"/>
              <a:t>Natural Resources Wales can attend and serve notice to enforce action</a:t>
            </a:r>
          </a:p>
          <a:p>
            <a:endParaRPr lang="en-GB" dirty="0"/>
          </a:p>
          <a:p>
            <a:endParaRPr lang="en-GB" dirty="0"/>
          </a:p>
        </p:txBody>
      </p:sp>
      <p:pic>
        <p:nvPicPr>
          <p:cNvPr id="4" name="Picture 3">
            <a:extLst>
              <a:ext uri="{FF2B5EF4-FFF2-40B4-BE49-F238E27FC236}">
                <a16:creationId xmlns:a16="http://schemas.microsoft.com/office/drawing/2014/main" id="{7FDB3613-921B-44D7-A360-2A86B7849072}"/>
              </a:ext>
            </a:extLst>
          </p:cNvPr>
          <p:cNvPicPr>
            <a:picLocks noChangeAspect="1"/>
          </p:cNvPicPr>
          <p:nvPr/>
        </p:nvPicPr>
        <p:blipFill>
          <a:blip r:embed="rId2"/>
          <a:stretch>
            <a:fillRect/>
          </a:stretch>
        </p:blipFill>
        <p:spPr>
          <a:xfrm>
            <a:off x="687388" y="5976395"/>
            <a:ext cx="847417" cy="499915"/>
          </a:xfrm>
          <a:prstGeom prst="rect">
            <a:avLst/>
          </a:prstGeom>
        </p:spPr>
      </p:pic>
    </p:spTree>
    <p:extLst>
      <p:ext uri="{BB962C8B-B14F-4D97-AF65-F5344CB8AC3E}">
        <p14:creationId xmlns:p14="http://schemas.microsoft.com/office/powerpoint/2010/main" val="14370479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06082-1982-42E6-B5C5-7598898F3251}"/>
              </a:ext>
            </a:extLst>
          </p:cNvPr>
          <p:cNvSpPr>
            <a:spLocks noGrp="1"/>
          </p:cNvSpPr>
          <p:nvPr>
            <p:ph type="title"/>
          </p:nvPr>
        </p:nvSpPr>
        <p:spPr/>
        <p:txBody>
          <a:bodyPr/>
          <a:lstStyle/>
          <a:p>
            <a:r>
              <a:rPr lang="en-GB" dirty="0"/>
              <a:t>Steps to be taken when installing an Underground Storage Tank</a:t>
            </a:r>
          </a:p>
        </p:txBody>
      </p:sp>
      <p:sp>
        <p:nvSpPr>
          <p:cNvPr id="3" name="Content Placeholder 2">
            <a:extLst>
              <a:ext uri="{FF2B5EF4-FFF2-40B4-BE49-F238E27FC236}">
                <a16:creationId xmlns:a16="http://schemas.microsoft.com/office/drawing/2014/main" id="{DCB9A1C6-3F8D-4C6A-8DD5-2F64A3684431}"/>
              </a:ext>
            </a:extLst>
          </p:cNvPr>
          <p:cNvSpPr>
            <a:spLocks noGrp="1"/>
          </p:cNvSpPr>
          <p:nvPr>
            <p:ph idx="1"/>
          </p:nvPr>
        </p:nvSpPr>
        <p:spPr>
          <a:xfrm>
            <a:off x="2589212" y="2133600"/>
            <a:ext cx="8915400" cy="4548554"/>
          </a:xfrm>
        </p:spPr>
        <p:txBody>
          <a:bodyPr>
            <a:normAutofit fontScale="92500" lnSpcReduction="20000"/>
          </a:bodyPr>
          <a:lstStyle/>
          <a:p>
            <a:pPr marL="0" indent="0">
              <a:buNone/>
            </a:pPr>
            <a:endParaRPr lang="en-GB" dirty="0"/>
          </a:p>
          <a:p>
            <a:r>
              <a:rPr lang="en-GB" dirty="0"/>
              <a:t>Environmental risk assessment for the underground storage tank.</a:t>
            </a:r>
          </a:p>
          <a:p>
            <a:endParaRPr lang="en-GB" dirty="0"/>
          </a:p>
          <a:p>
            <a:r>
              <a:rPr lang="en-GB" dirty="0"/>
              <a:t>Risk Management Action Plan</a:t>
            </a:r>
          </a:p>
          <a:p>
            <a:endParaRPr lang="en-GB" dirty="0"/>
          </a:p>
          <a:p>
            <a:r>
              <a:rPr lang="en-GB" dirty="0"/>
              <a:t>Have appropriate engineering requirements met</a:t>
            </a:r>
          </a:p>
          <a:p>
            <a:endParaRPr lang="en-GB" dirty="0"/>
          </a:p>
          <a:p>
            <a:r>
              <a:rPr lang="en-GB" dirty="0"/>
              <a:t>Have appropriate management and control systems in place</a:t>
            </a:r>
          </a:p>
          <a:p>
            <a:endParaRPr lang="en-GB" dirty="0"/>
          </a:p>
          <a:p>
            <a:r>
              <a:rPr lang="en-GB" dirty="0"/>
              <a:t>Have prepared emergency plan procedures</a:t>
            </a:r>
          </a:p>
          <a:p>
            <a:endParaRPr lang="en-GB" dirty="0"/>
          </a:p>
        </p:txBody>
      </p:sp>
      <p:pic>
        <p:nvPicPr>
          <p:cNvPr id="4" name="Picture 3">
            <a:extLst>
              <a:ext uri="{FF2B5EF4-FFF2-40B4-BE49-F238E27FC236}">
                <a16:creationId xmlns:a16="http://schemas.microsoft.com/office/drawing/2014/main" id="{741F09EC-7230-4AF5-A555-5344F11236EA}"/>
              </a:ext>
            </a:extLst>
          </p:cNvPr>
          <p:cNvPicPr>
            <a:picLocks noChangeAspect="1"/>
          </p:cNvPicPr>
          <p:nvPr/>
        </p:nvPicPr>
        <p:blipFill>
          <a:blip r:embed="rId2"/>
          <a:stretch>
            <a:fillRect/>
          </a:stretch>
        </p:blipFill>
        <p:spPr>
          <a:xfrm>
            <a:off x="838200" y="5992960"/>
            <a:ext cx="847417" cy="499915"/>
          </a:xfrm>
          <a:prstGeom prst="rect">
            <a:avLst/>
          </a:prstGeom>
        </p:spPr>
      </p:pic>
    </p:spTree>
    <p:extLst>
      <p:ext uri="{BB962C8B-B14F-4D97-AF65-F5344CB8AC3E}">
        <p14:creationId xmlns:p14="http://schemas.microsoft.com/office/powerpoint/2010/main" val="6306384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BBF575-11E3-4A96-823B-5925FB046CDC}"/>
              </a:ext>
            </a:extLst>
          </p:cNvPr>
          <p:cNvSpPr>
            <a:spLocks noGrp="1"/>
          </p:cNvSpPr>
          <p:nvPr>
            <p:ph idx="1"/>
          </p:nvPr>
        </p:nvSpPr>
        <p:spPr>
          <a:xfrm>
            <a:off x="2490738" y="1195754"/>
            <a:ext cx="8915400" cy="5264108"/>
          </a:xfrm>
        </p:spPr>
        <p:txBody>
          <a:bodyPr>
            <a:normAutofit fontScale="85000" lnSpcReduction="20000"/>
          </a:bodyPr>
          <a:lstStyle/>
          <a:p>
            <a:r>
              <a:rPr lang="en-GB" dirty="0"/>
              <a:t>Planning can be obtained from the Local Planning Authority.</a:t>
            </a:r>
          </a:p>
          <a:p>
            <a:endParaRPr lang="en-GB" dirty="0"/>
          </a:p>
          <a:p>
            <a:r>
              <a:rPr lang="en-GB" dirty="0"/>
              <a:t>If your plans could affect the environment the Local Planning Authority will contact Natural Resources Wales.</a:t>
            </a:r>
          </a:p>
          <a:p>
            <a:endParaRPr lang="en-GB" dirty="0"/>
          </a:p>
          <a:p>
            <a:r>
              <a:rPr lang="en-GB" dirty="0"/>
              <a:t>You must have a competent person to supervise all onsite work.</a:t>
            </a:r>
          </a:p>
          <a:p>
            <a:endParaRPr lang="en-GB" dirty="0"/>
          </a:p>
          <a:p>
            <a:r>
              <a:rPr lang="en-GB" dirty="0"/>
              <a:t>All underground storage tanks will need to be bunded and have a Class 1 Leak Detection System that meets </a:t>
            </a:r>
            <a:r>
              <a:rPr lang="en-GB" dirty="0">
                <a:solidFill>
                  <a:srgbClr val="FF0000"/>
                </a:solidFill>
              </a:rPr>
              <a:t>European Standards EN1316014 </a:t>
            </a:r>
          </a:p>
          <a:p>
            <a:endParaRPr lang="en-GB" dirty="0"/>
          </a:p>
          <a:p>
            <a:r>
              <a:rPr lang="en-GB" dirty="0"/>
              <a:t>All pipes and fittings must meet </a:t>
            </a:r>
            <a:r>
              <a:rPr lang="en-GB" dirty="0">
                <a:solidFill>
                  <a:srgbClr val="FF0000"/>
                </a:solidFill>
              </a:rPr>
              <a:t>British Standard BS EN 1412516.</a:t>
            </a:r>
          </a:p>
          <a:p>
            <a:endParaRPr lang="en-GB" dirty="0"/>
          </a:p>
          <a:p>
            <a:r>
              <a:rPr lang="en-GB" dirty="0"/>
              <a:t>You must keep records relating to the tank and any equipment connected to it.</a:t>
            </a:r>
          </a:p>
        </p:txBody>
      </p:sp>
      <p:pic>
        <p:nvPicPr>
          <p:cNvPr id="2" name="Picture 1">
            <a:extLst>
              <a:ext uri="{FF2B5EF4-FFF2-40B4-BE49-F238E27FC236}">
                <a16:creationId xmlns:a16="http://schemas.microsoft.com/office/drawing/2014/main" id="{2DE7FA23-A63F-479A-91E2-91BC9A7B5B47}"/>
              </a:ext>
            </a:extLst>
          </p:cNvPr>
          <p:cNvPicPr>
            <a:picLocks noChangeAspect="1"/>
          </p:cNvPicPr>
          <p:nvPr/>
        </p:nvPicPr>
        <p:blipFill>
          <a:blip r:embed="rId2"/>
          <a:stretch>
            <a:fillRect/>
          </a:stretch>
        </p:blipFill>
        <p:spPr>
          <a:xfrm>
            <a:off x="785862" y="5959947"/>
            <a:ext cx="847417" cy="499915"/>
          </a:xfrm>
          <a:prstGeom prst="rect">
            <a:avLst/>
          </a:prstGeom>
        </p:spPr>
      </p:pic>
    </p:spTree>
    <p:extLst>
      <p:ext uri="{BB962C8B-B14F-4D97-AF65-F5344CB8AC3E}">
        <p14:creationId xmlns:p14="http://schemas.microsoft.com/office/powerpoint/2010/main" val="41459749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3F7DB-E655-4EB2-8600-23CD438E73BE}"/>
              </a:ext>
            </a:extLst>
          </p:cNvPr>
          <p:cNvSpPr>
            <a:spLocks noGrp="1"/>
          </p:cNvSpPr>
          <p:nvPr>
            <p:ph type="title"/>
          </p:nvPr>
        </p:nvSpPr>
        <p:spPr/>
        <p:txBody>
          <a:bodyPr/>
          <a:lstStyle/>
          <a:p>
            <a:r>
              <a:rPr lang="en-GB" dirty="0"/>
              <a:t>Environmental Management System</a:t>
            </a:r>
          </a:p>
        </p:txBody>
      </p:sp>
      <p:sp>
        <p:nvSpPr>
          <p:cNvPr id="3" name="Content Placeholder 2">
            <a:extLst>
              <a:ext uri="{FF2B5EF4-FFF2-40B4-BE49-F238E27FC236}">
                <a16:creationId xmlns:a16="http://schemas.microsoft.com/office/drawing/2014/main" id="{93346001-6ADC-4D01-80F6-BE98FB99D995}"/>
              </a:ext>
            </a:extLst>
          </p:cNvPr>
          <p:cNvSpPr>
            <a:spLocks noGrp="1"/>
          </p:cNvSpPr>
          <p:nvPr>
            <p:ph idx="1"/>
          </p:nvPr>
        </p:nvSpPr>
        <p:spPr>
          <a:xfrm>
            <a:off x="2589212" y="2456268"/>
            <a:ext cx="8915400" cy="3777622"/>
          </a:xfrm>
        </p:spPr>
        <p:txBody>
          <a:bodyPr/>
          <a:lstStyle/>
          <a:p>
            <a:r>
              <a:rPr lang="en-GB" dirty="0"/>
              <a:t>Required to show that you are operating in an environmentally responsible manner.</a:t>
            </a:r>
          </a:p>
          <a:p>
            <a:endParaRPr lang="en-GB" dirty="0"/>
          </a:p>
          <a:p>
            <a:r>
              <a:rPr lang="en-GB" dirty="0"/>
              <a:t>Needs to be accredited if large scale</a:t>
            </a:r>
          </a:p>
        </p:txBody>
      </p:sp>
      <p:pic>
        <p:nvPicPr>
          <p:cNvPr id="4" name="Picture 3">
            <a:extLst>
              <a:ext uri="{FF2B5EF4-FFF2-40B4-BE49-F238E27FC236}">
                <a16:creationId xmlns:a16="http://schemas.microsoft.com/office/drawing/2014/main" id="{6F2B48C3-89FB-461C-A7AA-F6B4CD54E635}"/>
              </a:ext>
            </a:extLst>
          </p:cNvPr>
          <p:cNvPicPr>
            <a:picLocks noChangeAspect="1"/>
          </p:cNvPicPr>
          <p:nvPr/>
        </p:nvPicPr>
        <p:blipFill>
          <a:blip r:embed="rId2"/>
          <a:stretch>
            <a:fillRect/>
          </a:stretch>
        </p:blipFill>
        <p:spPr>
          <a:xfrm>
            <a:off x="565719" y="5758593"/>
            <a:ext cx="847417" cy="499915"/>
          </a:xfrm>
          <a:prstGeom prst="rect">
            <a:avLst/>
          </a:prstGeom>
        </p:spPr>
      </p:pic>
    </p:spTree>
    <p:extLst>
      <p:ext uri="{BB962C8B-B14F-4D97-AF65-F5344CB8AC3E}">
        <p14:creationId xmlns:p14="http://schemas.microsoft.com/office/powerpoint/2010/main" val="2068369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53421-E7E1-4264-8586-EB4919F71736}"/>
              </a:ext>
            </a:extLst>
          </p:cNvPr>
          <p:cNvSpPr>
            <a:spLocks noGrp="1"/>
          </p:cNvSpPr>
          <p:nvPr>
            <p:ph type="title"/>
          </p:nvPr>
        </p:nvSpPr>
        <p:spPr/>
        <p:txBody>
          <a:bodyPr/>
          <a:lstStyle/>
          <a:p>
            <a:r>
              <a:rPr lang="en-GB" dirty="0"/>
              <a:t>Notifying Authorities</a:t>
            </a:r>
          </a:p>
        </p:txBody>
      </p:sp>
      <p:sp>
        <p:nvSpPr>
          <p:cNvPr id="3" name="Content Placeholder 2">
            <a:extLst>
              <a:ext uri="{FF2B5EF4-FFF2-40B4-BE49-F238E27FC236}">
                <a16:creationId xmlns:a16="http://schemas.microsoft.com/office/drawing/2014/main" id="{46BA275C-141B-40E0-9C61-92D3C943D3D2}"/>
              </a:ext>
            </a:extLst>
          </p:cNvPr>
          <p:cNvSpPr>
            <a:spLocks noGrp="1"/>
          </p:cNvSpPr>
          <p:nvPr>
            <p:ph idx="1"/>
          </p:nvPr>
        </p:nvSpPr>
        <p:spPr/>
        <p:txBody>
          <a:bodyPr/>
          <a:lstStyle/>
          <a:p>
            <a:r>
              <a:rPr lang="en-GB" dirty="0"/>
              <a:t>Authorities must be notified if pollution issues arise due to the tank</a:t>
            </a:r>
          </a:p>
          <a:p>
            <a:endParaRPr lang="en-GB" dirty="0"/>
          </a:p>
          <a:p>
            <a:r>
              <a:rPr lang="en-GB" dirty="0"/>
              <a:t>Authorities do not need to be notified if there is no pollution after testing has been carried out</a:t>
            </a:r>
          </a:p>
        </p:txBody>
      </p:sp>
      <p:pic>
        <p:nvPicPr>
          <p:cNvPr id="6" name="Picture 5" descr="A picture containing table&#10;&#10;Description automatically generated">
            <a:extLst>
              <a:ext uri="{FF2B5EF4-FFF2-40B4-BE49-F238E27FC236}">
                <a16:creationId xmlns:a16="http://schemas.microsoft.com/office/drawing/2014/main" id="{9F2D6E56-57E7-4BAA-88A6-30517523A5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91892" y="4003174"/>
            <a:ext cx="2712720" cy="1908048"/>
          </a:xfrm>
          <a:prstGeom prst="rect">
            <a:avLst/>
          </a:prstGeom>
        </p:spPr>
      </p:pic>
      <p:sp>
        <p:nvSpPr>
          <p:cNvPr id="7" name="Rectangle 6">
            <a:extLst>
              <a:ext uri="{FF2B5EF4-FFF2-40B4-BE49-F238E27FC236}">
                <a16:creationId xmlns:a16="http://schemas.microsoft.com/office/drawing/2014/main" id="{548E97DC-C5CA-42A1-8ABC-03DFE5221153}"/>
              </a:ext>
            </a:extLst>
          </p:cNvPr>
          <p:cNvSpPr/>
          <p:nvPr/>
        </p:nvSpPr>
        <p:spPr>
          <a:xfrm>
            <a:off x="8803231" y="6016711"/>
            <a:ext cx="2701381" cy="246221"/>
          </a:xfrm>
          <a:prstGeom prst="rect">
            <a:avLst/>
          </a:prstGeom>
        </p:spPr>
        <p:txBody>
          <a:bodyPr wrap="none">
            <a:spAutoFit/>
          </a:bodyPr>
          <a:lstStyle/>
          <a:p>
            <a:r>
              <a:rPr lang="en-GB" sz="1000" dirty="0">
                <a:hlinkClick r:id="rId3">
                  <a:extLst>
                    <a:ext uri="{A12FA001-AC4F-418D-AE19-62706E023703}">
                      <ahyp:hlinkClr xmlns:ahyp="http://schemas.microsoft.com/office/drawing/2018/hyperlinkcolor" xmlns="" val="tx"/>
                    </a:ext>
                  </a:extLst>
                </a:hlinkClick>
              </a:rPr>
              <a:t>https://naturalresources.wales/?lang=en</a:t>
            </a:r>
            <a:endParaRPr lang="en-GB" sz="1000" dirty="0"/>
          </a:p>
        </p:txBody>
      </p:sp>
      <p:pic>
        <p:nvPicPr>
          <p:cNvPr id="4" name="Picture 3">
            <a:extLst>
              <a:ext uri="{FF2B5EF4-FFF2-40B4-BE49-F238E27FC236}">
                <a16:creationId xmlns:a16="http://schemas.microsoft.com/office/drawing/2014/main" id="{C116833A-8407-4716-B081-2F4FF94CA6AE}"/>
              </a:ext>
            </a:extLst>
          </p:cNvPr>
          <p:cNvPicPr>
            <a:picLocks noChangeAspect="1"/>
          </p:cNvPicPr>
          <p:nvPr/>
        </p:nvPicPr>
        <p:blipFill>
          <a:blip r:embed="rId4"/>
          <a:stretch>
            <a:fillRect/>
          </a:stretch>
        </p:blipFill>
        <p:spPr>
          <a:xfrm>
            <a:off x="565718" y="5889863"/>
            <a:ext cx="847417" cy="499915"/>
          </a:xfrm>
          <a:prstGeom prst="rect">
            <a:avLst/>
          </a:prstGeom>
        </p:spPr>
      </p:pic>
    </p:spTree>
    <p:extLst>
      <p:ext uri="{BB962C8B-B14F-4D97-AF65-F5344CB8AC3E}">
        <p14:creationId xmlns:p14="http://schemas.microsoft.com/office/powerpoint/2010/main" val="8546557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CE0BA-DCFA-4AE8-BC29-39C6DA8A49B1}"/>
              </a:ext>
            </a:extLst>
          </p:cNvPr>
          <p:cNvSpPr>
            <a:spLocks noGrp="1"/>
          </p:cNvSpPr>
          <p:nvPr>
            <p:ph type="title"/>
          </p:nvPr>
        </p:nvSpPr>
        <p:spPr/>
        <p:txBody>
          <a:bodyPr/>
          <a:lstStyle/>
          <a:p>
            <a:r>
              <a:rPr lang="en-GB" dirty="0"/>
              <a:t>Responsible Persons</a:t>
            </a:r>
          </a:p>
        </p:txBody>
      </p:sp>
      <p:sp>
        <p:nvSpPr>
          <p:cNvPr id="3" name="Content Placeholder 2">
            <a:extLst>
              <a:ext uri="{FF2B5EF4-FFF2-40B4-BE49-F238E27FC236}">
                <a16:creationId xmlns:a16="http://schemas.microsoft.com/office/drawing/2014/main" id="{10AF8D7F-FFFB-4913-A029-E4750BFEE2A5}"/>
              </a:ext>
            </a:extLst>
          </p:cNvPr>
          <p:cNvSpPr>
            <a:spLocks noGrp="1"/>
          </p:cNvSpPr>
          <p:nvPr>
            <p:ph idx="1"/>
          </p:nvPr>
        </p:nvSpPr>
        <p:spPr/>
        <p:txBody>
          <a:bodyPr>
            <a:normAutofit fontScale="92500" lnSpcReduction="10000"/>
          </a:bodyPr>
          <a:lstStyle/>
          <a:p>
            <a:r>
              <a:rPr lang="en-GB" dirty="0">
                <a:solidFill>
                  <a:srgbClr val="FF0000"/>
                </a:solidFill>
              </a:rPr>
              <a:t>Rylands V Fletcher 1898 </a:t>
            </a:r>
            <a:r>
              <a:rPr lang="en-GB" dirty="0"/>
              <a:t>case study</a:t>
            </a:r>
          </a:p>
          <a:p>
            <a:endParaRPr lang="en-GB" dirty="0"/>
          </a:p>
          <a:p>
            <a:r>
              <a:rPr lang="en-GB" dirty="0"/>
              <a:t>Responsible persons are split into 2 classes</a:t>
            </a:r>
          </a:p>
          <a:p>
            <a:endParaRPr lang="en-GB" dirty="0"/>
          </a:p>
          <a:p>
            <a:r>
              <a:rPr lang="en-GB" dirty="0">
                <a:solidFill>
                  <a:srgbClr val="FF0000"/>
                </a:solidFill>
              </a:rPr>
              <a:t>Class A </a:t>
            </a:r>
            <a:r>
              <a:rPr lang="en-GB" dirty="0"/>
              <a:t>and </a:t>
            </a:r>
            <a:r>
              <a:rPr lang="en-GB" dirty="0">
                <a:solidFill>
                  <a:srgbClr val="FF0000"/>
                </a:solidFill>
              </a:rPr>
              <a:t>Class B</a:t>
            </a:r>
          </a:p>
          <a:p>
            <a:endParaRPr lang="en-GB" dirty="0"/>
          </a:p>
          <a:p>
            <a:r>
              <a:rPr lang="en-GB" dirty="0"/>
              <a:t>Class A are those who cause or knowingly permitted the pollution</a:t>
            </a:r>
          </a:p>
          <a:p>
            <a:endParaRPr lang="en-GB" dirty="0"/>
          </a:p>
          <a:p>
            <a:r>
              <a:rPr lang="en-GB" dirty="0"/>
              <a:t>Class B are the current owners or occupiers who are responsible if Class A cannot be found (as in the Bawtry case)</a:t>
            </a:r>
          </a:p>
        </p:txBody>
      </p:sp>
      <p:pic>
        <p:nvPicPr>
          <p:cNvPr id="4" name="Picture 3">
            <a:extLst>
              <a:ext uri="{FF2B5EF4-FFF2-40B4-BE49-F238E27FC236}">
                <a16:creationId xmlns:a16="http://schemas.microsoft.com/office/drawing/2014/main" id="{E56CC7F1-7E9F-441A-94C1-B0A6DC79C36E}"/>
              </a:ext>
            </a:extLst>
          </p:cNvPr>
          <p:cNvPicPr>
            <a:picLocks noChangeAspect="1"/>
          </p:cNvPicPr>
          <p:nvPr/>
        </p:nvPicPr>
        <p:blipFill>
          <a:blip r:embed="rId2"/>
          <a:stretch>
            <a:fillRect/>
          </a:stretch>
        </p:blipFill>
        <p:spPr>
          <a:xfrm>
            <a:off x="565719" y="6061942"/>
            <a:ext cx="847417" cy="499915"/>
          </a:xfrm>
          <a:prstGeom prst="rect">
            <a:avLst/>
          </a:prstGeom>
        </p:spPr>
      </p:pic>
    </p:spTree>
    <p:extLst>
      <p:ext uri="{BB962C8B-B14F-4D97-AF65-F5344CB8AC3E}">
        <p14:creationId xmlns:p14="http://schemas.microsoft.com/office/powerpoint/2010/main" val="22360166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A3325-1C0A-4DB5-960F-10B4A2550BC4}"/>
              </a:ext>
            </a:extLst>
          </p:cNvPr>
          <p:cNvSpPr>
            <a:spLocks noGrp="1"/>
          </p:cNvSpPr>
          <p:nvPr>
            <p:ph type="title"/>
          </p:nvPr>
        </p:nvSpPr>
        <p:spPr/>
        <p:txBody>
          <a:bodyPr/>
          <a:lstStyle/>
          <a:p>
            <a:pPr algn="ctr"/>
            <a:r>
              <a:rPr lang="en-GB" u="sng" dirty="0"/>
              <a:t>Contract and any Variations</a:t>
            </a:r>
          </a:p>
        </p:txBody>
      </p:sp>
      <p:sp>
        <p:nvSpPr>
          <p:cNvPr id="3" name="Content Placeholder 2">
            <a:extLst>
              <a:ext uri="{FF2B5EF4-FFF2-40B4-BE49-F238E27FC236}">
                <a16:creationId xmlns:a16="http://schemas.microsoft.com/office/drawing/2014/main" id="{27FF4255-2A1C-4FA8-8C4C-A598344C6F68}"/>
              </a:ext>
            </a:extLst>
          </p:cNvPr>
          <p:cNvSpPr>
            <a:spLocks noGrp="1"/>
          </p:cNvSpPr>
          <p:nvPr>
            <p:ph idx="1"/>
          </p:nvPr>
        </p:nvSpPr>
        <p:spPr/>
        <p:txBody>
          <a:bodyPr>
            <a:normAutofit fontScale="92500" lnSpcReduction="20000"/>
          </a:bodyPr>
          <a:lstStyle/>
          <a:p>
            <a:r>
              <a:rPr lang="en-GB" dirty="0"/>
              <a:t>Contract-legally binding both parties to everything within</a:t>
            </a:r>
          </a:p>
          <a:p>
            <a:r>
              <a:rPr lang="en-GB" dirty="0"/>
              <a:t>Variation= modification/adjustment</a:t>
            </a:r>
          </a:p>
          <a:p>
            <a:r>
              <a:rPr lang="en-GB" dirty="0"/>
              <a:t>Substitutions, additions or changes</a:t>
            </a:r>
          </a:p>
          <a:p>
            <a:r>
              <a:rPr lang="en-GB" dirty="0"/>
              <a:t>Common for variations to occur</a:t>
            </a:r>
          </a:p>
          <a:p>
            <a:r>
              <a:rPr lang="en-GB" dirty="0"/>
              <a:t>Many specific reasons for variations </a:t>
            </a:r>
          </a:p>
          <a:p>
            <a:r>
              <a:rPr lang="en-GB" dirty="0"/>
              <a:t>Must receive permission from the contractor</a:t>
            </a:r>
          </a:p>
          <a:p>
            <a:r>
              <a:rPr lang="en-GB" dirty="0"/>
              <a:t>Removal and or decommissioning of said tank</a:t>
            </a:r>
          </a:p>
          <a:p>
            <a:r>
              <a:rPr lang="en-GB" dirty="0">
                <a:solidFill>
                  <a:srgbClr val="FF0000"/>
                </a:solidFill>
              </a:rPr>
              <a:t>Globe Motors and RW Lucas Varity v Electric Steering Ltd 2016</a:t>
            </a:r>
          </a:p>
          <a:p>
            <a:endParaRPr lang="en-GB" dirty="0"/>
          </a:p>
          <a:p>
            <a:endParaRPr lang="en-GB" dirty="0"/>
          </a:p>
          <a:p>
            <a:pPr marL="3657600" lvl="8" indent="0">
              <a:buNone/>
            </a:pPr>
            <a:r>
              <a:rPr lang="en-GB" dirty="0"/>
              <a:t>                                                                                                                         R.B</a:t>
            </a:r>
          </a:p>
        </p:txBody>
      </p:sp>
    </p:spTree>
    <p:extLst>
      <p:ext uri="{BB962C8B-B14F-4D97-AF65-F5344CB8AC3E}">
        <p14:creationId xmlns:p14="http://schemas.microsoft.com/office/powerpoint/2010/main" val="20222334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0624C-8BC7-4A43-A3D6-AD585576558D}"/>
              </a:ext>
            </a:extLst>
          </p:cNvPr>
          <p:cNvSpPr>
            <a:spLocks noGrp="1"/>
          </p:cNvSpPr>
          <p:nvPr>
            <p:ph type="title"/>
          </p:nvPr>
        </p:nvSpPr>
        <p:spPr/>
        <p:txBody>
          <a:bodyPr/>
          <a:lstStyle/>
          <a:p>
            <a:r>
              <a:rPr lang="en-GB" u="sng" dirty="0"/>
              <a:t>Resolution of the Dispute</a:t>
            </a:r>
          </a:p>
        </p:txBody>
      </p:sp>
      <p:sp>
        <p:nvSpPr>
          <p:cNvPr id="3" name="Content Placeholder 2">
            <a:extLst>
              <a:ext uri="{FF2B5EF4-FFF2-40B4-BE49-F238E27FC236}">
                <a16:creationId xmlns:a16="http://schemas.microsoft.com/office/drawing/2014/main" id="{B32DDBE8-7D78-406A-B444-8AFA72EFEA5D}"/>
              </a:ext>
            </a:extLst>
          </p:cNvPr>
          <p:cNvSpPr>
            <a:spLocks noGrp="1"/>
          </p:cNvSpPr>
          <p:nvPr>
            <p:ph idx="1"/>
          </p:nvPr>
        </p:nvSpPr>
        <p:spPr>
          <a:xfrm>
            <a:off x="838200" y="1825624"/>
            <a:ext cx="10515600" cy="4879975"/>
          </a:xfrm>
        </p:spPr>
        <p:txBody>
          <a:bodyPr>
            <a:normAutofit fontScale="25000" lnSpcReduction="20000"/>
          </a:bodyPr>
          <a:lstStyle/>
          <a:p>
            <a:r>
              <a:rPr lang="en-GB" sz="11200" dirty="0"/>
              <a:t>When signed into contract, withdrawing isn’t simple</a:t>
            </a:r>
          </a:p>
          <a:p>
            <a:r>
              <a:rPr lang="en-GB" sz="11200" dirty="0"/>
              <a:t>Legally voiding opportunities</a:t>
            </a:r>
          </a:p>
          <a:p>
            <a:r>
              <a:rPr lang="en-GB" sz="11200" dirty="0"/>
              <a:t>Alternative Dispute Resolution</a:t>
            </a:r>
          </a:p>
          <a:p>
            <a:r>
              <a:rPr lang="en-GB" sz="11200" dirty="0"/>
              <a:t>Avoiding a Court Setup</a:t>
            </a:r>
          </a:p>
          <a:p>
            <a:r>
              <a:rPr lang="en-GB" sz="11200" dirty="0">
                <a:solidFill>
                  <a:srgbClr val="FF0000"/>
                </a:solidFill>
              </a:rPr>
              <a:t>Civil Procedures Rule-1988</a:t>
            </a:r>
          </a:p>
          <a:p>
            <a:r>
              <a:rPr lang="en-GB" sz="11200" dirty="0" err="1">
                <a:solidFill>
                  <a:srgbClr val="FF0000"/>
                </a:solidFill>
              </a:rPr>
              <a:t>Kinstreet</a:t>
            </a:r>
            <a:r>
              <a:rPr lang="en-GB" sz="11200" dirty="0">
                <a:solidFill>
                  <a:srgbClr val="FF0000"/>
                </a:solidFill>
              </a:rPr>
              <a:t> Ltd v </a:t>
            </a:r>
            <a:r>
              <a:rPr lang="en-GB" sz="11200" dirty="0" err="1">
                <a:solidFill>
                  <a:srgbClr val="FF0000"/>
                </a:solidFill>
              </a:rPr>
              <a:t>Belmargo</a:t>
            </a:r>
            <a:r>
              <a:rPr lang="en-GB" sz="11200" dirty="0">
                <a:solidFill>
                  <a:srgbClr val="FF0000"/>
                </a:solidFill>
              </a:rPr>
              <a:t> Corporation Ltd 2000</a:t>
            </a:r>
          </a:p>
          <a:p>
            <a:r>
              <a:rPr lang="en-GB" sz="11200" dirty="0"/>
              <a:t>Mediation Process</a:t>
            </a:r>
          </a:p>
          <a:p>
            <a:r>
              <a:rPr lang="en-GB" sz="11200" dirty="0"/>
              <a:t>Issues to avoid</a:t>
            </a:r>
          </a:p>
          <a:p>
            <a:r>
              <a:rPr lang="en-GB" sz="11200" dirty="0"/>
              <a:t>Fairness</a:t>
            </a:r>
          </a:p>
          <a:p>
            <a:pPr marL="0" indent="0">
              <a:buNone/>
            </a:pPr>
            <a:r>
              <a:rPr lang="en-GB" dirty="0"/>
              <a:t>                                                                                                 							</a:t>
            </a:r>
          </a:p>
          <a:p>
            <a:pPr marL="0" indent="0">
              <a:buNone/>
            </a:pPr>
            <a:r>
              <a:rPr lang="en-GB" sz="7200" b="1" dirty="0"/>
              <a:t>										R.B</a:t>
            </a:r>
          </a:p>
          <a:p>
            <a:endParaRPr lang="en-GB" dirty="0"/>
          </a:p>
          <a:p>
            <a:endParaRPr lang="en-GB" dirty="0"/>
          </a:p>
          <a:p>
            <a:pPr marL="3657600" lvl="8" indent="0">
              <a:buNone/>
            </a:pPr>
            <a:r>
              <a:rPr lang="en-GB" dirty="0"/>
              <a:t>                                                                                                                        </a:t>
            </a:r>
          </a:p>
        </p:txBody>
      </p:sp>
    </p:spTree>
    <p:extLst>
      <p:ext uri="{BB962C8B-B14F-4D97-AF65-F5344CB8AC3E}">
        <p14:creationId xmlns:p14="http://schemas.microsoft.com/office/powerpoint/2010/main" val="37291499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7E53F-D73C-45C7-8858-85099A107C7C}"/>
              </a:ext>
            </a:extLst>
          </p:cNvPr>
          <p:cNvSpPr>
            <a:spLocks noGrp="1"/>
          </p:cNvSpPr>
          <p:nvPr>
            <p:ph type="title"/>
          </p:nvPr>
        </p:nvSpPr>
        <p:spPr/>
        <p:txBody>
          <a:bodyPr/>
          <a:lstStyle/>
          <a:p>
            <a:r>
              <a:rPr lang="en-GB" u="sng" dirty="0"/>
              <a:t>Responsibility?</a:t>
            </a:r>
          </a:p>
        </p:txBody>
      </p:sp>
      <p:sp>
        <p:nvSpPr>
          <p:cNvPr id="3" name="Content Placeholder 2">
            <a:extLst>
              <a:ext uri="{FF2B5EF4-FFF2-40B4-BE49-F238E27FC236}">
                <a16:creationId xmlns:a16="http://schemas.microsoft.com/office/drawing/2014/main" id="{7DF3BCEF-92E7-4977-93A6-A938B83FDD19}"/>
              </a:ext>
            </a:extLst>
          </p:cNvPr>
          <p:cNvSpPr>
            <a:spLocks noGrp="1"/>
          </p:cNvSpPr>
          <p:nvPr>
            <p:ph idx="1"/>
          </p:nvPr>
        </p:nvSpPr>
        <p:spPr>
          <a:xfrm>
            <a:off x="838200" y="1590261"/>
            <a:ext cx="10515600" cy="5155096"/>
          </a:xfrm>
        </p:spPr>
        <p:txBody>
          <a:bodyPr>
            <a:normAutofit fontScale="25000" lnSpcReduction="20000"/>
          </a:bodyPr>
          <a:lstStyle/>
          <a:p>
            <a:r>
              <a:rPr lang="en-GB" sz="11200" dirty="0"/>
              <a:t>Any possible defects to be identified</a:t>
            </a:r>
          </a:p>
          <a:p>
            <a:r>
              <a:rPr lang="en-GB" sz="11200" dirty="0"/>
              <a:t>Mistakes do occur</a:t>
            </a:r>
          </a:p>
          <a:p>
            <a:r>
              <a:rPr lang="en-GB" sz="11200" dirty="0"/>
              <a:t>Underground tank only discovered at demolition phase</a:t>
            </a:r>
          </a:p>
          <a:p>
            <a:r>
              <a:rPr lang="en-GB" sz="11200" dirty="0"/>
              <a:t>Contract already been signed by both parties</a:t>
            </a:r>
          </a:p>
          <a:p>
            <a:r>
              <a:rPr lang="en-GB" sz="11200" dirty="0"/>
              <a:t>On clients land, removal and or decommission of tank not included in initial said contract</a:t>
            </a:r>
          </a:p>
          <a:p>
            <a:r>
              <a:rPr lang="en-GB" sz="11200" dirty="0"/>
              <a:t>Should have been identified- Site survey</a:t>
            </a:r>
          </a:p>
          <a:p>
            <a:r>
              <a:rPr lang="en-GB" sz="11200" dirty="0"/>
              <a:t>Obliged to go further into depth</a:t>
            </a:r>
          </a:p>
          <a:p>
            <a:r>
              <a:rPr lang="en-GB" sz="11200" dirty="0"/>
              <a:t>Not part of the initial contract</a:t>
            </a:r>
          </a:p>
          <a:p>
            <a:r>
              <a:rPr lang="en-GB" sz="11200" dirty="0"/>
              <a:t>No obligations on either party</a:t>
            </a:r>
          </a:p>
          <a:p>
            <a:r>
              <a:rPr lang="en-GB" sz="11200" dirty="0"/>
              <a:t>Black and grey lists- </a:t>
            </a:r>
            <a:r>
              <a:rPr lang="en-GB" sz="11200" dirty="0">
                <a:solidFill>
                  <a:srgbClr val="FF0000"/>
                </a:solidFill>
              </a:rPr>
              <a:t>Consumer Rights Act</a:t>
            </a:r>
          </a:p>
          <a:p>
            <a:r>
              <a:rPr lang="en-GB" sz="11200" dirty="0">
                <a:solidFill>
                  <a:srgbClr val="FF0000"/>
                </a:solidFill>
              </a:rPr>
              <a:t>West Reg Street (property) Ltd v Central Demolition Ltd 2018</a:t>
            </a:r>
            <a:r>
              <a:rPr lang="en-GB" sz="11200" dirty="0"/>
              <a:t>              </a:t>
            </a:r>
            <a:r>
              <a:rPr lang="en-GB" sz="10200" dirty="0"/>
              <a:t>R.B</a:t>
            </a:r>
          </a:p>
          <a:p>
            <a:pPr lvl="8"/>
            <a:r>
              <a:rPr lang="en-GB" sz="4100" u="sng" dirty="0"/>
              <a:t>                                                                                                                                                                                                                   </a:t>
            </a:r>
            <a:endParaRPr lang="en-GB" sz="4100" dirty="0"/>
          </a:p>
          <a:p>
            <a:endParaRPr lang="en-GB" sz="4000"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dirty="0"/>
              <a:t> 											</a:t>
            </a:r>
          </a:p>
          <a:p>
            <a:pPr marL="0" indent="0">
              <a:buNone/>
            </a:pPr>
            <a:r>
              <a:rPr lang="en-GB" dirty="0"/>
              <a:t>										           </a:t>
            </a:r>
          </a:p>
          <a:p>
            <a:pPr marL="0" indent="0">
              <a:buNone/>
            </a:pPr>
            <a:r>
              <a:rPr lang="en-GB" sz="1800" dirty="0"/>
              <a:t>                                                                                                                                                                                                             </a:t>
            </a:r>
          </a:p>
          <a:p>
            <a:pPr marL="0" indent="0">
              <a:buNone/>
            </a:pPr>
            <a:r>
              <a:rPr lang="en-GB" sz="1800" dirty="0"/>
              <a:t>                                                                                                                                                                                                          </a:t>
            </a:r>
          </a:p>
          <a:p>
            <a:pPr marL="0" indent="0">
              <a:buNone/>
            </a:pPr>
            <a:r>
              <a:rPr lang="en-GB" dirty="0"/>
              <a:t>	</a:t>
            </a:r>
          </a:p>
        </p:txBody>
      </p:sp>
    </p:spTree>
    <p:extLst>
      <p:ext uri="{BB962C8B-B14F-4D97-AF65-F5344CB8AC3E}">
        <p14:creationId xmlns:p14="http://schemas.microsoft.com/office/powerpoint/2010/main" val="42369830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30CB2-024A-41C7-9F98-FB512F206778}"/>
              </a:ext>
            </a:extLst>
          </p:cNvPr>
          <p:cNvSpPr>
            <a:spLocks noGrp="1"/>
          </p:cNvSpPr>
          <p:nvPr>
            <p:ph type="title"/>
          </p:nvPr>
        </p:nvSpPr>
        <p:spPr/>
        <p:txBody>
          <a:bodyPr/>
          <a:lstStyle/>
          <a:p>
            <a:r>
              <a:rPr lang="en-GB" u="sng" dirty="0"/>
              <a:t>Clauses within the contract</a:t>
            </a:r>
          </a:p>
        </p:txBody>
      </p:sp>
      <p:sp>
        <p:nvSpPr>
          <p:cNvPr id="3" name="Content Placeholder 2">
            <a:extLst>
              <a:ext uri="{FF2B5EF4-FFF2-40B4-BE49-F238E27FC236}">
                <a16:creationId xmlns:a16="http://schemas.microsoft.com/office/drawing/2014/main" id="{D1276AB0-FD6A-44D6-8C36-EB6CA3D8E5E8}"/>
              </a:ext>
            </a:extLst>
          </p:cNvPr>
          <p:cNvSpPr>
            <a:spLocks noGrp="1"/>
          </p:cNvSpPr>
          <p:nvPr>
            <p:ph idx="1"/>
          </p:nvPr>
        </p:nvSpPr>
        <p:spPr>
          <a:xfrm>
            <a:off x="838200" y="1825624"/>
            <a:ext cx="10515600" cy="4893227"/>
          </a:xfrm>
        </p:spPr>
        <p:txBody>
          <a:bodyPr>
            <a:normAutofit fontScale="70000" lnSpcReduction="20000"/>
          </a:bodyPr>
          <a:lstStyle/>
          <a:p>
            <a:r>
              <a:rPr lang="en-GB" sz="3800" dirty="0"/>
              <a:t>Specific clause included regarding the tank?</a:t>
            </a:r>
          </a:p>
          <a:p>
            <a:r>
              <a:rPr lang="en-GB" sz="3800" dirty="0"/>
              <a:t>Unaware until uncovered</a:t>
            </a:r>
          </a:p>
          <a:p>
            <a:r>
              <a:rPr lang="en-GB" sz="3800" dirty="0"/>
              <a:t>Substantially sized contracts = broad clauses included</a:t>
            </a:r>
          </a:p>
          <a:p>
            <a:r>
              <a:rPr lang="en-GB" sz="3800" dirty="0"/>
              <a:t>Responsibility outlined</a:t>
            </a:r>
          </a:p>
          <a:p>
            <a:r>
              <a:rPr lang="en-GB" sz="3800" dirty="0"/>
              <a:t>Demolition phase</a:t>
            </a:r>
          </a:p>
          <a:p>
            <a:r>
              <a:rPr lang="en-GB" sz="3800" dirty="0"/>
              <a:t>Adhere to individual responsibilities within the contract</a:t>
            </a:r>
          </a:p>
          <a:p>
            <a:r>
              <a:rPr lang="en-GB" sz="3800" dirty="0"/>
              <a:t>Breaches of the contract</a:t>
            </a:r>
          </a:p>
          <a:p>
            <a:r>
              <a:rPr lang="en-GB" sz="3800" dirty="0"/>
              <a:t>Cancellation Rights</a:t>
            </a:r>
          </a:p>
          <a:p>
            <a:r>
              <a:rPr lang="en-GB" sz="3800" dirty="0"/>
              <a:t>Obliged or required payments to the contractor</a:t>
            </a:r>
          </a:p>
          <a:p>
            <a:r>
              <a:rPr lang="en-GB" sz="3800" dirty="0">
                <a:solidFill>
                  <a:srgbClr val="FF0000"/>
                </a:solidFill>
              </a:rPr>
              <a:t>Unfair Contract Terms Act 1977</a:t>
            </a:r>
          </a:p>
          <a:p>
            <a:r>
              <a:rPr lang="en-GB" sz="3200" dirty="0">
                <a:solidFill>
                  <a:srgbClr val="FF0000"/>
                </a:solidFill>
              </a:rPr>
              <a:t>Saint </a:t>
            </a:r>
            <a:r>
              <a:rPr lang="en-GB" sz="3200" dirty="0" err="1">
                <a:solidFill>
                  <a:srgbClr val="FF0000"/>
                </a:solidFill>
              </a:rPr>
              <a:t>Gobain</a:t>
            </a:r>
            <a:r>
              <a:rPr lang="en-GB" sz="3200" dirty="0">
                <a:solidFill>
                  <a:srgbClr val="FF0000"/>
                </a:solidFill>
              </a:rPr>
              <a:t> Building Distribution Ltd v </a:t>
            </a:r>
            <a:r>
              <a:rPr lang="en-GB" sz="3200" dirty="0" err="1">
                <a:solidFill>
                  <a:srgbClr val="FF0000"/>
                </a:solidFill>
              </a:rPr>
              <a:t>Hillmead</a:t>
            </a:r>
            <a:r>
              <a:rPr lang="en-GB" sz="3200" dirty="0">
                <a:solidFill>
                  <a:srgbClr val="FF0000"/>
                </a:solidFill>
              </a:rPr>
              <a:t> Joinery (Swindon) Ltd 2015</a:t>
            </a:r>
          </a:p>
          <a:p>
            <a:pPr marL="0" indent="0">
              <a:buNone/>
            </a:pPr>
            <a:r>
              <a:rPr lang="en-GB" dirty="0"/>
              <a:t>                                                                                                                                                                              </a:t>
            </a:r>
            <a:r>
              <a:rPr lang="en-GB" sz="3200" dirty="0"/>
              <a:t>R.B</a:t>
            </a:r>
            <a:endParaRPr lang="en-GB" dirty="0"/>
          </a:p>
        </p:txBody>
      </p:sp>
    </p:spTree>
    <p:extLst>
      <p:ext uri="{BB962C8B-B14F-4D97-AF65-F5344CB8AC3E}">
        <p14:creationId xmlns:p14="http://schemas.microsoft.com/office/powerpoint/2010/main" val="25778082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A71-1391-4364-BE86-576F95B2CC97}"/>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13DC7F46-7016-4CAB-ABD7-8A119487B032}"/>
              </a:ext>
            </a:extLst>
          </p:cNvPr>
          <p:cNvSpPr>
            <a:spLocks noGrp="1"/>
          </p:cNvSpPr>
          <p:nvPr>
            <p:ph idx="1"/>
          </p:nvPr>
        </p:nvSpPr>
        <p:spPr>
          <a:xfrm>
            <a:off x="838200" y="1351722"/>
            <a:ext cx="10515600" cy="4825241"/>
          </a:xfrm>
        </p:spPr>
        <p:txBody>
          <a:bodyPr>
            <a:normAutofit fontScale="92500" lnSpcReduction="10000"/>
          </a:bodyPr>
          <a:lstStyle/>
          <a:p>
            <a:pPr marL="0" indent="0">
              <a:buNone/>
            </a:pPr>
            <a:r>
              <a:rPr lang="en-GB" dirty="0"/>
              <a:t>Mason , J (2016). Construction Law From Beginner to Practitioner . (1st    ed.). Oxon: Routledge.</a:t>
            </a:r>
          </a:p>
          <a:p>
            <a:pPr marL="0" indent="0">
              <a:buNone/>
            </a:pPr>
            <a:endParaRPr lang="en-GB" dirty="0"/>
          </a:p>
          <a:p>
            <a:pPr marL="0" indent="0">
              <a:buNone/>
            </a:pPr>
            <a:r>
              <a:rPr lang="en-GB" dirty="0"/>
              <a:t>Northwood, T. 2011. Contract Administration RICS Guidance Note. [Online]. [11 May 2020]. Available from: </a:t>
            </a:r>
            <a:r>
              <a:rPr lang="en-GB" dirty="0">
                <a:hlinkClick r:id="rId2"/>
              </a:rPr>
              <a:t>https://www.rics.org/globalassets/rics-website/media/upholding-professional-standards/sector-standards/building-surveying/contract-administration-1st-edition-rics.pdf</a:t>
            </a:r>
            <a:endParaRPr lang="en-GB" dirty="0"/>
          </a:p>
          <a:p>
            <a:pPr marL="0" indent="0">
              <a:buNone/>
            </a:pPr>
            <a:endParaRPr lang="en-GB" dirty="0"/>
          </a:p>
          <a:p>
            <a:pPr marL="0" indent="0">
              <a:buNone/>
            </a:pPr>
            <a:r>
              <a:rPr lang="en-GB" dirty="0" err="1"/>
              <a:t>Uff</a:t>
            </a:r>
            <a:r>
              <a:rPr lang="en-GB" dirty="0"/>
              <a:t>, J (2017). Construction Law. (12th ed.). England: Sweet &amp; Maxwell Ltd .</a:t>
            </a:r>
          </a:p>
          <a:p>
            <a:pPr marL="0" indent="0">
              <a:buNone/>
            </a:pPr>
            <a:endParaRPr lang="en-GB" dirty="0"/>
          </a:p>
          <a:p>
            <a:pPr marL="0" indent="0">
              <a:buNone/>
            </a:pPr>
            <a:r>
              <a:rPr lang="en-GB" dirty="0"/>
              <a:t>Wolf, S &amp; Stanley, N (2011). Wolf and Stanley on Environmental Law . (5th ed.). Oxon: Routledge.</a:t>
            </a:r>
          </a:p>
        </p:txBody>
      </p:sp>
    </p:spTree>
    <p:extLst>
      <p:ext uri="{BB962C8B-B14F-4D97-AF65-F5344CB8AC3E}">
        <p14:creationId xmlns:p14="http://schemas.microsoft.com/office/powerpoint/2010/main" val="19956581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8A47A-B017-4958-A6FE-86410A4789C2}"/>
              </a:ext>
            </a:extLst>
          </p:cNvPr>
          <p:cNvSpPr>
            <a:spLocks noGrp="1"/>
          </p:cNvSpPr>
          <p:nvPr>
            <p:ph type="title"/>
          </p:nvPr>
        </p:nvSpPr>
        <p:spPr>
          <a:xfrm>
            <a:off x="838200" y="132521"/>
            <a:ext cx="10515600" cy="816045"/>
          </a:xfrm>
        </p:spPr>
        <p:txBody>
          <a:bodyPr/>
          <a:lstStyle/>
          <a:p>
            <a:r>
              <a:rPr lang="en-GB" dirty="0"/>
              <a:t>References</a:t>
            </a:r>
          </a:p>
        </p:txBody>
      </p:sp>
      <p:sp>
        <p:nvSpPr>
          <p:cNvPr id="3" name="Content Placeholder 2">
            <a:extLst>
              <a:ext uri="{FF2B5EF4-FFF2-40B4-BE49-F238E27FC236}">
                <a16:creationId xmlns:a16="http://schemas.microsoft.com/office/drawing/2014/main" id="{0C6FBF53-D7BE-4CAF-98F1-37BC465FD9C8}"/>
              </a:ext>
            </a:extLst>
          </p:cNvPr>
          <p:cNvSpPr>
            <a:spLocks noGrp="1"/>
          </p:cNvSpPr>
          <p:nvPr>
            <p:ph idx="1"/>
          </p:nvPr>
        </p:nvSpPr>
        <p:spPr>
          <a:xfrm>
            <a:off x="838200" y="948566"/>
            <a:ext cx="10515600" cy="5776913"/>
          </a:xfrm>
        </p:spPr>
        <p:txBody>
          <a:bodyPr>
            <a:normAutofit fontScale="70000" lnSpcReduction="20000"/>
          </a:bodyPr>
          <a:lstStyle/>
          <a:p>
            <a:pPr marL="0" indent="0">
              <a:buNone/>
            </a:pPr>
            <a:r>
              <a:rPr lang="en-GB" dirty="0"/>
              <a:t>DEFRA. 2012. Https://assetspublishingservicegovuk/. [Online]. [08th May 2020]. Available from: </a:t>
            </a:r>
            <a:r>
              <a:rPr lang="en-GB" dirty="0">
                <a:hlinkClick r:id="rId2"/>
              </a:rPr>
              <a:t>https://assets.publishing.service.gov.uk/government/uploads/system/uploads/attachment_data/file/223705/pb13735cont-land-guidance.pdf</a:t>
            </a:r>
            <a:endParaRPr lang="en-GB" dirty="0"/>
          </a:p>
          <a:p>
            <a:pPr marL="0" indent="0">
              <a:buNone/>
            </a:pPr>
            <a:endParaRPr lang="en-GB" dirty="0"/>
          </a:p>
          <a:p>
            <a:pPr marL="0" indent="0">
              <a:buNone/>
            </a:pPr>
            <a:r>
              <a:rPr lang="en-GB" dirty="0"/>
              <a:t>Welsh Government. 2017. Https://govwales/. [Online]. [08th May 2020]. Available from: </a:t>
            </a:r>
            <a:r>
              <a:rPr lang="en-GB" dirty="0">
                <a:hlinkClick r:id="rId3"/>
              </a:rPr>
              <a:t>https://gov.wales/sites/default/files/publications/2019-06/groundwater-protection-code-underground-storage-tanks.pdf</a:t>
            </a:r>
            <a:endParaRPr lang="en-GB" dirty="0"/>
          </a:p>
          <a:p>
            <a:pPr marL="0" indent="0">
              <a:buNone/>
            </a:pPr>
            <a:endParaRPr lang="en-GB" dirty="0"/>
          </a:p>
          <a:p>
            <a:pPr marL="0" indent="0">
              <a:buNone/>
            </a:pPr>
            <a:r>
              <a:rPr lang="en-GB" dirty="0"/>
              <a:t>Case briefs. 2020. Https://wwwcasebriefscom/. [Online]. [09th May 2020]. Available from: </a:t>
            </a:r>
            <a:r>
              <a:rPr lang="en-GB" dirty="0">
                <a:hlinkClick r:id="rId4"/>
              </a:rPr>
              <a:t>https://www.casebriefs.com/blog/law/torts/torts-keyed-to-dobbs/the-development-of-common-law-strict-liability/rylands-v-fletcher/</a:t>
            </a:r>
            <a:endParaRPr lang="en-GB" dirty="0"/>
          </a:p>
          <a:p>
            <a:pPr marL="0" indent="0">
              <a:buNone/>
            </a:pPr>
            <a:r>
              <a:rPr lang="en-GB" dirty="0"/>
              <a:t>Law and your </a:t>
            </a:r>
            <a:r>
              <a:rPr lang="en-GB" dirty="0" err="1"/>
              <a:t>enviroment</a:t>
            </a:r>
            <a:r>
              <a:rPr lang="en-GB" dirty="0"/>
              <a:t>. 1999. Http://wwwenvironmentlaworguk/. [Online]. [09th May 2020]. Available from: </a:t>
            </a:r>
            <a:r>
              <a:rPr lang="en-GB" dirty="0">
                <a:hlinkClick r:id="rId5"/>
              </a:rPr>
              <a:t>http://www.environmentlaw.org.uk/rte.asp?id=228</a:t>
            </a:r>
            <a:endParaRPr lang="en-GB" dirty="0"/>
          </a:p>
          <a:p>
            <a:pPr marL="0" indent="0">
              <a:buNone/>
            </a:pPr>
            <a:endParaRPr lang="en-GB" dirty="0"/>
          </a:p>
          <a:p>
            <a:pPr marL="0" indent="0">
              <a:buNone/>
            </a:pPr>
            <a:r>
              <a:rPr lang="en-GB" dirty="0"/>
              <a:t>Law and your </a:t>
            </a:r>
            <a:r>
              <a:rPr lang="en-GB" dirty="0" err="1"/>
              <a:t>enviroment</a:t>
            </a:r>
            <a:r>
              <a:rPr lang="en-GB" dirty="0"/>
              <a:t>. 1999. Http://wwwenvironmentlaworguk/. [Online]. [10th May 2020]. Available from: </a:t>
            </a:r>
            <a:r>
              <a:rPr lang="en-GB" dirty="0">
                <a:hlinkClick r:id="rId6"/>
              </a:rPr>
              <a:t>http://www.environmentlaw.org.uk/rte.asp?id=223</a:t>
            </a:r>
            <a:endParaRPr lang="en-GB" dirty="0"/>
          </a:p>
          <a:p>
            <a:pPr marL="0" indent="0">
              <a:buNone/>
            </a:pPr>
            <a:endParaRPr lang="en-GB" dirty="0"/>
          </a:p>
          <a:p>
            <a:pPr marL="0" indent="0">
              <a:buNone/>
            </a:pPr>
            <a:r>
              <a:rPr lang="en-GB" dirty="0"/>
              <a:t>Natural resources wales. c2020. Https://naturalresourceswales/. [Online]. [12 May 2020]. Available from: </a:t>
            </a:r>
            <a:r>
              <a:rPr lang="en-GB" dirty="0">
                <a:hlinkClick r:id="rId7"/>
              </a:rPr>
              <a:t>https://naturalresources.wales/?lang=en</a:t>
            </a:r>
            <a:endParaRPr lang="en-GB" dirty="0"/>
          </a:p>
        </p:txBody>
      </p:sp>
    </p:spTree>
    <p:extLst>
      <p:ext uri="{BB962C8B-B14F-4D97-AF65-F5344CB8AC3E}">
        <p14:creationId xmlns:p14="http://schemas.microsoft.com/office/powerpoint/2010/main" val="4908241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6D99B-CD09-4EAE-86EE-2317DDA188E3}"/>
              </a:ext>
            </a:extLst>
          </p:cNvPr>
          <p:cNvSpPr>
            <a:spLocks noGrp="1"/>
          </p:cNvSpPr>
          <p:nvPr>
            <p:ph type="title"/>
          </p:nvPr>
        </p:nvSpPr>
        <p:spPr>
          <a:xfrm>
            <a:off x="838200" y="0"/>
            <a:ext cx="10515600" cy="1325563"/>
          </a:xfrm>
        </p:spPr>
        <p:txBody>
          <a:bodyPr/>
          <a:lstStyle/>
          <a:p>
            <a:r>
              <a:rPr lang="en-GB" u="sng" dirty="0"/>
              <a:t>References</a:t>
            </a:r>
          </a:p>
        </p:txBody>
      </p:sp>
      <p:sp>
        <p:nvSpPr>
          <p:cNvPr id="4" name="Rectangle 1">
            <a:extLst>
              <a:ext uri="{FF2B5EF4-FFF2-40B4-BE49-F238E27FC236}">
                <a16:creationId xmlns:a16="http://schemas.microsoft.com/office/drawing/2014/main" id="{3857BE21-8CCA-4009-804F-8ADB93832301}"/>
              </a:ext>
            </a:extLst>
          </p:cNvPr>
          <p:cNvSpPr>
            <a:spLocks noGrp="1" noChangeArrowheads="1"/>
          </p:cNvSpPr>
          <p:nvPr>
            <p:ph idx="1"/>
          </p:nvPr>
        </p:nvSpPr>
        <p:spPr bwMode="auto">
          <a:xfrm>
            <a:off x="745435" y="1320762"/>
            <a:ext cx="11035747" cy="51090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Citizens Advice. (2019).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Cancelling building or decorating work</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https://www.citizensadvice.org.uk/consumer/getting-home-improvements-done/cancelling-building-or-decorating-work/</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Farkas, B. (2019).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Getting out of a contract.</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https://www.lawyers.com/legal-info/business-law/business-law-basics/getting-out-of-a-contract.html</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Fenwick Elliott. (2015). </a:t>
            </a:r>
            <a:r>
              <a:rPr kumimoji="0" lang="en-US" altLang="en-US" sz="16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Exlusion</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and limitation clauses in construction contracts-recent developments.</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https://www.fenwickelliott.com/research-insight/annual-review/2015/exclusion-limitation-clauses-construction-contracts</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Fenwick Elliott. (2018, October 31).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West Reg. Street (property) Ltd v Central Demolition Ltd</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https://www.fenwickelliott.com/research-insight/newsletters/dispatch/archive/west-reg-street-central-demolition</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Law Insider. (2013).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Contract Variations</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https://www.lawinsider.com/dictionary/contract-variation</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Law Teacher. (2018, February 02). </a:t>
            </a:r>
            <a:r>
              <a:rPr kumimoji="0" lang="en-US" altLang="en-US" sz="1600" b="0" i="1"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Alternative Dispute Resolution in Civil Cases</a:t>
            </a:r>
            <a:r>
              <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https://www.lawteacher.</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7"/>
              </a:rPr>
              <a:t>net/free-law-essays/civil-law/alternative-dispute-resolution-in-civil-disputes.php</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Miller Law. (2020, March 17).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Alternative Dispute Resolution</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8"/>
              </a:rPr>
              <a:t>https://millerlawpc.com/alternative-dispute-resolution/</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Slee</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6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Backwell</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Solicitors LLP. (2017).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Major Defects Missed</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https://www.sleebackwell.co.uk/legal-articles/surveyor-missed-defect</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Open University. (2017).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Exclusion Clauses.</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10"/>
              </a:rPr>
              <a:t>http://www.open.edu/openlearn/ocw/mod/oucontent/view.php?id=25556&amp;printable=1</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p>
          <a:p>
            <a:pPr marL="0" indent="0">
              <a:lnSpc>
                <a:spcPct val="100000"/>
              </a:lnSpc>
              <a:buNone/>
            </a:pPr>
            <a:r>
              <a:rPr lang="en-US" sz="1600" dirty="0">
                <a:latin typeface="+mn-lt"/>
              </a:rPr>
              <a:t>Pinsent Masons. (2011, August 2011). </a:t>
            </a:r>
            <a:r>
              <a:rPr lang="en-US" sz="1600" i="1" dirty="0">
                <a:latin typeface="+mn-lt"/>
              </a:rPr>
              <a:t>Variations to contracts and changes in the law.</a:t>
            </a:r>
            <a:r>
              <a:rPr lang="en-US" sz="1600" dirty="0">
                <a:latin typeface="+mn-lt"/>
              </a:rPr>
              <a:t> Retrieved from </a:t>
            </a:r>
            <a:r>
              <a:rPr lang="en-US" sz="1600" dirty="0">
                <a:latin typeface="+mn-lt"/>
                <a:hlinkClick r:id="rId11"/>
              </a:rPr>
              <a:t>https://www.pinsentmasons.com/out-law/guides/variations-to-contracts-and-changes-in-the-law</a:t>
            </a:r>
            <a:r>
              <a:rPr lang="en-US" sz="1600" dirty="0">
                <a:latin typeface="+mn-lt"/>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3291938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132</TotalTime>
  <Words>1526</Words>
  <Application>Microsoft Office PowerPoint</Application>
  <PresentationFormat>Widescreen</PresentationFormat>
  <Paragraphs>227</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Times New Roman</vt:lpstr>
      <vt:lpstr>Office Theme</vt:lpstr>
      <vt:lpstr>Application of legal obligations  ACBA4004 </vt:lpstr>
      <vt:lpstr>Contract Administration</vt:lpstr>
      <vt:lpstr>Awareness </vt:lpstr>
      <vt:lpstr>Negligence and Legal Duty </vt:lpstr>
      <vt:lpstr>Adequate design process </vt:lpstr>
      <vt:lpstr>Who is liable?</vt:lpstr>
      <vt:lpstr>Introduction to the environmental aspect </vt:lpstr>
      <vt:lpstr>Waste/Foul Water Storage Tanks </vt:lpstr>
      <vt:lpstr>Fuel Storage</vt:lpstr>
      <vt:lpstr>Steps to be taken when installing an Underground Storage Tank</vt:lpstr>
      <vt:lpstr>PowerPoint Presentation</vt:lpstr>
      <vt:lpstr>Environmental Management System</vt:lpstr>
      <vt:lpstr>Notifying Authorities</vt:lpstr>
      <vt:lpstr>Responsible Persons</vt:lpstr>
      <vt:lpstr>Contract and any Variations</vt:lpstr>
      <vt:lpstr>Resolution of the Dispute</vt:lpstr>
      <vt:lpstr>Responsibility?</vt:lpstr>
      <vt:lpstr>Clauses within the contract</vt:lpstr>
      <vt:lpstr>References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Application of legal obligations  ACBA4004</dc:title>
  <dc:creator>Admin</dc:creator>
  <cp:lastModifiedBy>Lara Hopkinson</cp:lastModifiedBy>
  <cp:revision>6</cp:revision>
  <dcterms:created xsi:type="dcterms:W3CDTF">2020-05-12T12:40:00Z</dcterms:created>
  <dcterms:modified xsi:type="dcterms:W3CDTF">2020-05-12T15:46:55Z</dcterms:modified>
</cp:coreProperties>
</file>