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81" r:id="rId3"/>
    <p:sldId id="278" r:id="rId4"/>
    <p:sldId id="279" r:id="rId5"/>
    <p:sldId id="280" r:id="rId6"/>
    <p:sldId id="258" r:id="rId7"/>
    <p:sldId id="262" r:id="rId8"/>
    <p:sldId id="263" r:id="rId9"/>
    <p:sldId id="264" r:id="rId10"/>
    <p:sldId id="299" r:id="rId11"/>
    <p:sldId id="265" r:id="rId12"/>
    <p:sldId id="266" r:id="rId13"/>
    <p:sldId id="267" r:id="rId14"/>
    <p:sldId id="268" r:id="rId15"/>
    <p:sldId id="269" r:id="rId16"/>
    <p:sldId id="270" r:id="rId17"/>
    <p:sldId id="271" r:id="rId18"/>
    <p:sldId id="272" r:id="rId19"/>
    <p:sldId id="282" r:id="rId20"/>
    <p:sldId id="298" r:id="rId21"/>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90" d="100"/>
          <a:sy n="90" d="100"/>
        </p:scale>
        <p:origin x="1133"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9CEACD79-D136-4C78-881C-AD62924C6D38}"/>
    <pc:docChg chg="modSld">
      <pc:chgData name="Ejike Udeogu" userId="692df98c-5a84-4ce8-b765-f488e825945b" providerId="ADAL" clId="{9CEACD79-D136-4C78-881C-AD62924C6D38}" dt="2024-09-12T08:28:56.967" v="2" actId="20577"/>
      <pc:docMkLst>
        <pc:docMk/>
      </pc:docMkLst>
      <pc:sldChg chg="modSp mod">
        <pc:chgData name="Ejike Udeogu" userId="692df98c-5a84-4ce8-b765-f488e825945b" providerId="ADAL" clId="{9CEACD79-D136-4C78-881C-AD62924C6D38}" dt="2024-09-12T08:28:56.967" v="2" actId="20577"/>
        <pc:sldMkLst>
          <pc:docMk/>
          <pc:sldMk cId="0" sldId="277"/>
        </pc:sldMkLst>
        <pc:spChg chg="mod">
          <ac:chgData name="Ejike Udeogu" userId="692df98c-5a84-4ce8-b765-f488e825945b" providerId="ADAL" clId="{9CEACD79-D136-4C78-881C-AD62924C6D38}" dt="2024-09-12T08:28:56.967" v="2"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of Marketing</a:t>
            </a:r>
          </a:p>
          <a:p>
            <a:pPr eaLnBrk="1" hangingPunct="1"/>
            <a:endParaRPr lang="en-GB" altLang="en-US">
              <a:solidFill>
                <a:schemeClr val="accent2"/>
              </a:solidFill>
            </a:endParaRPr>
          </a:p>
          <a:p>
            <a:pPr eaLnBrk="1" hangingPunct="1"/>
            <a:r>
              <a:rPr lang="en-GB" altLang="en-US">
                <a:solidFill>
                  <a:schemeClr val="accent2"/>
                </a:solidFill>
              </a:rPr>
              <a:t>Week 4</a:t>
            </a:r>
          </a:p>
          <a:p>
            <a:pPr eaLnBrk="1" hangingPunct="1"/>
            <a:endParaRPr lang="en-GB" altLang="en-US" dirty="0">
              <a:solidFill>
                <a:schemeClr val="accent2"/>
              </a:solidFill>
            </a:endParaRPr>
          </a:p>
          <a:p>
            <a:pPr eaLnBrk="1" hangingPunct="1"/>
            <a:r>
              <a:rPr lang="en-GB" altLang="en-US" dirty="0">
                <a:solidFill>
                  <a:schemeClr val="accent2"/>
                </a:solidFill>
              </a:rPr>
              <a:t>Strategy</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805B-915C-46CB-85E0-ECDA69794EA2}"/>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E24F8264-65AC-45BB-95B4-EC3CCCA79BFF}"/>
              </a:ext>
            </a:extLst>
          </p:cNvPr>
          <p:cNvSpPr>
            <a:spLocks noGrp="1"/>
          </p:cNvSpPr>
          <p:nvPr>
            <p:ph idx="1"/>
          </p:nvPr>
        </p:nvSpPr>
        <p:spPr/>
        <p:txBody>
          <a:bodyPr/>
          <a:lstStyle/>
          <a:p>
            <a:r>
              <a:rPr lang="en-GB" sz="2400" dirty="0"/>
              <a:t>To determine the differences between corporate, business and marketing strategy.</a:t>
            </a:r>
          </a:p>
          <a:p>
            <a:pPr marL="0" indent="0">
              <a:buNone/>
            </a:pPr>
            <a:endParaRPr lang="en-GB" sz="2400" dirty="0"/>
          </a:p>
          <a:p>
            <a:r>
              <a:rPr lang="en-GB" sz="2400" dirty="0"/>
              <a:t>To understand and analyse the Porter’s Generic Strategy model.</a:t>
            </a:r>
          </a:p>
          <a:p>
            <a:pPr marL="0" indent="0">
              <a:buNone/>
            </a:pPr>
            <a:endParaRPr lang="en-GB" sz="2400" dirty="0"/>
          </a:p>
          <a:p>
            <a:r>
              <a:rPr lang="en-GB" sz="2400" dirty="0"/>
              <a:t>To comprehend different Product Life Cycle strategies.</a:t>
            </a:r>
          </a:p>
        </p:txBody>
      </p:sp>
      <p:sp>
        <p:nvSpPr>
          <p:cNvPr id="4" name="Date Placeholder 3">
            <a:extLst>
              <a:ext uri="{FF2B5EF4-FFF2-40B4-BE49-F238E27FC236}">
                <a16:creationId xmlns:a16="http://schemas.microsoft.com/office/drawing/2014/main" id="{52FA9BFC-A742-4408-8AE5-D214C9AD0BBF}"/>
              </a:ext>
            </a:extLst>
          </p:cNvPr>
          <p:cNvSpPr>
            <a:spLocks noGrp="1"/>
          </p:cNvSpPr>
          <p:nvPr>
            <p:ph type="dt" sz="half" idx="10"/>
          </p:nvPr>
        </p:nvSpPr>
        <p:spPr/>
        <p:txBody>
          <a:bodyPr/>
          <a:lstStyle/>
          <a:p>
            <a:pPr>
              <a:defRPr/>
            </a:pPr>
            <a:fld id="{2303D31F-598B-47EE-BA37-93F097A3D676}"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8D3E722D-EEA2-47C2-A61C-A3368506364D}"/>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80578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457200" y="274638"/>
            <a:ext cx="8229600" cy="418058"/>
          </a:xfrm>
        </p:spPr>
        <p:txBody>
          <a:bodyPr/>
          <a:lstStyle/>
          <a:p>
            <a:r>
              <a:rPr lang="en-GB" b="1" dirty="0">
                <a:latin typeface="Arial" panose="020B0604020202020204" pitchFamily="34" charset="0"/>
                <a:cs typeface="Arial" panose="020B0604020202020204" pitchFamily="34" charset="0"/>
              </a:rPr>
              <a:t>Corporate Strategy</a:t>
            </a:r>
            <a:endParaRPr lang="en-GB"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323528" y="1268760"/>
            <a:ext cx="8229600" cy="3917032"/>
          </a:xfrm>
        </p:spPr>
        <p:txBody>
          <a:bodyPr/>
          <a:lstStyle/>
          <a:p>
            <a:pPr lvl="0"/>
            <a:r>
              <a:rPr lang="en-US" sz="2000" b="0" i="0" dirty="0">
                <a:solidFill>
                  <a:srgbClr val="3E434A"/>
                </a:solidFill>
                <a:effectLst/>
                <a:latin typeface="Thicccboi"/>
              </a:rPr>
              <a:t>Corporate strategy is an organization’s high-level plan of action, defining its intended direction and long-term goals for the next three to five years. A corporate strategy factors in the organization’s primary goals and growth objectives, how business units can add more value and contribute, and the timing/pace of growth.</a:t>
            </a:r>
          </a:p>
          <a:p>
            <a:pPr marL="0" lvl="0" indent="0">
              <a:buNone/>
            </a:pPr>
            <a:endParaRPr lang="en-GB" sz="2000" dirty="0"/>
          </a:p>
          <a:p>
            <a:pPr lvl="0"/>
            <a:r>
              <a:rPr lang="en-GB" sz="2000" dirty="0"/>
              <a:t>What business(es) is the company in? </a:t>
            </a:r>
          </a:p>
          <a:p>
            <a:pPr lvl="0"/>
            <a:r>
              <a:rPr lang="en-GB" sz="2000" dirty="0"/>
              <a:t>What business(es) should the company be in? </a:t>
            </a:r>
          </a:p>
          <a:p>
            <a:r>
              <a:rPr lang="en-GB" sz="2000" dirty="0"/>
              <a:t>What amount of total resources should the company devote to each business to achieve its overall goals and objectives?</a:t>
            </a:r>
          </a:p>
          <a:p>
            <a:pPr marL="0" indent="0">
              <a:buNone/>
            </a:pPr>
            <a:endParaRPr lang="en-GB"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985032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15E21-CB6F-47DC-9605-51B0C687F0A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Business-Level Strategy</a:t>
            </a:r>
            <a:endParaRPr lang="en-GB" dirty="0"/>
          </a:p>
        </p:txBody>
      </p:sp>
      <p:sp>
        <p:nvSpPr>
          <p:cNvPr id="3" name="Content Placeholder 2">
            <a:extLst>
              <a:ext uri="{FF2B5EF4-FFF2-40B4-BE49-F238E27FC236}">
                <a16:creationId xmlns:a16="http://schemas.microsoft.com/office/drawing/2014/main" id="{CED61887-1434-4C1F-9790-DBC27C9DB9E1}"/>
              </a:ext>
            </a:extLst>
          </p:cNvPr>
          <p:cNvSpPr>
            <a:spLocks noGrp="1"/>
          </p:cNvSpPr>
          <p:nvPr>
            <p:ph idx="1"/>
          </p:nvPr>
        </p:nvSpPr>
        <p:spPr/>
        <p:txBody>
          <a:bodyPr/>
          <a:lstStyle/>
          <a:p>
            <a:pPr lvl="0"/>
            <a:r>
              <a:rPr lang="en-US" sz="1600" b="0" i="0" dirty="0">
                <a:solidFill>
                  <a:srgbClr val="3E434A"/>
                </a:solidFill>
                <a:effectLst/>
                <a:latin typeface="Arial" panose="020B0604020202020204" pitchFamily="34" charset="0"/>
                <a:cs typeface="Arial" panose="020B0604020202020204" pitchFamily="34" charset="0"/>
              </a:rPr>
              <a:t>A business Strategy sometimes called a </a:t>
            </a:r>
            <a:r>
              <a:rPr lang="en-US" sz="1600" b="0" i="1" dirty="0">
                <a:solidFill>
                  <a:srgbClr val="3E434A"/>
                </a:solidFill>
                <a:effectLst/>
                <a:latin typeface="Arial" panose="020B0604020202020204" pitchFamily="34" charset="0"/>
                <a:cs typeface="Arial" panose="020B0604020202020204" pitchFamily="34" charset="0"/>
              </a:rPr>
              <a:t>work plan</a:t>
            </a:r>
            <a:r>
              <a:rPr lang="en-US" sz="1600" b="0" i="0" dirty="0">
                <a:solidFill>
                  <a:srgbClr val="3E434A"/>
                </a:solidFill>
                <a:effectLst/>
                <a:latin typeface="Arial" panose="020B0604020202020204" pitchFamily="34" charset="0"/>
                <a:cs typeface="Arial" panose="020B0604020202020204" pitchFamily="34" charset="0"/>
              </a:rPr>
              <a:t> or </a:t>
            </a:r>
            <a:r>
              <a:rPr lang="en-US" sz="1600" b="0" i="1" dirty="0">
                <a:solidFill>
                  <a:srgbClr val="3E434A"/>
                </a:solidFill>
                <a:effectLst/>
                <a:latin typeface="Arial" panose="020B0604020202020204" pitchFamily="34" charset="0"/>
                <a:cs typeface="Arial" panose="020B0604020202020204" pitchFamily="34" charset="0"/>
              </a:rPr>
              <a:t>department business plan</a:t>
            </a:r>
            <a:r>
              <a:rPr lang="en-US" sz="1600" b="0" i="0" dirty="0">
                <a:solidFill>
                  <a:srgbClr val="3E434A"/>
                </a:solidFill>
                <a:effectLst/>
                <a:latin typeface="Arial" panose="020B0604020202020204" pitchFamily="34" charset="0"/>
                <a:cs typeface="Arial" panose="020B0604020202020204" pitchFamily="34" charset="0"/>
              </a:rPr>
              <a:t>, is a yearlong plan of action for a specific department or business unit, outlining a specific subset of goals and activities in support of broader, high-level organizational goals. A business strategy is formed around the corporate strategy; when departments have a good idea where the organization is headed, they can determine their own objectives and related course of action.</a:t>
            </a:r>
          </a:p>
          <a:p>
            <a:pPr marL="0" lvl="0" indent="0">
              <a:buNone/>
            </a:pP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What distinctive competencies can give the business unit a competitive advantage? </a:t>
            </a:r>
          </a:p>
          <a:p>
            <a:pPr marL="0" lv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Which of these competencies best matches the needs and wants of the customers in the business target segment(s)?</a:t>
            </a:r>
          </a:p>
          <a:p>
            <a:endParaRPr lang="en-GB" dirty="0"/>
          </a:p>
        </p:txBody>
      </p:sp>
      <p:sp>
        <p:nvSpPr>
          <p:cNvPr id="4" name="Date Placeholder 3">
            <a:extLst>
              <a:ext uri="{FF2B5EF4-FFF2-40B4-BE49-F238E27FC236}">
                <a16:creationId xmlns:a16="http://schemas.microsoft.com/office/drawing/2014/main" id="{15C66674-73CE-4D9A-B601-EDDE81B7B440}"/>
              </a:ext>
            </a:extLst>
          </p:cNvPr>
          <p:cNvSpPr>
            <a:spLocks noGrp="1"/>
          </p:cNvSpPr>
          <p:nvPr>
            <p:ph type="dt" sz="half" idx="10"/>
          </p:nvPr>
        </p:nvSpPr>
        <p:spPr/>
        <p:txBody>
          <a:bodyPr/>
          <a:lstStyle/>
          <a:p>
            <a:pPr>
              <a:defRPr/>
            </a:pPr>
            <a:fld id="{2303D31F-598B-47EE-BA37-93F097A3D676}"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7E8154C9-AB91-4F93-A4E5-1F49BAAA5293}"/>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268950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F3976-5570-4CEC-852E-D5619831092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Marketing Strategy</a:t>
            </a:r>
            <a:endParaRPr lang="en-GB" dirty="0"/>
          </a:p>
        </p:txBody>
      </p:sp>
      <p:sp>
        <p:nvSpPr>
          <p:cNvPr id="3" name="Content Placeholder 2">
            <a:extLst>
              <a:ext uri="{FF2B5EF4-FFF2-40B4-BE49-F238E27FC236}">
                <a16:creationId xmlns:a16="http://schemas.microsoft.com/office/drawing/2014/main" id="{E433A829-3807-41DE-BC55-D89C91218F2E}"/>
              </a:ext>
            </a:extLst>
          </p:cNvPr>
          <p:cNvSpPr>
            <a:spLocks noGrp="1"/>
          </p:cNvSpPr>
          <p:nvPr>
            <p:ph idx="1"/>
          </p:nvPr>
        </p:nvSpPr>
        <p:spPr/>
        <p:txBody>
          <a:bodyPr/>
          <a:lstStyle/>
          <a:p>
            <a:pPr lvl="0"/>
            <a:r>
              <a:rPr lang="en-GB" dirty="0"/>
              <a:t>What target market(s) exist for each product? </a:t>
            </a:r>
          </a:p>
          <a:p>
            <a:r>
              <a:rPr lang="en-GB" dirty="0"/>
              <a:t>How can the marketing mix elements best be tailored to the needs and wants of potential customers in each target market?</a:t>
            </a:r>
          </a:p>
          <a:p>
            <a:pPr marL="0" indent="0">
              <a:buNone/>
            </a:pPr>
            <a:endParaRPr lang="en-GB" dirty="0"/>
          </a:p>
        </p:txBody>
      </p:sp>
      <p:sp>
        <p:nvSpPr>
          <p:cNvPr id="4" name="Date Placeholder 3">
            <a:extLst>
              <a:ext uri="{FF2B5EF4-FFF2-40B4-BE49-F238E27FC236}">
                <a16:creationId xmlns:a16="http://schemas.microsoft.com/office/drawing/2014/main" id="{124917A7-0353-4F58-BC50-245D0937E081}"/>
              </a:ext>
            </a:extLst>
          </p:cNvPr>
          <p:cNvSpPr>
            <a:spLocks noGrp="1"/>
          </p:cNvSpPr>
          <p:nvPr>
            <p:ph type="dt" sz="half" idx="10"/>
          </p:nvPr>
        </p:nvSpPr>
        <p:spPr/>
        <p:txBody>
          <a:bodyPr/>
          <a:lstStyle/>
          <a:p>
            <a:pPr>
              <a:defRPr/>
            </a:pPr>
            <a:fld id="{2303D31F-598B-47EE-BA37-93F097A3D676}"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78E4FC35-B0D4-49E2-ADC9-E5D1C5856A2F}"/>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985209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Porters Generic Strategy Model</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065" y="1268761"/>
            <a:ext cx="7548327" cy="4249254"/>
          </a:xfrm>
        </p:spPr>
      </p:pic>
    </p:spTree>
    <p:extLst>
      <p:ext uri="{BB962C8B-B14F-4D97-AF65-F5344CB8AC3E}">
        <p14:creationId xmlns:p14="http://schemas.microsoft.com/office/powerpoint/2010/main" val="54609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Cost Leadership</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Following this strategy means that the company aims to produce in large quantities, at the lowest cost possible and sell at lower prices.  </a:t>
            </a:r>
          </a:p>
          <a:p>
            <a:r>
              <a:rPr lang="en-GB" dirty="0"/>
              <a:t>By doing this they can capitalise on economies of scale and defeat any competitor who has not got equal production capacity, or who can keep prices to a minimum</a:t>
            </a:r>
          </a:p>
          <a:p>
            <a:endParaRPr lang="en-GB" dirty="0"/>
          </a:p>
        </p:txBody>
      </p:sp>
    </p:spTree>
    <p:extLst>
      <p:ext uri="{BB962C8B-B14F-4D97-AF65-F5344CB8AC3E}">
        <p14:creationId xmlns:p14="http://schemas.microsoft.com/office/powerpoint/2010/main" val="3793196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Differentiation</a:t>
            </a:r>
            <a:br>
              <a:rPr lang="en-GB" dirty="0"/>
            </a:br>
            <a:endParaRPr lang="en-GB" dirty="0"/>
          </a:p>
        </p:txBody>
      </p:sp>
      <p:sp>
        <p:nvSpPr>
          <p:cNvPr id="3" name="Content Placeholder 2"/>
          <p:cNvSpPr>
            <a:spLocks noGrp="1"/>
          </p:cNvSpPr>
          <p:nvPr>
            <p:ph idx="1"/>
          </p:nvPr>
        </p:nvSpPr>
        <p:spPr/>
        <p:txBody>
          <a:bodyPr/>
          <a:lstStyle/>
          <a:p>
            <a:r>
              <a:rPr lang="en-GB" dirty="0"/>
              <a:t>This strategy involves offering some unique selling (service) proposition (USP) that the competition do not have.</a:t>
            </a:r>
          </a:p>
          <a:p>
            <a:endParaRPr lang="en-GB" dirty="0"/>
          </a:p>
        </p:txBody>
      </p:sp>
    </p:spTree>
    <p:extLst>
      <p:ext uri="{BB962C8B-B14F-4D97-AF65-F5344CB8AC3E}">
        <p14:creationId xmlns:p14="http://schemas.microsoft.com/office/powerpoint/2010/main" val="2685689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Focus</a:t>
            </a:r>
            <a:br>
              <a:rPr lang="en-GB" dirty="0"/>
            </a:br>
            <a:endParaRPr lang="en-GB" dirty="0"/>
          </a:p>
        </p:txBody>
      </p:sp>
      <p:sp>
        <p:nvSpPr>
          <p:cNvPr id="3" name="Content Placeholder 2"/>
          <p:cNvSpPr>
            <a:spLocks noGrp="1"/>
          </p:cNvSpPr>
          <p:nvPr>
            <p:ph idx="1"/>
          </p:nvPr>
        </p:nvSpPr>
        <p:spPr/>
        <p:txBody>
          <a:bodyPr/>
          <a:lstStyle/>
          <a:p>
            <a:r>
              <a:rPr lang="en-GB" dirty="0"/>
              <a:t>The company aims at very select market sectors and will be charging higher prices or lower prices. </a:t>
            </a:r>
          </a:p>
          <a:p>
            <a:endParaRPr lang="en-GB" dirty="0"/>
          </a:p>
        </p:txBody>
      </p:sp>
    </p:spTree>
    <p:extLst>
      <p:ext uri="{BB962C8B-B14F-4D97-AF65-F5344CB8AC3E}">
        <p14:creationId xmlns:p14="http://schemas.microsoft.com/office/powerpoint/2010/main" val="2965722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3017E-D1E0-3C60-5DB7-B714063302A1}"/>
              </a:ext>
            </a:extLst>
          </p:cNvPr>
          <p:cNvSpPr>
            <a:spLocks noGrp="1"/>
          </p:cNvSpPr>
          <p:nvPr>
            <p:ph type="title"/>
          </p:nvPr>
        </p:nvSpPr>
        <p:spPr/>
        <p:txBody>
          <a:bodyPr/>
          <a:lstStyle/>
          <a:p>
            <a:r>
              <a:rPr lang="en-US" dirty="0"/>
              <a:t>Group Activity – 20 min</a:t>
            </a:r>
            <a:endParaRPr lang="en-GB" dirty="0"/>
          </a:p>
        </p:txBody>
      </p:sp>
      <p:sp>
        <p:nvSpPr>
          <p:cNvPr id="3" name="Content Placeholder 2">
            <a:extLst>
              <a:ext uri="{FF2B5EF4-FFF2-40B4-BE49-F238E27FC236}">
                <a16:creationId xmlns:a16="http://schemas.microsoft.com/office/drawing/2014/main" id="{2B5A083B-35AC-A659-C726-24BC2312D901}"/>
              </a:ext>
            </a:extLst>
          </p:cNvPr>
          <p:cNvSpPr>
            <a:spLocks noGrp="1"/>
          </p:cNvSpPr>
          <p:nvPr>
            <p:ph idx="1"/>
          </p:nvPr>
        </p:nvSpPr>
        <p:spPr/>
        <p:txBody>
          <a:bodyPr/>
          <a:lstStyle/>
          <a:p>
            <a:r>
              <a:rPr lang="en-US" dirty="0"/>
              <a:t>Identify three real world companies those are following these strategies. Give examples. </a:t>
            </a:r>
            <a:endParaRPr lang="en-GB" dirty="0"/>
          </a:p>
        </p:txBody>
      </p:sp>
      <p:sp>
        <p:nvSpPr>
          <p:cNvPr id="4" name="Date Placeholder 3">
            <a:extLst>
              <a:ext uri="{FF2B5EF4-FFF2-40B4-BE49-F238E27FC236}">
                <a16:creationId xmlns:a16="http://schemas.microsoft.com/office/drawing/2014/main" id="{EF984395-4496-111A-ED84-CB9858B72295}"/>
              </a:ext>
            </a:extLst>
          </p:cNvPr>
          <p:cNvSpPr>
            <a:spLocks noGrp="1"/>
          </p:cNvSpPr>
          <p:nvPr>
            <p:ph type="dt" sz="half" idx="10"/>
          </p:nvPr>
        </p:nvSpPr>
        <p:spPr/>
        <p:txBody>
          <a:bodyPr/>
          <a:lstStyle/>
          <a:p>
            <a:pPr>
              <a:defRPr/>
            </a:pPr>
            <a:fld id="{2303D31F-598B-47EE-BA37-93F097A3D676}"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9CC9FBF4-BABD-DDBF-D3AF-666E3E4FD76A}"/>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650698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 Life Cycle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3" y="1412776"/>
            <a:ext cx="4824536" cy="4062207"/>
          </a:xfrm>
        </p:spPr>
      </p:pic>
    </p:spTree>
    <p:extLst>
      <p:ext uri="{BB962C8B-B14F-4D97-AF65-F5344CB8AC3E}">
        <p14:creationId xmlns:p14="http://schemas.microsoft.com/office/powerpoint/2010/main" val="2056885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Strategies for Pioneers in the Introduction stage of the PLC</a:t>
            </a:r>
          </a:p>
        </p:txBody>
      </p:sp>
      <p:sp>
        <p:nvSpPr>
          <p:cNvPr id="3" name="Content Placeholder 2"/>
          <p:cNvSpPr>
            <a:spLocks noGrp="1"/>
          </p:cNvSpPr>
          <p:nvPr>
            <p:ph idx="1"/>
          </p:nvPr>
        </p:nvSpPr>
        <p:spPr>
          <a:xfrm>
            <a:off x="457200" y="1600201"/>
            <a:ext cx="8363272" cy="3917032"/>
          </a:xfrm>
        </p:spPr>
        <p:txBody>
          <a:bodyPr/>
          <a:lstStyle/>
          <a:p>
            <a:r>
              <a:rPr lang="en-GB" sz="2400" b="1" dirty="0"/>
              <a:t>Mass market penetration strategy</a:t>
            </a:r>
          </a:p>
          <a:p>
            <a:pPr marL="0" indent="0">
              <a:buNone/>
            </a:pPr>
            <a:r>
              <a:rPr lang="en-GB" sz="2400" dirty="0"/>
              <a:t>-Discounts, offers, promotions</a:t>
            </a:r>
          </a:p>
          <a:p>
            <a:r>
              <a:rPr lang="en-GB" sz="2400" b="1" dirty="0"/>
              <a:t>Niche penetration strategy</a:t>
            </a:r>
          </a:p>
          <a:p>
            <a:pPr marL="0" indent="0">
              <a:buNone/>
            </a:pPr>
            <a:r>
              <a:rPr lang="en-US" sz="2400" dirty="0"/>
              <a:t>The process of targeting and gaining market share within a specific, specialized segment of the broader market. By focusing on the unique needs and preferences of that niche group, businesses aim to build a strong presence and establish themselves as industry leaders.</a:t>
            </a:r>
            <a:endParaRPr lang="en-GB" sz="2400"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254324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640960" cy="1143000"/>
          </a:xfrm>
        </p:spPr>
        <p:txBody>
          <a:bodyPr>
            <a:normAutofit fontScale="90000"/>
          </a:bodyPr>
          <a:lstStyle/>
          <a:p>
            <a:r>
              <a:rPr lang="en-GB" dirty="0"/>
              <a:t>Defence strategies for Pioneers in the Growth stage of the PLC</a:t>
            </a:r>
          </a:p>
        </p:txBody>
      </p:sp>
      <p:sp>
        <p:nvSpPr>
          <p:cNvPr id="3" name="Content Placeholder 2"/>
          <p:cNvSpPr>
            <a:spLocks noGrp="1"/>
          </p:cNvSpPr>
          <p:nvPr>
            <p:ph idx="1"/>
          </p:nvPr>
        </p:nvSpPr>
        <p:spPr/>
        <p:txBody>
          <a:bodyPr/>
          <a:lstStyle/>
          <a:p>
            <a:r>
              <a:rPr lang="en-GB" dirty="0"/>
              <a:t>Fortress or position defence strategy</a:t>
            </a:r>
          </a:p>
          <a:p>
            <a:pPr marL="0" indent="0">
              <a:buNone/>
            </a:pPr>
            <a:r>
              <a:rPr lang="en-US" sz="1200" dirty="0"/>
              <a:t>strengthen a strong held current position, to build an impregnable/Secured fortress capable of repelling attacks by current or future competitors. Improves customer satisfaction while increasing its product attractiveness to new customers.</a:t>
            </a:r>
            <a:endParaRPr lang="en-GB" sz="1200" dirty="0"/>
          </a:p>
          <a:p>
            <a:r>
              <a:rPr lang="en-GB" dirty="0"/>
              <a:t>Flanker strategy</a:t>
            </a:r>
          </a:p>
          <a:p>
            <a:pPr marL="0" indent="0">
              <a:buNone/>
            </a:pPr>
            <a:r>
              <a:rPr lang="en-US" sz="1400" dirty="0"/>
              <a:t>to defend against an attack directed at a weakness in it is current offering, a leader might develop a second brand (a flanker) to compete directly against the challengers offering. E.g. Toyota introducing Lexus</a:t>
            </a:r>
            <a:endParaRPr lang="en-GB" sz="1400" dirty="0"/>
          </a:p>
          <a:p>
            <a:r>
              <a:rPr lang="en-GB" dirty="0"/>
              <a:t>Confrontation strategy</a:t>
            </a:r>
          </a:p>
          <a:p>
            <a:pPr marL="0" indent="0">
              <a:buNone/>
            </a:pPr>
            <a:r>
              <a:rPr lang="en-US" sz="1400" dirty="0"/>
              <a:t>if a competitor chooses to attack the leader head to head and attempt to steal customers, the leader may have no choice but to confront the competitive threat directly e.g. meeting or beating the attractive feature of a competitors offering, by making product improvements, lowering prices, increase promotions etc.</a:t>
            </a:r>
            <a:endParaRPr lang="en-GB" sz="1400" dirty="0"/>
          </a:p>
        </p:txBody>
      </p:sp>
    </p:spTree>
    <p:extLst>
      <p:ext uri="{BB962C8B-B14F-4D97-AF65-F5344CB8AC3E}">
        <p14:creationId xmlns:p14="http://schemas.microsoft.com/office/powerpoint/2010/main" val="698947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Defence strategies for Pioneers in the Growth stage of the PLC</a:t>
            </a:r>
          </a:p>
        </p:txBody>
      </p:sp>
      <p:sp>
        <p:nvSpPr>
          <p:cNvPr id="3" name="Content Placeholder 2"/>
          <p:cNvSpPr>
            <a:spLocks noGrp="1"/>
          </p:cNvSpPr>
          <p:nvPr>
            <p:ph idx="1"/>
          </p:nvPr>
        </p:nvSpPr>
        <p:spPr/>
        <p:txBody>
          <a:bodyPr/>
          <a:lstStyle/>
          <a:p>
            <a:r>
              <a:rPr lang="en-GB" dirty="0"/>
              <a:t>Market Expansion Strategy</a:t>
            </a:r>
          </a:p>
          <a:p>
            <a:pPr marL="0" indent="0">
              <a:buNone/>
            </a:pPr>
            <a:r>
              <a:rPr lang="en-US" sz="1600" dirty="0"/>
              <a:t>a more aggressive and proactive version of the flanker strategy. Here the leader defends its relative market share by expanding into a number of market segments. The primary objective is to capture a large share of new customer groups and protect from future competitive threats. E.g. line extensions, new brands, new products</a:t>
            </a:r>
            <a:endParaRPr lang="en-GB" sz="1600" dirty="0"/>
          </a:p>
        </p:txBody>
      </p:sp>
    </p:spTree>
    <p:extLst>
      <p:ext uri="{BB962C8B-B14F-4D97-AF65-F5344CB8AC3E}">
        <p14:creationId xmlns:p14="http://schemas.microsoft.com/office/powerpoint/2010/main" val="249787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Attack strategies for Followers in the Growth stage of the PLC</a:t>
            </a:r>
          </a:p>
        </p:txBody>
      </p:sp>
      <p:sp>
        <p:nvSpPr>
          <p:cNvPr id="3" name="Content Placeholder 2"/>
          <p:cNvSpPr>
            <a:spLocks noGrp="1"/>
          </p:cNvSpPr>
          <p:nvPr>
            <p:ph idx="1"/>
          </p:nvPr>
        </p:nvSpPr>
        <p:spPr>
          <a:xfrm>
            <a:off x="251520" y="1600201"/>
            <a:ext cx="8435280" cy="3917032"/>
          </a:xfrm>
        </p:spPr>
        <p:txBody>
          <a:bodyPr/>
          <a:lstStyle/>
          <a:p>
            <a:r>
              <a:rPr lang="en-GB" dirty="0"/>
              <a:t>Frontal Attack Strategy</a:t>
            </a:r>
          </a:p>
          <a:p>
            <a:pPr marL="0" indent="0">
              <a:buNone/>
            </a:pPr>
            <a:r>
              <a:rPr lang="en-US" sz="1400" dirty="0"/>
              <a:t>- attack competitor head on based on a sustainable advantage over the competitor e.g. lower costs, or a differentiated position in the market</a:t>
            </a:r>
            <a:endParaRPr lang="en-GB" sz="1400" dirty="0"/>
          </a:p>
          <a:p>
            <a:r>
              <a:rPr lang="en-GB" dirty="0"/>
              <a:t>Encirclement strategy: </a:t>
            </a:r>
            <a:r>
              <a:rPr lang="en-US" sz="1800" dirty="0"/>
              <a:t>involves targeting smaller untapped segments in the market simultaneously, to surround the leaders brand with a variety of offerings.</a:t>
            </a:r>
            <a:endParaRPr lang="en-GB" sz="1800" dirty="0"/>
          </a:p>
          <a:p>
            <a:pPr marL="0" indent="0">
              <a:buNone/>
            </a:pPr>
            <a:endParaRPr lang="en-GB" dirty="0"/>
          </a:p>
          <a:p>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56765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143000"/>
          </a:xfrm>
        </p:spPr>
        <p:txBody>
          <a:bodyPr>
            <a:normAutofit fontScale="90000"/>
          </a:bodyPr>
          <a:lstStyle/>
          <a:p>
            <a:r>
              <a:rPr lang="en-GB" dirty="0"/>
              <a:t>Strategies in the Maturity stage of the PLC</a:t>
            </a:r>
          </a:p>
        </p:txBody>
      </p:sp>
      <p:sp>
        <p:nvSpPr>
          <p:cNvPr id="3" name="Content Placeholder 2"/>
          <p:cNvSpPr>
            <a:spLocks noGrp="1"/>
          </p:cNvSpPr>
          <p:nvPr>
            <p:ph idx="1"/>
          </p:nvPr>
        </p:nvSpPr>
        <p:spPr>
          <a:xfrm>
            <a:off x="107504" y="1600201"/>
            <a:ext cx="9001000" cy="3917032"/>
          </a:xfrm>
        </p:spPr>
        <p:txBody>
          <a:bodyPr/>
          <a:lstStyle/>
          <a:p>
            <a:r>
              <a:rPr lang="en-GB" dirty="0"/>
              <a:t>Increased penetration strategy</a:t>
            </a:r>
          </a:p>
          <a:p>
            <a:endParaRPr lang="en-GB" dirty="0"/>
          </a:p>
          <a:p>
            <a:r>
              <a:rPr lang="en-GB" dirty="0"/>
              <a:t>Extended Use Strategy</a:t>
            </a:r>
          </a:p>
          <a:p>
            <a:pPr marL="0" indent="0">
              <a:buNone/>
            </a:pPr>
            <a:r>
              <a:rPr lang="en-US" sz="1600" dirty="0"/>
              <a:t>Businesses could advertise their product to remind customers that it exists and to encourage them to purchase it. The price of the product could be reduced, or the product could be updated to encourage new sales. Businesses might choose to explore other markets – like targeting a different audience or selling in another country, this would expose the product to new customers. The packaging of the product could be updated to get customers’ attention. </a:t>
            </a:r>
            <a:endParaRPr lang="en-GB" sz="1600" dirty="0"/>
          </a:p>
          <a:p>
            <a:r>
              <a:rPr lang="en-GB" dirty="0"/>
              <a:t>Global market expansion strategy</a:t>
            </a:r>
          </a:p>
        </p:txBody>
      </p:sp>
    </p:spTree>
    <p:extLst>
      <p:ext uri="{BB962C8B-B14F-4D97-AF65-F5344CB8AC3E}">
        <p14:creationId xmlns:p14="http://schemas.microsoft.com/office/powerpoint/2010/main" val="313426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Strategies in the Decline stage of the PLC</a:t>
            </a:r>
          </a:p>
        </p:txBody>
      </p:sp>
      <p:sp>
        <p:nvSpPr>
          <p:cNvPr id="3" name="Content Placeholder 2"/>
          <p:cNvSpPr>
            <a:spLocks noGrp="1"/>
          </p:cNvSpPr>
          <p:nvPr>
            <p:ph idx="1"/>
          </p:nvPr>
        </p:nvSpPr>
        <p:spPr>
          <a:xfrm>
            <a:off x="179512" y="1600201"/>
            <a:ext cx="8784976" cy="3917032"/>
          </a:xfrm>
        </p:spPr>
        <p:txBody>
          <a:bodyPr/>
          <a:lstStyle/>
          <a:p>
            <a:r>
              <a:rPr lang="en-GB" sz="2400" b="1" dirty="0"/>
              <a:t>Harvesting Strategy</a:t>
            </a:r>
            <a:r>
              <a:rPr lang="en-GB" sz="2400" dirty="0"/>
              <a:t> - </a:t>
            </a:r>
            <a:r>
              <a:rPr lang="en-US" sz="2400" dirty="0"/>
              <a:t>a deliberate decision to cut back expenditure of all kinds on a particular product (usually in the decline stage of its life cycle) in order to </a:t>
            </a:r>
            <a:r>
              <a:rPr lang="en-US" sz="2400" dirty="0" err="1"/>
              <a:t>maximise</a:t>
            </a:r>
            <a:r>
              <a:rPr lang="en-US" sz="2400" dirty="0"/>
              <a:t> profit from it, even if in doing so it continues to lose market share.</a:t>
            </a:r>
            <a:endParaRPr lang="en-GB" sz="2400" dirty="0"/>
          </a:p>
          <a:p>
            <a:pPr marL="0" indent="0">
              <a:buNone/>
            </a:pPr>
            <a:endParaRPr lang="en-GB" sz="2400" dirty="0"/>
          </a:p>
          <a:p>
            <a:r>
              <a:rPr lang="en-GB" sz="2400" b="1" dirty="0"/>
              <a:t>Niche Strategy </a:t>
            </a:r>
            <a:r>
              <a:rPr lang="en-GB" sz="2400" dirty="0"/>
              <a:t>- </a:t>
            </a:r>
            <a:r>
              <a:rPr lang="en-US" sz="2400" dirty="0"/>
              <a:t>A niche strategy involves targeting a specific segment of the market and tailoring products or services to meet unique needs</a:t>
            </a:r>
            <a:endParaRPr lang="en-GB" sz="2400" dirty="0"/>
          </a:p>
          <a:p>
            <a:endParaRPr lang="en-GB" dirty="0"/>
          </a:p>
          <a:p>
            <a:endParaRPr lang="en-GB" dirty="0"/>
          </a:p>
        </p:txBody>
      </p:sp>
    </p:spTree>
    <p:extLst>
      <p:ext uri="{BB962C8B-B14F-4D97-AF65-F5344CB8AC3E}">
        <p14:creationId xmlns:p14="http://schemas.microsoft.com/office/powerpoint/2010/main" val="427197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 20 min</a:t>
            </a:r>
          </a:p>
        </p:txBody>
      </p:sp>
      <p:sp>
        <p:nvSpPr>
          <p:cNvPr id="3" name="Content Placeholder 2"/>
          <p:cNvSpPr>
            <a:spLocks noGrp="1"/>
          </p:cNvSpPr>
          <p:nvPr>
            <p:ph idx="1"/>
          </p:nvPr>
        </p:nvSpPr>
        <p:spPr/>
        <p:txBody>
          <a:bodyPr/>
          <a:lstStyle/>
          <a:p>
            <a:r>
              <a:rPr lang="en-GB" dirty="0"/>
              <a:t>What are the advantages of being a pioneer (first movers) and follower company. Provide examples of successful pioneer and follower companies.</a:t>
            </a:r>
          </a:p>
        </p:txBody>
      </p:sp>
    </p:spTree>
    <p:extLst>
      <p:ext uri="{BB962C8B-B14F-4D97-AF65-F5344CB8AC3E}">
        <p14:creationId xmlns:p14="http://schemas.microsoft.com/office/powerpoint/2010/main" val="4151509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805B-915C-46CB-85E0-ECDA69794EA2}"/>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E24F8264-65AC-45BB-95B4-EC3CCCA79BFF}"/>
              </a:ext>
            </a:extLst>
          </p:cNvPr>
          <p:cNvSpPr>
            <a:spLocks noGrp="1"/>
          </p:cNvSpPr>
          <p:nvPr>
            <p:ph idx="1"/>
          </p:nvPr>
        </p:nvSpPr>
        <p:spPr/>
        <p:txBody>
          <a:bodyPr/>
          <a:lstStyle/>
          <a:p>
            <a:r>
              <a:rPr lang="en-GB" sz="2400" dirty="0"/>
              <a:t>In this lecture we have determined the differences between corporate, business and marketing strategy.</a:t>
            </a:r>
          </a:p>
          <a:p>
            <a:pPr marL="0" indent="0">
              <a:buNone/>
            </a:pPr>
            <a:endParaRPr lang="en-GB" sz="2400" dirty="0"/>
          </a:p>
          <a:p>
            <a:r>
              <a:rPr lang="en-GB" sz="2400" dirty="0"/>
              <a:t>We have analysed the Porter’s Generic Strategy model.</a:t>
            </a:r>
          </a:p>
          <a:p>
            <a:pPr marL="0" indent="0">
              <a:buNone/>
            </a:pPr>
            <a:endParaRPr lang="en-GB" sz="2400" dirty="0"/>
          </a:p>
          <a:p>
            <a:r>
              <a:rPr lang="en-GB" sz="2400" dirty="0"/>
              <a:t>We have </a:t>
            </a:r>
            <a:r>
              <a:rPr lang="en-GB" sz="2400"/>
              <a:t>focused on different </a:t>
            </a:r>
            <a:r>
              <a:rPr lang="en-GB" sz="2400" dirty="0"/>
              <a:t>Product Life Cycle strategies.</a:t>
            </a:r>
          </a:p>
        </p:txBody>
      </p:sp>
      <p:sp>
        <p:nvSpPr>
          <p:cNvPr id="4" name="Date Placeholder 3">
            <a:extLst>
              <a:ext uri="{FF2B5EF4-FFF2-40B4-BE49-F238E27FC236}">
                <a16:creationId xmlns:a16="http://schemas.microsoft.com/office/drawing/2014/main" id="{52FA9BFC-A742-4408-8AE5-D214C9AD0BBF}"/>
              </a:ext>
            </a:extLst>
          </p:cNvPr>
          <p:cNvSpPr>
            <a:spLocks noGrp="1"/>
          </p:cNvSpPr>
          <p:nvPr>
            <p:ph type="dt" sz="half" idx="10"/>
          </p:nvPr>
        </p:nvSpPr>
        <p:spPr/>
        <p:txBody>
          <a:bodyPr/>
          <a:lstStyle/>
          <a:p>
            <a:pPr>
              <a:defRPr/>
            </a:pPr>
            <a:fld id="{2303D31F-598B-47EE-BA37-93F097A3D676}"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8D3E722D-EEA2-47C2-A61C-A3368506364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5267432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01D47-31E2-C329-2391-4335FD71DABD}"/>
              </a:ext>
            </a:extLst>
          </p:cNvPr>
          <p:cNvSpPr>
            <a:spLocks noGrp="1"/>
          </p:cNvSpPr>
          <p:nvPr>
            <p:ph type="title"/>
          </p:nvPr>
        </p:nvSpPr>
        <p:spPr/>
        <p:txBody>
          <a:bodyPr/>
          <a:lstStyle/>
          <a:p>
            <a:r>
              <a:rPr lang="en-GB" sz="3200" b="1" dirty="0"/>
              <a:t>References</a:t>
            </a:r>
          </a:p>
        </p:txBody>
      </p:sp>
      <p:sp>
        <p:nvSpPr>
          <p:cNvPr id="3" name="Content Placeholder 2">
            <a:extLst>
              <a:ext uri="{FF2B5EF4-FFF2-40B4-BE49-F238E27FC236}">
                <a16:creationId xmlns:a16="http://schemas.microsoft.com/office/drawing/2014/main" id="{D720B7E8-5393-ADBC-A8F9-EB9AC096ECB3}"/>
              </a:ext>
            </a:extLst>
          </p:cNvPr>
          <p:cNvSpPr>
            <a:spLocks noGrp="1"/>
          </p:cNvSpPr>
          <p:nvPr>
            <p:ph idx="1"/>
          </p:nvPr>
        </p:nvSpPr>
        <p:spPr/>
        <p:txBody>
          <a:bodyPr/>
          <a:lstStyle/>
          <a:p>
            <a:pPr marL="457200" indent="-457200">
              <a:lnSpc>
                <a:spcPct val="200000"/>
              </a:lnSpc>
            </a:pPr>
            <a:r>
              <a:rPr lang="en-GB" sz="1200" dirty="0">
                <a:effectLst/>
                <a:latin typeface="Arial" panose="020B0604020202020204" pitchFamily="34" charset="0"/>
                <a:cs typeface="Arial" panose="020B0604020202020204" pitchFamily="34" charset="0"/>
              </a:rPr>
              <a:t>Browne, William G. “Inside Marketing Management.” </a:t>
            </a:r>
            <a:r>
              <a:rPr lang="en-GB" sz="1200" i="1" dirty="0">
                <a:effectLst/>
                <a:latin typeface="Arial" panose="020B0604020202020204" pitchFamily="34" charset="0"/>
                <a:cs typeface="Arial" panose="020B0604020202020204" pitchFamily="34" charset="0"/>
              </a:rPr>
              <a:t>Industrial Marketing Management</a:t>
            </a:r>
            <a:r>
              <a:rPr lang="en-GB" sz="1200" dirty="0">
                <a:effectLst/>
                <a:latin typeface="Arial" panose="020B0604020202020204" pitchFamily="34" charset="0"/>
                <a:cs typeface="Arial" panose="020B0604020202020204" pitchFamily="34" charset="0"/>
              </a:rPr>
              <a:t>, vol. 3, no. 5, Oct. 2019, pp. 259–266, https://doi.org/10.1016/0019-8501(74)90001-7.</a:t>
            </a:r>
          </a:p>
          <a:p>
            <a:pPr marL="457200" indent="-457200">
              <a:lnSpc>
                <a:spcPct val="200000"/>
              </a:lnSpc>
            </a:pPr>
            <a:r>
              <a:rPr lang="en-GB" sz="1200" dirty="0" err="1">
                <a:effectLst/>
                <a:latin typeface="Arial" panose="020B0604020202020204" pitchFamily="34" charset="0"/>
                <a:cs typeface="Arial" panose="020B0604020202020204" pitchFamily="34" charset="0"/>
              </a:rPr>
              <a:t>Chernev</a:t>
            </a:r>
            <a:r>
              <a:rPr lang="en-GB" sz="1200" dirty="0">
                <a:effectLst/>
                <a:latin typeface="Arial" panose="020B0604020202020204" pitchFamily="34" charset="0"/>
                <a:cs typeface="Arial" panose="020B0604020202020204" pitchFamily="34" charset="0"/>
              </a:rPr>
              <a:t>, Alexander, and Philip Kotler. </a:t>
            </a:r>
            <a:r>
              <a:rPr lang="en-GB" sz="1200" i="1" dirty="0">
                <a:effectLst/>
                <a:latin typeface="Arial" panose="020B0604020202020204" pitchFamily="34" charset="0"/>
                <a:cs typeface="Arial" panose="020B0604020202020204" pitchFamily="34" charset="0"/>
              </a:rPr>
              <a:t>Strategic Marketing Management</a:t>
            </a:r>
            <a:r>
              <a:rPr lang="en-GB" sz="1200" dirty="0">
                <a:effectLst/>
                <a:latin typeface="Arial" panose="020B0604020202020204" pitchFamily="34" charset="0"/>
                <a:cs typeface="Arial" panose="020B0604020202020204" pitchFamily="34" charset="0"/>
              </a:rPr>
              <a:t>. 9th ed., Chicago, Illinois, Cerebellum Press, 2018.</a:t>
            </a:r>
          </a:p>
          <a:p>
            <a:pPr marL="457200" indent="-457200">
              <a:lnSpc>
                <a:spcPct val="200000"/>
              </a:lnSpc>
            </a:pPr>
            <a:r>
              <a:rPr lang="en-GB" sz="1200" dirty="0" err="1">
                <a:effectLst/>
                <a:latin typeface="Arial" panose="020B0604020202020204" pitchFamily="34" charset="0"/>
                <a:cs typeface="Arial" panose="020B0604020202020204" pitchFamily="34" charset="0"/>
              </a:rPr>
              <a:t>Gitman</a:t>
            </a:r>
            <a:r>
              <a:rPr lang="en-GB" sz="1200" dirty="0">
                <a:effectLst/>
                <a:latin typeface="Arial" panose="020B0604020202020204" pitchFamily="34" charset="0"/>
                <a:cs typeface="Arial" panose="020B0604020202020204" pitchFamily="34" charset="0"/>
              </a:rPr>
              <a:t>, Lawrence J, et al. </a:t>
            </a:r>
            <a:r>
              <a:rPr lang="en-GB" sz="1200" i="1" dirty="0">
                <a:effectLst/>
                <a:latin typeface="Arial" panose="020B0604020202020204" pitchFamily="34" charset="0"/>
                <a:cs typeface="Arial" panose="020B0604020202020204" pitchFamily="34" charset="0"/>
              </a:rPr>
              <a:t>Introduction to Business</a:t>
            </a:r>
            <a:r>
              <a:rPr lang="en-GB" sz="1200" dirty="0">
                <a:effectLst/>
                <a:latin typeface="Arial" panose="020B0604020202020204" pitchFamily="34" charset="0"/>
                <a:cs typeface="Arial" panose="020B0604020202020204" pitchFamily="34" charset="0"/>
              </a:rPr>
              <a:t>. 2018.</a:t>
            </a:r>
          </a:p>
          <a:p>
            <a:pPr marL="457200" indent="-457200">
              <a:lnSpc>
                <a:spcPct val="200000"/>
              </a:lnSpc>
            </a:pPr>
            <a:r>
              <a:rPr lang="en-GB" sz="1200" dirty="0">
                <a:effectLst/>
                <a:latin typeface="Arial" panose="020B0604020202020204" pitchFamily="34" charset="0"/>
                <a:cs typeface="Arial" panose="020B0604020202020204" pitchFamily="34" charset="0"/>
              </a:rPr>
              <a:t>Norris, Gregory A. “Social Impacts in Product Life Cycles - towards Life Cycle Attribute Assessment.” </a:t>
            </a:r>
            <a:r>
              <a:rPr lang="en-GB" sz="1200" i="1" dirty="0">
                <a:effectLst/>
                <a:latin typeface="Arial" panose="020B0604020202020204" pitchFamily="34" charset="0"/>
                <a:cs typeface="Arial" panose="020B0604020202020204" pitchFamily="34" charset="0"/>
              </a:rPr>
              <a:t>The International Journal of Life Cycle Assessment</a:t>
            </a:r>
            <a:r>
              <a:rPr lang="en-GB" sz="1200" dirty="0">
                <a:effectLst/>
                <a:latin typeface="Arial" panose="020B0604020202020204" pitchFamily="34" charset="0"/>
                <a:cs typeface="Arial" panose="020B0604020202020204" pitchFamily="34" charset="0"/>
              </a:rPr>
              <a:t>, vol. 11, no. S1, Jan. 2020, pp. 97–104, https://doi.org/10.1065/lca2006.04.017.</a:t>
            </a:r>
          </a:p>
          <a:p>
            <a:pPr marL="457200" indent="-457200">
              <a:lnSpc>
                <a:spcPct val="200000"/>
              </a:lnSpc>
            </a:pPr>
            <a:r>
              <a:rPr lang="en-GB" sz="1200" dirty="0" err="1">
                <a:effectLst/>
                <a:latin typeface="Arial" panose="020B0604020202020204" pitchFamily="34" charset="0"/>
                <a:cs typeface="Arial" panose="020B0604020202020204" pitchFamily="34" charset="0"/>
              </a:rPr>
              <a:t>Restuccia</a:t>
            </a:r>
            <a:r>
              <a:rPr lang="en-GB" sz="1200" dirty="0">
                <a:effectLst/>
                <a:latin typeface="Arial" panose="020B0604020202020204" pitchFamily="34" charset="0"/>
                <a:cs typeface="Arial" panose="020B0604020202020204" pitchFamily="34" charset="0"/>
              </a:rPr>
              <a:t>, </a:t>
            </a:r>
            <a:r>
              <a:rPr lang="en-GB" sz="1200" dirty="0" err="1">
                <a:effectLst/>
                <a:latin typeface="Arial" panose="020B0604020202020204" pitchFamily="34" charset="0"/>
                <a:cs typeface="Arial" panose="020B0604020202020204" pitchFamily="34" charset="0"/>
              </a:rPr>
              <a:t>Mariachiara</a:t>
            </a:r>
            <a:r>
              <a:rPr lang="en-GB" sz="1200" dirty="0">
                <a:effectLst/>
                <a:latin typeface="Arial" panose="020B0604020202020204" pitchFamily="34" charset="0"/>
                <a:cs typeface="Arial" panose="020B0604020202020204" pitchFamily="34" charset="0"/>
              </a:rPr>
              <a:t>, et al. “Product Life-Cycle Management and Distributor Contribution to New Product Development.” </a:t>
            </a:r>
            <a:r>
              <a:rPr lang="en-GB" sz="1200" i="1" dirty="0">
                <a:effectLst/>
                <a:latin typeface="Arial" panose="020B0604020202020204" pitchFamily="34" charset="0"/>
                <a:cs typeface="Arial" panose="020B0604020202020204" pitchFamily="34" charset="0"/>
              </a:rPr>
              <a:t>Journal of Product Innovation Management</a:t>
            </a:r>
            <a:r>
              <a:rPr lang="en-GB" sz="1200" dirty="0">
                <a:effectLst/>
                <a:latin typeface="Arial" panose="020B0604020202020204" pitchFamily="34" charset="0"/>
                <a:cs typeface="Arial" panose="020B0604020202020204" pitchFamily="34" charset="0"/>
              </a:rPr>
              <a:t>, vol. 33, no. 1, 4 Feb. 2019, pp. 69–89, https://doi.org/10.1111/jpim.12261.</a:t>
            </a:r>
          </a:p>
          <a:p>
            <a:endParaRPr lang="en-GB" dirty="0"/>
          </a:p>
        </p:txBody>
      </p:sp>
      <p:sp>
        <p:nvSpPr>
          <p:cNvPr id="4" name="Date Placeholder 3">
            <a:extLst>
              <a:ext uri="{FF2B5EF4-FFF2-40B4-BE49-F238E27FC236}">
                <a16:creationId xmlns:a16="http://schemas.microsoft.com/office/drawing/2014/main" id="{30403BFF-6AAA-D002-DFEF-FFAFFD57455B}"/>
              </a:ext>
            </a:extLst>
          </p:cNvPr>
          <p:cNvSpPr>
            <a:spLocks noGrp="1"/>
          </p:cNvSpPr>
          <p:nvPr>
            <p:ph type="dt" sz="half" idx="10"/>
          </p:nvPr>
        </p:nvSpPr>
        <p:spPr/>
        <p:txBody>
          <a:bodyPr/>
          <a:lstStyle/>
          <a:p>
            <a:pPr>
              <a:defRPr/>
            </a:pPr>
            <a:fld id="{2303D31F-598B-47EE-BA37-93F097A3D676}"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9C7D25AA-F40F-E3FF-32D3-11F2FC145E8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5442572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1222</Words>
  <Application>Microsoft Office PowerPoint</Application>
  <PresentationFormat>On-screen Show (4:3)</PresentationFormat>
  <Paragraphs>102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Myriad Pro</vt:lpstr>
      <vt:lpstr>Thicccboi</vt:lpstr>
      <vt:lpstr>Verdana</vt:lpstr>
      <vt:lpstr>20140311PresentationUWTSDTemplate</vt:lpstr>
      <vt:lpstr>LCBB5015</vt:lpstr>
      <vt:lpstr>Learning Objectives</vt:lpstr>
      <vt:lpstr>Corporate Strategy</vt:lpstr>
      <vt:lpstr>Business-Level Strategy</vt:lpstr>
      <vt:lpstr>Marketing Strategy</vt:lpstr>
      <vt:lpstr>Porters Generic Strategy Model</vt:lpstr>
      <vt:lpstr> Cost Leadership </vt:lpstr>
      <vt:lpstr> Differentiation </vt:lpstr>
      <vt:lpstr> Focus </vt:lpstr>
      <vt:lpstr>Group Activity – 20 min</vt:lpstr>
      <vt:lpstr>Product Life Cycle Model</vt:lpstr>
      <vt:lpstr>Strategies for Pioneers in the Introduction stage of the PLC</vt:lpstr>
      <vt:lpstr>Defence strategies for Pioneers in the Growth stage of the PLC</vt:lpstr>
      <vt:lpstr>Defence strategies for Pioneers in the Growth stage of the PLC</vt:lpstr>
      <vt:lpstr>Attack strategies for Followers in the Growth stage of the PLC</vt:lpstr>
      <vt:lpstr>Strategies in the Maturity stage of the PLC</vt:lpstr>
      <vt:lpstr>Strategies in the Decline stage of the PLC</vt:lpstr>
      <vt:lpstr>Question – 20 min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Sampath Liyanage Rodrigo</cp:lastModifiedBy>
  <cp:revision>156</cp:revision>
  <cp:lastPrinted>2022-03-07T15:32:27Z</cp:lastPrinted>
  <dcterms:created xsi:type="dcterms:W3CDTF">2002-10-07T19:43:58Z</dcterms:created>
  <dcterms:modified xsi:type="dcterms:W3CDTF">2025-02-05T13:18:04Z</dcterms:modified>
</cp:coreProperties>
</file>