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Override PartName="/ppt/presentation.xml" ContentType="application/vnd.openxmlformats-officedocument.presentationml.presentation.main+xml"/>
  <Override PartName="/ppt/revisionInfo.xml" ContentType="application/vnd.ms-powerpoint.revisioninfo+xml"/>
  <Override PartName="/ppt/slideMasters/slideMaster1.xml" ContentType="application/vnd.openxmlformats-officedocument.presentationml.slideMaster+xml"/>
  <Override PartName="/ppt/slides/slide21.xml" ContentType="application/vnd.openxmlformats-officedocument.presentationml.slide+xml"/>
  <Override PartName="/ppt/slides/slide1.xml" ContentType="application/vnd.openxmlformats-officedocument.presentationml.slide+xml"/>
  <Override PartName="/ppt/slideLayouts/slideLayout1.xml" ContentType="application/vnd.openxmlformats-officedocument.presentationml.slideLayout+xml"/>
  <Override PartName="/ppt/notesSlides/notesSlide2.xml" ContentType="application/vnd.openxmlformats-officedocument.presentationml.notesSlide+xml"/>
  <Override PartName="/ppt/presProps.xml" ContentType="application/vnd.openxmlformats-officedocument.presentationml.presProps+xml"/>
  <Override PartName="/ppt/notesSlides/notesSlide14.xml" ContentType="application/vnd.openxmlformats-officedocument.presentationml.notesSlide+xml"/>
  <Override PartName="/ppt/viewProps.xml" ContentType="application/vnd.openxmlformats-officedocument.presentationml.viewProps+xml"/>
  <Override PartName="/ppt/theme/theme1.xml" ContentType="application/vnd.openxmlformats-officedocument.theme+xml"/>
  <Override PartName="/ppt/slides/slide13.xml" ContentType="application/vnd.openxmlformats-officedocument.presentationml.slide+xml"/>
  <Override PartName="/ppt/tableStyles.xml" ContentType="application/vnd.openxmlformats-officedocument.presentationml.tableStyles+xml"/>
  <Override PartName="/ppt/notesSlides/notesSlide20.xml" ContentType="application/vnd.openxmlformats-officedocument.presentationml.notesSlide+xml"/>
  <Override PartName="/ppt/slideLayouts/slideLayout2.xml" ContentType="application/vnd.openxmlformats-officedocument.presentationml.slideLayout+xml"/>
  <Override PartName="/ppt/notesSlides/notesSlide21.xml" ContentType="application/vnd.openxmlformats-officedocument.presentationml.notesSlide+xml"/>
  <Override PartName="/ppt/slideLayouts/slideLayout3.xml" ContentType="application/vnd.openxmlformats-officedocument.presentationml.slideLayout+xml"/>
  <Override PartName="/ppt/slides/slide19.xml" ContentType="application/vnd.openxmlformats-officedocument.presentationml.slide+xml"/>
  <Override PartName="/ppt/slideLayouts/slideLayout4.xml" ContentType="application/vnd.openxmlformats-officedocument.presentationml.slideLayout+xml"/>
  <Override PartName="/ppt/slideLayouts/slideLayout11.xml" ContentType="application/vnd.openxmlformats-officedocument.presentationml.slideLayout+xml"/>
  <Override PartName="/ppt/slides/slide18.xml" ContentType="application/vnd.openxmlformats-officedocument.presentationml.slide+xml"/>
  <Override PartName="/ppt/slideLayouts/slideLayout5.xml" ContentType="application/vnd.openxmlformats-officedocument.presentationml.slideLayout+xml"/>
  <Override PartName="/ppt/slideLayouts/slideLayout10.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s/slide15.xml" ContentType="application/vnd.openxmlformats-officedocument.presentationml.slide+xml"/>
  <Override PartName="/ppt/slideLayouts/slideLayout8.xml" ContentType="application/vnd.openxmlformats-officedocument.presentationml.slideLayout+xml"/>
  <Override PartName="/ppt/slides/slide14.xml" ContentType="application/vnd.openxmlformats-officedocument.presentationml.slide+xml"/>
  <Override PartName="/ppt/slideLayouts/slideLayout9.xml" ContentType="application/vnd.openxmlformats-officedocument.presentationml.slideLayout+xml"/>
  <Override PartName="/docProps/core.xml" ContentType="application/vnd.openxmlformats-package.core-properties+xml"/>
  <Override PartName="/ppt/slides/slide3.xml" ContentType="application/vnd.openxmlformats-officedocument.presentationml.slide+xml"/>
  <Override PartName="/docProps/app.xml" ContentType="application/vnd.openxmlformats-officedocument.extended-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slides/slide2.xml" ContentType="application/vnd.openxmlformats-officedocument.presentationml.slide+xml"/>
  <Override PartName="/ppt/notesSlides/notesSlide3.xml" ContentType="application/vnd.openxmlformats-officedocument.presentationml.notesSlide+xml"/>
  <Override PartName="/ppt/theme/theme2.xml" ContentType="application/vnd.openxmlformats-officedocument.theme+xml"/>
  <Override PartName="/ppt/slides/slide4.xml" ContentType="application/vnd.openxmlformats-officedocument.presentationml.slide+xml"/>
  <Override PartName="/ppt/notesSlides/notesSlide4.xml" ContentType="application/vnd.openxmlformats-officedocument.presentationml.notesSlide+xml"/>
  <Override PartName="/ppt/slides/slide5.xml" ContentType="application/vnd.openxmlformats-officedocument.presentationml.slide+xml"/>
  <Override PartName="/ppt/notesSlides/notesSlide5.xml" ContentType="application/vnd.openxmlformats-officedocument.presentationml.notesSlide+xml"/>
  <Override PartName="/ppt/slides/slide6.xml" ContentType="application/vnd.openxmlformats-officedocument.presentationml.slide+xml"/>
  <Override PartName="/ppt/notesSlides/notesSlide6.xml" ContentType="application/vnd.openxmlformats-officedocument.presentationml.notesSlide+xml"/>
  <Override PartName="/ppt/slides/slide7.xml" ContentType="application/vnd.openxmlformats-officedocument.presentationml.slide+xml"/>
  <Override PartName="/ppt/notesSlides/notesSlide7.xml" ContentType="application/vnd.openxmlformats-officedocument.presentationml.notesSlide+xml"/>
  <Override PartName="/ppt/slides/slide8.xml" ContentType="application/vnd.openxmlformats-officedocument.presentationml.slide+xml"/>
  <Override PartName="/ppt/notesSlides/notesSlide8.xml" ContentType="application/vnd.openxmlformats-officedocument.presentationml.notesSlide+xml"/>
  <Override PartName="/ppt/slides/slide9.xml" ContentType="application/vnd.openxmlformats-officedocument.presentationml.slide+xml"/>
  <Override PartName="/ppt/notesSlides/notesSlide9.xml" ContentType="application/vnd.openxmlformats-officedocument.presentationml.notesSlide+xml"/>
  <Override PartName="/ppt/slides/slide10.xml" ContentType="application/vnd.openxmlformats-officedocument.presentationml.slide+xml"/>
  <Override PartName="/ppt/notesSlides/notesSlide10.xml" ContentType="application/vnd.openxmlformats-officedocument.presentationml.notesSlide+xml"/>
  <Override PartName="/ppt/slides/slide11.xml" ContentType="application/vnd.openxmlformats-officedocument.presentationml.slide+xml"/>
  <Override PartName="/ppt/notesSlides/notesSlide11.xml" ContentType="application/vnd.openxmlformats-officedocument.presentationml.notesSlide+xml"/>
  <Override PartName="/ppt/slides/slide12.xml" ContentType="application/vnd.openxmlformats-officedocument.presentationml.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5.xml" ContentType="application/vnd.openxmlformats-officedocument.presentationml.notesSlide+xml"/>
  <Override PartName="/ppt/slides/slide16.xml" ContentType="application/vnd.openxmlformats-officedocument.presentationml.slide+xml"/>
  <Override PartName="/ppt/notesSlides/notesSlide16.xml" ContentType="application/vnd.openxmlformats-officedocument.presentationml.notesSlide+xml"/>
  <Override PartName="/ppt/slides/slide17.xml" ContentType="application/vnd.openxmlformats-officedocument.presentationml.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slides/slide20.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
  </p:notesMasterIdLst>
  <p:sldIdLst>
    <p:sldId id="257" r:id="rId3"/>
    <p:sldId id="259" r:id="rId4"/>
    <p:sldId id="261" r:id="rId5"/>
    <p:sldId id="278" r:id="rId6"/>
    <p:sldId id="260" r:id="rId7"/>
    <p:sldId id="264" r:id="rId8"/>
    <p:sldId id="265" r:id="rId9"/>
    <p:sldId id="266" r:id="rId10"/>
    <p:sldId id="268" r:id="rId11"/>
    <p:sldId id="270" r:id="rId12"/>
    <p:sldId id="283" r:id="rId13"/>
    <p:sldId id="269" r:id="rId14"/>
    <p:sldId id="272" r:id="rId15"/>
    <p:sldId id="273" r:id="rId16"/>
    <p:sldId id="274" r:id="rId17"/>
    <p:sldId id="275" r:id="rId18"/>
    <p:sldId id="271" r:id="rId19"/>
    <p:sldId id="279" r:id="rId20"/>
    <p:sldId id="276" r:id="rId21"/>
    <p:sldId id="285" r:id="rId22"/>
    <p:sldId id="27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3" autoAdjust="0"/>
    <p:restoredTop sz="94660"/>
  </p:normalViewPr>
  <p:slideViewPr>
    <p:cSldViewPr snapToGrid="0">
      <p:cViewPr varScale="1">
        <p:scale>
          <a:sx n="89" d="100"/>
          <a:sy n="89" d="100"/>
        </p:scale>
        <p:origin x="114" y="324"/>
      </p:cViewPr>
    </p:cSldViewPr>
  </p:slideViewPr>
  <p:notesTextViewPr>
    <p:cViewPr>
      <p:scale>
        <a:sx n="1" d="1"/>
        <a:sy n="1" d="1"/>
      </p:scale>
      <p:origin x="0" y="0"/>
    </p:cViewPr>
  </p:notesTextViewPr>
  <p:gridSpacing cx="111600" cy="1116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slide" Target="slides/slide14.xml"/><Relationship Id="rId17" Type="http://schemas.openxmlformats.org/officeDocument/2006/relationships/slide" Target="slides/slide15.xml"/><Relationship Id="rId18" Type="http://schemas.openxmlformats.org/officeDocument/2006/relationships/slide" Target="slides/slide16.xml"/><Relationship Id="rId19" Type="http://schemas.openxmlformats.org/officeDocument/2006/relationships/slide" Target="slides/slide17.xml"/><Relationship Id="rId2" Type="http://schemas.openxmlformats.org/officeDocument/2006/relationships/notesMaster" Target="notesMasters/notesMaster1.xml"/><Relationship Id="rId20" Type="http://schemas.openxmlformats.org/officeDocument/2006/relationships/slide" Target="slides/slide18.xml"/><Relationship Id="rId21" Type="http://schemas.openxmlformats.org/officeDocument/2006/relationships/slide" Target="slides/slide19.xml"/><Relationship Id="rId22" Type="http://schemas.openxmlformats.org/officeDocument/2006/relationships/slide" Target="slides/slide20.xml"/><Relationship Id="rId23" Type="http://schemas.openxmlformats.org/officeDocument/2006/relationships/slide" Target="slides/slide21.xml"/><Relationship Id="rId24" Type="http://schemas.openxmlformats.org/officeDocument/2006/relationships/tableStyles" Target="tableStyles.xml"/><Relationship Id="rId25" Type="http://schemas.openxmlformats.org/officeDocument/2006/relationships/presProps" Target="presProps.xml"/><Relationship Id="rId26" Type="http://schemas.openxmlformats.org/officeDocument/2006/relationships/viewProps" Target="viewProps.xml"/><Relationship Id="rId27" Type="http://schemas.openxmlformats.org/officeDocument/2006/relationships/theme" Target="theme/theme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noEditPoints="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
            <a:endParaRPr lang="en-US"/>
          </a:p>
        </p:txBody>
      </p:sp>
      <p:sp>
        <p:nvSpPr>
          <p:cNvPr id="3" name="Date Placeholder 2"/>
          <p:cNvSpPr>
            <a:spLocks noGrp="1" noEditPoints="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
            <a:r>
              <a:rPr lang="en-US" smtClean="0"/>
              <a:t>*</a:t>
            </a:r>
            <a:endParaRPr lang="en-US"/>
          </a:p>
        </p:txBody>
      </p:sp>
      <p:sp>
        <p:nvSpPr>
          <p:cNvPr id="4" name="Slide Image Placeholder 3"/>
          <p:cNvSpPr>
            <a:spLocks noGrp="1" noRot="1" noChangeAspect="1" noEditPoints="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
            <a:endParaRPr lang="en-US"/>
          </a:p>
        </p:txBody>
      </p:sp>
      <p:sp>
        <p:nvSpPr>
          <p:cNvPr id="5" name="Notes Placeholder 4"/>
          <p:cNvSpPr>
            <a:spLocks noGrp="1" noEditPoints="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noEditPoints="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
            <a:endParaRPr lang="en-US"/>
          </a:p>
        </p:txBody>
      </p:sp>
      <p:sp>
        <p:nvSpPr>
          <p:cNvPr id="7" name="Slide Number Placeholder 6"/>
          <p:cNvSpPr>
            <a:spLocks noGrp="1" noEditPoints="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p>
            <a:r>
              <a:rPr lang="en-US" smtClean="0"/>
              <a:t>#</a:t>
            </a:r>
            <a:endParaRPr lang="en-US"/>
          </a:p>
        </p:txBody>
      </p:sp>
    </p:spTree>
  </p:cSld>
  <p:clrMap bg1="lt1" tx1="dk1" bg2="lt2" tx2="dk2" accent1="accent1" accent2="accent2" accent3="accent3" accent4="accent4" accent5="accent5" accent6="accent6" hlink="hlink" folHlink="folHlink"/>
  <p:hf dt="0" sldNum="0"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slide" Target="../slides/slide18.xml"/><Relationship Id="rId2"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slide" Target="../slides/slide20.xml"/><Relationship Id="rId2"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slide" Target="../slides/slide21.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EDDBCA8A-8D4E-4071-A3C4-F967E6A72950}" type="slidenum">
              <a:rPr lang="en-US" smtClean="0"/>
              <a:t>‹#›</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56579865-52AA-4EEF-9791-D2F628B2729E}" type="slidenum">
              <a:rPr lang="en-US" smtClean="0"/>
              <a:t>‹#›</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23EFD2B2-C50F-49C2-9DE8-EECFF17B6E2A}" type="slidenum">
              <a:rPr lang="en-US" smtClean="0"/>
              <a:t>‹#›</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596C77BD-992D-4BB9-BEF9-4C4FADE7B5A3}" type="slidenum">
              <a:rPr lang="en-US" smtClean="0"/>
              <a:t>‹#›</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F8C477CF-393C-474F-9F90-2D8647D3E3FF}" type="slidenum">
              <a:rPr lang="en-US" smtClean="0"/>
              <a:t>‹#›</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13435C30-884C-4356-BEE3-2E80F1C1056B}" type="slidenum">
              <a:rPr lang="en-US" smtClean="0"/>
              <a:t>‹#›</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A1BF36C6-B82A-4A27-8BBF-193A63DCF6B6}" type="slidenum">
              <a:rPr lang="en-US" smtClean="0"/>
              <a:t>‹#›</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BE1AFD98-3FB5-484F-B099-C42F5F0C41BE}" type="slidenum">
              <a:rPr lang="en-US" smtClean="0"/>
              <a:t>‹#›</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89E79564-9801-476A-9643-0C0B1E46A65A}" type="slidenum">
              <a:rPr lang="en-US" smtClean="0"/>
              <a:t>‹#›</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D54CA310-3B8F-4356-A2D3-974F8E6FC9AF}" type="slidenum">
              <a:rPr lang="en-US" smtClean="0"/>
              <a:t>‹#›</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7753FE4B-EB84-4585-BB60-B92492957A17}" type="slidenum">
              <a:rPr lang="en-US" smtClean="0"/>
              <a:t>‹#›</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A29E2E7D-1AD2-4975-A7AE-B42D113DFA39}" type="slidenum">
              <a:rPr lang="en-US" smtClean="0"/>
              <a:t>‹#›</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0FEECE81-BE0D-42EC-910A-72E6624B0152}" type="slidenum">
              <a:rPr lang="en-US" smtClean="0"/>
              <a:t>‹#›</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0F82A934-FEC7-4BC8-B433-A4175BAC372E}" type="slidenum">
              <a:rPr lang="en-US" smtClean="0"/>
              <a:t>‹#›</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4F262CCD-7F11-425D-8781-1DC4FCC1BE9E}" type="slidenum">
              <a:rPr lang="en-US" smtClean="0"/>
              <a:t>‹#›</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B845EC82-3391-4088-9CB0-2AC1DCAF5862}" type="slidenum">
              <a:rPr lang="en-US" smtClean="0"/>
              <a:t>‹#›</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2B32BDE0-65F9-4867-88A2-B20D908901FF}" type="slidenum">
              <a:rPr lang="en-US" smtClean="0"/>
              <a:t>‹#›</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4BF8F331-2199-46D9-9E81-84D7662FB81F}" type="slidenum">
              <a:rPr lang="en-US" smtClean="0"/>
              <a:t>‹#›</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E0C85EB3-BCE8-4C73-AA06-ECBDEE1E3483}" type="slidenum">
              <a:rPr lang="en-US" smtClean="0"/>
              <a:t>‹#›</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50B8BA12-080C-47BF-BB9F-94777486AB06}" type="slidenum">
              <a:rPr lang="en-US" smtClean="0"/>
              <a:t>‹#›</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74802EC4-8E9D-472F-9D66-7DCBE9F60F40}" type="slidenum">
              <a:rPr lang="en-US" smtClean="0"/>
              <a:t>‹#›</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noEditPoints="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noEditPoints="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en-US"/>
              <a:t>Click to edit Master subtitle style</a:t>
            </a:r>
          </a:p>
        </p:txBody>
      </p:sp>
      <p:sp>
        <p:nvSpPr>
          <p:cNvPr id="4" name="Date Placeholder 3"/>
          <p:cNvSpPr>
            <a:spLocks noGrp="1" noEditPoints="1"/>
          </p:cNvSpPr>
          <p:nvPr>
            <p:ph type="dt" sz="half" idx="10"/>
          </p:nvPr>
        </p:nvSpPr>
        <p:spPr/>
        <p:txBody>
          <a:bodyPr/>
          <a:lstStyle/>
          <a:p>
            <a:fld id="{71FD7FF2-845F-41B9-944F-35B90659B7D6}" type="datetimeFigureOut">
              <a:rPr lang="en-US" smtClean="0"/>
              <a:t>2/25/2026</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hf dt="0" sldNum="0" hdr="0" ft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p>
        </p:txBody>
      </p:sp>
      <p:sp>
        <p:nvSpPr>
          <p:cNvPr id="3" name="Content Placeholder 2"/>
          <p:cNvSpPr>
            <a:spLocks noGrp="1" noEditPoints="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noEditPoints="1"/>
          </p:cNvSpPr>
          <p:nvPr>
            <p:ph type="dt" sz="half" idx="10"/>
          </p:nvPr>
        </p:nvSpPr>
        <p:spPr/>
        <p:txBody>
          <a:bodyPr/>
          <a:lstStyle/>
          <a:p>
            <a:fld id="{71FD7FF2-845F-41B9-944F-35B90659B7D6}" type="datetimeFigureOut">
              <a:rPr lang="en-US" smtClean="0"/>
              <a:t>2/25/2026</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hf dt="0" sldNum="0" hdr="0" ft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1849" y="1709738"/>
            <a:ext cx="10515602" cy="2852737"/>
          </a:xfrm>
        </p:spPr>
        <p:txBody>
          <a:bodyPr anchor="b"/>
          <a:lstStyle>
            <a:lvl1pPr>
              <a:defRPr sz="6000"/>
            </a:lvl1pPr>
          </a:lstStyle>
          <a:p>
            <a:r>
              <a:rPr lang="en-US"/>
              <a:t>Click to edit Master title style</a:t>
            </a:r>
          </a:p>
        </p:txBody>
      </p:sp>
      <p:sp>
        <p:nvSpPr>
          <p:cNvPr id="3" name="Text Placeholder 2"/>
          <p:cNvSpPr>
            <a:spLocks noGrp="1" noEditPoints="1"/>
          </p:cNvSpPr>
          <p:nvPr>
            <p:ph type="body" idx="1"/>
          </p:nvPr>
        </p:nvSpPr>
        <p:spPr>
          <a:xfrm>
            <a:off x="831849" y="4589463"/>
            <a:ext cx="10515602"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noEditPoints="1"/>
          </p:cNvSpPr>
          <p:nvPr>
            <p:ph type="dt" sz="half" idx="10"/>
          </p:nvPr>
        </p:nvSpPr>
        <p:spPr/>
        <p:txBody>
          <a:bodyPr/>
          <a:lstStyle/>
          <a:p>
            <a:fld id="{71FD7FF2-845F-41B9-944F-35B90659B7D6}" type="datetimeFigureOut">
              <a:rPr lang="en-US" smtClean="0"/>
              <a:t>2/25/2026</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hf dt="0" sldNum="0" hdr="0" ft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p>
        </p:txBody>
      </p:sp>
      <p:sp>
        <p:nvSpPr>
          <p:cNvPr id="3" name="Content Placeholder 2"/>
          <p:cNvSpPr>
            <a:spLocks noGrp="1" noEditPoints="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noEditPoints="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noEditPoints="1"/>
          </p:cNvSpPr>
          <p:nvPr>
            <p:ph type="dt" sz="half" idx="10"/>
          </p:nvPr>
        </p:nvSpPr>
        <p:spPr/>
        <p:txBody>
          <a:bodyPr/>
          <a:lstStyle/>
          <a:p>
            <a:fld id="{71FD7FF2-845F-41B9-944F-35B90659B7D6}" type="datetimeFigureOut">
              <a:rPr lang="en-US" smtClean="0"/>
              <a:t>2/25/2026</a:t>
            </a:fld>
            <a:endParaRPr lang="en-US"/>
          </a:p>
        </p:txBody>
      </p:sp>
      <p:sp>
        <p:nvSpPr>
          <p:cNvPr id="6" name="Footer Placeholder 5"/>
          <p:cNvSpPr>
            <a:spLocks noGrp="1" noEditPoints="1"/>
          </p:cNvSpPr>
          <p:nvPr>
            <p:ph type="ftr" sz="quarter" idx="11"/>
          </p:nvPr>
        </p:nvSpPr>
        <p:spPr/>
        <p:txBody>
          <a:bodyPr/>
          <a:lstStyle/>
          <a:p>
            <a:endParaRPr lang="en-US"/>
          </a:p>
        </p:txBody>
      </p:sp>
      <p:sp>
        <p:nvSpPr>
          <p:cNvPr id="7" name="Slide Number Placeholder 6"/>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hf dt="0" sldNum="0" hdr="0" ft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noEditPoints="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noEditPoints="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noEditPoints="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noEditPoints="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noEditPoints="1"/>
          </p:cNvSpPr>
          <p:nvPr>
            <p:ph type="dt" sz="half" idx="10"/>
          </p:nvPr>
        </p:nvSpPr>
        <p:spPr/>
        <p:txBody>
          <a:bodyPr/>
          <a:lstStyle/>
          <a:p>
            <a:fld id="{71FD7FF2-845F-41B9-944F-35B90659B7D6}" type="datetimeFigureOut">
              <a:rPr lang="en-US" smtClean="0"/>
              <a:t>2/25/2026</a:t>
            </a:fld>
            <a:endParaRPr lang="en-US"/>
          </a:p>
        </p:txBody>
      </p:sp>
      <p:sp>
        <p:nvSpPr>
          <p:cNvPr id="8" name="Footer Placeholder 7"/>
          <p:cNvSpPr>
            <a:spLocks noGrp="1" noEditPoints="1"/>
          </p:cNvSpPr>
          <p:nvPr>
            <p:ph type="ftr" sz="quarter" idx="11"/>
          </p:nvPr>
        </p:nvSpPr>
        <p:spPr/>
        <p:txBody>
          <a:bodyPr/>
          <a:lstStyle/>
          <a:p>
            <a:endParaRPr lang="en-US"/>
          </a:p>
        </p:txBody>
      </p:sp>
      <p:sp>
        <p:nvSpPr>
          <p:cNvPr id="9" name="Slide Number Placeholder 8"/>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hf dt="0" sldNum="0" hdr="0" ft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p>
        </p:txBody>
      </p:sp>
      <p:sp>
        <p:nvSpPr>
          <p:cNvPr id="3" name="Date Placeholder 2"/>
          <p:cNvSpPr>
            <a:spLocks noGrp="1" noEditPoints="1"/>
          </p:cNvSpPr>
          <p:nvPr>
            <p:ph type="dt" sz="half" idx="10"/>
          </p:nvPr>
        </p:nvSpPr>
        <p:spPr/>
        <p:txBody>
          <a:bodyPr/>
          <a:lstStyle/>
          <a:p>
            <a:fld id="{71FD7FF2-845F-41B9-944F-35B90659B7D6}" type="datetimeFigureOut">
              <a:rPr lang="en-US" smtClean="0"/>
              <a:t>2/25/2026</a:t>
            </a:fld>
            <a:endParaRPr lang="en-US"/>
          </a:p>
        </p:txBody>
      </p:sp>
      <p:sp>
        <p:nvSpPr>
          <p:cNvPr id="4" name="Footer Placeholder 3"/>
          <p:cNvSpPr>
            <a:spLocks noGrp="1" noEditPoints="1"/>
          </p:cNvSpPr>
          <p:nvPr>
            <p:ph type="ftr" sz="quarter" idx="11"/>
          </p:nvPr>
        </p:nvSpPr>
        <p:spPr/>
        <p:txBody>
          <a:bodyPr/>
          <a:lstStyle/>
          <a:p>
            <a:endParaRPr lang="en-US"/>
          </a:p>
        </p:txBody>
      </p:sp>
      <p:sp>
        <p:nvSpPr>
          <p:cNvPr id="5" name="Slide Number Placeholder 4"/>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hf dt="0" sldNum="0" hdr="0" ft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noEditPoints="1"/>
          </p:cNvSpPr>
          <p:nvPr>
            <p:ph type="dt" sz="half" idx="10"/>
          </p:nvPr>
        </p:nvSpPr>
        <p:spPr/>
        <p:txBody>
          <a:bodyPr/>
          <a:lstStyle/>
          <a:p>
            <a:fld id="{71FD7FF2-845F-41B9-944F-35B90659B7D6}" type="datetimeFigureOut">
              <a:rPr lang="en-US" smtClean="0"/>
              <a:t>2/25/2026</a:t>
            </a:fld>
            <a:endParaRPr lang="en-US"/>
          </a:p>
        </p:txBody>
      </p:sp>
      <p:sp>
        <p:nvSpPr>
          <p:cNvPr id="3" name="Footer Placeholder 2"/>
          <p:cNvSpPr>
            <a:spLocks noGrp="1" noEditPoints="1"/>
          </p:cNvSpPr>
          <p:nvPr>
            <p:ph type="ftr" sz="quarter" idx="11"/>
          </p:nvPr>
        </p:nvSpPr>
        <p:spPr/>
        <p:txBody>
          <a:bodyPr/>
          <a:lstStyle/>
          <a:p>
            <a:endParaRPr lang="en-US"/>
          </a:p>
        </p:txBody>
      </p:sp>
      <p:sp>
        <p:nvSpPr>
          <p:cNvPr id="4" name="Slide Number Placeholder 3"/>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hf dt="0" sldNum="0" hdr="0" ft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9788" y="457200"/>
            <a:ext cx="3932236" cy="1600200"/>
          </a:xfrm>
        </p:spPr>
        <p:txBody>
          <a:bodyPr anchor="b"/>
          <a:lstStyle>
            <a:lvl1pPr>
              <a:defRPr sz="3200"/>
            </a:lvl1pPr>
          </a:lstStyle>
          <a:p>
            <a:r>
              <a:rPr lang="en-US"/>
              <a:t>Click to edit Master title style</a:t>
            </a:r>
          </a:p>
        </p:txBody>
      </p:sp>
      <p:sp>
        <p:nvSpPr>
          <p:cNvPr id="3" name="Content Placeholder 2"/>
          <p:cNvSpPr>
            <a:spLocks noGrp="1" noEditPoints="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noEditPoints="1"/>
          </p:cNvSpPr>
          <p:nvPr>
            <p:ph type="body" sz="half" idx="2"/>
          </p:nvPr>
        </p:nvSpPr>
        <p:spPr>
          <a:xfrm>
            <a:off x="839788" y="2057400"/>
            <a:ext cx="3932236"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noEditPoints="1"/>
          </p:cNvSpPr>
          <p:nvPr>
            <p:ph type="dt" sz="half" idx="10"/>
          </p:nvPr>
        </p:nvSpPr>
        <p:spPr/>
        <p:txBody>
          <a:bodyPr/>
          <a:lstStyle/>
          <a:p>
            <a:fld id="{71FD7FF2-845F-41B9-944F-35B90659B7D6}" type="datetimeFigureOut">
              <a:rPr lang="en-US" smtClean="0"/>
              <a:t>2/25/2026</a:t>
            </a:fld>
            <a:endParaRPr lang="en-US"/>
          </a:p>
        </p:txBody>
      </p:sp>
      <p:sp>
        <p:nvSpPr>
          <p:cNvPr id="6" name="Footer Placeholder 5"/>
          <p:cNvSpPr>
            <a:spLocks noGrp="1" noEditPoints="1"/>
          </p:cNvSpPr>
          <p:nvPr>
            <p:ph type="ftr" sz="quarter" idx="11"/>
          </p:nvPr>
        </p:nvSpPr>
        <p:spPr/>
        <p:txBody>
          <a:bodyPr/>
          <a:lstStyle/>
          <a:p>
            <a:endParaRPr lang="en-US"/>
          </a:p>
        </p:txBody>
      </p:sp>
      <p:sp>
        <p:nvSpPr>
          <p:cNvPr id="7" name="Slide Number Placeholder 6"/>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hf dt="0" sldNum="0" hdr="0" ft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9788" y="457200"/>
            <a:ext cx="3932236" cy="1600200"/>
          </a:xfrm>
        </p:spPr>
        <p:txBody>
          <a:bodyPr anchor="b"/>
          <a:lstStyle>
            <a:lvl1pPr>
              <a:defRPr sz="3200"/>
            </a:lvl1pPr>
          </a:lstStyle>
          <a:p>
            <a:r>
              <a:rPr lang="en-US"/>
              <a:t>Click to edit Master title style</a:t>
            </a:r>
          </a:p>
        </p:txBody>
      </p:sp>
      <p:sp>
        <p:nvSpPr>
          <p:cNvPr id="3" name="Picture Placeholder 2"/>
          <p:cNvSpPr>
            <a:spLocks noGrp="1" noEditPoints="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a:p>
        </p:txBody>
      </p:sp>
      <p:sp>
        <p:nvSpPr>
          <p:cNvPr id="4" name="Text Placeholder 3"/>
          <p:cNvSpPr>
            <a:spLocks noGrp="1" noEditPoints="1"/>
          </p:cNvSpPr>
          <p:nvPr>
            <p:ph type="body" sz="half" idx="2"/>
          </p:nvPr>
        </p:nvSpPr>
        <p:spPr>
          <a:xfrm>
            <a:off x="839788" y="2057400"/>
            <a:ext cx="3932236"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noEditPoints="1"/>
          </p:cNvSpPr>
          <p:nvPr>
            <p:ph type="dt" sz="half" idx="10"/>
          </p:nvPr>
        </p:nvSpPr>
        <p:spPr/>
        <p:txBody>
          <a:bodyPr/>
          <a:lstStyle/>
          <a:p>
            <a:fld id="{71FD7FF2-845F-41B9-944F-35B90659B7D6}" type="datetimeFigureOut">
              <a:rPr lang="en-US" smtClean="0"/>
              <a:t>2/25/2026</a:t>
            </a:fld>
            <a:endParaRPr lang="en-US"/>
          </a:p>
        </p:txBody>
      </p:sp>
      <p:sp>
        <p:nvSpPr>
          <p:cNvPr id="6" name="Footer Placeholder 5"/>
          <p:cNvSpPr>
            <a:spLocks noGrp="1" noEditPoints="1"/>
          </p:cNvSpPr>
          <p:nvPr>
            <p:ph type="ftr" sz="quarter" idx="11"/>
          </p:nvPr>
        </p:nvSpPr>
        <p:spPr/>
        <p:txBody>
          <a:bodyPr/>
          <a:lstStyle/>
          <a:p>
            <a:endParaRPr lang="en-US"/>
          </a:p>
        </p:txBody>
      </p:sp>
      <p:sp>
        <p:nvSpPr>
          <p:cNvPr id="7" name="Slide Number Placeholder 6"/>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hf dt="0" sldNum="0" hdr="0" ft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p>
        </p:txBody>
      </p:sp>
      <p:sp>
        <p:nvSpPr>
          <p:cNvPr id="3" name="Vertical Text Placeholder 2"/>
          <p:cNvSpPr>
            <a:spLocks noGrp="1" noEditPoints="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noEditPoints="1"/>
          </p:cNvSpPr>
          <p:nvPr>
            <p:ph type="dt" sz="half" idx="10"/>
          </p:nvPr>
        </p:nvSpPr>
        <p:spPr/>
        <p:txBody>
          <a:bodyPr/>
          <a:lstStyle/>
          <a:p>
            <a:fld id="{71FD7FF2-845F-41B9-944F-35B90659B7D6}" type="datetimeFigureOut">
              <a:rPr lang="en-US" smtClean="0"/>
              <a:t>2/25/2026</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hf dt="0" sldNum="0"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noEditPoints="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noEditPoints="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noEditPoints="1"/>
          </p:cNvSpPr>
          <p:nvPr>
            <p:ph type="dt" sz="half" idx="10"/>
          </p:nvPr>
        </p:nvSpPr>
        <p:spPr/>
        <p:txBody>
          <a:bodyPr/>
          <a:lstStyle/>
          <a:p>
            <a:fld id="{71FD7FF2-845F-41B9-944F-35B90659B7D6}" type="datetimeFigureOut">
              <a:rPr lang="en-US" smtClean="0"/>
              <a:t>2/25/2026</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hf dt="0" sldNum="0" hdr="0" ftr="0"/>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p:bgPr>
    </p:bg>
    <p:spTree>
      <p:nvGrpSpPr>
        <p:cNvPr id="1" name=""/>
        <p:cNvGrpSpPr/>
        <p:nvPr/>
      </p:nvGrpSpPr>
      <p:grpSpPr>
        <a:xfrm>
          <a:off x="0" y="0"/>
          <a:ext cx="0" cy="0"/>
          <a:chOff x="0" y="0"/>
          <a:chExt cx="0" cy="0"/>
        </a:xfrm>
      </p:grpSpPr>
      <p:sp>
        <p:nvSpPr>
          <p:cNvPr id="2" name="Title Placeholder 1"/>
          <p:cNvSpPr>
            <a:spLocks noGrp="1" noEditPoints="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noEditPoints="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noEditPoints="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FD7FF2-845F-41B9-944F-35B90659B7D6}" type="datetimeFigureOut">
              <a:rPr lang="en-US" smtClean="0"/>
              <a:t>2/25/2026</a:t>
            </a:fld>
            <a:endParaRPr lang="en-US"/>
          </a:p>
        </p:txBody>
      </p:sp>
      <p:sp>
        <p:nvSpPr>
          <p:cNvPr id="5" name="Footer Placeholder 4"/>
          <p:cNvSpPr>
            <a:spLocks noGrp="1" noEditPoints="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noEditPoints="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7E345D-6FE0-4977-A3DF-5875ED8E59A8}"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sldNum="0"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panose="020B0604020202020204"/>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panose="020B0604020202020204"/>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panose="020B0604020202020204"/>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2.jpeg"/><Relationship Id="rId2" Type="http://schemas.openxmlformats.org/officeDocument/2006/relationships/image" Target="../media/image3.jpeg"/><Relationship Id="rId3" Type="http://schemas.openxmlformats.org/officeDocument/2006/relationships/slideLayout" Target="../slideLayouts/slideLayout7.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2.xml"/><Relationship Id="rId3"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5.jpeg"/><Relationship Id="rId2" Type="http://schemas.openxmlformats.org/officeDocument/2006/relationships/image" Target="../media/image6.jpeg"/><Relationship Id="rId3" Type="http://schemas.openxmlformats.org/officeDocument/2006/relationships/slideLayout" Target="../slideLayouts/slideLayout7.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7.jpeg"/><Relationship Id="rId2" Type="http://schemas.openxmlformats.org/officeDocument/2006/relationships/slideLayout" Target="../slideLayouts/slideLayout7.xml"/><Relationship Id="rId3"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8.jpeg"/><Relationship Id="rId2" Type="http://schemas.openxmlformats.org/officeDocument/2006/relationships/slideLayout" Target="../slideLayouts/slideLayout7.xml"/><Relationship Id="rId3"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jpeg"/><Relationship Id="rId2" Type="http://schemas.openxmlformats.org/officeDocument/2006/relationships/slideLayout" Target="../slideLayouts/slideLayout7.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jpeg"/><Relationship Id="rId2" Type="http://schemas.openxmlformats.org/officeDocument/2006/relationships/slideLayout" Target="../slideLayouts/slideLayout7.xml"/><Relationship Id="rId3"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slideLayout" Target="../slideLayouts/slideLayout7.xml"/><Relationship Id="rId3"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2.jpeg"/><Relationship Id="rId2" Type="http://schemas.openxmlformats.org/officeDocument/2006/relationships/slideLayout" Target="../slideLayouts/slideLayout7.xml"/><Relationship Id="rId3"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hyperlink" Target="http://librarysearch.uwtsd.ac.uk" TargetMode="External"/><Relationship Id="rId2" Type="http://schemas.openxmlformats.org/officeDocument/2006/relationships/hyperlink" Target="http://www.iza.org," TargetMode="External"/><Relationship Id="rId3" Type="http://schemas.openxmlformats.org/officeDocument/2006/relationships/hyperlink" Target="https://www.circularonline.co.uk/news/food-waste-forecast-to-cost-business-540-billion-in-2026/" TargetMode="External"/><Relationship Id="rId4" Type="http://schemas.openxmlformats.org/officeDocument/2006/relationships/hyperlink" Target="http://www.ecorichenv.com/article/the-role-of-waste-to-energy-systems-in-achieving-zero-waste-goals" TargetMode="External"/><Relationship Id="rId5" Type="http://schemas.openxmlformats.org/officeDocument/2006/relationships/hyperlink" Target="https://www.averydennison.com/en/home/news/leadership-perspectives/deon-stander/making-the-invisible-visible-food-waste--opportunity.html" TargetMode="External"/><Relationship Id="rId6" Type="http://schemas.openxmlformats.org/officeDocument/2006/relationships/hyperlink" Target="https://www.tandfonline.com/doi/abs/10.1080/0966952.2011.50586" TargetMode="External"/><Relationship Id="rId7" Type="http://schemas.openxmlformats.org/officeDocument/2006/relationships/slideLayout" Target="../slideLayouts/slideLayout7.xml"/><Relationship Id="rId8"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hyperlink" Target="https://researchbriefings.files.parliament.uk/documents/CBP-7552/CBP-7552.pdf" TargetMode="External"/><Relationship Id="rId2" Type="http://schemas.openxmlformats.org/officeDocument/2006/relationships/hyperlink" Target="https://pmc.ncbi.nml.nih.gov/articlesPMC10417811" TargetMode="External"/><Relationship Id="rId3" Type="http://schemas.openxmlformats.org/officeDocument/2006/relationships/hyperlink" Target="https://www.mdpi.com/2071-1050/13/6/3377" TargetMode="External"/><Relationship Id="rId4" Type="http://schemas.openxmlformats.org/officeDocument/2006/relationships/hyperlink" Target="https://www.hotelmanagement-network.com/analyst-comment/abundance-hotel-industry-food-waste" TargetMode="External"/><Relationship Id="rId5" Type="http://schemas.openxmlformats.org/officeDocument/2006/relationships/slideLayout" Target="../slideLayouts/slideLayout7.xml"/><Relationship Id="rId6"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hyperlink" Target="https://www.sigep.it/en/news-detail/How%20AI%20can%20help%20foodservice%20operators%20cut%20food%20waste%20in%20half%20?news=190463" TargetMode="External"/><Relationship Id="rId2" Type="http://schemas.openxmlformats.org/officeDocument/2006/relationships/hyperlink" Target="https://packagingeurope.com/news/global-food-waste-to-cost-540-billion-by-2026-avery-dennison-cautions/13783.article#:~:text=Global%20food%20waste%20to%20cost,Dennis" TargetMode="External"/><Relationship Id="rId3" Type="http://schemas.openxmlformats.org/officeDocument/2006/relationships/hyperlink" Target="https://www.silolondon.com/pages/zero-waste-philosophy" TargetMode="External"/><Relationship Id="rId4" Type="http://schemas.openxmlformats.org/officeDocument/2006/relationships/hyperlink" Target="https://www.raisin.com/en-ie/saving/sustainability/" TargetMode="External"/><Relationship Id="rId5" Type="http://schemas.openxmlformats.org/officeDocument/2006/relationships/hyperlink" Target="https://www.theguardiasn.com/environment/2025/may/27/food-companies-edible-waste-charitie-ai-tool-trial" TargetMode="External"/><Relationship Id="rId6" Type="http://schemas.openxmlformats.org/officeDocument/2006/relationships/hyperlink" Target="https://www.sciencedirect.com/science/article/pii/S0959652620329061" TargetMode="External"/><Relationship Id="rId7" Type="http://schemas.openxmlformats.org/officeDocument/2006/relationships/slideLayout" Target="../slideLayouts/slideLayout7.xml"/><Relationship Id="rId8"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hyperlink" Target="https://news.un.org/en/story/2013/12/456912#:~:text=Bank/Maria%20Fleischmann-,World%20must%2" TargetMode="External"/><Relationship Id="rId2" Type="http://schemas.openxmlformats.org/officeDocument/2006/relationships/hyperlink" Target="https://unfccc.int/news/food-loss-and-waste-account-for-8-10-of-annual-global-greenhouse-gas-emissions-cost-usd-1-trillion#:~:text=Food%20loss%20and%" TargetMode="External"/><Relationship Id="rId3" Type="http://schemas.openxmlformats.org/officeDocument/2006/relationships/hyperlink" Target="https://ift.onlinelibrary.wiley.com/doi/10.1111/1541-43337.70011" TargetMode="External"/><Relationship Id="rId4" Type="http://schemas.openxmlformats.org/officeDocument/2006/relationships/hyperlink" Target="https://www.theguardian.com/environment/2025/dec/18/smart-bins-measuring-food-waste-south-korea" TargetMode="External"/><Relationship Id="rId5" Type="http://schemas.openxmlformats.org/officeDocument/2006/relationships/hyperlink" Target="https://www.theguardian.com" TargetMode="External"/><Relationship Id="rId6" Type="http://schemas.openxmlformats.org/officeDocument/2006/relationships/slideLayout" Target="../slideLayouts/slideLayout7.xml"/><Relationship Id="rId7" Type="http://schemas.openxmlformats.org/officeDocument/2006/relationships/notesSlide" Target="../notesSlides/notesSlide2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92D050"/>
            </a:gs>
            <a:gs pos="34000">
              <a:schemeClr val="accent1">
                <a:lumMod val="39000"/>
                <a:lumOff val="61000"/>
              </a:schemeClr>
            </a:gs>
            <a:gs pos="62000">
              <a:schemeClr val="accent1">
                <a:lumMod val="73000"/>
                <a:lumOff val="27000"/>
              </a:schemeClr>
            </a:gs>
            <a:gs pos="100000">
              <a:schemeClr val="accent1"/>
            </a:gs>
          </a:gsLst>
          <a:lin ang="2700000" scaled="0"/>
        </a:gradFill>
      </p:bgPr>
    </p:bg>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0" y="69096"/>
            <a:ext cx="12192000" cy="1756529"/>
          </a:xfrm>
          <a:prstGeom prst="rect">
            <a:avLst/>
          </a:prstGeom>
          <a:gradFill rotWithShape="1">
            <a:gsLst>
              <a:gs pos="0">
                <a:srgbClr val="92D050"/>
              </a:gs>
              <a:gs pos="34000">
                <a:schemeClr val="accent1">
                  <a:lumMod val="39000"/>
                  <a:lumOff val="61000"/>
                </a:schemeClr>
              </a:gs>
              <a:gs pos="62000">
                <a:schemeClr val="accent1">
                  <a:lumMod val="73000"/>
                  <a:lumOff val="27000"/>
                </a:schemeClr>
              </a:gs>
              <a:gs pos="100000">
                <a:schemeClr val="accent1"/>
              </a:gs>
            </a:gsLst>
            <a:lin ang="5400000" scaled="0"/>
          </a:gradFill>
          <a:ln w="12700">
            <a:solidFill>
              <a:srgbClr val="FFC000"/>
            </a:solidFill>
          </a:ln>
        </p:spPr>
        <p:txBody>
          <a:bodyPr/>
          <a:lstStyle/>
          <a:p>
            <a:pPr algn="ctr"/>
            <a:r>
              <a:rPr lang="en-GB" sz="3600" b="1" i="1" u="none" strike="noStrike">
                <a:latin typeface="Times New Roman"/>
                <a:ea typeface="Times New Roman"/>
                <a:cs typeface="Times New Roman"/>
              </a:rPr>
              <a:t>      Contemporary</a:t>
            </a:r>
            <a:r>
              <a:rPr lang="en-GB" sz="3600" b="1" i="0" u="none" strike="noStrike">
                <a:latin typeface="Times New Roman"/>
                <a:ea typeface="Times New Roman"/>
                <a:cs typeface="Times New Roman"/>
              </a:rPr>
              <a:t> </a:t>
            </a:r>
            <a:r>
              <a:rPr lang="en-GB" sz="3600" b="1" i="1" u="none" strike="noStrike">
                <a:latin typeface="Times New Roman"/>
                <a:ea typeface="Times New Roman"/>
                <a:cs typeface="Times New Roman"/>
              </a:rPr>
              <a:t>Themes in the Hotel and Hospitality				  Sector    </a:t>
            </a:r>
          </a:p>
          <a:p>
            <a:pPr algn="ctr"/>
            <a:r>
              <a:rPr lang="en-GB" sz="3600" b="1" i="1" u="none" strike="noStrike">
                <a:latin typeface="Times New Roman"/>
                <a:ea typeface="Times New Roman"/>
                <a:cs typeface="Times New Roman"/>
              </a:rPr>
              <a:t>BMIH 6001	</a:t>
            </a:r>
            <a:endParaRPr sz="3600" i="1">
              <a:latin typeface="Times New Roman"/>
              <a:ea typeface="Times New Roman"/>
              <a:cs typeface="Times New Roman"/>
            </a:endParaRPr>
          </a:p>
        </p:txBody>
      </p:sp>
      <p:sp>
        <p:nvSpPr>
          <p:cNvPr id="3" name="Content Placeholder 2"/>
          <p:cNvSpPr>
            <a:spLocks noGrp="1" noEditPoints="1"/>
          </p:cNvSpPr>
          <p:nvPr>
            <p:ph idx="1"/>
          </p:nvPr>
        </p:nvSpPr>
        <p:spPr>
          <a:xfrm>
            <a:off x="0" y="1825625"/>
            <a:ext cx="12192000" cy="4881723"/>
          </a:xfrm>
          <a:prstGeom prst="rect">
            <a:avLst/>
          </a:prstGeom>
        </p:spPr>
        <p:txBody>
          <a:bodyPr/>
          <a:lstStyle/>
          <a:p>
            <a:pPr marL="0" marR="0" indent="0" algn="just">
              <a:lnSpc>
                <a:spcPct val="150000"/>
              </a:lnSpc>
              <a:spcBef>
                <a:spcPts val="0"/>
              </a:spcBef>
              <a:spcAft>
                <a:spcPts val="1000"/>
              </a:spcAft>
              <a:buNone/>
            </a:pPr>
            <a:r>
              <a:rPr lang="en-GB" sz="2800" b="1" i="0" u="none" strike="noStrike">
                <a:latin typeface="Arial" pitchFamily="34" charset="0" panose="020B0604020202020204"/>
                <a:ea typeface="+mn-ea"/>
                <a:cs typeface="Arial" pitchFamily="34" charset="0" panose="020B0604020202020204"/>
              </a:rPr>
              <a:t>	</a:t>
            </a:r>
            <a:r>
              <a:rPr lang="en-GB" sz="2800" b="1" i="0" u="none" strike="noStrike">
                <a:latin typeface="Arial Black" charset="0"/>
                <a:ea typeface="Arial Black" charset="0"/>
                <a:cs typeface="Arial Black" charset="0"/>
              </a:rPr>
              <a:t>Sustainability in terms of Food waste and its efficacy</a:t>
            </a:r>
          </a:p>
          <a:p>
            <a:pPr marL="457200" marR="0" indent="0" algn="just">
              <a:lnSpc>
                <a:spcPct val="150000"/>
              </a:lnSpc>
              <a:spcBef>
                <a:spcPts val="0"/>
              </a:spcBef>
              <a:spcAft>
                <a:spcPts val="1000"/>
              </a:spcAft>
              <a:buNone/>
            </a:pPr>
            <a:r>
              <a:rPr lang="en-GB" sz="2800" b="1" i="1" u="none" strike="noStrike">
                <a:latin typeface="Arial Black" charset="0"/>
                <a:ea typeface="Arial Black" charset="0"/>
                <a:cs typeface="Arial Black" charset="0"/>
              </a:rPr>
              <a:t>                         </a:t>
            </a:r>
            <a:r>
              <a:rPr lang="en-GB" sz="2800" b="1" i="0" u="none" strike="noStrike">
                <a:latin typeface="Arial Black" charset="0"/>
                <a:ea typeface="Arial Black" charset="0"/>
                <a:cs typeface="Arial Black" charset="0"/>
              </a:rPr>
              <a:t>Conference Presentation</a:t>
            </a:r>
            <a:endParaRPr sz="2800" i="0">
              <a:latin typeface="Arial Black" charset="0"/>
              <a:ea typeface="Arial Black" charset="0"/>
              <a:cs typeface="Arial Black" charset="0"/>
            </a:endParaRPr>
          </a:p>
        </p:txBody>
      </p:sp>
      <p:sp>
        <p:nvSpPr>
          <p:cNvPr id="4" name="TextBox 3"/>
          <p:cNvSpPr txBox="1"/>
          <p:nvPr/>
        </p:nvSpPr>
        <p:spPr>
          <a:xfrm>
            <a:off x="0" y="3340413"/>
            <a:ext cx="12192000" cy="3531181"/>
          </a:xfrm>
          <a:prstGeom prst="rect">
            <a:avLst/>
          </a:prstGeom>
          <a:noFill/>
        </p:spPr>
        <p:txBody>
          <a:bodyPr wrap="square" rtlCol="0">
            <a:spAutoFit/>
          </a:bodyPr>
          <a:lstStyle/>
          <a:p>
            <a:pPr marL="457200" marR="0" indent="0" algn="just">
              <a:lnSpc>
                <a:spcPct val="150000"/>
              </a:lnSpc>
              <a:spcBef>
                <a:spcPts val="0"/>
              </a:spcBef>
              <a:spcAft>
                <a:spcPts val="1000"/>
              </a:spcAft>
            </a:pPr>
            <a:endParaRPr lang="en-GB" sz="1600" b="1" i="1" u="none" strike="noStrike">
              <a:latin typeface="Arial" pitchFamily="34" charset="0" panose="020B0604020202020204"/>
              <a:ea typeface="+mn-ea"/>
              <a:cs typeface="Arial" pitchFamily="34" charset="0" panose="020B0604020202020204"/>
            </a:endParaRPr>
          </a:p>
          <a:p>
            <a:pPr marL="457200" marR="0" indent="0" algn="just">
              <a:lnSpc>
                <a:spcPct val="150000"/>
              </a:lnSpc>
              <a:spcBef>
                <a:spcPts val="0"/>
              </a:spcBef>
              <a:spcAft>
                <a:spcPts val="1000"/>
              </a:spcAft>
            </a:pPr>
            <a:r>
              <a:rPr lang="en-GB" sz="1800" b="1" i="0" u="none" strike="noStrike">
                <a:latin typeface="Arial" pitchFamily="34" charset="0" panose="020B0604020202020204"/>
                <a:ea typeface="+mn-ea"/>
                <a:cs typeface="Arial" pitchFamily="34" charset="0" panose="020B0604020202020204"/>
              </a:rPr>
              <a:t>Student Name: CLAUDIA ZAHARIA</a:t>
            </a:r>
            <a:endParaRPr lang="en-GB" sz="1800" b="1" i="0" u="none" strike="noStrike">
              <a:ln w="12700">
                <a:solidFill>
                  <a:schemeClr val="accent1"/>
                </a:solidFill>
              </a:ln>
              <a:solidFill>
                <a:schemeClr val="tx1"/>
              </a:solidFill>
              <a:latin typeface="Arial" pitchFamily="34" charset="0" panose="020B0604020202020204"/>
              <a:ea typeface="+mn-ea"/>
              <a:cs typeface="Arial" pitchFamily="34" charset="0" panose="020B0604020202020204"/>
            </a:endParaRPr>
          </a:p>
          <a:p>
            <a:pPr marL="457200" marR="0" indent="0" algn="just">
              <a:lnSpc>
                <a:spcPct val="150000"/>
              </a:lnSpc>
              <a:spcBef>
                <a:spcPts val="0"/>
              </a:spcBef>
              <a:spcAft>
                <a:spcPts val="1000"/>
              </a:spcAft>
            </a:pPr>
            <a:r>
              <a:rPr lang="en-GB" sz="1800" b="1" i="0" u="none" strike="noStrike">
                <a:latin typeface="Arial" pitchFamily="34" charset="0" panose="020B0604020202020204"/>
                <a:ea typeface="+mn-ea"/>
                <a:cs typeface="Arial" pitchFamily="34" charset="0" panose="020B0604020202020204"/>
              </a:rPr>
              <a:t>Student ID: 2246452</a:t>
            </a:r>
          </a:p>
          <a:p>
            <a:pPr marL="457200" marR="0" indent="0" algn="just">
              <a:lnSpc>
                <a:spcPct val="150000"/>
              </a:lnSpc>
              <a:spcBef>
                <a:spcPts val="0"/>
              </a:spcBef>
              <a:spcAft>
                <a:spcPts val="1000"/>
              </a:spcAft>
            </a:pPr>
            <a:r>
              <a:rPr lang="en-GB" sz="1800" b="1" i="0" u="none" strike="noStrike">
                <a:latin typeface="Arial" pitchFamily="34" charset="0" panose="020B0604020202020204"/>
                <a:ea typeface="+mn-ea"/>
                <a:cs typeface="Arial" pitchFamily="34" charset="0" panose="020B0604020202020204"/>
              </a:rPr>
              <a:t>Module name: BMIH6001</a:t>
            </a:r>
          </a:p>
          <a:p>
            <a:pPr marL="457200" marR="0" indent="0" algn="just">
              <a:lnSpc>
                <a:spcPct val="150000"/>
              </a:lnSpc>
              <a:spcBef>
                <a:spcPts val="0"/>
              </a:spcBef>
              <a:spcAft>
                <a:spcPts val="1000"/>
              </a:spcAft>
            </a:pPr>
            <a:r>
              <a:rPr lang="en-GB" sz="1800" b="1" i="0" u="none" strike="noStrike">
                <a:latin typeface="Arial" pitchFamily="34" charset="0" panose="020B0604020202020204"/>
                <a:ea typeface="+mn-ea"/>
                <a:cs typeface="Arial" pitchFamily="34" charset="0" panose="020B0604020202020204"/>
              </a:rPr>
              <a:t>Module Lead: JESSICA  NEWPORT</a:t>
            </a:r>
          </a:p>
          <a:p>
            <a:pPr marL="457200" marR="0" indent="0" algn="just">
              <a:lnSpc>
                <a:spcPct val="150000"/>
              </a:lnSpc>
              <a:spcBef>
                <a:spcPts val="0"/>
              </a:spcBef>
              <a:spcAft>
                <a:spcPts val="1000"/>
              </a:spcAft>
            </a:pPr>
            <a:endParaRPr lang="en-GB" sz="1800" b="1" i="0" u="none" strike="noStrike">
              <a:latin typeface="Arial" pitchFamily="34" charset="0" panose="020B0604020202020204"/>
              <a:ea typeface="+mn-ea"/>
              <a:cs typeface="Arial" pitchFamily="34" charset="0" panose="020B0604020202020204"/>
            </a:endParaRPr>
          </a:p>
          <a:p>
            <a:pPr marL="457200" marR="0" indent="0" algn="just">
              <a:lnSpc>
                <a:spcPct val="150000"/>
              </a:lnSpc>
              <a:spcBef>
                <a:spcPts val="0"/>
              </a:spcBef>
              <a:spcAft>
                <a:spcPts val="1000"/>
              </a:spcAft>
            </a:pPr>
            <a:endParaRPr lang="en-GB" sz="1200" b="1" i="0" u="none" strike="noStrike">
              <a:latin typeface="Arial" pitchFamily="34" charset="0" panose="020B0604020202020204"/>
              <a:ea typeface="+mn-ea"/>
              <a:cs typeface="Arial" pitchFamily="34" charset="0" panose="020B0604020202020204"/>
            </a:endParaRPr>
          </a:p>
        </p:txBody>
      </p:sp>
      <p:sp>
        <p:nvSpPr>
          <p:cNvPr id="5" name="TextBox 4"/>
          <p:cNvSpPr txBox="1"/>
          <p:nvPr/>
        </p:nvSpPr>
        <p:spPr>
          <a:xfrm>
            <a:off x="8884152" y="3429000"/>
            <a:ext cx="3307848" cy="3528341"/>
          </a:xfrm>
          <a:prstGeom prst="rect">
            <a:avLst/>
          </a:prstGeom>
          <a:noFill/>
        </p:spPr>
        <p:txBody>
          <a:bodyPr wrap="square" rtlCol="0">
            <a:spAutoFit/>
          </a:bodyPr>
          <a:lstStyle/>
          <a:p>
            <a:pPr marL="0" marR="0" indent="0" algn="just">
              <a:lnSpc>
                <a:spcPct val="150000"/>
              </a:lnSpc>
              <a:spcBef>
                <a:spcPts val="0"/>
              </a:spcBef>
              <a:spcAft>
                <a:spcPts val="1000"/>
              </a:spcAft>
            </a:pPr>
            <a:endParaRPr lang="en-GB" sz="1600" b="1" i="1" u="none" strike="noStrike">
              <a:latin typeface="Arial" pitchFamily="34" charset="0" panose="020B0604020202020204"/>
              <a:ea typeface="+mn-ea"/>
              <a:cs typeface="Arial" pitchFamily="34" charset="0" panose="020B0604020202020204"/>
            </a:endParaRPr>
          </a:p>
          <a:p>
            <a:pPr marL="0" marR="0" indent="0" algn="l">
              <a:lnSpc>
                <a:spcPct val="115000"/>
              </a:lnSpc>
              <a:spcBef>
                <a:spcPts val="0"/>
              </a:spcBef>
              <a:spcAft>
                <a:spcPts val="1000"/>
              </a:spcAft>
            </a:pPr>
            <a:r>
              <a:rPr sz="1400" b="1" i="0" u="none" strike="noStrike">
                <a:latin typeface="Arial" pitchFamily="34" charset="0" panose="020B0604020202020204"/>
                <a:ea typeface="Arial" pitchFamily="34" charset="0" panose="020B0604020202020204"/>
                <a:cs typeface="Arial" pitchFamily="34" charset="0" panose="020B0604020202020204"/>
              </a:rPr>
              <a:t>AI STATEMENT:</a:t>
            </a:r>
            <a:endParaRPr sz="1100" b="1" i="0" u="none" strike="noStrike">
              <a:latin typeface="Arial" pitchFamily="34" charset="0" panose="020B0604020202020204"/>
              <a:ea typeface="Arial" pitchFamily="34" charset="0" panose="020B0604020202020204"/>
              <a:cs typeface="Arial" pitchFamily="34" charset="0" panose="020B0604020202020204"/>
            </a:endParaRPr>
          </a:p>
          <a:p>
            <a:pPr marL="0" marR="0" indent="0" algn="l">
              <a:lnSpc>
                <a:spcPct val="115000"/>
              </a:lnSpc>
              <a:spcBef>
                <a:spcPts val="0"/>
              </a:spcBef>
              <a:spcAft>
                <a:spcPts val="1000"/>
              </a:spcAft>
            </a:pPr>
            <a:r>
              <a:rPr sz="1400" b="0" i="0" u="none" strike="noStrike">
                <a:latin typeface="Arial" pitchFamily="34" charset="0" panose="020B0604020202020204"/>
                <a:ea typeface="Arial" pitchFamily="34" charset="0" panose="020B0604020202020204"/>
                <a:cs typeface="Arial" pitchFamily="34" charset="0" panose="020B0604020202020204"/>
              </a:rPr>
              <a:t>I</a:t>
            </a:r>
            <a:r>
              <a:rPr sz="1400" b="0" i="0" u="none" strike="noStrike">
                <a:solidFill>
                  <a:schemeClr val="tx1"/>
                </a:solidFill>
                <a:latin typeface="Arial" pitchFamily="34" charset="0" panose="020B0604020202020204"/>
                <a:ea typeface="Arial" pitchFamily="34" charset="0" panose="020B0604020202020204"/>
                <a:cs typeface="Arial" pitchFamily="34" charset="0" panose="020B0604020202020204"/>
              </a:rPr>
              <a:t> confirm that I have</a:t>
            </a:r>
            <a:r>
              <a:rPr sz="1400" b="0" i="0" u="none" strike="noStrike">
                <a:latin typeface="Arial" pitchFamily="34" charset="0" panose="020B0604020202020204"/>
                <a:ea typeface="Arial" pitchFamily="34" charset="0" panose="020B0604020202020204"/>
                <a:cs typeface="Arial" pitchFamily="34" charset="0" panose="020B0604020202020204"/>
              </a:rPr>
              <a:t> not used any AI tools in the research and creation of this assignment, except the Editor Tools of University Word. I confirm</a:t>
            </a:r>
            <a:r>
              <a:rPr sz="1400" b="0" i="0" u="none" strike="noStrike">
                <a:blipFill>
                  <a:blip r:embed="rId1"/>
                  <a:srcRect l="0" t="0" r="0" b="0"/>
                  <a:tile tx="0" ty="0" sx="100000" sy="100000" flip="none" algn="tl"/>
                </a:blipFill>
                <a:latin typeface="Arial" pitchFamily="34" charset="0" panose="020B0604020202020204"/>
                <a:ea typeface="Arial" pitchFamily="34" charset="0" panose="020B0604020202020204"/>
                <a:cs typeface="Arial" pitchFamily="34" charset="0" panose="020B0604020202020204"/>
              </a:rPr>
              <a:t> </a:t>
            </a:r>
            <a:r>
              <a:rPr sz="1400" b="0" i="0" u="none" strike="noStrike">
                <a:latin typeface="Arial" pitchFamily="34" charset="0" panose="020B0604020202020204"/>
                <a:ea typeface="Arial" pitchFamily="34" charset="0" panose="020B0604020202020204"/>
                <a:cs typeface="Arial" pitchFamily="34" charset="0" panose="020B0604020202020204"/>
              </a:rPr>
              <a:t>that I have not presented any AI generated materials as my own work. I confirm </a:t>
            </a:r>
            <a:r>
              <a:rPr lang="en-GB" sz="1400" b="0" i="0" u="none" strike="noStrike">
                <a:latin typeface="Arial" pitchFamily="34" charset="0" panose="020B0604020202020204"/>
                <a:ea typeface="Arial" pitchFamily="34" charset="0" panose="020B0604020202020204"/>
                <a:cs typeface="Arial" pitchFamily="34" charset="0" panose="020B0604020202020204"/>
              </a:rPr>
              <a:t>I</a:t>
            </a:r>
            <a:r>
              <a:rPr sz="1400" b="0" i="0" u="none" strike="noStrike">
                <a:latin typeface="Arial" pitchFamily="34" charset="0" panose="020B0604020202020204"/>
                <a:ea typeface="Arial" pitchFamily="34" charset="0" panose="020B0604020202020204"/>
                <a:cs typeface="Arial" pitchFamily="34" charset="0" panose="020B0604020202020204"/>
              </a:rPr>
              <a:t> have copies of my drafts, notes, and other resources I used, which I may be asked to provide in evidence.</a:t>
            </a:r>
          </a:p>
          <a:p>
            <a:pPr marL="0" marR="0" indent="0" algn="l">
              <a:lnSpc>
                <a:spcPct val="115000"/>
              </a:lnSpc>
              <a:spcBef>
                <a:spcPts val="0"/>
              </a:spcBef>
              <a:spcAft>
                <a:spcPts val="1000"/>
              </a:spcAft>
            </a:pPr>
            <a:endParaRPr sz="1400" b="0" i="0" u="none" strike="noStrike">
              <a:latin typeface="Arial" pitchFamily="34" charset="0" panose="020B0604020202020204"/>
              <a:ea typeface="Arial" pitchFamily="34" charset="0" panose="020B0604020202020204"/>
              <a:cs typeface="Arial" pitchFamily="34" charset="0" panose="020B0604020202020204"/>
            </a:endParaRPr>
          </a:p>
        </p:txBody>
      </p:sp>
      <p:pic>
        <p:nvPicPr>
          <p:cNvPr id="7" name="Picture 6"/>
          <p:cNvPicPr>
            <a:picLocks noChangeAspect="1"/>
          </p:cNvPicPr>
          <p:nvPr/>
        </p:nvPicPr>
        <p:blipFill>
          <a:blip r:embed="rId2"/>
          <a:srcRect/>
          <a:stretch>
            <a:fillRect/>
          </a:stretch>
        </p:blipFill>
        <p:spPr>
          <a:xfrm>
            <a:off x="4583402" y="4266487"/>
            <a:ext cx="4069719" cy="2387747"/>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rgbClr val="92D050"/>
            </a:gs>
            <a:gs pos="34000">
              <a:schemeClr val="accent1">
                <a:lumMod val="39000"/>
                <a:lumOff val="61000"/>
              </a:schemeClr>
            </a:gs>
            <a:gs pos="62000">
              <a:schemeClr val="accent1">
                <a:lumMod val="73000"/>
                <a:lumOff val="27000"/>
              </a:schemeClr>
            </a:gs>
            <a:gs pos="100000">
              <a:schemeClr val="accent1"/>
            </a:gs>
          </a:gsLst>
          <a:lin ang="2700000" scaled="0"/>
        </a:gradFill>
      </p:bgPr>
    </p:bg>
    <p:spTree>
      <p:nvGrpSpPr>
        <p:cNvPr id="1" name=""/>
        <p:cNvGrpSpPr/>
        <p:nvPr/>
      </p:nvGrpSpPr>
      <p:grpSpPr>
        <a:xfrm>
          <a:off x="0" y="0"/>
          <a:ext cx="0" cy="0"/>
          <a:chOff x="0" y="0"/>
          <a:chExt cx="0" cy="0"/>
        </a:xfrm>
      </p:grpSpPr>
      <p:sp>
        <p:nvSpPr>
          <p:cNvPr id="3" name="Content Placeholder 2"/>
          <p:cNvSpPr>
            <a:spLocks noGrp="1" noEditPoints="1"/>
          </p:cNvSpPr>
          <p:nvPr>
            <p:ph idx="1"/>
          </p:nvPr>
        </p:nvSpPr>
        <p:spPr>
          <a:xfrm>
            <a:off x="95373" y="0"/>
            <a:ext cx="12096627" cy="6858000"/>
          </a:xfrm>
        </p:spPr>
        <p:txBody>
          <a:bodyPr/>
          <a:lstStyle/>
          <a:p>
            <a:pPr marL="0" indent="0" algn="just">
              <a:buNone/>
            </a:pPr>
            <a:endParaRPr lang="en-GB" sz="3600" b="1" i="1">
              <a:solidFill>
                <a:srgbClr val="FF0000"/>
              </a:solidFill>
              <a:latin typeface="Bernard MT Condensed" pitchFamily="18" charset="0"/>
              <a:ea typeface="Bernard MT Condensed" pitchFamily="18" charset="0"/>
              <a:cs typeface="Bernard MT Condensed" pitchFamily="18" charset="0"/>
            </a:endParaRPr>
          </a:p>
          <a:p>
            <a:pPr marL="0" indent="0" algn="just">
              <a:buNone/>
            </a:pPr>
            <a:r>
              <a:rPr lang="en-GB" sz="3600" b="1" i="1">
                <a:solidFill>
                  <a:srgbClr val="FF0000"/>
                </a:solidFill>
                <a:latin typeface="Bernard MT Condensed" pitchFamily="18" charset="0"/>
                <a:ea typeface="Bernard MT Condensed" pitchFamily="18" charset="0"/>
                <a:cs typeface="Bernard MT Condensed" pitchFamily="18" charset="0"/>
              </a:rPr>
              <a:t>WHAT IS SUSTAINABILITY?</a:t>
            </a:r>
            <a:endParaRPr sz="3600" b="1" i="1">
              <a:solidFill>
                <a:srgbClr val="FF0000"/>
              </a:solidFill>
              <a:latin typeface="Bernard MT Condensed" pitchFamily="18" charset="0"/>
              <a:ea typeface="Bernard MT Condensed" pitchFamily="18" charset="0"/>
              <a:cs typeface="Bernard MT Condensed" pitchFamily="18" charset="0"/>
            </a:endParaRPr>
          </a:p>
        </p:txBody>
      </p:sp>
      <p:sp>
        <p:nvSpPr>
          <p:cNvPr id="6" name="TextBox 5"/>
          <p:cNvSpPr txBox="1"/>
          <p:nvPr/>
        </p:nvSpPr>
        <p:spPr>
          <a:xfrm>
            <a:off x="296495" y="1170884"/>
            <a:ext cx="6276984" cy="5230795"/>
          </a:xfrm>
          <a:prstGeom prst="rect">
            <a:avLst/>
          </a:prstGeom>
          <a:noFill/>
        </p:spPr>
        <p:txBody>
          <a:bodyPr wrap="square" rtlCol="0">
            <a:spAutoFit/>
          </a:bodyPr>
          <a:lstStyle/>
          <a:p>
            <a:r>
              <a:rPr lang="en-GB" sz="1200" b="0" i="0" u="none" strike="noStrike">
                <a:latin typeface="Arial" pitchFamily="34" charset="0" panose="020B0604020202020204"/>
                <a:ea typeface="+mn-ea"/>
                <a:cs typeface="Arial" pitchFamily="34" charset="0" panose="020B0604020202020204"/>
              </a:rPr>
              <a:t>                                                                                                                                       </a:t>
            </a:r>
            <a:r>
              <a:rPr lang="en-GB" sz="3600" b="0" i="0" u="none" strike="noStrike">
                <a:solidFill>
                  <a:srgbClr val="FF0000"/>
                </a:solidFill>
                <a:latin typeface="Arial" pitchFamily="34" charset="0" panose="020B0604020202020204"/>
                <a:ea typeface="+mn-ea"/>
                <a:cs typeface="Arial" pitchFamily="34" charset="0" panose="020B0604020202020204"/>
              </a:rPr>
              <a:t>In 1987, the Brundtland Report of </a:t>
            </a:r>
            <a:r>
              <a:rPr lang="en-GB" sz="3600" b="1" i="0" u="none" strike="noStrike">
                <a:solidFill>
                  <a:srgbClr val="FF0000"/>
                </a:solidFill>
                <a:latin typeface="Arial" pitchFamily="34" charset="0" panose="020B0604020202020204"/>
                <a:ea typeface="+mn-ea"/>
                <a:cs typeface="Arial" pitchFamily="34" charset="0" panose="020B0604020202020204"/>
              </a:rPr>
              <a:t>United Nations</a:t>
            </a:r>
            <a:r>
              <a:rPr lang="en-GB" sz="3600" b="0" i="0" u="none" strike="noStrike">
                <a:solidFill>
                  <a:srgbClr val="FF0000"/>
                </a:solidFill>
                <a:latin typeface="Arial" pitchFamily="34" charset="0" panose="020B0604020202020204"/>
                <a:ea typeface="+mn-ea"/>
                <a:cs typeface="Arial" pitchFamily="34" charset="0" panose="020B0604020202020204"/>
              </a:rPr>
              <a:t> defined </a:t>
            </a:r>
            <a:r>
              <a:rPr lang="en-GB" sz="3600" b="1" i="0" u="none" strike="noStrike">
                <a:solidFill>
                  <a:srgbClr val="FF0000"/>
                </a:solidFill>
                <a:latin typeface="Arial" pitchFamily="34" charset="0" panose="020B0604020202020204"/>
                <a:ea typeface="+mn-ea"/>
                <a:cs typeface="Arial" pitchFamily="34" charset="0" panose="020B0604020202020204"/>
              </a:rPr>
              <a:t>Sustainability</a:t>
            </a:r>
            <a:r>
              <a:rPr lang="en-GB" sz="3600" b="0" i="0" u="none" strike="noStrike">
                <a:solidFill>
                  <a:srgbClr val="FF0000"/>
                </a:solidFill>
                <a:latin typeface="Arial" pitchFamily="34" charset="0" panose="020B0604020202020204"/>
                <a:ea typeface="+mn-ea"/>
                <a:cs typeface="Arial" pitchFamily="34" charset="0" panose="020B0604020202020204"/>
              </a:rPr>
              <a:t> as been the ability to live and preserve our natural resources today without compromise the tomorrow generation needs(Raisin,2026). </a:t>
            </a:r>
            <a:endParaRPr lang="en-US" sz="3600">
              <a:solidFill>
                <a:srgbClr val="FF0000"/>
              </a:solidFill>
            </a:endParaRPr>
          </a:p>
        </p:txBody>
      </p:sp>
      <p:pic>
        <p:nvPicPr>
          <p:cNvPr id="7" name="Picture 6"/>
          <p:cNvPicPr>
            <a:picLocks noChangeAspect="1"/>
          </p:cNvPicPr>
          <p:nvPr/>
        </p:nvPicPr>
        <p:blipFill>
          <a:blip r:embed="rId1"/>
          <a:srcRect/>
          <a:stretch>
            <a:fillRect/>
          </a:stretch>
        </p:blipFill>
        <p:spPr>
          <a:xfrm>
            <a:off x="5870051" y="-131707"/>
            <a:ext cx="6711002" cy="7121414"/>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rgbClr val="92D050"/>
            </a:gs>
            <a:gs pos="34000">
              <a:schemeClr val="accent1">
                <a:lumMod val="39000"/>
                <a:lumOff val="61000"/>
              </a:schemeClr>
            </a:gs>
            <a:gs pos="62000">
              <a:schemeClr val="accent1">
                <a:lumMod val="73000"/>
                <a:lumOff val="27000"/>
              </a:schemeClr>
            </a:gs>
            <a:gs pos="100000">
              <a:schemeClr val="accent1"/>
            </a:gs>
          </a:gsLst>
          <a:lin ang="2700000" scaled="0"/>
        </a:gradFill>
      </p:bgPr>
    </p:bg>
    <p:spTree>
      <p:nvGrpSpPr>
        <p:cNvPr id="1" name=""/>
        <p:cNvGrpSpPr/>
        <p:nvPr/>
      </p:nvGrpSpPr>
      <p:grpSpPr>
        <a:xfrm>
          <a:off x="0" y="0"/>
          <a:ext cx="0" cy="0"/>
          <a:chOff x="0" y="0"/>
          <a:chExt cx="0" cy="0"/>
        </a:xfrm>
      </p:grpSpPr>
      <p:sp>
        <p:nvSpPr>
          <p:cNvPr id="2" name="TextBox 1"/>
          <p:cNvSpPr txBox="1"/>
          <p:nvPr/>
        </p:nvSpPr>
        <p:spPr>
          <a:xfrm>
            <a:off x="0" y="0"/>
            <a:ext cx="12102643" cy="2910156"/>
          </a:xfrm>
          <a:prstGeom prst="rect">
            <a:avLst/>
          </a:prstGeom>
          <a:noFill/>
        </p:spPr>
        <p:txBody>
          <a:bodyPr wrap="square" rtlCol="0">
            <a:spAutoFit/>
          </a:bodyPr>
          <a:lstStyle/>
          <a:p>
            <a:endParaRPr lang="en-GB" sz="3600" b="1" i="1" u="none" strike="noStrike">
              <a:solidFill>
                <a:srgbClr val="FF0000"/>
              </a:solidFill>
              <a:latin typeface="Bernard MT Condensed" pitchFamily="18" charset="0"/>
              <a:ea typeface="Bernard MT Condensed" pitchFamily="18" charset="0"/>
              <a:cs typeface="Bernard MT Condensed" pitchFamily="18" charset="0"/>
            </a:endParaRPr>
          </a:p>
          <a:p>
            <a:r>
              <a:rPr lang="en-GB" sz="3600" b="1" i="1" u="none" strike="noStrike">
                <a:solidFill>
                  <a:srgbClr val="FF0000"/>
                </a:solidFill>
                <a:latin typeface="Bernard MT Condensed" pitchFamily="18" charset="0"/>
                <a:ea typeface="Bernard MT Condensed" pitchFamily="18" charset="0"/>
                <a:cs typeface="Bernard MT Condensed" pitchFamily="18" charset="0"/>
              </a:rPr>
              <a:t>                      The Paradox of Sustainability </a:t>
            </a:r>
          </a:p>
          <a:p>
            <a:endParaRPr lang="en-GB" sz="2800" b="1" i="1" u="none" strike="noStrike">
              <a:solidFill>
                <a:srgbClr val="FF0000"/>
              </a:solidFill>
              <a:latin typeface="Arial" pitchFamily="34" charset="0" panose="020B0604020202020204"/>
              <a:ea typeface="+mn-ea"/>
              <a:cs typeface="Arial" pitchFamily="34" charset="0" panose="020B0604020202020204"/>
            </a:endParaRPr>
          </a:p>
          <a:p>
            <a:r>
              <a:rPr lang="en-GB" sz="2800" b="1" i="1" u="none" strike="noStrike">
                <a:solidFill>
                  <a:srgbClr val="FF0000"/>
                </a:solidFill>
                <a:latin typeface="Arial" pitchFamily="34" charset="0" panose="020B0604020202020204"/>
                <a:ea typeface="+mn-ea"/>
                <a:cs typeface="Arial" pitchFamily="34" charset="0" panose="020B0604020202020204"/>
              </a:rPr>
              <a:t>While global food production must increase with 30-70% by 2050 to feed 9.7 billion people, we continue to WASTE 1.3 billion tonnes of all food produced (UN News, 2023). </a:t>
            </a:r>
            <a:endParaRPr lang="en-US" sz="2800" b="1" i="1">
              <a:solidFill>
                <a:srgbClr val="FF0000"/>
              </a:solidFill>
            </a:endParaRPr>
          </a:p>
        </p:txBody>
      </p:sp>
      <p:pic>
        <p:nvPicPr>
          <p:cNvPr id="3" name="Picture 2"/>
          <p:cNvPicPr>
            <a:picLocks noChangeAspect="1"/>
          </p:cNvPicPr>
          <p:nvPr/>
        </p:nvPicPr>
        <p:blipFill>
          <a:blip r:embed="rId1"/>
          <a:srcRect/>
          <a:stretch>
            <a:fillRect/>
          </a:stretch>
        </p:blipFill>
        <p:spPr>
          <a:xfrm>
            <a:off x="12638964" y="-4066968"/>
            <a:ext cx="4398871" cy="3656515"/>
          </a:xfrm>
          <a:prstGeom prst="rect">
            <a:avLst/>
          </a:prstGeom>
        </p:spPr>
      </p:pic>
      <p:pic>
        <p:nvPicPr>
          <p:cNvPr id="4" name="Picture 3"/>
          <p:cNvPicPr>
            <a:picLocks noChangeAspect="1"/>
          </p:cNvPicPr>
          <p:nvPr/>
        </p:nvPicPr>
        <p:blipFill>
          <a:blip r:embed="rId2"/>
          <a:srcRect/>
          <a:stretch>
            <a:fillRect/>
          </a:stretch>
        </p:blipFill>
        <p:spPr>
          <a:xfrm>
            <a:off x="5698924" y="2492521"/>
            <a:ext cx="5502642" cy="4176059"/>
          </a:xfrm>
          <a:prstGeom prst="rect">
            <a:avLst/>
          </a:prstGeom>
        </p:spPr>
      </p:pic>
      <p:sp>
        <p:nvSpPr>
          <p:cNvPr id="5" name="Help Button 4"/>
          <p:cNvSpPr/>
          <p:nvPr/>
        </p:nvSpPr>
        <p:spPr>
          <a:xfrm>
            <a:off x="1624713" y="3984823"/>
            <a:ext cx="2222471" cy="1726506"/>
          </a:xfrm>
          <a:prstGeom prst="actionButtonHelp">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20736">
              <a:srgbClr val="92D050"/>
            </a:gs>
            <a:gs pos="34000">
              <a:schemeClr val="accent1">
                <a:lumMod val="39000"/>
                <a:lumOff val="61000"/>
              </a:schemeClr>
            </a:gs>
            <a:gs pos="62000">
              <a:schemeClr val="accent1">
                <a:lumMod val="73000"/>
                <a:lumOff val="27000"/>
              </a:schemeClr>
            </a:gs>
            <a:gs pos="100000">
              <a:schemeClr val="accent1"/>
            </a:gs>
          </a:gsLst>
          <a:lin ang="2700000" scaled="0"/>
        </a:gradFill>
      </p:bgPr>
    </p:bg>
    <p:spTree>
      <p:nvGrpSpPr>
        <p:cNvPr id="1" name=""/>
        <p:cNvGrpSpPr/>
        <p:nvPr/>
      </p:nvGrpSpPr>
      <p:grpSpPr>
        <a:xfrm>
          <a:off x="0" y="0"/>
          <a:ext cx="0" cy="0"/>
          <a:chOff x="0" y="0"/>
          <a:chExt cx="0" cy="0"/>
        </a:xfrm>
      </p:grpSpPr>
      <p:sp>
        <p:nvSpPr>
          <p:cNvPr id="2" name="TextBox 1"/>
          <p:cNvSpPr txBox="1"/>
          <p:nvPr/>
        </p:nvSpPr>
        <p:spPr>
          <a:xfrm>
            <a:off x="5126182" y="-1642826"/>
            <a:ext cx="6972385" cy="9658170"/>
          </a:xfrm>
          <a:prstGeom prst="rect">
            <a:avLst/>
          </a:prstGeom>
          <a:noFill/>
        </p:spPr>
        <p:txBody>
          <a:bodyPr wrap="square" rtlCol="0">
            <a:spAutoFit/>
          </a:bodyPr>
          <a:lstStyle/>
          <a:p>
            <a:endParaRPr lang="en-GB" sz="2000" b="0" i="0" u="none" strike="noStrike">
              <a:solidFill>
                <a:srgbClr val="FF0000"/>
              </a:solidFill>
              <a:latin typeface="Arial" pitchFamily="34" charset="0" panose="020B0604020202020204"/>
              <a:ea typeface="+mn-ea"/>
              <a:cs typeface="Arial" pitchFamily="34" charset="0" panose="020B0604020202020204"/>
            </a:endParaRPr>
          </a:p>
          <a:p>
            <a:endParaRPr lang="en-GB" sz="2000" b="0" i="0" u="none" strike="noStrike">
              <a:solidFill>
                <a:srgbClr val="FF0000"/>
              </a:solidFill>
              <a:latin typeface="Arial" pitchFamily="34" charset="0" panose="020B0604020202020204"/>
              <a:ea typeface="+mn-ea"/>
              <a:cs typeface="Arial" pitchFamily="34" charset="0" panose="020B0604020202020204"/>
            </a:endParaRPr>
          </a:p>
          <a:p>
            <a:endParaRPr lang="en-GB" sz="2000" b="0" i="0" u="none" strike="noStrike">
              <a:solidFill>
                <a:srgbClr val="FF0000"/>
              </a:solidFill>
              <a:latin typeface="Arial" pitchFamily="34" charset="0" panose="020B0604020202020204"/>
              <a:ea typeface="+mn-ea"/>
              <a:cs typeface="Arial" pitchFamily="34" charset="0" panose="020B0604020202020204"/>
            </a:endParaRPr>
          </a:p>
          <a:p>
            <a:endParaRPr lang="en-GB" sz="2000" b="0" i="0" u="none" strike="noStrike">
              <a:solidFill>
                <a:srgbClr val="FF0000"/>
              </a:solidFill>
              <a:latin typeface="Arial" pitchFamily="34" charset="0" panose="020B0604020202020204"/>
              <a:ea typeface="+mn-ea"/>
              <a:cs typeface="Arial" pitchFamily="34" charset="0" panose="020B0604020202020204"/>
            </a:endParaRPr>
          </a:p>
          <a:p>
            <a:endParaRPr lang="en-GB" sz="2000" b="0" i="0" u="none" strike="noStrike">
              <a:solidFill>
                <a:srgbClr val="FF0000"/>
              </a:solidFill>
              <a:latin typeface="Arial" pitchFamily="34" charset="0" panose="020B0604020202020204"/>
              <a:ea typeface="+mn-ea"/>
              <a:cs typeface="Arial" pitchFamily="34" charset="0" panose="020B0604020202020204"/>
            </a:endParaRPr>
          </a:p>
          <a:p>
            <a:endParaRPr lang="en-GB" sz="2000" b="0" i="0" u="none" strike="noStrike">
              <a:solidFill>
                <a:srgbClr val="FF0000"/>
              </a:solidFill>
              <a:latin typeface="Arial" pitchFamily="34" charset="0" panose="020B0604020202020204"/>
              <a:ea typeface="+mn-ea"/>
              <a:cs typeface="Arial" pitchFamily="34" charset="0" panose="020B0604020202020204"/>
            </a:endParaRPr>
          </a:p>
          <a:p>
            <a:r>
              <a:rPr lang="en-GB" sz="2000" b="0" i="0" u="none" strike="noStrike">
                <a:solidFill>
                  <a:srgbClr val="FF0000"/>
                </a:solidFill>
                <a:latin typeface="Arial" pitchFamily="34" charset="0" panose="020B0604020202020204"/>
                <a:ea typeface="+mn-ea"/>
                <a:cs typeface="Arial" pitchFamily="34" charset="0" panose="020B0604020202020204"/>
              </a:rPr>
              <a:t>  </a:t>
            </a:r>
            <a:r>
              <a:rPr lang="en-GB" sz="3600" b="1" i="1" u="none" strike="noStrike">
                <a:solidFill>
                  <a:srgbClr val="FF0000"/>
                </a:solidFill>
                <a:latin typeface="Bernard MT Condensed" pitchFamily="18" charset="0"/>
                <a:ea typeface="Bernard MT Condensed" pitchFamily="18" charset="0"/>
                <a:cs typeface="Bernard MT Condensed" pitchFamily="18" charset="0"/>
              </a:rPr>
              <a:t>The Importance of Sustainability in Hospitality Industry</a:t>
            </a:r>
          </a:p>
          <a:p>
            <a:endParaRPr lang="en-GB" sz="3600" b="1" i="1" u="none" strike="noStrike">
              <a:solidFill>
                <a:srgbClr val="FF0000"/>
              </a:solidFill>
              <a:latin typeface="Britannic Bold" pitchFamily="34" charset="0"/>
              <a:ea typeface="Britannic Bold" pitchFamily="34" charset="0"/>
              <a:cs typeface="Britannic Bold" pitchFamily="34" charset="0"/>
            </a:endParaRPr>
          </a:p>
          <a:p>
            <a:r>
              <a:rPr lang="en-GB" sz="2000" b="0" i="0" u="none" strike="noStrike">
                <a:solidFill>
                  <a:srgbClr val="FF0000"/>
                </a:solidFill>
                <a:latin typeface="Arial" pitchFamily="34" charset="0" panose="020B0604020202020204"/>
                <a:ea typeface="+mn-ea"/>
                <a:cs typeface="Arial" pitchFamily="34" charset="0" panose="020B0604020202020204"/>
              </a:rPr>
              <a:t>    The hospitality industry has significant potential as a driver of economic growth and socio-economic advances for entire world(Costa&amp;Costa,UWTSD). The sheer size and reach of the sector makes it critically important from a global resources perspective. “Investing in the  greening of tourism can reduce the cost of energy, water and waste and enhance the value of biodiversity, ecosystems and cultural heritage”(UNEP&amp;UNWTO). Many organisations have signed the Glasgow Declaration for Climate Action in Tourism, which aim to achieve net-zero emissions across the sector by 2040. Hotel chains, such as Accor, Marriott, Radisson, Hilton, and Hyatt are committed to net-zero waste targets for 2030-2050 aligned with  the Paris Agreement. </a:t>
            </a:r>
          </a:p>
          <a:p>
            <a:endParaRPr lang="en-GB" sz="2000" b="0" i="0" u="none" strike="noStrike">
              <a:solidFill>
                <a:srgbClr val="FF0000"/>
              </a:solidFill>
              <a:latin typeface="Arial" pitchFamily="34" charset="0" panose="020B0604020202020204"/>
              <a:ea typeface="+mn-ea"/>
              <a:cs typeface="Arial" pitchFamily="34" charset="0" panose="020B0604020202020204"/>
            </a:endParaRPr>
          </a:p>
          <a:p>
            <a:endParaRPr lang="en-GB" sz="2000" b="0" i="0" u="none" strike="noStrike">
              <a:solidFill>
                <a:srgbClr val="FF0000"/>
              </a:solidFill>
              <a:latin typeface="Arial" pitchFamily="34" charset="0" panose="020B0604020202020204"/>
              <a:ea typeface="+mn-ea"/>
              <a:cs typeface="Arial" pitchFamily="34" charset="0" panose="020B0604020202020204"/>
            </a:endParaRPr>
          </a:p>
          <a:p>
            <a:endParaRPr lang="en-GB" sz="2000" b="0" i="0" u="none" strike="noStrike">
              <a:solidFill>
                <a:srgbClr val="FF0000"/>
              </a:solidFill>
              <a:latin typeface="Arial" pitchFamily="34" charset="0" panose="020B0604020202020204"/>
              <a:ea typeface="+mn-ea"/>
              <a:cs typeface="Arial" pitchFamily="34" charset="0" panose="020B0604020202020204"/>
            </a:endParaRPr>
          </a:p>
          <a:p>
            <a:endParaRPr lang="en-GB" sz="2000" b="0" i="0" u="none" strike="noStrike">
              <a:solidFill>
                <a:srgbClr val="FF0000"/>
              </a:solidFill>
              <a:latin typeface="Arial" pitchFamily="34" charset="0" panose="020B0604020202020204"/>
              <a:ea typeface="+mn-ea"/>
              <a:cs typeface="Arial" pitchFamily="34" charset="0" panose="020B0604020202020204"/>
            </a:endParaRPr>
          </a:p>
          <a:p>
            <a:endParaRPr lang="en-GB" sz="2000" b="0" i="0" u="none" strike="noStrike">
              <a:solidFill>
                <a:srgbClr val="FF0000"/>
              </a:solidFill>
              <a:latin typeface="Arial" pitchFamily="34" charset="0" panose="020B0604020202020204"/>
              <a:ea typeface="+mn-ea"/>
              <a:cs typeface="Arial" pitchFamily="34" charset="0" panose="020B0604020202020204"/>
            </a:endParaRPr>
          </a:p>
          <a:p>
            <a:endParaRPr lang="en-GB" sz="2000" b="0" i="0" u="none" strike="noStrike">
              <a:solidFill>
                <a:srgbClr val="FF0000"/>
              </a:solidFill>
              <a:latin typeface="Arial" pitchFamily="34" charset="0" panose="020B0604020202020204"/>
              <a:ea typeface="+mn-ea"/>
              <a:cs typeface="Arial" pitchFamily="34" charset="0" panose="020B0604020202020204"/>
            </a:endParaRPr>
          </a:p>
          <a:p>
            <a:endParaRPr lang="en-GB" sz="2000" b="0" i="0" u="none" strike="noStrike">
              <a:solidFill>
                <a:srgbClr val="FF0000"/>
              </a:solidFill>
              <a:latin typeface="Arial" pitchFamily="34" charset="0" panose="020B0604020202020204"/>
              <a:ea typeface="+mn-ea"/>
              <a:cs typeface="Arial" pitchFamily="34" charset="0" panose="020B0604020202020204"/>
            </a:endParaRPr>
          </a:p>
        </p:txBody>
      </p:sp>
      <p:pic>
        <p:nvPicPr>
          <p:cNvPr id="3" name="Picture 2"/>
          <p:cNvPicPr>
            <a:picLocks noChangeAspect="1"/>
          </p:cNvPicPr>
          <p:nvPr/>
        </p:nvPicPr>
        <p:blipFill>
          <a:blip r:embed="rId1"/>
          <a:srcRect/>
          <a:stretch>
            <a:fillRect/>
          </a:stretch>
        </p:blipFill>
        <p:spPr>
          <a:xfrm>
            <a:off x="138546" y="294409"/>
            <a:ext cx="4866007" cy="6563591"/>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29431">
              <a:srgbClr val="92D050"/>
            </a:gs>
            <a:gs pos="34000">
              <a:schemeClr val="accent1">
                <a:lumMod val="39000"/>
                <a:lumOff val="61000"/>
              </a:schemeClr>
            </a:gs>
            <a:gs pos="62000">
              <a:schemeClr val="accent1">
                <a:lumMod val="73000"/>
                <a:lumOff val="27000"/>
              </a:schemeClr>
            </a:gs>
            <a:gs pos="100000">
              <a:schemeClr val="accent1"/>
            </a:gs>
          </a:gsLst>
          <a:lin ang="8400000" scaled="0"/>
        </a:gradFill>
      </p:bgPr>
    </p:bg>
    <p:spTree>
      <p:nvGrpSpPr>
        <p:cNvPr id="1" name=""/>
        <p:cNvGrpSpPr/>
        <p:nvPr/>
      </p:nvGrpSpPr>
      <p:grpSpPr>
        <a:xfrm>
          <a:off x="0" y="0"/>
          <a:ext cx="0" cy="0"/>
          <a:chOff x="0" y="0"/>
          <a:chExt cx="0" cy="0"/>
        </a:xfrm>
      </p:grpSpPr>
      <p:sp>
        <p:nvSpPr>
          <p:cNvPr id="2" name="TextBox 1"/>
          <p:cNvSpPr txBox="1"/>
          <p:nvPr/>
        </p:nvSpPr>
        <p:spPr>
          <a:xfrm>
            <a:off x="129561" y="2188300"/>
            <a:ext cx="12062440" cy="4848171"/>
          </a:xfrm>
          <a:prstGeom prst="rect">
            <a:avLst/>
          </a:prstGeom>
          <a:noFill/>
        </p:spPr>
        <p:txBody>
          <a:bodyPr wrap="square" rtlCol="0">
            <a:spAutoFit/>
          </a:bodyPr>
          <a:lstStyle/>
          <a:p>
            <a:pPr marL="457200" indent="-457200">
              <a:buFont typeface="Arial" pitchFamily="34" charset="0" panose="020B0604020202020204"/>
              <a:buChar char="•"/>
            </a:pPr>
            <a:r>
              <a:rPr lang="en-GB" sz="2800" b="1" i="0" u="none" strike="noStrike">
                <a:latin typeface="Arial" pitchFamily="34" charset="0" panose="020B0604020202020204"/>
                <a:ea typeface="+mn-ea"/>
                <a:cs typeface="Arial" pitchFamily="34" charset="0" panose="020B0604020202020204"/>
              </a:rPr>
              <a:t>Is the  sum of unwanted and disposed food due to preparation, raw food, edible but discarded food, expired food, leftovers(Circular 2026)</a:t>
            </a:r>
          </a:p>
          <a:p>
            <a:pPr marL="457200" indent="-457200">
              <a:buFont typeface="Arial" pitchFamily="34" charset="0" panose="020B0604020202020204"/>
              <a:buChar char="•"/>
            </a:pPr>
            <a:r>
              <a:rPr lang="en-GB" sz="2800" b="1" i="0" u="none" strike="noStrike">
                <a:latin typeface="Arial" pitchFamily="34" charset="0" panose="020B0604020202020204"/>
                <a:ea typeface="+mn-ea"/>
                <a:cs typeface="Arial" pitchFamily="34" charset="0" panose="020B0604020202020204"/>
              </a:rPr>
              <a:t>.</a:t>
            </a:r>
          </a:p>
          <a:p>
            <a:pPr marL="457200" indent="-457200">
              <a:buFont typeface="Arial" pitchFamily="34" charset="0" panose="020B0604020202020204"/>
              <a:buChar char="•"/>
            </a:pPr>
            <a:endParaRPr lang="en-GB" sz="2800" b="1" i="0" u="none" strike="noStrike">
              <a:latin typeface="Arial" pitchFamily="34" charset="0" panose="020B0604020202020204"/>
              <a:ea typeface="+mn-ea"/>
              <a:cs typeface="Arial" pitchFamily="34" charset="0" panose="020B0604020202020204"/>
            </a:endParaRPr>
          </a:p>
          <a:p>
            <a:pPr marL="457200" indent="-457200">
              <a:buFont typeface="Arial" pitchFamily="34" charset="0" panose="020B0604020202020204"/>
              <a:buChar char="•"/>
            </a:pPr>
            <a:endParaRPr lang="en-GB" sz="2800" b="1" i="0" u="none" strike="noStrike">
              <a:latin typeface="Arial" pitchFamily="34" charset="0" panose="020B0604020202020204"/>
              <a:ea typeface="+mn-ea"/>
              <a:cs typeface="Arial" pitchFamily="34" charset="0" panose="020B0604020202020204"/>
            </a:endParaRPr>
          </a:p>
          <a:p>
            <a:pPr marL="457200" indent="-457200">
              <a:buFont typeface="Arial" pitchFamily="34" charset="0" panose="020B0604020202020204"/>
              <a:buChar char="•"/>
            </a:pPr>
            <a:endParaRPr lang="en-GB" sz="2800" b="1" i="0" u="none" strike="noStrike">
              <a:latin typeface="Arial" pitchFamily="34" charset="0" panose="020B0604020202020204"/>
              <a:ea typeface="+mn-ea"/>
              <a:cs typeface="Arial" pitchFamily="34" charset="0" panose="020B0604020202020204"/>
            </a:endParaRPr>
          </a:p>
          <a:p>
            <a:pPr marL="457200" indent="-457200">
              <a:buFont typeface="Arial" pitchFamily="34" charset="0" panose="020B0604020202020204"/>
              <a:buChar char="•"/>
            </a:pPr>
            <a:endParaRPr lang="en-GB" sz="2800" b="1" i="0" u="none" strike="noStrike">
              <a:latin typeface="Arial" pitchFamily="34" charset="0" panose="020B0604020202020204"/>
              <a:ea typeface="+mn-ea"/>
              <a:cs typeface="Arial" pitchFamily="34" charset="0" panose="020B0604020202020204"/>
            </a:endParaRPr>
          </a:p>
          <a:p>
            <a:pPr marL="457200" indent="-457200">
              <a:buFont typeface="Arial" pitchFamily="34" charset="0" panose="020B0604020202020204"/>
              <a:buChar char="•"/>
            </a:pPr>
            <a:endParaRPr lang="en-GB" sz="2800" b="1" i="0" u="none" strike="noStrike">
              <a:latin typeface="Arial" pitchFamily="34" charset="0" panose="020B0604020202020204"/>
              <a:ea typeface="+mn-ea"/>
              <a:cs typeface="Arial" pitchFamily="34" charset="0" panose="020B0604020202020204"/>
            </a:endParaRPr>
          </a:p>
          <a:p>
            <a:pPr marL="457200" indent="-457200">
              <a:buFont typeface="Arial" pitchFamily="34" charset="0" panose="020B0604020202020204"/>
              <a:buChar char="•"/>
            </a:pPr>
            <a:endParaRPr lang="en-GB" sz="2800" b="1" i="0" u="none" strike="noStrike">
              <a:latin typeface="Arial" pitchFamily="34" charset="0" panose="020B0604020202020204"/>
              <a:ea typeface="+mn-ea"/>
              <a:cs typeface="Arial" pitchFamily="34" charset="0" panose="020B0604020202020204"/>
            </a:endParaRPr>
          </a:p>
          <a:p>
            <a:endParaRPr lang="en-US" sz="3200"/>
          </a:p>
        </p:txBody>
      </p:sp>
      <p:sp>
        <p:nvSpPr>
          <p:cNvPr id="3" name="TextBox 2"/>
          <p:cNvSpPr txBox="1"/>
          <p:nvPr/>
        </p:nvSpPr>
        <p:spPr>
          <a:xfrm>
            <a:off x="1" y="957815"/>
            <a:ext cx="9282844" cy="578188"/>
          </a:xfrm>
          <a:prstGeom prst="rect">
            <a:avLst/>
          </a:prstGeom>
          <a:noFill/>
        </p:spPr>
        <p:txBody>
          <a:bodyPr wrap="square" rtlCol="0">
            <a:spAutoFit/>
          </a:bodyPr>
          <a:lstStyle/>
          <a:p>
            <a:r>
              <a:rPr lang="en-GB" sz="3200" b="1" i="1" u="none" strike="noStrike">
                <a:latin typeface="Bernard MT Condensed" pitchFamily="18" charset="0"/>
                <a:ea typeface="Bernard MT Condensed" pitchFamily="18" charset="0"/>
                <a:cs typeface="Bernard MT Condensed" pitchFamily="18" charset="0"/>
              </a:rPr>
              <a:t>         WHAT  WE NEED TO KNOW ABOUT FOOD WASTE?</a:t>
            </a:r>
            <a:endParaRPr lang="en-US" b="1" i="1">
              <a:latin typeface="Bernard MT Condensed" pitchFamily="18" charset="0"/>
              <a:ea typeface="Bernard MT Condensed" pitchFamily="18" charset="0"/>
              <a:cs typeface="Bernard MT Condensed" pitchFamily="18" charset="0"/>
            </a:endParaRPr>
          </a:p>
        </p:txBody>
      </p:sp>
      <p:sp>
        <p:nvSpPr>
          <p:cNvPr id="4" name="TextBox 3"/>
          <p:cNvSpPr txBox="1"/>
          <p:nvPr/>
        </p:nvSpPr>
        <p:spPr>
          <a:xfrm>
            <a:off x="129561" y="3499983"/>
            <a:ext cx="11932879" cy="1366014"/>
          </a:xfrm>
          <a:prstGeom prst="rect">
            <a:avLst/>
          </a:prstGeom>
          <a:noFill/>
        </p:spPr>
        <p:txBody>
          <a:bodyPr wrap="square" rtlCol="0">
            <a:spAutoFit/>
          </a:bodyPr>
          <a:lstStyle/>
          <a:p>
            <a:pPr marL="457200" indent="-457200">
              <a:buFont typeface="Arial" pitchFamily="34" charset="0" panose="020B0604020202020204"/>
              <a:buChar char="•"/>
            </a:pPr>
            <a:r>
              <a:rPr lang="en-GB" sz="2800" b="1" i="0" u="none" strike="noStrike">
                <a:latin typeface="Arial" pitchFamily="34" charset="0" panose="020B0604020202020204"/>
                <a:ea typeface="+mn-ea"/>
                <a:cs typeface="Arial" pitchFamily="34" charset="0" panose="020B0604020202020204"/>
              </a:rPr>
              <a:t>Is responsible for 8-10%of  global greenhouse gas emissions(UNFCCC 2024).</a:t>
            </a:r>
          </a:p>
          <a:p>
            <a:pPr marL="457200" indent="-457200">
              <a:buFont typeface="Arial" pitchFamily="34" charset="0" panose="020B0604020202020204"/>
              <a:buChar char="•"/>
            </a:pPr>
            <a:endParaRPr lang="en-GB" sz="2800" b="1" i="0" u="none" strike="noStrike">
              <a:latin typeface="Arial" pitchFamily="34" charset="0" panose="020B0604020202020204"/>
              <a:ea typeface="+mn-ea"/>
              <a:cs typeface="Arial" pitchFamily="34" charset="0" panose="020B0604020202020204"/>
            </a:endParaRPr>
          </a:p>
        </p:txBody>
      </p:sp>
      <p:sp>
        <p:nvSpPr>
          <p:cNvPr id="5" name="TextBox 4"/>
          <p:cNvSpPr txBox="1"/>
          <p:nvPr/>
        </p:nvSpPr>
        <p:spPr>
          <a:xfrm>
            <a:off x="1" y="4515151"/>
            <a:ext cx="12192000" cy="2239596"/>
          </a:xfrm>
          <a:prstGeom prst="rect">
            <a:avLst/>
          </a:prstGeom>
          <a:noFill/>
        </p:spPr>
        <p:txBody>
          <a:bodyPr wrap="square" rtlCol="0">
            <a:spAutoFit/>
          </a:bodyPr>
          <a:lstStyle/>
          <a:p>
            <a:pPr marL="457200" indent="-457200">
              <a:buFont typeface="Arial" pitchFamily="34" charset="0" panose="020B0604020202020204"/>
              <a:buChar char="•"/>
            </a:pPr>
            <a:r>
              <a:rPr lang="en-GB" sz="2800" b="1" i="0" u="none" strike="noStrike">
                <a:latin typeface="Arial" pitchFamily="34" charset="0" panose="020B0604020202020204"/>
                <a:ea typeface="+mn-ea"/>
                <a:cs typeface="Arial" pitchFamily="34" charset="0" panose="020B0604020202020204"/>
              </a:rPr>
              <a:t>Wasted food accounts for 25% of all fresh water used globally and occupies 28% of the world’s agricultural land.</a:t>
            </a:r>
          </a:p>
          <a:p>
            <a:pPr marL="457200" indent="-457200">
              <a:buFont typeface="Arial" pitchFamily="34" charset="0" panose="020B0604020202020204"/>
              <a:buChar char="•"/>
            </a:pPr>
            <a:endParaRPr lang="en-GB" sz="2800" b="1" i="0" u="none" strike="noStrike">
              <a:latin typeface="Arial" pitchFamily="34" charset="0" panose="020B0604020202020204"/>
              <a:ea typeface="+mn-ea"/>
              <a:cs typeface="Arial" pitchFamily="34" charset="0" panose="020B0604020202020204"/>
            </a:endParaRPr>
          </a:p>
          <a:p>
            <a:pPr marL="457200" indent="-457200">
              <a:buFont typeface="Arial" pitchFamily="34" charset="0" panose="020B0604020202020204"/>
              <a:buChar char="•"/>
            </a:pPr>
            <a:r>
              <a:rPr lang="en-GB" sz="2800" b="1" i="0" u="none" strike="noStrike">
                <a:latin typeface="Arial" pitchFamily="34" charset="0" panose="020B0604020202020204"/>
                <a:ea typeface="+mn-ea"/>
                <a:cs typeface="Arial" pitchFamily="34" charset="0" panose="020B0604020202020204"/>
              </a:rPr>
              <a:t> We waste 1 billion meals daily, while 735 million people suffer from hunger. </a:t>
            </a:r>
            <a:endParaRPr lang="en-US" sz="2800" b="1"/>
          </a:p>
        </p:txBody>
      </p:sp>
      <p:pic>
        <p:nvPicPr>
          <p:cNvPr id="6" name="Picture 5"/>
          <p:cNvPicPr>
            <a:picLocks noChangeAspect="1"/>
          </p:cNvPicPr>
          <p:nvPr/>
        </p:nvPicPr>
        <p:blipFill>
          <a:blip r:embed="rId1"/>
          <a:srcRect/>
          <a:stretch>
            <a:fillRect/>
          </a:stretch>
        </p:blipFill>
        <p:spPr>
          <a:xfrm rot="16200000">
            <a:off x="9450914" y="94062"/>
            <a:ext cx="1969556" cy="2305693"/>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29431">
              <a:srgbClr val="92D050"/>
            </a:gs>
            <a:gs pos="34000">
              <a:schemeClr val="accent1">
                <a:lumMod val="39000"/>
                <a:lumOff val="61000"/>
              </a:schemeClr>
            </a:gs>
            <a:gs pos="62000">
              <a:schemeClr val="accent1">
                <a:lumMod val="73000"/>
                <a:lumOff val="27000"/>
              </a:schemeClr>
            </a:gs>
            <a:gs pos="100000">
              <a:schemeClr val="accent1"/>
            </a:gs>
          </a:gsLst>
          <a:lin ang="5400000" scaled="0"/>
        </a:gradFill>
      </p:bgPr>
    </p:bg>
    <p:spTree>
      <p:nvGrpSpPr>
        <p:cNvPr id="1" name=""/>
        <p:cNvGrpSpPr/>
        <p:nvPr/>
      </p:nvGrpSpPr>
      <p:grpSpPr>
        <a:xfrm>
          <a:off x="0" y="0"/>
          <a:ext cx="0" cy="0"/>
          <a:chOff x="0" y="0"/>
          <a:chExt cx="0" cy="0"/>
        </a:xfrm>
      </p:grpSpPr>
      <p:sp>
        <p:nvSpPr>
          <p:cNvPr id="2" name="TextBox 1"/>
          <p:cNvSpPr txBox="1"/>
          <p:nvPr/>
        </p:nvSpPr>
        <p:spPr>
          <a:xfrm>
            <a:off x="0" y="660935"/>
            <a:ext cx="12119745" cy="6924797"/>
          </a:xfrm>
          <a:prstGeom prst="rect">
            <a:avLst/>
          </a:prstGeom>
          <a:noFill/>
        </p:spPr>
        <p:txBody>
          <a:bodyPr wrap="square" rtlCol="0">
            <a:spAutoFit/>
          </a:bodyPr>
          <a:lstStyle/>
          <a:p>
            <a:pPr marL="228600" marR="0" indent="0" algn="just">
              <a:lnSpc>
                <a:spcPct val="150000"/>
              </a:lnSpc>
              <a:spcBef>
                <a:spcPts val="0"/>
              </a:spcBef>
              <a:spcAft>
                <a:spcPts val="1000"/>
              </a:spcAft>
              <a:buNone/>
            </a:pPr>
            <a:r>
              <a:rPr lang="en-GB" sz="1400" b="0" i="0" u="none" strike="noStrike">
                <a:latin typeface="Arial Black" charset="0"/>
                <a:ea typeface="Arial Black" charset="0"/>
                <a:cs typeface="Arial Black" charset="0"/>
              </a:rPr>
              <a:t>   </a:t>
            </a:r>
            <a:r>
              <a:rPr lang="en-GB" sz="2000" b="1" i="1" u="none" strike="noStrike">
                <a:latin typeface="Arial Black" charset="0"/>
                <a:ea typeface="Arial Black" charset="0"/>
                <a:cs typeface="Arial Black" charset="0"/>
              </a:rPr>
              <a:t>   </a:t>
            </a:r>
            <a:r>
              <a:rPr lang="en-GB" sz="3600" b="1" i="0" u="none" strike="noStrike">
                <a:latin typeface="Britannic Bold" pitchFamily="34" charset="0"/>
                <a:ea typeface="Britannic Bold" pitchFamily="34" charset="0"/>
                <a:cs typeface="Britannic Bold" pitchFamily="34" charset="0"/>
              </a:rPr>
              <a:t> Primary Drivers of  Food waste</a:t>
            </a:r>
            <a:r>
              <a:rPr lang="en-GB" sz="3600" b="0" i="0" u="none" strike="noStrike">
                <a:latin typeface="Britannic Bold" pitchFamily="34" charset="0"/>
                <a:ea typeface="Britannic Bold" pitchFamily="34" charset="0"/>
                <a:cs typeface="Britannic Bold" pitchFamily="34" charset="0"/>
              </a:rPr>
              <a:t> </a:t>
            </a:r>
            <a:r>
              <a:rPr lang="en-GB" sz="2800" b="0" i="0" u="none" strike="noStrike">
                <a:latin typeface="Arial Black" charset="0"/>
                <a:ea typeface="Arial Black" charset="0"/>
                <a:cs typeface="Arial Black" charset="0"/>
              </a:rPr>
              <a:t> </a:t>
            </a:r>
          </a:p>
          <a:p>
            <a:pPr marL="0" marR="0" indent="0" algn="just">
              <a:lnSpc>
                <a:spcPct val="150000"/>
              </a:lnSpc>
              <a:spcBef>
                <a:spcPts val="0"/>
              </a:spcBef>
              <a:spcAft>
                <a:spcPts val="1000"/>
              </a:spcAft>
            </a:pPr>
            <a:r>
              <a:rPr lang="en-GB" sz="1400" b="0" i="0" u="none" strike="noStrike">
                <a:latin typeface="Arial Black" charset="0"/>
                <a:ea typeface="Arial Black" charset="0"/>
                <a:cs typeface="Arial Black" charset="0"/>
              </a:rPr>
              <a:t> </a:t>
            </a:r>
            <a:r>
              <a:rPr lang="en-GB" sz="2400" b="0" i="0" u="none" strike="noStrike">
                <a:latin typeface="Britannic Bold" pitchFamily="34" charset="0"/>
                <a:ea typeface="Britannic Bold" pitchFamily="34" charset="0"/>
                <a:cs typeface="Britannic Bold" pitchFamily="34" charset="0"/>
              </a:rPr>
              <a:t>Research indicates  that waste occurs at multiple stages, driven by both,   operational inefficiencies and  consumer  behaviour (Danzer, A.M.and Zeidler, H.,2025).</a:t>
            </a:r>
          </a:p>
          <a:p>
            <a:pPr marL="457200" marR="0" indent="-228600" algn="just">
              <a:lnSpc>
                <a:spcPct val="150000"/>
              </a:lnSpc>
              <a:spcBef>
                <a:spcPts val="0"/>
              </a:spcBef>
              <a:spcAft>
                <a:spcPts val="1000"/>
              </a:spcAft>
              <a:buSzPts val="1200"/>
              <a:buFont typeface="Symbol" pitchFamily="18" charset="2" panose="05050102010706020507"/>
              <a:buChar char=""/>
            </a:pPr>
            <a:r>
              <a:rPr lang="en-GB" sz="2800" b="1" i="0" u="none" strike="noStrike">
                <a:latin typeface="Britannic Bold" pitchFamily="34" charset="0"/>
                <a:ea typeface="Britannic Bold" pitchFamily="34" charset="0"/>
                <a:cs typeface="Britannic Bold" pitchFamily="34" charset="0"/>
              </a:rPr>
              <a:t>Operational Factors:</a:t>
            </a:r>
            <a:r>
              <a:rPr lang="en-GB" sz="2400" b="0" i="0" u="none" strike="noStrike">
                <a:latin typeface="Britannic Bold" pitchFamily="34" charset="0"/>
                <a:ea typeface="Britannic Bold" pitchFamily="34" charset="0"/>
                <a:cs typeface="Britannic Bold" pitchFamily="34" charset="0"/>
              </a:rPr>
              <a:t> Over-ordering, poor inventory management(failure to use FIFO), and rigid aesthetic standards for product, often lead to significant kitchen waste.</a:t>
            </a:r>
          </a:p>
          <a:p>
            <a:pPr marL="457200" marR="0" indent="-228600" algn="just">
              <a:lnSpc>
                <a:spcPct val="150000"/>
              </a:lnSpc>
              <a:spcBef>
                <a:spcPts val="0"/>
              </a:spcBef>
              <a:spcAft>
                <a:spcPts val="1000"/>
              </a:spcAft>
              <a:buSzPts val="1400"/>
              <a:buFont typeface="Symbol" pitchFamily="18" charset="2" panose="05050102010706020507"/>
              <a:buChar char=""/>
            </a:pPr>
            <a:r>
              <a:rPr lang="en-GB" sz="2800" b="0" i="0" u="none" strike="noStrike">
                <a:latin typeface="Britannic Bold" pitchFamily="34" charset="0"/>
                <a:ea typeface="Britannic Bold" pitchFamily="34" charset="0"/>
                <a:cs typeface="Britannic Bold" pitchFamily="34" charset="0"/>
              </a:rPr>
              <a:t>Consumer Factors:</a:t>
            </a:r>
            <a:r>
              <a:rPr lang="en-GB" sz="2400" b="0" i="0" u="none" strike="noStrike">
                <a:latin typeface="Britannic Bold" pitchFamily="34" charset="0"/>
                <a:ea typeface="Britannic Bold" pitchFamily="34" charset="0"/>
                <a:cs typeface="Britannic Bold" pitchFamily="34" charset="0"/>
              </a:rPr>
              <a:t> Buffet-style, services are identified as major waste hotspots due to guests “all-you-can-eat” mentality. Large portions sizes and cultural norms surrounding “leaving the food on the plate” also conduct to high plate food waste.</a:t>
            </a:r>
          </a:p>
          <a:p>
            <a:pPr marL="457200" marR="0" indent="0" algn="just">
              <a:lnSpc>
                <a:spcPct val="150000"/>
              </a:lnSpc>
              <a:spcBef>
                <a:spcPts val="0"/>
              </a:spcBef>
              <a:spcAft>
                <a:spcPts val="1000"/>
              </a:spcAft>
            </a:pPr>
            <a:endParaRPr lang="en-GB" sz="1800" b="0" i="0" u="none" strike="noStrike">
              <a:latin typeface="Arial Black" charset="0"/>
              <a:ea typeface="Arial Black" charset="0"/>
              <a:cs typeface="Arial Black" charset="0"/>
            </a:endParaRPr>
          </a:p>
          <a:p>
            <a:pPr marL="457200" marR="0" indent="0" algn="just">
              <a:lnSpc>
                <a:spcPct val="150000"/>
              </a:lnSpc>
              <a:spcBef>
                <a:spcPts val="0"/>
              </a:spcBef>
              <a:spcAft>
                <a:spcPts val="1000"/>
              </a:spcAft>
            </a:pPr>
            <a:endParaRPr lang="en-GB" sz="1800" b="0" i="0" u="none" strike="noStrike">
              <a:latin typeface="Arial Black" charset="0"/>
              <a:ea typeface="Arial Black" charset="0"/>
              <a:cs typeface="Arial Black"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solidFill>
      </p:bgPr>
    </p:bg>
    <p:spTree>
      <p:nvGrpSpPr>
        <p:cNvPr id="1" name=""/>
        <p:cNvGrpSpPr/>
        <p:nvPr/>
      </p:nvGrpSpPr>
      <p:grpSpPr>
        <a:xfrm>
          <a:off x="0" y="0"/>
          <a:ext cx="0" cy="0"/>
          <a:chOff x="0" y="0"/>
          <a:chExt cx="0" cy="0"/>
        </a:xfrm>
      </p:grpSpPr>
      <p:sp>
        <p:nvSpPr>
          <p:cNvPr id="2" name="TextBox 1"/>
          <p:cNvSpPr txBox="1"/>
          <p:nvPr/>
        </p:nvSpPr>
        <p:spPr>
          <a:xfrm>
            <a:off x="93433" y="503582"/>
            <a:ext cx="11820758" cy="6299224"/>
          </a:xfrm>
          <a:prstGeom prst="rect">
            <a:avLst/>
          </a:prstGeom>
          <a:noFill/>
        </p:spPr>
        <p:txBody>
          <a:bodyPr wrap="square" rtlCol="0">
            <a:spAutoFit/>
          </a:bodyPr>
          <a:lstStyle/>
          <a:p>
            <a:pPr marL="228600" marR="0" indent="0" algn="just">
              <a:lnSpc>
                <a:spcPct val="150000"/>
              </a:lnSpc>
              <a:spcBef>
                <a:spcPts val="0"/>
              </a:spcBef>
              <a:spcAft>
                <a:spcPts val="1000"/>
              </a:spcAft>
              <a:buNone/>
            </a:pPr>
            <a:r>
              <a:rPr lang="en-GB" sz="3600" b="0" i="0" u="none" strike="noStrike">
                <a:latin typeface="Britannic Bold" pitchFamily="34" charset="0"/>
                <a:ea typeface="Britannic Bold" pitchFamily="34" charset="0"/>
                <a:cs typeface="Britannic Bold" pitchFamily="34" charset="0"/>
              </a:rPr>
              <a:t>    The Global Scale and Impact</a:t>
            </a:r>
          </a:p>
          <a:p>
            <a:pPr marL="457200" marR="0" indent="0" algn="just">
              <a:lnSpc>
                <a:spcPct val="150000"/>
              </a:lnSpc>
              <a:spcBef>
                <a:spcPts val="0"/>
              </a:spcBef>
              <a:spcAft>
                <a:spcPts val="1000"/>
              </a:spcAft>
            </a:pPr>
            <a:r>
              <a:rPr lang="en-GB" sz="2400" b="0" i="0" u="none" strike="noStrike">
                <a:latin typeface="Arial Black" charset="0"/>
                <a:ea typeface="Arial Black" charset="0"/>
                <a:cs typeface="Arial Black" charset="0"/>
              </a:rPr>
              <a:t>The hospitality and food and beverage sector is a primary contributor to global waste accounting for approximately 12% to 28% of total food waste.</a:t>
            </a:r>
          </a:p>
          <a:p>
            <a:pPr marL="457200" marR="0" indent="-228600" algn="just">
              <a:lnSpc>
                <a:spcPct val="150000"/>
              </a:lnSpc>
              <a:spcBef>
                <a:spcPts val="0"/>
              </a:spcBef>
              <a:spcAft>
                <a:spcPts val="1000"/>
              </a:spcAft>
              <a:buSzPts val="1200"/>
              <a:buFont typeface="Symbol" pitchFamily="18" charset="2" panose="05050102010706020507"/>
              <a:buChar char=""/>
            </a:pPr>
            <a:r>
              <a:rPr lang="en-GB" sz="2800" b="0" i="0" u="none" strike="noStrike">
                <a:latin typeface="Arial Black" charset="0"/>
                <a:ea typeface="Arial Black" charset="0"/>
                <a:cs typeface="Arial Black" charset="0"/>
              </a:rPr>
              <a:t>Environmental Costs:</a:t>
            </a:r>
            <a:r>
              <a:rPr lang="en-GB" sz="2400" b="0" i="0" u="none" strike="noStrike">
                <a:latin typeface="Arial Black" charset="0"/>
                <a:ea typeface="Arial Black" charset="0"/>
                <a:cs typeface="Arial Black" charset="0"/>
              </a:rPr>
              <a:t> Food waste in landfill produces methane, a greenhouse gas significantly more dangerous than CO2. Globally, wasted food accounts 8-10% of total gas emissions.</a:t>
            </a:r>
          </a:p>
          <a:p>
            <a:pPr marL="457200" marR="0" indent="-228600" algn="just">
              <a:lnSpc>
                <a:spcPct val="150000"/>
              </a:lnSpc>
              <a:spcBef>
                <a:spcPts val="0"/>
              </a:spcBef>
              <a:spcAft>
                <a:spcPts val="1000"/>
              </a:spcAft>
              <a:buSzPts val="1200"/>
              <a:buFont typeface="Symbol" pitchFamily="18" charset="2" panose="05050102010706020507"/>
              <a:buChar char=""/>
            </a:pPr>
            <a:r>
              <a:rPr lang="en-GB" sz="2800" b="0" i="0" u="none" strike="noStrike">
                <a:latin typeface="Arial Black" charset="0"/>
                <a:ea typeface="Arial Black" charset="0"/>
                <a:cs typeface="Arial Black" charset="0"/>
              </a:rPr>
              <a:t>Economic Costs</a:t>
            </a:r>
            <a:r>
              <a:rPr lang="en-GB" sz="2400" b="0" i="0" u="none" strike="noStrike">
                <a:latin typeface="Arial Black" charset="0"/>
                <a:ea typeface="Arial Black" charset="0"/>
                <a:cs typeface="Arial Black" charset="0"/>
              </a:rPr>
              <a:t>:  UK hospitality industry spend over 3.2 billion annually on food waste.</a:t>
            </a:r>
          </a:p>
          <a:p>
            <a:pPr marL="457200" marR="0" indent="-228600" algn="just">
              <a:lnSpc>
                <a:spcPct val="150000"/>
              </a:lnSpc>
              <a:spcBef>
                <a:spcPts val="0"/>
              </a:spcBef>
              <a:spcAft>
                <a:spcPts val="1000"/>
              </a:spcAft>
              <a:buSzPts val="1200"/>
              <a:buFont typeface="Symbol" pitchFamily="18" charset="2" panose="05050102010706020507"/>
              <a:buChar char=""/>
            </a:pPr>
            <a:endParaRPr lang="en-GB" sz="1400" b="0" i="0" u="none" strike="noStrike">
              <a:latin typeface="Arial Black" charset="0"/>
              <a:ea typeface="Arial Black" charset="0"/>
              <a:cs typeface="Arial Black"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rgbClr val="92D050"/>
            </a:gs>
            <a:gs pos="47712">
              <a:schemeClr val="accent1">
                <a:lumMod val="39000"/>
                <a:lumOff val="61000"/>
              </a:schemeClr>
            </a:gs>
            <a:gs pos="67686">
              <a:schemeClr val="accent1">
                <a:lumMod val="73000"/>
                <a:lumOff val="27000"/>
              </a:schemeClr>
            </a:gs>
            <a:gs pos="100000">
              <a:schemeClr val="accent1"/>
            </a:gs>
          </a:gsLst>
          <a:path path="circle">
            <a:fillToRect r="100000" b="100000"/>
          </a:path>
          <a:tileRect l="-100000" t="-100000"/>
        </a:gradFill>
      </p:bgPr>
    </p:bg>
    <p:spTree>
      <p:nvGrpSpPr>
        <p:cNvPr id="1" name=""/>
        <p:cNvGrpSpPr/>
        <p:nvPr/>
      </p:nvGrpSpPr>
      <p:grpSpPr>
        <a:xfrm>
          <a:off x="0" y="0"/>
          <a:ext cx="0" cy="0"/>
          <a:chOff x="0" y="0"/>
          <a:chExt cx="0" cy="0"/>
        </a:xfrm>
      </p:grpSpPr>
      <p:sp>
        <p:nvSpPr>
          <p:cNvPr id="2" name="TextBox 1"/>
          <p:cNvSpPr txBox="1"/>
          <p:nvPr/>
        </p:nvSpPr>
        <p:spPr>
          <a:xfrm>
            <a:off x="74747" y="-210680"/>
            <a:ext cx="11949073" cy="6215502"/>
          </a:xfrm>
          <a:prstGeom prst="rect">
            <a:avLst/>
          </a:prstGeom>
          <a:noFill/>
        </p:spPr>
        <p:txBody>
          <a:bodyPr wrap="square" rtlCol="0">
            <a:spAutoFit/>
          </a:bodyPr>
          <a:lstStyle/>
          <a:p>
            <a:pPr marL="0" marR="0" indent="0" algn="just">
              <a:lnSpc>
                <a:spcPct val="150000"/>
              </a:lnSpc>
              <a:spcBef>
                <a:spcPts val="0"/>
              </a:spcBef>
              <a:spcAft>
                <a:spcPts val="1000"/>
              </a:spcAft>
            </a:pPr>
            <a:r>
              <a:rPr lang="en-GB" sz="3600" b="1" i="0" u="none" strike="noStrike">
                <a:latin typeface="Britannic Bold" pitchFamily="34" charset="0"/>
                <a:ea typeface="Britannic Bold" pitchFamily="34" charset="0"/>
                <a:cs typeface="Britannic Bold" pitchFamily="34" charset="0"/>
              </a:rPr>
              <a:t>         </a:t>
            </a:r>
            <a:r>
              <a:rPr lang="en-GB" sz="2800" b="1" i="0" u="none" strike="noStrike">
                <a:latin typeface="Britannic Bold" pitchFamily="34" charset="0"/>
                <a:ea typeface="Britannic Bold" pitchFamily="34" charset="0"/>
                <a:cs typeface="Britannic Bold" pitchFamily="34" charset="0"/>
              </a:rPr>
              <a:t> </a:t>
            </a:r>
            <a:r>
              <a:rPr lang="en-GB" sz="3600" b="1" i="0" u="none" strike="noStrike">
                <a:latin typeface="Britannic Bold" pitchFamily="34" charset="0"/>
                <a:ea typeface="Britannic Bold" pitchFamily="34" charset="0"/>
                <a:cs typeface="Britannic Bold" pitchFamily="34" charset="0"/>
              </a:rPr>
              <a:t>Sustainable Mitigation Strategies </a:t>
            </a:r>
          </a:p>
          <a:p>
            <a:pPr marL="0" marR="0" indent="0" algn="just">
              <a:lnSpc>
                <a:spcPct val="150000"/>
              </a:lnSpc>
              <a:spcBef>
                <a:spcPts val="0"/>
              </a:spcBef>
              <a:spcAft>
                <a:spcPts val="1000"/>
              </a:spcAft>
            </a:pPr>
            <a:r>
              <a:rPr lang="en-GB" sz="2000" b="0" i="0" u="none" strike="noStrike">
                <a:latin typeface="Arial" pitchFamily="34" charset="0" panose="020B0604020202020204"/>
                <a:ea typeface="+mn-ea"/>
                <a:cs typeface="Arial" pitchFamily="34" charset="0" panose="020B0604020202020204"/>
              </a:rPr>
              <a:t>Effective management follows the </a:t>
            </a:r>
            <a:r>
              <a:rPr lang="en-GB" sz="2000" b="1" i="0" u="none" strike="noStrike">
                <a:latin typeface="Arial" pitchFamily="34" charset="0" panose="020B0604020202020204"/>
                <a:ea typeface="+mn-ea"/>
                <a:cs typeface="Arial" pitchFamily="34" charset="0" panose="020B0604020202020204"/>
              </a:rPr>
              <a:t>Food Waste Hierarchy, </a:t>
            </a:r>
            <a:r>
              <a:rPr lang="en-GB" sz="2000" b="0" i="0" u="none" strike="noStrike">
                <a:latin typeface="Arial" pitchFamily="34" charset="0" panose="020B0604020202020204"/>
                <a:ea typeface="+mn-ea"/>
                <a:cs typeface="Arial" pitchFamily="34" charset="0" panose="020B0604020202020204"/>
              </a:rPr>
              <a:t>prioritizing prevention over disposal.        Food waste Hierarchy is depicted  by the Department for Environment, Food and Rural Affair(</a:t>
            </a:r>
            <a:r>
              <a:rPr lang="en-GB" sz="2000" b="1" i="0" u="none" strike="noStrike">
                <a:latin typeface="Arial" pitchFamily="34" charset="0" panose="020B0604020202020204"/>
                <a:ea typeface="+mn-ea"/>
                <a:cs typeface="Arial" pitchFamily="34" charset="0" panose="020B0604020202020204"/>
              </a:rPr>
              <a:t>Defra</a:t>
            </a:r>
            <a:r>
              <a:rPr lang="en-GB" sz="2000" b="0" i="0" u="none" strike="noStrike">
                <a:latin typeface="Arial" pitchFamily="34" charset="0" panose="020B0604020202020204"/>
                <a:ea typeface="+mn-ea"/>
                <a:cs typeface="Arial" pitchFamily="34" charset="0" panose="020B0604020202020204"/>
              </a:rPr>
              <a:t>)(UK Parliament 2024).</a:t>
            </a:r>
          </a:p>
          <a:p>
            <a:pPr marL="457200" marR="0" indent="-228600" algn="just">
              <a:lnSpc>
                <a:spcPct val="150000"/>
              </a:lnSpc>
              <a:spcBef>
                <a:spcPts val="0"/>
              </a:spcBef>
              <a:spcAft>
                <a:spcPts val="1000"/>
              </a:spcAft>
              <a:buSzPts val="1200"/>
              <a:buFont typeface="Wingdings" pitchFamily="2" charset="2" panose="05000000000000000000"/>
              <a:buChar char=""/>
            </a:pPr>
            <a:r>
              <a:rPr lang="en-GB" sz="2000" b="1" i="1" u="none" strike="noStrike">
                <a:latin typeface="Arial Black" charset="0"/>
                <a:ea typeface="Arial Black" charset="0"/>
                <a:cs typeface="Arial Black" charset="0"/>
              </a:rPr>
              <a:t>Prevention &amp; Minimization:</a:t>
            </a:r>
            <a:endParaRPr lang="en-GB" sz="2000" b="0" i="1" u="none" strike="noStrike">
              <a:latin typeface="Arial Black" charset="0"/>
              <a:ea typeface="Arial Black" charset="0"/>
              <a:cs typeface="Arial Black" charset="0"/>
            </a:endParaRPr>
          </a:p>
          <a:p>
            <a:pPr marL="457200" marR="0" indent="-228600" algn="just">
              <a:lnSpc>
                <a:spcPct val="150000"/>
              </a:lnSpc>
              <a:spcBef>
                <a:spcPts val="0"/>
              </a:spcBef>
              <a:spcAft>
                <a:spcPts val="1000"/>
              </a:spcAft>
              <a:buSzPts val="1200"/>
              <a:buFont typeface="Wingdings" pitchFamily="2" charset="2" panose="05000000000000000000"/>
              <a:buChar char=""/>
            </a:pPr>
            <a:r>
              <a:rPr lang="en-GB" sz="2000" b="1" i="0" u="none" strike="noStrike">
                <a:latin typeface="Arial" pitchFamily="34" charset="0" panose="020B0604020202020204"/>
                <a:ea typeface="+mn-ea"/>
                <a:cs typeface="Arial" pitchFamily="34" charset="0" panose="020B0604020202020204"/>
              </a:rPr>
              <a:t>Just- in- Time Ordering: </a:t>
            </a:r>
            <a:r>
              <a:rPr lang="en-GB" sz="2000" b="0" i="0" u="none" strike="noStrike">
                <a:latin typeface="Arial" pitchFamily="34" charset="0" panose="020B0604020202020204"/>
                <a:ea typeface="+mn-ea"/>
                <a:cs typeface="Arial" pitchFamily="34" charset="0" panose="020B0604020202020204"/>
              </a:rPr>
              <a:t>Reduces storage spoilage.</a:t>
            </a:r>
          </a:p>
          <a:p>
            <a:pPr marL="571500" marR="0" indent="-342900" algn="just">
              <a:lnSpc>
                <a:spcPct val="150000"/>
              </a:lnSpc>
              <a:spcBef>
                <a:spcPts val="0"/>
              </a:spcBef>
              <a:spcAft>
                <a:spcPts val="1000"/>
              </a:spcAft>
              <a:buSzPts val="1200"/>
              <a:buFont typeface="Wingdings" pitchFamily="2" charset="2" panose="05000000000000000000"/>
              <a:buChar char="Ø"/>
            </a:pPr>
            <a:r>
              <a:rPr lang="en-GB" sz="2000" b="1" i="0" u="none" strike="noStrike">
                <a:latin typeface="Arial" pitchFamily="34" charset="0" panose="020B0604020202020204"/>
                <a:ea typeface="+mn-ea"/>
                <a:cs typeface="Arial" pitchFamily="34" charset="0" panose="020B0604020202020204"/>
              </a:rPr>
              <a:t>Portion Control: </a:t>
            </a:r>
            <a:r>
              <a:rPr lang="en-GB" sz="2000" b="0" i="0" u="none" strike="noStrike">
                <a:latin typeface="Arial" pitchFamily="34" charset="0" panose="020B0604020202020204"/>
                <a:ea typeface="+mn-ea"/>
                <a:cs typeface="Arial" pitchFamily="34" charset="0" panose="020B0604020202020204"/>
              </a:rPr>
              <a:t>Offering varied portion sizes or smaller plates at buffets can reduce plate waste by up to 40%.</a:t>
            </a:r>
          </a:p>
          <a:p>
            <a:pPr marL="571500" marR="0" indent="-342900" algn="just">
              <a:lnSpc>
                <a:spcPct val="150000"/>
              </a:lnSpc>
              <a:spcBef>
                <a:spcPts val="0"/>
              </a:spcBef>
              <a:spcAft>
                <a:spcPts val="1000"/>
              </a:spcAft>
              <a:buSzPts val="1200"/>
              <a:buFont typeface="Wingdings" pitchFamily="2" charset="2" panose="05000000000000000000"/>
              <a:buChar char="Ø"/>
            </a:pPr>
            <a:r>
              <a:rPr lang="en-GB" sz="2000" b="1" i="0" u="none" strike="noStrike">
                <a:latin typeface="Arial" pitchFamily="34" charset="0" panose="020B0604020202020204"/>
                <a:ea typeface="+mn-ea"/>
                <a:cs typeface="Arial" pitchFamily="34" charset="0" panose="020B0604020202020204"/>
              </a:rPr>
              <a:t>AI Technology: </a:t>
            </a:r>
            <a:r>
              <a:rPr lang="en-GB" sz="2000" b="0" i="0" u="none" strike="noStrike">
                <a:latin typeface="Arial" pitchFamily="34" charset="0" panose="020B0604020202020204"/>
                <a:ea typeface="+mn-ea"/>
                <a:cs typeface="Arial" pitchFamily="34" charset="0" panose="020B0604020202020204"/>
              </a:rPr>
              <a:t>Tools like </a:t>
            </a:r>
            <a:r>
              <a:rPr lang="en-GB" sz="2000" b="1" i="0" u="none" strike="noStrike">
                <a:latin typeface="Arial" pitchFamily="34" charset="0" panose="020B0604020202020204"/>
                <a:ea typeface="+mn-ea"/>
                <a:cs typeface="Arial" pitchFamily="34" charset="0" panose="020B0604020202020204"/>
              </a:rPr>
              <a:t>Winnow, Leanpath’s, Lumitics, Zest, Kitro </a:t>
            </a:r>
            <a:r>
              <a:rPr lang="en-GB" sz="2000" b="0" i="0" u="none" strike="noStrike">
                <a:latin typeface="Arial" pitchFamily="34" charset="0" panose="020B0604020202020204"/>
                <a:ea typeface="+mn-ea"/>
                <a:cs typeface="Arial" pitchFamily="34" charset="0" panose="020B0604020202020204"/>
              </a:rPr>
              <a:t>use smart scales and cameras to track waste patterns , helping kitchens cut waste by half.</a:t>
            </a:r>
          </a:p>
          <a:p>
            <a:pPr marL="228600" marR="0" indent="0" algn="just">
              <a:lnSpc>
                <a:spcPct val="150000"/>
              </a:lnSpc>
              <a:spcBef>
                <a:spcPts val="0"/>
              </a:spcBef>
              <a:spcAft>
                <a:spcPts val="1000"/>
              </a:spcAft>
              <a:buFont typeface="Wingdings" pitchFamily="2" charset="2" panose="05000000000000000000"/>
              <a:buNone/>
            </a:pPr>
            <a:endParaRPr lang="en-GB" sz="2000" b="0" i="0" u="none" strike="noStrike">
              <a:latin typeface="Arial" pitchFamily="34" charset="0" panose="020B0604020202020204"/>
              <a:ea typeface="+mn-ea"/>
              <a:cs typeface="Arial" pitchFamily="34" charset="0" panose="020B0604020202020204"/>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rgbClr val="92D050"/>
            </a:gs>
            <a:gs pos="62000">
              <a:schemeClr val="accent1">
                <a:lumMod val="73000"/>
                <a:lumOff val="27000"/>
              </a:schemeClr>
            </a:gs>
            <a:gs pos="95873">
              <a:schemeClr val="accent1">
                <a:lumMod val="39000"/>
                <a:lumOff val="61000"/>
              </a:schemeClr>
            </a:gs>
            <a:gs pos="100000">
              <a:schemeClr val="accent1"/>
            </a:gs>
          </a:gsLst>
          <a:lin ang="5400000" scaled="0"/>
        </a:gradFill>
      </p:bgPr>
    </p:bg>
    <p:spTree>
      <p:nvGrpSpPr>
        <p:cNvPr id="1" name=""/>
        <p:cNvGrpSpPr/>
        <p:nvPr/>
      </p:nvGrpSpPr>
      <p:grpSpPr>
        <a:xfrm>
          <a:off x="0" y="0"/>
          <a:ext cx="0" cy="0"/>
          <a:chOff x="0" y="0"/>
          <a:chExt cx="0" cy="0"/>
        </a:xfrm>
      </p:grpSpPr>
      <p:sp>
        <p:nvSpPr>
          <p:cNvPr id="2" name="TextBox 1"/>
          <p:cNvSpPr txBox="1"/>
          <p:nvPr/>
        </p:nvSpPr>
        <p:spPr>
          <a:xfrm>
            <a:off x="165688" y="467671"/>
            <a:ext cx="11505577" cy="2598542"/>
          </a:xfrm>
          <a:prstGeom prst="rect">
            <a:avLst/>
          </a:prstGeom>
          <a:noFill/>
        </p:spPr>
        <p:txBody>
          <a:bodyPr wrap="square" rtlCol="0">
            <a:spAutoFit/>
          </a:bodyPr>
          <a:lstStyle/>
          <a:p>
            <a:pPr marL="457200" marR="0" indent="-228600" algn="just">
              <a:lnSpc>
                <a:spcPct val="150000"/>
              </a:lnSpc>
              <a:spcBef>
                <a:spcPts val="0"/>
              </a:spcBef>
              <a:spcAft>
                <a:spcPts val="1000"/>
              </a:spcAft>
              <a:buSzPts val="1200"/>
              <a:buFont typeface="Wingdings" pitchFamily="2" charset="2" panose="05000000000000000000"/>
              <a:buChar char=""/>
            </a:pPr>
            <a:r>
              <a:rPr lang="en-GB" sz="2000" b="1" i="1" u="none" strike="noStrike">
                <a:latin typeface="Arial Black" charset="0"/>
                <a:ea typeface="Arial Black" charset="0"/>
                <a:cs typeface="Arial Black" charset="0"/>
              </a:rPr>
              <a:t>Circular Practices</a:t>
            </a:r>
            <a:r>
              <a:rPr lang="en-GB" sz="2000" b="1" i="0" u="none" strike="noStrike">
                <a:latin typeface="Arial Black" charset="0"/>
                <a:ea typeface="Arial Black" charset="0"/>
                <a:cs typeface="Arial Black" charset="0"/>
              </a:rPr>
              <a:t>:</a:t>
            </a:r>
            <a:endParaRPr lang="en-GB" sz="2000" b="0" i="0" u="none" strike="noStrike">
              <a:latin typeface="Arial Black" charset="0"/>
              <a:ea typeface="Arial Black" charset="0"/>
              <a:cs typeface="Arial Black" charset="0"/>
            </a:endParaRPr>
          </a:p>
          <a:p>
            <a:pPr marL="457200" marR="0" indent="-228600" algn="just">
              <a:lnSpc>
                <a:spcPct val="150000"/>
              </a:lnSpc>
              <a:spcBef>
                <a:spcPts val="0"/>
              </a:spcBef>
              <a:spcAft>
                <a:spcPts val="1000"/>
              </a:spcAft>
              <a:buSzPts val="1200"/>
              <a:buFont typeface="Wingdings" pitchFamily="2" charset="2" panose="05000000000000000000"/>
              <a:buChar char=""/>
            </a:pPr>
            <a:r>
              <a:rPr lang="en-GB" sz="2000" b="1" i="0" u="none" strike="noStrike">
                <a:latin typeface="Arial" pitchFamily="34" charset="0" panose="020B0604020202020204"/>
                <a:ea typeface="+mn-ea"/>
                <a:cs typeface="Arial" pitchFamily="34" charset="0" panose="020B0604020202020204"/>
              </a:rPr>
              <a:t>Redistribution</a:t>
            </a:r>
            <a:r>
              <a:rPr lang="en-GB" sz="2000" b="0" i="0" u="none" strike="noStrike">
                <a:latin typeface="Arial" pitchFamily="34" charset="0" panose="020B0604020202020204"/>
                <a:ea typeface="+mn-ea"/>
                <a:cs typeface="Arial" pitchFamily="34" charset="0" panose="020B0604020202020204"/>
              </a:rPr>
              <a:t>: Partnering with charities or apps like Too Good To Go to sell surplus food at a discount.</a:t>
            </a:r>
          </a:p>
          <a:p>
            <a:pPr marL="457200" marR="0" indent="-228600" algn="just">
              <a:lnSpc>
                <a:spcPct val="150000"/>
              </a:lnSpc>
              <a:spcBef>
                <a:spcPts val="0"/>
              </a:spcBef>
              <a:spcAft>
                <a:spcPts val="1000"/>
              </a:spcAft>
              <a:buSzPts val="1200"/>
              <a:buFont typeface="Wingdings" pitchFamily="2" charset="2" panose="05000000000000000000"/>
              <a:buChar char=""/>
            </a:pPr>
            <a:r>
              <a:rPr lang="en-GB" sz="2000" b="1" i="0" u="none" strike="noStrike">
                <a:latin typeface="Arial" pitchFamily="34" charset="0" panose="020B0604020202020204"/>
                <a:ea typeface="+mn-ea"/>
                <a:cs typeface="Arial" pitchFamily="34" charset="0" panose="020B0604020202020204"/>
              </a:rPr>
              <a:t>Valorisation</a:t>
            </a:r>
            <a:r>
              <a:rPr lang="en-GB" sz="2000" b="0" i="0" u="none" strike="noStrike">
                <a:latin typeface="Arial" pitchFamily="34" charset="0" panose="020B0604020202020204"/>
                <a:ea typeface="+mn-ea"/>
                <a:cs typeface="Arial" pitchFamily="34" charset="0" panose="020B0604020202020204"/>
              </a:rPr>
              <a:t>: Repurposing preparation offcuts into new dishes </a:t>
            </a:r>
            <a:r>
              <a:rPr lang="en-GB" sz="2000" b="1" i="0" u="none" strike="noStrike">
                <a:latin typeface="Arial" pitchFamily="34" charset="0" panose="020B0604020202020204"/>
                <a:ea typeface="+mn-ea"/>
                <a:cs typeface="Arial" pitchFamily="34" charset="0" panose="020B0604020202020204"/>
              </a:rPr>
              <a:t>Anaerobic Digestion</a:t>
            </a:r>
            <a:r>
              <a:rPr lang="en-GB" sz="2000" b="0" i="0" u="none" strike="noStrike">
                <a:latin typeface="Arial" pitchFamily="34" charset="0" panose="020B0604020202020204"/>
                <a:ea typeface="+mn-ea"/>
                <a:cs typeface="Arial" pitchFamily="34" charset="0" panose="020B0604020202020204"/>
              </a:rPr>
              <a:t>: Converting unavoidable waste into biogas and biofertilizer.</a:t>
            </a:r>
          </a:p>
        </p:txBody>
      </p:sp>
      <p:pic>
        <p:nvPicPr>
          <p:cNvPr id="3" name="Picture 2"/>
          <p:cNvPicPr>
            <a:picLocks noChangeAspect="1"/>
          </p:cNvPicPr>
          <p:nvPr/>
        </p:nvPicPr>
        <p:blipFill>
          <a:blip r:embed="rId1"/>
          <a:srcRect/>
          <a:stretch>
            <a:fillRect/>
          </a:stretch>
        </p:blipFill>
        <p:spPr>
          <a:xfrm>
            <a:off x="3688542" y="3066213"/>
            <a:ext cx="4459869" cy="3661345"/>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2186" y="670269"/>
            <a:ext cx="12107629" cy="5517462"/>
          </a:xfrm>
          <a:prstGeom prst="rect">
            <a:avLst/>
          </a:prstGeom>
          <a:gradFill rotWithShape="1">
            <a:gsLst>
              <a:gs pos="0">
                <a:srgbClr val="92D050"/>
              </a:gs>
              <a:gs pos="47712">
                <a:schemeClr val="accent1">
                  <a:lumMod val="39000"/>
                  <a:lumOff val="61000"/>
                </a:schemeClr>
              </a:gs>
              <a:gs pos="67686">
                <a:schemeClr val="accent1">
                  <a:lumMod val="73000"/>
                  <a:lumOff val="27000"/>
                </a:schemeClr>
              </a:gs>
              <a:gs pos="100000">
                <a:schemeClr val="accent1"/>
              </a:gs>
            </a:gsLst>
            <a:path path="circle">
              <a:fillToRect r="100000" b="100000"/>
            </a:path>
          </a:gradFill>
        </p:spPr>
        <p:txBody>
          <a:bodyPr wrap="square" rtlCol="0">
            <a:spAutoFit/>
          </a:bodyPr>
          <a:lstStyle/>
          <a:p>
            <a:pPr marL="0" marR="0" indent="0" algn="l">
              <a:lnSpc>
                <a:spcPct val="150000"/>
              </a:lnSpc>
              <a:spcBef>
                <a:spcPts val="0"/>
              </a:spcBef>
              <a:spcAft>
                <a:spcPts val="1000"/>
              </a:spcAft>
            </a:pPr>
            <a:r>
              <a:rPr lang="en-GB" sz="3600" b="1" i="0" u="none" strike="noStrike">
                <a:latin typeface="Britannic Bold" pitchFamily="34" charset="0"/>
                <a:ea typeface="Britannic Bold" pitchFamily="34" charset="0"/>
                <a:cs typeface="Britannic Bold" pitchFamily="34" charset="0"/>
              </a:rPr>
              <a:t>    Sustainability Initiatives:</a:t>
            </a:r>
          </a:p>
          <a:p>
            <a:pPr marL="571500" marR="0" indent="-342900" algn="l">
              <a:lnSpc>
                <a:spcPct val="150000"/>
              </a:lnSpc>
              <a:spcBef>
                <a:spcPts val="0"/>
              </a:spcBef>
              <a:spcAft>
                <a:spcPts val="1000"/>
              </a:spcAft>
              <a:buFont typeface="Arial" pitchFamily="34" charset="0" panose="020B0604020202020204"/>
              <a:buChar char="•"/>
            </a:pPr>
            <a:r>
              <a:rPr lang="en-GB" sz="2400" b="1" i="0" u="none" strike="noStrike">
                <a:latin typeface="Arial" pitchFamily="34" charset="0" panose="020B0604020202020204"/>
                <a:ea typeface="+mn-ea"/>
                <a:cs typeface="Arial" pitchFamily="34" charset="0" panose="020B0604020202020204"/>
              </a:rPr>
              <a:t>Highest Efficacy (Prevention)- </a:t>
            </a:r>
            <a:r>
              <a:rPr lang="en-GB" sz="2400" b="0" i="0" u="none" strike="noStrike">
                <a:latin typeface="Arial" pitchFamily="34" charset="0" panose="020B0604020202020204"/>
                <a:ea typeface="+mn-ea"/>
                <a:cs typeface="Arial" pitchFamily="34" charset="0" panose="020B0604020202020204"/>
              </a:rPr>
              <a:t>The most effective strategies focus on reducing food waste at the source,followed by donation of surplus food, and composing.</a:t>
            </a:r>
            <a:endParaRPr lang="en-GB" sz="2400" b="1" i="0" u="none" strike="noStrike">
              <a:latin typeface="Arial" pitchFamily="34" charset="0" panose="020B0604020202020204"/>
              <a:ea typeface="+mn-ea"/>
              <a:cs typeface="Arial" pitchFamily="34" charset="0" panose="020B0604020202020204"/>
            </a:endParaRPr>
          </a:p>
          <a:p>
            <a:pPr marL="571500" marR="0" indent="-342900" algn="l">
              <a:lnSpc>
                <a:spcPct val="150000"/>
              </a:lnSpc>
              <a:spcBef>
                <a:spcPts val="0"/>
              </a:spcBef>
              <a:spcAft>
                <a:spcPts val="1000"/>
              </a:spcAft>
              <a:buFont typeface="Arial" pitchFamily="34" charset="0" panose="020B0604020202020204"/>
              <a:buChar char="•"/>
            </a:pPr>
            <a:r>
              <a:rPr lang="en-GB" sz="2400" b="1" i="0" u="none" strike="noStrike">
                <a:latin typeface="Arial" pitchFamily="34" charset="0" panose="020B0604020202020204"/>
                <a:ea typeface="+mn-ea"/>
                <a:cs typeface="Arial" pitchFamily="34" charset="0" panose="020B0604020202020204"/>
              </a:rPr>
              <a:t>Behavioural Interventions- </a:t>
            </a:r>
            <a:r>
              <a:rPr lang="en-GB" sz="2400" b="0" i="0" u="none" strike="noStrike">
                <a:latin typeface="Arial" pitchFamily="34" charset="0" panose="020B0604020202020204"/>
                <a:ea typeface="+mn-ea"/>
                <a:cs typeface="Arial" pitchFamily="34" charset="0" panose="020B0604020202020204"/>
              </a:rPr>
              <a:t>Targeted campaigns in hospitality can reduce food waste by up to 50%.</a:t>
            </a:r>
            <a:endParaRPr lang="en-GB" sz="2400" b="1" i="0" u="none" strike="noStrike">
              <a:latin typeface="Arial" pitchFamily="34" charset="0" panose="020B0604020202020204"/>
              <a:ea typeface="+mn-ea"/>
              <a:cs typeface="Arial" pitchFamily="34" charset="0" panose="020B0604020202020204"/>
            </a:endParaRPr>
          </a:p>
          <a:p>
            <a:pPr marL="571500" marR="0" indent="-342900" algn="l">
              <a:lnSpc>
                <a:spcPct val="150000"/>
              </a:lnSpc>
              <a:spcBef>
                <a:spcPts val="0"/>
              </a:spcBef>
              <a:spcAft>
                <a:spcPts val="1000"/>
              </a:spcAft>
              <a:buFont typeface="Arial" pitchFamily="34" charset="0" panose="020B0604020202020204"/>
              <a:buChar char="•"/>
            </a:pPr>
            <a:r>
              <a:rPr lang="en-GB" sz="2400" b="1" i="0" u="none" strike="noStrike">
                <a:latin typeface="Arial" pitchFamily="34" charset="0" panose="020B0604020202020204"/>
                <a:ea typeface="+mn-ea"/>
                <a:cs typeface="Arial" pitchFamily="34" charset="0" panose="020B0604020202020204"/>
              </a:rPr>
              <a:t>Integrated Approaches- </a:t>
            </a:r>
            <a:r>
              <a:rPr lang="en-GB" sz="2400" b="0" i="0" u="none" strike="noStrike">
                <a:latin typeface="Arial" pitchFamily="34" charset="0" panose="020B0604020202020204"/>
                <a:ea typeface="+mn-ea"/>
                <a:cs typeface="Arial" pitchFamily="34" charset="0" panose="020B0604020202020204"/>
              </a:rPr>
              <a:t>Combining technological, regulatory, and social approaches is essential, as focusing on only one area limits the overall reduction potential(Jaiswal.A.K. Jul, 2023)</a:t>
            </a:r>
            <a:endParaRPr lang="en-GB" sz="2400" b="1" i="0" u="none" strike="noStrike">
              <a:latin typeface="Arial" pitchFamily="34" charset="0" panose="020B0604020202020204"/>
              <a:ea typeface="+mn-ea"/>
              <a:cs typeface="Arial" pitchFamily="34" charset="0" panose="020B0604020202020204"/>
            </a:endParaRPr>
          </a:p>
          <a:p>
            <a:pPr marL="457200" marR="0" indent="0" algn="just">
              <a:lnSpc>
                <a:spcPct val="150000"/>
              </a:lnSpc>
              <a:spcBef>
                <a:spcPts val="0"/>
              </a:spcBef>
              <a:spcAft>
                <a:spcPts val="1000"/>
              </a:spcAft>
            </a:pPr>
            <a:r>
              <a:rPr lang="en-GB" sz="1200" b="0" i="0" u="none" strike="noStrike">
                <a:latin typeface="Arial" pitchFamily="34" charset="0" panose="020B0604020202020204"/>
                <a:ea typeface="+mn-ea"/>
                <a:cs typeface="Arial" pitchFamily="34" charset="0" panose="020B0604020202020204"/>
              </a:rPr>
              <a:t>       </a:t>
            </a:r>
          </a:p>
        </p:txBody>
      </p:sp>
      <p:pic>
        <p:nvPicPr>
          <p:cNvPr id="3" name="Picture 2"/>
          <p:cNvPicPr>
            <a:picLocks noChangeAspect="1"/>
          </p:cNvPicPr>
          <p:nvPr/>
        </p:nvPicPr>
        <p:blipFill>
          <a:blip r:embed="rId1"/>
          <a:srcRect/>
          <a:stretch>
            <a:fillRect/>
          </a:stretch>
        </p:blipFill>
        <p:spPr>
          <a:xfrm>
            <a:off x="-16542327" y="1892133"/>
            <a:ext cx="11852564" cy="4669259"/>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1"/>
          <a:srcRect/>
          <a:stretch>
            <a:fillRect/>
          </a:stretch>
        </p:blipFill>
        <p:spPr>
          <a:xfrm>
            <a:off x="152400" y="330708"/>
            <a:ext cx="11887200" cy="6196584"/>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rgbClr val="92D050">
                <a:lumMod val="98000"/>
              </a:srgbClr>
            </a:gs>
            <a:gs pos="67686">
              <a:schemeClr val="accent1">
                <a:lumMod val="73000"/>
                <a:lumOff val="27000"/>
              </a:schemeClr>
            </a:gs>
            <a:gs pos="77813">
              <a:schemeClr val="accent1">
                <a:lumMod val="39000"/>
                <a:lumOff val="61000"/>
              </a:schemeClr>
            </a:gs>
            <a:gs pos="100000">
              <a:schemeClr val="accent1"/>
            </a:gs>
          </a:gsLst>
          <a:path path="circle">
            <a:fillToRect r="100000" b="100000"/>
          </a:path>
        </a:gradFill>
      </p:bgPr>
    </p:bg>
    <p:spTree>
      <p:nvGrpSpPr>
        <p:cNvPr id="1" name=""/>
        <p:cNvGrpSpPr/>
        <p:nvPr/>
      </p:nvGrpSpPr>
      <p:grpSpPr>
        <a:xfrm>
          <a:off x="0" y="0"/>
          <a:ext cx="0" cy="0"/>
          <a:chOff x="0" y="0"/>
          <a:chExt cx="0" cy="0"/>
        </a:xfrm>
      </p:grpSpPr>
      <p:sp>
        <p:nvSpPr>
          <p:cNvPr id="2" name="TextBox 1"/>
          <p:cNvSpPr txBox="1"/>
          <p:nvPr/>
        </p:nvSpPr>
        <p:spPr>
          <a:xfrm>
            <a:off x="203061" y="687384"/>
            <a:ext cx="11505578" cy="8483853"/>
          </a:xfrm>
          <a:prstGeom prst="rect">
            <a:avLst/>
          </a:prstGeom>
          <a:noFill/>
        </p:spPr>
        <p:txBody>
          <a:bodyPr wrap="square" rtlCol="0">
            <a:spAutoFit/>
          </a:bodyPr>
          <a:lstStyle/>
          <a:p>
            <a:pPr marL="0" marR="0" indent="0" algn="just">
              <a:lnSpc>
                <a:spcPct val="150000"/>
              </a:lnSpc>
              <a:spcBef>
                <a:spcPts val="0"/>
              </a:spcBef>
              <a:spcAft>
                <a:spcPts val="1000"/>
              </a:spcAft>
            </a:pPr>
            <a:r>
              <a:rPr lang="en-GB" sz="3600" b="1" i="0" u="none" strike="noStrike">
                <a:latin typeface="Britannic Bold" pitchFamily="34" charset="0"/>
                <a:ea typeface="Britannic Bold" pitchFamily="34" charset="0"/>
                <a:cs typeface="Britannic Bold" pitchFamily="34" charset="0"/>
              </a:rPr>
              <a:t>        5. Challenges to implementation</a:t>
            </a:r>
          </a:p>
          <a:p>
            <a:pPr marL="0" marR="0" indent="0" algn="just">
              <a:lnSpc>
                <a:spcPct val="150000"/>
              </a:lnSpc>
              <a:spcBef>
                <a:spcPts val="0"/>
              </a:spcBef>
              <a:spcAft>
                <a:spcPts val="1000"/>
              </a:spcAft>
            </a:pPr>
            <a:r>
              <a:rPr lang="en-GB" sz="2400" b="0" i="0" u="none" strike="noStrike">
                <a:latin typeface="Arial" pitchFamily="34" charset="0" panose="020B0604020202020204"/>
                <a:ea typeface="+mn-ea"/>
                <a:cs typeface="Arial" pitchFamily="34" charset="0" panose="020B0604020202020204"/>
              </a:rPr>
              <a:t>Despite the benefits, several barriers hinder widespread adoption.</a:t>
            </a:r>
          </a:p>
          <a:p>
            <a:pPr marL="571500" marR="0" indent="-342900" algn="just">
              <a:lnSpc>
                <a:spcPct val="150000"/>
              </a:lnSpc>
              <a:spcBef>
                <a:spcPts val="0"/>
              </a:spcBef>
              <a:spcAft>
                <a:spcPts val="1000"/>
              </a:spcAft>
              <a:buFont typeface="Wingdings" pitchFamily="2" charset="2" panose="05000000000000000000"/>
              <a:buChar char="v"/>
            </a:pPr>
            <a:r>
              <a:rPr lang="en-GB" sz="2400" b="1" i="0" u="none" strike="noStrike">
                <a:latin typeface="Arial" pitchFamily="34" charset="0" panose="020B0604020202020204"/>
                <a:ea typeface="+mn-ea"/>
                <a:cs typeface="Arial" pitchFamily="34" charset="0" panose="020B0604020202020204"/>
              </a:rPr>
              <a:t>Managerial Constraints: </a:t>
            </a:r>
            <a:r>
              <a:rPr lang="en-GB" sz="2400" b="0" i="0" u="none" strike="noStrike">
                <a:latin typeface="Arial" pitchFamily="34" charset="0" panose="020B0604020202020204"/>
                <a:ea typeface="+mn-ea"/>
                <a:cs typeface="Arial" pitchFamily="34" charset="0" panose="020B0604020202020204"/>
              </a:rPr>
              <a:t>Lack of</a:t>
            </a:r>
            <a:r>
              <a:rPr lang="en-GB" sz="2400" b="1" i="0" u="none" strike="noStrike">
                <a:latin typeface="Arial" pitchFamily="34" charset="0" panose="020B0604020202020204"/>
                <a:ea typeface="+mn-ea"/>
                <a:cs typeface="Arial" pitchFamily="34" charset="0" panose="020B0604020202020204"/>
              </a:rPr>
              <a:t> budget, time, and trained staff</a:t>
            </a:r>
            <a:r>
              <a:rPr lang="en-GB" sz="2400" b="0" i="0" u="none" strike="noStrike">
                <a:latin typeface="Arial" pitchFamily="34" charset="0" panose="020B0604020202020204"/>
                <a:ea typeface="+mn-ea"/>
                <a:cs typeface="Arial" pitchFamily="34" charset="0" panose="020B0604020202020204"/>
              </a:rPr>
              <a:t>, particularly in </a:t>
            </a:r>
            <a:r>
              <a:rPr lang="en-GB" sz="2400" b="1" i="0" u="none" strike="noStrike">
                <a:latin typeface="Arial" pitchFamily="34" charset="0" panose="020B0604020202020204"/>
                <a:ea typeface="+mn-ea"/>
                <a:cs typeface="Arial" pitchFamily="34" charset="0" panose="020B0604020202020204"/>
              </a:rPr>
              <a:t>SMEs </a:t>
            </a:r>
            <a:r>
              <a:rPr lang="en-GB" sz="2400" b="0" i="0" u="none" strike="noStrike">
                <a:latin typeface="Arial" pitchFamily="34" charset="0" panose="020B0604020202020204"/>
                <a:ea typeface="+mn-ea"/>
                <a:cs typeface="Arial" pitchFamily="34" charset="0" panose="020B0604020202020204"/>
              </a:rPr>
              <a:t>(Small and Medium Enterprises).</a:t>
            </a:r>
            <a:r>
              <a:rPr lang="en-GB" sz="2400" b="1" i="0" u="none" strike="noStrike">
                <a:latin typeface="Arial" pitchFamily="34" charset="0" panose="020B0604020202020204"/>
                <a:ea typeface="+mn-ea"/>
                <a:cs typeface="Arial" pitchFamily="34" charset="0" panose="020B0604020202020204"/>
              </a:rPr>
              <a:t> </a:t>
            </a:r>
          </a:p>
          <a:p>
            <a:pPr marL="571500" marR="0" indent="-342900" algn="just">
              <a:lnSpc>
                <a:spcPct val="150000"/>
              </a:lnSpc>
              <a:spcBef>
                <a:spcPts val="0"/>
              </a:spcBef>
              <a:spcAft>
                <a:spcPts val="1000"/>
              </a:spcAft>
              <a:buFont typeface="Wingdings" pitchFamily="2" charset="2" panose="05000000000000000000"/>
              <a:buChar char="v"/>
            </a:pPr>
            <a:r>
              <a:rPr lang="en-GB" sz="2400" b="1" i="0" u="none" strike="noStrike">
                <a:latin typeface="Arial" pitchFamily="34" charset="0" panose="020B0604020202020204"/>
                <a:ea typeface="+mn-ea"/>
                <a:cs typeface="Arial" pitchFamily="34" charset="0" panose="020B0604020202020204"/>
              </a:rPr>
              <a:t>Food Safety Regulations: </a:t>
            </a:r>
            <a:r>
              <a:rPr lang="en-GB" sz="2400" b="0" i="0" u="none" strike="noStrike">
                <a:latin typeface="Arial" pitchFamily="34" charset="0" panose="020B0604020202020204"/>
                <a:ea typeface="+mn-ea"/>
                <a:cs typeface="Arial" pitchFamily="34" charset="0" panose="020B0604020202020204"/>
              </a:rPr>
              <a:t>Strict</a:t>
            </a:r>
            <a:r>
              <a:rPr lang="en-GB" sz="2400" b="1" i="0" u="none" strike="noStrike">
                <a:latin typeface="Arial" pitchFamily="34" charset="0" panose="020B0604020202020204"/>
                <a:ea typeface="+mn-ea"/>
                <a:cs typeface="Arial" pitchFamily="34" charset="0" panose="020B0604020202020204"/>
              </a:rPr>
              <a:t> hygiene laws</a:t>
            </a:r>
            <a:r>
              <a:rPr lang="en-GB" sz="2400" b="0" i="0" u="none" strike="noStrike">
                <a:latin typeface="Arial" pitchFamily="34" charset="0" panose="020B0604020202020204"/>
                <a:ea typeface="+mn-ea"/>
                <a:cs typeface="Arial" pitchFamily="34" charset="0" panose="020B0604020202020204"/>
              </a:rPr>
              <a:t> often discourage the donation of cooked leftovers.</a:t>
            </a:r>
            <a:endParaRPr lang="en-GB" sz="2400" b="1" i="0" u="none" strike="noStrike">
              <a:latin typeface="Arial" pitchFamily="34" charset="0" panose="020B0604020202020204"/>
              <a:ea typeface="+mn-ea"/>
              <a:cs typeface="Arial" pitchFamily="34" charset="0" panose="020B0604020202020204"/>
            </a:endParaRPr>
          </a:p>
          <a:p>
            <a:pPr marL="342900" marR="0" indent="-342900" algn="l">
              <a:lnSpc>
                <a:spcPct val="115000"/>
              </a:lnSpc>
              <a:spcBef>
                <a:spcPts val="0"/>
              </a:spcBef>
              <a:spcAft>
                <a:spcPts val="1000"/>
              </a:spcAft>
              <a:buFont typeface="Wingdings" pitchFamily="2" charset="2" panose="05000000000000000000"/>
              <a:buChar char="v"/>
            </a:pPr>
            <a:r>
              <a:rPr lang="en-GB" sz="2400" b="1" i="0" u="none" strike="noStrike">
                <a:latin typeface="Arial" pitchFamily="34" charset="0" panose="020B0604020202020204"/>
                <a:ea typeface="+mn-ea"/>
                <a:cs typeface="Arial" pitchFamily="34" charset="0" panose="020B0604020202020204"/>
              </a:rPr>
              <a:t> Consumer Expectations: </a:t>
            </a:r>
            <a:r>
              <a:rPr lang="en-GB" sz="2400" b="0" i="0" u="none" strike="noStrike">
                <a:latin typeface="Arial" pitchFamily="34" charset="0" panose="020B0604020202020204"/>
                <a:ea typeface="+mn-ea"/>
                <a:cs typeface="Arial" pitchFamily="34" charset="0" panose="020B0604020202020204"/>
              </a:rPr>
              <a:t>Manny managers fear that reducing portion sizes or educating guests may negatively impact the “dinning experience”.</a:t>
            </a:r>
            <a:endParaRPr lang="en-GB" sz="2400" b="1" i="0" u="none" strike="noStrike">
              <a:latin typeface="Arial" pitchFamily="34" charset="0" panose="020B0604020202020204"/>
              <a:ea typeface="+mn-ea"/>
              <a:cs typeface="Arial" pitchFamily="34" charset="0" panose="020B0604020202020204"/>
            </a:endParaRPr>
          </a:p>
          <a:p>
            <a:pPr marL="342900" indent="-342900">
              <a:buFont typeface="Wingdings" pitchFamily="2" charset="2" panose="05000000000000000000"/>
              <a:buChar char="v"/>
            </a:pPr>
            <a:endParaRPr lang="en-GB" sz="2400" b="1" i="0" u="none" strike="noStrike">
              <a:latin typeface="Arial" pitchFamily="34" charset="0" panose="020B0604020202020204"/>
              <a:ea typeface="+mn-ea"/>
              <a:cs typeface="Arial" pitchFamily="34" charset="0" panose="020B0604020202020204"/>
            </a:endParaRPr>
          </a:p>
          <a:p>
            <a:pPr marL="285750" indent="-285750">
              <a:buFont typeface="Wingdings" pitchFamily="2" charset="2" panose="05000000000000000000"/>
              <a:buChar char="v"/>
            </a:pPr>
            <a:endParaRPr lang="en-GB" sz="1400" b="1" i="0" u="none" strike="noStrike">
              <a:latin typeface="Arial" pitchFamily="34" charset="0" panose="020B0604020202020204"/>
              <a:ea typeface="+mn-ea"/>
              <a:cs typeface="Arial" pitchFamily="34" charset="0" panose="020B0604020202020204"/>
            </a:endParaRPr>
          </a:p>
          <a:p>
            <a:pPr marL="285750" indent="-285750">
              <a:buFont typeface="Wingdings" pitchFamily="2" charset="2" panose="05000000000000000000"/>
              <a:buChar char="v"/>
            </a:pPr>
            <a:endParaRPr lang="en-GB" sz="1400" b="1" i="0" u="none" strike="noStrike">
              <a:latin typeface="Arial" pitchFamily="34" charset="0" panose="020B0604020202020204"/>
              <a:ea typeface="+mn-ea"/>
              <a:cs typeface="Arial" pitchFamily="34" charset="0" panose="020B0604020202020204"/>
            </a:endParaRPr>
          </a:p>
          <a:p>
            <a:endParaRPr lang="en-GB" sz="1400" b="1" i="0" u="none" strike="noStrike">
              <a:latin typeface="Arial" pitchFamily="34" charset="0" panose="020B0604020202020204"/>
              <a:ea typeface="+mn-ea"/>
              <a:cs typeface="Arial" pitchFamily="34" charset="0" panose="020B0604020202020204"/>
            </a:endParaRPr>
          </a:p>
          <a:p>
            <a:endParaRPr lang="en-GB" sz="1400" b="1" i="0" u="none" strike="noStrike">
              <a:latin typeface="Arial" pitchFamily="34" charset="0" panose="020B0604020202020204"/>
              <a:ea typeface="+mn-ea"/>
              <a:cs typeface="Arial" pitchFamily="34" charset="0" panose="020B0604020202020204"/>
            </a:endParaRPr>
          </a:p>
          <a:p>
            <a:endParaRPr lang="en-GB" sz="1400" b="1" i="0" u="none" strike="noStrike">
              <a:latin typeface="Arial" pitchFamily="34" charset="0" panose="020B0604020202020204"/>
              <a:ea typeface="+mn-ea"/>
              <a:cs typeface="Arial" pitchFamily="34" charset="0" panose="020B0604020202020204"/>
            </a:endParaRPr>
          </a:p>
          <a:p>
            <a:endParaRPr lang="en-GB" sz="1400" b="1" i="0" u="none" strike="noStrike">
              <a:latin typeface="Arial" pitchFamily="34" charset="0" panose="020B0604020202020204"/>
              <a:ea typeface="+mn-ea"/>
              <a:cs typeface="Arial" pitchFamily="34" charset="0" panose="020B0604020202020204"/>
            </a:endParaRPr>
          </a:p>
          <a:p>
            <a:endParaRPr lang="en-GB" sz="1400" b="1" i="0" u="none" strike="noStrike">
              <a:latin typeface="Arial" pitchFamily="34" charset="0" panose="020B0604020202020204"/>
              <a:ea typeface="+mn-ea"/>
              <a:cs typeface="Arial" pitchFamily="34" charset="0" panose="020B0604020202020204"/>
            </a:endParaRPr>
          </a:p>
          <a:p>
            <a:endParaRPr lang="en-GB" sz="1400" b="1" i="0" u="none" strike="noStrike">
              <a:latin typeface="Arial" pitchFamily="34" charset="0" panose="020B0604020202020204"/>
              <a:ea typeface="+mn-ea"/>
              <a:cs typeface="Arial" pitchFamily="34" charset="0" panose="020B0604020202020204"/>
            </a:endParaRPr>
          </a:p>
          <a:p>
            <a:endParaRPr lang="en-GB" sz="1400" b="1" i="0" u="none" strike="noStrike">
              <a:latin typeface="Arial" pitchFamily="34" charset="0" panose="020B0604020202020204"/>
              <a:ea typeface="+mn-ea"/>
              <a:cs typeface="Arial" pitchFamily="34" charset="0" panose="020B0604020202020204"/>
            </a:endParaRPr>
          </a:p>
          <a:p>
            <a:endParaRPr lang="en-GB" sz="1400" b="1" i="0" u="none" strike="noStrike">
              <a:latin typeface="Arial" pitchFamily="34" charset="0" panose="020B0604020202020204"/>
              <a:ea typeface="+mn-ea"/>
              <a:cs typeface="Arial" pitchFamily="34" charset="0" panose="020B0604020202020204"/>
            </a:endParaRPr>
          </a:p>
          <a:p>
            <a:endParaRPr lang="en-GB" sz="1400" b="1" i="0" u="none" strike="noStrike">
              <a:latin typeface="Arial" pitchFamily="34" charset="0" panose="020B0604020202020204"/>
              <a:ea typeface="+mn-ea"/>
              <a:cs typeface="Arial" pitchFamily="34" charset="0" panose="020B0604020202020204"/>
            </a:endParaRPr>
          </a:p>
          <a:p>
            <a:endParaRPr lang="en-GB" sz="1400" b="1" i="0" u="none" strike="noStrike">
              <a:latin typeface="Arial" pitchFamily="34" charset="0" panose="020B0604020202020204"/>
              <a:ea typeface="+mn-ea"/>
              <a:cs typeface="Arial" pitchFamily="34" charset="0" panose="020B0604020202020204"/>
            </a:endParaRPr>
          </a:p>
          <a:p>
            <a:endParaRPr lang="en-GB" sz="1400" b="1" i="0" u="none" strike="noStrike">
              <a:latin typeface="Arial" pitchFamily="34" charset="0" panose="020B0604020202020204"/>
              <a:ea typeface="+mn-ea"/>
              <a:cs typeface="Arial" pitchFamily="34" charset="0" panose="020B0604020202020204"/>
            </a:endParaRPr>
          </a:p>
          <a:p>
            <a:endParaRPr lang="en-GB" sz="1400" b="1" i="0" u="none" strike="noStrike">
              <a:latin typeface="Arial" pitchFamily="34" charset="0" panose="020B0604020202020204"/>
              <a:ea typeface="+mn-ea"/>
              <a:cs typeface="Arial" pitchFamily="34" charset="0" panose="020B0604020202020204"/>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p:bgPr>
    </p:bg>
    <p:spTree>
      <p:nvGrpSpPr>
        <p:cNvPr id="1" name=""/>
        <p:cNvGrpSpPr/>
        <p:nvPr/>
      </p:nvGrpSpPr>
      <p:grpSpPr>
        <a:xfrm>
          <a:off x="0" y="0"/>
          <a:ext cx="0" cy="0"/>
          <a:chOff x="0" y="0"/>
          <a:chExt cx="0" cy="0"/>
        </a:xfrm>
      </p:grpSpPr>
      <p:sp>
        <p:nvSpPr>
          <p:cNvPr id="2" name="TextBox 1"/>
          <p:cNvSpPr txBox="1"/>
          <p:nvPr/>
        </p:nvSpPr>
        <p:spPr>
          <a:xfrm>
            <a:off x="0" y="220216"/>
            <a:ext cx="12079880" cy="5714316"/>
          </a:xfrm>
          <a:prstGeom prst="rect">
            <a:avLst/>
          </a:prstGeom>
          <a:noFill/>
        </p:spPr>
        <p:txBody>
          <a:bodyPr wrap="square" rtlCol="0">
            <a:spAutoFit/>
          </a:bodyPr>
          <a:lstStyle/>
          <a:p>
            <a:r>
              <a:rPr lang="en-GB" sz="1400" b="1" i="0" u="none" strike="noStrike">
                <a:latin typeface="Arial" pitchFamily="34" charset="0" panose="020B0604020202020204"/>
                <a:ea typeface="+mn-ea"/>
                <a:cs typeface="Arial" pitchFamily="34" charset="0" panose="020B0604020202020204"/>
              </a:rPr>
              <a:t>    </a:t>
            </a:r>
            <a:r>
              <a:rPr lang="en-GB" sz="3600" b="1" i="0" u="none" strike="noStrike">
                <a:latin typeface="Britannic Bold" pitchFamily="34" charset="0"/>
                <a:ea typeface="Britannic Bold" pitchFamily="34" charset="0"/>
                <a:cs typeface="Britannic Bold" pitchFamily="34" charset="0"/>
              </a:rPr>
              <a:t>Recommendation </a:t>
            </a:r>
            <a:r>
              <a:rPr lang="en-GB" sz="1200" b="0" i="0" u="none" strike="noStrike">
                <a:latin typeface="Arial" pitchFamily="34" charset="0" panose="020B0604020202020204"/>
                <a:ea typeface="+mn-ea"/>
                <a:cs typeface="Arial" pitchFamily="34" charset="0" panose="020B0604020202020204"/>
              </a:rPr>
              <a:t>!</a:t>
            </a:r>
          </a:p>
          <a:p>
            <a:r>
              <a:rPr lang="en-GB" sz="1200" b="0" i="0" u="none" strike="noStrike">
                <a:latin typeface="Arial" pitchFamily="34" charset="0" panose="020B0604020202020204"/>
                <a:ea typeface="+mn-ea"/>
                <a:cs typeface="Arial" pitchFamily="34" charset="0" panose="020B0604020202020204"/>
              </a:rPr>
              <a:t>!</a:t>
            </a:r>
          </a:p>
          <a:p>
            <a:endParaRPr lang="en-GB" sz="1200" b="1" i="0" u="none" strike="noStrike">
              <a:latin typeface="Arial" pitchFamily="34" charset="0" panose="020B0604020202020204"/>
              <a:ea typeface="+mn-ea"/>
              <a:cs typeface="Arial" pitchFamily="34" charset="0" panose="020B0604020202020204"/>
            </a:endParaRPr>
          </a:p>
          <a:p>
            <a:pPr marL="514350" indent="-514350">
              <a:buFont typeface="+mj-lt"/>
              <a:buAutoNum type="arabicPeriod"/>
            </a:pPr>
            <a:r>
              <a:rPr lang="en-GB" sz="2800" b="1" i="1" u="none" strike="noStrike">
                <a:latin typeface="Arial" pitchFamily="34" charset="0" panose="020B0604020202020204"/>
                <a:ea typeface="+mn-ea"/>
                <a:cs typeface="Arial" pitchFamily="34" charset="0" panose="020B0604020202020204"/>
              </a:rPr>
              <a:t>Inform/educate employees and consumers</a:t>
            </a:r>
            <a:r>
              <a:rPr lang="en-GB" sz="2800" b="0" i="1" u="none" strike="noStrike">
                <a:latin typeface="Arial" pitchFamily="34" charset="0" panose="020B0604020202020204"/>
                <a:ea typeface="+mn-ea"/>
                <a:cs typeface="Arial" pitchFamily="34" charset="0" panose="020B0604020202020204"/>
              </a:rPr>
              <a:t> about your sustainable business intentions  through all types of communications(media, publicity, campaigns,presentations or direct interaction). </a:t>
            </a:r>
          </a:p>
          <a:p>
            <a:pPr marL="514350" indent="-514350">
              <a:buFont typeface="+mj-lt"/>
              <a:buAutoNum type="arabicPeriod"/>
            </a:pPr>
            <a:endParaRPr lang="en-GB" sz="2800" b="0" i="1" u="none" strike="noStrike">
              <a:latin typeface="Arial" pitchFamily="34" charset="0" panose="020B0604020202020204"/>
              <a:ea typeface="+mn-ea"/>
              <a:cs typeface="Arial" pitchFamily="34" charset="0" panose="020B0604020202020204"/>
            </a:endParaRPr>
          </a:p>
          <a:p>
            <a:pPr marL="514350" indent="-514350">
              <a:buFont typeface="+mj-lt"/>
              <a:buAutoNum type="arabicPeriod"/>
            </a:pPr>
            <a:r>
              <a:rPr lang="en-GB" sz="2800" b="1" i="1" u="none" strike="noStrike">
                <a:latin typeface="Arial" pitchFamily="34" charset="0" panose="020B0604020202020204"/>
                <a:ea typeface="+mn-ea"/>
                <a:cs typeface="Arial" pitchFamily="34" charset="0" panose="020B0604020202020204"/>
              </a:rPr>
              <a:t> Use AI tools, new technologies </a:t>
            </a:r>
            <a:r>
              <a:rPr lang="en-GB" sz="2800" b="0" i="1" u="none" strike="noStrike">
                <a:latin typeface="Arial" pitchFamily="34" charset="0" panose="020B0604020202020204"/>
                <a:ea typeface="+mn-ea"/>
                <a:cs typeface="Arial" pitchFamily="34" charset="0" panose="020B0604020202020204"/>
              </a:rPr>
              <a:t>in food waste reduction</a:t>
            </a:r>
            <a:r>
              <a:rPr lang="en-GB" sz="2800" b="0" i="0" u="none" strike="noStrike">
                <a:latin typeface="Arial" pitchFamily="34" charset="0" panose="020B0604020202020204"/>
                <a:ea typeface="+mn-ea"/>
                <a:cs typeface="Arial" pitchFamily="34" charset="0" panose="020B0604020202020204"/>
              </a:rPr>
              <a:t>, </a:t>
            </a:r>
            <a:r>
              <a:rPr lang="en-GB" sz="2800" b="1" i="0" u="none" strike="noStrike">
                <a:latin typeface="Arial" pitchFamily="34" charset="0" panose="020B0604020202020204"/>
                <a:ea typeface="+mn-ea"/>
                <a:cs typeface="Arial" pitchFamily="34" charset="0" panose="020B0604020202020204"/>
              </a:rPr>
              <a:t>new software (Zest, DWT)</a:t>
            </a:r>
            <a:r>
              <a:rPr lang="en-GB" sz="2800" b="0" i="0" u="none" strike="noStrike">
                <a:latin typeface="Arial" pitchFamily="34" charset="0" panose="020B0604020202020204"/>
                <a:ea typeface="+mn-ea"/>
                <a:cs typeface="Arial" pitchFamily="34" charset="0" panose="020B0604020202020204"/>
              </a:rPr>
              <a:t>, </a:t>
            </a:r>
            <a:r>
              <a:rPr lang="en-GB" sz="2800" b="0" i="1" u="none" strike="noStrike">
                <a:latin typeface="Arial" pitchFamily="34" charset="0" panose="020B0604020202020204"/>
                <a:ea typeface="+mn-ea"/>
                <a:cs typeface="Arial" pitchFamily="34" charset="0" panose="020B0604020202020204"/>
              </a:rPr>
              <a:t>who “transform food sourcing and distribution across the UK, cutting waste, reducing carbon emissions and lowering costs”(Hall,R.,The Guardian 2025).</a:t>
            </a:r>
            <a:r>
              <a:rPr lang="en-GB" sz="2800" b="1" i="0" u="none" strike="noStrike">
                <a:latin typeface="Arial" pitchFamily="34" charset="0" panose="020B0604020202020204"/>
                <a:ea typeface="+mn-ea"/>
                <a:cs typeface="Arial" pitchFamily="34" charset="0" panose="020B0604020202020204"/>
              </a:rPr>
              <a:t> </a:t>
            </a:r>
          </a:p>
          <a:p>
            <a:pPr marL="514350" indent="-514350">
              <a:buFont typeface="+mj-lt"/>
              <a:buAutoNum type="arabicPeriod"/>
            </a:pPr>
            <a:endParaRPr lang="en-GB" sz="2800" b="1" i="0" u="none" strike="noStrike">
              <a:latin typeface="Arial" pitchFamily="34" charset="0" panose="020B0604020202020204"/>
              <a:ea typeface="+mn-ea"/>
              <a:cs typeface="Arial" pitchFamily="34" charset="0" panose="020B0604020202020204"/>
            </a:endParaRPr>
          </a:p>
          <a:p>
            <a:pPr marL="514350" indent="-514350">
              <a:buFont typeface="+mj-lt"/>
              <a:buAutoNum type="arabicPeriod"/>
            </a:pPr>
            <a:r>
              <a:rPr lang="en-GB" sz="2800" b="1" i="1" u="none" strike="noStrike">
                <a:latin typeface="Arial" pitchFamily="34" charset="0" panose="020B0604020202020204"/>
                <a:ea typeface="+mn-ea"/>
                <a:cs typeface="Arial" pitchFamily="34" charset="0" panose="020B0604020202020204"/>
              </a:rPr>
              <a:t>Change the public perception </a:t>
            </a:r>
            <a:r>
              <a:rPr lang="en-GB" sz="2800" b="0" i="1" u="none" strike="noStrike">
                <a:latin typeface="Arial" pitchFamily="34" charset="0" panose="020B0604020202020204"/>
                <a:ea typeface="+mn-ea"/>
                <a:cs typeface="Arial" pitchFamily="34" charset="0" panose="020B0604020202020204"/>
              </a:rPr>
              <a:t>about sustainability regarding the food waste, by show them a different perspective.</a:t>
            </a:r>
            <a:endParaRPr lang="en-US" sz="2800" b="0" i="1"/>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2255" y="272616"/>
            <a:ext cx="12010117" cy="12702109"/>
          </a:xfrm>
          <a:prstGeom prst="rect">
            <a:avLst/>
          </a:prstGeom>
          <a:noFill/>
        </p:spPr>
        <p:txBody>
          <a:bodyPr wrap="square" rtlCol="0">
            <a:spAutoFit/>
          </a:bodyPr>
          <a:lstStyle/>
          <a:p>
            <a:r>
              <a:rPr lang="en-GB" sz="3600" b="1" i="0" u="none" strike="noStrike">
                <a:latin typeface="Britannic Bold" pitchFamily="34" charset="0"/>
                <a:ea typeface="Britannic Bold" pitchFamily="34" charset="0"/>
                <a:cs typeface="Britannic Bold" pitchFamily="34" charset="0"/>
              </a:rPr>
              <a:t> Examples of Sustainable Initiatives &amp; Practices</a:t>
            </a:r>
          </a:p>
          <a:p>
            <a:endParaRPr lang="en-GB" sz="3600" b="1" i="0" u="none" strike="noStrike">
              <a:latin typeface="Britannic Bold" pitchFamily="34" charset="0"/>
              <a:ea typeface="Britannic Bold" pitchFamily="34" charset="0"/>
              <a:cs typeface="Britannic Bold" pitchFamily="34" charset="0"/>
            </a:endParaRPr>
          </a:p>
          <a:p>
            <a:endParaRPr lang="en-GB" sz="3600" b="1" i="0" u="none" strike="noStrike">
              <a:latin typeface="Britannic Bold" pitchFamily="34" charset="0"/>
              <a:ea typeface="Britannic Bold" pitchFamily="34" charset="0"/>
              <a:cs typeface="Britannic Bold" pitchFamily="34" charset="0"/>
            </a:endParaRPr>
          </a:p>
          <a:p>
            <a:endParaRPr lang="en-GB" sz="3600" b="1" i="0" u="none" strike="noStrike">
              <a:latin typeface="Britannic Bold" pitchFamily="34" charset="0"/>
              <a:ea typeface="Britannic Bold" pitchFamily="34" charset="0"/>
              <a:cs typeface="Britannic Bold" pitchFamily="34" charset="0"/>
            </a:endParaRPr>
          </a:p>
          <a:p>
            <a:endParaRPr lang="en-GB" sz="3600" b="1" i="0" u="none" strike="noStrike">
              <a:latin typeface="Britannic Bold" pitchFamily="34" charset="0"/>
              <a:ea typeface="Britannic Bold" pitchFamily="34" charset="0"/>
              <a:cs typeface="Britannic Bold" pitchFamily="34" charset="0"/>
            </a:endParaRPr>
          </a:p>
          <a:p>
            <a:endParaRPr lang="en-GB" sz="3600" b="1" i="0" u="none" strike="noStrike">
              <a:latin typeface="Britannic Bold" pitchFamily="34" charset="0"/>
              <a:ea typeface="Britannic Bold" pitchFamily="34" charset="0"/>
              <a:cs typeface="Britannic Bold" pitchFamily="34" charset="0"/>
            </a:endParaRPr>
          </a:p>
          <a:p>
            <a:endParaRPr lang="en-GB" sz="3600" b="1" i="0" u="none" strike="noStrike">
              <a:latin typeface="Britannic Bold" pitchFamily="34" charset="0"/>
              <a:ea typeface="Britannic Bold" pitchFamily="34" charset="0"/>
              <a:cs typeface="Britannic Bold" pitchFamily="34" charset="0"/>
            </a:endParaRPr>
          </a:p>
          <a:p>
            <a:endParaRPr lang="en-GB" sz="3600" b="1" i="0" u="none" strike="noStrike">
              <a:latin typeface="Britannic Bold" pitchFamily="34" charset="0"/>
              <a:ea typeface="Britannic Bold" pitchFamily="34" charset="0"/>
              <a:cs typeface="Britannic Bold" pitchFamily="34" charset="0"/>
            </a:endParaRPr>
          </a:p>
          <a:p>
            <a:endParaRPr lang="en-GB" sz="3600" b="1" i="0" u="none" strike="noStrike">
              <a:latin typeface="Britannic Bold" pitchFamily="34" charset="0"/>
              <a:ea typeface="Britannic Bold" pitchFamily="34" charset="0"/>
              <a:cs typeface="Britannic Bold" pitchFamily="34" charset="0"/>
            </a:endParaRPr>
          </a:p>
          <a:p>
            <a:endParaRPr lang="en-GB" sz="3600" b="1" i="0" u="none" strike="noStrike">
              <a:latin typeface="Britannic Bold" pitchFamily="34" charset="0"/>
              <a:ea typeface="Britannic Bold" pitchFamily="34" charset="0"/>
              <a:cs typeface="Britannic Bold" pitchFamily="34" charset="0"/>
            </a:endParaRPr>
          </a:p>
          <a:p>
            <a:endParaRPr lang="en-GB" sz="3600" b="1" i="0" u="none" strike="noStrike">
              <a:latin typeface="Britannic Bold" pitchFamily="34" charset="0"/>
              <a:ea typeface="Britannic Bold" pitchFamily="34" charset="0"/>
              <a:cs typeface="Britannic Bold" pitchFamily="34" charset="0"/>
            </a:endParaRPr>
          </a:p>
          <a:p>
            <a:endParaRPr lang="en-GB" sz="3600" b="1" i="0" u="none" strike="noStrike">
              <a:latin typeface="Britannic Bold" pitchFamily="34" charset="0"/>
              <a:ea typeface="Britannic Bold" pitchFamily="34" charset="0"/>
              <a:cs typeface="Britannic Bold" pitchFamily="34" charset="0"/>
            </a:endParaRPr>
          </a:p>
          <a:p>
            <a:endParaRPr lang="en-GB" sz="3600" b="1" i="0" u="none" strike="noStrike">
              <a:latin typeface="Britannic Bold" pitchFamily="34" charset="0"/>
              <a:ea typeface="Britannic Bold" pitchFamily="34" charset="0"/>
              <a:cs typeface="Britannic Bold" pitchFamily="34" charset="0"/>
            </a:endParaRPr>
          </a:p>
          <a:p>
            <a:endParaRPr lang="en-GB" sz="3600" b="1" i="0" u="none" strike="noStrike">
              <a:latin typeface="Britannic Bold" pitchFamily="34" charset="0"/>
              <a:ea typeface="Britannic Bold" pitchFamily="34" charset="0"/>
              <a:cs typeface="Britannic Bold" pitchFamily="34" charset="0"/>
            </a:endParaRPr>
          </a:p>
          <a:p>
            <a:endParaRPr lang="en-GB" sz="3600" b="1" i="0" u="none" strike="noStrike">
              <a:latin typeface="Britannic Bold" pitchFamily="34" charset="0"/>
              <a:ea typeface="Britannic Bold" pitchFamily="34" charset="0"/>
              <a:cs typeface="Britannic Bold" pitchFamily="34" charset="0"/>
            </a:endParaRPr>
          </a:p>
          <a:p>
            <a:endParaRPr lang="en-GB" sz="3600" b="1" i="0" u="none" strike="noStrike">
              <a:latin typeface="Britannic Bold" pitchFamily="34" charset="0"/>
              <a:ea typeface="Britannic Bold" pitchFamily="34" charset="0"/>
              <a:cs typeface="Britannic Bold" pitchFamily="34" charset="0"/>
            </a:endParaRPr>
          </a:p>
          <a:p>
            <a:endParaRPr lang="en-GB" sz="3600" b="1" i="0" u="none" strike="noStrike">
              <a:latin typeface="Britannic Bold" pitchFamily="34" charset="0"/>
              <a:ea typeface="Britannic Bold" pitchFamily="34" charset="0"/>
              <a:cs typeface="Britannic Bold" pitchFamily="34" charset="0"/>
            </a:endParaRPr>
          </a:p>
          <a:p>
            <a:endParaRPr lang="en-GB" sz="3600" b="1" i="0" u="none" strike="noStrike">
              <a:latin typeface="Britannic Bold" pitchFamily="34" charset="0"/>
              <a:ea typeface="Britannic Bold" pitchFamily="34" charset="0"/>
              <a:cs typeface="Britannic Bold" pitchFamily="34" charset="0"/>
            </a:endParaRPr>
          </a:p>
          <a:p>
            <a:endParaRPr lang="en-GB" sz="3600" b="1" i="0" u="none" strike="noStrike">
              <a:latin typeface="Britannic Bold" pitchFamily="34" charset="0"/>
              <a:ea typeface="Britannic Bold" pitchFamily="34" charset="0"/>
              <a:cs typeface="Britannic Bold" pitchFamily="34" charset="0"/>
            </a:endParaRPr>
          </a:p>
          <a:p>
            <a:endParaRPr lang="en-GB" sz="3600" b="1" i="0" u="none" strike="noStrike">
              <a:latin typeface="Britannic Bold" pitchFamily="34" charset="0"/>
              <a:ea typeface="Britannic Bold" pitchFamily="34" charset="0"/>
              <a:cs typeface="Britannic Bold" pitchFamily="34" charset="0"/>
            </a:endParaRPr>
          </a:p>
          <a:p>
            <a:endParaRPr lang="en-GB" sz="3600" b="1" i="0" u="none" strike="noStrike">
              <a:latin typeface="Britannic Bold" pitchFamily="34" charset="0"/>
              <a:ea typeface="Britannic Bold" pitchFamily="34" charset="0"/>
              <a:cs typeface="Britannic Bold" pitchFamily="34" charset="0"/>
            </a:endParaRPr>
          </a:p>
          <a:p>
            <a:endParaRPr lang="en-GB" sz="3600" b="1" i="0" u="none" strike="noStrike">
              <a:latin typeface="Britannic Bold" pitchFamily="34" charset="0"/>
              <a:ea typeface="Britannic Bold" pitchFamily="34" charset="0"/>
              <a:cs typeface="Britannic Bold" pitchFamily="34" charset="0"/>
            </a:endParaRPr>
          </a:p>
          <a:p>
            <a:endParaRPr lang="en-GB" sz="3600" b="1" i="0" u="none" strike="noStrike">
              <a:latin typeface="Britannic Bold" pitchFamily="34" charset="0"/>
              <a:ea typeface="Britannic Bold" pitchFamily="34" charset="0"/>
              <a:cs typeface="Britannic Bold" pitchFamily="34" charset="0"/>
            </a:endParaRPr>
          </a:p>
        </p:txBody>
      </p:sp>
      <p:sp>
        <p:nvSpPr>
          <p:cNvPr id="3" name="TextBox 2"/>
          <p:cNvSpPr txBox="1"/>
          <p:nvPr/>
        </p:nvSpPr>
        <p:spPr>
          <a:xfrm>
            <a:off x="0" y="904643"/>
            <a:ext cx="12192000" cy="8072410"/>
          </a:xfrm>
          <a:prstGeom prst="rect">
            <a:avLst/>
          </a:prstGeom>
          <a:noFill/>
        </p:spPr>
        <p:txBody>
          <a:bodyPr wrap="square" rtlCol="0">
            <a:spAutoFit/>
          </a:bodyPr>
          <a:lstStyle/>
          <a:p>
            <a:endParaRPr lang="en-GB" sz="2000" b="1" i="0" u="none" strike="noStrike">
              <a:latin typeface="Arial" pitchFamily="34" charset="0" panose="020B0604020202020204"/>
              <a:ea typeface="+mn-ea"/>
              <a:cs typeface="Arial" pitchFamily="34" charset="0" panose="020B0604020202020204"/>
            </a:endParaRPr>
          </a:p>
          <a:p>
            <a:endParaRPr lang="en-GB" sz="2000" b="1" i="0" u="none" strike="noStrike">
              <a:latin typeface="Arial" pitchFamily="34" charset="0" panose="020B0604020202020204"/>
              <a:ea typeface="+mn-ea"/>
              <a:cs typeface="Arial" pitchFamily="34" charset="0" panose="020B0604020202020204"/>
            </a:endParaRPr>
          </a:p>
          <a:p>
            <a:pPr marL="0" indent="0">
              <a:buFont typeface="+mj-lt"/>
              <a:buNone/>
            </a:pPr>
            <a:r>
              <a:rPr lang="en-GB" sz="2000" b="1" i="0" u="none" strike="noStrike">
                <a:latin typeface="Arial" pitchFamily="34" charset="0" panose="020B0604020202020204"/>
                <a:ea typeface="+mn-ea"/>
                <a:cs typeface="Arial" pitchFamily="34" charset="0" panose="020B0604020202020204"/>
              </a:rPr>
              <a:t>   </a:t>
            </a:r>
            <a:r>
              <a:rPr lang="en-GB" sz="2400" b="1" i="0" u="none" strike="noStrike">
                <a:latin typeface="Arial" pitchFamily="34" charset="0" panose="020B0604020202020204"/>
                <a:ea typeface="+mn-ea"/>
                <a:cs typeface="Arial" pitchFamily="34" charset="0" panose="020B0604020202020204"/>
              </a:rPr>
              <a:t> 1.  Examples of </a:t>
            </a:r>
            <a:r>
              <a:rPr lang="en-GB" sz="2400" b="1" i="1" u="none" strike="noStrike">
                <a:latin typeface="Arial Black" charset="0"/>
                <a:ea typeface="Arial Black" charset="0"/>
                <a:cs typeface="Arial Black" charset="0"/>
              </a:rPr>
              <a:t>good campaigns</a:t>
            </a:r>
            <a:r>
              <a:rPr lang="en-GB" sz="2400" b="1" i="0" u="none" strike="noStrike">
                <a:latin typeface="Arial Black" charset="0"/>
                <a:ea typeface="Arial Black" charset="0"/>
                <a:cs typeface="Arial Black" charset="0"/>
              </a:rPr>
              <a:t> </a:t>
            </a:r>
            <a:r>
              <a:rPr lang="en-GB" sz="2400" b="1" i="0" u="none" strike="noStrike">
                <a:latin typeface="Arial" pitchFamily="34" charset="0" panose="020B0604020202020204"/>
                <a:ea typeface="+mn-ea"/>
                <a:cs typeface="Arial" pitchFamily="34" charset="0" panose="020B0604020202020204"/>
              </a:rPr>
              <a:t>for raising consumer awareness of food waste are</a:t>
            </a:r>
            <a:r>
              <a:rPr lang="en-GB" sz="2400" b="1" i="1" u="none" strike="noStrike">
                <a:latin typeface="Arial Black" charset="0"/>
                <a:ea typeface="Arial Black" charset="0"/>
                <a:cs typeface="Arial Black" charset="0"/>
              </a:rPr>
              <a:t>“ Guardians to Grub”, “Love Food Hate Waste”, “ Food Waste Action Week”.</a:t>
            </a:r>
            <a:endParaRPr lang="en-GB" sz="2400" b="1" i="0" u="none" strike="noStrike">
              <a:latin typeface="Arial" pitchFamily="34" charset="0" panose="020B0604020202020204"/>
              <a:ea typeface="+mn-ea"/>
              <a:cs typeface="Arial" pitchFamily="34" charset="0" panose="020B0604020202020204"/>
            </a:endParaRPr>
          </a:p>
          <a:p>
            <a:pPr marL="0" indent="0">
              <a:buFont typeface="+mj-lt"/>
              <a:buNone/>
            </a:pPr>
            <a:endParaRPr lang="en-GB" sz="2400" b="1" i="0" u="none" strike="noStrike">
              <a:latin typeface="Arial" pitchFamily="34" charset="0" panose="020B0604020202020204"/>
              <a:ea typeface="+mn-ea"/>
              <a:cs typeface="Arial" pitchFamily="34" charset="0" panose="020B0604020202020204"/>
            </a:endParaRPr>
          </a:p>
          <a:p>
            <a:pPr marL="0" indent="0">
              <a:buFont typeface="+mj-lt"/>
              <a:buNone/>
            </a:pPr>
            <a:endParaRPr lang="en-GB" sz="2000" b="1" i="0" u="none" strike="noStrike">
              <a:latin typeface="Arial" pitchFamily="34" charset="0" panose="020B0604020202020204"/>
              <a:ea typeface="+mn-ea"/>
              <a:cs typeface="Arial" pitchFamily="34" charset="0" panose="020B0604020202020204"/>
            </a:endParaRPr>
          </a:p>
          <a:p>
            <a:pPr marL="0" indent="0">
              <a:buFont typeface="+mj-lt"/>
              <a:buNone/>
            </a:pPr>
            <a:endParaRPr lang="en-GB" sz="2000" b="1" i="0" u="none" strike="noStrike">
              <a:latin typeface="Arial" pitchFamily="34" charset="0" panose="020B0604020202020204"/>
              <a:ea typeface="+mn-ea"/>
              <a:cs typeface="Arial" pitchFamily="34" charset="0" panose="020B0604020202020204"/>
            </a:endParaRPr>
          </a:p>
          <a:p>
            <a:pPr marL="0" indent="0">
              <a:buFont typeface="+mj-lt"/>
              <a:buNone/>
            </a:pPr>
            <a:endParaRPr lang="en-GB" sz="2000" b="1" i="0" u="none" strike="noStrike">
              <a:latin typeface="Arial" pitchFamily="34" charset="0" panose="020B0604020202020204"/>
              <a:ea typeface="+mn-ea"/>
              <a:cs typeface="Arial" pitchFamily="34" charset="0" panose="020B0604020202020204"/>
            </a:endParaRPr>
          </a:p>
          <a:p>
            <a:endParaRPr lang="en-GB" sz="2000" b="1" i="0" u="none" strike="noStrike">
              <a:latin typeface="Arial" pitchFamily="34" charset="0" panose="020B0604020202020204"/>
              <a:ea typeface="+mn-ea"/>
              <a:cs typeface="Arial" pitchFamily="34" charset="0" panose="020B0604020202020204"/>
            </a:endParaRPr>
          </a:p>
          <a:p>
            <a:endParaRPr lang="en-GB" sz="2000" b="1" i="0" u="none" strike="noStrike">
              <a:latin typeface="Arial" pitchFamily="34" charset="0" panose="020B0604020202020204"/>
              <a:ea typeface="+mn-ea"/>
              <a:cs typeface="Arial" pitchFamily="34" charset="0" panose="020B0604020202020204"/>
            </a:endParaRPr>
          </a:p>
          <a:p>
            <a:endParaRPr lang="en-GB" sz="2400" b="1" i="0" u="none" strike="noStrike">
              <a:latin typeface="Arial" pitchFamily="34" charset="0" panose="020B0604020202020204"/>
              <a:ea typeface="+mn-ea"/>
              <a:cs typeface="Arial" pitchFamily="34" charset="0" panose="020B0604020202020204"/>
            </a:endParaRPr>
          </a:p>
          <a:p>
            <a:endParaRPr lang="en-GB" sz="2400" b="1" i="0" u="none" strike="noStrike">
              <a:latin typeface="Arial" pitchFamily="34" charset="0" panose="020B0604020202020204"/>
              <a:ea typeface="+mn-ea"/>
              <a:cs typeface="Arial" pitchFamily="34" charset="0" panose="020B0604020202020204"/>
            </a:endParaRPr>
          </a:p>
          <a:p>
            <a:endParaRPr lang="en-GB" sz="2400" b="1" i="0" u="none" strike="noStrike">
              <a:latin typeface="Arial" pitchFamily="34" charset="0" panose="020B0604020202020204"/>
              <a:ea typeface="+mn-ea"/>
              <a:cs typeface="Arial" pitchFamily="34" charset="0" panose="020B0604020202020204"/>
            </a:endParaRPr>
          </a:p>
          <a:p>
            <a:endParaRPr lang="en-GB" sz="2400" b="1" i="0" u="none" strike="noStrike">
              <a:latin typeface="Arial" pitchFamily="34" charset="0" panose="020B0604020202020204"/>
              <a:ea typeface="+mn-ea"/>
              <a:cs typeface="Arial" pitchFamily="34" charset="0" panose="020B0604020202020204"/>
            </a:endParaRPr>
          </a:p>
          <a:p>
            <a:endParaRPr lang="en-GB" sz="2400" b="1" i="0" u="none" strike="noStrike">
              <a:latin typeface="Arial" pitchFamily="34" charset="0" panose="020B0604020202020204"/>
              <a:ea typeface="+mn-ea"/>
              <a:cs typeface="Arial" pitchFamily="34" charset="0" panose="020B0604020202020204"/>
            </a:endParaRPr>
          </a:p>
          <a:p>
            <a:endParaRPr lang="en-GB" sz="2400" b="1" i="0" u="none" strike="noStrike">
              <a:latin typeface="Arial" pitchFamily="34" charset="0" panose="020B0604020202020204"/>
              <a:ea typeface="+mn-ea"/>
              <a:cs typeface="Arial" pitchFamily="34" charset="0" panose="020B0604020202020204"/>
            </a:endParaRPr>
          </a:p>
          <a:p>
            <a:endParaRPr lang="en-GB" sz="2400" b="1" i="0" u="none" strike="noStrike">
              <a:latin typeface="Arial" pitchFamily="34" charset="0" panose="020B0604020202020204"/>
              <a:ea typeface="+mn-ea"/>
              <a:cs typeface="Arial" pitchFamily="34" charset="0" panose="020B0604020202020204"/>
            </a:endParaRPr>
          </a:p>
          <a:p>
            <a:endParaRPr lang="en-GB" sz="2400" b="1" i="0" u="none" strike="noStrike">
              <a:latin typeface="Arial" pitchFamily="34" charset="0" panose="020B0604020202020204"/>
              <a:ea typeface="+mn-ea"/>
              <a:cs typeface="Arial" pitchFamily="34" charset="0" panose="020B0604020202020204"/>
            </a:endParaRPr>
          </a:p>
          <a:p>
            <a:endParaRPr lang="en-GB" sz="2400" b="1" i="0" u="none" strike="noStrike">
              <a:latin typeface="Arial" pitchFamily="34" charset="0" panose="020B0604020202020204"/>
              <a:ea typeface="+mn-ea"/>
              <a:cs typeface="Arial" pitchFamily="34" charset="0" panose="020B0604020202020204"/>
            </a:endParaRPr>
          </a:p>
          <a:p>
            <a:endParaRPr lang="en-GB" sz="2400" b="1" i="0" u="none" strike="noStrike">
              <a:latin typeface="Arial" pitchFamily="34" charset="0" panose="020B0604020202020204"/>
              <a:ea typeface="+mn-ea"/>
              <a:cs typeface="Arial" pitchFamily="34" charset="0" panose="020B0604020202020204"/>
            </a:endParaRPr>
          </a:p>
          <a:p>
            <a:endParaRPr lang="en-GB" sz="2400" b="1" i="0" u="none" strike="noStrike">
              <a:latin typeface="Arial" pitchFamily="34" charset="0" panose="020B0604020202020204"/>
              <a:ea typeface="+mn-ea"/>
              <a:cs typeface="Arial" pitchFamily="34" charset="0" panose="020B0604020202020204"/>
            </a:endParaRPr>
          </a:p>
          <a:p>
            <a:endParaRPr lang="en-GB" sz="2400" b="1" i="0" u="none" strike="noStrike">
              <a:latin typeface="Arial" pitchFamily="34" charset="0" panose="020B0604020202020204"/>
              <a:ea typeface="+mn-ea"/>
              <a:cs typeface="Arial" pitchFamily="34" charset="0" panose="020B0604020202020204"/>
            </a:endParaRPr>
          </a:p>
        </p:txBody>
      </p:sp>
      <p:sp>
        <p:nvSpPr>
          <p:cNvPr id="4" name="TextBox 3"/>
          <p:cNvSpPr txBox="1"/>
          <p:nvPr/>
        </p:nvSpPr>
        <p:spPr>
          <a:xfrm>
            <a:off x="277808" y="2123443"/>
            <a:ext cx="11804564" cy="5573850"/>
          </a:xfrm>
          <a:prstGeom prst="rect">
            <a:avLst/>
          </a:prstGeom>
          <a:noFill/>
        </p:spPr>
        <p:txBody>
          <a:bodyPr wrap="square" rtlCol="0">
            <a:spAutoFit/>
          </a:bodyPr>
          <a:lstStyle/>
          <a:p>
            <a:pPr marL="0" indent="0">
              <a:buFont typeface="+mj-lt"/>
              <a:buNone/>
            </a:pPr>
            <a:endParaRPr lang="en-GB" sz="2000" b="1" i="0" u="none" strike="noStrike">
              <a:latin typeface="Arial" pitchFamily="34" charset="0" panose="020B0604020202020204"/>
              <a:ea typeface="+mn-ea"/>
              <a:cs typeface="Arial" pitchFamily="34" charset="0" panose="020B0604020202020204"/>
            </a:endParaRPr>
          </a:p>
          <a:p>
            <a:pPr marL="0" indent="0">
              <a:buFont typeface="+mj-lt"/>
              <a:buNone/>
            </a:pPr>
            <a:endParaRPr lang="en-GB" sz="2000" b="1" i="0" u="none" strike="noStrike">
              <a:latin typeface="Arial" pitchFamily="34" charset="0" panose="020B0604020202020204"/>
              <a:ea typeface="+mn-ea"/>
              <a:cs typeface="Arial" pitchFamily="34" charset="0" panose="020B0604020202020204"/>
            </a:endParaRPr>
          </a:p>
          <a:p>
            <a:pPr marL="0" indent="0">
              <a:buFont typeface="+mj-lt"/>
              <a:buNone/>
            </a:pPr>
            <a:r>
              <a:rPr lang="en-GB" sz="2400" b="1" i="0" u="none" strike="noStrike">
                <a:latin typeface="Arial" pitchFamily="34" charset="0" panose="020B0604020202020204"/>
                <a:ea typeface="+mn-ea"/>
                <a:cs typeface="Arial" pitchFamily="34" charset="0" panose="020B0604020202020204"/>
              </a:rPr>
              <a:t>2. The most forward-thinking hospitality  businesses embraced already the next generation</a:t>
            </a:r>
            <a:r>
              <a:rPr lang="en-GB" sz="2400" b="1" i="0" u="none" strike="noStrike">
                <a:latin typeface="Arial Black" charset="0"/>
                <a:ea typeface="Arial Black" charset="0"/>
                <a:cs typeface="Arial Black" charset="0"/>
              </a:rPr>
              <a:t> </a:t>
            </a:r>
            <a:r>
              <a:rPr lang="en-GB" sz="2400" b="1" i="1" u="none" strike="noStrike">
                <a:latin typeface="Arial Black" charset="0"/>
                <a:ea typeface="Arial Black" charset="0"/>
                <a:cs typeface="Arial Black" charset="0"/>
              </a:rPr>
              <a:t>AI-tools</a:t>
            </a:r>
            <a:r>
              <a:rPr lang="en-GB" sz="2400" b="1" i="1" u="none" strike="noStrike">
                <a:latin typeface="Arial" pitchFamily="34" charset="0" panose="020B0604020202020204"/>
                <a:ea typeface="+mn-ea"/>
                <a:cs typeface="Arial" pitchFamily="34" charset="0" panose="020B0604020202020204"/>
              </a:rPr>
              <a:t>.</a:t>
            </a:r>
            <a:r>
              <a:rPr lang="en-GB" sz="2400" b="1" i="0" u="none" strike="noStrike">
                <a:latin typeface="Arial" pitchFamily="34" charset="0" panose="020B0604020202020204"/>
                <a:ea typeface="+mn-ea"/>
                <a:cs typeface="Arial" pitchFamily="34" charset="0" panose="020B0604020202020204"/>
              </a:rPr>
              <a:t> One example is Nando’s Singapore Restaurant who adopt </a:t>
            </a:r>
            <a:r>
              <a:rPr lang="en-GB" sz="2400" b="1" i="1" u="none" strike="noStrike">
                <a:latin typeface="Arial Black" charset="0"/>
                <a:ea typeface="Arial Black" charset="0"/>
                <a:cs typeface="Arial Black" charset="0"/>
              </a:rPr>
              <a:t>Tenzo</a:t>
            </a:r>
            <a:r>
              <a:rPr lang="en-GB" sz="2400" b="1" i="0" u="none" strike="noStrike">
                <a:latin typeface="Arial" pitchFamily="34" charset="0" panose="020B0604020202020204"/>
                <a:ea typeface="+mn-ea"/>
                <a:cs typeface="Arial" pitchFamily="34" charset="0" panose="020B0604020202020204"/>
              </a:rPr>
              <a:t> system, to accelerate the food waste reduction and improve cost efficiency(SIGEP, 2027).Google deployed </a:t>
            </a:r>
            <a:r>
              <a:rPr lang="en-GB" sz="2400" b="1" i="1" u="none" strike="noStrike">
                <a:latin typeface="Arial Black" charset="0"/>
                <a:ea typeface="Arial Black" charset="0"/>
                <a:cs typeface="Arial Black" charset="0"/>
              </a:rPr>
              <a:t>Leanpath</a:t>
            </a:r>
            <a:r>
              <a:rPr lang="en-GB" sz="2400" b="1" i="1" u="none" strike="noStrike">
                <a:latin typeface="Arial" pitchFamily="34" charset="0" panose="020B0604020202020204"/>
                <a:ea typeface="+mn-ea"/>
                <a:cs typeface="Arial" pitchFamily="34" charset="0" panose="020B0604020202020204"/>
              </a:rPr>
              <a:t>’</a:t>
            </a:r>
            <a:r>
              <a:rPr lang="en-GB" sz="2400" b="1" i="0" u="none" strike="noStrike">
                <a:latin typeface="Arial" pitchFamily="34" charset="0" panose="020B0604020202020204"/>
                <a:ea typeface="+mn-ea"/>
                <a:cs typeface="Arial" pitchFamily="34" charset="0" panose="020B0604020202020204"/>
              </a:rPr>
              <a:t>s system in over 200 cafes in 21 countries.(SIGEP 2027). The Canary Warf branch of Marriot International(SIGEP 2027), Four Seasons Hotels, and the InterContinental Hotel Group collaborated with</a:t>
            </a:r>
            <a:r>
              <a:rPr lang="en-GB" sz="2400" b="1" i="1" u="none" strike="noStrike">
                <a:latin typeface="Arial Black" charset="0"/>
                <a:ea typeface="Arial Black" charset="0"/>
                <a:cs typeface="Arial Black" charset="0"/>
              </a:rPr>
              <a:t> Winnow’s food waste management and tracking system</a:t>
            </a:r>
            <a:r>
              <a:rPr lang="en-GB" sz="2400" b="1" i="0" u="none" strike="noStrike">
                <a:latin typeface="Arial" pitchFamily="34" charset="0" panose="020B0604020202020204"/>
                <a:ea typeface="+mn-ea"/>
                <a:cs typeface="Arial" pitchFamily="34" charset="0" panose="020B0604020202020204"/>
              </a:rPr>
              <a:t>. Other similar systems who can help in monitoring food waste by using AI, are</a:t>
            </a:r>
            <a:r>
              <a:rPr lang="en-GB" sz="2400" b="1" i="1" u="none" strike="noStrike">
                <a:latin typeface="Arial Black" charset="0"/>
                <a:ea typeface="Arial Black" charset="0"/>
                <a:cs typeface="Arial Black" charset="0"/>
              </a:rPr>
              <a:t> Lumitics</a:t>
            </a:r>
            <a:r>
              <a:rPr lang="en-GB" sz="2400" b="1" i="0" u="none" strike="noStrike">
                <a:latin typeface="Arial" pitchFamily="34" charset="0" panose="020B0604020202020204"/>
                <a:ea typeface="+mn-ea"/>
                <a:cs typeface="Arial" pitchFamily="34" charset="0" panose="020B0604020202020204"/>
              </a:rPr>
              <a:t> and</a:t>
            </a:r>
            <a:r>
              <a:rPr lang="en-GB" sz="2400" b="1" i="1" u="none" strike="noStrike">
                <a:latin typeface="Arial Black" charset="0"/>
                <a:ea typeface="Arial Black" charset="0"/>
                <a:cs typeface="Arial Black" charset="0"/>
              </a:rPr>
              <a:t> Kitro(</a:t>
            </a:r>
            <a:r>
              <a:rPr lang="en-GB" sz="2400" b="1" i="0" u="none" strike="noStrike">
                <a:latin typeface="Arial" pitchFamily="34" charset="0" panose="020B0604020202020204"/>
                <a:ea typeface="+mn-ea"/>
                <a:cs typeface="Arial" pitchFamily="34" charset="0" panose="020B0604020202020204"/>
              </a:rPr>
              <a:t>ScienceDirect 2025). </a:t>
            </a:r>
          </a:p>
          <a:p>
            <a:endParaRPr lang="en-GB" sz="2400" b="1" i="0" u="none" strike="noStrike">
              <a:latin typeface="Arial" pitchFamily="34" charset="0" panose="020B0604020202020204"/>
              <a:ea typeface="+mn-ea"/>
              <a:cs typeface="Arial" pitchFamily="34" charset="0" panose="020B0604020202020204"/>
            </a:endParaRPr>
          </a:p>
          <a:p>
            <a:endParaRPr lang="en-GB" sz="2000" b="1" i="0" u="none" strike="noStrike">
              <a:latin typeface="Arial" pitchFamily="34" charset="0" panose="020B0604020202020204"/>
              <a:ea typeface="+mn-ea"/>
              <a:cs typeface="Arial" pitchFamily="34" charset="0" panose="020B0604020202020204"/>
            </a:endParaRPr>
          </a:p>
          <a:p>
            <a:endParaRPr lang="en-GB" sz="2000" b="1" i="0" u="none" strike="noStrike">
              <a:latin typeface="Arial" pitchFamily="34" charset="0" panose="020B0604020202020204"/>
              <a:ea typeface="+mn-ea"/>
              <a:cs typeface="Arial" pitchFamily="34" charset="0" panose="020B0604020202020204"/>
            </a:endParaRPr>
          </a:p>
          <a:p>
            <a:endParaRPr lang="en-GB" sz="2000" b="1" i="0" u="none" strike="noStrike">
              <a:latin typeface="Arial" pitchFamily="34" charset="0" panose="020B0604020202020204"/>
              <a:ea typeface="+mn-ea"/>
              <a:cs typeface="Arial" pitchFamily="34" charset="0" panose="020B0604020202020204"/>
            </a:endParaRPr>
          </a:p>
          <a:p>
            <a:endParaRPr lang="en-GB" sz="2000" b="1" i="0" u="none" strike="noStrike">
              <a:latin typeface="Arial" pitchFamily="34" charset="0" panose="020B0604020202020204"/>
              <a:ea typeface="+mn-ea"/>
              <a:cs typeface="Arial" pitchFamily="34" charset="0" panose="020B0604020202020204"/>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p:bgPr>
    </p:bg>
    <p:spTree>
      <p:nvGrpSpPr>
        <p:cNvPr id="1" name=""/>
        <p:cNvGrpSpPr/>
        <p:nvPr/>
      </p:nvGrpSpPr>
      <p:grpSpPr>
        <a:xfrm>
          <a:off x="0" y="0"/>
          <a:ext cx="0" cy="0"/>
          <a:chOff x="0" y="0"/>
          <a:chExt cx="0" cy="0"/>
        </a:xfrm>
      </p:grpSpPr>
      <p:sp>
        <p:nvSpPr>
          <p:cNvPr id="2" name="TextBox 1"/>
          <p:cNvSpPr txBox="1"/>
          <p:nvPr/>
        </p:nvSpPr>
        <p:spPr>
          <a:xfrm>
            <a:off x="72255" y="479396"/>
            <a:ext cx="11972743" cy="1062810"/>
          </a:xfrm>
          <a:prstGeom prst="rect">
            <a:avLst/>
          </a:prstGeom>
          <a:noFill/>
        </p:spPr>
        <p:txBody>
          <a:bodyPr wrap="square" rtlCol="0">
            <a:spAutoFit/>
          </a:bodyPr>
          <a:lstStyle/>
          <a:p>
            <a:r>
              <a:rPr lang="en-GB" sz="2400" b="1" i="0" u="none" strike="noStrike">
                <a:latin typeface="Arial Black" charset="0"/>
                <a:ea typeface="Arial Black" charset="0"/>
                <a:cs typeface="Arial Black" charset="0"/>
              </a:rPr>
              <a:t>3.a. </a:t>
            </a:r>
            <a:r>
              <a:rPr lang="en-GB" sz="2400" b="1" i="1" u="none" strike="noStrike">
                <a:latin typeface="Arial Black" charset="0"/>
                <a:ea typeface="Arial Black" charset="0"/>
                <a:cs typeface="Arial Black" charset="0"/>
              </a:rPr>
              <a:t>Food charity</a:t>
            </a:r>
            <a:r>
              <a:rPr lang="en-GB" sz="2000" b="0" i="0" u="none" strike="noStrike">
                <a:latin typeface="Arial" pitchFamily="34" charset="0" panose="020B0604020202020204"/>
                <a:ea typeface="+mn-ea"/>
                <a:cs typeface="Arial" pitchFamily="34" charset="0" panose="020B0604020202020204"/>
              </a:rPr>
              <a:t> such as </a:t>
            </a:r>
            <a:r>
              <a:rPr lang="en-GB" sz="2400" b="1" i="1" u="none" strike="noStrike">
                <a:latin typeface="Arial Black" charset="0"/>
                <a:ea typeface="Arial Black" charset="0"/>
                <a:cs typeface="Arial Black" charset="0"/>
              </a:rPr>
              <a:t>Fare-Share</a:t>
            </a:r>
            <a:r>
              <a:rPr lang="en-GB" sz="2000" b="0" i="0" u="none" strike="noStrike">
                <a:latin typeface="Arial" pitchFamily="34" charset="0" panose="020B0604020202020204"/>
                <a:ea typeface="+mn-ea"/>
                <a:cs typeface="Arial" pitchFamily="34" charset="0" panose="020B0604020202020204"/>
              </a:rPr>
              <a:t>, programmes such as</a:t>
            </a:r>
            <a:r>
              <a:rPr lang="en-GB" sz="2000" b="1" i="0" u="none" strike="noStrike">
                <a:latin typeface="Arial" pitchFamily="34" charset="0" panose="020B0604020202020204"/>
                <a:ea typeface="+mn-ea"/>
                <a:cs typeface="Arial" pitchFamily="34" charset="0" panose="020B0604020202020204"/>
              </a:rPr>
              <a:t> “</a:t>
            </a:r>
            <a:r>
              <a:rPr lang="en-GB" sz="2400" b="1" i="1" u="none" strike="noStrike">
                <a:latin typeface="Arial Black" charset="0"/>
                <a:ea typeface="Arial Black" charset="0"/>
                <a:cs typeface="Arial Black" charset="0"/>
              </a:rPr>
              <a:t>To Good To Go</a:t>
            </a:r>
            <a:r>
              <a:rPr lang="en-GB" sz="2000" b="1" i="0" u="none" strike="noStrike">
                <a:latin typeface="Arial" pitchFamily="34" charset="0" panose="020B0604020202020204"/>
                <a:ea typeface="+mn-ea"/>
                <a:cs typeface="Arial" pitchFamily="34" charset="0" panose="020B0604020202020204"/>
              </a:rPr>
              <a:t>”</a:t>
            </a:r>
            <a:r>
              <a:rPr lang="en-GB" sz="2000" b="0" i="0" u="none" strike="noStrike">
                <a:latin typeface="Arial" pitchFamily="34" charset="0" panose="020B0604020202020204"/>
                <a:ea typeface="+mn-ea"/>
                <a:cs typeface="Arial" pitchFamily="34" charset="0" panose="020B0604020202020204"/>
              </a:rPr>
              <a:t> are other good initiatives who can be adapt and adopt by big hotel-restaurants in their journey to a greener world( UK Parliament,2024).</a:t>
            </a:r>
            <a:endParaRPr lang="en-GB" sz="1200" b="0" i="0" u="none" strike="noStrike">
              <a:latin typeface="Arial" pitchFamily="34" charset="0" panose="020B0604020202020204"/>
              <a:ea typeface="+mn-ea"/>
              <a:cs typeface="Arial" pitchFamily="34" charset="0" panose="020B0604020202020204"/>
            </a:endParaRPr>
          </a:p>
        </p:txBody>
      </p:sp>
      <p:sp>
        <p:nvSpPr>
          <p:cNvPr id="3" name="TextBox 2"/>
          <p:cNvSpPr txBox="1"/>
          <p:nvPr/>
        </p:nvSpPr>
        <p:spPr>
          <a:xfrm rot="32400000" flipV="1">
            <a:off x="203060" y="1714628"/>
            <a:ext cx="12140924" cy="1381997"/>
          </a:xfrm>
          <a:prstGeom prst="rect">
            <a:avLst/>
          </a:prstGeom>
          <a:noFill/>
        </p:spPr>
        <p:txBody>
          <a:bodyPr wrap="square" rtlCol="0">
            <a:spAutoFit/>
          </a:bodyPr>
          <a:lstStyle/>
          <a:p>
            <a:r>
              <a:rPr lang="en-GB" sz="2400" b="1" i="1" u="none" strike="noStrike">
                <a:latin typeface="Arial Black" charset="0"/>
                <a:ea typeface="Arial Black" charset="0"/>
                <a:cs typeface="Arial Black" charset="0"/>
              </a:rPr>
              <a:t>The Long Table’s Restaurant</a:t>
            </a:r>
            <a:r>
              <a:rPr lang="en-GB" sz="2000" b="0" i="0" u="none" strike="noStrike">
                <a:latin typeface="Arial" pitchFamily="34" charset="0" panose="020B0604020202020204"/>
                <a:ea typeface="+mn-ea"/>
                <a:cs typeface="Arial" pitchFamily="34" charset="0" panose="020B0604020202020204"/>
              </a:rPr>
              <a:t> opened in Gloucestershire, UK, is rethink the relationship with customers, suppliers, and economy, by taking in consideration </a:t>
            </a:r>
            <a:r>
              <a:rPr lang="en-GB" sz="2000" b="0" i="1" u="none" strike="noStrike">
                <a:latin typeface="Arial Black" charset="0"/>
                <a:ea typeface="Arial Black" charset="0"/>
                <a:cs typeface="Arial Black" charset="0"/>
              </a:rPr>
              <a:t>the impact of food waste on human body and nature, also fight against poverty and reduce inequality</a:t>
            </a:r>
            <a:r>
              <a:rPr lang="en-GB" sz="2000" b="0" i="0" u="none" strike="noStrike">
                <a:latin typeface="Arial" pitchFamily="34" charset="0" panose="020B0604020202020204"/>
                <a:ea typeface="+mn-ea"/>
                <a:cs typeface="Arial" pitchFamily="34" charset="0" panose="020B0604020202020204"/>
              </a:rPr>
              <a:t> (The Guardian 2024).</a:t>
            </a:r>
            <a:endParaRPr lang="en-US" sz="2000"/>
          </a:p>
        </p:txBody>
      </p:sp>
      <p:sp>
        <p:nvSpPr>
          <p:cNvPr id="4" name="TextBox 3"/>
          <p:cNvSpPr txBox="1"/>
          <p:nvPr/>
        </p:nvSpPr>
        <p:spPr>
          <a:xfrm>
            <a:off x="203060" y="3187049"/>
            <a:ext cx="11841938" cy="772397"/>
          </a:xfrm>
          <a:prstGeom prst="rect">
            <a:avLst/>
          </a:prstGeom>
          <a:noFill/>
        </p:spPr>
        <p:txBody>
          <a:bodyPr wrap="square" rtlCol="0">
            <a:spAutoFit/>
          </a:bodyPr>
          <a:lstStyle/>
          <a:p>
            <a:r>
              <a:rPr lang="en-GB" sz="2000" b="0" i="1" u="none" strike="noStrike">
                <a:latin typeface="Arial" pitchFamily="34" charset="0" panose="020B0604020202020204"/>
                <a:ea typeface="+mn-ea"/>
                <a:cs typeface="Arial" pitchFamily="34" charset="0" panose="020B0604020202020204"/>
              </a:rPr>
              <a:t> </a:t>
            </a:r>
            <a:r>
              <a:rPr lang="en-GB" sz="2000" b="1" i="1" u="none" strike="noStrike">
                <a:latin typeface="Arial" pitchFamily="34" charset="0" panose="020B0604020202020204"/>
                <a:ea typeface="+mn-ea"/>
                <a:cs typeface="Arial" pitchFamily="34" charset="0" panose="020B0604020202020204"/>
              </a:rPr>
              <a:t>”</a:t>
            </a:r>
            <a:r>
              <a:rPr lang="en-GB" sz="2400" b="1" i="1" u="none" strike="noStrike">
                <a:latin typeface="Arial Black" charset="0"/>
                <a:ea typeface="Arial Black" charset="0"/>
                <a:cs typeface="Arial Black" charset="0"/>
              </a:rPr>
              <a:t>Pay-as-you-throw</a:t>
            </a:r>
            <a:r>
              <a:rPr lang="en-GB" sz="2000" b="1" i="1" u="none" strike="noStrike">
                <a:latin typeface="Arial" pitchFamily="34" charset="0" panose="020B0604020202020204"/>
                <a:ea typeface="+mn-ea"/>
                <a:cs typeface="Arial" pitchFamily="34" charset="0" panose="020B0604020202020204"/>
              </a:rPr>
              <a:t>” </a:t>
            </a:r>
            <a:r>
              <a:rPr lang="en-GB" sz="2000" b="0" i="0" u="none" strike="noStrike">
                <a:latin typeface="Arial" pitchFamily="34" charset="0" panose="020B0604020202020204"/>
                <a:ea typeface="+mn-ea"/>
                <a:cs typeface="Arial" pitchFamily="34" charset="0" panose="020B0604020202020204"/>
              </a:rPr>
              <a:t>policy adopted by South Korea, more than 20 years ago and also the new initiatives of Seoul in this direction. (The Guardian 2025).</a:t>
            </a:r>
            <a:endParaRPr lang="en-US" sz="2000" i="0"/>
          </a:p>
        </p:txBody>
      </p:sp>
      <p:sp>
        <p:nvSpPr>
          <p:cNvPr id="5" name="TextBox 4"/>
          <p:cNvSpPr txBox="1"/>
          <p:nvPr/>
        </p:nvSpPr>
        <p:spPr>
          <a:xfrm>
            <a:off x="203060" y="4214338"/>
            <a:ext cx="11841938" cy="773718"/>
          </a:xfrm>
          <a:prstGeom prst="rect">
            <a:avLst/>
          </a:prstGeom>
          <a:noFill/>
        </p:spPr>
        <p:txBody>
          <a:bodyPr wrap="square" rtlCol="0">
            <a:spAutoFit/>
          </a:bodyPr>
          <a:lstStyle/>
          <a:p>
            <a:r>
              <a:rPr lang="en-GB" sz="2000" b="0" i="1" u="none" strike="noStrike">
                <a:latin typeface="Arial" pitchFamily="34" charset="0" panose="020B0604020202020204"/>
                <a:ea typeface="+mn-ea"/>
                <a:cs typeface="Arial" pitchFamily="34" charset="0" panose="020B0604020202020204"/>
              </a:rPr>
              <a:t> </a:t>
            </a:r>
            <a:r>
              <a:rPr lang="en-GB" sz="2000" b="0" i="0" u="none" strike="noStrike">
                <a:latin typeface="Arial" pitchFamily="34" charset="0" panose="020B0604020202020204"/>
                <a:ea typeface="+mn-ea"/>
                <a:cs typeface="Arial" pitchFamily="34" charset="0" panose="020B0604020202020204"/>
              </a:rPr>
              <a:t>Some Restaurants  such as</a:t>
            </a:r>
            <a:r>
              <a:rPr lang="en-GB" sz="2400" b="0" i="0" u="none" strike="noStrike">
                <a:latin typeface="Arial Black" charset="0"/>
                <a:ea typeface="Arial Black" charset="0"/>
                <a:cs typeface="Arial Black" charset="0"/>
              </a:rPr>
              <a:t> </a:t>
            </a:r>
            <a:r>
              <a:rPr lang="en-GB" sz="2400" b="0" i="1" u="none" strike="noStrike">
                <a:latin typeface="Arial Black" charset="0"/>
                <a:ea typeface="Arial Black" charset="0"/>
                <a:cs typeface="Arial Black" charset="0"/>
              </a:rPr>
              <a:t>Silo Restaurant</a:t>
            </a:r>
            <a:r>
              <a:rPr lang="en-GB" sz="2400" b="0" i="0" u="none" strike="noStrike">
                <a:latin typeface="Arial Black" charset="0"/>
                <a:ea typeface="Arial Black" charset="0"/>
                <a:cs typeface="Arial Black" charset="0"/>
              </a:rPr>
              <a:t> </a:t>
            </a:r>
            <a:r>
              <a:rPr lang="en-GB" sz="2000" b="0" i="0" u="none" strike="noStrike">
                <a:latin typeface="Arial" pitchFamily="34" charset="0" panose="020B0604020202020204"/>
                <a:ea typeface="+mn-ea"/>
                <a:cs typeface="Arial" pitchFamily="34" charset="0" panose="020B0604020202020204"/>
              </a:rPr>
              <a:t> - the restaurant without a bin, already</a:t>
            </a:r>
            <a:r>
              <a:rPr lang="en-GB" sz="2000" b="0" i="1" u="none" strike="noStrike">
                <a:latin typeface="Arial" pitchFamily="34" charset="0" panose="020B0604020202020204"/>
                <a:ea typeface="+mn-ea"/>
                <a:cs typeface="Arial" pitchFamily="34" charset="0" panose="020B0604020202020204"/>
              </a:rPr>
              <a:t> </a:t>
            </a:r>
            <a:r>
              <a:rPr lang="en-GB" sz="2000" b="0" i="1" u="none" strike="noStrike">
                <a:latin typeface="Arial Black" charset="0"/>
                <a:ea typeface="Arial Black" charset="0"/>
                <a:cs typeface="Arial Black" charset="0"/>
              </a:rPr>
              <a:t>hit the 0 waste target</a:t>
            </a:r>
            <a:r>
              <a:rPr lang="en-GB" sz="2000" b="0" i="0" u="none" strike="noStrike">
                <a:latin typeface="Arial Black" charset="0"/>
                <a:ea typeface="Arial Black" charset="0"/>
                <a:cs typeface="Arial Black" charset="0"/>
              </a:rPr>
              <a:t> </a:t>
            </a:r>
            <a:r>
              <a:rPr lang="en-GB" sz="2000" b="0" i="0" u="none" strike="noStrike">
                <a:latin typeface="Arial" pitchFamily="34" charset="0" panose="020B0604020202020204"/>
                <a:ea typeface="Arial" pitchFamily="34" charset="0" panose="020B0604020202020204"/>
                <a:cs typeface="Arial" pitchFamily="34" charset="0" panose="020B0604020202020204"/>
              </a:rPr>
              <a:t>(Silo Restaurant)</a:t>
            </a:r>
            <a:endParaRPr lang="en-US" sz="2000" i="0">
              <a:latin typeface="Arial" pitchFamily="34" charset="0" panose="020B0604020202020204"/>
              <a:ea typeface="Arial" pitchFamily="34" charset="0" panose="020B0604020202020204"/>
              <a:cs typeface="Arial" pitchFamily="34" charset="0" panose="020B0604020202020204"/>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rgbClr val="92D050">
                <a:lumMod val="98000"/>
              </a:srgbClr>
            </a:gs>
            <a:gs pos="59753">
              <a:schemeClr val="accent1">
                <a:lumMod val="39000"/>
                <a:lumOff val="61000"/>
              </a:schemeClr>
            </a:gs>
            <a:gs pos="67686">
              <a:schemeClr val="accent1">
                <a:lumMod val="73000"/>
                <a:lumOff val="27000"/>
              </a:schemeClr>
            </a:gs>
            <a:gs pos="100000">
              <a:schemeClr val="accent1"/>
            </a:gs>
          </a:gsLst>
          <a:path path="circle">
            <a:fillToRect r="100000" b="100000"/>
          </a:path>
        </a:gradFill>
      </p:bgPr>
    </p:bg>
    <p:spTree>
      <p:nvGrpSpPr>
        <p:cNvPr id="1" name=""/>
        <p:cNvGrpSpPr/>
        <p:nvPr/>
      </p:nvGrpSpPr>
      <p:grpSpPr>
        <a:xfrm>
          <a:off x="0" y="0"/>
          <a:ext cx="0" cy="0"/>
          <a:chOff x="0" y="0"/>
          <a:chExt cx="0" cy="0"/>
        </a:xfrm>
      </p:grpSpPr>
      <p:sp>
        <p:nvSpPr>
          <p:cNvPr id="2" name="TextBox 1"/>
          <p:cNvSpPr txBox="1"/>
          <p:nvPr/>
        </p:nvSpPr>
        <p:spPr>
          <a:xfrm>
            <a:off x="3437551" y="452609"/>
            <a:ext cx="8553879" cy="6244410"/>
          </a:xfrm>
          <a:prstGeom prst="rect">
            <a:avLst/>
          </a:prstGeom>
          <a:noFill/>
        </p:spPr>
        <p:txBody>
          <a:bodyPr wrap="square" rtlCol="0">
            <a:spAutoFit/>
          </a:bodyPr>
          <a:lstStyle/>
          <a:p>
            <a:r>
              <a:rPr lang="en-GB" sz="2000" b="1" i="0" u="none" strike="noStrike">
                <a:latin typeface="Arial" pitchFamily="34" charset="0" panose="020B0604020202020204"/>
                <a:ea typeface="+mn-ea"/>
                <a:cs typeface="Arial" pitchFamily="34" charset="0" panose="020B0604020202020204"/>
              </a:rPr>
              <a:t> </a:t>
            </a:r>
            <a:r>
              <a:rPr lang="en-GB" sz="2400" b="1" i="0" u="none" strike="noStrike">
                <a:latin typeface="Arial" pitchFamily="34" charset="0" panose="020B0604020202020204"/>
                <a:ea typeface="+mn-ea"/>
                <a:cs typeface="Arial" pitchFamily="34" charset="0" panose="020B0604020202020204"/>
              </a:rPr>
              <a:t>3.b.</a:t>
            </a:r>
            <a:r>
              <a:rPr lang="en-GB" sz="2000" b="1" i="0" u="none" strike="noStrike">
                <a:latin typeface="Arial" pitchFamily="34" charset="0" panose="020B0604020202020204"/>
                <a:ea typeface="+mn-ea"/>
                <a:cs typeface="Arial" pitchFamily="34" charset="0" panose="020B0604020202020204"/>
              </a:rPr>
              <a:t> </a:t>
            </a:r>
            <a:r>
              <a:rPr lang="en-GB" sz="2000" b="0" i="0" u="none" strike="noStrike">
                <a:latin typeface="Arial" pitchFamily="34" charset="0" panose="020B0604020202020204"/>
                <a:ea typeface="+mn-ea"/>
                <a:cs typeface="Arial" pitchFamily="34" charset="0" panose="020B0604020202020204"/>
              </a:rPr>
              <a:t>A report published by Avery Dennison -</a:t>
            </a:r>
            <a:r>
              <a:rPr lang="en-GB" sz="2000" b="1" i="1" u="none" strike="noStrike">
                <a:latin typeface="Arial Black" charset="0"/>
                <a:ea typeface="Arial Black" charset="0"/>
                <a:cs typeface="Arial Black" charset="0"/>
              </a:rPr>
              <a:t>“ Making the Invisible Visible: Unlocking the Hidden Value of Food Waste to Drive Growth and Profitability”</a:t>
            </a:r>
            <a:r>
              <a:rPr lang="en-GB" sz="2000" b="0" i="0" u="none" strike="noStrike">
                <a:latin typeface="Arial" pitchFamily="34" charset="0" panose="020B0604020202020204"/>
                <a:ea typeface="+mn-ea"/>
                <a:cs typeface="Arial" pitchFamily="34" charset="0" panose="020B0604020202020204"/>
              </a:rPr>
              <a:t>, shows that</a:t>
            </a:r>
            <a:r>
              <a:rPr lang="en-GB" sz="2000" b="1" i="1" u="none" strike="noStrike">
                <a:latin typeface="Arial Black" charset="0"/>
                <a:ea typeface="Arial Black" charset="0"/>
                <a:cs typeface="Arial Black" charset="0"/>
              </a:rPr>
              <a:t> the economic cost of food waste</a:t>
            </a:r>
            <a:r>
              <a:rPr lang="en-GB" sz="2000" b="0" i="0" u="none" strike="noStrike">
                <a:latin typeface="Arial" pitchFamily="34" charset="0" panose="020B0604020202020204"/>
                <a:ea typeface="+mn-ea"/>
                <a:cs typeface="Arial" pitchFamily="34" charset="0" panose="020B0604020202020204"/>
              </a:rPr>
              <a:t>  across the global supply chain is forecast to  reach </a:t>
            </a:r>
            <a:r>
              <a:rPr lang="en-GB" sz="2000" b="1" i="1" u="none" strike="noStrike">
                <a:latin typeface="Arial Black" charset="0"/>
                <a:ea typeface="Arial Black" charset="0"/>
                <a:cs typeface="Arial Black" charset="0"/>
              </a:rPr>
              <a:t>£540 billions this year, higher with around £20 billion than 2025 </a:t>
            </a:r>
            <a:r>
              <a:rPr lang="en-GB" sz="2000" b="1" i="1" u="none" strike="noStrike">
                <a:latin typeface="Arial" pitchFamily="34" charset="0" panose="020B0604020202020204"/>
                <a:ea typeface="Arial" pitchFamily="34" charset="0" panose="020B0604020202020204"/>
                <a:cs typeface="Arial" pitchFamily="34" charset="0" panose="020B0604020202020204"/>
              </a:rPr>
              <a:t>(</a:t>
            </a:r>
            <a:r>
              <a:rPr lang="en-GB" sz="2000" b="0" i="0" u="none" strike="noStrike">
                <a:latin typeface="Arial" pitchFamily="34" charset="0" panose="020B0604020202020204"/>
                <a:ea typeface="Arial" pitchFamily="34" charset="0" panose="020B0604020202020204"/>
                <a:cs typeface="Arial" pitchFamily="34" charset="0" panose="020B0604020202020204"/>
              </a:rPr>
              <a:t> </a:t>
            </a:r>
            <a:r>
              <a:rPr lang="en-GB" sz="2000" b="0" i="0" u="none" strike="noStrike">
                <a:latin typeface="Arial" pitchFamily="34" charset="0" panose="020B0604020202020204"/>
                <a:ea typeface="+mn-ea"/>
                <a:cs typeface="Arial" pitchFamily="34" charset="0" panose="020B0604020202020204"/>
              </a:rPr>
              <a:t>Deon Stander,2026)</a:t>
            </a:r>
            <a:r>
              <a:rPr lang="en-GB" sz="2000" b="1" i="1" u="none" strike="noStrike">
                <a:latin typeface="Arial Black" charset="0"/>
                <a:ea typeface="Arial Black" charset="0"/>
                <a:cs typeface="Arial Black" charset="0"/>
              </a:rPr>
              <a:t>. </a:t>
            </a:r>
            <a:r>
              <a:rPr lang="en-GB" sz="2000" b="0" i="0" u="none" strike="noStrike">
                <a:latin typeface="Arial" pitchFamily="34" charset="0" panose="020B0604020202020204"/>
                <a:ea typeface="+mn-ea"/>
                <a:cs typeface="Arial" pitchFamily="34" charset="0" panose="020B0604020202020204"/>
              </a:rPr>
              <a:t>Regarding at this report Julie Vargas states that: ”Food waste has become an accepted cost of doing business, but it doesn’t have to be”. “With the right innovation, we can</a:t>
            </a:r>
            <a:r>
              <a:rPr lang="en-GB" sz="2000" b="0" i="0" u="none" strike="noStrike">
                <a:latin typeface="Arial Black" charset="0"/>
                <a:ea typeface="Arial Black" charset="0"/>
                <a:cs typeface="Arial Black" charset="0"/>
              </a:rPr>
              <a:t> </a:t>
            </a:r>
            <a:r>
              <a:rPr lang="en-GB" sz="2000" b="0" i="1" u="none" strike="noStrike">
                <a:latin typeface="Arial Black" charset="0"/>
                <a:ea typeface="Arial Black" charset="0"/>
                <a:cs typeface="Arial Black" charset="0"/>
              </a:rPr>
              <a:t>turn this loss into measurable value and </a:t>
            </a:r>
            <a:r>
              <a:rPr lang="en-GB" sz="2000" b="0" i="0" u="none" strike="noStrike">
                <a:latin typeface="Arial" pitchFamily="34" charset="0" panose="020B0604020202020204"/>
                <a:ea typeface="+mn-ea"/>
                <a:cs typeface="Arial" pitchFamily="34" charset="0" panose="020B0604020202020204"/>
              </a:rPr>
              <a:t>shift the conversation on food waste, from being purely seen as a sustainability issue, into a </a:t>
            </a:r>
            <a:r>
              <a:rPr lang="en-GB" sz="2000" b="0" i="1" u="none" strike="noStrike">
                <a:latin typeface="Arial" pitchFamily="34" charset="0" panose="020B0604020202020204"/>
                <a:ea typeface="Arial" pitchFamily="34" charset="0" panose="020B0604020202020204"/>
                <a:cs typeface="Arial" pitchFamily="34" charset="0" panose="020B0604020202020204"/>
              </a:rPr>
              <a:t>business</a:t>
            </a:r>
            <a:r>
              <a:rPr lang="en-GB" sz="2000" b="0" i="0" u="none" strike="noStrike">
                <a:latin typeface="Arial" pitchFamily="34" charset="0" panose="020B0604020202020204"/>
                <a:ea typeface="+mn-ea"/>
                <a:cs typeface="Arial" pitchFamily="34" charset="0" panose="020B0604020202020204"/>
              </a:rPr>
              <a:t>-critical one”. And Michael Colarossi,  said that is time to look at food waste as been an</a:t>
            </a:r>
            <a:r>
              <a:rPr lang="en-GB" sz="2000" b="0" i="1" u="none" strike="noStrike">
                <a:latin typeface="Arial Black" charset="0"/>
                <a:ea typeface="Arial Black" charset="0"/>
                <a:cs typeface="Arial Black" charset="0"/>
              </a:rPr>
              <a:t> business opportunity</a:t>
            </a:r>
            <a:r>
              <a:rPr lang="en-GB" sz="2000" b="0" i="0" u="none" strike="noStrike">
                <a:latin typeface="Arial" pitchFamily="34" charset="0" panose="020B0604020202020204"/>
                <a:ea typeface="+mn-ea"/>
                <a:cs typeface="Arial" pitchFamily="34" charset="0" panose="020B0604020202020204"/>
              </a:rPr>
              <a:t> and not just an sustainability and social issue(Packaging Europe 2026). As they recommended, the business opportunity comes from </a:t>
            </a:r>
            <a:r>
              <a:rPr lang="en-GB" sz="2000" b="0" i="1" u="none" strike="noStrike">
                <a:latin typeface="Arial Black" charset="0"/>
                <a:ea typeface="Arial Black" charset="0"/>
                <a:cs typeface="Arial Black" charset="0"/>
              </a:rPr>
              <a:t>aerobic and anaerobic digestion sites, compost facilities. energy conversion outlets: Maas Energy Works, Clean Energy Fuels Corp.,CERO Cooperative, Bootstrap Compost, Envar, Quantum Biopower,</a:t>
            </a:r>
            <a:r>
              <a:rPr lang="en-GB" sz="2000" b="0" i="0" u="none" strike="noStrike">
                <a:latin typeface="Arial" pitchFamily="34" charset="0" panose="020B0604020202020204"/>
                <a:ea typeface="+mn-ea"/>
                <a:cs typeface="Arial" pitchFamily="34" charset="0" panose="020B0604020202020204"/>
              </a:rPr>
              <a:t> among others (EcoRich, 2025).</a:t>
            </a:r>
          </a:p>
          <a:p>
            <a:endParaRPr lang="en-GB" sz="2000" b="0" i="0" u="none" strike="noStrike">
              <a:latin typeface="Arial" pitchFamily="34" charset="0" panose="020B0604020202020204"/>
              <a:ea typeface="+mn-ea"/>
              <a:cs typeface="Arial" pitchFamily="34" charset="0" panose="020B0604020202020204"/>
            </a:endParaRPr>
          </a:p>
          <a:p>
            <a:endParaRPr lang="en-GB" sz="2000" b="0" i="0" u="none" strike="noStrike">
              <a:latin typeface="Arial" pitchFamily="34" charset="0" panose="020B0604020202020204"/>
              <a:ea typeface="+mn-ea"/>
              <a:cs typeface="Arial" pitchFamily="34" charset="0" panose="020B0604020202020204"/>
            </a:endParaRPr>
          </a:p>
        </p:txBody>
      </p:sp>
      <p:pic>
        <p:nvPicPr>
          <p:cNvPr id="3" name="Picture 2"/>
          <p:cNvPicPr>
            <a:picLocks noChangeAspect="1"/>
          </p:cNvPicPr>
          <p:nvPr/>
        </p:nvPicPr>
        <p:blipFill>
          <a:blip r:embed="rId1"/>
          <a:srcRect/>
          <a:stretch>
            <a:fillRect/>
          </a:stretch>
        </p:blipFill>
        <p:spPr>
          <a:xfrm>
            <a:off x="0" y="0"/>
            <a:ext cx="3249426" cy="685800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p:bgPr>
    </p:bg>
    <p:spTree>
      <p:nvGrpSpPr>
        <p:cNvPr id="1" name=""/>
        <p:cNvGrpSpPr/>
        <p:nvPr/>
      </p:nvGrpSpPr>
      <p:grpSpPr>
        <a:xfrm>
          <a:off x="0" y="0"/>
          <a:ext cx="0" cy="0"/>
          <a:chOff x="0" y="0"/>
          <a:chExt cx="0" cy="0"/>
        </a:xfrm>
      </p:grpSpPr>
      <p:sp>
        <p:nvSpPr>
          <p:cNvPr id="2" name="TextBox 1"/>
          <p:cNvSpPr txBox="1"/>
          <p:nvPr/>
        </p:nvSpPr>
        <p:spPr>
          <a:xfrm>
            <a:off x="0" y="246607"/>
            <a:ext cx="12192000" cy="7444778"/>
          </a:xfrm>
          <a:prstGeom prst="rect">
            <a:avLst/>
          </a:prstGeom>
          <a:noFill/>
        </p:spPr>
        <p:txBody>
          <a:bodyPr wrap="square" rtlCol="0">
            <a:spAutoFit/>
          </a:bodyPr>
          <a:lstStyle/>
          <a:p>
            <a:pPr marL="0" marR="0" indent="0" algn="just">
              <a:lnSpc>
                <a:spcPct val="150000"/>
              </a:lnSpc>
              <a:spcBef>
                <a:spcPts val="0"/>
              </a:spcBef>
              <a:spcAft>
                <a:spcPts val="1000"/>
              </a:spcAft>
            </a:pPr>
            <a:r>
              <a:rPr lang="en-GB" sz="1633" b="1" i="0" u="none" strike="noStrike">
                <a:latin typeface="Arial" pitchFamily="34" charset="0" panose="020B0604020202020204"/>
                <a:ea typeface="+mn-ea"/>
                <a:cs typeface="Arial" pitchFamily="34" charset="0" panose="020B0604020202020204"/>
              </a:rPr>
              <a:t>      </a:t>
            </a:r>
            <a:r>
              <a:rPr lang="en-GB" sz="3600" b="1" i="0" u="none" strike="noStrike">
                <a:latin typeface="Britannic Bold" pitchFamily="34" charset="0"/>
                <a:ea typeface="Britannic Bold" pitchFamily="34" charset="0"/>
                <a:cs typeface="Britannic Bold" pitchFamily="34" charset="0"/>
              </a:rPr>
              <a:t>Conclusion </a:t>
            </a:r>
          </a:p>
          <a:p>
            <a:pPr marL="0" marR="0" indent="0" algn="just">
              <a:lnSpc>
                <a:spcPct val="150000"/>
              </a:lnSpc>
              <a:spcBef>
                <a:spcPts val="0"/>
              </a:spcBef>
              <a:spcAft>
                <a:spcPts val="1000"/>
              </a:spcAft>
            </a:pPr>
            <a:endParaRPr lang="en-GB" sz="1633" b="1" i="0" u="none" strike="noStrike">
              <a:latin typeface="Arial" pitchFamily="34" charset="0" panose="020B0604020202020204"/>
              <a:ea typeface="+mn-ea"/>
              <a:cs typeface="Arial" pitchFamily="34" charset="0" panose="020B0604020202020204"/>
            </a:endParaRPr>
          </a:p>
          <a:p>
            <a:pPr marL="0" marR="0" indent="0" algn="l">
              <a:lnSpc>
                <a:spcPct val="115000"/>
              </a:lnSpc>
              <a:spcBef>
                <a:spcPts val="0"/>
              </a:spcBef>
              <a:spcAft>
                <a:spcPts val="1000"/>
              </a:spcAft>
            </a:pPr>
            <a:r>
              <a:rPr lang="en-GB" sz="2000" b="0" i="0" u="none" strike="noStrike">
                <a:latin typeface="Arial" pitchFamily="34" charset="0" panose="020B0604020202020204"/>
                <a:ea typeface="+mn-ea"/>
                <a:cs typeface="Arial" pitchFamily="34" charset="0" panose="020B0604020202020204"/>
              </a:rPr>
              <a:t>Interests, values, ideologies, stakeholders relationships, institutional norms and practices are all elements that condition sustainability decisions(Bramwell &amp;Lane,2011). Transitioning to a sustainable food system in hospitality requires a shift from surface-level disposal to deep-rooted </a:t>
            </a:r>
            <a:r>
              <a:rPr lang="en-GB" sz="2000" b="1" i="0" u="none" strike="noStrike">
                <a:latin typeface="Arial" pitchFamily="34" charset="0" panose="020B0604020202020204"/>
                <a:ea typeface="+mn-ea"/>
                <a:cs typeface="Arial" pitchFamily="34" charset="0" panose="020B0604020202020204"/>
              </a:rPr>
              <a:t>Circular Economy </a:t>
            </a:r>
            <a:r>
              <a:rPr lang="en-GB" sz="2000" b="0" i="0" u="none" strike="noStrike">
                <a:latin typeface="Arial" pitchFamily="34" charset="0" panose="020B0604020202020204"/>
                <a:ea typeface="+mn-ea"/>
                <a:cs typeface="Arial" pitchFamily="34" charset="0" panose="020B0604020202020204"/>
              </a:rPr>
              <a:t>practices(Wiley,2024). Collaboration between technology providers, policymakers, and consumers is essential to meeting the </a:t>
            </a:r>
            <a:r>
              <a:rPr lang="en-GB" sz="2000" b="1" i="0" u="none" strike="noStrike">
                <a:latin typeface="Arial" pitchFamily="34" charset="0" panose="020B0604020202020204"/>
                <a:ea typeface="+mn-ea"/>
                <a:cs typeface="Arial" pitchFamily="34" charset="0" panose="020B0604020202020204"/>
              </a:rPr>
              <a:t>UN Sustainable Development Goal 12.3 </a:t>
            </a:r>
            <a:r>
              <a:rPr lang="en-GB" sz="2000" b="0" i="0" u="none" strike="noStrike">
                <a:latin typeface="Arial" pitchFamily="34" charset="0" panose="020B0604020202020204"/>
                <a:ea typeface="+mn-ea"/>
                <a:cs typeface="Arial" pitchFamily="34" charset="0" panose="020B0604020202020204"/>
              </a:rPr>
              <a:t>of halving food waste by 2030 (Hotel Management Network,2024).</a:t>
            </a:r>
          </a:p>
          <a:p>
            <a:pPr marL="0" marR="0" indent="0" algn="l">
              <a:lnSpc>
                <a:spcPct val="115000"/>
              </a:lnSpc>
              <a:spcBef>
                <a:spcPts val="0"/>
              </a:spcBef>
              <a:spcAft>
                <a:spcPts val="1000"/>
              </a:spcAft>
            </a:pPr>
            <a:endParaRPr lang="en-GB" sz="2000" b="0" i="0" u="none" strike="noStrike">
              <a:latin typeface="Arial" pitchFamily="34" charset="0" panose="020B0604020202020204"/>
              <a:ea typeface="+mn-ea"/>
              <a:cs typeface="Arial" pitchFamily="34" charset="0" panose="020B0604020202020204"/>
            </a:endParaRPr>
          </a:p>
          <a:p>
            <a:pPr marL="0" marR="0" indent="0" algn="l">
              <a:lnSpc>
                <a:spcPct val="115000"/>
              </a:lnSpc>
              <a:spcBef>
                <a:spcPts val="0"/>
              </a:spcBef>
              <a:spcAft>
                <a:spcPts val="1000"/>
              </a:spcAft>
            </a:pPr>
            <a:endParaRPr lang="en-GB" sz="2000" b="0" i="0" u="none" strike="noStrike">
              <a:latin typeface="Arial" pitchFamily="34" charset="0" panose="020B0604020202020204"/>
              <a:ea typeface="+mn-ea"/>
              <a:cs typeface="Arial" pitchFamily="34" charset="0" panose="020B0604020202020204"/>
            </a:endParaRPr>
          </a:p>
          <a:p>
            <a:pPr marL="0" marR="0" indent="0" algn="l">
              <a:lnSpc>
                <a:spcPct val="115000"/>
              </a:lnSpc>
              <a:spcBef>
                <a:spcPts val="0"/>
              </a:spcBef>
              <a:spcAft>
                <a:spcPts val="1000"/>
              </a:spcAft>
            </a:pPr>
            <a:endParaRPr lang="en-GB" sz="2000" b="0" i="0" u="none" strike="noStrike">
              <a:latin typeface="Arial" pitchFamily="34" charset="0" panose="020B0604020202020204"/>
              <a:ea typeface="+mn-ea"/>
              <a:cs typeface="Arial" pitchFamily="34" charset="0" panose="020B0604020202020204"/>
            </a:endParaRPr>
          </a:p>
          <a:p>
            <a:pPr marL="0" marR="0" indent="0" algn="l">
              <a:lnSpc>
                <a:spcPct val="115000"/>
              </a:lnSpc>
              <a:spcBef>
                <a:spcPts val="0"/>
              </a:spcBef>
              <a:spcAft>
                <a:spcPts val="1000"/>
              </a:spcAft>
            </a:pPr>
            <a:endParaRPr lang="en-GB" sz="2000" b="0" i="0" u="none" strike="noStrike">
              <a:latin typeface="Arial" pitchFamily="34" charset="0" panose="020B0604020202020204"/>
              <a:ea typeface="+mn-ea"/>
              <a:cs typeface="Arial" pitchFamily="34" charset="0" panose="020B0604020202020204"/>
            </a:endParaRPr>
          </a:p>
          <a:p>
            <a:pPr marL="0" marR="0" indent="0" algn="l">
              <a:lnSpc>
                <a:spcPct val="115000"/>
              </a:lnSpc>
              <a:spcBef>
                <a:spcPts val="0"/>
              </a:spcBef>
              <a:spcAft>
                <a:spcPts val="1000"/>
              </a:spcAft>
            </a:pPr>
            <a:endParaRPr lang="en-GB" sz="2000" b="0" i="0" u="none" strike="noStrike">
              <a:latin typeface="Arial" pitchFamily="34" charset="0" panose="020B0604020202020204"/>
              <a:ea typeface="+mn-ea"/>
              <a:cs typeface="Arial" pitchFamily="34" charset="0" panose="020B0604020202020204"/>
            </a:endParaRPr>
          </a:p>
          <a:p>
            <a:pPr marL="0" marR="0" indent="0" algn="l">
              <a:lnSpc>
                <a:spcPct val="115000"/>
              </a:lnSpc>
              <a:spcBef>
                <a:spcPts val="0"/>
              </a:spcBef>
              <a:spcAft>
                <a:spcPts val="1000"/>
              </a:spcAft>
            </a:pPr>
            <a:endParaRPr lang="en-GB" sz="2000" b="0" i="0" u="none" strike="noStrike">
              <a:latin typeface="Arial" pitchFamily="34" charset="0" panose="020B0604020202020204"/>
              <a:ea typeface="+mn-ea"/>
              <a:cs typeface="Arial" pitchFamily="34" charset="0" panose="020B0604020202020204"/>
            </a:endParaRPr>
          </a:p>
          <a:p>
            <a:pPr marL="0" marR="0" indent="0" algn="l">
              <a:lnSpc>
                <a:spcPct val="115000"/>
              </a:lnSpc>
              <a:spcBef>
                <a:spcPts val="0"/>
              </a:spcBef>
              <a:spcAft>
                <a:spcPts val="1000"/>
              </a:spcAft>
            </a:pPr>
            <a:endParaRPr lang="en-GB" sz="2000" b="0" i="0" u="none" strike="noStrike">
              <a:latin typeface="Arial" pitchFamily="34" charset="0" panose="020B0604020202020204"/>
              <a:ea typeface="+mn-ea"/>
              <a:cs typeface="Arial" pitchFamily="34" charset="0" panose="020B0604020202020204"/>
            </a:endParaRPr>
          </a:p>
          <a:p>
            <a:pPr marL="0" marR="0" indent="0" algn="l">
              <a:lnSpc>
                <a:spcPct val="115000"/>
              </a:lnSpc>
              <a:spcBef>
                <a:spcPts val="0"/>
              </a:spcBef>
              <a:spcAft>
                <a:spcPts val="1000"/>
              </a:spcAft>
            </a:pPr>
            <a:endParaRPr lang="en-GB" sz="2000" b="0" i="0" u="none" strike="noStrike">
              <a:latin typeface="Arial" pitchFamily="34" charset="0" panose="020B0604020202020204"/>
              <a:ea typeface="+mn-ea"/>
              <a:cs typeface="Arial" pitchFamily="34" charset="0" panose="020B0604020202020204"/>
            </a:endParaRPr>
          </a:p>
        </p:txBody>
      </p:sp>
      <p:sp>
        <p:nvSpPr>
          <p:cNvPr id="3" name="TextBox 2"/>
          <p:cNvSpPr txBox="1"/>
          <p:nvPr/>
        </p:nvSpPr>
        <p:spPr>
          <a:xfrm>
            <a:off x="0" y="3894438"/>
            <a:ext cx="12101058" cy="2235437"/>
          </a:xfrm>
          <a:prstGeom prst="rect">
            <a:avLst/>
          </a:prstGeom>
          <a:noFill/>
        </p:spPr>
        <p:txBody>
          <a:bodyPr wrap="square" rtlCol="0">
            <a:spAutoFit/>
          </a:bodyPr>
          <a:lstStyle/>
          <a:p>
            <a:r>
              <a:rPr lang="en-GB" sz="1200" b="0" i="0" u="none" strike="noStrike">
                <a:latin typeface="Arial" pitchFamily="34" charset="0" panose="020B0604020202020204"/>
                <a:ea typeface="+mn-ea"/>
                <a:cs typeface="Arial" pitchFamily="34" charset="0" panose="020B0604020202020204"/>
              </a:rPr>
              <a:t> </a:t>
            </a:r>
            <a:r>
              <a:rPr lang="en-GB" sz="2000" b="0" i="0" u="none" strike="noStrike">
                <a:latin typeface="Arial" pitchFamily="34" charset="0" panose="020B0604020202020204"/>
                <a:ea typeface="+mn-ea"/>
                <a:cs typeface="Arial" pitchFamily="34" charset="0" panose="020B0604020202020204"/>
              </a:rPr>
              <a:t>Reduction of food waste in hospitality industry is especially challenging due to interplay between various  factors such as consumer behaviour, industry expect reduction of food waste in hospitality industry is especially challenging due to interplay between various  factors such as consumer behaviour, industry expectations, government regulation and employees’ behaviour/motivation(Talwar et al.,2021). Since a complex interplay between  features such as individual, technology, infrastructure can generate or reduce food waste, changing food-related practices will require shift in all these features( Keegan and Breadsell  2021).  </a:t>
            </a:r>
            <a:endParaRPr lang="en-US" sz="20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72385" y="3064267"/>
            <a:ext cx="11804563" cy="923757"/>
          </a:xfrm>
          <a:prstGeom prst="rect">
            <a:avLst/>
          </a:prstGeom>
          <a:noFill/>
        </p:spPr>
        <p:txBody>
          <a:bodyPr wrap="square" rtlCol="0">
            <a:spAutoFit/>
          </a:bodyPr>
          <a:lstStyle/>
          <a:p>
            <a:r>
              <a:rPr lang="en-GB" sz="1800" b="0" i="0" u="none" strike="noStrike">
                <a:latin typeface="Arial" pitchFamily="34" charset="0" panose="020B0604020202020204"/>
                <a:ea typeface="+mn-ea"/>
                <a:cs typeface="Arial" pitchFamily="34" charset="0" panose="020B0604020202020204"/>
              </a:rPr>
              <a:t>Costa,V.and Costa,C.(ed) (2022), </a:t>
            </a:r>
            <a:r>
              <a:rPr lang="en-GB" sz="1800" b="0" i="1" u="none" strike="noStrike">
                <a:latin typeface="Arial" pitchFamily="34" charset="0" panose="020B0604020202020204"/>
                <a:ea typeface="+mn-ea"/>
                <a:cs typeface="Arial" pitchFamily="34" charset="0" panose="020B0604020202020204"/>
              </a:rPr>
              <a:t>Sustainability and competitiveness in the hospitality industry.</a:t>
            </a:r>
            <a:r>
              <a:rPr lang="en-GB" sz="1800" b="0" i="0" u="none" strike="noStrike">
                <a:latin typeface="Arial" pitchFamily="34" charset="0" panose="020B0604020202020204"/>
                <a:ea typeface="+mn-ea"/>
                <a:cs typeface="Arial" pitchFamily="34" charset="0" panose="020B0604020202020204"/>
              </a:rPr>
              <a:t> Hershey, Pennsylvania: Business Science Reference.</a:t>
            </a:r>
            <a:r>
              <a:rPr lang="en-GB" sz="1800" b="0" i="1" u="none" strike="noStrike">
                <a:latin typeface="Arial" pitchFamily="34" charset="0" panose="020B0604020202020204"/>
                <a:ea typeface="+mn-ea"/>
                <a:cs typeface="Arial" pitchFamily="34" charset="0" panose="020B0604020202020204"/>
              </a:rPr>
              <a:t> </a:t>
            </a:r>
            <a:r>
              <a:rPr lang="en-GB" sz="1800" b="0" i="0" u="none" strike="noStrike">
                <a:latin typeface="Arial" pitchFamily="34" charset="0" panose="020B0604020202020204"/>
                <a:ea typeface="+mn-ea"/>
                <a:cs typeface="Arial" pitchFamily="34" charset="0" panose="020B0604020202020204"/>
              </a:rPr>
              <a:t>Available online at: </a:t>
            </a:r>
            <a:r>
              <a:rPr lang="en-GB" sz="1800" b="0" i="0" u="sng" strike="noStrike">
                <a:solidFill>
                  <a:schemeClr val="hlink"/>
                </a:solidFill>
                <a:latin typeface="Arial" pitchFamily="34" charset="0" panose="020B0604020202020204"/>
                <a:ea typeface="+mn-ea"/>
                <a:cs typeface="Arial" pitchFamily="34" charset="0" panose="020B0604020202020204"/>
                <a:hlinkClick r:id="rId1"/>
              </a:rPr>
              <a:t>https://librarysearch.uwtsd.ac.uk</a:t>
            </a:r>
            <a:r>
              <a:rPr lang="en-GB" sz="1800" b="0" i="0" u="none" strike="noStrike">
                <a:latin typeface="Arial" pitchFamily="34" charset="0" panose="020B0604020202020204"/>
                <a:ea typeface="+mn-ea"/>
                <a:cs typeface="Arial" pitchFamily="34" charset="0" panose="020B0604020202020204"/>
              </a:rPr>
              <a:t> , Accessed on 04.02.2026  </a:t>
            </a:r>
            <a:endParaRPr lang="en-US" sz="1800"/>
          </a:p>
        </p:txBody>
      </p:sp>
      <p:sp>
        <p:nvSpPr>
          <p:cNvPr id="5" name="TextBox 4"/>
          <p:cNvSpPr txBox="1"/>
          <p:nvPr/>
        </p:nvSpPr>
        <p:spPr>
          <a:xfrm>
            <a:off x="81598" y="5019054"/>
            <a:ext cx="12028804" cy="649437"/>
          </a:xfrm>
          <a:prstGeom prst="rect">
            <a:avLst/>
          </a:prstGeom>
          <a:noFill/>
        </p:spPr>
        <p:txBody>
          <a:bodyPr wrap="square" rtlCol="0">
            <a:spAutoFit/>
          </a:bodyPr>
          <a:lstStyle/>
          <a:p>
            <a:r>
              <a:rPr lang="en-GB" sz="1800" b="0" i="0" u="none" strike="noStrike">
                <a:latin typeface="Arial" pitchFamily="34" charset="0" panose="020B0604020202020204"/>
                <a:ea typeface="+mn-ea"/>
                <a:cs typeface="Arial" pitchFamily="34" charset="0" panose="020B0604020202020204"/>
              </a:rPr>
              <a:t>Danzer,A.M.and Zeidler,H.,2025.</a:t>
            </a:r>
            <a:r>
              <a:rPr lang="en-GB" sz="1800" b="0" i="1" u="none" strike="noStrike">
                <a:latin typeface="Arial" pitchFamily="34" charset="0" panose="020B0604020202020204"/>
                <a:ea typeface="+mn-ea"/>
                <a:cs typeface="Arial" pitchFamily="34" charset="0" panose="020B0604020202020204"/>
              </a:rPr>
              <a:t> Food Waste and Dynamic Inconsistency: A Behavioral Economics Perspective,</a:t>
            </a:r>
            <a:r>
              <a:rPr lang="en-GB" sz="1800" b="0" i="0" u="none" strike="noStrike">
                <a:latin typeface="Arial" pitchFamily="34" charset="0" panose="020B0604020202020204"/>
                <a:ea typeface="+mn-ea"/>
                <a:cs typeface="Arial" pitchFamily="34" charset="0" panose="020B0604020202020204"/>
              </a:rPr>
              <a:t> IZA ,2025, Available online at : </a:t>
            </a:r>
            <a:r>
              <a:rPr lang="en-GB" sz="1800" b="0" i="0" u="sng" strike="noStrike">
                <a:solidFill>
                  <a:schemeClr val="hlink"/>
                </a:solidFill>
                <a:latin typeface="Arial" pitchFamily="34" charset="0" panose="020B0604020202020204"/>
                <a:ea typeface="+mn-ea"/>
                <a:cs typeface="Arial" pitchFamily="34" charset="0" panose="020B0604020202020204"/>
                <a:hlinkClick r:id="rId2"/>
              </a:rPr>
              <a:t>www.iza.org,</a:t>
            </a:r>
            <a:r>
              <a:rPr lang="en-GB" sz="1800" b="0" i="0" u="none" strike="noStrike">
                <a:latin typeface="Arial" pitchFamily="34" charset="0" panose="020B0604020202020204"/>
                <a:ea typeface="+mn-ea"/>
                <a:cs typeface="Arial" pitchFamily="34" charset="0" panose="020B0604020202020204"/>
              </a:rPr>
              <a:t> Accessed on 04.02.2026</a:t>
            </a:r>
            <a:endParaRPr lang="en-US" sz="1800"/>
          </a:p>
        </p:txBody>
      </p:sp>
      <p:sp>
        <p:nvSpPr>
          <p:cNvPr id="6" name="TextBox 5"/>
          <p:cNvSpPr txBox="1"/>
          <p:nvPr/>
        </p:nvSpPr>
        <p:spPr>
          <a:xfrm>
            <a:off x="137659" y="2140510"/>
            <a:ext cx="11916683" cy="923757"/>
          </a:xfrm>
          <a:prstGeom prst="rect">
            <a:avLst/>
          </a:prstGeom>
          <a:noFill/>
        </p:spPr>
        <p:txBody>
          <a:bodyPr wrap="square" rtlCol="0">
            <a:spAutoFit/>
          </a:bodyPr>
          <a:lstStyle/>
          <a:p>
            <a:r>
              <a:rPr lang="en-GB" sz="1800" b="0" i="0" u="none" strike="noStrike">
                <a:latin typeface="Arial" pitchFamily="34" charset="0" panose="020B0604020202020204"/>
                <a:ea typeface="+mn-ea"/>
                <a:cs typeface="Arial" pitchFamily="34" charset="0" panose="020B0604020202020204"/>
              </a:rPr>
              <a:t>Circular, 8th January 2026. </a:t>
            </a:r>
            <a:r>
              <a:rPr lang="en-GB" sz="1800" b="0" i="1" u="none" strike="noStrike">
                <a:latin typeface="Arial" pitchFamily="34" charset="0" panose="020B0604020202020204"/>
                <a:ea typeface="+mn-ea"/>
                <a:cs typeface="Arial" pitchFamily="34" charset="0" panose="020B0604020202020204"/>
              </a:rPr>
              <a:t>Food waste forecast to cost $540 billions in 2026. </a:t>
            </a:r>
            <a:r>
              <a:rPr lang="en-GB" sz="1800" b="0" i="0" u="none" strike="noStrike">
                <a:latin typeface="Arial" pitchFamily="34" charset="0" panose="020B0604020202020204"/>
                <a:ea typeface="+mn-ea"/>
                <a:cs typeface="Arial" pitchFamily="34" charset="0" panose="020B0604020202020204"/>
              </a:rPr>
              <a:t>Environment and Energy, Resource Management, Sustainability.        Available online at: </a:t>
            </a:r>
            <a:r>
              <a:rPr lang="en-GB" sz="1800" b="0" i="0" u="sng" strike="noStrike">
                <a:solidFill>
                  <a:schemeClr val="hlink"/>
                </a:solidFill>
                <a:latin typeface="Arial" pitchFamily="34" charset="0" panose="020B0604020202020204"/>
                <a:ea typeface="+mn-ea"/>
                <a:cs typeface="Arial" pitchFamily="34" charset="0" panose="020B0604020202020204"/>
                <a:hlinkClick r:id="rId3"/>
              </a:rPr>
              <a:t>https://www.circularonline.co.uk/news/food-waste-forecast-to-cost-business-540-billion-in-2026/</a:t>
            </a:r>
            <a:r>
              <a:rPr lang="en-GB" sz="1800" b="0" i="1" u="none" strike="noStrike">
                <a:latin typeface="Arial" pitchFamily="34" charset="0" panose="020B0604020202020204"/>
                <a:ea typeface="+mn-ea"/>
                <a:cs typeface="Arial" pitchFamily="34" charset="0" panose="020B0604020202020204"/>
              </a:rPr>
              <a:t>  </a:t>
            </a:r>
            <a:r>
              <a:rPr lang="en-GB" sz="1800" b="0" i="0" u="none" strike="noStrike">
                <a:latin typeface="Arial" pitchFamily="34" charset="0" panose="020B0604020202020204"/>
                <a:ea typeface="+mn-ea"/>
                <a:cs typeface="Arial" pitchFamily="34" charset="0" panose="020B0604020202020204"/>
              </a:rPr>
              <a:t>Accessed on 05.02.2026</a:t>
            </a:r>
            <a:endParaRPr lang="en-US" sz="1800"/>
          </a:p>
        </p:txBody>
      </p:sp>
      <p:sp>
        <p:nvSpPr>
          <p:cNvPr id="9" name="TextBox 8"/>
          <p:cNvSpPr txBox="1"/>
          <p:nvPr/>
        </p:nvSpPr>
        <p:spPr>
          <a:xfrm>
            <a:off x="81598" y="5747859"/>
            <a:ext cx="11986136" cy="923757"/>
          </a:xfrm>
          <a:prstGeom prst="rect">
            <a:avLst/>
          </a:prstGeom>
          <a:noFill/>
        </p:spPr>
        <p:txBody>
          <a:bodyPr wrap="square" rtlCol="0">
            <a:spAutoFit/>
          </a:bodyPr>
          <a:lstStyle/>
          <a:p>
            <a:r>
              <a:rPr lang="en-GB" sz="1800" b="0" i="0" u="none" strike="noStrike">
                <a:latin typeface="Arial" pitchFamily="34" charset="0" panose="020B0604020202020204"/>
                <a:ea typeface="+mn-ea"/>
                <a:cs typeface="Arial" pitchFamily="34" charset="0" panose="020B0604020202020204"/>
              </a:rPr>
              <a:t>EcoRich, 03 July 2025, THE ROLE OF WASTE-TO-ENERGY SYSTEMS IN ACHIVING ZERO WASTE GOALS. Available online at  </a:t>
            </a:r>
            <a:r>
              <a:rPr lang="en-GB" sz="1800" b="0" i="0" u="sng" strike="noStrike">
                <a:solidFill>
                  <a:schemeClr val="hlink"/>
                </a:solidFill>
                <a:latin typeface="Arial" pitchFamily="34" charset="0" panose="020B0604020202020204"/>
                <a:ea typeface="+mn-ea"/>
                <a:cs typeface="Arial" pitchFamily="34" charset="0" panose="020B0604020202020204"/>
                <a:hlinkClick r:id="rId4"/>
              </a:rPr>
              <a:t>https://www.ecorichenv.com/article/the-role-of-waste-to-energy-systems-in-achieving-zero-waste</a:t>
            </a:r>
            <a:r>
              <a:rPr lang="en-GB" sz="1800" b="0" i="0" u="none" strike="noStrike">
                <a:latin typeface="Arial" pitchFamily="34" charset="0" panose="020B0604020202020204"/>
                <a:ea typeface="+mn-ea"/>
                <a:cs typeface="Arial" pitchFamily="34" charset="0" panose="020B0604020202020204"/>
              </a:rPr>
              <a:t>-goals , Accessed on 10.02.2026</a:t>
            </a:r>
            <a:endParaRPr lang="en-US" sz="1800"/>
          </a:p>
        </p:txBody>
      </p:sp>
      <p:sp>
        <p:nvSpPr>
          <p:cNvPr id="10" name="TextBox 9"/>
          <p:cNvSpPr txBox="1"/>
          <p:nvPr/>
        </p:nvSpPr>
        <p:spPr>
          <a:xfrm>
            <a:off x="81599" y="3988024"/>
            <a:ext cx="12028804" cy="1189761"/>
          </a:xfrm>
          <a:prstGeom prst="rect">
            <a:avLst/>
          </a:prstGeom>
          <a:noFill/>
        </p:spPr>
        <p:txBody>
          <a:bodyPr wrap="square" rtlCol="0">
            <a:spAutoFit/>
          </a:bodyPr>
          <a:lstStyle/>
          <a:p>
            <a:r>
              <a:rPr lang="en-GB" sz="1800" b="0" i="0" u="none" strike="noStrike">
                <a:latin typeface="Arial" pitchFamily="34" charset="0" panose="020B0604020202020204"/>
                <a:ea typeface="+mn-ea"/>
                <a:cs typeface="Arial" pitchFamily="34" charset="0" panose="020B0604020202020204"/>
              </a:rPr>
              <a:t>Deon Stander, published on Avery Dennison, January 8 ,2026.</a:t>
            </a:r>
            <a:r>
              <a:rPr lang="en-GB" sz="1800" b="0" i="1" u="none" strike="noStrike">
                <a:latin typeface="Arial" pitchFamily="34" charset="0" panose="020B0604020202020204"/>
                <a:ea typeface="+mn-ea"/>
                <a:cs typeface="Arial" pitchFamily="34" charset="0" panose="020B0604020202020204"/>
              </a:rPr>
              <a:t> Making the invisible visible:turning food waste into a £540B opportunity, </a:t>
            </a:r>
            <a:r>
              <a:rPr lang="en-GB" sz="1800" b="0" i="0" u="none" strike="noStrike">
                <a:latin typeface="Arial" pitchFamily="34" charset="0" panose="020B0604020202020204"/>
                <a:ea typeface="+mn-ea"/>
                <a:cs typeface="Arial" pitchFamily="34" charset="0" panose="020B0604020202020204"/>
              </a:rPr>
              <a:t> Available online at: </a:t>
            </a:r>
            <a:r>
              <a:rPr lang="en-GB" sz="1800" b="0" i="0" u="sng" strike="noStrike">
                <a:solidFill>
                  <a:schemeClr val="hlink"/>
                </a:solidFill>
                <a:latin typeface="Arial" pitchFamily="34" charset="0" panose="020B0604020202020204"/>
                <a:ea typeface="+mn-ea"/>
                <a:cs typeface="Arial" pitchFamily="34" charset="0" panose="020B0604020202020204"/>
                <a:hlinkClick r:id="rId5"/>
              </a:rPr>
              <a:t>https://www.averydennison.com/en/home/news/leadership-perspectives/deon-stander/making-the-invisible-visible-food-waste--opportunity.html</a:t>
            </a:r>
            <a:r>
              <a:rPr lang="en-GB" sz="1800" b="0" i="1" u="none" strike="noStrike">
                <a:latin typeface="Arial" pitchFamily="34" charset="0" panose="020B0604020202020204"/>
                <a:ea typeface="+mn-ea"/>
                <a:cs typeface="Arial" pitchFamily="34" charset="0" panose="020B0604020202020204"/>
              </a:rPr>
              <a:t>, </a:t>
            </a:r>
            <a:r>
              <a:rPr lang="en-GB" sz="1800" b="0" i="0" u="none" strike="noStrike">
                <a:latin typeface="Arial" pitchFamily="34" charset="0" panose="020B0604020202020204"/>
                <a:ea typeface="+mn-ea"/>
                <a:cs typeface="Arial" pitchFamily="34" charset="0" panose="020B0604020202020204"/>
              </a:rPr>
              <a:t>Accessed on 02.02.2026</a:t>
            </a:r>
            <a:endParaRPr lang="en-US"/>
          </a:p>
          <a:p>
            <a:endParaRPr lang="en-US"/>
          </a:p>
        </p:txBody>
      </p:sp>
      <p:sp>
        <p:nvSpPr>
          <p:cNvPr id="11" name="TextBox 10"/>
          <p:cNvSpPr txBox="1"/>
          <p:nvPr/>
        </p:nvSpPr>
        <p:spPr>
          <a:xfrm>
            <a:off x="172385" y="1103418"/>
            <a:ext cx="11872111" cy="1189761"/>
          </a:xfrm>
          <a:prstGeom prst="rect">
            <a:avLst/>
          </a:prstGeom>
          <a:noFill/>
        </p:spPr>
        <p:txBody>
          <a:bodyPr wrap="square" rtlCol="0">
            <a:spAutoFit/>
          </a:bodyPr>
          <a:lstStyle/>
          <a:p>
            <a:r>
              <a:rPr lang="en-GB" sz="1800" b="0" i="0" u="none" strike="noStrike">
                <a:latin typeface="Arial" pitchFamily="34" charset="0" panose="020B0604020202020204"/>
                <a:ea typeface="+mn-ea"/>
                <a:cs typeface="Arial" pitchFamily="34" charset="0" panose="020B0604020202020204"/>
              </a:rPr>
              <a:t>Bramwell, B., &amp; Lane, B. 2011,</a:t>
            </a:r>
            <a:r>
              <a:rPr lang="en-GB" sz="1800" b="0" i="1" u="none" strike="noStrike">
                <a:latin typeface="Arial" pitchFamily="34" charset="0" panose="020B0604020202020204"/>
                <a:ea typeface="+mn-ea"/>
                <a:cs typeface="Arial" pitchFamily="34" charset="0" panose="020B0604020202020204"/>
              </a:rPr>
              <a:t> Critical research on the governance of tourism and sustainability ,</a:t>
            </a:r>
            <a:r>
              <a:rPr lang="en-GB" sz="1800" b="0" i="0" u="none" strike="noStrike">
                <a:latin typeface="Arial" pitchFamily="34" charset="0" panose="020B0604020202020204"/>
                <a:ea typeface="+mn-ea"/>
                <a:cs typeface="Arial" pitchFamily="34" charset="0" panose="020B0604020202020204"/>
              </a:rPr>
              <a:t>Journal of Sustainable Tourism</a:t>
            </a:r>
            <a:r>
              <a:rPr lang="en-GB" sz="1800" b="0" i="1" u="none" strike="noStrike">
                <a:latin typeface="Arial" pitchFamily="34" charset="0" panose="020B0604020202020204"/>
                <a:ea typeface="+mn-ea"/>
                <a:cs typeface="Arial" pitchFamily="34" charset="0" panose="020B0604020202020204"/>
              </a:rPr>
              <a:t>,</a:t>
            </a:r>
            <a:r>
              <a:rPr lang="en-GB" sz="1800" b="0" i="0" u="none" strike="noStrike">
                <a:latin typeface="Arial" pitchFamily="34" charset="0" panose="020B0604020202020204"/>
                <a:ea typeface="+mn-ea"/>
                <a:cs typeface="Arial" pitchFamily="34" charset="0" panose="020B0604020202020204"/>
              </a:rPr>
              <a:t>19(4-5),pp.411-421., Taylor&amp; Francis. Available online at: </a:t>
            </a:r>
            <a:r>
              <a:rPr lang="en-GB" sz="1800" b="0" i="0" u="sng" strike="noStrike">
                <a:solidFill>
                  <a:schemeClr val="hlink"/>
                </a:solidFill>
                <a:latin typeface="Arial" pitchFamily="34" charset="0" panose="020B0604020202020204"/>
                <a:ea typeface="+mn-ea"/>
                <a:cs typeface="Arial" pitchFamily="34" charset="0" panose="020B0604020202020204"/>
                <a:hlinkClick r:id="rId6"/>
              </a:rPr>
              <a:t>https://www.tandfonline.com/doi/abs/10.1080/0966952.2011.50586</a:t>
            </a:r>
            <a:r>
              <a:rPr lang="en-GB" sz="1800" b="0" i="0" u="none" strike="noStrike">
                <a:latin typeface="Arial" pitchFamily="34" charset="0" panose="020B0604020202020204"/>
                <a:ea typeface="+mn-ea"/>
                <a:cs typeface="Arial" pitchFamily="34" charset="0" panose="020B0604020202020204"/>
              </a:rPr>
              <a:t> Accessed  on 05.02.2026</a:t>
            </a:r>
            <a:endParaRPr lang="en-US" sz="1800"/>
          </a:p>
          <a:p>
            <a:endParaRPr lang="en-US" sz="1800"/>
          </a:p>
        </p:txBody>
      </p:sp>
      <p:sp>
        <p:nvSpPr>
          <p:cNvPr id="12" name="TextBox 11"/>
          <p:cNvSpPr txBox="1"/>
          <p:nvPr/>
        </p:nvSpPr>
        <p:spPr>
          <a:xfrm>
            <a:off x="306700" y="299875"/>
            <a:ext cx="8534400" cy="511896"/>
          </a:xfrm>
          <a:prstGeom prst="rect">
            <a:avLst/>
          </a:prstGeom>
          <a:noFill/>
        </p:spPr>
        <p:txBody>
          <a:bodyPr wrap="square" rtlCol="0">
            <a:spAutoFit/>
          </a:bodyPr>
          <a:lstStyle/>
          <a:p>
            <a:r>
              <a:rPr lang="en-GB" sz="2800" b="1" i="0" u="none" strike="noStrike">
                <a:latin typeface="Britannic Bold" pitchFamily="34" charset="0"/>
                <a:ea typeface="Britannic Bold" pitchFamily="34" charset="0"/>
                <a:cs typeface="Britannic Bold" pitchFamily="34" charset="0"/>
              </a:rPr>
              <a:t>References list</a:t>
            </a:r>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63309" y="4670288"/>
            <a:ext cx="12028803" cy="1922902"/>
          </a:xfrm>
          <a:prstGeom prst="rect">
            <a:avLst/>
          </a:prstGeom>
          <a:noFill/>
        </p:spPr>
        <p:txBody>
          <a:bodyPr wrap="square" rtlCol="0">
            <a:spAutoFit/>
          </a:bodyPr>
          <a:lstStyle/>
          <a:p>
            <a:pPr marL="0" marR="0" indent="0" algn="just">
              <a:lnSpc>
                <a:spcPct val="150000"/>
              </a:lnSpc>
              <a:spcBef>
                <a:spcPts val="0"/>
              </a:spcBef>
              <a:spcAft>
                <a:spcPts val="1000"/>
              </a:spcAft>
            </a:pPr>
            <a:r>
              <a:rPr lang="en-GB" sz="2000" b="0" i="0" u="none" strike="noStrike">
                <a:latin typeface="Arial" pitchFamily="34" charset="0" panose="020B0604020202020204"/>
                <a:ea typeface="+mn-ea"/>
                <a:cs typeface="Arial" pitchFamily="34" charset="0" panose="020B0604020202020204"/>
              </a:rPr>
              <a:t> </a:t>
            </a:r>
            <a:r>
              <a:rPr lang="en-GB" sz="1800" b="0" i="0" u="none" strike="noStrike">
                <a:latin typeface="Arial" pitchFamily="34" charset="0" panose="020B0604020202020204"/>
                <a:ea typeface="+mn-ea"/>
                <a:cs typeface="Arial" pitchFamily="34" charset="0" panose="020B0604020202020204"/>
              </a:rPr>
              <a:t>Malik,H.,Smith,L.,Steward,I.,Burnett,N.,UK Parliament, 12 April 2024. Food waste in the UK- House of Commons Library. </a:t>
            </a:r>
            <a:r>
              <a:rPr lang="en-GB" sz="1800" b="0" i="1" u="none" strike="noStrike">
                <a:latin typeface="Arial" pitchFamily="34" charset="0" panose="020B0604020202020204"/>
                <a:ea typeface="+mn-ea"/>
                <a:cs typeface="Arial" pitchFamily="34" charset="0" panose="020B0604020202020204"/>
              </a:rPr>
              <a:t>Food waste in the UK. </a:t>
            </a:r>
            <a:r>
              <a:rPr lang="en-GB" sz="1800" b="0" i="0" u="none" strike="noStrike">
                <a:latin typeface="Arial" pitchFamily="34" charset="0" panose="020B0604020202020204"/>
                <a:ea typeface="+mn-ea"/>
                <a:cs typeface="Arial" pitchFamily="34" charset="0" panose="020B0604020202020204"/>
              </a:rPr>
              <a:t>Available online at: </a:t>
            </a:r>
            <a:r>
              <a:rPr lang="en-GB" sz="1800" b="0" i="0" u="sng" strike="noStrike">
                <a:solidFill>
                  <a:schemeClr val="hlink"/>
                </a:solidFill>
                <a:latin typeface="Arial" pitchFamily="34" charset="0" panose="020B0604020202020204"/>
                <a:ea typeface="+mn-ea"/>
                <a:cs typeface="Arial" pitchFamily="34" charset="0" panose="020B0604020202020204"/>
                <a:hlinkClick r:id="rId1"/>
              </a:rPr>
              <a:t>https://researchbriefings.files.parliament.uk/documents/CBP-7552/CBP-7552.pdf</a:t>
            </a:r>
            <a:r>
              <a:rPr lang="en-GB" sz="1800" b="0" i="1" u="none" strike="noStrike">
                <a:latin typeface="Arial" pitchFamily="34" charset="0" panose="020B0604020202020204"/>
                <a:ea typeface="+mn-ea"/>
                <a:cs typeface="Arial" pitchFamily="34" charset="0" panose="020B0604020202020204"/>
              </a:rPr>
              <a:t> </a:t>
            </a:r>
            <a:r>
              <a:rPr lang="en-GB" sz="1800" b="0" i="0" u="none" strike="noStrike">
                <a:latin typeface="Arial" pitchFamily="34" charset="0" panose="020B0604020202020204"/>
                <a:ea typeface="+mn-ea"/>
                <a:cs typeface="Arial" pitchFamily="34" charset="0" panose="020B0604020202020204"/>
              </a:rPr>
              <a:t>Accessed on 10.02.2026 </a:t>
            </a:r>
          </a:p>
          <a:p>
            <a:pPr marL="0" marR="0" indent="0" algn="just">
              <a:lnSpc>
                <a:spcPct val="150000"/>
              </a:lnSpc>
              <a:spcBef>
                <a:spcPts val="0"/>
              </a:spcBef>
              <a:spcAft>
                <a:spcPts val="1000"/>
              </a:spcAft>
            </a:pPr>
            <a:endParaRPr lang="en-GB" sz="2000" b="0" i="0" u="none" strike="noStrike">
              <a:latin typeface="Arial" pitchFamily="34" charset="0" panose="020B0604020202020204"/>
              <a:ea typeface="+mn-ea"/>
              <a:cs typeface="Arial" pitchFamily="34" charset="0" panose="020B0604020202020204"/>
            </a:endParaRPr>
          </a:p>
        </p:txBody>
      </p:sp>
      <p:sp>
        <p:nvSpPr>
          <p:cNvPr id="9" name="TextBox 8"/>
          <p:cNvSpPr txBox="1"/>
          <p:nvPr/>
        </p:nvSpPr>
        <p:spPr>
          <a:xfrm rot="21600000">
            <a:off x="368949" y="5081768"/>
            <a:ext cx="8464237" cy="1099942"/>
          </a:xfrm>
          <a:prstGeom prst="rect">
            <a:avLst/>
          </a:prstGeom>
          <a:noFill/>
        </p:spPr>
        <p:txBody>
          <a:bodyPr wrap="square" rtlCol="0">
            <a:spAutoFit/>
          </a:bodyPr>
          <a:lstStyle/>
          <a:p>
            <a:pPr marL="0" marR="0" indent="0" algn="just">
              <a:lnSpc>
                <a:spcPct val="150000"/>
              </a:lnSpc>
              <a:spcBef>
                <a:spcPts val="0"/>
              </a:spcBef>
              <a:spcAft>
                <a:spcPts val="1000"/>
              </a:spcAft>
            </a:pPr>
            <a:r>
              <a:rPr lang="en-GB" sz="2000" b="0" i="0" u="none" strike="noStrike">
                <a:latin typeface="Arial" pitchFamily="34" charset="0" panose="020B0604020202020204"/>
                <a:ea typeface="+mn-ea"/>
                <a:cs typeface="Arial" pitchFamily="34" charset="0" panose="020B0604020202020204"/>
              </a:rPr>
              <a:t>.</a:t>
            </a:r>
          </a:p>
          <a:p>
            <a:pPr marL="0" marR="0" indent="0" algn="just">
              <a:lnSpc>
                <a:spcPct val="150000"/>
              </a:lnSpc>
              <a:spcBef>
                <a:spcPts val="0"/>
              </a:spcBef>
              <a:spcAft>
                <a:spcPts val="1000"/>
              </a:spcAft>
            </a:pPr>
            <a:endParaRPr lang="en-GB" sz="2000" b="0" i="0" u="none" strike="noStrike">
              <a:latin typeface="Arial" pitchFamily="34" charset="0" panose="020B0604020202020204"/>
              <a:ea typeface="+mn-ea"/>
              <a:cs typeface="Arial" pitchFamily="34" charset="0" panose="020B0604020202020204"/>
            </a:endParaRPr>
          </a:p>
        </p:txBody>
      </p:sp>
      <p:sp>
        <p:nvSpPr>
          <p:cNvPr id="12" name="TextBox 11"/>
          <p:cNvSpPr txBox="1"/>
          <p:nvPr/>
        </p:nvSpPr>
        <p:spPr>
          <a:xfrm>
            <a:off x="4127258" y="750126"/>
            <a:ext cx="8534400" cy="697050"/>
          </a:xfrm>
          <a:prstGeom prst="rect">
            <a:avLst/>
          </a:prstGeom>
          <a:noFill/>
        </p:spPr>
        <p:txBody>
          <a:bodyPr wrap="square" rtlCol="0">
            <a:spAutoFit/>
          </a:bodyPr>
          <a:lstStyle/>
          <a:p>
            <a:pPr marL="0" indent="0">
              <a:buFont typeface="+mj-lt"/>
              <a:buNone/>
            </a:pPr>
            <a:endParaRPr lang="en-GB" sz="2000" b="1" i="0" u="none" strike="noStrike">
              <a:latin typeface="Arial" pitchFamily="34" charset="0" panose="020B0604020202020204"/>
              <a:ea typeface="+mn-ea"/>
              <a:cs typeface="Arial" pitchFamily="34" charset="0" panose="020B0604020202020204"/>
            </a:endParaRPr>
          </a:p>
          <a:p>
            <a:pPr marL="0" indent="0">
              <a:buFont typeface="+mj-lt"/>
              <a:buNone/>
            </a:pPr>
            <a:endParaRPr lang="en-GB" sz="2000" b="1" i="0" u="none" strike="noStrike">
              <a:latin typeface="Arial" pitchFamily="34" charset="0" panose="020B0604020202020204"/>
              <a:ea typeface="+mn-ea"/>
              <a:cs typeface="Arial" pitchFamily="34" charset="0" panose="020B0604020202020204"/>
            </a:endParaRPr>
          </a:p>
        </p:txBody>
      </p:sp>
      <p:sp>
        <p:nvSpPr>
          <p:cNvPr id="16" name="TextBox 15"/>
          <p:cNvSpPr txBox="1"/>
          <p:nvPr/>
        </p:nvSpPr>
        <p:spPr>
          <a:xfrm>
            <a:off x="6836822" y="3172713"/>
            <a:ext cx="5096057" cy="399816"/>
          </a:xfrm>
          <a:prstGeom prst="rect">
            <a:avLst/>
          </a:prstGeom>
          <a:noFill/>
        </p:spPr>
        <p:txBody>
          <a:bodyPr wrap="square" rtlCol="0">
            <a:spAutoFit/>
          </a:bodyPr>
          <a:lstStyle/>
          <a:p>
            <a:r>
              <a:rPr lang="en-GB" sz="2000" b="0" i="0" u="none" strike="noStrike">
                <a:latin typeface="Arial" pitchFamily="34" charset="0" panose="020B0604020202020204"/>
                <a:ea typeface="+mn-ea"/>
                <a:cs typeface="Arial" pitchFamily="34" charset="0" panose="020B0604020202020204"/>
              </a:rPr>
              <a:t>.</a:t>
            </a:r>
            <a:endParaRPr lang="en-US"/>
          </a:p>
        </p:txBody>
      </p:sp>
      <p:sp>
        <p:nvSpPr>
          <p:cNvPr id="29" name="TextBox 28"/>
          <p:cNvSpPr txBox="1"/>
          <p:nvPr/>
        </p:nvSpPr>
        <p:spPr>
          <a:xfrm>
            <a:off x="0" y="1774525"/>
            <a:ext cx="12192000" cy="3196192"/>
          </a:xfrm>
          <a:prstGeom prst="rect">
            <a:avLst/>
          </a:prstGeom>
          <a:noFill/>
        </p:spPr>
        <p:txBody>
          <a:bodyPr wrap="square" rtlCol="0">
            <a:spAutoFit/>
          </a:bodyPr>
          <a:lstStyle/>
          <a:p>
            <a:pPr marL="228600" marR="0" indent="0" algn="just">
              <a:lnSpc>
                <a:spcPct val="150000"/>
              </a:lnSpc>
              <a:spcBef>
                <a:spcPts val="0"/>
              </a:spcBef>
              <a:spcAft>
                <a:spcPts val="1000"/>
              </a:spcAft>
              <a:buNone/>
            </a:pPr>
            <a:r>
              <a:rPr lang="en-GB" sz="1800" b="0" i="0" u="none" strike="noStrike">
                <a:latin typeface="Arial" pitchFamily="34" charset="0" panose="020B0604020202020204"/>
                <a:ea typeface="+mn-ea"/>
                <a:cs typeface="Arial" pitchFamily="34" charset="0" panose="020B0604020202020204"/>
              </a:rPr>
              <a:t>Jaiswal, A.K., July 2023 National Institute of Health, </a:t>
            </a:r>
            <a:r>
              <a:rPr lang="en-GB" sz="1800" b="0" i="1" u="none" strike="noStrike">
                <a:latin typeface="Arial" pitchFamily="34" charset="0" panose="020B0604020202020204"/>
                <a:ea typeface="+mn-ea"/>
                <a:cs typeface="Arial" pitchFamily="34" charset="0" panose="020B0604020202020204"/>
              </a:rPr>
              <a:t>Sustainable Utilisation and Management of Food Waste for High-Value Products. </a:t>
            </a:r>
            <a:r>
              <a:rPr lang="en-GB" sz="1800" b="0" i="0" u="none" strike="noStrike">
                <a:latin typeface="Arial" pitchFamily="34" charset="0" panose="020B0604020202020204"/>
                <a:ea typeface="+mn-ea"/>
                <a:cs typeface="Arial" pitchFamily="34" charset="0" panose="020B0604020202020204"/>
              </a:rPr>
              <a:t>Foods,</a:t>
            </a:r>
            <a:r>
              <a:rPr lang="en-GB" sz="1800" b="0" i="1" u="none" strike="noStrike">
                <a:latin typeface="Arial" pitchFamily="34" charset="0" panose="020B0604020202020204"/>
                <a:ea typeface="+mn-ea"/>
                <a:cs typeface="Arial" pitchFamily="34" charset="0" panose="020B0604020202020204"/>
              </a:rPr>
              <a:t>12(15),</a:t>
            </a:r>
            <a:r>
              <a:rPr lang="en-GB" sz="1800" b="0" i="0" u="none" strike="noStrike">
                <a:latin typeface="Arial" pitchFamily="34" charset="0" panose="020B0604020202020204"/>
                <a:ea typeface="+mn-ea"/>
                <a:cs typeface="Arial" pitchFamily="34" charset="0" panose="020B0604020202020204"/>
              </a:rPr>
              <a:t>2872  Available online at: </a:t>
            </a:r>
            <a:r>
              <a:rPr lang="en-GB" sz="1800" b="0" i="0" u="sng" strike="noStrike">
                <a:solidFill>
                  <a:schemeClr val="hlink"/>
                </a:solidFill>
                <a:latin typeface="Arial" pitchFamily="34" charset="0" panose="020B0604020202020204"/>
                <a:ea typeface="+mn-ea"/>
                <a:cs typeface="Arial" pitchFamily="34" charset="0" panose="020B0604020202020204"/>
                <a:hlinkClick r:id="rId2"/>
              </a:rPr>
              <a:t>https://pmc.ncbi.nml.nih.gov/articlesPMC10417811</a:t>
            </a:r>
            <a:r>
              <a:rPr lang="en-GB" sz="1800" b="0" i="0" u="none" strike="noStrike">
                <a:latin typeface="Arial" pitchFamily="34" charset="0" panose="020B0604020202020204"/>
                <a:ea typeface="+mn-ea"/>
                <a:cs typeface="Arial" pitchFamily="34" charset="0" panose="020B0604020202020204"/>
              </a:rPr>
              <a:t> Accessed on 10.02.2026</a:t>
            </a:r>
          </a:p>
          <a:p>
            <a:pPr marL="228600" marR="0" indent="0" algn="just">
              <a:lnSpc>
                <a:spcPct val="150000"/>
              </a:lnSpc>
              <a:spcBef>
                <a:spcPts val="0"/>
              </a:spcBef>
              <a:spcAft>
                <a:spcPts val="1000"/>
              </a:spcAft>
              <a:buNone/>
            </a:pPr>
            <a:r>
              <a:rPr lang="en-GB" sz="1800" b="0" i="0" u="none" strike="noStrike">
                <a:latin typeface="Arial" pitchFamily="34" charset="0" panose="020B0604020202020204"/>
                <a:ea typeface="+mn-ea"/>
                <a:cs typeface="Arial" pitchFamily="34" charset="0" panose="020B0604020202020204"/>
              </a:rPr>
              <a:t>Keegan, E., Breadsell, J.K. 2021. </a:t>
            </a:r>
            <a:r>
              <a:rPr lang="en-GB" sz="1800" b="0" i="1" u="none" strike="noStrike">
                <a:latin typeface="Arial" pitchFamily="34" charset="0" panose="020B0604020202020204"/>
                <a:ea typeface="+mn-ea"/>
                <a:cs typeface="Arial" pitchFamily="34" charset="0" panose="020B0604020202020204"/>
              </a:rPr>
              <a:t>Food Waste and Social Practices in Australian Households, </a:t>
            </a:r>
            <a:r>
              <a:rPr lang="en-GB" sz="1800" b="0" i="0" u="none" strike="noStrike">
                <a:latin typeface="Arial" pitchFamily="34" charset="0" panose="020B0604020202020204"/>
                <a:ea typeface="+mn-ea"/>
                <a:cs typeface="Arial" pitchFamily="34" charset="0" panose="020B0604020202020204"/>
              </a:rPr>
              <a:t>MDPI</a:t>
            </a:r>
            <a:r>
              <a:rPr lang="en-GB" sz="1800" b="0" i="1" u="none" strike="noStrike">
                <a:latin typeface="Arial" pitchFamily="34" charset="0" panose="020B0604020202020204"/>
                <a:ea typeface="+mn-ea"/>
                <a:cs typeface="Arial" pitchFamily="34" charset="0" panose="020B0604020202020204"/>
              </a:rPr>
              <a:t> </a:t>
            </a:r>
            <a:r>
              <a:rPr lang="en-GB" sz="1800" b="0" i="0" u="none" strike="noStrike">
                <a:latin typeface="Arial" pitchFamily="34" charset="0" panose="020B0604020202020204"/>
                <a:ea typeface="+mn-ea"/>
                <a:cs typeface="Arial" pitchFamily="34" charset="0" panose="020B0604020202020204"/>
              </a:rPr>
              <a:t>Journals</a:t>
            </a:r>
            <a:r>
              <a:rPr lang="en-GB" sz="1800" b="0" i="1" u="none" strike="noStrike">
                <a:latin typeface="Arial" pitchFamily="34" charset="0" panose="020B0604020202020204"/>
                <a:ea typeface="+mn-ea"/>
                <a:cs typeface="Arial" pitchFamily="34" charset="0" panose="020B0604020202020204"/>
              </a:rPr>
              <a:t>, </a:t>
            </a:r>
            <a:r>
              <a:rPr lang="en-GB" sz="1800" b="0" i="0" u="none" strike="noStrike">
                <a:latin typeface="Arial" pitchFamily="34" charset="0" panose="020B0604020202020204"/>
                <a:ea typeface="+mn-ea"/>
                <a:cs typeface="Arial" pitchFamily="34" charset="0" panose="020B0604020202020204"/>
              </a:rPr>
              <a:t>Sustainability, Vol 13(6),18 March 2021. Available online at: </a:t>
            </a:r>
            <a:r>
              <a:rPr lang="en-GB" sz="1800" b="0" i="0" u="sng" strike="noStrike">
                <a:solidFill>
                  <a:schemeClr val="hlink"/>
                </a:solidFill>
                <a:latin typeface="Arial" pitchFamily="34" charset="0" panose="020B0604020202020204"/>
                <a:ea typeface="+mn-ea"/>
                <a:cs typeface="Arial" pitchFamily="34" charset="0" panose="020B0604020202020204"/>
                <a:hlinkClick r:id="rId3"/>
              </a:rPr>
              <a:t>https://www.mdpi.com/2071-1050/13/6/3377</a:t>
            </a:r>
            <a:r>
              <a:rPr lang="en-GB" sz="1800" b="0" i="0" u="none" strike="noStrike">
                <a:latin typeface="Arial" pitchFamily="34" charset="0" panose="020B0604020202020204"/>
                <a:ea typeface="+mn-ea"/>
                <a:cs typeface="Arial" pitchFamily="34" charset="0" panose="020B0604020202020204"/>
              </a:rPr>
              <a:t> Accessed on 10.02.2026.</a:t>
            </a:r>
          </a:p>
          <a:p>
            <a:pPr marL="228600" marR="0" indent="0" algn="just">
              <a:lnSpc>
                <a:spcPct val="150000"/>
              </a:lnSpc>
              <a:spcBef>
                <a:spcPts val="0"/>
              </a:spcBef>
              <a:spcAft>
                <a:spcPts val="1000"/>
              </a:spcAft>
              <a:buNone/>
            </a:pPr>
            <a:endParaRPr lang="en-GB" sz="1800" b="0" i="0" u="none" strike="noStrike">
              <a:latin typeface="Arial" pitchFamily="34" charset="0" panose="020B0604020202020204"/>
              <a:ea typeface="+mn-ea"/>
              <a:cs typeface="Arial" pitchFamily="34" charset="0" panose="020B0604020202020204"/>
            </a:endParaRPr>
          </a:p>
        </p:txBody>
      </p:sp>
      <p:sp>
        <p:nvSpPr>
          <p:cNvPr id="30" name="TextBox 29"/>
          <p:cNvSpPr txBox="1"/>
          <p:nvPr/>
        </p:nvSpPr>
        <p:spPr>
          <a:xfrm>
            <a:off x="163309" y="342242"/>
            <a:ext cx="11954143" cy="1601241"/>
          </a:xfrm>
          <a:prstGeom prst="rect">
            <a:avLst/>
          </a:prstGeom>
          <a:noFill/>
        </p:spPr>
        <p:txBody>
          <a:bodyPr wrap="square" rtlCol="0">
            <a:spAutoFit/>
          </a:bodyPr>
          <a:lstStyle/>
          <a:p>
            <a:pPr>
              <a:lnSpc>
                <a:spcPct val="150000"/>
              </a:lnSpc>
            </a:pPr>
            <a:r>
              <a:rPr lang="en-GB" sz="1800" b="0" i="0" u="none" strike="noStrike">
                <a:latin typeface="Arial" pitchFamily="34" charset="0" panose="020B0604020202020204"/>
                <a:ea typeface="+mn-ea"/>
                <a:cs typeface="Arial" pitchFamily="34" charset="0" panose="020B0604020202020204"/>
              </a:rPr>
              <a:t>Hotel Management, 13 December 2024.</a:t>
            </a:r>
            <a:r>
              <a:rPr lang="en-GB" sz="1800" b="0" i="1" u="none" strike="noStrike">
                <a:latin typeface="Arial" pitchFamily="34" charset="0" panose="020B0604020202020204"/>
                <a:ea typeface="+mn-ea"/>
                <a:cs typeface="Arial" pitchFamily="34" charset="0" panose="020B0604020202020204"/>
              </a:rPr>
              <a:t> Abundance at a cost: the hotel industry’s role in food waste. </a:t>
            </a:r>
            <a:r>
              <a:rPr lang="en-GB" sz="1800" b="0" i="0" u="none" strike="noStrike">
                <a:latin typeface="Arial" pitchFamily="34" charset="0" panose="020B0604020202020204"/>
                <a:ea typeface="+mn-ea"/>
                <a:cs typeface="Arial" pitchFamily="34" charset="0" panose="020B0604020202020204"/>
              </a:rPr>
              <a:t>Available online at: </a:t>
            </a:r>
            <a:r>
              <a:rPr lang="en-GB" sz="1800" b="0" i="0" u="sng" strike="noStrike">
                <a:solidFill>
                  <a:schemeClr val="hlink"/>
                </a:solidFill>
                <a:latin typeface="Arial" pitchFamily="34" charset="0" panose="020B0604020202020204"/>
                <a:ea typeface="+mn-ea"/>
                <a:cs typeface="Arial" pitchFamily="34" charset="0" panose="020B0604020202020204"/>
                <a:hlinkClick r:id="rId4"/>
              </a:rPr>
              <a:t>https://www.hotelmanagement-network.com/analyst-comment/abundance-hotel-industry-food-waste</a:t>
            </a:r>
            <a:r>
              <a:rPr lang="en-GB" sz="1800" b="0" i="1" u="none" strike="noStrike">
                <a:latin typeface="Arial" pitchFamily="34" charset="0" panose="020B0604020202020204"/>
                <a:ea typeface="+mn-ea"/>
                <a:cs typeface="Arial" pitchFamily="34" charset="0" panose="020B0604020202020204"/>
              </a:rPr>
              <a:t>  </a:t>
            </a:r>
            <a:r>
              <a:rPr lang="en-GB" sz="1800" b="0" i="0" u="none" strike="noStrike">
                <a:latin typeface="Arial" pitchFamily="34" charset="0" panose="020B0604020202020204"/>
                <a:ea typeface="+mn-ea"/>
                <a:cs typeface="Arial" pitchFamily="34" charset="0" panose="020B0604020202020204"/>
              </a:rPr>
              <a:t>Accessed on 10.02.2026</a:t>
            </a:r>
            <a:endParaRPr lang="en-US" sz="1800"/>
          </a:p>
          <a:p>
            <a:endParaRPr lang="en-US" sz="18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9764" y="4081900"/>
            <a:ext cx="11800929" cy="3110001"/>
          </a:xfrm>
          <a:prstGeom prst="rect">
            <a:avLst/>
          </a:prstGeom>
          <a:noFill/>
        </p:spPr>
        <p:txBody>
          <a:bodyPr wrap="square" rtlCol="0">
            <a:spAutoFit/>
          </a:bodyPr>
          <a:lstStyle/>
          <a:p>
            <a:endParaRPr lang="en-GB" sz="1800" b="0" i="0" u="none" strike="noStrike">
              <a:latin typeface="Arial" pitchFamily="34" charset="0" panose="020B0604020202020204"/>
              <a:ea typeface="+mn-ea"/>
              <a:cs typeface="Arial" pitchFamily="34" charset="0" panose="020B0604020202020204"/>
            </a:endParaRPr>
          </a:p>
          <a:p>
            <a:endParaRPr lang="en-GB" sz="1800" b="0" i="0" u="none" strike="noStrike">
              <a:latin typeface="Arial" pitchFamily="34" charset="0" panose="020B0604020202020204"/>
              <a:ea typeface="+mn-ea"/>
              <a:cs typeface="Arial" pitchFamily="34" charset="0" panose="020B0604020202020204"/>
            </a:endParaRPr>
          </a:p>
          <a:p>
            <a:endParaRPr lang="en-GB" sz="1800" b="0" i="0" u="none" strike="noStrike">
              <a:latin typeface="Arial" pitchFamily="34" charset="0" panose="020B0604020202020204"/>
              <a:ea typeface="+mn-ea"/>
              <a:cs typeface="Arial" pitchFamily="34" charset="0" panose="020B0604020202020204"/>
            </a:endParaRPr>
          </a:p>
          <a:p>
            <a:endParaRPr lang="en-GB" sz="1800" b="0" i="0" u="none" strike="noStrike">
              <a:latin typeface="Arial" pitchFamily="34" charset="0" panose="020B0604020202020204"/>
              <a:ea typeface="+mn-ea"/>
              <a:cs typeface="Arial" pitchFamily="34" charset="0" panose="020B0604020202020204"/>
            </a:endParaRPr>
          </a:p>
          <a:p>
            <a:r>
              <a:rPr lang="en-GB" sz="1800" b="0" i="0" u="none" strike="noStrike">
                <a:latin typeface="Arial" pitchFamily="34" charset="0" panose="020B0604020202020204"/>
                <a:ea typeface="+mn-ea"/>
                <a:cs typeface="Arial" pitchFamily="34" charset="0" panose="020B0604020202020204"/>
              </a:rPr>
              <a:t>SIGEP, January 2027, 48th edition. </a:t>
            </a:r>
            <a:r>
              <a:rPr lang="en-GB" sz="1800" b="0" i="1" u="none" strike="noStrike">
                <a:latin typeface="Arial" pitchFamily="34" charset="0" panose="020B0604020202020204"/>
                <a:ea typeface="+mn-ea"/>
                <a:cs typeface="Arial" pitchFamily="34" charset="0" panose="020B0604020202020204"/>
              </a:rPr>
              <a:t>How AI can help foodservice operators cut food waste in half. </a:t>
            </a:r>
            <a:r>
              <a:rPr lang="en-GB" sz="1800" b="0" i="0" u="none" strike="noStrike">
                <a:latin typeface="Arial" pitchFamily="34" charset="0" panose="020B0604020202020204"/>
                <a:ea typeface="+mn-ea"/>
                <a:cs typeface="Arial" pitchFamily="34" charset="0" panose="020B0604020202020204"/>
              </a:rPr>
              <a:t>Available online at: </a:t>
            </a:r>
            <a:r>
              <a:rPr lang="en-GB" sz="1800" b="0" i="0" u="sng" strike="noStrike">
                <a:solidFill>
                  <a:schemeClr val="hlink"/>
                </a:solidFill>
                <a:latin typeface="Arial" pitchFamily="34" charset="0" panose="020B0604020202020204"/>
                <a:ea typeface="+mn-ea"/>
                <a:cs typeface="Arial" pitchFamily="34" charset="0" panose="020B0604020202020204"/>
                <a:hlinkClick r:id="rId1"/>
              </a:rPr>
              <a:t>https://www.sigep.it/en/news-detail/How%20AI%20can%20help%20foodservice%20operators%20cut%20food%20waste%20in%20half%20?news=190463</a:t>
            </a:r>
            <a:endParaRPr lang="en-US" sz="1800"/>
          </a:p>
          <a:p>
            <a:endParaRPr lang="en-GB" sz="1800" b="0" i="0" u="none" strike="noStrike">
              <a:latin typeface="Arial" pitchFamily="34" charset="0" panose="020B0604020202020204"/>
              <a:ea typeface="+mn-ea"/>
              <a:cs typeface="Arial" pitchFamily="34" charset="0" panose="020B0604020202020204"/>
            </a:endParaRPr>
          </a:p>
          <a:p>
            <a:endParaRPr lang="en-GB" sz="1800" b="0" i="0" u="none" strike="noStrike">
              <a:latin typeface="Arial" pitchFamily="34" charset="0" panose="020B0604020202020204"/>
              <a:ea typeface="+mn-ea"/>
              <a:cs typeface="Arial" pitchFamily="34" charset="0" panose="020B0604020202020204"/>
            </a:endParaRPr>
          </a:p>
          <a:p>
            <a:endParaRPr lang="en-US" sz="1800"/>
          </a:p>
        </p:txBody>
      </p:sp>
      <p:sp>
        <p:nvSpPr>
          <p:cNvPr id="3" name="TextBox 2"/>
          <p:cNvSpPr txBox="1"/>
          <p:nvPr/>
        </p:nvSpPr>
        <p:spPr>
          <a:xfrm>
            <a:off x="271356" y="507189"/>
            <a:ext cx="11971951" cy="1189761"/>
          </a:xfrm>
          <a:prstGeom prst="rect">
            <a:avLst/>
          </a:prstGeom>
          <a:noFill/>
        </p:spPr>
        <p:txBody>
          <a:bodyPr wrap="square" rtlCol="0">
            <a:spAutoFit/>
          </a:bodyPr>
          <a:lstStyle/>
          <a:p>
            <a:r>
              <a:rPr lang="en-GB" sz="1800" b="0" i="0" u="none" strike="noStrike">
                <a:latin typeface="Arial" pitchFamily="34" charset="0" panose="020B0604020202020204"/>
                <a:ea typeface="+mn-ea"/>
                <a:cs typeface="Arial" pitchFamily="34" charset="0" panose="020B0604020202020204"/>
              </a:rPr>
              <a:t>Packaging Europe, 7January,2026. </a:t>
            </a:r>
            <a:r>
              <a:rPr lang="en-GB" sz="1800" b="0" i="1" u="none" strike="noStrike">
                <a:latin typeface="Arial" pitchFamily="34" charset="0" panose="020B0604020202020204"/>
                <a:ea typeface="+mn-ea"/>
                <a:cs typeface="Arial" pitchFamily="34" charset="0" panose="020B0604020202020204"/>
              </a:rPr>
              <a:t>Global food waste to cost $540 billion by 2026, Avery Dennison cautions. </a:t>
            </a:r>
            <a:r>
              <a:rPr lang="en-GB" sz="1800" b="0" i="0" u="none" strike="noStrike">
                <a:latin typeface="Arial" pitchFamily="34" charset="0" panose="020B0604020202020204"/>
                <a:ea typeface="+mn-ea"/>
                <a:cs typeface="Arial" pitchFamily="34" charset="0" panose="020B0604020202020204"/>
              </a:rPr>
              <a:t>Available online at: </a:t>
            </a:r>
            <a:r>
              <a:rPr lang="en-GB" sz="1800" b="0" i="0" u="sng" strike="noStrike">
                <a:solidFill>
                  <a:schemeClr val="hlink"/>
                </a:solidFill>
                <a:latin typeface="Arial" pitchFamily="34" charset="0" panose="020B0604020202020204"/>
                <a:ea typeface="+mn-ea"/>
                <a:cs typeface="Arial" pitchFamily="34" charset="0" panose="020B0604020202020204"/>
                <a:hlinkClick r:id="rId2"/>
              </a:rPr>
              <a:t>https://packagingeurope.com/news/global-food-waste-to-cost-540-billion-by-2026-avery-dennison-cautions/13783.article#:~:text=Global%20food%20waste%20to%20cost,Dennis</a:t>
            </a:r>
            <a:r>
              <a:rPr lang="en-GB" sz="1800" b="0" i="0" u="none" strike="noStrike">
                <a:latin typeface="Arial" pitchFamily="34" charset="0" panose="020B0604020202020204"/>
                <a:ea typeface="+mn-ea"/>
                <a:cs typeface="Arial" pitchFamily="34" charset="0" panose="020B0604020202020204"/>
              </a:rPr>
              <a:t>  Accessed on 05.02.2026</a:t>
            </a:r>
            <a:endParaRPr lang="en-US" sz="1800"/>
          </a:p>
          <a:p>
            <a:endParaRPr lang="en-US" sz="1800"/>
          </a:p>
        </p:txBody>
      </p:sp>
      <p:sp>
        <p:nvSpPr>
          <p:cNvPr id="4" name="TextBox 3"/>
          <p:cNvSpPr txBox="1"/>
          <p:nvPr/>
        </p:nvSpPr>
        <p:spPr>
          <a:xfrm>
            <a:off x="323802" y="3408966"/>
            <a:ext cx="12295754" cy="915441"/>
          </a:xfrm>
          <a:prstGeom prst="rect">
            <a:avLst/>
          </a:prstGeom>
          <a:noFill/>
        </p:spPr>
        <p:txBody>
          <a:bodyPr wrap="square" rtlCol="0">
            <a:spAutoFit/>
          </a:bodyPr>
          <a:lstStyle/>
          <a:p>
            <a:r>
              <a:rPr lang="en-GB" sz="1800" b="0" i="0" u="none" strike="noStrike">
                <a:latin typeface="Arial" pitchFamily="34" charset="0" panose="020B0604020202020204"/>
                <a:ea typeface="+mn-ea"/>
                <a:cs typeface="Arial" pitchFamily="34" charset="0" panose="020B0604020202020204"/>
              </a:rPr>
              <a:t>Silo Restaurant, </a:t>
            </a:r>
            <a:r>
              <a:rPr lang="en-GB" sz="1800" b="0" i="1" u="none" strike="noStrike">
                <a:latin typeface="Arial" pitchFamily="34" charset="0" panose="020B0604020202020204"/>
                <a:ea typeface="+mn-ea"/>
                <a:cs typeface="Arial" pitchFamily="34" charset="0" panose="020B0604020202020204"/>
              </a:rPr>
              <a:t>Zero waste philosophy,</a:t>
            </a:r>
            <a:r>
              <a:rPr lang="en-GB" sz="1800" b="0" i="0" u="none" strike="noStrike">
                <a:latin typeface="Arial" pitchFamily="34" charset="0" panose="020B0604020202020204"/>
                <a:ea typeface="+mn-ea"/>
                <a:cs typeface="Arial" pitchFamily="34" charset="0" panose="020B0604020202020204"/>
              </a:rPr>
              <a:t> Available online at: </a:t>
            </a:r>
            <a:r>
              <a:rPr lang="en-GB" sz="1800" b="0" i="0" u="sng" strike="noStrike">
                <a:solidFill>
                  <a:schemeClr val="hlink"/>
                </a:solidFill>
                <a:latin typeface="Arial" pitchFamily="34" charset="0" panose="020B0604020202020204"/>
                <a:ea typeface="+mn-ea"/>
                <a:cs typeface="Arial" pitchFamily="34" charset="0" panose="020B0604020202020204"/>
                <a:hlinkClick r:id="rId3"/>
              </a:rPr>
              <a:t>https://www.silolondon.com/pages/zero-waste-philosophy</a:t>
            </a:r>
            <a:r>
              <a:rPr lang="en-GB" sz="1800" b="0" i="0" u="none" strike="noStrike">
                <a:latin typeface="Arial" pitchFamily="34" charset="0" panose="020B0604020202020204"/>
                <a:ea typeface="+mn-ea"/>
                <a:cs typeface="Arial" pitchFamily="34" charset="0" panose="020B0604020202020204"/>
              </a:rPr>
              <a:t> Accessed on 11.02.2026</a:t>
            </a:r>
            <a:endParaRPr lang="en-US" sz="1800"/>
          </a:p>
          <a:p>
            <a:endParaRPr lang="en-US" sz="1800"/>
          </a:p>
        </p:txBody>
      </p:sp>
      <p:sp>
        <p:nvSpPr>
          <p:cNvPr id="7" name="TextBox 6"/>
          <p:cNvSpPr txBox="1"/>
          <p:nvPr/>
        </p:nvSpPr>
        <p:spPr>
          <a:xfrm>
            <a:off x="255394" y="2464923"/>
            <a:ext cx="11869337" cy="1189761"/>
          </a:xfrm>
          <a:prstGeom prst="rect">
            <a:avLst/>
          </a:prstGeom>
          <a:noFill/>
        </p:spPr>
        <p:txBody>
          <a:bodyPr wrap="square" rtlCol="0">
            <a:spAutoFit/>
          </a:bodyPr>
          <a:lstStyle/>
          <a:p>
            <a:r>
              <a:rPr lang="en-GB" sz="1800" b="0" i="0" u="none" strike="noStrike">
                <a:latin typeface="Arial" pitchFamily="34" charset="0" panose="020B0604020202020204"/>
                <a:ea typeface="+mn-ea"/>
                <a:cs typeface="Arial" pitchFamily="34" charset="0" panose="020B0604020202020204"/>
              </a:rPr>
              <a:t>Raisin,20Raisin,2026. </a:t>
            </a:r>
            <a:r>
              <a:rPr lang="en-GB" sz="1800" b="0" i="1" u="none" strike="noStrike">
                <a:latin typeface="Arial" pitchFamily="34" charset="0" panose="020B0604020202020204"/>
                <a:ea typeface="+mn-ea"/>
                <a:cs typeface="Arial" pitchFamily="34" charset="0" panose="020B0604020202020204"/>
              </a:rPr>
              <a:t>What is sustainability?</a:t>
            </a:r>
            <a:r>
              <a:rPr lang="en-GB" sz="1800" b="0" i="0" u="none" strike="noStrike">
                <a:latin typeface="Arial" pitchFamily="34" charset="0" panose="020B0604020202020204"/>
                <a:ea typeface="+mn-ea"/>
                <a:cs typeface="Arial" pitchFamily="34" charset="0" panose="020B0604020202020204"/>
              </a:rPr>
              <a:t> Available online at: </a:t>
            </a:r>
            <a:r>
              <a:rPr lang="en-GB" sz="1800" b="0" i="0" u="sng" strike="noStrike">
                <a:solidFill>
                  <a:schemeClr val="hlink"/>
                </a:solidFill>
                <a:latin typeface="Arial" pitchFamily="34" charset="0" panose="020B0604020202020204"/>
                <a:ea typeface="+mn-ea"/>
                <a:cs typeface="Arial" pitchFamily="34" charset="0" panose="020B0604020202020204"/>
                <a:hlinkClick r:id="rId4"/>
              </a:rPr>
              <a:t>https://www.raisin.com/en-ie/saving/sustainability/</a:t>
            </a:r>
            <a:r>
              <a:rPr lang="en-GB" sz="1800" b="0" i="0" u="none" strike="noStrike">
                <a:latin typeface="Arial" pitchFamily="34" charset="0" panose="020B0604020202020204"/>
                <a:ea typeface="+mn-ea"/>
                <a:cs typeface="Arial" pitchFamily="34" charset="0" panose="020B0604020202020204"/>
              </a:rPr>
              <a:t> Accessed .02.02.202626. </a:t>
            </a:r>
            <a:r>
              <a:rPr lang="en-GB" sz="1800" b="0" i="1" u="none" strike="noStrike">
                <a:latin typeface="Arial" pitchFamily="34" charset="0" panose="020B0604020202020204"/>
                <a:ea typeface="+mn-ea"/>
                <a:cs typeface="Arial" pitchFamily="34" charset="0" panose="020B0604020202020204"/>
              </a:rPr>
              <a:t>What is sustainability?</a:t>
            </a:r>
            <a:r>
              <a:rPr lang="en-GB" sz="1800" b="0" i="0" u="none" strike="noStrike">
                <a:latin typeface="Arial" pitchFamily="34" charset="0" panose="020B0604020202020204"/>
                <a:ea typeface="+mn-ea"/>
                <a:cs typeface="Arial" pitchFamily="34" charset="0" panose="020B0604020202020204"/>
              </a:rPr>
              <a:t> Available online at: </a:t>
            </a:r>
            <a:r>
              <a:rPr lang="en-GB" sz="1800" b="0" i="0" u="sng" strike="noStrike">
                <a:solidFill>
                  <a:schemeClr val="hlink"/>
                </a:solidFill>
                <a:latin typeface="Arial" pitchFamily="34" charset="0" panose="020B0604020202020204"/>
                <a:ea typeface="+mn-ea"/>
                <a:cs typeface="Arial" pitchFamily="34" charset="0" panose="020B0604020202020204"/>
                <a:hlinkClick r:id="rId4"/>
              </a:rPr>
              <a:t>https://www.raisin.com/enie/saving/sustainability/</a:t>
            </a:r>
            <a:r>
              <a:rPr lang="en-GB" sz="1800" b="0" i="0" u="none" strike="noStrike">
                <a:latin typeface="Arial" pitchFamily="34" charset="0" panose="020B0604020202020204"/>
                <a:ea typeface="+mn-ea"/>
                <a:cs typeface="Arial" pitchFamily="34" charset="0" panose="020B0604020202020204"/>
              </a:rPr>
              <a:t> Accessed .02.02.2026</a:t>
            </a:r>
            <a:endParaRPr lang="en-US" sz="1800"/>
          </a:p>
          <a:p>
            <a:endParaRPr lang="en-US" sz="1800"/>
          </a:p>
        </p:txBody>
      </p:sp>
      <p:sp>
        <p:nvSpPr>
          <p:cNvPr id="8" name="TextBox 7"/>
          <p:cNvSpPr txBox="1"/>
          <p:nvPr/>
        </p:nvSpPr>
        <p:spPr>
          <a:xfrm>
            <a:off x="271356" y="1507624"/>
            <a:ext cx="11869337" cy="1189761"/>
          </a:xfrm>
          <a:prstGeom prst="rect">
            <a:avLst/>
          </a:prstGeom>
          <a:noFill/>
        </p:spPr>
        <p:txBody>
          <a:bodyPr wrap="square" rtlCol="0">
            <a:spAutoFit/>
          </a:bodyPr>
          <a:lstStyle/>
          <a:p>
            <a:r>
              <a:rPr lang="en-GB" sz="1800" b="0" i="0" u="none" strike="noStrike">
                <a:latin typeface="Arial" pitchFamily="34" charset="0" panose="020B0604020202020204"/>
                <a:ea typeface="+mn-ea"/>
                <a:cs typeface="Arial" pitchFamily="34" charset="0" panose="020B0604020202020204"/>
              </a:rPr>
              <a:t>Rachel Hall, The Guardian, 27 May 2025. </a:t>
            </a:r>
            <a:r>
              <a:rPr lang="en-GB" sz="1800" b="0" i="1" u="none" strike="noStrike">
                <a:latin typeface="Arial" pitchFamily="34" charset="0" panose="020B0604020202020204"/>
                <a:ea typeface="+mn-ea"/>
                <a:cs typeface="Arial" pitchFamily="34" charset="0" panose="020B0604020202020204"/>
              </a:rPr>
              <a:t>AI tools trial could save equivalent of 1.5m meals in food waste. </a:t>
            </a:r>
            <a:r>
              <a:rPr lang="en-GB" sz="1800" b="0" i="0" u="none" strike="noStrike">
                <a:latin typeface="Arial" pitchFamily="34" charset="0" panose="020B0604020202020204"/>
                <a:ea typeface="+mn-ea"/>
                <a:cs typeface="Arial" pitchFamily="34" charset="0" panose="020B0604020202020204"/>
              </a:rPr>
              <a:t>Available online at: </a:t>
            </a:r>
            <a:r>
              <a:rPr lang="en-GB" sz="1800" b="0" i="0" u="sng" strike="noStrike">
                <a:solidFill>
                  <a:schemeClr val="hlink"/>
                </a:solidFill>
                <a:latin typeface="Arial" pitchFamily="34" charset="0" panose="020B0604020202020204"/>
                <a:ea typeface="+mn-ea"/>
                <a:cs typeface="Arial" pitchFamily="34" charset="0" panose="020B0604020202020204"/>
                <a:hlinkClick r:id="rId5"/>
              </a:rPr>
              <a:t>https://www.theguardian.com/environment/2025/may/27/food-companies-edible-waste-charitie-ai-tool-trial</a:t>
            </a:r>
            <a:r>
              <a:rPr lang="en-GB" sz="1800" b="0" i="0" u="none" strike="noStrike">
                <a:latin typeface="Arial" pitchFamily="34" charset="0" panose="020B0604020202020204"/>
                <a:ea typeface="+mn-ea"/>
                <a:cs typeface="Arial" pitchFamily="34" charset="0" panose="020B0604020202020204"/>
              </a:rPr>
              <a:t>  Accessed on 05.02.2026026</a:t>
            </a:r>
            <a:endParaRPr lang="en-US" sz="1800"/>
          </a:p>
          <a:p>
            <a:endParaRPr lang="en-US" sz="1800"/>
          </a:p>
        </p:txBody>
      </p:sp>
      <p:sp>
        <p:nvSpPr>
          <p:cNvPr id="9" name="TextBox 8"/>
          <p:cNvSpPr txBox="1"/>
          <p:nvPr/>
        </p:nvSpPr>
        <p:spPr>
          <a:xfrm>
            <a:off x="323802" y="4081900"/>
            <a:ext cx="11816891" cy="1189761"/>
          </a:xfrm>
          <a:prstGeom prst="rect">
            <a:avLst/>
          </a:prstGeom>
          <a:noFill/>
        </p:spPr>
        <p:txBody>
          <a:bodyPr wrap="square" rtlCol="0">
            <a:spAutoFit/>
          </a:bodyPr>
          <a:lstStyle/>
          <a:p>
            <a:r>
              <a:rPr lang="en-GB" sz="1800" b="0" i="0" u="none" strike="noStrike">
                <a:latin typeface="Arial" pitchFamily="34" charset="0" panose="020B0604020202020204"/>
                <a:ea typeface="+mn-ea"/>
                <a:cs typeface="Arial" pitchFamily="34" charset="0" panose="020B0604020202020204"/>
              </a:rPr>
              <a:t>ScienceDirect,2025. Journal of Cleaner Production,Volume 270, 10 October 2020,122861, </a:t>
            </a:r>
            <a:r>
              <a:rPr lang="en-GB" sz="1800" b="0" i="1" u="none" strike="noStrike">
                <a:latin typeface="Arial" pitchFamily="34" charset="0" panose="020B0604020202020204"/>
                <a:ea typeface="+mn-ea"/>
                <a:cs typeface="Arial" pitchFamily="34" charset="0" panose="020B0604020202020204"/>
              </a:rPr>
              <a:t>Food waste in hospitality  and food services: A systematic literature review and framework development approach. </a:t>
            </a:r>
            <a:r>
              <a:rPr lang="en-GB" sz="1800" b="0" i="0" u="none" strike="noStrike">
                <a:latin typeface="Arial" pitchFamily="34" charset="0" panose="020B0604020202020204"/>
                <a:ea typeface="+mn-ea"/>
                <a:cs typeface="Arial" pitchFamily="34" charset="0" panose="020B0604020202020204"/>
              </a:rPr>
              <a:t>Available online at: </a:t>
            </a:r>
            <a:r>
              <a:rPr lang="en-GB" sz="1800" b="0" i="0" u="sng" strike="noStrike">
                <a:solidFill>
                  <a:schemeClr val="hlink"/>
                </a:solidFill>
                <a:latin typeface="Arial" pitchFamily="34" charset="0" panose="020B0604020202020204"/>
                <a:ea typeface="+mn-ea"/>
                <a:cs typeface="Arial" pitchFamily="34" charset="0" panose="020B0604020202020204"/>
                <a:hlinkClick r:id="rId6"/>
              </a:rPr>
              <a:t>https://www.sciencedirect.com/science/article/pii/S0959652620329061</a:t>
            </a:r>
            <a:r>
              <a:rPr lang="en-GB" sz="1800" b="0" i="0" u="none" strike="noStrike">
                <a:latin typeface="Arial" pitchFamily="34" charset="0" panose="020B0604020202020204"/>
                <a:ea typeface="+mn-ea"/>
                <a:cs typeface="Arial" pitchFamily="34" charset="0" panose="020B0604020202020204"/>
              </a:rPr>
              <a:t> Accessed on 08.02.2026</a:t>
            </a:r>
            <a:endParaRPr lang="en-US" sz="1800"/>
          </a:p>
          <a:p>
            <a:endParaRPr lang="en-US" sz="18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44457" y="2829961"/>
            <a:ext cx="11802072" cy="1198077"/>
          </a:xfrm>
          <a:prstGeom prst="rect">
            <a:avLst/>
          </a:prstGeom>
          <a:noFill/>
        </p:spPr>
        <p:txBody>
          <a:bodyPr wrap="square" rtlCol="0">
            <a:spAutoFit/>
          </a:bodyPr>
          <a:lstStyle/>
          <a:p>
            <a:r>
              <a:rPr lang="en-GB" sz="1800" b="0" i="0" u="none" strike="noStrike">
                <a:latin typeface="Arial" pitchFamily="34" charset="0" panose="020B0604020202020204"/>
                <a:ea typeface="+mn-ea"/>
                <a:cs typeface="Arial" pitchFamily="34" charset="0" panose="020B0604020202020204"/>
              </a:rPr>
              <a:t>UN News, 3 December 2023. Global perspective Human stories. </a:t>
            </a:r>
            <a:r>
              <a:rPr lang="en-GB" sz="1800" b="0" i="1" u="none" strike="noStrike">
                <a:latin typeface="Arial" pitchFamily="34" charset="0" panose="020B0604020202020204"/>
                <a:ea typeface="+mn-ea"/>
                <a:cs typeface="Arial" pitchFamily="34" charset="0" panose="020B0604020202020204"/>
              </a:rPr>
              <a:t>World must sustainably produce 70 per cent food by mid-century-UN report.  </a:t>
            </a:r>
            <a:r>
              <a:rPr lang="en-GB" sz="1800" b="0" i="0" u="none" strike="noStrike">
                <a:latin typeface="Arial" pitchFamily="34" charset="0" panose="020B0604020202020204"/>
                <a:ea typeface="+mn-ea"/>
                <a:cs typeface="Arial" pitchFamily="34" charset="0" panose="020B0604020202020204"/>
              </a:rPr>
              <a:t>Available online at: </a:t>
            </a:r>
            <a:r>
              <a:rPr lang="en-GB" sz="1800" b="0" i="0" u="sng" strike="noStrike">
                <a:solidFill>
                  <a:schemeClr val="hlink"/>
                </a:solidFill>
                <a:latin typeface="Arial" pitchFamily="34" charset="0" panose="020B0604020202020204"/>
                <a:ea typeface="+mn-ea"/>
                <a:cs typeface="Arial" pitchFamily="34" charset="0" panose="020B0604020202020204"/>
                <a:hlinkClick r:id="rId1"/>
              </a:rPr>
              <a:t>https://news.un.org/en/story/2013/12/456912#:~:text=Bank/Maria%20Fleischmann-,World%20must%2</a:t>
            </a:r>
            <a:r>
              <a:rPr lang="en-GB" sz="1800" b="0" i="1" u="none" strike="noStrike">
                <a:latin typeface="Arial" pitchFamily="34" charset="0" panose="020B0604020202020204"/>
                <a:ea typeface="+mn-ea"/>
                <a:cs typeface="Arial" pitchFamily="34" charset="0" panose="020B0604020202020204"/>
              </a:rPr>
              <a:t> </a:t>
            </a:r>
            <a:r>
              <a:rPr lang="en-GB" sz="1800" b="0" i="0" u="none" strike="noStrike">
                <a:latin typeface="Arial" pitchFamily="34" charset="0" panose="020B0604020202020204"/>
                <a:ea typeface="+mn-ea"/>
                <a:cs typeface="Arial" pitchFamily="34" charset="0" panose="020B0604020202020204"/>
              </a:rPr>
              <a:t>Accessed</a:t>
            </a:r>
            <a:r>
              <a:rPr lang="en-GB" sz="1800" b="0" i="1" u="none" strike="noStrike">
                <a:latin typeface="Arial" pitchFamily="34" charset="0" panose="020B0604020202020204"/>
                <a:ea typeface="+mn-ea"/>
                <a:cs typeface="Arial" pitchFamily="34" charset="0" panose="020B0604020202020204"/>
              </a:rPr>
              <a:t> </a:t>
            </a:r>
            <a:r>
              <a:rPr lang="en-GB" sz="1800" b="0" i="0" u="none" strike="noStrike">
                <a:latin typeface="Arial" pitchFamily="34" charset="0" panose="020B0604020202020204"/>
                <a:ea typeface="+mn-ea"/>
                <a:cs typeface="Arial" pitchFamily="34" charset="0" panose="020B0604020202020204"/>
              </a:rPr>
              <a:t>on 01.02.2026</a:t>
            </a:r>
            <a:endParaRPr lang="en-US" sz="1800"/>
          </a:p>
        </p:txBody>
      </p:sp>
      <p:sp>
        <p:nvSpPr>
          <p:cNvPr id="5" name="TextBox 4"/>
          <p:cNvSpPr txBox="1"/>
          <p:nvPr/>
        </p:nvSpPr>
        <p:spPr>
          <a:xfrm>
            <a:off x="389928" y="4190099"/>
            <a:ext cx="11711130" cy="1198077"/>
          </a:xfrm>
          <a:prstGeom prst="rect">
            <a:avLst/>
          </a:prstGeom>
          <a:noFill/>
        </p:spPr>
        <p:txBody>
          <a:bodyPr wrap="square" rtlCol="0">
            <a:spAutoFit/>
          </a:bodyPr>
          <a:lstStyle/>
          <a:p>
            <a:r>
              <a:rPr lang="en-GB" sz="1800" b="0" i="0" u="none" strike="noStrike">
                <a:latin typeface="Arial" pitchFamily="34" charset="0" panose="020B0604020202020204"/>
                <a:ea typeface="+mn-ea"/>
                <a:cs typeface="Arial" pitchFamily="34" charset="0" panose="020B0604020202020204"/>
              </a:rPr>
              <a:t>UNFCCC,30 Sept.2024</a:t>
            </a:r>
            <a:r>
              <a:rPr lang="en-GB" sz="1800" b="0" i="1" u="none" strike="noStrike">
                <a:latin typeface="Arial" pitchFamily="34" charset="0" panose="020B0604020202020204"/>
                <a:ea typeface="+mn-ea"/>
                <a:cs typeface="Arial" pitchFamily="34" charset="0" panose="020B0604020202020204"/>
              </a:rPr>
              <a:t>, Food loss and waste account for 8-10% of annual global greenhouse gas emissions; cost USD 1 trillion annually.</a:t>
            </a:r>
            <a:r>
              <a:rPr lang="en-GB" sz="1800" b="0" i="0" u="none" strike="noStrike">
                <a:latin typeface="Arial" pitchFamily="34" charset="0" panose="020B0604020202020204"/>
                <a:ea typeface="+mn-ea"/>
                <a:cs typeface="Arial" pitchFamily="34" charset="0" panose="020B0604020202020204"/>
              </a:rPr>
              <a:t>Available online at: </a:t>
            </a:r>
            <a:r>
              <a:rPr lang="en-GB" sz="1800" b="0" i="0" u="sng" strike="noStrike">
                <a:solidFill>
                  <a:schemeClr val="hlink"/>
                </a:solidFill>
                <a:latin typeface="Arial" pitchFamily="34" charset="0" panose="020B0604020202020204"/>
                <a:ea typeface="+mn-ea"/>
                <a:cs typeface="Arial" pitchFamily="34" charset="0" panose="020B0604020202020204"/>
                <a:hlinkClick r:id="rId2"/>
              </a:rPr>
              <a:t>https://unfccc.int/news/food-loss-and-waste-account-for-8-10-of-annual-global-greenhouse-gas-emissions-cost-usd-1-trillion#:~:text=Food%20loss%20and%</a:t>
            </a:r>
            <a:r>
              <a:rPr lang="en-GB" sz="1800" b="0" i="1" u="none" strike="noStrike">
                <a:latin typeface="Arial" pitchFamily="34" charset="0" panose="020B0604020202020204"/>
                <a:ea typeface="+mn-ea"/>
                <a:cs typeface="Arial" pitchFamily="34" charset="0" panose="020B0604020202020204"/>
              </a:rPr>
              <a:t> </a:t>
            </a:r>
            <a:r>
              <a:rPr lang="en-GB" sz="1800" b="0" i="0" u="none" strike="noStrike">
                <a:latin typeface="Arial" pitchFamily="34" charset="0" panose="020B0604020202020204"/>
                <a:ea typeface="+mn-ea"/>
                <a:cs typeface="Arial" pitchFamily="34" charset="0" panose="020B0604020202020204"/>
              </a:rPr>
              <a:t>Accessed on 05.02.2026</a:t>
            </a:r>
            <a:endParaRPr lang="en-US" sz="1800"/>
          </a:p>
        </p:txBody>
      </p:sp>
      <p:sp>
        <p:nvSpPr>
          <p:cNvPr id="6" name="TextBox 5"/>
          <p:cNvSpPr txBox="1"/>
          <p:nvPr/>
        </p:nvSpPr>
        <p:spPr>
          <a:xfrm>
            <a:off x="344457" y="5468813"/>
            <a:ext cx="11711130" cy="923757"/>
          </a:xfrm>
          <a:prstGeom prst="rect">
            <a:avLst/>
          </a:prstGeom>
          <a:noFill/>
        </p:spPr>
        <p:txBody>
          <a:bodyPr wrap="square" rtlCol="0">
            <a:spAutoFit/>
          </a:bodyPr>
          <a:lstStyle/>
          <a:p>
            <a:r>
              <a:rPr lang="en-GB" sz="1800" b="0" i="0" u="none" strike="noStrike">
                <a:latin typeface="Arial" pitchFamily="34" charset="0" panose="020B0604020202020204"/>
                <a:ea typeface="+mn-ea"/>
                <a:cs typeface="Arial" pitchFamily="34" charset="0" panose="020B0604020202020204"/>
              </a:rPr>
              <a:t>Wiley,2 September 2024. IFT. Comprehensive Reviews in Food Science and Food Safety,Volume23,Issue 5/e70011 </a:t>
            </a:r>
            <a:r>
              <a:rPr lang="en-GB" sz="1800" b="0" i="1" u="none" strike="noStrike">
                <a:latin typeface="Arial" pitchFamily="34" charset="0" panose="020B0604020202020204"/>
                <a:ea typeface="+mn-ea"/>
                <a:cs typeface="Arial" pitchFamily="34" charset="0" panose="020B0604020202020204"/>
              </a:rPr>
              <a:t>A comprehensive review of current approaches on food waste reduction strategies. </a:t>
            </a:r>
            <a:r>
              <a:rPr lang="en-GB" sz="1800" b="0" i="0" u="none" strike="noStrike">
                <a:latin typeface="Arial" pitchFamily="34" charset="0" panose="020B0604020202020204"/>
                <a:ea typeface="+mn-ea"/>
                <a:cs typeface="Arial" pitchFamily="34" charset="0" panose="020B0604020202020204"/>
              </a:rPr>
              <a:t>Available online at: </a:t>
            </a:r>
            <a:r>
              <a:rPr lang="en-GB" sz="1800" b="0" i="0" u="sng" strike="noStrike">
                <a:solidFill>
                  <a:schemeClr val="hlink"/>
                </a:solidFill>
                <a:latin typeface="Arial" pitchFamily="34" charset="0" panose="020B0604020202020204"/>
                <a:ea typeface="+mn-ea"/>
                <a:cs typeface="Arial" pitchFamily="34" charset="0" panose="020B0604020202020204"/>
                <a:hlinkClick r:id="rId3"/>
              </a:rPr>
              <a:t>https://ift.onlinelibrary.wiley.com/doi/10.1111/1541-43337.70011</a:t>
            </a:r>
            <a:r>
              <a:rPr lang="en-GB" sz="1800" b="0" i="0" u="none" strike="noStrike">
                <a:latin typeface="Arial" pitchFamily="34" charset="0" panose="020B0604020202020204"/>
                <a:ea typeface="+mn-ea"/>
                <a:cs typeface="Arial" pitchFamily="34" charset="0" panose="020B0604020202020204"/>
              </a:rPr>
              <a:t> Accessed on 10.02.2026</a:t>
            </a:r>
            <a:endParaRPr lang="en-US" sz="1800"/>
          </a:p>
        </p:txBody>
      </p:sp>
      <p:sp>
        <p:nvSpPr>
          <p:cNvPr id="7" name="TextBox 6"/>
          <p:cNvSpPr txBox="1"/>
          <p:nvPr/>
        </p:nvSpPr>
        <p:spPr>
          <a:xfrm>
            <a:off x="367193" y="2043091"/>
            <a:ext cx="11756601" cy="1189761"/>
          </a:xfrm>
          <a:prstGeom prst="rect">
            <a:avLst/>
          </a:prstGeom>
          <a:noFill/>
        </p:spPr>
        <p:txBody>
          <a:bodyPr wrap="square" rtlCol="0">
            <a:spAutoFit/>
          </a:bodyPr>
          <a:lstStyle/>
          <a:p>
            <a:r>
              <a:rPr lang="en-GB" sz="1800" b="0" i="0" u="none" strike="noStrike">
                <a:latin typeface="Arial" pitchFamily="34" charset="0" panose="020B0604020202020204"/>
                <a:ea typeface="+mn-ea"/>
                <a:cs typeface="Arial" pitchFamily="34" charset="0" panose="020B0604020202020204"/>
              </a:rPr>
              <a:t>United Nations Environment Programme and World Tourism Organization(2012), </a:t>
            </a:r>
            <a:r>
              <a:rPr lang="en-GB" sz="1800" b="0" i="1" u="none" strike="noStrike">
                <a:latin typeface="Arial" pitchFamily="34" charset="0" panose="020B0604020202020204"/>
                <a:ea typeface="+mn-ea"/>
                <a:cs typeface="Arial" pitchFamily="34" charset="0" panose="020B0604020202020204"/>
              </a:rPr>
              <a:t>Tourism in the Green Economy- Background Report, </a:t>
            </a:r>
            <a:r>
              <a:rPr lang="en-GB" sz="1800" b="0" i="0" u="none" strike="noStrike">
                <a:latin typeface="Arial" pitchFamily="34" charset="0" panose="020B0604020202020204"/>
                <a:ea typeface="+mn-ea"/>
                <a:cs typeface="Arial" pitchFamily="34" charset="0" panose="020B0604020202020204"/>
              </a:rPr>
              <a:t>UNWTO, Madrid</a:t>
            </a:r>
            <a:endParaRPr lang="en-US" sz="1800"/>
          </a:p>
          <a:p>
            <a:endParaRPr lang="en-US" sz="1800"/>
          </a:p>
          <a:p>
            <a:endParaRPr lang="en-US" sz="1800"/>
          </a:p>
        </p:txBody>
      </p:sp>
      <p:sp>
        <p:nvSpPr>
          <p:cNvPr id="8" name="TextBox 7"/>
          <p:cNvSpPr txBox="1"/>
          <p:nvPr/>
        </p:nvSpPr>
        <p:spPr>
          <a:xfrm>
            <a:off x="367193" y="119716"/>
            <a:ext cx="11688394" cy="1464081"/>
          </a:xfrm>
          <a:prstGeom prst="rect">
            <a:avLst/>
          </a:prstGeom>
          <a:noFill/>
        </p:spPr>
        <p:txBody>
          <a:bodyPr wrap="square" rtlCol="0">
            <a:spAutoFit/>
          </a:bodyPr>
          <a:lstStyle/>
          <a:p>
            <a:r>
              <a:rPr lang="en-GB" sz="1800" b="0" i="0" u="none" strike="noStrike">
                <a:latin typeface="Arial" pitchFamily="34" charset="0" panose="020B0604020202020204"/>
                <a:ea typeface="+mn-ea"/>
                <a:cs typeface="Arial" pitchFamily="34" charset="0" panose="020B0604020202020204"/>
              </a:rPr>
              <a:t>The Guardian, 18 December 2025. </a:t>
            </a:r>
            <a:r>
              <a:rPr lang="en-GB" sz="1800" b="0" i="1" u="none" strike="noStrike">
                <a:latin typeface="Arial" pitchFamily="34" charset="0" panose="020B0604020202020204"/>
                <a:ea typeface="+mn-ea"/>
                <a:cs typeface="Arial" pitchFamily="34" charset="0" panose="020B0604020202020204"/>
              </a:rPr>
              <a:t>You learn tricks to reduce food it’: the smart bins measuring food waste in South Korea. </a:t>
            </a:r>
            <a:r>
              <a:rPr lang="en-GB" sz="1800" b="0" i="0" u="none" strike="noStrike">
                <a:latin typeface="Arial" pitchFamily="34" charset="0" panose="020B0604020202020204"/>
                <a:ea typeface="+mn-ea"/>
                <a:cs typeface="Arial" pitchFamily="34" charset="0" panose="020B0604020202020204"/>
              </a:rPr>
              <a:t>Available online at: </a:t>
            </a:r>
            <a:r>
              <a:rPr lang="en-GB" sz="1800" b="0" i="0" u="sng" strike="noStrike">
                <a:solidFill>
                  <a:schemeClr val="hlink"/>
                </a:solidFill>
                <a:latin typeface="Arial" pitchFamily="34" charset="0" panose="020B0604020202020204"/>
                <a:ea typeface="+mn-ea"/>
                <a:cs typeface="Arial" pitchFamily="34" charset="0" panose="020B0604020202020204"/>
                <a:hlinkClick r:id="rId4"/>
              </a:rPr>
              <a:t>https://www.theguardian.com/environment/2025/dec/18/smart-bins-measuring-food-waste-south-korea</a:t>
            </a:r>
            <a:r>
              <a:rPr lang="en-GB" sz="1800" b="0" i="1" u="none" strike="noStrike">
                <a:latin typeface="Arial" pitchFamily="34" charset="0" panose="020B0604020202020204"/>
                <a:ea typeface="+mn-ea"/>
                <a:cs typeface="Arial" pitchFamily="34" charset="0" panose="020B0604020202020204"/>
              </a:rPr>
              <a:t> </a:t>
            </a:r>
            <a:r>
              <a:rPr lang="en-GB" sz="1800" b="0" i="0" u="none" strike="noStrike">
                <a:latin typeface="Arial" pitchFamily="34" charset="0" panose="020B0604020202020204"/>
                <a:ea typeface="+mn-ea"/>
                <a:cs typeface="Arial" pitchFamily="34" charset="0" panose="020B0604020202020204"/>
              </a:rPr>
              <a:t>Accessed on 07.02.2026</a:t>
            </a:r>
            <a:endParaRPr lang="en-US" sz="1800"/>
          </a:p>
          <a:p>
            <a:endParaRPr lang="en-US" sz="1800"/>
          </a:p>
          <a:p>
            <a:endParaRPr lang="en-US" sz="1800"/>
          </a:p>
        </p:txBody>
      </p:sp>
      <p:sp>
        <p:nvSpPr>
          <p:cNvPr id="9" name="TextBox 8"/>
          <p:cNvSpPr txBox="1"/>
          <p:nvPr/>
        </p:nvSpPr>
        <p:spPr>
          <a:xfrm>
            <a:off x="389928" y="1173892"/>
            <a:ext cx="11711130" cy="1189761"/>
          </a:xfrm>
          <a:prstGeom prst="rect">
            <a:avLst/>
          </a:prstGeom>
          <a:noFill/>
        </p:spPr>
        <p:txBody>
          <a:bodyPr wrap="square" rtlCol="0">
            <a:spAutoFit/>
          </a:bodyPr>
          <a:lstStyle/>
          <a:p>
            <a:r>
              <a:rPr lang="en-GB" sz="1800" b="0" i="0" u="none" strike="noStrike">
                <a:latin typeface="Arial" pitchFamily="34" charset="0" panose="020B0604020202020204"/>
                <a:ea typeface="+mn-ea"/>
                <a:cs typeface="Arial" pitchFamily="34" charset="0" panose="020B0604020202020204"/>
              </a:rPr>
              <a:t>The Guardian, 6 March 2024, </a:t>
            </a:r>
            <a:r>
              <a:rPr lang="en-GB" sz="1800" b="0" i="1" u="none" strike="noStrike">
                <a:latin typeface="Arial" pitchFamily="34" charset="0" panose="020B0604020202020204"/>
                <a:ea typeface="+mn-ea"/>
                <a:cs typeface="Arial" pitchFamily="34" charset="0" panose="020B0604020202020204"/>
              </a:rPr>
              <a:t>We’re totally pay as you can: the UK restaurant prioritising people and planet. </a:t>
            </a:r>
            <a:r>
              <a:rPr lang="en-GB" sz="1800" b="0" i="0" u="none" strike="noStrike">
                <a:latin typeface="Arial" pitchFamily="34" charset="0" panose="020B0604020202020204"/>
                <a:ea typeface="+mn-ea"/>
                <a:cs typeface="Arial" pitchFamily="34" charset="0" panose="020B0604020202020204"/>
              </a:rPr>
              <a:t>Available online at: </a:t>
            </a:r>
            <a:r>
              <a:rPr lang="en-GB" sz="1800" b="0" i="0" u="sng" strike="noStrike">
                <a:solidFill>
                  <a:schemeClr val="hlink"/>
                </a:solidFill>
                <a:latin typeface="Arial" pitchFamily="34" charset="0" panose="020B0604020202020204"/>
                <a:ea typeface="+mn-ea"/>
                <a:cs typeface="Arial" pitchFamily="34" charset="0" panose="020B0604020202020204"/>
                <a:hlinkClick r:id="rId5"/>
              </a:rPr>
              <a:t>https://www.theguardian.com</a:t>
            </a:r>
            <a:r>
              <a:rPr lang="en-GB" sz="1800" b="0" i="0" u="none" strike="noStrike">
                <a:latin typeface="Arial" pitchFamily="34" charset="0" panose="020B0604020202020204"/>
                <a:ea typeface="+mn-ea"/>
                <a:cs typeface="Arial" pitchFamily="34" charset="0" panose="020B0604020202020204"/>
              </a:rPr>
              <a:t> Accessed on 09.02.2026</a:t>
            </a:r>
            <a:endParaRPr lang="en-US" sz="1800"/>
          </a:p>
          <a:p>
            <a:endParaRPr lang="en-US" sz="1800"/>
          </a:p>
          <a:p>
            <a:endParaRPr lang="en-US" sz="1800"/>
          </a:p>
        </p:txBody>
      </p:sp>
    </p:spTree>
  </p:cSld>
  <p:clrMapOvr>
    <a:masterClrMapping/>
  </p:clrMapOvr>
</p:sld>
</file>

<file path=ppt/theme/theme1.xml><?xml version="1.0" encoding="utf-8"?>
<a:theme xmlns:a="http://schemas.openxmlformats.org/drawingml/2006/main" name="Defaul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id="{62F939B6-93AF-4DB8-9C6B-D6C7DFDC589F}" vid="{4A3C46E8-61CC-4603-A589-7422A47A8E4A}"/>
    </a:ext>
  </a:extLst>
</a:theme>
</file>

<file path=ppt/theme/theme2.xml><?xml version="1.0" encoding="utf-8"?>
<a:theme xmlns:a="http://schemas.openxmlformats.org/drawingml/2006/main" name="Office Notes Theme">
  <a:themeElements>
    <a:clrScheme name="Office Notes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Notes Theme">
      <a:majorFont>
        <a:latin typeface="Calibri"/>
        <a:ea typeface=""/>
        <a:cs typeface=""/>
      </a:majorFont>
      <a:minorFont>
        <a:latin typeface="Calibri"/>
        <a:ea typeface=""/>
        <a:cs typeface=""/>
      </a:minorFont>
    </a:fontScheme>
    <a:fmtScheme name="Office Notes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1"/>
        </a:gradFill>
      </a:fillStyleLst>
      <a:lnStyleLst>
        <a:ln w="9525" cap="flat" cmpd="sng">
          <a:solidFill>
            <a:schemeClr val="phClr">
              <a:shade val="95000"/>
              <a:satMod val="105000"/>
            </a:schemeClr>
          </a:solidFill>
          <a:prstDash val="solid"/>
        </a:ln>
        <a:ln w="25400" cap="flat" cmpd="sng">
          <a:solidFill>
            <a:schemeClr val="phClr"/>
          </a:solidFill>
          <a:prstDash val="solid"/>
        </a:ln>
        <a:ln w="38100" cap="flat" cmpd="sng">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Widescreen</PresentationFormat>
  <Paragraphs>0</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Mobile Systems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Claudia Zaharia</dc:creator>
  <cp:lastModifiedBy>Claudia Zaharia</cp:lastModifiedBy>
  <cp:revision>1</cp:revision>
  <dcterms:created xsi:type="dcterms:W3CDTF">2017-06-21T13:57:27Z</dcterms:created>
  <dcterms:modified xsi:type="dcterms:W3CDTF">2026-02-26T21:44:42Z</dcterms:modified>
</cp:coreProperties>
</file>