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9"/>
  </p:notesMasterIdLst>
  <p:sldIdLst>
    <p:sldId id="257" r:id="rId5"/>
    <p:sldId id="258" r:id="rId6"/>
    <p:sldId id="259" r:id="rId7"/>
    <p:sldId id="260" r:id="rId8"/>
    <p:sldId id="261" r:id="rId9"/>
    <p:sldId id="264" r:id="rId10"/>
    <p:sldId id="275" r:id="rId11"/>
    <p:sldId id="267" r:id="rId12"/>
    <p:sldId id="268" r:id="rId13"/>
    <p:sldId id="269" r:id="rId14"/>
    <p:sldId id="270" r:id="rId15"/>
    <p:sldId id="271" r:id="rId16"/>
    <p:sldId id="272" r:id="rId17"/>
    <p:sldId id="27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13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0B6B0C-CA24-4BD4-8343-DE6E78270CA5}" type="datetimeFigureOut">
              <a:rPr lang="en-GB" smtClean="0"/>
              <a:t>08/06/2020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28C84E-4852-463C-AF8A-84622F39F648}" type="slidenum">
              <a:rPr lang="en-GB" smtClean="0"/>
              <a:t>‹#›</a:t>
            </a:fld>
            <a:endParaRPr lang="en-GB"/>
          </a:p>
        </p:txBody>
      </p:sp>
    </p:spTree>
    <p:extLst>
      <p:ext uri="{BB962C8B-B14F-4D97-AF65-F5344CB8AC3E}">
        <p14:creationId xmlns:p14="http://schemas.microsoft.com/office/powerpoint/2010/main" val="2982029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4</a:t>
            </a:fld>
            <a:endParaRPr lang="en-GB"/>
          </a:p>
        </p:txBody>
      </p:sp>
    </p:spTree>
    <p:extLst>
      <p:ext uri="{BB962C8B-B14F-4D97-AF65-F5344CB8AC3E}">
        <p14:creationId xmlns:p14="http://schemas.microsoft.com/office/powerpoint/2010/main" val="34495463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5</a:t>
            </a:fld>
            <a:endParaRPr lang="en-GB"/>
          </a:p>
        </p:txBody>
      </p:sp>
    </p:spTree>
    <p:extLst>
      <p:ext uri="{BB962C8B-B14F-4D97-AF65-F5344CB8AC3E}">
        <p14:creationId xmlns:p14="http://schemas.microsoft.com/office/powerpoint/2010/main" val="26718163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8</a:t>
            </a:fld>
            <a:endParaRPr lang="en-GB"/>
          </a:p>
        </p:txBody>
      </p:sp>
    </p:spTree>
    <p:extLst>
      <p:ext uri="{BB962C8B-B14F-4D97-AF65-F5344CB8AC3E}">
        <p14:creationId xmlns:p14="http://schemas.microsoft.com/office/powerpoint/2010/main" val="18110353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10</a:t>
            </a:fld>
            <a:endParaRPr lang="en-GB"/>
          </a:p>
        </p:txBody>
      </p:sp>
    </p:spTree>
    <p:extLst>
      <p:ext uri="{BB962C8B-B14F-4D97-AF65-F5344CB8AC3E}">
        <p14:creationId xmlns:p14="http://schemas.microsoft.com/office/powerpoint/2010/main" val="32673529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11</a:t>
            </a:fld>
            <a:endParaRPr lang="en-GB"/>
          </a:p>
        </p:txBody>
      </p:sp>
    </p:spTree>
    <p:extLst>
      <p:ext uri="{BB962C8B-B14F-4D97-AF65-F5344CB8AC3E}">
        <p14:creationId xmlns:p14="http://schemas.microsoft.com/office/powerpoint/2010/main" val="3111518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12</a:t>
            </a:fld>
            <a:endParaRPr lang="en-GB"/>
          </a:p>
        </p:txBody>
      </p:sp>
    </p:spTree>
    <p:extLst>
      <p:ext uri="{BB962C8B-B14F-4D97-AF65-F5344CB8AC3E}">
        <p14:creationId xmlns:p14="http://schemas.microsoft.com/office/powerpoint/2010/main" val="10177464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08/06/2020</a:t>
            </a:fld>
            <a:endParaRPr lang="en-GB" dirty="0"/>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511525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08/06/2020</a:t>
            </a:fld>
            <a:endParaRPr lang="en-GB" dirty="0"/>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981020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08/06/2020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084011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08/06/2020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44949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08/06/2020</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505780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08/06/2020</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58528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08/06/2020</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771848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08/06/2020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687651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08/06/2020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32055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08/06/2020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131601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08/06/2020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04913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08/06/2020</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0553024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442188"/>
            <a:ext cx="10363200" cy="1470025"/>
          </a:xfrm>
        </p:spPr>
        <p:txBody>
          <a:bodyPr>
            <a:normAutofit/>
          </a:bodyPr>
          <a:lstStyle/>
          <a:p>
            <a:r>
              <a:rPr lang="en-GB" altLang="en-US" b="1" dirty="0">
                <a:solidFill>
                  <a:schemeClr val="bg1">
                    <a:lumMod val="85000"/>
                  </a:schemeClr>
                </a:solidFill>
                <a:effectLst>
                  <a:outerShdw blurRad="38100" dist="38100" dir="2700000" algn="tl">
                    <a:srgbClr val="000000">
                      <a:alpha val="43137"/>
                    </a:srgbClr>
                  </a:outerShdw>
                </a:effectLst>
                <a:latin typeface="Arial Rounded MT Bold" panose="020F0704030504030204" pitchFamily="34" charset="0"/>
              </a:rPr>
              <a:t>CertHE Skills for the Workplace</a:t>
            </a:r>
            <a:br>
              <a:rPr lang="en-GB" altLang="en-US" dirty="0">
                <a:solidFill>
                  <a:schemeClr val="bg1">
                    <a:lumMod val="85000"/>
                  </a:schemeClr>
                </a:solidFill>
                <a:latin typeface="Arial Rounded MT Bold" panose="020F0704030504030204" pitchFamily="34" charset="0"/>
              </a:rPr>
            </a:br>
            <a:r>
              <a:rPr lang="en-GB" altLang="en-US" dirty="0">
                <a:solidFill>
                  <a:schemeClr val="bg1">
                    <a:lumMod val="85000"/>
                  </a:schemeClr>
                </a:solidFill>
                <a:effectLst>
                  <a:outerShdw blurRad="38100" dist="38100" dir="2700000" algn="tl">
                    <a:srgbClr val="000000">
                      <a:alpha val="43137"/>
                    </a:srgbClr>
                  </a:outerShdw>
                </a:effectLst>
                <a:latin typeface="Arial Rounded MT Bold" panose="020F0704030504030204" pitchFamily="34" charset="0"/>
              </a:rPr>
              <a:t>Module: BMSK4006</a:t>
            </a:r>
            <a:endParaRPr lang="en-GB" dirty="0">
              <a:solidFill>
                <a:schemeClr val="bg1">
                  <a:lumMod val="85000"/>
                </a:schemeClr>
              </a:solidFill>
              <a:effectLst>
                <a:outerShdw blurRad="38100" dist="38100" dir="2700000" algn="tl">
                  <a:srgbClr val="000000">
                    <a:alpha val="43137"/>
                  </a:srgbClr>
                </a:outerShdw>
              </a:effectLst>
              <a:latin typeface="Arial Rounded MT Bold" panose="020F0704030504030204" pitchFamily="34" charset="0"/>
            </a:endParaRPr>
          </a:p>
        </p:txBody>
      </p:sp>
      <p:sp>
        <p:nvSpPr>
          <p:cNvPr id="3" name="Subtitle 2"/>
          <p:cNvSpPr>
            <a:spLocks noGrp="1"/>
          </p:cNvSpPr>
          <p:nvPr>
            <p:ph type="subTitle" idx="1"/>
          </p:nvPr>
        </p:nvSpPr>
        <p:spPr>
          <a:xfrm>
            <a:off x="1242391" y="3535893"/>
            <a:ext cx="9760226" cy="1752600"/>
          </a:xfrm>
        </p:spPr>
        <p:txBody>
          <a:bodyPr>
            <a:normAutofit fontScale="85000" lnSpcReduction="20000"/>
          </a:bodyPr>
          <a:lstStyle/>
          <a:p>
            <a:r>
              <a:rPr lang="en-GB" sz="4400" dirty="0">
                <a:solidFill>
                  <a:schemeClr val="bg1"/>
                </a:solidFill>
                <a:latin typeface="Arial Rounded MT Bold" panose="020F0704030504030204" pitchFamily="34" charset="0"/>
              </a:rPr>
              <a:t>Managing Enterprise in 21</a:t>
            </a:r>
            <a:r>
              <a:rPr lang="en-GB" sz="4400" baseline="30000" dirty="0">
                <a:solidFill>
                  <a:schemeClr val="bg1"/>
                </a:solidFill>
                <a:latin typeface="Arial Rounded MT Bold" panose="020F0704030504030204" pitchFamily="34" charset="0"/>
              </a:rPr>
              <a:t>st</a:t>
            </a:r>
            <a:r>
              <a:rPr lang="en-GB" sz="4400" dirty="0">
                <a:solidFill>
                  <a:schemeClr val="bg1"/>
                </a:solidFill>
                <a:latin typeface="Arial Rounded MT Bold" panose="020F0704030504030204" pitchFamily="34" charset="0"/>
              </a:rPr>
              <a:t> Century</a:t>
            </a:r>
          </a:p>
          <a:p>
            <a:endParaRPr lang="en-GB" sz="4400" dirty="0">
              <a:latin typeface="Arial Rounded MT Bold" panose="020F0704030504030204" pitchFamily="34" charset="0"/>
            </a:endParaRPr>
          </a:p>
          <a:p>
            <a:r>
              <a:rPr lang="en-GB" sz="4300" dirty="0">
                <a:solidFill>
                  <a:schemeClr val="bg1"/>
                </a:solidFill>
                <a:latin typeface="Arial Rounded MT Bold" panose="020F0704030504030204" pitchFamily="34" charset="0"/>
              </a:rPr>
              <a:t>DAY 1 SESSION 1</a:t>
            </a:r>
          </a:p>
          <a:p>
            <a:endParaRPr lang="en-GB" dirty="0"/>
          </a:p>
        </p:txBody>
      </p:sp>
    </p:spTree>
    <p:extLst>
      <p:ext uri="{BB962C8B-B14F-4D97-AF65-F5344CB8AC3E}">
        <p14:creationId xmlns:p14="http://schemas.microsoft.com/office/powerpoint/2010/main" val="33720504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730609" y="1798983"/>
            <a:ext cx="10363200" cy="1325194"/>
          </a:xfrm>
        </p:spPr>
        <p:txBody>
          <a:bodyPr rtlCol="0">
            <a:normAutofit fontScale="90000"/>
          </a:bodyPr>
          <a:lstStyle/>
          <a:p>
            <a:pPr>
              <a:defRPr/>
            </a:pPr>
            <a:br>
              <a:rPr lang="en-GB" dirty="0"/>
            </a:br>
            <a:br>
              <a:rPr lang="en-GB" dirty="0"/>
            </a:br>
            <a:r>
              <a:rPr lang="en-GB" sz="6700" dirty="0">
                <a:solidFill>
                  <a:schemeClr val="bg1"/>
                </a:solidFill>
                <a:effectLst>
                  <a:outerShdw blurRad="38100" dist="38100" dir="2700000" algn="tl">
                    <a:srgbClr val="000000">
                      <a:alpha val="43137"/>
                    </a:srgbClr>
                  </a:outerShdw>
                </a:effectLst>
                <a:latin typeface="Arial Rounded MT Bold" panose="020F0704030504030204" pitchFamily="34" charset="0"/>
                <a:cs typeface="Arial" pitchFamily="34" charset="0"/>
              </a:rPr>
              <a:t>Assignment Guide</a:t>
            </a:r>
          </a:p>
        </p:txBody>
      </p:sp>
    </p:spTree>
    <p:extLst>
      <p:ext uri="{BB962C8B-B14F-4D97-AF65-F5344CB8AC3E}">
        <p14:creationId xmlns:p14="http://schemas.microsoft.com/office/powerpoint/2010/main" val="592383046"/>
      </p:ext>
    </p:extLst>
  </p:cSld>
  <p:clrMapOvr>
    <a:masterClrMapping/>
  </p:clrMapOvr>
  <p:transition spd="med">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523" y="533400"/>
            <a:ext cx="9818077" cy="1143000"/>
          </a:xfrm>
        </p:spPr>
        <p:txBody>
          <a:bodyPr/>
          <a:lstStyle/>
          <a:p>
            <a:pPr algn="l"/>
            <a:r>
              <a:rPr lang="en-GB" dirty="0">
                <a:latin typeface="Arial Rounded MT Bold" panose="020F0704030504030204" pitchFamily="34" charset="0"/>
              </a:rPr>
              <a:t>Aim of Module</a:t>
            </a:r>
          </a:p>
        </p:txBody>
      </p:sp>
      <p:sp>
        <p:nvSpPr>
          <p:cNvPr id="4" name="Content Placeholder 3"/>
          <p:cNvSpPr>
            <a:spLocks noGrp="1"/>
          </p:cNvSpPr>
          <p:nvPr>
            <p:ph sz="half" idx="2"/>
          </p:nvPr>
        </p:nvSpPr>
        <p:spPr>
          <a:xfrm>
            <a:off x="609600" y="2365130"/>
            <a:ext cx="10925907" cy="3579425"/>
          </a:xfrm>
        </p:spPr>
        <p:txBody>
          <a:bodyPr>
            <a:normAutofit/>
          </a:bodyPr>
          <a:lstStyle/>
          <a:p>
            <a:r>
              <a:rPr lang="en-GB" sz="3600" dirty="0"/>
              <a:t>To develop students’ awareness of self-employment and the skills required to set up a successful business</a:t>
            </a:r>
          </a:p>
        </p:txBody>
      </p:sp>
    </p:spTree>
    <p:extLst>
      <p:ext uri="{BB962C8B-B14F-4D97-AF65-F5344CB8AC3E}">
        <p14:creationId xmlns:p14="http://schemas.microsoft.com/office/powerpoint/2010/main" val="648201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a:latin typeface="Arial Rounded MT Bold" panose="020F0704030504030204" pitchFamily="34" charset="0"/>
              </a:rPr>
              <a:t>Objectives</a:t>
            </a:r>
          </a:p>
        </p:txBody>
      </p:sp>
      <p:sp>
        <p:nvSpPr>
          <p:cNvPr id="3" name="Text Placeholder 2"/>
          <p:cNvSpPr>
            <a:spLocks noGrp="1"/>
          </p:cNvSpPr>
          <p:nvPr>
            <p:ph type="body" idx="1"/>
          </p:nvPr>
        </p:nvSpPr>
        <p:spPr>
          <a:xfrm>
            <a:off x="433753" y="1326357"/>
            <a:ext cx="7795847" cy="639762"/>
          </a:xfrm>
        </p:spPr>
        <p:txBody>
          <a:bodyPr>
            <a:normAutofit fontScale="92500"/>
          </a:bodyPr>
          <a:lstStyle/>
          <a:p>
            <a:r>
              <a:rPr lang="en-GB" dirty="0"/>
              <a:t>By the end of this module students should be able to:</a:t>
            </a:r>
          </a:p>
        </p:txBody>
      </p:sp>
      <p:sp>
        <p:nvSpPr>
          <p:cNvPr id="4" name="Content Placeholder 3"/>
          <p:cNvSpPr>
            <a:spLocks noGrp="1"/>
          </p:cNvSpPr>
          <p:nvPr>
            <p:ph sz="half" idx="2"/>
          </p:nvPr>
        </p:nvSpPr>
        <p:spPr>
          <a:xfrm>
            <a:off x="433753" y="2351252"/>
            <a:ext cx="11514993" cy="4114636"/>
          </a:xfrm>
        </p:spPr>
        <p:txBody>
          <a:bodyPr>
            <a:normAutofit/>
          </a:bodyPr>
          <a:lstStyle/>
          <a:p>
            <a:pPr marL="457200" indent="-457200">
              <a:buFont typeface="+mj-lt"/>
              <a:buAutoNum type="arabicPeriod"/>
            </a:pPr>
            <a:r>
              <a:rPr lang="en-GB" dirty="0"/>
              <a:t>identify a personal skill-set and knowledge relevant to the project;</a:t>
            </a:r>
          </a:p>
          <a:p>
            <a:pPr marL="457200" indent="-457200">
              <a:buFont typeface="+mj-lt"/>
              <a:buAutoNum type="arabicPeriod"/>
            </a:pPr>
            <a:r>
              <a:rPr lang="en-GB" dirty="0"/>
              <a:t>demonstrate awareness of concepts linked to enterprise and entrepreneurship within the context of the project;</a:t>
            </a:r>
          </a:p>
          <a:p>
            <a:pPr marL="457200" indent="-457200">
              <a:buFont typeface="+mj-lt"/>
              <a:buAutoNum type="arabicPeriod"/>
            </a:pPr>
            <a:r>
              <a:rPr lang="en-GB" dirty="0"/>
              <a:t>demonstrate  a range of employment skills in the completion of the project;</a:t>
            </a:r>
          </a:p>
          <a:p>
            <a:pPr marL="457200" indent="-457200">
              <a:buFont typeface="+mj-lt"/>
              <a:buAutoNum type="arabicPeriod"/>
            </a:pPr>
            <a:r>
              <a:rPr lang="en-GB" dirty="0"/>
              <a:t>organise their knowledge and learning through use of a range of information resources and present their work at the appropriate level.</a:t>
            </a:r>
          </a:p>
          <a:p>
            <a:endParaRPr lang="en-GB" dirty="0"/>
          </a:p>
        </p:txBody>
      </p:sp>
    </p:spTree>
    <p:extLst>
      <p:ext uri="{BB962C8B-B14F-4D97-AF65-F5344CB8AC3E}">
        <p14:creationId xmlns:p14="http://schemas.microsoft.com/office/powerpoint/2010/main" val="890292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98938" y="823565"/>
            <a:ext cx="7895220" cy="639762"/>
          </a:xfrm>
        </p:spPr>
        <p:txBody>
          <a:bodyPr>
            <a:noAutofit/>
          </a:bodyPr>
          <a:lstStyle/>
          <a:p>
            <a:r>
              <a:rPr lang="en-GB" sz="3200" b="0" dirty="0">
                <a:latin typeface="Arial Rounded MT Bold" panose="020F0704030504030204" pitchFamily="34" charset="0"/>
              </a:rPr>
              <a:t>Assignment 1</a:t>
            </a:r>
          </a:p>
          <a:p>
            <a:r>
              <a:rPr lang="en-GB" sz="3200" b="0" dirty="0">
                <a:latin typeface="Arial Rounded MT Bold" panose="020F0704030504030204" pitchFamily="34" charset="0"/>
              </a:rPr>
              <a:t>Business Plan 50%</a:t>
            </a:r>
          </a:p>
        </p:txBody>
      </p:sp>
      <p:sp>
        <p:nvSpPr>
          <p:cNvPr id="4" name="Content Placeholder 3"/>
          <p:cNvSpPr>
            <a:spLocks noGrp="1"/>
          </p:cNvSpPr>
          <p:nvPr>
            <p:ph sz="half" idx="2"/>
          </p:nvPr>
        </p:nvSpPr>
        <p:spPr>
          <a:xfrm>
            <a:off x="298938" y="2286000"/>
            <a:ext cx="11588262" cy="4114800"/>
          </a:xfrm>
        </p:spPr>
        <p:txBody>
          <a:bodyPr>
            <a:normAutofit/>
          </a:bodyPr>
          <a:lstStyle/>
          <a:p>
            <a:pPr lvl="0"/>
            <a:r>
              <a:rPr lang="en-GB" sz="3200" dirty="0"/>
              <a:t>You are required to create a business plan on a topic agreed with your tutor.</a:t>
            </a:r>
          </a:p>
          <a:p>
            <a:pPr marL="0" lvl="0" indent="0">
              <a:buNone/>
            </a:pPr>
            <a:endParaRPr lang="en-GB" sz="3200" dirty="0"/>
          </a:p>
          <a:p>
            <a:pPr lvl="0"/>
            <a:r>
              <a:rPr lang="en-GB" sz="3200" dirty="0"/>
              <a:t>You are then required to submit your individual business plan on Turnitin by the date on your delivery schedule</a:t>
            </a:r>
          </a:p>
          <a:p>
            <a:pPr marL="0" indent="0">
              <a:buNone/>
            </a:pPr>
            <a:endParaRPr lang="en-GB" dirty="0"/>
          </a:p>
        </p:txBody>
      </p:sp>
    </p:spTree>
    <p:extLst>
      <p:ext uri="{BB962C8B-B14F-4D97-AF65-F5344CB8AC3E}">
        <p14:creationId xmlns:p14="http://schemas.microsoft.com/office/powerpoint/2010/main" val="18566533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430" y="287338"/>
            <a:ext cx="8229600" cy="1143000"/>
          </a:xfrm>
        </p:spPr>
        <p:txBody>
          <a:bodyPr>
            <a:normAutofit fontScale="90000"/>
          </a:bodyPr>
          <a:lstStyle/>
          <a:p>
            <a:pPr algn="l"/>
            <a:r>
              <a:rPr lang="en-GB" sz="3600" dirty="0">
                <a:latin typeface="Arial Rounded MT Bold" panose="020F0704030504030204" pitchFamily="34" charset="0"/>
              </a:rPr>
              <a:t>Assignment 2</a:t>
            </a:r>
            <a:br>
              <a:rPr lang="en-GB" sz="3600" dirty="0">
                <a:latin typeface="Arial Rounded MT Bold" panose="020F0704030504030204" pitchFamily="34" charset="0"/>
              </a:rPr>
            </a:br>
            <a:r>
              <a:rPr lang="en-GB" sz="3600" dirty="0">
                <a:latin typeface="Arial Rounded MT Bold" panose="020F0704030504030204" pitchFamily="34" charset="0"/>
              </a:rPr>
              <a:t>Reflective Submission 50%</a:t>
            </a:r>
          </a:p>
        </p:txBody>
      </p:sp>
      <p:sp>
        <p:nvSpPr>
          <p:cNvPr id="3" name="Content Placeholder 2"/>
          <p:cNvSpPr>
            <a:spLocks noGrp="1"/>
          </p:cNvSpPr>
          <p:nvPr>
            <p:ph idx="1"/>
          </p:nvPr>
        </p:nvSpPr>
        <p:spPr>
          <a:xfrm>
            <a:off x="354623" y="1963616"/>
            <a:ext cx="11611708" cy="3530346"/>
          </a:xfrm>
        </p:spPr>
        <p:txBody>
          <a:bodyPr>
            <a:normAutofit/>
          </a:bodyPr>
          <a:lstStyle/>
          <a:p>
            <a:r>
              <a:rPr lang="en-GB" sz="2800" dirty="0"/>
              <a:t>You are required to reflect upon the personal skill-set and knowledge gained during the project </a:t>
            </a:r>
            <a:r>
              <a:rPr lang="en-GB" sz="2800" b="1" dirty="0"/>
              <a:t>and </a:t>
            </a:r>
            <a:r>
              <a:rPr lang="en-GB" sz="2800" dirty="0"/>
              <a:t>the general employability skills you have learned or developed during this project</a:t>
            </a:r>
            <a:r>
              <a:rPr lang="en-GB" sz="2600" dirty="0"/>
              <a:t>.</a:t>
            </a:r>
          </a:p>
          <a:p>
            <a:pPr marL="0" indent="0">
              <a:buNone/>
            </a:pPr>
            <a:endParaRPr lang="en-GB" sz="2800" dirty="0"/>
          </a:p>
          <a:p>
            <a:r>
              <a:rPr lang="en-GB" sz="2800" dirty="0"/>
              <a:t>In order to do so, you must produce a reflective submission of approximately 2000 words.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3500" y="3995108"/>
            <a:ext cx="1600200" cy="1498854"/>
          </a:xfrm>
          <a:prstGeom prst="rect">
            <a:avLst/>
          </a:prstGeom>
        </p:spPr>
      </p:pic>
    </p:spTree>
    <p:extLst>
      <p:ext uri="{BB962C8B-B14F-4D97-AF65-F5344CB8AC3E}">
        <p14:creationId xmlns:p14="http://schemas.microsoft.com/office/powerpoint/2010/main" val="1465607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677" y="100781"/>
            <a:ext cx="8056969" cy="1143000"/>
          </a:xfrm>
        </p:spPr>
        <p:txBody>
          <a:bodyPr>
            <a:normAutofit/>
          </a:bodyPr>
          <a:lstStyle/>
          <a:p>
            <a:pPr algn="l"/>
            <a:r>
              <a:rPr lang="en-GB" sz="4000" dirty="0">
                <a:latin typeface="Arial Rounded MT Bold" panose="020F0704030504030204" pitchFamily="34" charset="0"/>
              </a:rPr>
              <a:t>Assignment 2 evidence </a:t>
            </a:r>
          </a:p>
        </p:txBody>
      </p:sp>
      <p:sp>
        <p:nvSpPr>
          <p:cNvPr id="3" name="Content Placeholder 2"/>
          <p:cNvSpPr>
            <a:spLocks noGrp="1"/>
          </p:cNvSpPr>
          <p:nvPr>
            <p:ph idx="1"/>
          </p:nvPr>
        </p:nvSpPr>
        <p:spPr>
          <a:xfrm>
            <a:off x="435475" y="1671166"/>
            <a:ext cx="11579468" cy="3079740"/>
          </a:xfrm>
        </p:spPr>
        <p:txBody>
          <a:bodyPr>
            <a:normAutofit fontScale="85000" lnSpcReduction="20000"/>
          </a:bodyPr>
          <a:lstStyle/>
          <a:p>
            <a:pPr marL="808038" indent="-808038">
              <a:buNone/>
            </a:pPr>
            <a:r>
              <a:rPr lang="en-GB" sz="5800" b="1" dirty="0">
                <a:solidFill>
                  <a:schemeClr val="accent1">
                    <a:lumMod val="50000"/>
                  </a:schemeClr>
                </a:solidFill>
              </a:rPr>
              <a:t> </a:t>
            </a:r>
            <a:r>
              <a:rPr lang="en-GB" sz="2800" dirty="0"/>
              <a:t>Identify a personal skill-set and knowledge relevant to the project:</a:t>
            </a:r>
            <a:br>
              <a:rPr lang="en-GB" sz="2800" dirty="0"/>
            </a:br>
            <a:endParaRPr lang="en-GB" sz="2800" dirty="0"/>
          </a:p>
          <a:p>
            <a:pPr marL="0" indent="806450">
              <a:buNone/>
            </a:pPr>
            <a:r>
              <a:rPr lang="en-GB" sz="2800" dirty="0">
                <a:solidFill>
                  <a:srgbClr val="FF0000"/>
                </a:solidFill>
              </a:rPr>
              <a:t>Research skills </a:t>
            </a:r>
          </a:p>
          <a:p>
            <a:pPr marL="0" indent="806450">
              <a:buNone/>
            </a:pPr>
            <a:r>
              <a:rPr lang="en-GB" sz="2800" dirty="0">
                <a:solidFill>
                  <a:srgbClr val="FF0000"/>
                </a:solidFill>
              </a:rPr>
              <a:t>Organisational skills </a:t>
            </a:r>
          </a:p>
          <a:p>
            <a:pPr marL="0" indent="806450">
              <a:buNone/>
            </a:pPr>
            <a:r>
              <a:rPr lang="en-GB" sz="2800" dirty="0">
                <a:solidFill>
                  <a:srgbClr val="FF0000"/>
                </a:solidFill>
              </a:rPr>
              <a:t>Written Presentation skills </a:t>
            </a:r>
          </a:p>
          <a:p>
            <a:pPr marL="0" indent="806450">
              <a:buNone/>
            </a:pPr>
            <a:r>
              <a:rPr lang="en-GB" sz="2800" dirty="0">
                <a:solidFill>
                  <a:srgbClr val="FF0000"/>
                </a:solidFill>
              </a:rPr>
              <a:t>Entrepreneurship</a:t>
            </a:r>
            <a:r>
              <a:rPr lang="en-GB" sz="2800" b="1" dirty="0">
                <a:solidFill>
                  <a:srgbClr val="FF0000"/>
                </a:solidFill>
              </a:rPr>
              <a:t> </a:t>
            </a:r>
            <a:br>
              <a:rPr lang="en-GB" sz="2800" b="1" dirty="0">
                <a:solidFill>
                  <a:srgbClr val="FF0000"/>
                </a:solidFill>
              </a:rPr>
            </a:br>
            <a:endParaRPr lang="en-GB" sz="2800" b="1" dirty="0">
              <a:solidFill>
                <a:srgbClr val="FF0000"/>
              </a:solidFill>
            </a:endParaRPr>
          </a:p>
          <a:p>
            <a:pPr marL="0" indent="88900">
              <a:buNone/>
            </a:pPr>
            <a:r>
              <a:rPr lang="en-GB" sz="2400" i="1" dirty="0">
                <a:solidFill>
                  <a:srgbClr val="0070C0"/>
                </a:solidFill>
              </a:rPr>
              <a:t>Use learning logs, notes or a diary as you go, to record your experiences and reflections in each area.</a:t>
            </a:r>
            <a:endParaRPr lang="en-GB" sz="2400" dirty="0">
              <a:solidFill>
                <a:schemeClr val="accent1">
                  <a:lumMod val="50000"/>
                </a:schemeClr>
              </a:solidFill>
            </a:endParaRPr>
          </a:p>
          <a:p>
            <a:pPr marL="0" indent="806450">
              <a:buNone/>
            </a:pPr>
            <a:endParaRPr lang="en-GB" sz="2400" b="1" dirty="0">
              <a:solidFill>
                <a:srgbClr val="FF0000"/>
              </a:solidFill>
            </a:endParaRPr>
          </a:p>
          <a:p>
            <a:endParaRPr lang="en-GB" sz="5400" dirty="0">
              <a:solidFill>
                <a:schemeClr val="accent1">
                  <a:lumMod val="50000"/>
                </a:schemeClr>
              </a:solidFill>
            </a:endParaRPr>
          </a:p>
          <a:p>
            <a:endParaRPr lang="en-GB" sz="5400" dirty="0">
              <a:solidFill>
                <a:schemeClr val="accent1">
                  <a:lumMod val="50000"/>
                </a:schemeClr>
              </a:solidFill>
            </a:endParaRPr>
          </a:p>
          <a:p>
            <a:pPr marL="0" indent="0">
              <a:buNone/>
            </a:pPr>
            <a:endParaRPr lang="en-GB" sz="4900" i="1" dirty="0">
              <a:solidFill>
                <a:srgbClr val="FF0000"/>
              </a:solidFill>
            </a:endParaRPr>
          </a:p>
          <a:p>
            <a:pPr marL="0" indent="0">
              <a:buNone/>
            </a:pPr>
            <a:endParaRPr lang="en-GB" sz="3800" i="1" dirty="0">
              <a:solidFill>
                <a:srgbClr val="0070C0"/>
              </a:solidFill>
            </a:endParaRPr>
          </a:p>
          <a:p>
            <a:pPr marL="0" indent="0">
              <a:buNone/>
            </a:pPr>
            <a:endParaRPr lang="en-GB" sz="3800" i="1" dirty="0">
              <a:solidFill>
                <a:srgbClr val="0070C0"/>
              </a:solidFill>
            </a:endParaRPr>
          </a:p>
          <a:p>
            <a:pPr marL="0" indent="0">
              <a:buNone/>
            </a:pPr>
            <a:endParaRPr lang="en-GB" sz="3800" i="1" dirty="0">
              <a:solidFill>
                <a:srgbClr val="0070C0"/>
              </a:solidFill>
            </a:endParaRPr>
          </a:p>
          <a:p>
            <a:pPr marL="0" indent="0">
              <a:buNone/>
            </a:pPr>
            <a:endParaRPr lang="en-GB" sz="3800" i="1" dirty="0">
              <a:solidFill>
                <a:srgbClr val="0070C0"/>
              </a:solidFill>
            </a:endParaRPr>
          </a:p>
          <a:p>
            <a:endParaRPr lang="en-GB" sz="5000" dirty="0"/>
          </a:p>
        </p:txBody>
      </p:sp>
    </p:spTree>
    <p:extLst>
      <p:ext uri="{BB962C8B-B14F-4D97-AF65-F5344CB8AC3E}">
        <p14:creationId xmlns:p14="http://schemas.microsoft.com/office/powerpoint/2010/main" val="3967307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923" y="89611"/>
            <a:ext cx="8141677" cy="1143000"/>
          </a:xfrm>
        </p:spPr>
        <p:txBody>
          <a:bodyPr>
            <a:normAutofit/>
          </a:bodyPr>
          <a:lstStyle/>
          <a:p>
            <a:pPr algn="l"/>
            <a:r>
              <a:rPr lang="en-GB" sz="4000" dirty="0">
                <a:latin typeface="Arial Rounded MT Bold" panose="020F0704030504030204" pitchFamily="34" charset="0"/>
              </a:rPr>
              <a:t>Assignment 2 evidence cont.</a:t>
            </a:r>
          </a:p>
        </p:txBody>
      </p:sp>
      <p:sp>
        <p:nvSpPr>
          <p:cNvPr id="3" name="Content Placeholder 2"/>
          <p:cNvSpPr>
            <a:spLocks noGrp="1"/>
          </p:cNvSpPr>
          <p:nvPr>
            <p:ph idx="1"/>
          </p:nvPr>
        </p:nvSpPr>
        <p:spPr>
          <a:xfrm>
            <a:off x="187696" y="1244796"/>
            <a:ext cx="11526715" cy="4368407"/>
          </a:xfrm>
        </p:spPr>
        <p:txBody>
          <a:bodyPr>
            <a:noAutofit/>
          </a:bodyPr>
          <a:lstStyle/>
          <a:p>
            <a:pPr marL="1073150" indent="-892175">
              <a:buNone/>
            </a:pPr>
            <a:r>
              <a:rPr lang="en-GB" sz="2400" dirty="0"/>
              <a:t>Demonstrate a range of employment skills in the completion of this project, such as</a:t>
            </a:r>
            <a:r>
              <a:rPr lang="en-GB" sz="2400" dirty="0">
                <a:solidFill>
                  <a:srgbClr val="002060"/>
                </a:solidFill>
              </a:rPr>
              <a:t>:</a:t>
            </a:r>
          </a:p>
          <a:p>
            <a:pPr marL="542925" indent="539750">
              <a:buNone/>
            </a:pPr>
            <a:r>
              <a:rPr lang="en-GB" sz="2400" dirty="0">
                <a:solidFill>
                  <a:srgbClr val="FF0000"/>
                </a:solidFill>
              </a:rPr>
              <a:t>Strategic planning </a:t>
            </a:r>
          </a:p>
          <a:p>
            <a:pPr marL="542925" indent="539750">
              <a:buNone/>
            </a:pPr>
            <a:r>
              <a:rPr lang="en-GB" sz="2400" dirty="0">
                <a:solidFill>
                  <a:srgbClr val="FF0000"/>
                </a:solidFill>
              </a:rPr>
              <a:t>Time management</a:t>
            </a:r>
          </a:p>
          <a:p>
            <a:pPr marL="542925" indent="539750">
              <a:buNone/>
            </a:pPr>
            <a:r>
              <a:rPr lang="en-GB" sz="2400" dirty="0">
                <a:solidFill>
                  <a:srgbClr val="FF0000"/>
                </a:solidFill>
              </a:rPr>
              <a:t>Interpersonal communication skills</a:t>
            </a:r>
          </a:p>
          <a:p>
            <a:pPr marL="542925" indent="539750">
              <a:buNone/>
            </a:pPr>
            <a:r>
              <a:rPr lang="en-GB" sz="2400" dirty="0">
                <a:solidFill>
                  <a:srgbClr val="FF0000"/>
                </a:solidFill>
              </a:rPr>
              <a:t>Networking</a:t>
            </a:r>
          </a:p>
          <a:p>
            <a:pPr marL="542925" indent="539750">
              <a:buNone/>
            </a:pPr>
            <a:r>
              <a:rPr lang="en-GB" sz="2400" dirty="0">
                <a:solidFill>
                  <a:srgbClr val="FF0000"/>
                </a:solidFill>
              </a:rPr>
              <a:t>Marketing</a:t>
            </a:r>
          </a:p>
          <a:p>
            <a:pPr marL="542925" indent="539750">
              <a:buNone/>
            </a:pPr>
            <a:r>
              <a:rPr lang="en-GB" sz="2400" dirty="0">
                <a:solidFill>
                  <a:srgbClr val="FF0000"/>
                </a:solidFill>
              </a:rPr>
              <a:t>Effective use of social media to promote your new business</a:t>
            </a:r>
            <a:br>
              <a:rPr lang="en-GB" sz="2400" dirty="0">
                <a:solidFill>
                  <a:srgbClr val="FF0000"/>
                </a:solidFill>
              </a:rPr>
            </a:br>
            <a:endParaRPr lang="en-GB" sz="2400" dirty="0">
              <a:solidFill>
                <a:srgbClr val="FF0000"/>
              </a:solidFill>
            </a:endParaRPr>
          </a:p>
          <a:p>
            <a:pPr marL="0" indent="0">
              <a:buNone/>
            </a:pPr>
            <a:r>
              <a:rPr lang="en-GB" sz="2000" dirty="0"/>
              <a:t>(These skills may be developed on or offline, as circumstance dictate)</a:t>
            </a:r>
            <a:br>
              <a:rPr lang="en-GB" sz="2000" dirty="0"/>
            </a:br>
            <a:endParaRPr lang="en-GB" sz="2000" dirty="0"/>
          </a:p>
          <a:p>
            <a:pPr marL="542925" indent="539750">
              <a:buNone/>
            </a:pPr>
            <a:br>
              <a:rPr lang="en-GB" sz="2400" dirty="0">
                <a:solidFill>
                  <a:srgbClr val="FF0000"/>
                </a:solidFill>
              </a:rPr>
            </a:br>
            <a:r>
              <a:rPr lang="en-GB" sz="2400" dirty="0">
                <a:solidFill>
                  <a:srgbClr val="FF0000"/>
                </a:solidFill>
              </a:rPr>
              <a:t> </a:t>
            </a:r>
          </a:p>
        </p:txBody>
      </p:sp>
    </p:spTree>
    <p:extLst>
      <p:ext uri="{BB962C8B-B14F-4D97-AF65-F5344CB8AC3E}">
        <p14:creationId xmlns:p14="http://schemas.microsoft.com/office/powerpoint/2010/main" val="3632224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26" y="294752"/>
            <a:ext cx="11296587" cy="1076848"/>
          </a:xfrm>
        </p:spPr>
        <p:txBody>
          <a:bodyPr>
            <a:normAutofit/>
          </a:bodyPr>
          <a:lstStyle/>
          <a:p>
            <a:pPr algn="l"/>
            <a:r>
              <a:rPr lang="en-GB" sz="3600" b="1" dirty="0">
                <a:latin typeface="Arial Rounded MT Bold" panose="020F0704030504030204" pitchFamily="34" charset="0"/>
              </a:rPr>
              <a:t>Your Business Plan MUST contain the following:</a:t>
            </a:r>
            <a:r>
              <a:rPr lang="en-GB" sz="3600" dirty="0">
                <a:latin typeface="Arial Rounded MT Bold" panose="020F0704030504030204" pitchFamily="34" charset="0"/>
              </a:rPr>
              <a:t> </a:t>
            </a:r>
            <a:endParaRPr lang="en-GB" sz="3600" b="1" dirty="0"/>
          </a:p>
        </p:txBody>
      </p:sp>
      <p:sp>
        <p:nvSpPr>
          <p:cNvPr id="3" name="Content Placeholder 2"/>
          <p:cNvSpPr>
            <a:spLocks noGrp="1"/>
          </p:cNvSpPr>
          <p:nvPr>
            <p:ph idx="1"/>
          </p:nvPr>
        </p:nvSpPr>
        <p:spPr>
          <a:xfrm>
            <a:off x="522882" y="1723292"/>
            <a:ext cx="11425863" cy="3733291"/>
          </a:xfrm>
        </p:spPr>
        <p:txBody>
          <a:bodyPr>
            <a:normAutofit/>
          </a:bodyPr>
          <a:lstStyle/>
          <a:p>
            <a:pPr lvl="0"/>
            <a:r>
              <a:rPr lang="en-GB" b="1" dirty="0"/>
              <a:t>Executive Summary</a:t>
            </a:r>
            <a:r>
              <a:rPr lang="en-GB" dirty="0"/>
              <a:t> – should be approx. half a page in length, short and to the point. </a:t>
            </a:r>
            <a:r>
              <a:rPr lang="en-GB" i="1" dirty="0"/>
              <a:t>Who are you?</a:t>
            </a:r>
            <a:r>
              <a:rPr lang="en-GB" dirty="0"/>
              <a:t> </a:t>
            </a:r>
            <a:r>
              <a:rPr lang="en-GB" i="1" dirty="0"/>
              <a:t>What is your Business Plan about?</a:t>
            </a:r>
            <a:r>
              <a:rPr lang="en-GB" dirty="0"/>
              <a:t> </a:t>
            </a:r>
          </a:p>
          <a:p>
            <a:pPr lvl="0"/>
            <a:r>
              <a:rPr lang="en-GB" b="1" dirty="0"/>
              <a:t>SMART Objectives</a:t>
            </a:r>
            <a:r>
              <a:rPr lang="en-GB" dirty="0"/>
              <a:t> – 3 or 4 maximum – simple, one sentence objectives. Broad figures used in your objectives (X amount sold by Y timescale) need to tally with your cash flow forecast. </a:t>
            </a:r>
          </a:p>
        </p:txBody>
      </p:sp>
    </p:spTree>
    <p:extLst>
      <p:ext uri="{BB962C8B-B14F-4D97-AF65-F5344CB8AC3E}">
        <p14:creationId xmlns:p14="http://schemas.microsoft.com/office/powerpoint/2010/main" val="3560030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108" y="278424"/>
            <a:ext cx="11509130" cy="5486400"/>
          </a:xfrm>
        </p:spPr>
        <p:txBody>
          <a:bodyPr>
            <a:normAutofit/>
          </a:bodyPr>
          <a:lstStyle/>
          <a:p>
            <a:pPr marL="0" indent="0">
              <a:buNone/>
            </a:pPr>
            <a:r>
              <a:rPr lang="en-GB" sz="3500" b="1" dirty="0"/>
              <a:t>Financial Projections</a:t>
            </a:r>
            <a:r>
              <a:rPr lang="en-GB" b="1" dirty="0"/>
              <a:t>:</a:t>
            </a:r>
            <a:endParaRPr lang="en-GB" dirty="0"/>
          </a:p>
          <a:p>
            <a:pPr lvl="1"/>
            <a:r>
              <a:rPr lang="en-GB" dirty="0"/>
              <a:t>Give realistic figures for your projections – turnover, cash flow, profit and loss (monthly over a 12-month period is usual)</a:t>
            </a:r>
          </a:p>
          <a:p>
            <a:pPr lvl="1"/>
            <a:r>
              <a:rPr lang="en-GB" dirty="0"/>
              <a:t>Financial aspects to focus on - may vary slightly depending on your business.</a:t>
            </a:r>
          </a:p>
          <a:p>
            <a:pPr lvl="2"/>
            <a:r>
              <a:rPr lang="en-GB" dirty="0"/>
              <a:t>How many customers or products sold do you need to break even?</a:t>
            </a:r>
          </a:p>
          <a:p>
            <a:pPr lvl="2"/>
            <a:r>
              <a:rPr lang="en-GB" dirty="0"/>
              <a:t>What is the ideal number of customers/products sold you need to make a comfortable living?</a:t>
            </a:r>
          </a:p>
          <a:p>
            <a:pPr lvl="2"/>
            <a:r>
              <a:rPr lang="en-GB" dirty="0"/>
              <a:t>What is the maximum number you can accommodate per session/for size of establishment/per day/week etc.?</a:t>
            </a:r>
          </a:p>
          <a:p>
            <a:pPr lvl="2"/>
            <a:r>
              <a:rPr lang="en-GB" dirty="0"/>
              <a:t>How much profit do you need to make for the business to be sustainable?</a:t>
            </a:r>
          </a:p>
          <a:p>
            <a:endParaRPr lang="en-GB" dirty="0"/>
          </a:p>
        </p:txBody>
      </p:sp>
    </p:spTree>
    <p:extLst>
      <p:ext uri="{BB962C8B-B14F-4D97-AF65-F5344CB8AC3E}">
        <p14:creationId xmlns:p14="http://schemas.microsoft.com/office/powerpoint/2010/main" val="290916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416057"/>
            <a:ext cx="11953555" cy="5080282"/>
          </a:xfrm>
        </p:spPr>
        <p:txBody>
          <a:bodyPr>
            <a:normAutofit fontScale="70000" lnSpcReduction="20000"/>
          </a:bodyPr>
          <a:lstStyle/>
          <a:p>
            <a:pPr marL="0" indent="0">
              <a:buNone/>
            </a:pPr>
            <a:r>
              <a:rPr lang="en-GB" sz="4600" dirty="0">
                <a:latin typeface="Arial Rounded MT Bold" panose="020F0704030504030204" pitchFamily="34" charset="0"/>
              </a:rPr>
              <a:t>Marketing:</a:t>
            </a:r>
            <a:br>
              <a:rPr lang="en-GB" sz="3800" b="1" dirty="0"/>
            </a:br>
            <a:endParaRPr lang="en-GB" sz="3800" dirty="0"/>
          </a:p>
          <a:p>
            <a:pPr lvl="1"/>
            <a:r>
              <a:rPr lang="en-GB" sz="3400" dirty="0"/>
              <a:t>What is your specific market segment?</a:t>
            </a:r>
            <a:br>
              <a:rPr lang="en-GB" sz="3400" dirty="0"/>
            </a:br>
            <a:endParaRPr lang="en-GB" sz="3400" dirty="0"/>
          </a:p>
          <a:p>
            <a:pPr lvl="1"/>
            <a:r>
              <a:rPr lang="en-GB" dirty="0"/>
              <a:t>Who, what, where are you targeting?</a:t>
            </a:r>
          </a:p>
          <a:p>
            <a:pPr lvl="1"/>
            <a:r>
              <a:rPr lang="en-GB" sz="2600" i="1" dirty="0"/>
              <a:t>If you hope to appeal to a large market segment, focus initially on the largest sub-section of your market and target them first. You can broaden your marketing once you are underway and will also have word of mouth to help you increase your market share</a:t>
            </a:r>
            <a:br>
              <a:rPr lang="en-GB" i="1" dirty="0"/>
            </a:br>
            <a:endParaRPr lang="en-GB" dirty="0"/>
          </a:p>
          <a:p>
            <a:pPr lvl="1"/>
            <a:r>
              <a:rPr lang="en-GB" sz="3400" dirty="0"/>
              <a:t>What is the size of your market?</a:t>
            </a:r>
          </a:p>
          <a:p>
            <a:pPr lvl="1"/>
            <a:r>
              <a:rPr lang="en-GB" sz="2600" i="1" dirty="0"/>
              <a:t>If your business is a Day Nursery for example– how many children are in the area?</a:t>
            </a:r>
            <a:br>
              <a:rPr lang="en-GB" sz="2600" i="1" dirty="0"/>
            </a:br>
            <a:endParaRPr lang="en-GB" sz="2600" i="1" dirty="0"/>
          </a:p>
          <a:p>
            <a:pPr lvl="1"/>
            <a:r>
              <a:rPr lang="en-GB" sz="3400" dirty="0"/>
              <a:t>How will you market your business?</a:t>
            </a:r>
            <a:br>
              <a:rPr lang="en-GB" sz="3400" dirty="0"/>
            </a:br>
            <a:endParaRPr lang="en-GB" sz="3400" dirty="0"/>
          </a:p>
          <a:p>
            <a:pPr lvl="1"/>
            <a:r>
              <a:rPr lang="en-GB" b="1" dirty="0"/>
              <a:t>Suggestions:</a:t>
            </a:r>
            <a:br>
              <a:rPr lang="en-GB" dirty="0"/>
            </a:br>
            <a:r>
              <a:rPr lang="en-GB" i="1" dirty="0"/>
              <a:t>Facebook Page, Instagram, Twitter, (and/or any other online outlet available to you) Leaflet drop, Personal networking on and offline, Newspaper ads, local radio ads etc. </a:t>
            </a:r>
          </a:p>
        </p:txBody>
      </p:sp>
    </p:spTree>
    <p:extLst>
      <p:ext uri="{BB962C8B-B14F-4D97-AF65-F5344CB8AC3E}">
        <p14:creationId xmlns:p14="http://schemas.microsoft.com/office/powerpoint/2010/main" val="3735978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7215" y="429419"/>
            <a:ext cx="11582400" cy="4903693"/>
          </a:xfrm>
        </p:spPr>
        <p:txBody>
          <a:bodyPr>
            <a:normAutofit/>
          </a:bodyPr>
          <a:lstStyle/>
          <a:p>
            <a:pPr marL="0" indent="0">
              <a:buNone/>
            </a:pPr>
            <a:r>
              <a:rPr lang="en-GB" dirty="0">
                <a:latin typeface="Arial Rounded MT Bold" panose="020F0704030504030204" pitchFamily="34" charset="0"/>
              </a:rPr>
              <a:t>What is the competition? </a:t>
            </a:r>
          </a:p>
          <a:p>
            <a:pPr lvl="1"/>
            <a:r>
              <a:rPr lang="en-GB" dirty="0"/>
              <a:t>How many other nurseries, shops, cafes etc. are in your target area already?</a:t>
            </a:r>
          </a:p>
          <a:p>
            <a:pPr lvl="1"/>
            <a:r>
              <a:rPr lang="en-GB" dirty="0"/>
              <a:t>How will you compete with them?</a:t>
            </a:r>
          </a:p>
          <a:p>
            <a:pPr lvl="1"/>
            <a:r>
              <a:rPr lang="en-GB" dirty="0"/>
              <a:t>What is your USP (Unique Selling Point)?</a:t>
            </a:r>
          </a:p>
          <a:p>
            <a:pPr lvl="1"/>
            <a:r>
              <a:rPr lang="en-GB" dirty="0"/>
              <a:t>Will your opening hours be different? </a:t>
            </a:r>
          </a:p>
          <a:p>
            <a:pPr lvl="1"/>
            <a:r>
              <a:rPr lang="en-GB" dirty="0"/>
              <a:t>Will you open longer? </a:t>
            </a:r>
          </a:p>
          <a:p>
            <a:pPr lvl="1"/>
            <a:r>
              <a:rPr lang="en-GB" dirty="0"/>
              <a:t>Will your pricing structure be different?</a:t>
            </a:r>
          </a:p>
          <a:p>
            <a:pPr lvl="1"/>
            <a:r>
              <a:rPr lang="en-GB" dirty="0"/>
              <a:t>Can you afford to undercut your competitors and still make a profit?</a:t>
            </a:r>
          </a:p>
          <a:p>
            <a:endParaRPr lang="en-GB" dirty="0"/>
          </a:p>
        </p:txBody>
      </p:sp>
    </p:spTree>
    <p:extLst>
      <p:ext uri="{BB962C8B-B14F-4D97-AF65-F5344CB8AC3E}">
        <p14:creationId xmlns:p14="http://schemas.microsoft.com/office/powerpoint/2010/main" val="4248785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3253" y="596472"/>
            <a:ext cx="11547232" cy="4850171"/>
          </a:xfrm>
        </p:spPr>
        <p:txBody>
          <a:bodyPr>
            <a:normAutofit/>
          </a:bodyPr>
          <a:lstStyle/>
          <a:p>
            <a:pPr marL="0" indent="0">
              <a:buNone/>
            </a:pPr>
            <a:r>
              <a:rPr lang="en-GB" dirty="0">
                <a:latin typeface="Arial Rounded MT Bold" panose="020F0704030504030204" pitchFamily="34" charset="0"/>
              </a:rPr>
              <a:t>Revenue and Pricing:</a:t>
            </a:r>
          </a:p>
          <a:p>
            <a:pPr lvl="1"/>
            <a:r>
              <a:rPr lang="en-GB" dirty="0"/>
              <a:t>How did you arrive at your pricing strategy?</a:t>
            </a:r>
          </a:p>
          <a:p>
            <a:pPr lvl="1"/>
            <a:r>
              <a:rPr lang="en-GB" dirty="0"/>
              <a:t>How much will you charge for your goods and services?</a:t>
            </a:r>
          </a:p>
          <a:p>
            <a:pPr lvl="1"/>
            <a:r>
              <a:rPr lang="en-GB" dirty="0"/>
              <a:t>How many income streams will you have? </a:t>
            </a:r>
          </a:p>
          <a:p>
            <a:pPr lvl="1"/>
            <a:r>
              <a:rPr lang="en-GB" dirty="0"/>
              <a:t>How much will you get from each income stream?</a:t>
            </a:r>
          </a:p>
          <a:p>
            <a:pPr lvl="1"/>
            <a:r>
              <a:rPr lang="en-GB" dirty="0"/>
              <a:t>Provide a simple Profit and Loss account to illustrate your figures.</a:t>
            </a:r>
            <a:br>
              <a:rPr lang="en-GB" dirty="0"/>
            </a:br>
            <a:endParaRPr lang="en-GB" dirty="0"/>
          </a:p>
          <a:p>
            <a:pPr marL="0" indent="0">
              <a:buNone/>
            </a:pPr>
            <a:r>
              <a:rPr lang="en-GB" dirty="0"/>
              <a:t>The Business Plan should also contain your CV, suitably targeted for your business attached as an appendix</a:t>
            </a:r>
          </a:p>
          <a:p>
            <a:endParaRPr lang="en-GB" dirty="0"/>
          </a:p>
        </p:txBody>
      </p:sp>
    </p:spTree>
    <p:extLst>
      <p:ext uri="{BB962C8B-B14F-4D97-AF65-F5344CB8AC3E}">
        <p14:creationId xmlns:p14="http://schemas.microsoft.com/office/powerpoint/2010/main" val="8482217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985" y="211137"/>
            <a:ext cx="6331513" cy="1018382"/>
          </a:xfrm>
        </p:spPr>
        <p:txBody>
          <a:bodyPr>
            <a:normAutofit/>
          </a:bodyPr>
          <a:lstStyle/>
          <a:p>
            <a:pPr algn="l"/>
            <a:r>
              <a:rPr lang="en-GB" sz="3600" dirty="0">
                <a:latin typeface="Arial Rounded MT Bold" panose="020F0704030504030204" pitchFamily="34" charset="0"/>
              </a:rPr>
              <a:t>Submission requirements</a:t>
            </a:r>
          </a:p>
        </p:txBody>
      </p:sp>
      <p:sp>
        <p:nvSpPr>
          <p:cNvPr id="3" name="Content Placeholder 2"/>
          <p:cNvSpPr>
            <a:spLocks noGrp="1"/>
          </p:cNvSpPr>
          <p:nvPr>
            <p:ph idx="1"/>
          </p:nvPr>
        </p:nvSpPr>
        <p:spPr>
          <a:xfrm>
            <a:off x="990246" y="1766077"/>
            <a:ext cx="9598241" cy="2539013"/>
          </a:xfrm>
        </p:spPr>
        <p:txBody>
          <a:bodyPr>
            <a:normAutofit fontScale="92500" lnSpcReduction="10000"/>
          </a:bodyPr>
          <a:lstStyle/>
          <a:p>
            <a:r>
              <a:rPr lang="en-GB" sz="2800" b="1" dirty="0"/>
              <a:t>Business Plan - </a:t>
            </a:r>
            <a:r>
              <a:rPr lang="en-GB" sz="2800" dirty="0"/>
              <a:t>fully completed electronic version (ideally your plan completed in Word and saved as .pdf file) </a:t>
            </a:r>
            <a:br>
              <a:rPr lang="en-GB" sz="2800" dirty="0"/>
            </a:br>
            <a:r>
              <a:rPr lang="en-GB" sz="2800" dirty="0"/>
              <a:t>submitted to Turnitin on or before the agreed hand-in date.</a:t>
            </a:r>
            <a:br>
              <a:rPr lang="en-GB" sz="2800" dirty="0"/>
            </a:br>
            <a:endParaRPr lang="en-GB" sz="2800" dirty="0"/>
          </a:p>
          <a:p>
            <a:r>
              <a:rPr lang="en-GB" sz="2800" b="1" dirty="0"/>
              <a:t>Reflective Submission </a:t>
            </a:r>
            <a:r>
              <a:rPr lang="en-GB" sz="2800" dirty="0"/>
              <a:t>– a reflective piece submitted to Turnitin on or before the agreed hand-in date) </a:t>
            </a:r>
          </a:p>
          <a:p>
            <a:pPr marL="0" indent="0">
              <a:buNone/>
            </a:pPr>
            <a:endParaRPr lang="en-GB" b="1" dirty="0"/>
          </a:p>
        </p:txBody>
      </p:sp>
    </p:spTree>
    <p:extLst>
      <p:ext uri="{BB962C8B-B14F-4D97-AF65-F5344CB8AC3E}">
        <p14:creationId xmlns:p14="http://schemas.microsoft.com/office/powerpoint/2010/main" val="140873375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710BD3F0AEEF84FA606FD601678EC93" ma:contentTypeVersion="33" ma:contentTypeDescription="Create a new document." ma:contentTypeScope="" ma:versionID="76b8256df648ee14cad47ef608274dd1">
  <xsd:schema xmlns:xsd="http://www.w3.org/2001/XMLSchema" xmlns:xs="http://www.w3.org/2001/XMLSchema" xmlns:p="http://schemas.microsoft.com/office/2006/metadata/properties" xmlns:ns3="af73078d-a5bc-48dc-b246-bc0132131284" xmlns:ns4="29175ae9-5035-4541-baef-9062a3a44232" targetNamespace="http://schemas.microsoft.com/office/2006/metadata/properties" ma:root="true" ma:fieldsID="7ea0f8f56c9f6356841d684a61a4aca1" ns3:_="" ns4:_="">
    <xsd:import namespace="af73078d-a5bc-48dc-b246-bc0132131284"/>
    <xsd:import namespace="29175ae9-5035-4541-baef-9062a3a44232"/>
    <xsd:element name="properties">
      <xsd:complexType>
        <xsd:sequence>
          <xsd:element name="documentManagement">
            <xsd:complexType>
              <xsd:all>
                <xsd:element ref="ns3:SharedWithUsers" minOccurs="0"/>
                <xsd:element ref="ns3:SharingHintHash" minOccurs="0"/>
                <xsd:element ref="ns3:SharedWithDetails" minOccurs="0"/>
                <xsd:element ref="ns4:MediaServiceMetadata" minOccurs="0"/>
                <xsd:element ref="ns4:MediaServiceFastMetadata" minOccurs="0"/>
                <xsd:element ref="ns4:MediaServiceAutoTags" minOccurs="0"/>
                <xsd:element ref="ns4:MediaServiceDateTaken" minOccurs="0"/>
                <xsd:element ref="ns4:MediaServiceLocation" minOccurs="0"/>
                <xsd:element ref="ns4:MediaServiceOCR" minOccurs="0"/>
                <xsd:element ref="ns4:MediaServiceEventHashCode" minOccurs="0"/>
                <xsd:element ref="ns4:MediaServiceGenerationTime" minOccurs="0"/>
                <xsd:element ref="ns4:NotebookType" minOccurs="0"/>
                <xsd:element ref="ns4:FolderType" minOccurs="0"/>
                <xsd:element ref="ns4:CultureName" minOccurs="0"/>
                <xsd:element ref="ns4:AppVersion" minOccurs="0"/>
                <xsd:element ref="ns4:TeamsChannelId" minOccurs="0"/>
                <xsd:element ref="ns4:Owner" minOccurs="0"/>
                <xsd:element ref="ns4:DefaultSectionNames" minOccurs="0"/>
                <xsd:element ref="ns4:Templates" minOccurs="0"/>
                <xsd:element ref="ns4:Teachers" minOccurs="0"/>
                <xsd:element ref="ns4:Students" minOccurs="0"/>
                <xsd:element ref="ns4:Student_Groups" minOccurs="0"/>
                <xsd:element ref="ns4:Invited_Teachers" minOccurs="0"/>
                <xsd:element ref="ns4:Invited_Students" minOccurs="0"/>
                <xsd:element ref="ns4:Self_Registration_Enabled" minOccurs="0"/>
                <xsd:element ref="ns4:Has_Teacher_Only_SectionGroup" minOccurs="0"/>
                <xsd:element ref="ns4:Is_Collaboration_Space_Locked" minOccurs="0"/>
                <xsd:element ref="ns4:IsNotebookLocked" minOccurs="0"/>
                <xsd:element ref="ns4:MediaServiceAutoKeyPoints" minOccurs="0"/>
                <xsd:element ref="ns4:MediaServiceKeyPoints" minOccurs="0"/>
                <xsd:element ref="ns4:Math_Settings" minOccurs="0"/>
                <xsd:element ref="ns4:Distribution_Groups" minOccurs="0"/>
                <xsd:element ref="ns4:LMS_Mappin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73078d-a5bc-48dc-b246-bc013213128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175ae9-5035-4541-baef-9062a3a44232"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description="" ma:internalName="MediaServiceAutoTags" ma:readOnly="true">
      <xsd:simpleType>
        <xsd:restriction base="dms:Text"/>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NotebookType" ma:index="19" nillable="true" ma:displayName="Notebook Type" ma:internalName="NotebookType">
      <xsd:simpleType>
        <xsd:restriction base="dms:Text"/>
      </xsd:simpleType>
    </xsd:element>
    <xsd:element name="FolderType" ma:index="20" nillable="true" ma:displayName="Folder Type" ma:internalName="FolderType">
      <xsd:simpleType>
        <xsd:restriction base="dms:Text"/>
      </xsd:simpleType>
    </xsd:element>
    <xsd:element name="CultureName" ma:index="21" nillable="true" ma:displayName="Culture Name" ma:internalName="CultureName">
      <xsd:simpleType>
        <xsd:restriction base="dms:Text"/>
      </xsd:simpleType>
    </xsd:element>
    <xsd:element name="AppVersion" ma:index="22" nillable="true" ma:displayName="App Version" ma:internalName="AppVersion">
      <xsd:simpleType>
        <xsd:restriction base="dms:Text"/>
      </xsd:simpleType>
    </xsd:element>
    <xsd:element name="TeamsChannelId" ma:index="23" nillable="true" ma:displayName="Teams Channel Id" ma:internalName="TeamsChannelId">
      <xsd:simpleType>
        <xsd:restriction base="dms:Text"/>
      </xsd:simpleType>
    </xsd:element>
    <xsd:element name="Owner" ma:index="24"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25" nillable="true" ma:displayName="Default Section Names" ma:internalName="DefaultSectionNames">
      <xsd:simpleType>
        <xsd:restriction base="dms:Note">
          <xsd:maxLength value="255"/>
        </xsd:restriction>
      </xsd:simpleType>
    </xsd:element>
    <xsd:element name="Templates" ma:index="26" nillable="true" ma:displayName="Templates" ma:internalName="Templates">
      <xsd:simpleType>
        <xsd:restriction base="dms:Note">
          <xsd:maxLength value="255"/>
        </xsd:restriction>
      </xsd:simpleType>
    </xsd:element>
    <xsd:element name="Teachers" ma:index="27"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8"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9"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30" nillable="true" ma:displayName="Invited Teachers" ma:internalName="Invited_Teachers">
      <xsd:simpleType>
        <xsd:restriction base="dms:Note">
          <xsd:maxLength value="255"/>
        </xsd:restriction>
      </xsd:simpleType>
    </xsd:element>
    <xsd:element name="Invited_Students" ma:index="31" nillable="true" ma:displayName="Invited Students" ma:internalName="Invited_Students">
      <xsd:simpleType>
        <xsd:restriction base="dms:Note">
          <xsd:maxLength value="255"/>
        </xsd:restriction>
      </xsd:simpleType>
    </xsd:element>
    <xsd:element name="Self_Registration_Enabled" ma:index="32" nillable="true" ma:displayName="Self Registration Enabled" ma:internalName="Self_Registration_Enabled">
      <xsd:simpleType>
        <xsd:restriction base="dms:Boolean"/>
      </xsd:simpleType>
    </xsd:element>
    <xsd:element name="Has_Teacher_Only_SectionGroup" ma:index="33" nillable="true" ma:displayName="Has Teacher Only SectionGroup" ma:internalName="Has_Teacher_Only_SectionGroup">
      <xsd:simpleType>
        <xsd:restriction base="dms:Boolean"/>
      </xsd:simpleType>
    </xsd:element>
    <xsd:element name="Is_Collaboration_Space_Locked" ma:index="34" nillable="true" ma:displayName="Is Collaboration Space Locked" ma:internalName="Is_Collaboration_Space_Locked">
      <xsd:simpleType>
        <xsd:restriction base="dms:Boolean"/>
      </xsd:simpleType>
    </xsd:element>
    <xsd:element name="IsNotebookLocked" ma:index="35" nillable="true" ma:displayName="Is Notebook Locked" ma:internalName="IsNotebookLocked">
      <xsd:simpleType>
        <xsd:restriction base="dms:Boolean"/>
      </xsd:simpleType>
    </xsd:element>
    <xsd:element name="MediaServiceAutoKeyPoints" ma:index="36" nillable="true" ma:displayName="MediaServiceAutoKeyPoints" ma:hidden="true" ma:internalName="MediaServiceAutoKeyPoints" ma:readOnly="true">
      <xsd:simpleType>
        <xsd:restriction base="dms:Note"/>
      </xsd:simpleType>
    </xsd:element>
    <xsd:element name="MediaServiceKeyPoints" ma:index="37" nillable="true" ma:displayName="KeyPoints" ma:internalName="MediaServiceKeyPoints" ma:readOnly="true">
      <xsd:simpleType>
        <xsd:restriction base="dms:Note">
          <xsd:maxLength value="255"/>
        </xsd:restriction>
      </xsd:simpleType>
    </xsd:element>
    <xsd:element name="Math_Settings" ma:index="38" nillable="true" ma:displayName="Math Settings" ma:internalName="Math_Settings">
      <xsd:simpleType>
        <xsd:restriction base="dms:Text"/>
      </xsd:simpleType>
    </xsd:element>
    <xsd:element name="Distribution_Groups" ma:index="39" nillable="true" ma:displayName="Distribution Groups" ma:internalName="Distribution_Groups">
      <xsd:simpleType>
        <xsd:restriction base="dms:Note">
          <xsd:maxLength value="255"/>
        </xsd:restriction>
      </xsd:simpleType>
    </xsd:element>
    <xsd:element name="LMS_Mappings" ma:index="40" nillable="true" ma:displayName="LMS Mappings" ma:internalName="LMS_Mappings">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elf_Registration_Enabled xmlns="29175ae9-5035-4541-baef-9062a3a44232" xsi:nil="true"/>
    <Teachers xmlns="29175ae9-5035-4541-baef-9062a3a44232">
      <UserInfo>
        <DisplayName/>
        <AccountId xsi:nil="true"/>
        <AccountType/>
      </UserInfo>
    </Teachers>
    <Student_Groups xmlns="29175ae9-5035-4541-baef-9062a3a44232">
      <UserInfo>
        <DisplayName/>
        <AccountId xsi:nil="true"/>
        <AccountType/>
      </UserInfo>
    </Student_Groups>
    <Distribution_Groups xmlns="29175ae9-5035-4541-baef-9062a3a44232" xsi:nil="true"/>
    <LMS_Mappings xmlns="29175ae9-5035-4541-baef-9062a3a44232" xsi:nil="true"/>
    <Is_Collaboration_Space_Locked xmlns="29175ae9-5035-4541-baef-9062a3a44232" xsi:nil="true"/>
    <Has_Teacher_Only_SectionGroup xmlns="29175ae9-5035-4541-baef-9062a3a44232" xsi:nil="true"/>
    <CultureName xmlns="29175ae9-5035-4541-baef-9062a3a44232" xsi:nil="true"/>
    <Invited_Students xmlns="29175ae9-5035-4541-baef-9062a3a44232" xsi:nil="true"/>
    <DefaultSectionNames xmlns="29175ae9-5035-4541-baef-9062a3a44232" xsi:nil="true"/>
    <Templates xmlns="29175ae9-5035-4541-baef-9062a3a44232" xsi:nil="true"/>
    <TeamsChannelId xmlns="29175ae9-5035-4541-baef-9062a3a44232" xsi:nil="true"/>
    <Math_Settings xmlns="29175ae9-5035-4541-baef-9062a3a44232" xsi:nil="true"/>
    <Owner xmlns="29175ae9-5035-4541-baef-9062a3a44232">
      <UserInfo>
        <DisplayName/>
        <AccountId xsi:nil="true"/>
        <AccountType/>
      </UserInfo>
    </Owner>
    <Invited_Teachers xmlns="29175ae9-5035-4541-baef-9062a3a44232" xsi:nil="true"/>
    <IsNotebookLocked xmlns="29175ae9-5035-4541-baef-9062a3a44232" xsi:nil="true"/>
    <NotebookType xmlns="29175ae9-5035-4541-baef-9062a3a44232" xsi:nil="true"/>
    <FolderType xmlns="29175ae9-5035-4541-baef-9062a3a44232" xsi:nil="true"/>
    <Students xmlns="29175ae9-5035-4541-baef-9062a3a44232">
      <UserInfo>
        <DisplayName/>
        <AccountId xsi:nil="true"/>
        <AccountType/>
      </UserInfo>
    </Students>
    <AppVersion xmlns="29175ae9-5035-4541-baef-9062a3a44232" xsi:nil="true"/>
  </documentManagement>
</p:properties>
</file>

<file path=customXml/itemProps1.xml><?xml version="1.0" encoding="utf-8"?>
<ds:datastoreItem xmlns:ds="http://schemas.openxmlformats.org/officeDocument/2006/customXml" ds:itemID="{8FFC3B07-3226-42F7-B219-FC5E01AEFE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73078d-a5bc-48dc-b246-bc0132131284"/>
    <ds:schemaRef ds:uri="29175ae9-5035-4541-baef-9062a3a442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078F99-6CC7-4B33-B5FC-99E2F41B1A5F}">
  <ds:schemaRefs>
    <ds:schemaRef ds:uri="http://schemas.microsoft.com/sharepoint/v3/contenttype/forms"/>
  </ds:schemaRefs>
</ds:datastoreItem>
</file>

<file path=customXml/itemProps3.xml><?xml version="1.0" encoding="utf-8"?>
<ds:datastoreItem xmlns:ds="http://schemas.openxmlformats.org/officeDocument/2006/customXml" ds:itemID="{18BF5564-D163-4EE2-8765-9F5656D3A7F3}">
  <ds:schemaRefs>
    <ds:schemaRef ds:uri="http://schemas.microsoft.com/office/2006/metadata/properties"/>
    <ds:schemaRef ds:uri="http://schemas.microsoft.com/office/infopath/2007/PartnerControls"/>
    <ds:schemaRef ds:uri="29175ae9-5035-4541-baef-9062a3a44232"/>
  </ds:schemaRefs>
</ds:datastoreItem>
</file>

<file path=docProps/app.xml><?xml version="1.0" encoding="utf-8"?>
<Properties xmlns="http://schemas.openxmlformats.org/officeDocument/2006/extended-properties" xmlns:vt="http://schemas.openxmlformats.org/officeDocument/2006/docPropsVTypes">
  <TotalTime>183</TotalTime>
  <Words>845</Words>
  <Application>Microsoft Office PowerPoint</Application>
  <PresentationFormat>Widescreen</PresentationFormat>
  <Paragraphs>88</Paragraphs>
  <Slides>14</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Arial Rounded MT Bold</vt:lpstr>
      <vt:lpstr>Calibri</vt:lpstr>
      <vt:lpstr>Myriad Pro</vt:lpstr>
      <vt:lpstr>20140311PresentationUWTSDTemplate</vt:lpstr>
      <vt:lpstr>CertHE Skills for the Workplace Module: BMSK4006</vt:lpstr>
      <vt:lpstr>  Assignment Guide</vt:lpstr>
      <vt:lpstr>Aim of Module</vt:lpstr>
      <vt:lpstr>Objectives</vt:lpstr>
      <vt:lpstr>PowerPoint Presentation</vt:lpstr>
      <vt:lpstr>Assignment 2 Reflective Submission 50%</vt:lpstr>
      <vt:lpstr>Assignment 2 evidence </vt:lpstr>
      <vt:lpstr>Assignment 2 evidence cont.</vt:lpstr>
      <vt:lpstr>Your Business Plan MUST contain the following: </vt:lpstr>
      <vt:lpstr>PowerPoint Presentation</vt:lpstr>
      <vt:lpstr>PowerPoint Presentation</vt:lpstr>
      <vt:lpstr>PowerPoint Presentation</vt:lpstr>
      <vt:lpstr>PowerPoint Presentation</vt:lpstr>
      <vt:lpstr>Submission requirements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BMSK4006</dc:title>
  <dc:creator>Michaela Schriek</dc:creator>
  <cp:lastModifiedBy>Julia Ault</cp:lastModifiedBy>
  <cp:revision>13</cp:revision>
  <dcterms:created xsi:type="dcterms:W3CDTF">2018-03-26T16:30:40Z</dcterms:created>
  <dcterms:modified xsi:type="dcterms:W3CDTF">2020-06-08T13:06:31Z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0x010100E710BD3F0AEEF84FA606FD601678EC93</vt:lpwstr>
  </property>
</Properties>
</file>