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36"/>
  </p:notesMasterIdLst>
  <p:sldIdLst>
    <p:sldId id="256" r:id="rId5"/>
    <p:sldId id="267" r:id="rId6"/>
    <p:sldId id="303" r:id="rId7"/>
    <p:sldId id="308" r:id="rId8"/>
    <p:sldId id="309" r:id="rId9"/>
    <p:sldId id="281" r:id="rId10"/>
    <p:sldId id="310" r:id="rId11"/>
    <p:sldId id="311" r:id="rId12"/>
    <p:sldId id="312" r:id="rId13"/>
    <p:sldId id="313" r:id="rId14"/>
    <p:sldId id="314" r:id="rId15"/>
    <p:sldId id="269" r:id="rId16"/>
    <p:sldId id="258" r:id="rId17"/>
    <p:sldId id="315" r:id="rId18"/>
    <p:sldId id="316" r:id="rId19"/>
    <p:sldId id="296" r:id="rId20"/>
    <p:sldId id="293" r:id="rId21"/>
    <p:sldId id="317" r:id="rId22"/>
    <p:sldId id="319" r:id="rId23"/>
    <p:sldId id="320" r:id="rId24"/>
    <p:sldId id="401" r:id="rId25"/>
    <p:sldId id="402" r:id="rId26"/>
    <p:sldId id="427" r:id="rId27"/>
    <p:sldId id="404" r:id="rId28"/>
    <p:sldId id="403" r:id="rId29"/>
    <p:sldId id="295" r:id="rId30"/>
    <p:sldId id="304" r:id="rId31"/>
    <p:sldId id="287" r:id="rId32"/>
    <p:sldId id="278" r:id="rId33"/>
    <p:sldId id="305" r:id="rId34"/>
    <p:sldId id="30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16B58-7F94-41B7-8E65-74168674E0E8}" v="46" dt="2026-02-09T15:02:09.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EE516-8D72-45F3-BEAE-B0DFBC2262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6F1948-28C6-4DA3-9DD4-8FBF2F3B888F}">
      <dgm:prSet/>
      <dgm:spPr/>
      <dgm:t>
        <a:bodyPr/>
        <a:lstStyle/>
        <a:p>
          <a:r>
            <a:rPr lang="en-GB" b="1"/>
            <a:t>Assessment Task:</a:t>
          </a:r>
          <a:endParaRPr lang="en-US"/>
        </a:p>
      </dgm:t>
    </dgm:pt>
    <dgm:pt modelId="{D732CB8C-086D-4D93-A1E5-4667A40AB020}" type="parTrans" cxnId="{F0FD98A2-C6F6-4E6F-92CE-8CD83DADDAAA}">
      <dgm:prSet/>
      <dgm:spPr/>
      <dgm:t>
        <a:bodyPr/>
        <a:lstStyle/>
        <a:p>
          <a:endParaRPr lang="en-US"/>
        </a:p>
      </dgm:t>
    </dgm:pt>
    <dgm:pt modelId="{E2BF2CB6-99BE-48B6-8188-CA62DA1B401D}" type="sibTrans" cxnId="{F0FD98A2-C6F6-4E6F-92CE-8CD83DADDAAA}">
      <dgm:prSet/>
      <dgm:spPr/>
      <dgm:t>
        <a:bodyPr/>
        <a:lstStyle/>
        <a:p>
          <a:endParaRPr lang="en-US"/>
        </a:p>
      </dgm:t>
    </dgm:pt>
    <dgm:pt modelId="{15EB2807-C6E0-44DC-98E5-9C0FABB8C8A5}">
      <dgm:prSet/>
      <dgm:spPr/>
      <dgm:t>
        <a:bodyPr/>
        <a:lstStyle/>
        <a:p>
          <a:r>
            <a:rPr lang="en-GB" b="1"/>
            <a:t>Coursework: Essay 1,500 words</a:t>
          </a:r>
          <a:endParaRPr lang="en-US"/>
        </a:p>
      </dgm:t>
    </dgm:pt>
    <dgm:pt modelId="{56EDE372-8E21-4234-9666-939313D6960D}" type="parTrans" cxnId="{AB9A4FEE-27A8-4C42-BFC0-97F7DE0293B1}">
      <dgm:prSet/>
      <dgm:spPr/>
      <dgm:t>
        <a:bodyPr/>
        <a:lstStyle/>
        <a:p>
          <a:endParaRPr lang="en-US"/>
        </a:p>
      </dgm:t>
    </dgm:pt>
    <dgm:pt modelId="{84DB5B9E-1736-4BF9-A599-4E4C6534641C}" type="sibTrans" cxnId="{AB9A4FEE-27A8-4C42-BFC0-97F7DE0293B1}">
      <dgm:prSet/>
      <dgm:spPr/>
      <dgm:t>
        <a:bodyPr/>
        <a:lstStyle/>
        <a:p>
          <a:endParaRPr lang="en-US"/>
        </a:p>
      </dgm:t>
    </dgm:pt>
    <dgm:pt modelId="{8A81AB0C-29A7-43A0-A91A-B6FC2D929DF1}">
      <dgm:prSet/>
      <dgm:spPr/>
      <dgm:t>
        <a:bodyPr/>
        <a:lstStyle/>
        <a:p>
          <a:r>
            <a:rPr lang="en-GB" b="1"/>
            <a:t>Assessment Weighting 50%</a:t>
          </a:r>
          <a:endParaRPr lang="en-US"/>
        </a:p>
      </dgm:t>
    </dgm:pt>
    <dgm:pt modelId="{B6183D46-4A45-4B7C-AED4-53F6955767D2}" type="parTrans" cxnId="{A3E87E5A-A273-40A3-8CE7-DFD8C66FE80E}">
      <dgm:prSet/>
      <dgm:spPr/>
      <dgm:t>
        <a:bodyPr/>
        <a:lstStyle/>
        <a:p>
          <a:endParaRPr lang="en-US"/>
        </a:p>
      </dgm:t>
    </dgm:pt>
    <dgm:pt modelId="{91ABF000-8602-4548-A289-DBA5011AC301}" type="sibTrans" cxnId="{A3E87E5A-A273-40A3-8CE7-DFD8C66FE80E}">
      <dgm:prSet/>
      <dgm:spPr/>
      <dgm:t>
        <a:bodyPr/>
        <a:lstStyle/>
        <a:p>
          <a:endParaRPr lang="en-US"/>
        </a:p>
      </dgm:t>
    </dgm:pt>
    <dgm:pt modelId="{FD0BEDF8-5E0D-4092-9089-5A686C6BDECC}">
      <dgm:prSet/>
      <dgm:spPr/>
      <dgm:t>
        <a:bodyPr/>
        <a:lstStyle/>
        <a:p>
          <a:r>
            <a:rPr lang="en-GB" b="1"/>
            <a:t>Essay Title:</a:t>
          </a:r>
          <a:endParaRPr lang="en-US"/>
        </a:p>
      </dgm:t>
    </dgm:pt>
    <dgm:pt modelId="{5504C7E1-A267-4EC2-BC77-D242ED5254A5}" type="parTrans" cxnId="{E43C749B-4C85-4996-B39A-15ED16A41485}">
      <dgm:prSet/>
      <dgm:spPr/>
      <dgm:t>
        <a:bodyPr/>
        <a:lstStyle/>
        <a:p>
          <a:endParaRPr lang="en-US"/>
        </a:p>
      </dgm:t>
    </dgm:pt>
    <dgm:pt modelId="{133851FB-DDBA-48E4-B0CC-792C8AA71B9D}" type="sibTrans" cxnId="{E43C749B-4C85-4996-B39A-15ED16A41485}">
      <dgm:prSet/>
      <dgm:spPr/>
      <dgm:t>
        <a:bodyPr/>
        <a:lstStyle/>
        <a:p>
          <a:endParaRPr lang="en-US"/>
        </a:p>
      </dgm:t>
    </dgm:pt>
    <dgm:pt modelId="{2FD9E30F-8F10-4115-A6BD-AD5CFAEF57B8}">
      <dgm:prSet/>
      <dgm:spPr/>
      <dgm:t>
        <a:bodyPr/>
        <a:lstStyle/>
        <a:p>
          <a:r>
            <a:rPr lang="en-GB" b="1" dirty="0"/>
            <a:t>‘</a:t>
          </a:r>
          <a:r>
            <a:rPr lang="en-GB" b="1" dirty="0">
              <a:solidFill>
                <a:schemeClr val="accent1">
                  <a:lumMod val="75000"/>
                </a:schemeClr>
              </a:solidFill>
            </a:rPr>
            <a:t>Choose from ONE of the vignettes </a:t>
          </a:r>
          <a:endParaRPr lang="en-US" dirty="0">
            <a:solidFill>
              <a:schemeClr val="accent1">
                <a:lumMod val="75000"/>
              </a:schemeClr>
            </a:solidFill>
          </a:endParaRPr>
        </a:p>
      </dgm:t>
    </dgm:pt>
    <dgm:pt modelId="{1DF24113-AC80-4DF2-BD1F-BD3E6C6E43F8}" type="parTrans" cxnId="{C29B7742-09C6-4ACB-B97C-A280D40C21F2}">
      <dgm:prSet/>
      <dgm:spPr/>
      <dgm:t>
        <a:bodyPr/>
        <a:lstStyle/>
        <a:p>
          <a:endParaRPr lang="en-US"/>
        </a:p>
      </dgm:t>
    </dgm:pt>
    <dgm:pt modelId="{AA7B73BA-6FEC-4F0A-8D28-A2F071680183}" type="sibTrans" cxnId="{C29B7742-09C6-4ACB-B97C-A280D40C21F2}">
      <dgm:prSet/>
      <dgm:spPr/>
      <dgm:t>
        <a:bodyPr/>
        <a:lstStyle/>
        <a:p>
          <a:endParaRPr lang="en-US"/>
        </a:p>
      </dgm:t>
    </dgm:pt>
    <dgm:pt modelId="{60534988-604A-456D-ABB5-F722EC847802}">
      <dgm:prSet/>
      <dgm:spPr/>
      <dgm:t>
        <a:bodyPr/>
        <a:lstStyle/>
        <a:p>
          <a:r>
            <a:rPr lang="en-GB" b="1" dirty="0">
              <a:solidFill>
                <a:schemeClr val="accent1">
                  <a:lumMod val="75000"/>
                </a:schemeClr>
              </a:solidFill>
            </a:rPr>
            <a:t>of a primary professional role and </a:t>
          </a:r>
          <a:endParaRPr lang="en-US" dirty="0">
            <a:solidFill>
              <a:schemeClr val="accent1">
                <a:lumMod val="75000"/>
              </a:schemeClr>
            </a:solidFill>
          </a:endParaRPr>
        </a:p>
      </dgm:t>
    </dgm:pt>
    <dgm:pt modelId="{C190901C-B004-4BD4-B031-89C6E784CAC0}" type="parTrans" cxnId="{08460D9E-6D82-4E2A-BA47-2BBE9811B129}">
      <dgm:prSet/>
      <dgm:spPr/>
      <dgm:t>
        <a:bodyPr/>
        <a:lstStyle/>
        <a:p>
          <a:endParaRPr lang="en-US"/>
        </a:p>
      </dgm:t>
    </dgm:pt>
    <dgm:pt modelId="{400030B0-DB9D-41A1-8305-0F4DC82DC939}" type="sibTrans" cxnId="{08460D9E-6D82-4E2A-BA47-2BBE9811B129}">
      <dgm:prSet/>
      <dgm:spPr/>
      <dgm:t>
        <a:bodyPr/>
        <a:lstStyle/>
        <a:p>
          <a:endParaRPr lang="en-US"/>
        </a:p>
      </dgm:t>
    </dgm:pt>
    <dgm:pt modelId="{68A604EF-6DD6-4AD7-B049-B9F4CB6AE968}">
      <dgm:prSet/>
      <dgm:spPr/>
      <dgm:t>
        <a:bodyPr/>
        <a:lstStyle/>
        <a:p>
          <a:r>
            <a:rPr lang="en-GB" b="1" dirty="0">
              <a:solidFill>
                <a:schemeClr val="accent1">
                  <a:lumMod val="75000"/>
                </a:schemeClr>
              </a:solidFill>
            </a:rPr>
            <a:t>discuss the counselling skills areas </a:t>
          </a:r>
          <a:endParaRPr lang="en-US" dirty="0">
            <a:solidFill>
              <a:schemeClr val="accent1">
                <a:lumMod val="75000"/>
              </a:schemeClr>
            </a:solidFill>
          </a:endParaRPr>
        </a:p>
      </dgm:t>
    </dgm:pt>
    <dgm:pt modelId="{E9CAA601-D33A-43A8-ABF0-3C2987F276DF}" type="parTrans" cxnId="{1FE22CDC-25F8-45CA-8581-A897A2F26E55}">
      <dgm:prSet/>
      <dgm:spPr/>
      <dgm:t>
        <a:bodyPr/>
        <a:lstStyle/>
        <a:p>
          <a:endParaRPr lang="en-US"/>
        </a:p>
      </dgm:t>
    </dgm:pt>
    <dgm:pt modelId="{4704E8F5-B52A-4CE4-AF67-C89829559322}" type="sibTrans" cxnId="{1FE22CDC-25F8-45CA-8581-A897A2F26E55}">
      <dgm:prSet/>
      <dgm:spPr/>
      <dgm:t>
        <a:bodyPr/>
        <a:lstStyle/>
        <a:p>
          <a:endParaRPr lang="en-US"/>
        </a:p>
      </dgm:t>
    </dgm:pt>
    <dgm:pt modelId="{E971F7BA-68AD-4704-AFC4-56DD784112D7}">
      <dgm:prSet/>
      <dgm:spPr/>
      <dgm:t>
        <a:bodyPr/>
        <a:lstStyle/>
        <a:p>
          <a:r>
            <a:rPr lang="en-GB" b="1" dirty="0">
              <a:solidFill>
                <a:schemeClr val="accent1">
                  <a:lumMod val="75000"/>
                </a:schemeClr>
              </a:solidFill>
            </a:rPr>
            <a:t>of competence’</a:t>
          </a:r>
          <a:endParaRPr lang="en-US" dirty="0">
            <a:solidFill>
              <a:schemeClr val="accent1">
                <a:lumMod val="75000"/>
              </a:schemeClr>
            </a:solidFill>
          </a:endParaRPr>
        </a:p>
      </dgm:t>
    </dgm:pt>
    <dgm:pt modelId="{164A0D7C-C453-4C08-9BEC-02759D76322F}" type="parTrans" cxnId="{4DBAFDEB-FD26-48A9-B3F4-7D997AEE497C}">
      <dgm:prSet/>
      <dgm:spPr/>
      <dgm:t>
        <a:bodyPr/>
        <a:lstStyle/>
        <a:p>
          <a:endParaRPr lang="en-US"/>
        </a:p>
      </dgm:t>
    </dgm:pt>
    <dgm:pt modelId="{4903731D-EDF1-4479-B3FB-769255C92167}" type="sibTrans" cxnId="{4DBAFDEB-FD26-48A9-B3F4-7D997AEE497C}">
      <dgm:prSet/>
      <dgm:spPr/>
      <dgm:t>
        <a:bodyPr/>
        <a:lstStyle/>
        <a:p>
          <a:endParaRPr lang="en-US"/>
        </a:p>
      </dgm:t>
    </dgm:pt>
    <dgm:pt modelId="{95C442D6-5B26-4FE2-996D-B32FDD17CE41}" type="pres">
      <dgm:prSet presAssocID="{8D2EE516-8D72-45F3-BEAE-B0DFBC22626D}" presName="linear" presStyleCnt="0">
        <dgm:presLayoutVars>
          <dgm:animLvl val="lvl"/>
          <dgm:resizeHandles val="exact"/>
        </dgm:presLayoutVars>
      </dgm:prSet>
      <dgm:spPr/>
    </dgm:pt>
    <dgm:pt modelId="{78C00230-A840-4408-A66D-DDD5A1F615B8}" type="pres">
      <dgm:prSet presAssocID="{F36F1948-28C6-4DA3-9DD4-8FBF2F3B888F}" presName="parentText" presStyleLbl="node1" presStyleIdx="0" presStyleCnt="4">
        <dgm:presLayoutVars>
          <dgm:chMax val="0"/>
          <dgm:bulletEnabled val="1"/>
        </dgm:presLayoutVars>
      </dgm:prSet>
      <dgm:spPr/>
    </dgm:pt>
    <dgm:pt modelId="{902D38BD-D11D-4A1D-8B4B-AEDFA905F672}" type="pres">
      <dgm:prSet presAssocID="{E2BF2CB6-99BE-48B6-8188-CA62DA1B401D}" presName="spacer" presStyleCnt="0"/>
      <dgm:spPr/>
    </dgm:pt>
    <dgm:pt modelId="{2DB1A470-C240-4783-996A-B70B0301C55C}" type="pres">
      <dgm:prSet presAssocID="{15EB2807-C6E0-44DC-98E5-9C0FABB8C8A5}" presName="parentText" presStyleLbl="node1" presStyleIdx="1" presStyleCnt="4">
        <dgm:presLayoutVars>
          <dgm:chMax val="0"/>
          <dgm:bulletEnabled val="1"/>
        </dgm:presLayoutVars>
      </dgm:prSet>
      <dgm:spPr/>
    </dgm:pt>
    <dgm:pt modelId="{5010B010-3E40-429C-BCAD-312FB0E91FA2}" type="pres">
      <dgm:prSet presAssocID="{84DB5B9E-1736-4BF9-A599-4E4C6534641C}" presName="spacer" presStyleCnt="0"/>
      <dgm:spPr/>
    </dgm:pt>
    <dgm:pt modelId="{05849DBC-F5E5-43F3-8F43-9FFF9B9DCF5D}" type="pres">
      <dgm:prSet presAssocID="{8A81AB0C-29A7-43A0-A91A-B6FC2D929DF1}" presName="parentText" presStyleLbl="node1" presStyleIdx="2" presStyleCnt="4">
        <dgm:presLayoutVars>
          <dgm:chMax val="0"/>
          <dgm:bulletEnabled val="1"/>
        </dgm:presLayoutVars>
      </dgm:prSet>
      <dgm:spPr/>
    </dgm:pt>
    <dgm:pt modelId="{B59CA32D-ED28-48ED-AA0E-5EB31C558248}" type="pres">
      <dgm:prSet presAssocID="{91ABF000-8602-4548-A289-DBA5011AC301}" presName="spacer" presStyleCnt="0"/>
      <dgm:spPr/>
    </dgm:pt>
    <dgm:pt modelId="{68E577C3-A1B2-4037-BC5F-8B0CC23F1F77}" type="pres">
      <dgm:prSet presAssocID="{FD0BEDF8-5E0D-4092-9089-5A686C6BDECC}" presName="parentText" presStyleLbl="node1" presStyleIdx="3" presStyleCnt="4">
        <dgm:presLayoutVars>
          <dgm:chMax val="0"/>
          <dgm:bulletEnabled val="1"/>
        </dgm:presLayoutVars>
      </dgm:prSet>
      <dgm:spPr/>
    </dgm:pt>
    <dgm:pt modelId="{447DD47A-803E-4B0A-852A-E0B16B8D357B}" type="pres">
      <dgm:prSet presAssocID="{FD0BEDF8-5E0D-4092-9089-5A686C6BDECC}" presName="childText" presStyleLbl="revTx" presStyleIdx="0" presStyleCnt="1">
        <dgm:presLayoutVars>
          <dgm:bulletEnabled val="1"/>
        </dgm:presLayoutVars>
      </dgm:prSet>
      <dgm:spPr/>
    </dgm:pt>
  </dgm:ptLst>
  <dgm:cxnLst>
    <dgm:cxn modelId="{7CE2FD0B-A48C-4A59-B777-199E1D6156D7}" type="presOf" srcId="{8A81AB0C-29A7-43A0-A91A-B6FC2D929DF1}" destId="{05849DBC-F5E5-43F3-8F43-9FFF9B9DCF5D}" srcOrd="0" destOrd="0" presId="urn:microsoft.com/office/officeart/2005/8/layout/vList2"/>
    <dgm:cxn modelId="{3B1F6414-77E4-4656-B2EE-60C36DEB3718}" type="presOf" srcId="{8D2EE516-8D72-45F3-BEAE-B0DFBC22626D}" destId="{95C442D6-5B26-4FE2-996D-B32FDD17CE41}" srcOrd="0" destOrd="0" presId="urn:microsoft.com/office/officeart/2005/8/layout/vList2"/>
    <dgm:cxn modelId="{B409DA1E-FD5D-465D-97C3-C3CAFBFDEC11}" type="presOf" srcId="{68A604EF-6DD6-4AD7-B049-B9F4CB6AE968}" destId="{447DD47A-803E-4B0A-852A-E0B16B8D357B}" srcOrd="0" destOrd="2" presId="urn:microsoft.com/office/officeart/2005/8/layout/vList2"/>
    <dgm:cxn modelId="{C29B7742-09C6-4ACB-B97C-A280D40C21F2}" srcId="{FD0BEDF8-5E0D-4092-9089-5A686C6BDECC}" destId="{2FD9E30F-8F10-4115-A6BD-AD5CFAEF57B8}" srcOrd="0" destOrd="0" parTransId="{1DF24113-AC80-4DF2-BD1F-BD3E6C6E43F8}" sibTransId="{AA7B73BA-6FEC-4F0A-8D28-A2F071680183}"/>
    <dgm:cxn modelId="{165A6C67-AD8C-4F00-AD26-1E14163A6435}" type="presOf" srcId="{F36F1948-28C6-4DA3-9DD4-8FBF2F3B888F}" destId="{78C00230-A840-4408-A66D-DDD5A1F615B8}" srcOrd="0" destOrd="0" presId="urn:microsoft.com/office/officeart/2005/8/layout/vList2"/>
    <dgm:cxn modelId="{152CEF6C-9A55-4B0E-87C9-649C6875EC0C}" type="presOf" srcId="{E971F7BA-68AD-4704-AFC4-56DD784112D7}" destId="{447DD47A-803E-4B0A-852A-E0B16B8D357B}" srcOrd="0" destOrd="3" presId="urn:microsoft.com/office/officeart/2005/8/layout/vList2"/>
    <dgm:cxn modelId="{A3E87E5A-A273-40A3-8CE7-DFD8C66FE80E}" srcId="{8D2EE516-8D72-45F3-BEAE-B0DFBC22626D}" destId="{8A81AB0C-29A7-43A0-A91A-B6FC2D929DF1}" srcOrd="2" destOrd="0" parTransId="{B6183D46-4A45-4B7C-AED4-53F6955767D2}" sibTransId="{91ABF000-8602-4548-A289-DBA5011AC301}"/>
    <dgm:cxn modelId="{B4525680-13F9-4F1B-B574-AEE8ABD2409C}" type="presOf" srcId="{60534988-604A-456D-ABB5-F722EC847802}" destId="{447DD47A-803E-4B0A-852A-E0B16B8D357B}" srcOrd="0" destOrd="1" presId="urn:microsoft.com/office/officeart/2005/8/layout/vList2"/>
    <dgm:cxn modelId="{E43C749B-4C85-4996-B39A-15ED16A41485}" srcId="{8D2EE516-8D72-45F3-BEAE-B0DFBC22626D}" destId="{FD0BEDF8-5E0D-4092-9089-5A686C6BDECC}" srcOrd="3" destOrd="0" parTransId="{5504C7E1-A267-4EC2-BC77-D242ED5254A5}" sibTransId="{133851FB-DDBA-48E4-B0CC-792C8AA71B9D}"/>
    <dgm:cxn modelId="{08460D9E-6D82-4E2A-BA47-2BBE9811B129}" srcId="{FD0BEDF8-5E0D-4092-9089-5A686C6BDECC}" destId="{60534988-604A-456D-ABB5-F722EC847802}" srcOrd="1" destOrd="0" parTransId="{C190901C-B004-4BD4-B031-89C6E784CAC0}" sibTransId="{400030B0-DB9D-41A1-8305-0F4DC82DC939}"/>
    <dgm:cxn modelId="{F0FD98A2-C6F6-4E6F-92CE-8CD83DADDAAA}" srcId="{8D2EE516-8D72-45F3-BEAE-B0DFBC22626D}" destId="{F36F1948-28C6-4DA3-9DD4-8FBF2F3B888F}" srcOrd="0" destOrd="0" parTransId="{D732CB8C-086D-4D93-A1E5-4667A40AB020}" sibTransId="{E2BF2CB6-99BE-48B6-8188-CA62DA1B401D}"/>
    <dgm:cxn modelId="{28F8F3A9-5FA1-4B5E-8AC7-5F6B5019DF6E}" type="presOf" srcId="{15EB2807-C6E0-44DC-98E5-9C0FABB8C8A5}" destId="{2DB1A470-C240-4783-996A-B70B0301C55C}" srcOrd="0" destOrd="0" presId="urn:microsoft.com/office/officeart/2005/8/layout/vList2"/>
    <dgm:cxn modelId="{1FE22CDC-25F8-45CA-8581-A897A2F26E55}" srcId="{FD0BEDF8-5E0D-4092-9089-5A686C6BDECC}" destId="{68A604EF-6DD6-4AD7-B049-B9F4CB6AE968}" srcOrd="2" destOrd="0" parTransId="{E9CAA601-D33A-43A8-ABF0-3C2987F276DF}" sibTransId="{4704E8F5-B52A-4CE4-AF67-C89829559322}"/>
    <dgm:cxn modelId="{D16ED2E7-647F-4F68-AFEC-170B64CB5D46}" type="presOf" srcId="{FD0BEDF8-5E0D-4092-9089-5A686C6BDECC}" destId="{68E577C3-A1B2-4037-BC5F-8B0CC23F1F77}" srcOrd="0" destOrd="0" presId="urn:microsoft.com/office/officeart/2005/8/layout/vList2"/>
    <dgm:cxn modelId="{4DBAFDEB-FD26-48A9-B3F4-7D997AEE497C}" srcId="{FD0BEDF8-5E0D-4092-9089-5A686C6BDECC}" destId="{E971F7BA-68AD-4704-AFC4-56DD784112D7}" srcOrd="3" destOrd="0" parTransId="{164A0D7C-C453-4C08-9BEC-02759D76322F}" sibTransId="{4903731D-EDF1-4479-B3FB-769255C92167}"/>
    <dgm:cxn modelId="{AB9A4FEE-27A8-4C42-BFC0-97F7DE0293B1}" srcId="{8D2EE516-8D72-45F3-BEAE-B0DFBC22626D}" destId="{15EB2807-C6E0-44DC-98E5-9C0FABB8C8A5}" srcOrd="1" destOrd="0" parTransId="{56EDE372-8E21-4234-9666-939313D6960D}" sibTransId="{84DB5B9E-1736-4BF9-A599-4E4C6534641C}"/>
    <dgm:cxn modelId="{03A6B2F0-2904-4280-BD7C-54B04C0D69FB}" type="presOf" srcId="{2FD9E30F-8F10-4115-A6BD-AD5CFAEF57B8}" destId="{447DD47A-803E-4B0A-852A-E0B16B8D357B}" srcOrd="0" destOrd="0" presId="urn:microsoft.com/office/officeart/2005/8/layout/vList2"/>
    <dgm:cxn modelId="{1CA00270-1C7F-4A8C-8C6E-643D60447CF8}" type="presParOf" srcId="{95C442D6-5B26-4FE2-996D-B32FDD17CE41}" destId="{78C00230-A840-4408-A66D-DDD5A1F615B8}" srcOrd="0" destOrd="0" presId="urn:microsoft.com/office/officeart/2005/8/layout/vList2"/>
    <dgm:cxn modelId="{D2CA9809-A0C3-4D70-A6AB-8AFA0FBF9D08}" type="presParOf" srcId="{95C442D6-5B26-4FE2-996D-B32FDD17CE41}" destId="{902D38BD-D11D-4A1D-8B4B-AEDFA905F672}" srcOrd="1" destOrd="0" presId="urn:microsoft.com/office/officeart/2005/8/layout/vList2"/>
    <dgm:cxn modelId="{4D113215-39E5-41F9-9E5C-89F197295F08}" type="presParOf" srcId="{95C442D6-5B26-4FE2-996D-B32FDD17CE41}" destId="{2DB1A470-C240-4783-996A-B70B0301C55C}" srcOrd="2" destOrd="0" presId="urn:microsoft.com/office/officeart/2005/8/layout/vList2"/>
    <dgm:cxn modelId="{68070BCC-BFB3-438D-A493-0F71B7E4372A}" type="presParOf" srcId="{95C442D6-5B26-4FE2-996D-B32FDD17CE41}" destId="{5010B010-3E40-429C-BCAD-312FB0E91FA2}" srcOrd="3" destOrd="0" presId="urn:microsoft.com/office/officeart/2005/8/layout/vList2"/>
    <dgm:cxn modelId="{BB8B9342-69A2-4ACD-A850-F5E7328BF4C5}" type="presParOf" srcId="{95C442D6-5B26-4FE2-996D-B32FDD17CE41}" destId="{05849DBC-F5E5-43F3-8F43-9FFF9B9DCF5D}" srcOrd="4" destOrd="0" presId="urn:microsoft.com/office/officeart/2005/8/layout/vList2"/>
    <dgm:cxn modelId="{A0A1976E-4449-4360-ACCC-D3BD6042A388}" type="presParOf" srcId="{95C442D6-5B26-4FE2-996D-B32FDD17CE41}" destId="{B59CA32D-ED28-48ED-AA0E-5EB31C558248}" srcOrd="5" destOrd="0" presId="urn:microsoft.com/office/officeart/2005/8/layout/vList2"/>
    <dgm:cxn modelId="{EF323A4E-4C57-4EFA-B817-85F65598BA80}" type="presParOf" srcId="{95C442D6-5B26-4FE2-996D-B32FDD17CE41}" destId="{68E577C3-A1B2-4037-BC5F-8B0CC23F1F77}" srcOrd="6" destOrd="0" presId="urn:microsoft.com/office/officeart/2005/8/layout/vList2"/>
    <dgm:cxn modelId="{074D7084-7978-4473-ACE2-D3453EC0A6A3}" type="presParOf" srcId="{95C442D6-5B26-4FE2-996D-B32FDD17CE41}" destId="{447DD47A-803E-4B0A-852A-E0B16B8D357B}"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904A8B-A3F7-4822-B2E0-8A299CD4CCE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5657CB7-77B4-429E-81A0-2EC2FBE19465}">
      <dgm:prSet/>
      <dgm:spPr/>
      <dgm:t>
        <a:bodyPr/>
        <a:lstStyle/>
        <a:p>
          <a:r>
            <a:rPr lang="en-GB" b="0" dirty="0">
              <a:solidFill>
                <a:schemeClr val="accent1">
                  <a:lumMod val="50000"/>
                </a:schemeClr>
              </a:solidFill>
            </a:rPr>
            <a:t>Empathy: it’s not an attitude or an approach, but a </a:t>
          </a:r>
          <a:r>
            <a:rPr lang="en-GB" b="0" i="1" dirty="0">
              <a:solidFill>
                <a:schemeClr val="accent1">
                  <a:lumMod val="50000"/>
                </a:schemeClr>
              </a:solidFill>
            </a:rPr>
            <a:t>process</a:t>
          </a:r>
          <a:r>
            <a:rPr lang="en-GB" b="0" dirty="0">
              <a:solidFill>
                <a:schemeClr val="accent1">
                  <a:lumMod val="50000"/>
                </a:schemeClr>
              </a:solidFill>
            </a:rPr>
            <a:t>. It requires intense and active attention to the feelings of your client, and when you are fully engaged in it, it is impossible to be diagnosing or working out solutions</a:t>
          </a:r>
          <a:r>
            <a:rPr lang="en-GB" b="1" dirty="0"/>
            <a:t>.</a:t>
          </a:r>
          <a:endParaRPr lang="en-US" dirty="0"/>
        </a:p>
      </dgm:t>
    </dgm:pt>
    <dgm:pt modelId="{8C2DB77F-3D09-49DD-930D-420F845BA4EC}" type="parTrans" cxnId="{791AA7E0-E3A1-46F2-867E-86DE193CF784}">
      <dgm:prSet/>
      <dgm:spPr/>
      <dgm:t>
        <a:bodyPr/>
        <a:lstStyle/>
        <a:p>
          <a:endParaRPr lang="en-US"/>
        </a:p>
      </dgm:t>
    </dgm:pt>
    <dgm:pt modelId="{92144879-114F-47E3-8B7C-B7088CB66BCE}" type="sibTrans" cxnId="{791AA7E0-E3A1-46F2-867E-86DE193CF784}">
      <dgm:prSet/>
      <dgm:spPr/>
      <dgm:t>
        <a:bodyPr/>
        <a:lstStyle/>
        <a:p>
          <a:endParaRPr lang="en-US"/>
        </a:p>
      </dgm:t>
    </dgm:pt>
    <dgm:pt modelId="{96C3648D-DA01-4A8C-8A8B-CD5A341A1501}">
      <dgm:prSet/>
      <dgm:spPr/>
      <dgm:t>
        <a:bodyPr/>
        <a:lstStyle/>
        <a:p>
          <a:r>
            <a:rPr lang="en-GB" b="0" dirty="0">
              <a:solidFill>
                <a:schemeClr val="accent1">
                  <a:lumMod val="50000"/>
                </a:schemeClr>
              </a:solidFill>
            </a:rPr>
            <a:t>When empathy is present, there is a resonance between the two people, which Rogers maintained was healing in itself.</a:t>
          </a:r>
          <a:endParaRPr lang="en-US" b="0" dirty="0">
            <a:solidFill>
              <a:schemeClr val="accent1">
                <a:lumMod val="50000"/>
              </a:schemeClr>
            </a:solidFill>
          </a:endParaRPr>
        </a:p>
      </dgm:t>
    </dgm:pt>
    <dgm:pt modelId="{18C435BD-9F98-4FDB-8399-D6FC045622EB}" type="parTrans" cxnId="{E86746C6-AF0F-4FBF-9B05-17C0BE2C477E}">
      <dgm:prSet/>
      <dgm:spPr/>
      <dgm:t>
        <a:bodyPr/>
        <a:lstStyle/>
        <a:p>
          <a:endParaRPr lang="en-US"/>
        </a:p>
      </dgm:t>
    </dgm:pt>
    <dgm:pt modelId="{94492DCD-46AF-47D7-B44D-B20E83116809}" type="sibTrans" cxnId="{E86746C6-AF0F-4FBF-9B05-17C0BE2C477E}">
      <dgm:prSet/>
      <dgm:spPr/>
      <dgm:t>
        <a:bodyPr/>
        <a:lstStyle/>
        <a:p>
          <a:endParaRPr lang="en-US"/>
        </a:p>
      </dgm:t>
    </dgm:pt>
    <dgm:pt modelId="{E1F0F0FB-9446-40D8-9B13-D7E074637347}" type="pres">
      <dgm:prSet presAssocID="{E3904A8B-A3F7-4822-B2E0-8A299CD4CCEB}" presName="hierChild1" presStyleCnt="0">
        <dgm:presLayoutVars>
          <dgm:chPref val="1"/>
          <dgm:dir/>
          <dgm:animOne val="branch"/>
          <dgm:animLvl val="lvl"/>
          <dgm:resizeHandles/>
        </dgm:presLayoutVars>
      </dgm:prSet>
      <dgm:spPr/>
    </dgm:pt>
    <dgm:pt modelId="{90798D52-959B-4E7C-8CE2-EE091BC894B0}" type="pres">
      <dgm:prSet presAssocID="{05657CB7-77B4-429E-81A0-2EC2FBE19465}" presName="hierRoot1" presStyleCnt="0"/>
      <dgm:spPr/>
    </dgm:pt>
    <dgm:pt modelId="{98A690AD-0B99-4B11-89F5-E8AB6664EF11}" type="pres">
      <dgm:prSet presAssocID="{05657CB7-77B4-429E-81A0-2EC2FBE19465}" presName="composite" presStyleCnt="0"/>
      <dgm:spPr/>
    </dgm:pt>
    <dgm:pt modelId="{AF4B0924-C25E-4F1F-9C4F-09D59B50061B}" type="pres">
      <dgm:prSet presAssocID="{05657CB7-77B4-429E-81A0-2EC2FBE19465}" presName="background" presStyleLbl="node0" presStyleIdx="0" presStyleCnt="2"/>
      <dgm:spPr/>
    </dgm:pt>
    <dgm:pt modelId="{69E67D01-8434-4B4E-968E-1A83058603E2}" type="pres">
      <dgm:prSet presAssocID="{05657CB7-77B4-429E-81A0-2EC2FBE19465}" presName="text" presStyleLbl="fgAcc0" presStyleIdx="0" presStyleCnt="2">
        <dgm:presLayoutVars>
          <dgm:chPref val="3"/>
        </dgm:presLayoutVars>
      </dgm:prSet>
      <dgm:spPr/>
    </dgm:pt>
    <dgm:pt modelId="{5838C252-544B-4D56-B7A9-4E1AEF439E85}" type="pres">
      <dgm:prSet presAssocID="{05657CB7-77B4-429E-81A0-2EC2FBE19465}" presName="hierChild2" presStyleCnt="0"/>
      <dgm:spPr/>
    </dgm:pt>
    <dgm:pt modelId="{5D39A679-3E6F-446C-900E-A63EE9D2CFD9}" type="pres">
      <dgm:prSet presAssocID="{96C3648D-DA01-4A8C-8A8B-CD5A341A1501}" presName="hierRoot1" presStyleCnt="0"/>
      <dgm:spPr/>
    </dgm:pt>
    <dgm:pt modelId="{2A5E9D4B-263E-41A4-9F79-1C8DD0DB9870}" type="pres">
      <dgm:prSet presAssocID="{96C3648D-DA01-4A8C-8A8B-CD5A341A1501}" presName="composite" presStyleCnt="0"/>
      <dgm:spPr/>
    </dgm:pt>
    <dgm:pt modelId="{4B392DF1-8288-4B61-A333-2C6154B55C1C}" type="pres">
      <dgm:prSet presAssocID="{96C3648D-DA01-4A8C-8A8B-CD5A341A1501}" presName="background" presStyleLbl="node0" presStyleIdx="1" presStyleCnt="2"/>
      <dgm:spPr/>
    </dgm:pt>
    <dgm:pt modelId="{49552571-B4C0-49CD-BA2D-1713C536E526}" type="pres">
      <dgm:prSet presAssocID="{96C3648D-DA01-4A8C-8A8B-CD5A341A1501}" presName="text" presStyleLbl="fgAcc0" presStyleIdx="1" presStyleCnt="2">
        <dgm:presLayoutVars>
          <dgm:chPref val="3"/>
        </dgm:presLayoutVars>
      </dgm:prSet>
      <dgm:spPr/>
    </dgm:pt>
    <dgm:pt modelId="{62CDDB5C-92E5-434D-88CF-97245BCAACA0}" type="pres">
      <dgm:prSet presAssocID="{96C3648D-DA01-4A8C-8A8B-CD5A341A1501}" presName="hierChild2" presStyleCnt="0"/>
      <dgm:spPr/>
    </dgm:pt>
  </dgm:ptLst>
  <dgm:cxnLst>
    <dgm:cxn modelId="{C810DA06-262D-46B1-97BC-B13F3D0AEA38}" type="presOf" srcId="{E3904A8B-A3F7-4822-B2E0-8A299CD4CCEB}" destId="{E1F0F0FB-9446-40D8-9B13-D7E074637347}" srcOrd="0" destOrd="0" presId="urn:microsoft.com/office/officeart/2005/8/layout/hierarchy1"/>
    <dgm:cxn modelId="{DD95B741-9388-46A0-8D42-B487BC66CD63}" type="presOf" srcId="{05657CB7-77B4-429E-81A0-2EC2FBE19465}" destId="{69E67D01-8434-4B4E-968E-1A83058603E2}" srcOrd="0" destOrd="0" presId="urn:microsoft.com/office/officeart/2005/8/layout/hierarchy1"/>
    <dgm:cxn modelId="{B72F5D73-5367-4B82-B8D5-AB2757884770}" type="presOf" srcId="{96C3648D-DA01-4A8C-8A8B-CD5A341A1501}" destId="{49552571-B4C0-49CD-BA2D-1713C536E526}" srcOrd="0" destOrd="0" presId="urn:microsoft.com/office/officeart/2005/8/layout/hierarchy1"/>
    <dgm:cxn modelId="{E86746C6-AF0F-4FBF-9B05-17C0BE2C477E}" srcId="{E3904A8B-A3F7-4822-B2E0-8A299CD4CCEB}" destId="{96C3648D-DA01-4A8C-8A8B-CD5A341A1501}" srcOrd="1" destOrd="0" parTransId="{18C435BD-9F98-4FDB-8399-D6FC045622EB}" sibTransId="{94492DCD-46AF-47D7-B44D-B20E83116809}"/>
    <dgm:cxn modelId="{791AA7E0-E3A1-46F2-867E-86DE193CF784}" srcId="{E3904A8B-A3F7-4822-B2E0-8A299CD4CCEB}" destId="{05657CB7-77B4-429E-81A0-2EC2FBE19465}" srcOrd="0" destOrd="0" parTransId="{8C2DB77F-3D09-49DD-930D-420F845BA4EC}" sibTransId="{92144879-114F-47E3-8B7C-B7088CB66BCE}"/>
    <dgm:cxn modelId="{D1FB3D16-A60A-443A-A360-4CAA27C56ADE}" type="presParOf" srcId="{E1F0F0FB-9446-40D8-9B13-D7E074637347}" destId="{90798D52-959B-4E7C-8CE2-EE091BC894B0}" srcOrd="0" destOrd="0" presId="urn:microsoft.com/office/officeart/2005/8/layout/hierarchy1"/>
    <dgm:cxn modelId="{A1B253A5-3EFA-410B-9293-1362A6076E7E}" type="presParOf" srcId="{90798D52-959B-4E7C-8CE2-EE091BC894B0}" destId="{98A690AD-0B99-4B11-89F5-E8AB6664EF11}" srcOrd="0" destOrd="0" presId="urn:microsoft.com/office/officeart/2005/8/layout/hierarchy1"/>
    <dgm:cxn modelId="{9A31B274-D906-49F2-818D-4EFE3F0B81C6}" type="presParOf" srcId="{98A690AD-0B99-4B11-89F5-E8AB6664EF11}" destId="{AF4B0924-C25E-4F1F-9C4F-09D59B50061B}" srcOrd="0" destOrd="0" presId="urn:microsoft.com/office/officeart/2005/8/layout/hierarchy1"/>
    <dgm:cxn modelId="{9DE082F3-1FAD-4DEE-B9A1-75B4876F4369}" type="presParOf" srcId="{98A690AD-0B99-4B11-89F5-E8AB6664EF11}" destId="{69E67D01-8434-4B4E-968E-1A83058603E2}" srcOrd="1" destOrd="0" presId="urn:microsoft.com/office/officeart/2005/8/layout/hierarchy1"/>
    <dgm:cxn modelId="{22DA0287-7CC9-4C02-AB64-C4850473D923}" type="presParOf" srcId="{90798D52-959B-4E7C-8CE2-EE091BC894B0}" destId="{5838C252-544B-4D56-B7A9-4E1AEF439E85}" srcOrd="1" destOrd="0" presId="urn:microsoft.com/office/officeart/2005/8/layout/hierarchy1"/>
    <dgm:cxn modelId="{66F6C4F1-E557-4DBF-A1C6-43FEA7943785}" type="presParOf" srcId="{E1F0F0FB-9446-40D8-9B13-D7E074637347}" destId="{5D39A679-3E6F-446C-900E-A63EE9D2CFD9}" srcOrd="1" destOrd="0" presId="urn:microsoft.com/office/officeart/2005/8/layout/hierarchy1"/>
    <dgm:cxn modelId="{F4B553D3-17E3-40D1-9AC1-6C682F44F793}" type="presParOf" srcId="{5D39A679-3E6F-446C-900E-A63EE9D2CFD9}" destId="{2A5E9D4B-263E-41A4-9F79-1C8DD0DB9870}" srcOrd="0" destOrd="0" presId="urn:microsoft.com/office/officeart/2005/8/layout/hierarchy1"/>
    <dgm:cxn modelId="{9A08B02B-286F-4D55-9227-6567B3018FC9}" type="presParOf" srcId="{2A5E9D4B-263E-41A4-9F79-1C8DD0DB9870}" destId="{4B392DF1-8288-4B61-A333-2C6154B55C1C}" srcOrd="0" destOrd="0" presId="urn:microsoft.com/office/officeart/2005/8/layout/hierarchy1"/>
    <dgm:cxn modelId="{E6AF3C5E-FFB5-4CFC-AD34-1118F70003E6}" type="presParOf" srcId="{2A5E9D4B-263E-41A4-9F79-1C8DD0DB9870}" destId="{49552571-B4C0-49CD-BA2D-1713C536E526}" srcOrd="1" destOrd="0" presId="urn:microsoft.com/office/officeart/2005/8/layout/hierarchy1"/>
    <dgm:cxn modelId="{842F936B-1FB9-4C01-B27D-2C6B6932BD76}" type="presParOf" srcId="{5D39A679-3E6F-446C-900E-A63EE9D2CFD9}" destId="{62CDDB5C-92E5-434D-88CF-97245BCAAC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8FECA6-DCE3-43AA-961D-E1EB7719E48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4148E2-9AF5-48A3-9CFE-E3C2417CD7A4}">
      <dgm:prSet/>
      <dgm:spPr/>
      <dgm:t>
        <a:bodyPr/>
        <a:lstStyle/>
        <a:p>
          <a:r>
            <a:rPr lang="en-GB"/>
            <a:t>In pairs</a:t>
          </a:r>
          <a:endParaRPr lang="en-US"/>
        </a:p>
      </dgm:t>
    </dgm:pt>
    <dgm:pt modelId="{C5B1D5B5-0414-48C9-95AE-F9495C14DC51}" type="parTrans" cxnId="{39BF8EFE-EEC2-412F-8322-E5F07C2BA51B}">
      <dgm:prSet/>
      <dgm:spPr/>
      <dgm:t>
        <a:bodyPr/>
        <a:lstStyle/>
        <a:p>
          <a:endParaRPr lang="en-US"/>
        </a:p>
      </dgm:t>
    </dgm:pt>
    <dgm:pt modelId="{112EB5D3-D751-4FF4-9FC1-1EEF73B63032}" type="sibTrans" cxnId="{39BF8EFE-EEC2-412F-8322-E5F07C2BA51B}">
      <dgm:prSet/>
      <dgm:spPr/>
      <dgm:t>
        <a:bodyPr/>
        <a:lstStyle/>
        <a:p>
          <a:endParaRPr lang="en-US"/>
        </a:p>
      </dgm:t>
    </dgm:pt>
    <dgm:pt modelId="{E94BF19F-FE23-4C3A-89F7-913F772D2BBF}">
      <dgm:prSet/>
      <dgm:spPr/>
      <dgm:t>
        <a:bodyPr/>
        <a:lstStyle/>
        <a:p>
          <a:r>
            <a:rPr lang="en-GB"/>
            <a:t>Using SOLAR and Non-verbal communication</a:t>
          </a:r>
          <a:endParaRPr lang="en-US"/>
        </a:p>
      </dgm:t>
    </dgm:pt>
    <dgm:pt modelId="{096F8D64-2011-4F5F-AED7-896E8D81FE17}" type="parTrans" cxnId="{273DAF6B-1094-40CA-8F4D-DE528FDE443B}">
      <dgm:prSet/>
      <dgm:spPr/>
      <dgm:t>
        <a:bodyPr/>
        <a:lstStyle/>
        <a:p>
          <a:endParaRPr lang="en-US"/>
        </a:p>
      </dgm:t>
    </dgm:pt>
    <dgm:pt modelId="{E18E3468-6EA8-4B5F-94E6-FAA3AA1C63CB}" type="sibTrans" cxnId="{273DAF6B-1094-40CA-8F4D-DE528FDE443B}">
      <dgm:prSet/>
      <dgm:spPr/>
      <dgm:t>
        <a:bodyPr/>
        <a:lstStyle/>
        <a:p>
          <a:endParaRPr lang="en-US"/>
        </a:p>
      </dgm:t>
    </dgm:pt>
    <dgm:pt modelId="{6F0FCD19-1656-4C2A-B280-8954D79EC418}">
      <dgm:prSet/>
      <dgm:spPr/>
      <dgm:t>
        <a:bodyPr/>
        <a:lstStyle/>
        <a:p>
          <a:r>
            <a:rPr lang="en-GB"/>
            <a:t>Listen actively to your partner for 5 minutes (No questions!)</a:t>
          </a:r>
          <a:endParaRPr lang="en-US"/>
        </a:p>
      </dgm:t>
    </dgm:pt>
    <dgm:pt modelId="{DB671983-E7F8-444F-88D7-1E858F88C8BE}" type="parTrans" cxnId="{2E526F5B-F258-4248-81FA-3C82C0A5E9CF}">
      <dgm:prSet/>
      <dgm:spPr/>
      <dgm:t>
        <a:bodyPr/>
        <a:lstStyle/>
        <a:p>
          <a:endParaRPr lang="en-US"/>
        </a:p>
      </dgm:t>
    </dgm:pt>
    <dgm:pt modelId="{D64BE60C-DD63-4C11-B94A-A7E0684760B6}" type="sibTrans" cxnId="{2E526F5B-F258-4248-81FA-3C82C0A5E9CF}">
      <dgm:prSet/>
      <dgm:spPr/>
      <dgm:t>
        <a:bodyPr/>
        <a:lstStyle/>
        <a:p>
          <a:endParaRPr lang="en-US"/>
        </a:p>
      </dgm:t>
    </dgm:pt>
    <dgm:pt modelId="{28DCC7A8-9D9C-47C1-8766-32237E6C10E5}">
      <dgm:prSet/>
      <dgm:spPr/>
      <dgm:t>
        <a:bodyPr/>
        <a:lstStyle/>
        <a:p>
          <a:r>
            <a:rPr lang="en-GB"/>
            <a:t>Reflect back what you have heard.</a:t>
          </a:r>
          <a:endParaRPr lang="en-US"/>
        </a:p>
      </dgm:t>
    </dgm:pt>
    <dgm:pt modelId="{A5ADE763-2F88-4B2F-AB8A-609557A21FF1}" type="parTrans" cxnId="{B5775020-C04D-407A-8349-457651237C9D}">
      <dgm:prSet/>
      <dgm:spPr/>
      <dgm:t>
        <a:bodyPr/>
        <a:lstStyle/>
        <a:p>
          <a:endParaRPr lang="en-US"/>
        </a:p>
      </dgm:t>
    </dgm:pt>
    <dgm:pt modelId="{39D7CE37-FE24-447B-A3B5-CAC38FD35E7D}" type="sibTrans" cxnId="{B5775020-C04D-407A-8349-457651237C9D}">
      <dgm:prSet/>
      <dgm:spPr/>
      <dgm:t>
        <a:bodyPr/>
        <a:lstStyle/>
        <a:p>
          <a:endParaRPr lang="en-US"/>
        </a:p>
      </dgm:t>
    </dgm:pt>
    <dgm:pt modelId="{8DC04A1D-590B-4B14-8DDF-BB70C6C5DC67}">
      <dgm:prSet/>
      <dgm:spPr/>
      <dgm:t>
        <a:bodyPr/>
        <a:lstStyle/>
        <a:p>
          <a:r>
            <a:rPr lang="en-GB"/>
            <a:t>Swap roles </a:t>
          </a:r>
          <a:endParaRPr lang="en-US"/>
        </a:p>
      </dgm:t>
    </dgm:pt>
    <dgm:pt modelId="{83FC62F2-811C-4D4E-9321-B1663212E289}" type="parTrans" cxnId="{B81E3C4D-E47B-4380-A1ED-1B5B77AC5201}">
      <dgm:prSet/>
      <dgm:spPr/>
      <dgm:t>
        <a:bodyPr/>
        <a:lstStyle/>
        <a:p>
          <a:endParaRPr lang="en-US"/>
        </a:p>
      </dgm:t>
    </dgm:pt>
    <dgm:pt modelId="{D8CC12D3-60D8-4604-A25E-AD8ACD904988}" type="sibTrans" cxnId="{B81E3C4D-E47B-4380-A1ED-1B5B77AC5201}">
      <dgm:prSet/>
      <dgm:spPr/>
      <dgm:t>
        <a:bodyPr/>
        <a:lstStyle/>
        <a:p>
          <a:endParaRPr lang="en-US"/>
        </a:p>
      </dgm:t>
    </dgm:pt>
    <dgm:pt modelId="{0FE85ABD-D2A2-42BE-9E11-0D4268DD94D5}">
      <dgm:prSet/>
      <dgm:spPr/>
      <dgm:t>
        <a:bodyPr/>
        <a:lstStyle/>
        <a:p>
          <a:r>
            <a:rPr lang="en-GB"/>
            <a:t>Reflect</a:t>
          </a:r>
          <a:endParaRPr lang="en-US"/>
        </a:p>
      </dgm:t>
    </dgm:pt>
    <dgm:pt modelId="{310FDF51-4194-4FB6-8405-EFB10CC77951}" type="parTrans" cxnId="{FAAB3E36-9956-44C4-A2AB-8CD10FC4844C}">
      <dgm:prSet/>
      <dgm:spPr/>
      <dgm:t>
        <a:bodyPr/>
        <a:lstStyle/>
        <a:p>
          <a:endParaRPr lang="en-US"/>
        </a:p>
      </dgm:t>
    </dgm:pt>
    <dgm:pt modelId="{4AF87A9F-F8FF-437B-B9F2-3CF917B4DA39}" type="sibTrans" cxnId="{FAAB3E36-9956-44C4-A2AB-8CD10FC4844C}">
      <dgm:prSet/>
      <dgm:spPr/>
      <dgm:t>
        <a:bodyPr/>
        <a:lstStyle/>
        <a:p>
          <a:endParaRPr lang="en-US"/>
        </a:p>
      </dgm:t>
    </dgm:pt>
    <dgm:pt modelId="{2F78F126-E2AA-4555-B779-C0BCE0045828}" type="pres">
      <dgm:prSet presAssocID="{3F8FECA6-DCE3-43AA-961D-E1EB7719E483}" presName="vert0" presStyleCnt="0">
        <dgm:presLayoutVars>
          <dgm:dir/>
          <dgm:animOne val="branch"/>
          <dgm:animLvl val="lvl"/>
        </dgm:presLayoutVars>
      </dgm:prSet>
      <dgm:spPr/>
    </dgm:pt>
    <dgm:pt modelId="{F23466E5-8856-48FF-8251-8C3043BA9CAE}" type="pres">
      <dgm:prSet presAssocID="{EC4148E2-9AF5-48A3-9CFE-E3C2417CD7A4}" presName="thickLine" presStyleLbl="alignNode1" presStyleIdx="0" presStyleCnt="6"/>
      <dgm:spPr/>
    </dgm:pt>
    <dgm:pt modelId="{BCDC2F36-B73E-47A0-82FC-C5ADBC27239A}" type="pres">
      <dgm:prSet presAssocID="{EC4148E2-9AF5-48A3-9CFE-E3C2417CD7A4}" presName="horz1" presStyleCnt="0"/>
      <dgm:spPr/>
    </dgm:pt>
    <dgm:pt modelId="{C10AD67E-8FBA-4914-A6B9-F277195E71FC}" type="pres">
      <dgm:prSet presAssocID="{EC4148E2-9AF5-48A3-9CFE-E3C2417CD7A4}" presName="tx1" presStyleLbl="revTx" presStyleIdx="0" presStyleCnt="6"/>
      <dgm:spPr/>
    </dgm:pt>
    <dgm:pt modelId="{0BCF3362-64C8-466D-A8A3-91B3E83A03E8}" type="pres">
      <dgm:prSet presAssocID="{EC4148E2-9AF5-48A3-9CFE-E3C2417CD7A4}" presName="vert1" presStyleCnt="0"/>
      <dgm:spPr/>
    </dgm:pt>
    <dgm:pt modelId="{258ADB25-A53B-448C-B3CD-B2437308A694}" type="pres">
      <dgm:prSet presAssocID="{E94BF19F-FE23-4C3A-89F7-913F772D2BBF}" presName="thickLine" presStyleLbl="alignNode1" presStyleIdx="1" presStyleCnt="6"/>
      <dgm:spPr/>
    </dgm:pt>
    <dgm:pt modelId="{281CE53C-2C2D-4058-9617-83FCB9B46337}" type="pres">
      <dgm:prSet presAssocID="{E94BF19F-FE23-4C3A-89F7-913F772D2BBF}" presName="horz1" presStyleCnt="0"/>
      <dgm:spPr/>
    </dgm:pt>
    <dgm:pt modelId="{5F09B32C-9EF8-406D-BB0D-B61E11D697FB}" type="pres">
      <dgm:prSet presAssocID="{E94BF19F-FE23-4C3A-89F7-913F772D2BBF}" presName="tx1" presStyleLbl="revTx" presStyleIdx="1" presStyleCnt="6"/>
      <dgm:spPr/>
    </dgm:pt>
    <dgm:pt modelId="{F8A0AF10-5E42-4767-9847-D4F82B0B661E}" type="pres">
      <dgm:prSet presAssocID="{E94BF19F-FE23-4C3A-89F7-913F772D2BBF}" presName="vert1" presStyleCnt="0"/>
      <dgm:spPr/>
    </dgm:pt>
    <dgm:pt modelId="{14B3C892-40DC-4D93-BF36-4E7854714906}" type="pres">
      <dgm:prSet presAssocID="{6F0FCD19-1656-4C2A-B280-8954D79EC418}" presName="thickLine" presStyleLbl="alignNode1" presStyleIdx="2" presStyleCnt="6"/>
      <dgm:spPr/>
    </dgm:pt>
    <dgm:pt modelId="{ECD5ED4C-2241-4E12-AC64-A673AE959E5F}" type="pres">
      <dgm:prSet presAssocID="{6F0FCD19-1656-4C2A-B280-8954D79EC418}" presName="horz1" presStyleCnt="0"/>
      <dgm:spPr/>
    </dgm:pt>
    <dgm:pt modelId="{EA51AA22-BA36-4EB4-9F0D-6438B91BC63A}" type="pres">
      <dgm:prSet presAssocID="{6F0FCD19-1656-4C2A-B280-8954D79EC418}" presName="tx1" presStyleLbl="revTx" presStyleIdx="2" presStyleCnt="6"/>
      <dgm:spPr/>
    </dgm:pt>
    <dgm:pt modelId="{234BE32D-46ED-4C28-A829-6FC69E48335C}" type="pres">
      <dgm:prSet presAssocID="{6F0FCD19-1656-4C2A-B280-8954D79EC418}" presName="vert1" presStyleCnt="0"/>
      <dgm:spPr/>
    </dgm:pt>
    <dgm:pt modelId="{1CC9B3F5-375A-4E7F-A70A-86FA09ED93D2}" type="pres">
      <dgm:prSet presAssocID="{28DCC7A8-9D9C-47C1-8766-32237E6C10E5}" presName="thickLine" presStyleLbl="alignNode1" presStyleIdx="3" presStyleCnt="6"/>
      <dgm:spPr/>
    </dgm:pt>
    <dgm:pt modelId="{6C9CA10F-A68F-489D-AD7D-2F89387E38B6}" type="pres">
      <dgm:prSet presAssocID="{28DCC7A8-9D9C-47C1-8766-32237E6C10E5}" presName="horz1" presStyleCnt="0"/>
      <dgm:spPr/>
    </dgm:pt>
    <dgm:pt modelId="{785B0798-E4B1-4FF7-805E-7C2A36E09808}" type="pres">
      <dgm:prSet presAssocID="{28DCC7A8-9D9C-47C1-8766-32237E6C10E5}" presName="tx1" presStyleLbl="revTx" presStyleIdx="3" presStyleCnt="6"/>
      <dgm:spPr/>
    </dgm:pt>
    <dgm:pt modelId="{8E88638A-14F8-4F46-A644-7D1A572DF8A6}" type="pres">
      <dgm:prSet presAssocID="{28DCC7A8-9D9C-47C1-8766-32237E6C10E5}" presName="vert1" presStyleCnt="0"/>
      <dgm:spPr/>
    </dgm:pt>
    <dgm:pt modelId="{D51814AE-AE9B-4CE2-90AB-FB25303731D9}" type="pres">
      <dgm:prSet presAssocID="{8DC04A1D-590B-4B14-8DDF-BB70C6C5DC67}" presName="thickLine" presStyleLbl="alignNode1" presStyleIdx="4" presStyleCnt="6"/>
      <dgm:spPr/>
    </dgm:pt>
    <dgm:pt modelId="{9911AE1A-CC87-4DEF-8420-D3C2A5C0F2F6}" type="pres">
      <dgm:prSet presAssocID="{8DC04A1D-590B-4B14-8DDF-BB70C6C5DC67}" presName="horz1" presStyleCnt="0"/>
      <dgm:spPr/>
    </dgm:pt>
    <dgm:pt modelId="{69840C0A-AAE0-4A95-9FB7-DAA9C4D0936F}" type="pres">
      <dgm:prSet presAssocID="{8DC04A1D-590B-4B14-8DDF-BB70C6C5DC67}" presName="tx1" presStyleLbl="revTx" presStyleIdx="4" presStyleCnt="6"/>
      <dgm:spPr/>
    </dgm:pt>
    <dgm:pt modelId="{B7F98ABB-2481-4F90-8A84-26C88D543C80}" type="pres">
      <dgm:prSet presAssocID="{8DC04A1D-590B-4B14-8DDF-BB70C6C5DC67}" presName="vert1" presStyleCnt="0"/>
      <dgm:spPr/>
    </dgm:pt>
    <dgm:pt modelId="{C6162861-119A-4527-BDAB-1D308D50A279}" type="pres">
      <dgm:prSet presAssocID="{0FE85ABD-D2A2-42BE-9E11-0D4268DD94D5}" presName="thickLine" presStyleLbl="alignNode1" presStyleIdx="5" presStyleCnt="6"/>
      <dgm:spPr/>
    </dgm:pt>
    <dgm:pt modelId="{A57F2415-BCBB-4A4B-8753-F17665D07F49}" type="pres">
      <dgm:prSet presAssocID="{0FE85ABD-D2A2-42BE-9E11-0D4268DD94D5}" presName="horz1" presStyleCnt="0"/>
      <dgm:spPr/>
    </dgm:pt>
    <dgm:pt modelId="{AEDBCDB8-9C99-4267-90B4-0380192655A5}" type="pres">
      <dgm:prSet presAssocID="{0FE85ABD-D2A2-42BE-9E11-0D4268DD94D5}" presName="tx1" presStyleLbl="revTx" presStyleIdx="5" presStyleCnt="6"/>
      <dgm:spPr/>
    </dgm:pt>
    <dgm:pt modelId="{179A3F02-864E-4CDE-8CA7-DE37695F68D6}" type="pres">
      <dgm:prSet presAssocID="{0FE85ABD-D2A2-42BE-9E11-0D4268DD94D5}" presName="vert1" presStyleCnt="0"/>
      <dgm:spPr/>
    </dgm:pt>
  </dgm:ptLst>
  <dgm:cxnLst>
    <dgm:cxn modelId="{B5775020-C04D-407A-8349-457651237C9D}" srcId="{3F8FECA6-DCE3-43AA-961D-E1EB7719E483}" destId="{28DCC7A8-9D9C-47C1-8766-32237E6C10E5}" srcOrd="3" destOrd="0" parTransId="{A5ADE763-2F88-4B2F-AB8A-609557A21FF1}" sibTransId="{39D7CE37-FE24-447B-A3B5-CAC38FD35E7D}"/>
    <dgm:cxn modelId="{FAAB3E36-9956-44C4-A2AB-8CD10FC4844C}" srcId="{3F8FECA6-DCE3-43AA-961D-E1EB7719E483}" destId="{0FE85ABD-D2A2-42BE-9E11-0D4268DD94D5}" srcOrd="5" destOrd="0" parTransId="{310FDF51-4194-4FB6-8405-EFB10CC77951}" sibTransId="{4AF87A9F-F8FF-437B-B9F2-3CF917B4DA39}"/>
    <dgm:cxn modelId="{0E4FDA3E-65C0-4F0A-A65A-23FD052991FB}" type="presOf" srcId="{E94BF19F-FE23-4C3A-89F7-913F772D2BBF}" destId="{5F09B32C-9EF8-406D-BB0D-B61E11D697FB}" srcOrd="0" destOrd="0" presId="urn:microsoft.com/office/officeart/2008/layout/LinedList"/>
    <dgm:cxn modelId="{2E526F5B-F258-4248-81FA-3C82C0A5E9CF}" srcId="{3F8FECA6-DCE3-43AA-961D-E1EB7719E483}" destId="{6F0FCD19-1656-4C2A-B280-8954D79EC418}" srcOrd="2" destOrd="0" parTransId="{DB671983-E7F8-444F-88D7-1E858F88C8BE}" sibTransId="{D64BE60C-DD63-4C11-B94A-A7E0684760B6}"/>
    <dgm:cxn modelId="{4147A05B-49FC-4F0C-8018-CA01CC1C7C0F}" type="presOf" srcId="{6F0FCD19-1656-4C2A-B280-8954D79EC418}" destId="{EA51AA22-BA36-4EB4-9F0D-6438B91BC63A}" srcOrd="0" destOrd="0" presId="urn:microsoft.com/office/officeart/2008/layout/LinedList"/>
    <dgm:cxn modelId="{273DAF6B-1094-40CA-8F4D-DE528FDE443B}" srcId="{3F8FECA6-DCE3-43AA-961D-E1EB7719E483}" destId="{E94BF19F-FE23-4C3A-89F7-913F772D2BBF}" srcOrd="1" destOrd="0" parTransId="{096F8D64-2011-4F5F-AED7-896E8D81FE17}" sibTransId="{E18E3468-6EA8-4B5F-94E6-FAA3AA1C63CB}"/>
    <dgm:cxn modelId="{B81E3C4D-E47B-4380-A1ED-1B5B77AC5201}" srcId="{3F8FECA6-DCE3-43AA-961D-E1EB7719E483}" destId="{8DC04A1D-590B-4B14-8DDF-BB70C6C5DC67}" srcOrd="4" destOrd="0" parTransId="{83FC62F2-811C-4D4E-9321-B1663212E289}" sibTransId="{D8CC12D3-60D8-4604-A25E-AD8ACD904988}"/>
    <dgm:cxn modelId="{A5846079-0741-4B9B-88F9-D24885C603AC}" type="presOf" srcId="{0FE85ABD-D2A2-42BE-9E11-0D4268DD94D5}" destId="{AEDBCDB8-9C99-4267-90B4-0380192655A5}" srcOrd="0" destOrd="0" presId="urn:microsoft.com/office/officeart/2008/layout/LinedList"/>
    <dgm:cxn modelId="{919D0988-54A3-49F4-A9FE-CA1E096F1A83}" type="presOf" srcId="{3F8FECA6-DCE3-43AA-961D-E1EB7719E483}" destId="{2F78F126-E2AA-4555-B779-C0BCE0045828}" srcOrd="0" destOrd="0" presId="urn:microsoft.com/office/officeart/2008/layout/LinedList"/>
    <dgm:cxn modelId="{48E883AB-F750-4D4A-93BC-AFE71065FBEF}" type="presOf" srcId="{28DCC7A8-9D9C-47C1-8766-32237E6C10E5}" destId="{785B0798-E4B1-4FF7-805E-7C2A36E09808}" srcOrd="0" destOrd="0" presId="urn:microsoft.com/office/officeart/2008/layout/LinedList"/>
    <dgm:cxn modelId="{199A85DB-8AC0-4DF1-9F0E-53A180E38AF5}" type="presOf" srcId="{EC4148E2-9AF5-48A3-9CFE-E3C2417CD7A4}" destId="{C10AD67E-8FBA-4914-A6B9-F277195E71FC}" srcOrd="0" destOrd="0" presId="urn:microsoft.com/office/officeart/2008/layout/LinedList"/>
    <dgm:cxn modelId="{000668F4-7D2F-4C0A-A794-FFAA4A803659}" type="presOf" srcId="{8DC04A1D-590B-4B14-8DDF-BB70C6C5DC67}" destId="{69840C0A-AAE0-4A95-9FB7-DAA9C4D0936F}" srcOrd="0" destOrd="0" presId="urn:microsoft.com/office/officeart/2008/layout/LinedList"/>
    <dgm:cxn modelId="{39BF8EFE-EEC2-412F-8322-E5F07C2BA51B}" srcId="{3F8FECA6-DCE3-43AA-961D-E1EB7719E483}" destId="{EC4148E2-9AF5-48A3-9CFE-E3C2417CD7A4}" srcOrd="0" destOrd="0" parTransId="{C5B1D5B5-0414-48C9-95AE-F9495C14DC51}" sibTransId="{112EB5D3-D751-4FF4-9FC1-1EEF73B63032}"/>
    <dgm:cxn modelId="{D8D64B12-E430-4508-9FCF-6FDEF82CC908}" type="presParOf" srcId="{2F78F126-E2AA-4555-B779-C0BCE0045828}" destId="{F23466E5-8856-48FF-8251-8C3043BA9CAE}" srcOrd="0" destOrd="0" presId="urn:microsoft.com/office/officeart/2008/layout/LinedList"/>
    <dgm:cxn modelId="{29727132-F122-4380-A567-DC33B2605386}" type="presParOf" srcId="{2F78F126-E2AA-4555-B779-C0BCE0045828}" destId="{BCDC2F36-B73E-47A0-82FC-C5ADBC27239A}" srcOrd="1" destOrd="0" presId="urn:microsoft.com/office/officeart/2008/layout/LinedList"/>
    <dgm:cxn modelId="{68408702-8521-43E3-8A9D-A535B0E867D9}" type="presParOf" srcId="{BCDC2F36-B73E-47A0-82FC-C5ADBC27239A}" destId="{C10AD67E-8FBA-4914-A6B9-F277195E71FC}" srcOrd="0" destOrd="0" presId="urn:microsoft.com/office/officeart/2008/layout/LinedList"/>
    <dgm:cxn modelId="{853DC71B-EDBB-485B-A8DC-CAA63C4124D4}" type="presParOf" srcId="{BCDC2F36-B73E-47A0-82FC-C5ADBC27239A}" destId="{0BCF3362-64C8-466D-A8A3-91B3E83A03E8}" srcOrd="1" destOrd="0" presId="urn:microsoft.com/office/officeart/2008/layout/LinedList"/>
    <dgm:cxn modelId="{07C05DB1-1240-4944-9782-60A7E6730C56}" type="presParOf" srcId="{2F78F126-E2AA-4555-B779-C0BCE0045828}" destId="{258ADB25-A53B-448C-B3CD-B2437308A694}" srcOrd="2" destOrd="0" presId="urn:microsoft.com/office/officeart/2008/layout/LinedList"/>
    <dgm:cxn modelId="{0440980D-250F-4BAE-B848-5D60AA639DA8}" type="presParOf" srcId="{2F78F126-E2AA-4555-B779-C0BCE0045828}" destId="{281CE53C-2C2D-4058-9617-83FCB9B46337}" srcOrd="3" destOrd="0" presId="urn:microsoft.com/office/officeart/2008/layout/LinedList"/>
    <dgm:cxn modelId="{336A16A6-F70E-45A5-A494-8C5F4CB4CBEB}" type="presParOf" srcId="{281CE53C-2C2D-4058-9617-83FCB9B46337}" destId="{5F09B32C-9EF8-406D-BB0D-B61E11D697FB}" srcOrd="0" destOrd="0" presId="urn:microsoft.com/office/officeart/2008/layout/LinedList"/>
    <dgm:cxn modelId="{55C882E4-9B6E-479C-8B51-FC737AED6E9F}" type="presParOf" srcId="{281CE53C-2C2D-4058-9617-83FCB9B46337}" destId="{F8A0AF10-5E42-4767-9847-D4F82B0B661E}" srcOrd="1" destOrd="0" presId="urn:microsoft.com/office/officeart/2008/layout/LinedList"/>
    <dgm:cxn modelId="{2496078B-2A88-421A-BD58-45B8C312D31B}" type="presParOf" srcId="{2F78F126-E2AA-4555-B779-C0BCE0045828}" destId="{14B3C892-40DC-4D93-BF36-4E7854714906}" srcOrd="4" destOrd="0" presId="urn:microsoft.com/office/officeart/2008/layout/LinedList"/>
    <dgm:cxn modelId="{615AB1D5-491C-4959-9413-704976081B21}" type="presParOf" srcId="{2F78F126-E2AA-4555-B779-C0BCE0045828}" destId="{ECD5ED4C-2241-4E12-AC64-A673AE959E5F}" srcOrd="5" destOrd="0" presId="urn:microsoft.com/office/officeart/2008/layout/LinedList"/>
    <dgm:cxn modelId="{9ECFE224-4697-4355-9731-DB1E71CD836B}" type="presParOf" srcId="{ECD5ED4C-2241-4E12-AC64-A673AE959E5F}" destId="{EA51AA22-BA36-4EB4-9F0D-6438B91BC63A}" srcOrd="0" destOrd="0" presId="urn:microsoft.com/office/officeart/2008/layout/LinedList"/>
    <dgm:cxn modelId="{B6C61D36-A0A8-4993-BA10-709EC28066DD}" type="presParOf" srcId="{ECD5ED4C-2241-4E12-AC64-A673AE959E5F}" destId="{234BE32D-46ED-4C28-A829-6FC69E48335C}" srcOrd="1" destOrd="0" presId="urn:microsoft.com/office/officeart/2008/layout/LinedList"/>
    <dgm:cxn modelId="{E053BB24-3947-4671-AF4C-FED2F4DCD40B}" type="presParOf" srcId="{2F78F126-E2AA-4555-B779-C0BCE0045828}" destId="{1CC9B3F5-375A-4E7F-A70A-86FA09ED93D2}" srcOrd="6" destOrd="0" presId="urn:microsoft.com/office/officeart/2008/layout/LinedList"/>
    <dgm:cxn modelId="{4255683C-C151-4546-AA72-98B3F915E94B}" type="presParOf" srcId="{2F78F126-E2AA-4555-B779-C0BCE0045828}" destId="{6C9CA10F-A68F-489D-AD7D-2F89387E38B6}" srcOrd="7" destOrd="0" presId="urn:microsoft.com/office/officeart/2008/layout/LinedList"/>
    <dgm:cxn modelId="{16208188-8CF0-435F-9A1D-9A982C556B4C}" type="presParOf" srcId="{6C9CA10F-A68F-489D-AD7D-2F89387E38B6}" destId="{785B0798-E4B1-4FF7-805E-7C2A36E09808}" srcOrd="0" destOrd="0" presId="urn:microsoft.com/office/officeart/2008/layout/LinedList"/>
    <dgm:cxn modelId="{6530264B-0D1D-401C-9DCD-015566032AB9}" type="presParOf" srcId="{6C9CA10F-A68F-489D-AD7D-2F89387E38B6}" destId="{8E88638A-14F8-4F46-A644-7D1A572DF8A6}" srcOrd="1" destOrd="0" presId="urn:microsoft.com/office/officeart/2008/layout/LinedList"/>
    <dgm:cxn modelId="{30BA845C-4988-49B0-9311-A2F8141DBBA1}" type="presParOf" srcId="{2F78F126-E2AA-4555-B779-C0BCE0045828}" destId="{D51814AE-AE9B-4CE2-90AB-FB25303731D9}" srcOrd="8" destOrd="0" presId="urn:microsoft.com/office/officeart/2008/layout/LinedList"/>
    <dgm:cxn modelId="{1BBBAE61-5554-4633-8F55-3E2749F06569}" type="presParOf" srcId="{2F78F126-E2AA-4555-B779-C0BCE0045828}" destId="{9911AE1A-CC87-4DEF-8420-D3C2A5C0F2F6}" srcOrd="9" destOrd="0" presId="urn:microsoft.com/office/officeart/2008/layout/LinedList"/>
    <dgm:cxn modelId="{8B584B50-3022-473C-8152-F6175C12C4D4}" type="presParOf" srcId="{9911AE1A-CC87-4DEF-8420-D3C2A5C0F2F6}" destId="{69840C0A-AAE0-4A95-9FB7-DAA9C4D0936F}" srcOrd="0" destOrd="0" presId="urn:microsoft.com/office/officeart/2008/layout/LinedList"/>
    <dgm:cxn modelId="{946D08B4-5C3D-4044-BA05-B6F5E12CADF9}" type="presParOf" srcId="{9911AE1A-CC87-4DEF-8420-D3C2A5C0F2F6}" destId="{B7F98ABB-2481-4F90-8A84-26C88D543C80}" srcOrd="1" destOrd="0" presId="urn:microsoft.com/office/officeart/2008/layout/LinedList"/>
    <dgm:cxn modelId="{8BD75941-B8AD-45F8-9496-23BA8494BA23}" type="presParOf" srcId="{2F78F126-E2AA-4555-B779-C0BCE0045828}" destId="{C6162861-119A-4527-BDAB-1D308D50A279}" srcOrd="10" destOrd="0" presId="urn:microsoft.com/office/officeart/2008/layout/LinedList"/>
    <dgm:cxn modelId="{481465F9-4C60-4B58-A7BC-3514464E628A}" type="presParOf" srcId="{2F78F126-E2AA-4555-B779-C0BCE0045828}" destId="{A57F2415-BCBB-4A4B-8753-F17665D07F49}" srcOrd="11" destOrd="0" presId="urn:microsoft.com/office/officeart/2008/layout/LinedList"/>
    <dgm:cxn modelId="{4712A4C8-AEB3-48DD-8895-FE4117E4B994}" type="presParOf" srcId="{A57F2415-BCBB-4A4B-8753-F17665D07F49}" destId="{AEDBCDB8-9C99-4267-90B4-0380192655A5}" srcOrd="0" destOrd="0" presId="urn:microsoft.com/office/officeart/2008/layout/LinedList"/>
    <dgm:cxn modelId="{64C5DA56-CA7F-4CCC-9136-07A568199E56}" type="presParOf" srcId="{A57F2415-BCBB-4A4B-8753-F17665D07F49}" destId="{179A3F02-864E-4CDE-8CA7-DE37695F68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6D7DB7-0874-4782-9762-ABC6274C44D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F11B60-763D-4CAF-A110-BE7215F3A308}">
      <dgm:prSet/>
      <dgm:spPr/>
      <dgm:t>
        <a:bodyPr/>
        <a:lstStyle/>
        <a:p>
          <a:r>
            <a:rPr lang="en-GB" dirty="0"/>
            <a:t>WEEK 4:</a:t>
          </a:r>
          <a:endParaRPr lang="en-US" dirty="0"/>
        </a:p>
      </dgm:t>
    </dgm:pt>
    <dgm:pt modelId="{B25AA8B1-889D-4264-9B95-640F25E4C33D}" type="parTrans" cxnId="{26DA0DC7-1AAA-4A50-B8A7-7260EF8465A6}">
      <dgm:prSet/>
      <dgm:spPr/>
      <dgm:t>
        <a:bodyPr/>
        <a:lstStyle/>
        <a:p>
          <a:endParaRPr lang="en-US"/>
        </a:p>
      </dgm:t>
    </dgm:pt>
    <dgm:pt modelId="{7443EB55-A0EC-46CE-9AB9-B76BB9F589D7}" type="sibTrans" cxnId="{26DA0DC7-1AAA-4A50-B8A7-7260EF8465A6}">
      <dgm:prSet/>
      <dgm:spPr/>
      <dgm:t>
        <a:bodyPr/>
        <a:lstStyle/>
        <a:p>
          <a:endParaRPr lang="en-US"/>
        </a:p>
      </dgm:t>
    </dgm:pt>
    <dgm:pt modelId="{1F0C93A6-C744-4F43-ACD3-3D6E40468CD5}">
      <dgm:prSet/>
      <dgm:spPr/>
      <dgm:t>
        <a:bodyPr/>
        <a:lstStyle/>
        <a:p>
          <a:r>
            <a:rPr lang="en-GB" dirty="0"/>
            <a:t>Topic: Counselling Skills – A model of Embedded Counselling</a:t>
          </a:r>
        </a:p>
      </dgm:t>
    </dgm:pt>
    <dgm:pt modelId="{E90A635C-1B7E-4B9D-A2F3-12EA0F5C5B53}" type="parTrans" cxnId="{E6CF4C04-C95E-49DF-AC8C-523E9DB854F0}">
      <dgm:prSet/>
      <dgm:spPr/>
      <dgm:t>
        <a:bodyPr/>
        <a:lstStyle/>
        <a:p>
          <a:endParaRPr lang="en-US"/>
        </a:p>
      </dgm:t>
    </dgm:pt>
    <dgm:pt modelId="{FB2F11F1-1E4E-4CBF-8560-B94E98DF9A4A}" type="sibTrans" cxnId="{E6CF4C04-C95E-49DF-AC8C-523E9DB854F0}">
      <dgm:prSet/>
      <dgm:spPr/>
      <dgm:t>
        <a:bodyPr/>
        <a:lstStyle/>
        <a:p>
          <a:endParaRPr lang="en-US"/>
        </a:p>
      </dgm:t>
    </dgm:pt>
    <dgm:pt modelId="{1D033907-00F7-421E-A290-A06226870BA9}" type="pres">
      <dgm:prSet presAssocID="{E96D7DB7-0874-4782-9762-ABC6274C44D7}" presName="linear" presStyleCnt="0">
        <dgm:presLayoutVars>
          <dgm:animLvl val="lvl"/>
          <dgm:resizeHandles val="exact"/>
        </dgm:presLayoutVars>
      </dgm:prSet>
      <dgm:spPr/>
    </dgm:pt>
    <dgm:pt modelId="{749D7121-E7AD-4CAB-9AA5-C9267E5F0428}" type="pres">
      <dgm:prSet presAssocID="{10F11B60-763D-4CAF-A110-BE7215F3A308}" presName="parentText" presStyleLbl="node1" presStyleIdx="0" presStyleCnt="2">
        <dgm:presLayoutVars>
          <dgm:chMax val="0"/>
          <dgm:bulletEnabled val="1"/>
        </dgm:presLayoutVars>
      </dgm:prSet>
      <dgm:spPr/>
    </dgm:pt>
    <dgm:pt modelId="{3F483A90-C054-40A6-88F2-732B2E11561D}" type="pres">
      <dgm:prSet presAssocID="{7443EB55-A0EC-46CE-9AB9-B76BB9F589D7}" presName="spacer" presStyleCnt="0"/>
      <dgm:spPr/>
    </dgm:pt>
    <dgm:pt modelId="{13EDDD93-924F-42CB-9477-8C6CAB53A827}" type="pres">
      <dgm:prSet presAssocID="{1F0C93A6-C744-4F43-ACD3-3D6E40468CD5}" presName="parentText" presStyleLbl="node1" presStyleIdx="1" presStyleCnt="2">
        <dgm:presLayoutVars>
          <dgm:chMax val="0"/>
          <dgm:bulletEnabled val="1"/>
        </dgm:presLayoutVars>
      </dgm:prSet>
      <dgm:spPr/>
    </dgm:pt>
  </dgm:ptLst>
  <dgm:cxnLst>
    <dgm:cxn modelId="{E6CF4C04-C95E-49DF-AC8C-523E9DB854F0}" srcId="{E96D7DB7-0874-4782-9762-ABC6274C44D7}" destId="{1F0C93A6-C744-4F43-ACD3-3D6E40468CD5}" srcOrd="1" destOrd="0" parTransId="{E90A635C-1B7E-4B9D-A2F3-12EA0F5C5B53}" sibTransId="{FB2F11F1-1E4E-4CBF-8560-B94E98DF9A4A}"/>
    <dgm:cxn modelId="{55DE1A38-0FF7-434A-96AE-960E27A856AA}" type="presOf" srcId="{1F0C93A6-C744-4F43-ACD3-3D6E40468CD5}" destId="{13EDDD93-924F-42CB-9477-8C6CAB53A827}" srcOrd="0" destOrd="0" presId="urn:microsoft.com/office/officeart/2005/8/layout/vList2"/>
    <dgm:cxn modelId="{548BFF3C-E84A-486C-AA07-82591A28535E}" type="presOf" srcId="{E96D7DB7-0874-4782-9762-ABC6274C44D7}" destId="{1D033907-00F7-421E-A290-A06226870BA9}" srcOrd="0" destOrd="0" presId="urn:microsoft.com/office/officeart/2005/8/layout/vList2"/>
    <dgm:cxn modelId="{D287259D-158F-426C-8926-80421987383E}" type="presOf" srcId="{10F11B60-763D-4CAF-A110-BE7215F3A308}" destId="{749D7121-E7AD-4CAB-9AA5-C9267E5F0428}" srcOrd="0" destOrd="0" presId="urn:microsoft.com/office/officeart/2005/8/layout/vList2"/>
    <dgm:cxn modelId="{26DA0DC7-1AAA-4A50-B8A7-7260EF8465A6}" srcId="{E96D7DB7-0874-4782-9762-ABC6274C44D7}" destId="{10F11B60-763D-4CAF-A110-BE7215F3A308}" srcOrd="0" destOrd="0" parTransId="{B25AA8B1-889D-4264-9B95-640F25E4C33D}" sibTransId="{7443EB55-A0EC-46CE-9AB9-B76BB9F589D7}"/>
    <dgm:cxn modelId="{86CCAF35-967A-4652-A8B7-04BC47AF096D}" type="presParOf" srcId="{1D033907-00F7-421E-A290-A06226870BA9}" destId="{749D7121-E7AD-4CAB-9AA5-C9267E5F0428}" srcOrd="0" destOrd="0" presId="urn:microsoft.com/office/officeart/2005/8/layout/vList2"/>
    <dgm:cxn modelId="{48CEA384-87A0-4845-8EF6-742A0A3D4CC3}" type="presParOf" srcId="{1D033907-00F7-421E-A290-A06226870BA9}" destId="{3F483A90-C054-40A6-88F2-732B2E11561D}" srcOrd="1" destOrd="0" presId="urn:microsoft.com/office/officeart/2005/8/layout/vList2"/>
    <dgm:cxn modelId="{A509990E-6634-4373-8A4A-AC6CB4874217}" type="presParOf" srcId="{1D033907-00F7-421E-A290-A06226870BA9}" destId="{13EDDD93-924F-42CB-9477-8C6CAB53A82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00230-A840-4408-A66D-DDD5A1F615B8}">
      <dsp:nvSpPr>
        <dsp:cNvPr id="0" name=""/>
        <dsp:cNvSpPr/>
      </dsp:nvSpPr>
      <dsp:spPr>
        <a:xfrm>
          <a:off x="0" y="18742"/>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Assessment Task:</a:t>
          </a:r>
          <a:endParaRPr lang="en-US" sz="2500" kern="1200"/>
        </a:p>
      </dsp:txBody>
      <dsp:txXfrm>
        <a:off x="29271" y="48013"/>
        <a:ext cx="4696338" cy="541083"/>
      </dsp:txXfrm>
    </dsp:sp>
    <dsp:sp modelId="{2DB1A470-C240-4783-996A-B70B0301C55C}">
      <dsp:nvSpPr>
        <dsp:cNvPr id="0" name=""/>
        <dsp:cNvSpPr/>
      </dsp:nvSpPr>
      <dsp:spPr>
        <a:xfrm>
          <a:off x="0" y="690367"/>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Coursework: Essay 1,500 words</a:t>
          </a:r>
          <a:endParaRPr lang="en-US" sz="2500" kern="1200"/>
        </a:p>
      </dsp:txBody>
      <dsp:txXfrm>
        <a:off x="29271" y="719638"/>
        <a:ext cx="4696338" cy="541083"/>
      </dsp:txXfrm>
    </dsp:sp>
    <dsp:sp modelId="{05849DBC-F5E5-43F3-8F43-9FFF9B9DCF5D}">
      <dsp:nvSpPr>
        <dsp:cNvPr id="0" name=""/>
        <dsp:cNvSpPr/>
      </dsp:nvSpPr>
      <dsp:spPr>
        <a:xfrm>
          <a:off x="0" y="1361992"/>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Assessment Weighting 50%</a:t>
          </a:r>
          <a:endParaRPr lang="en-US" sz="2500" kern="1200"/>
        </a:p>
      </dsp:txBody>
      <dsp:txXfrm>
        <a:off x="29271" y="1391263"/>
        <a:ext cx="4696338" cy="541083"/>
      </dsp:txXfrm>
    </dsp:sp>
    <dsp:sp modelId="{68E577C3-A1B2-4037-BC5F-8B0CC23F1F77}">
      <dsp:nvSpPr>
        <dsp:cNvPr id="0" name=""/>
        <dsp:cNvSpPr/>
      </dsp:nvSpPr>
      <dsp:spPr>
        <a:xfrm>
          <a:off x="0" y="2033617"/>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Essay Title:</a:t>
          </a:r>
          <a:endParaRPr lang="en-US" sz="2500" kern="1200"/>
        </a:p>
      </dsp:txBody>
      <dsp:txXfrm>
        <a:off x="29271" y="2062888"/>
        <a:ext cx="4696338" cy="541083"/>
      </dsp:txXfrm>
    </dsp:sp>
    <dsp:sp modelId="{447DD47A-803E-4B0A-852A-E0B16B8D357B}">
      <dsp:nvSpPr>
        <dsp:cNvPr id="0" name=""/>
        <dsp:cNvSpPr/>
      </dsp:nvSpPr>
      <dsp:spPr>
        <a:xfrm>
          <a:off x="0" y="2633242"/>
          <a:ext cx="4754880" cy="1371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967"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1" kern="1200" dirty="0"/>
            <a:t>‘</a:t>
          </a:r>
          <a:r>
            <a:rPr lang="en-GB" sz="2000" b="1" kern="1200" dirty="0">
              <a:solidFill>
                <a:schemeClr val="accent1">
                  <a:lumMod val="75000"/>
                </a:schemeClr>
              </a:solidFill>
            </a:rPr>
            <a:t>Choose from ONE of the vignettes </a:t>
          </a:r>
          <a:endParaRPr lang="en-US" sz="2000" kern="1200" dirty="0">
            <a:solidFill>
              <a:schemeClr val="accent1">
                <a:lumMod val="75000"/>
              </a:schemeClr>
            </a:solidFill>
          </a:endParaRPr>
        </a:p>
        <a:p>
          <a:pPr marL="228600" lvl="1" indent="-228600" algn="l" defTabSz="889000">
            <a:lnSpc>
              <a:spcPct val="90000"/>
            </a:lnSpc>
            <a:spcBef>
              <a:spcPct val="0"/>
            </a:spcBef>
            <a:spcAft>
              <a:spcPct val="20000"/>
            </a:spcAft>
            <a:buChar char="•"/>
          </a:pPr>
          <a:r>
            <a:rPr lang="en-GB" sz="2000" b="1" kern="1200" dirty="0">
              <a:solidFill>
                <a:schemeClr val="accent1">
                  <a:lumMod val="75000"/>
                </a:schemeClr>
              </a:solidFill>
            </a:rPr>
            <a:t>of a primary professional role and </a:t>
          </a:r>
          <a:endParaRPr lang="en-US" sz="2000" kern="1200" dirty="0">
            <a:solidFill>
              <a:schemeClr val="accent1">
                <a:lumMod val="75000"/>
              </a:schemeClr>
            </a:solidFill>
          </a:endParaRPr>
        </a:p>
        <a:p>
          <a:pPr marL="228600" lvl="1" indent="-228600" algn="l" defTabSz="889000">
            <a:lnSpc>
              <a:spcPct val="90000"/>
            </a:lnSpc>
            <a:spcBef>
              <a:spcPct val="0"/>
            </a:spcBef>
            <a:spcAft>
              <a:spcPct val="20000"/>
            </a:spcAft>
            <a:buChar char="•"/>
          </a:pPr>
          <a:r>
            <a:rPr lang="en-GB" sz="2000" b="1" kern="1200" dirty="0">
              <a:solidFill>
                <a:schemeClr val="accent1">
                  <a:lumMod val="75000"/>
                </a:schemeClr>
              </a:solidFill>
            </a:rPr>
            <a:t>discuss the counselling skills areas </a:t>
          </a:r>
          <a:endParaRPr lang="en-US" sz="2000" kern="1200" dirty="0">
            <a:solidFill>
              <a:schemeClr val="accent1">
                <a:lumMod val="75000"/>
              </a:schemeClr>
            </a:solidFill>
          </a:endParaRPr>
        </a:p>
        <a:p>
          <a:pPr marL="228600" lvl="1" indent="-228600" algn="l" defTabSz="889000">
            <a:lnSpc>
              <a:spcPct val="90000"/>
            </a:lnSpc>
            <a:spcBef>
              <a:spcPct val="0"/>
            </a:spcBef>
            <a:spcAft>
              <a:spcPct val="20000"/>
            </a:spcAft>
            <a:buChar char="•"/>
          </a:pPr>
          <a:r>
            <a:rPr lang="en-GB" sz="2000" b="1" kern="1200" dirty="0">
              <a:solidFill>
                <a:schemeClr val="accent1">
                  <a:lumMod val="75000"/>
                </a:schemeClr>
              </a:solidFill>
            </a:rPr>
            <a:t>of competence’</a:t>
          </a:r>
          <a:endParaRPr lang="en-US" sz="2000" kern="1200" dirty="0">
            <a:solidFill>
              <a:schemeClr val="accent1">
                <a:lumMod val="75000"/>
              </a:schemeClr>
            </a:solidFill>
          </a:endParaRPr>
        </a:p>
      </dsp:txBody>
      <dsp:txXfrm>
        <a:off x="0" y="2633242"/>
        <a:ext cx="4754880" cy="1371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B0924-C25E-4F1F-9C4F-09D59B50061B}">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67D01-8434-4B4E-968E-1A83058603E2}">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accent1">
                  <a:lumMod val="50000"/>
                </a:schemeClr>
              </a:solidFill>
            </a:rPr>
            <a:t>Empathy: it’s not an attitude or an approach, but a </a:t>
          </a:r>
          <a:r>
            <a:rPr lang="en-GB" sz="2400" b="0" i="1" kern="1200" dirty="0">
              <a:solidFill>
                <a:schemeClr val="accent1">
                  <a:lumMod val="50000"/>
                </a:schemeClr>
              </a:solidFill>
            </a:rPr>
            <a:t>process</a:t>
          </a:r>
          <a:r>
            <a:rPr lang="en-GB" sz="2400" b="0" kern="1200" dirty="0">
              <a:solidFill>
                <a:schemeClr val="accent1">
                  <a:lumMod val="50000"/>
                </a:schemeClr>
              </a:solidFill>
            </a:rPr>
            <a:t>. It requires intense and active attention to the feelings of your client, and when you are fully engaged in it, it is impossible to be diagnosing or working out solutions</a:t>
          </a:r>
          <a:r>
            <a:rPr lang="en-GB" sz="2400" b="1" kern="1200" dirty="0"/>
            <a:t>.</a:t>
          </a:r>
          <a:endParaRPr lang="en-US" sz="2400" kern="1200" dirty="0"/>
        </a:p>
      </dsp:txBody>
      <dsp:txXfrm>
        <a:off x="614349" y="743967"/>
        <a:ext cx="4550175" cy="2825197"/>
      </dsp:txXfrm>
    </dsp:sp>
    <dsp:sp modelId="{4B392DF1-8288-4B61-A333-2C6154B55C1C}">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52571-B4C0-49CD-BA2D-1713C536E526}">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accent1">
                  <a:lumMod val="50000"/>
                </a:schemeClr>
              </a:solidFill>
            </a:rPr>
            <a:t>When empathy is present, there is a resonance between the two people, which Rogers maintained was healing in itself.</a:t>
          </a:r>
          <a:endParaRPr lang="en-US" sz="2400" b="0" kern="1200" dirty="0">
            <a:solidFill>
              <a:schemeClr val="accent1">
                <a:lumMod val="50000"/>
              </a:schemeClr>
            </a:solidFill>
          </a:endParaRPr>
        </a:p>
      </dsp:txBody>
      <dsp:txXfrm>
        <a:off x="6390532" y="743967"/>
        <a:ext cx="4550175" cy="28251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466E5-8856-48FF-8251-8C3043BA9CAE}">
      <dsp:nvSpPr>
        <dsp:cNvPr id="0" name=""/>
        <dsp:cNvSpPr/>
      </dsp:nvSpPr>
      <dsp:spPr>
        <a:xfrm>
          <a:off x="0" y="2181"/>
          <a:ext cx="64519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0AD67E-8FBA-4914-A6B9-F277195E71FC}">
      <dsp:nvSpPr>
        <dsp:cNvPr id="0" name=""/>
        <dsp:cNvSpPr/>
      </dsp:nvSpPr>
      <dsp:spPr>
        <a:xfrm>
          <a:off x="0" y="2181"/>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 pairs</a:t>
          </a:r>
          <a:endParaRPr lang="en-US" sz="2000" kern="1200"/>
        </a:p>
      </dsp:txBody>
      <dsp:txXfrm>
        <a:off x="0" y="2181"/>
        <a:ext cx="6451943" cy="743920"/>
      </dsp:txXfrm>
    </dsp:sp>
    <dsp:sp modelId="{258ADB25-A53B-448C-B3CD-B2437308A694}">
      <dsp:nvSpPr>
        <dsp:cNvPr id="0" name=""/>
        <dsp:cNvSpPr/>
      </dsp:nvSpPr>
      <dsp:spPr>
        <a:xfrm>
          <a:off x="0" y="746102"/>
          <a:ext cx="6451943" cy="0"/>
        </a:xfrm>
        <a:prstGeom prst="line">
          <a:avLst/>
        </a:prstGeom>
        <a:solidFill>
          <a:schemeClr val="accent2">
            <a:hueOff val="275703"/>
            <a:satOff val="5161"/>
            <a:lumOff val="-314"/>
            <a:alphaOff val="0"/>
          </a:schemeClr>
        </a:solidFill>
        <a:ln w="19050" cap="flat" cmpd="sng" algn="ctr">
          <a:solidFill>
            <a:schemeClr val="accent2">
              <a:hueOff val="275703"/>
              <a:satOff val="5161"/>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9B32C-9EF8-406D-BB0D-B61E11D697FB}">
      <dsp:nvSpPr>
        <dsp:cNvPr id="0" name=""/>
        <dsp:cNvSpPr/>
      </dsp:nvSpPr>
      <dsp:spPr>
        <a:xfrm>
          <a:off x="0" y="746102"/>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SOLAR and Non-verbal communication</a:t>
          </a:r>
          <a:endParaRPr lang="en-US" sz="2000" kern="1200"/>
        </a:p>
      </dsp:txBody>
      <dsp:txXfrm>
        <a:off x="0" y="746102"/>
        <a:ext cx="6451943" cy="743920"/>
      </dsp:txXfrm>
    </dsp:sp>
    <dsp:sp modelId="{14B3C892-40DC-4D93-BF36-4E7854714906}">
      <dsp:nvSpPr>
        <dsp:cNvPr id="0" name=""/>
        <dsp:cNvSpPr/>
      </dsp:nvSpPr>
      <dsp:spPr>
        <a:xfrm>
          <a:off x="0" y="1490022"/>
          <a:ext cx="6451943" cy="0"/>
        </a:xfrm>
        <a:prstGeom prst="line">
          <a:avLst/>
        </a:prstGeom>
        <a:solidFill>
          <a:schemeClr val="accent2">
            <a:hueOff val="551407"/>
            <a:satOff val="10323"/>
            <a:lumOff val="-628"/>
            <a:alphaOff val="0"/>
          </a:schemeClr>
        </a:solidFill>
        <a:ln w="19050" cap="flat" cmpd="sng" algn="ctr">
          <a:solidFill>
            <a:schemeClr val="accent2">
              <a:hueOff val="551407"/>
              <a:satOff val="10323"/>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51AA22-BA36-4EB4-9F0D-6438B91BC63A}">
      <dsp:nvSpPr>
        <dsp:cNvPr id="0" name=""/>
        <dsp:cNvSpPr/>
      </dsp:nvSpPr>
      <dsp:spPr>
        <a:xfrm>
          <a:off x="0" y="1490022"/>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Listen actively to your partner for 5 minutes (No questions!)</a:t>
          </a:r>
          <a:endParaRPr lang="en-US" sz="2000" kern="1200"/>
        </a:p>
      </dsp:txBody>
      <dsp:txXfrm>
        <a:off x="0" y="1490022"/>
        <a:ext cx="6451943" cy="743920"/>
      </dsp:txXfrm>
    </dsp:sp>
    <dsp:sp modelId="{1CC9B3F5-375A-4E7F-A70A-86FA09ED93D2}">
      <dsp:nvSpPr>
        <dsp:cNvPr id="0" name=""/>
        <dsp:cNvSpPr/>
      </dsp:nvSpPr>
      <dsp:spPr>
        <a:xfrm>
          <a:off x="0" y="2233943"/>
          <a:ext cx="6451943" cy="0"/>
        </a:xfrm>
        <a:prstGeom prst="line">
          <a:avLst/>
        </a:prstGeom>
        <a:solidFill>
          <a:schemeClr val="accent2">
            <a:hueOff val="827110"/>
            <a:satOff val="15484"/>
            <a:lumOff val="-941"/>
            <a:alphaOff val="0"/>
          </a:schemeClr>
        </a:solidFill>
        <a:ln w="19050" cap="flat" cmpd="sng" algn="ctr">
          <a:solidFill>
            <a:schemeClr val="accent2">
              <a:hueOff val="827110"/>
              <a:satOff val="15484"/>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5B0798-E4B1-4FF7-805E-7C2A36E09808}">
      <dsp:nvSpPr>
        <dsp:cNvPr id="0" name=""/>
        <dsp:cNvSpPr/>
      </dsp:nvSpPr>
      <dsp:spPr>
        <a:xfrm>
          <a:off x="0" y="2233943"/>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Reflect back what you have heard.</a:t>
          </a:r>
          <a:endParaRPr lang="en-US" sz="2000" kern="1200"/>
        </a:p>
      </dsp:txBody>
      <dsp:txXfrm>
        <a:off x="0" y="2233943"/>
        <a:ext cx="6451943" cy="743920"/>
      </dsp:txXfrm>
    </dsp:sp>
    <dsp:sp modelId="{D51814AE-AE9B-4CE2-90AB-FB25303731D9}">
      <dsp:nvSpPr>
        <dsp:cNvPr id="0" name=""/>
        <dsp:cNvSpPr/>
      </dsp:nvSpPr>
      <dsp:spPr>
        <a:xfrm>
          <a:off x="0" y="2977864"/>
          <a:ext cx="6451943" cy="0"/>
        </a:xfrm>
        <a:prstGeom prst="line">
          <a:avLst/>
        </a:prstGeom>
        <a:solidFill>
          <a:schemeClr val="accent2">
            <a:hueOff val="1102814"/>
            <a:satOff val="20646"/>
            <a:lumOff val="-1255"/>
            <a:alphaOff val="0"/>
          </a:schemeClr>
        </a:solidFill>
        <a:ln w="19050" cap="flat" cmpd="sng" algn="ctr">
          <a:solidFill>
            <a:schemeClr val="accent2">
              <a:hueOff val="1102814"/>
              <a:satOff val="20646"/>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840C0A-AAE0-4A95-9FB7-DAA9C4D0936F}">
      <dsp:nvSpPr>
        <dsp:cNvPr id="0" name=""/>
        <dsp:cNvSpPr/>
      </dsp:nvSpPr>
      <dsp:spPr>
        <a:xfrm>
          <a:off x="0" y="2977864"/>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Swap roles </a:t>
          </a:r>
          <a:endParaRPr lang="en-US" sz="2000" kern="1200"/>
        </a:p>
      </dsp:txBody>
      <dsp:txXfrm>
        <a:off x="0" y="2977864"/>
        <a:ext cx="6451943" cy="743920"/>
      </dsp:txXfrm>
    </dsp:sp>
    <dsp:sp modelId="{C6162861-119A-4527-BDAB-1D308D50A279}">
      <dsp:nvSpPr>
        <dsp:cNvPr id="0" name=""/>
        <dsp:cNvSpPr/>
      </dsp:nvSpPr>
      <dsp:spPr>
        <a:xfrm>
          <a:off x="0" y="3721784"/>
          <a:ext cx="6451943" cy="0"/>
        </a:xfrm>
        <a:prstGeom prst="line">
          <a:avLst/>
        </a:prstGeom>
        <a:solidFill>
          <a:schemeClr val="accent2">
            <a:hueOff val="1378517"/>
            <a:satOff val="25807"/>
            <a:lumOff val="-1569"/>
            <a:alphaOff val="0"/>
          </a:schemeClr>
        </a:solidFill>
        <a:ln w="19050" cap="flat" cmpd="sng" algn="ctr">
          <a:solidFill>
            <a:schemeClr val="accent2">
              <a:hueOff val="1378517"/>
              <a:satOff val="25807"/>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DBCDB8-9C99-4267-90B4-0380192655A5}">
      <dsp:nvSpPr>
        <dsp:cNvPr id="0" name=""/>
        <dsp:cNvSpPr/>
      </dsp:nvSpPr>
      <dsp:spPr>
        <a:xfrm>
          <a:off x="0" y="3721784"/>
          <a:ext cx="6451943" cy="7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Reflect</a:t>
          </a:r>
          <a:endParaRPr lang="en-US" sz="2000" kern="1200"/>
        </a:p>
      </dsp:txBody>
      <dsp:txXfrm>
        <a:off x="0" y="3721784"/>
        <a:ext cx="6451943" cy="7439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D7121-E7AD-4CAB-9AA5-C9267E5F0428}">
      <dsp:nvSpPr>
        <dsp:cNvPr id="0" name=""/>
        <dsp:cNvSpPr/>
      </dsp:nvSpPr>
      <dsp:spPr>
        <a:xfrm>
          <a:off x="0" y="19994"/>
          <a:ext cx="4754880" cy="19412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WEEK 4:</a:t>
          </a:r>
          <a:endParaRPr lang="en-US" sz="3500" kern="1200" dirty="0"/>
        </a:p>
      </dsp:txBody>
      <dsp:txXfrm>
        <a:off x="94766" y="114760"/>
        <a:ext cx="4565348" cy="1751753"/>
      </dsp:txXfrm>
    </dsp:sp>
    <dsp:sp modelId="{13EDDD93-924F-42CB-9477-8C6CAB53A827}">
      <dsp:nvSpPr>
        <dsp:cNvPr id="0" name=""/>
        <dsp:cNvSpPr/>
      </dsp:nvSpPr>
      <dsp:spPr>
        <a:xfrm>
          <a:off x="0" y="2062080"/>
          <a:ext cx="4754880" cy="19412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Topic: Counselling Skills – A model of Embedded Counselling</a:t>
          </a:r>
        </a:p>
      </dsp:txBody>
      <dsp:txXfrm>
        <a:off x="94766" y="2156846"/>
        <a:ext cx="4565348" cy="17517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293C6C-82EA-4D9D-AA8A-69C85F2EE2B5}" type="slidenum">
              <a:rPr lang="en-US" smtClean="0"/>
              <a:t>3</a:t>
            </a:fld>
            <a:endParaRPr lang="en-US"/>
          </a:p>
        </p:txBody>
      </p:sp>
    </p:spTree>
    <p:extLst>
      <p:ext uri="{BB962C8B-B14F-4D97-AF65-F5344CB8AC3E}">
        <p14:creationId xmlns:p14="http://schemas.microsoft.com/office/powerpoint/2010/main" val="1624048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13</a:t>
            </a:fld>
            <a:endParaRPr lang="en-GB"/>
          </a:p>
        </p:txBody>
      </p:sp>
    </p:spTree>
    <p:extLst>
      <p:ext uri="{BB962C8B-B14F-4D97-AF65-F5344CB8AC3E}">
        <p14:creationId xmlns:p14="http://schemas.microsoft.com/office/powerpoint/2010/main" val="4169789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14</a:t>
            </a:fld>
            <a:endParaRPr lang="en-GB"/>
          </a:p>
        </p:txBody>
      </p:sp>
    </p:spTree>
    <p:extLst>
      <p:ext uri="{BB962C8B-B14F-4D97-AF65-F5344CB8AC3E}">
        <p14:creationId xmlns:p14="http://schemas.microsoft.com/office/powerpoint/2010/main" val="24030300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293C6C-82EA-4D9D-AA8A-69C85F2EE2B5}" type="slidenum">
              <a:rPr lang="en-US" smtClean="0"/>
              <a:t>30</a:t>
            </a:fld>
            <a:endParaRPr lang="en-US"/>
          </a:p>
        </p:txBody>
      </p:sp>
    </p:spTree>
    <p:extLst>
      <p:ext uri="{BB962C8B-B14F-4D97-AF65-F5344CB8AC3E}">
        <p14:creationId xmlns:p14="http://schemas.microsoft.com/office/powerpoint/2010/main" val="3237508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2/9/2026</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2/9/2026</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mailto:https://moodle.uwtsd.ac.uk/course/view.php?id=12876"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hyperlink" Target="http://www.bacp.co.uk/ethical_framewor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fontScale="90000"/>
          </a:bodyPr>
          <a:lstStyle/>
          <a:p>
            <a:r>
              <a:rPr lang="en-US" sz="4000">
                <a:solidFill>
                  <a:schemeClr val="accent1"/>
                </a:solidFill>
              </a:rPr>
              <a:t>ECPS4015: Introduction to Counselling Skills</a:t>
            </a:r>
            <a:br>
              <a:rPr lang="en-US" sz="4000">
                <a:solidFill>
                  <a:schemeClr val="accent1"/>
                </a:solidFill>
              </a:rPr>
            </a:br>
            <a:r>
              <a:rPr lang="en-US" sz="220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Welcome to the ECPS4015 Introduction to Counselling Skills Module - 2026</a:t>
            </a:r>
            <a:endParaRPr lang="en-GB" dirty="0"/>
          </a:p>
        </p:txBody>
      </p:sp>
      <p:sp>
        <p:nvSpPr>
          <p:cNvPr id="3" name="Content Placeholder 2"/>
          <p:cNvSpPr>
            <a:spLocks noGrp="1"/>
          </p:cNvSpPr>
          <p:nvPr>
            <p:ph sz="half" idx="1"/>
          </p:nvPr>
        </p:nvSpPr>
        <p:spPr/>
        <p:txBody>
          <a:bodyPr/>
          <a:lstStyle/>
          <a:p>
            <a:pPr marL="45720" indent="0">
              <a:buNone/>
            </a:pPr>
            <a:endParaRPr lang="en-GB" sz="2800" b="1"/>
          </a:p>
          <a:p>
            <a:pPr marL="45720" indent="0">
              <a:buNone/>
            </a:pPr>
            <a:r>
              <a:rPr lang="en-GB" sz="2800" b="1"/>
              <a:t>Module Leader: Andrea Williams</a:t>
            </a:r>
          </a:p>
          <a:p>
            <a:pPr marL="45720" indent="0">
              <a:buNone/>
            </a:pPr>
            <a:r>
              <a:rPr lang="en-GB" sz="2800"/>
              <a:t>Email: </a:t>
            </a:r>
            <a:r>
              <a:rPr lang="en-GB" sz="2800">
                <a:hlinkClick r:id="rId2"/>
              </a:rPr>
              <a:t>andrea.williams@uwtsd.ac.uk</a:t>
            </a:r>
            <a:endParaRPr lang="en-GB" sz="2800"/>
          </a:p>
          <a:p>
            <a:pPr marL="45720" indent="0">
              <a:buNone/>
            </a:pPr>
            <a:r>
              <a:rPr lang="en-GB" sz="2800"/>
              <a:t>Office Hours: Please email for an appointment</a:t>
            </a:r>
          </a:p>
          <a:p>
            <a:pPr marL="45720" indent="0">
              <a:buNone/>
            </a:pPr>
            <a:endParaRPr lang="en-GB"/>
          </a:p>
          <a:p>
            <a:pPr marL="45720" indent="0">
              <a:buNone/>
            </a:pPr>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05254" y="2533996"/>
            <a:ext cx="4754563" cy="2971601"/>
          </a:xfr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6908C80-63F4-D1D6-88D6-3F847034A2E1}"/>
              </a:ext>
            </a:extLst>
          </p:cNvPr>
          <p:cNvSpPr>
            <a:spLocks noGrp="1"/>
          </p:cNvSpPr>
          <p:nvPr>
            <p:ph type="title"/>
          </p:nvPr>
        </p:nvSpPr>
        <p:spPr>
          <a:xfrm>
            <a:off x="441009" y="873457"/>
            <a:ext cx="3273042" cy="5222543"/>
          </a:xfrm>
        </p:spPr>
        <p:txBody>
          <a:bodyPr>
            <a:normAutofit/>
          </a:bodyPr>
          <a:lstStyle/>
          <a:p>
            <a:r>
              <a:rPr lang="en-GB" sz="2800" dirty="0">
                <a:solidFill>
                  <a:srgbClr val="FFFFFF"/>
                </a:solidFill>
              </a:rPr>
              <a:t>Session Aims:</a:t>
            </a:r>
            <a:br>
              <a:rPr lang="en-GB" sz="2800" dirty="0">
                <a:solidFill>
                  <a:srgbClr val="FFFFFF"/>
                </a:solidFill>
              </a:rPr>
            </a:br>
            <a:r>
              <a:rPr lang="en-GB" sz="2800" dirty="0">
                <a:solidFill>
                  <a:srgbClr val="FFFFFF"/>
                </a:solidFill>
              </a:rPr>
              <a:t>Week 3:  Counselling Skills Competency Framework</a:t>
            </a:r>
          </a:p>
        </p:txBody>
      </p:sp>
      <p:sp>
        <p:nvSpPr>
          <p:cNvPr id="3" name="Content Placeholder 2">
            <a:extLst>
              <a:ext uri="{FF2B5EF4-FFF2-40B4-BE49-F238E27FC236}">
                <a16:creationId xmlns:a16="http://schemas.microsoft.com/office/drawing/2014/main" id="{76C41CA5-AE01-53F6-AC51-EA3F2748B994}"/>
              </a:ext>
            </a:extLst>
          </p:cNvPr>
          <p:cNvSpPr>
            <a:spLocks noGrp="1"/>
          </p:cNvSpPr>
          <p:nvPr>
            <p:ph idx="1"/>
          </p:nvPr>
        </p:nvSpPr>
        <p:spPr>
          <a:xfrm>
            <a:off x="4995081" y="873457"/>
            <a:ext cx="6020790" cy="5222543"/>
          </a:xfrm>
        </p:spPr>
        <p:txBody>
          <a:bodyPr anchor="ctr">
            <a:normAutofit/>
          </a:bodyPr>
          <a:lstStyle/>
          <a:p>
            <a:r>
              <a:rPr lang="en-GB" sz="2800" dirty="0">
                <a:solidFill>
                  <a:schemeClr val="accent1">
                    <a:lumMod val="75000"/>
                  </a:schemeClr>
                </a:solidFill>
                <a:effectLst/>
                <a:ea typeface="Times New Roman" panose="02020603050405020304" pitchFamily="18" charset="0"/>
              </a:rPr>
              <a:t>Reflect previous session</a:t>
            </a:r>
          </a:p>
          <a:p>
            <a:r>
              <a:rPr lang="en-GB" sz="2800" dirty="0">
                <a:solidFill>
                  <a:schemeClr val="accent1">
                    <a:lumMod val="75000"/>
                  </a:schemeClr>
                </a:solidFill>
              </a:rPr>
              <a:t>Assignment 1: Essay Guidance</a:t>
            </a:r>
          </a:p>
          <a:p>
            <a:r>
              <a:rPr lang="en-GB" sz="2800" dirty="0">
                <a:solidFill>
                  <a:schemeClr val="accent1">
                    <a:lumMod val="75000"/>
                  </a:schemeClr>
                </a:solidFill>
              </a:rPr>
              <a:t>BACP Counselling Skills Competency Framework</a:t>
            </a:r>
          </a:p>
          <a:p>
            <a:r>
              <a:rPr lang="en-GB" sz="2800" dirty="0">
                <a:solidFill>
                  <a:schemeClr val="accent1">
                    <a:lumMod val="75000"/>
                  </a:schemeClr>
                </a:solidFill>
              </a:rPr>
              <a:t>Core Conditions</a:t>
            </a:r>
          </a:p>
          <a:p>
            <a:r>
              <a:rPr lang="en-GB" sz="2800" dirty="0">
                <a:solidFill>
                  <a:schemeClr val="accent1">
                    <a:lumMod val="75000"/>
                  </a:schemeClr>
                </a:solidFill>
              </a:rPr>
              <a:t>Skills: Active Listening</a:t>
            </a:r>
          </a:p>
          <a:p>
            <a:endParaRPr lang="en-GB" sz="1700" dirty="0">
              <a:solidFill>
                <a:schemeClr val="tx1"/>
              </a:solidFill>
            </a:endParaRPr>
          </a:p>
        </p:txBody>
      </p:sp>
    </p:spTree>
    <p:extLst>
      <p:ext uri="{BB962C8B-B14F-4D97-AF65-F5344CB8AC3E}">
        <p14:creationId xmlns:p14="http://schemas.microsoft.com/office/powerpoint/2010/main" val="389404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0E32-407A-1204-0EA4-51C19396C7A3}"/>
              </a:ext>
            </a:extLst>
          </p:cNvPr>
          <p:cNvSpPr>
            <a:spLocks noGrp="1"/>
          </p:cNvSpPr>
          <p:nvPr>
            <p:ph type="title"/>
          </p:nvPr>
        </p:nvSpPr>
        <p:spPr/>
        <p:txBody>
          <a:bodyPr/>
          <a:lstStyle/>
          <a:p>
            <a:r>
              <a:rPr lang="en-GB" b="1" dirty="0">
                <a:solidFill>
                  <a:schemeClr val="accent1">
                    <a:lumMod val="50000"/>
                  </a:schemeClr>
                </a:solidFill>
              </a:rPr>
              <a:t>Assessment Component 1 - Essay</a:t>
            </a:r>
            <a:br>
              <a:rPr lang="en-GB" b="1" dirty="0">
                <a:solidFill>
                  <a:schemeClr val="accent1">
                    <a:lumMod val="50000"/>
                  </a:schemeClr>
                </a:solidFill>
              </a:rPr>
            </a:br>
            <a:endParaRPr lang="en-GB" dirty="0"/>
          </a:p>
        </p:txBody>
      </p:sp>
      <p:graphicFrame>
        <p:nvGraphicFramePr>
          <p:cNvPr id="6" name="Content Placeholder 2">
            <a:extLst>
              <a:ext uri="{FF2B5EF4-FFF2-40B4-BE49-F238E27FC236}">
                <a16:creationId xmlns:a16="http://schemas.microsoft.com/office/drawing/2014/main" id="{85FF221A-B82D-8B13-EFCC-82B47A0570D1}"/>
              </a:ext>
            </a:extLst>
          </p:cNvPr>
          <p:cNvGraphicFramePr>
            <a:graphicFrameLocks noGrp="1"/>
          </p:cNvGraphicFramePr>
          <p:nvPr>
            <p:ph sz="half" idx="1"/>
            <p:extLst>
              <p:ext uri="{D42A27DB-BD31-4B8C-83A1-F6EECF244321}">
                <p14:modId xmlns:p14="http://schemas.microsoft.com/office/powerpoint/2010/main" val="3580497201"/>
              </p:ext>
            </p:extLst>
          </p:nvPr>
        </p:nvGraphicFramePr>
        <p:xfrm>
          <a:off x="1143000" y="2057399"/>
          <a:ext cx="475488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89519A4-8DEF-60EC-1E62-F442D7F3FF2E}"/>
              </a:ext>
            </a:extLst>
          </p:cNvPr>
          <p:cNvSpPr>
            <a:spLocks noGrp="1"/>
          </p:cNvSpPr>
          <p:nvPr>
            <p:ph sz="half" idx="2"/>
          </p:nvPr>
        </p:nvSpPr>
        <p:spPr/>
        <p:txBody>
          <a:bodyPr>
            <a:normAutofit/>
          </a:bodyPr>
          <a:lstStyle/>
          <a:p>
            <a:r>
              <a:rPr lang="en-GB" sz="3200" b="1" dirty="0">
                <a:solidFill>
                  <a:schemeClr val="accent1">
                    <a:lumMod val="75000"/>
                  </a:schemeClr>
                </a:solidFill>
                <a:latin typeface="Arial" panose="020B0604020202020204" pitchFamily="34" charset="0"/>
              </a:rPr>
              <a:t>Submission: Turnitin</a:t>
            </a:r>
          </a:p>
          <a:p>
            <a:r>
              <a:rPr lang="en-GB" sz="3200" b="1" dirty="0">
                <a:solidFill>
                  <a:schemeClr val="accent1">
                    <a:lumMod val="75000"/>
                  </a:schemeClr>
                </a:solidFill>
                <a:latin typeface="Arial" panose="020B0604020202020204" pitchFamily="34" charset="0"/>
              </a:rPr>
              <a:t>Submission Date:</a:t>
            </a:r>
          </a:p>
          <a:p>
            <a:r>
              <a:rPr lang="en-GB" sz="3200" b="1" dirty="0">
                <a:solidFill>
                  <a:schemeClr val="accent1">
                    <a:lumMod val="75000"/>
                  </a:schemeClr>
                </a:solidFill>
              </a:rPr>
              <a:t>Tuesday 24th February 2026 </a:t>
            </a:r>
          </a:p>
          <a:p>
            <a:r>
              <a:rPr lang="en-GB" sz="3200" b="1" dirty="0">
                <a:solidFill>
                  <a:schemeClr val="accent1">
                    <a:lumMod val="75000"/>
                  </a:schemeClr>
                </a:solidFill>
              </a:rPr>
              <a:t>No later than 23:59pm</a:t>
            </a:r>
          </a:p>
          <a:p>
            <a:endParaRPr lang="en-GB" sz="2000" b="1" dirty="0">
              <a:solidFill>
                <a:schemeClr val="accent1">
                  <a:lumMod val="50000"/>
                </a:schemeClr>
              </a:solidFill>
            </a:endParaRPr>
          </a:p>
          <a:p>
            <a:endParaRPr lang="en-GB" dirty="0"/>
          </a:p>
        </p:txBody>
      </p:sp>
    </p:spTree>
    <p:extLst>
      <p:ext uri="{BB962C8B-B14F-4D97-AF65-F5344CB8AC3E}">
        <p14:creationId xmlns:p14="http://schemas.microsoft.com/office/powerpoint/2010/main" val="2051968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E3A238-F329-B4FD-E766-5C63F6311B3C}"/>
              </a:ext>
            </a:extLst>
          </p:cNvPr>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a:t>Use of Generative AI in Assessment</a:t>
            </a:r>
          </a:p>
        </p:txBody>
      </p:sp>
      <p:sp>
        <p:nvSpPr>
          <p:cNvPr id="3" name="Content Placeholder 2">
            <a:extLst>
              <a:ext uri="{FF2B5EF4-FFF2-40B4-BE49-F238E27FC236}">
                <a16:creationId xmlns:a16="http://schemas.microsoft.com/office/drawing/2014/main" id="{B9014C47-35F4-0943-B8C5-9721AA39CFEC}"/>
              </a:ext>
            </a:extLst>
          </p:cNvPr>
          <p:cNvSpPr>
            <a:spLocks noGrp="1"/>
          </p:cNvSpPr>
          <p:nvPr>
            <p:ph sz="half" idx="1"/>
          </p:nvPr>
        </p:nvSpPr>
        <p:spPr>
          <a:xfrm>
            <a:off x="1143002" y="2546430"/>
            <a:ext cx="5084178" cy="3549570"/>
          </a:xfrm>
        </p:spPr>
        <p:txBody>
          <a:bodyPr vert="horz" lIns="91440" tIns="45720" rIns="91440" bIns="45720" rtlCol="0">
            <a:normAutofit/>
          </a:bodyPr>
          <a:lstStyle/>
          <a:p>
            <a:r>
              <a:rPr lang="en-US" sz="3600" dirty="0"/>
              <a:t>Research</a:t>
            </a:r>
          </a:p>
          <a:p>
            <a:r>
              <a:rPr lang="en-US" sz="3600" dirty="0"/>
              <a:t>Structure</a:t>
            </a:r>
          </a:p>
          <a:p>
            <a:r>
              <a:rPr lang="en-US" sz="3600" dirty="0"/>
              <a:t>Proof reading</a:t>
            </a:r>
          </a:p>
        </p:txBody>
      </p:sp>
      <p:pic>
        <p:nvPicPr>
          <p:cNvPr id="5" name="Content Placeholder 4">
            <a:extLst>
              <a:ext uri="{FF2B5EF4-FFF2-40B4-BE49-F238E27FC236}">
                <a16:creationId xmlns:a16="http://schemas.microsoft.com/office/drawing/2014/main" id="{8A1B2839-A06A-F681-D478-B5A5DC99E97F}"/>
              </a:ext>
            </a:extLst>
          </p:cNvPr>
          <p:cNvPicPr>
            <a:picLocks noGrp="1" noChangeAspect="1"/>
          </p:cNvPicPr>
          <p:nvPr>
            <p:ph sz="half" idx="2"/>
          </p:nvPr>
        </p:nvPicPr>
        <p:blipFill>
          <a:blip r:embed="rId2"/>
          <a:srcRect l="15072" r="25572" b="-1"/>
          <a:stretch>
            <a:fillRect/>
          </a:stretch>
        </p:blipFill>
        <p:spPr>
          <a:xfrm>
            <a:off x="6636743" y="1238487"/>
            <a:ext cx="4741120" cy="4493060"/>
          </a:xfrm>
          <a:prstGeom prst="rect">
            <a:avLst/>
          </a:prstGeom>
        </p:spPr>
      </p:pic>
    </p:spTree>
    <p:extLst>
      <p:ext uri="{BB962C8B-B14F-4D97-AF65-F5344CB8AC3E}">
        <p14:creationId xmlns:p14="http://schemas.microsoft.com/office/powerpoint/2010/main" val="1089197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853" y="493221"/>
            <a:ext cx="9601200" cy="1014153"/>
          </a:xfrm>
        </p:spPr>
        <p:txBody>
          <a:bodyPr>
            <a:normAutofit/>
          </a:bodyPr>
          <a:lstStyle/>
          <a:p>
            <a:r>
              <a:rPr lang="en-GB" dirty="0">
                <a:solidFill>
                  <a:schemeClr val="accent1">
                    <a:lumMod val="75000"/>
                  </a:schemeClr>
                </a:solidFill>
              </a:rPr>
              <a:t>Academic Misconduct</a:t>
            </a:r>
          </a:p>
        </p:txBody>
      </p:sp>
      <p:sp>
        <p:nvSpPr>
          <p:cNvPr id="3" name="Content Placeholder 2"/>
          <p:cNvSpPr>
            <a:spLocks noGrp="1"/>
          </p:cNvSpPr>
          <p:nvPr>
            <p:ph idx="1"/>
          </p:nvPr>
        </p:nvSpPr>
        <p:spPr>
          <a:xfrm>
            <a:off x="282633" y="1729047"/>
            <a:ext cx="11909367" cy="5128956"/>
          </a:xfrm>
        </p:spPr>
        <p:txBody>
          <a:bodyPr>
            <a:normAutofit/>
          </a:bodyPr>
          <a:lstStyle/>
          <a:p>
            <a:pPr marL="342900" indent="-342900"/>
            <a:r>
              <a:rPr lang="en-GB" sz="2800" b="1" dirty="0">
                <a:solidFill>
                  <a:schemeClr val="accent1">
                    <a:lumMod val="75000"/>
                  </a:schemeClr>
                </a:solidFill>
                <a:latin typeface="+mj-lt"/>
              </a:rPr>
              <a:t>Academic honesty </a:t>
            </a:r>
          </a:p>
          <a:p>
            <a:pPr marL="342900" indent="-342900"/>
            <a:r>
              <a:rPr lang="en-GB" sz="2800" b="1" dirty="0">
                <a:solidFill>
                  <a:schemeClr val="accent1">
                    <a:lumMod val="75000"/>
                  </a:schemeClr>
                </a:solidFill>
                <a:latin typeface="+mj-lt"/>
              </a:rPr>
              <a:t>Plagiarism</a:t>
            </a:r>
            <a:r>
              <a:rPr lang="en-GB" sz="2800" dirty="0">
                <a:solidFill>
                  <a:schemeClr val="accent1">
                    <a:lumMod val="75000"/>
                  </a:schemeClr>
                </a:solidFill>
                <a:latin typeface="+mj-lt"/>
              </a:rPr>
              <a:t> – claiming the work of others as your own</a:t>
            </a:r>
          </a:p>
          <a:p>
            <a:r>
              <a:rPr lang="en-GB" sz="2800" dirty="0">
                <a:solidFill>
                  <a:schemeClr val="accent1">
                    <a:lumMod val="75000"/>
                  </a:schemeClr>
                </a:solidFill>
                <a:latin typeface="+mj-lt"/>
              </a:rPr>
              <a:t>   </a:t>
            </a:r>
            <a:r>
              <a:rPr lang="en-GB" sz="2800" b="1" dirty="0">
                <a:solidFill>
                  <a:schemeClr val="accent1">
                    <a:lumMod val="75000"/>
                  </a:schemeClr>
                </a:solidFill>
                <a:latin typeface="+mj-lt"/>
              </a:rPr>
              <a:t>Avoiding plagiarism - </a:t>
            </a:r>
            <a:r>
              <a:rPr lang="en-GB" sz="2800" dirty="0">
                <a:solidFill>
                  <a:schemeClr val="accent1">
                    <a:lumMod val="75000"/>
                  </a:schemeClr>
                </a:solidFill>
                <a:latin typeface="+mj-lt"/>
              </a:rPr>
              <a:t>Always acknowledge and give credit to authors that you have used in your research and whose ideas your work is based. </a:t>
            </a:r>
          </a:p>
          <a:p>
            <a:pPr marL="342900" indent="-342900"/>
            <a:r>
              <a:rPr lang="en-GB" sz="2800" b="1" dirty="0">
                <a:solidFill>
                  <a:schemeClr val="accent1">
                    <a:lumMod val="75000"/>
                  </a:schemeClr>
                </a:solidFill>
                <a:latin typeface="+mj-lt"/>
              </a:rPr>
              <a:t>Always include in text citations and a reference list- </a:t>
            </a:r>
            <a:r>
              <a:rPr lang="en-GB" sz="2800" dirty="0">
                <a:solidFill>
                  <a:schemeClr val="accent1">
                    <a:lumMod val="75000"/>
                  </a:schemeClr>
                </a:solidFill>
                <a:latin typeface="+mj-lt"/>
              </a:rPr>
              <a:t>list all the books, articles, journals that you have cited quoted within your essay. </a:t>
            </a:r>
          </a:p>
          <a:p>
            <a:r>
              <a:rPr lang="en-GB" sz="2800" b="1" dirty="0">
                <a:solidFill>
                  <a:schemeClr val="accent1">
                    <a:lumMod val="75000"/>
                  </a:schemeClr>
                </a:solidFill>
                <a:latin typeface="+mj-lt"/>
              </a:rPr>
              <a:t>  Penalty for plagiarism</a:t>
            </a:r>
          </a:p>
          <a:p>
            <a:pPr marL="342900" indent="-342900"/>
            <a:r>
              <a:rPr lang="en-GB" sz="2800" b="1" dirty="0">
                <a:solidFill>
                  <a:schemeClr val="accent1">
                    <a:lumMod val="75000"/>
                  </a:schemeClr>
                </a:solidFill>
                <a:latin typeface="+mj-lt"/>
              </a:rPr>
              <a:t>Collusion -</a:t>
            </a:r>
            <a:r>
              <a:rPr lang="en-GB" sz="2800" dirty="0">
                <a:solidFill>
                  <a:schemeClr val="accent1">
                    <a:lumMod val="75000"/>
                  </a:schemeClr>
                </a:solidFill>
                <a:latin typeface="+mj-lt"/>
              </a:rPr>
              <a:t>Unauthorised co-operation between students </a:t>
            </a:r>
          </a:p>
          <a:p>
            <a:pPr marL="342900" indent="-342900"/>
            <a:r>
              <a:rPr lang="en-GB" sz="2800" dirty="0">
                <a:solidFill>
                  <a:schemeClr val="accent1">
                    <a:lumMod val="75000"/>
                  </a:schemeClr>
                </a:solidFill>
                <a:latin typeface="+mj-lt"/>
              </a:rPr>
              <a:t>Use Artificial Intelligence with integrity</a:t>
            </a:r>
          </a:p>
          <a:p>
            <a:endParaRPr lang="en-GB" dirty="0"/>
          </a:p>
          <a:p>
            <a:endParaRPr lang="en-GB" dirty="0"/>
          </a:p>
        </p:txBody>
      </p:sp>
    </p:spTree>
    <p:extLst>
      <p:ext uri="{BB962C8B-B14F-4D97-AF65-F5344CB8AC3E}">
        <p14:creationId xmlns:p14="http://schemas.microsoft.com/office/powerpoint/2010/main" val="76099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8170C47-F2E6-1917-FAEB-913C43E52D53}"/>
              </a:ext>
            </a:extLst>
          </p:cNvPr>
          <p:cNvSpPr>
            <a:spLocks noGrp="1"/>
          </p:cNvSpPr>
          <p:nvPr>
            <p:ph type="title"/>
          </p:nvPr>
        </p:nvSpPr>
        <p:spPr>
          <a:xfrm>
            <a:off x="1143000" y="609600"/>
            <a:ext cx="9875520" cy="1356360"/>
          </a:xfrm>
        </p:spPr>
        <p:txBody>
          <a:bodyPr vert="horz" lIns="91440" tIns="45720" rIns="91440" bIns="45720" rtlCol="0" anchor="ctr">
            <a:normAutofit/>
          </a:bodyPr>
          <a:lstStyle/>
          <a:p>
            <a:r>
              <a:rPr lang="en-US">
                <a:solidFill>
                  <a:srgbClr val="FFFFFF"/>
                </a:solidFill>
              </a:rPr>
              <a:t>Essay Task</a:t>
            </a:r>
          </a:p>
        </p:txBody>
      </p:sp>
      <p:sp useBgFill="1">
        <p:nvSpPr>
          <p:cNvPr id="14" name="Rectangle 13">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DB6D5C-D365-C033-AE11-007D11FC72CA}"/>
              </a:ext>
            </a:extLst>
          </p:cNvPr>
          <p:cNvSpPr>
            <a:spLocks noGrp="1"/>
          </p:cNvSpPr>
          <p:nvPr>
            <p:ph sz="half" idx="1"/>
          </p:nvPr>
        </p:nvSpPr>
        <p:spPr>
          <a:xfrm>
            <a:off x="1143000" y="2852530"/>
            <a:ext cx="9872871" cy="3769249"/>
          </a:xfrm>
        </p:spPr>
        <p:txBody>
          <a:bodyPr vert="horz" lIns="91440" tIns="45720" rIns="91440" bIns="45720" rtlCol="0">
            <a:normAutofit/>
          </a:bodyPr>
          <a:lstStyle/>
          <a:p>
            <a:r>
              <a:rPr lang="en-US" sz="2400" dirty="0">
                <a:solidFill>
                  <a:schemeClr val="accent1">
                    <a:lumMod val="75000"/>
                  </a:schemeClr>
                </a:solidFill>
              </a:rPr>
              <a:t>Choose from ONE of the following vignettes of a primary professional role and describe and discuss the counselling skills areas of competence that will be required for the role based on the Counselling Skills areas of competence document. </a:t>
            </a:r>
          </a:p>
          <a:p>
            <a:r>
              <a:rPr lang="en-US" sz="2400" dirty="0">
                <a:solidFill>
                  <a:schemeClr val="accent1">
                    <a:lumMod val="75000"/>
                  </a:schemeClr>
                </a:solidFill>
              </a:rPr>
              <a:t>It will be important that you engage with the following document BACP (2020) A guide to the BACP counselling skills competence framework and Counselling skills competence framework (bacp.co.uk) and explore additional competency framework for the profession that is chosen.</a:t>
            </a:r>
          </a:p>
        </p:txBody>
      </p:sp>
    </p:spTree>
    <p:extLst>
      <p:ext uri="{BB962C8B-B14F-4D97-AF65-F5344CB8AC3E}">
        <p14:creationId xmlns:p14="http://schemas.microsoft.com/office/powerpoint/2010/main" val="840390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71B5B7FE-56C3-8D0E-4E25-0A920ADB39B3}"/>
              </a:ext>
            </a:extLst>
          </p:cNvPr>
          <p:cNvSpPr>
            <a:spLocks noGrp="1"/>
          </p:cNvSpPr>
          <p:nvPr>
            <p:ph type="title"/>
          </p:nvPr>
        </p:nvSpPr>
        <p:spPr>
          <a:xfrm>
            <a:off x="8477950" y="873457"/>
            <a:ext cx="3273042" cy="5222543"/>
          </a:xfrm>
        </p:spPr>
        <p:txBody>
          <a:bodyPr>
            <a:normAutofit/>
          </a:bodyPr>
          <a:lstStyle/>
          <a:p>
            <a:r>
              <a:rPr lang="en-GB" sz="2800">
                <a:solidFill>
                  <a:srgbClr val="FFFFFF"/>
                </a:solidFill>
              </a:rPr>
              <a:t>Vignette 1</a:t>
            </a:r>
          </a:p>
        </p:txBody>
      </p:sp>
      <p:sp>
        <p:nvSpPr>
          <p:cNvPr id="6" name="Content Placeholder 5">
            <a:extLst>
              <a:ext uri="{FF2B5EF4-FFF2-40B4-BE49-F238E27FC236}">
                <a16:creationId xmlns:a16="http://schemas.microsoft.com/office/drawing/2014/main" id="{AE3EC90E-9A97-3C40-402D-FAD63507C37B}"/>
              </a:ext>
            </a:extLst>
          </p:cNvPr>
          <p:cNvSpPr>
            <a:spLocks noGrp="1"/>
          </p:cNvSpPr>
          <p:nvPr>
            <p:ph idx="1"/>
          </p:nvPr>
        </p:nvSpPr>
        <p:spPr>
          <a:xfrm>
            <a:off x="1176129" y="873457"/>
            <a:ext cx="6020790" cy="5222543"/>
          </a:xfrm>
        </p:spPr>
        <p:txBody>
          <a:bodyPr anchor="ctr">
            <a:normAutofit/>
          </a:bodyPr>
          <a:lstStyle/>
          <a:p>
            <a:r>
              <a:rPr lang="en-GB" sz="2400" dirty="0">
                <a:solidFill>
                  <a:schemeClr val="accent1">
                    <a:lumMod val="75000"/>
                  </a:schemeClr>
                </a:solidFill>
              </a:rPr>
              <a:t>E is a Wellbeing Officer at a further education college in West Wales. E’s role involves supporting students who are experiencing difficulties with anxiety, low mood, or social isolation, and working alongside teaching staff to promote positive mental health across the campus. A key aspect of the role is to meet with students one-to-one, listen to their concerns, and help them access appropriate internal and external support. E recently completed a CPCAB Level 3 Certificate in Counselling Studies to strengthen their ability to respond effectively in these conversations</a:t>
            </a:r>
            <a:r>
              <a:rPr lang="en-GB" sz="2400" dirty="0">
                <a:solidFill>
                  <a:schemeClr val="tx1"/>
                </a:solidFill>
              </a:rPr>
              <a:t>.</a:t>
            </a:r>
          </a:p>
        </p:txBody>
      </p:sp>
    </p:spTree>
    <p:extLst>
      <p:ext uri="{BB962C8B-B14F-4D97-AF65-F5344CB8AC3E}">
        <p14:creationId xmlns:p14="http://schemas.microsoft.com/office/powerpoint/2010/main" val="718715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6849E0-8C89-C924-41A3-ACD5ACBC196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61D02BE6-8A60-9921-6F55-3E961920BC25}"/>
              </a:ext>
            </a:extLst>
          </p:cNvPr>
          <p:cNvSpPr>
            <a:spLocks noGrp="1"/>
          </p:cNvSpPr>
          <p:nvPr>
            <p:ph type="title"/>
          </p:nvPr>
        </p:nvSpPr>
        <p:spPr>
          <a:xfrm>
            <a:off x="8477950" y="873457"/>
            <a:ext cx="3273042" cy="5222543"/>
          </a:xfrm>
        </p:spPr>
        <p:txBody>
          <a:bodyPr>
            <a:normAutofit/>
          </a:bodyPr>
          <a:lstStyle/>
          <a:p>
            <a:r>
              <a:rPr lang="en-GB" sz="2800">
                <a:solidFill>
                  <a:srgbClr val="FFFFFF"/>
                </a:solidFill>
              </a:rPr>
              <a:t>Vignette 2</a:t>
            </a:r>
          </a:p>
        </p:txBody>
      </p:sp>
      <p:sp>
        <p:nvSpPr>
          <p:cNvPr id="6" name="Content Placeholder 5">
            <a:extLst>
              <a:ext uri="{FF2B5EF4-FFF2-40B4-BE49-F238E27FC236}">
                <a16:creationId xmlns:a16="http://schemas.microsoft.com/office/drawing/2014/main" id="{48A5544A-44CD-0EE7-E678-6C50F52820E3}"/>
              </a:ext>
            </a:extLst>
          </p:cNvPr>
          <p:cNvSpPr>
            <a:spLocks noGrp="1"/>
          </p:cNvSpPr>
          <p:nvPr>
            <p:ph idx="1"/>
          </p:nvPr>
        </p:nvSpPr>
        <p:spPr>
          <a:xfrm>
            <a:off x="1176129" y="873457"/>
            <a:ext cx="6020790" cy="5222543"/>
          </a:xfrm>
        </p:spPr>
        <p:txBody>
          <a:bodyPr anchor="ctr">
            <a:normAutofit/>
          </a:bodyPr>
          <a:lstStyle/>
          <a:p>
            <a:r>
              <a:rPr lang="en-GB" sz="2400" dirty="0">
                <a:solidFill>
                  <a:schemeClr val="accent1">
                    <a:lumMod val="75000"/>
                  </a:schemeClr>
                </a:solidFill>
              </a:rPr>
              <a:t>R is a Family Support Worker employed by a local authority service in Carmarthenshire. R works with parents and carers whose children have been identified as needing additional support due to challenging behaviour or school attendance difficulties. The role involves home visits, liaising with schools, and signposting families to relevant community services. R draws on counselling skills to build trust with families, support them in talking openly about challenges, and encourage them to explore possible solutions.</a:t>
            </a:r>
          </a:p>
        </p:txBody>
      </p:sp>
    </p:spTree>
    <p:extLst>
      <p:ext uri="{BB962C8B-B14F-4D97-AF65-F5344CB8AC3E}">
        <p14:creationId xmlns:p14="http://schemas.microsoft.com/office/powerpoint/2010/main" val="1578120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ECDBC2-98A0-6906-C774-AF51514CBADE}"/>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C6B71A42-D2FC-7808-B023-52A03D54E3BB}"/>
              </a:ext>
            </a:extLst>
          </p:cNvPr>
          <p:cNvSpPr>
            <a:spLocks noGrp="1"/>
          </p:cNvSpPr>
          <p:nvPr>
            <p:ph type="title"/>
          </p:nvPr>
        </p:nvSpPr>
        <p:spPr>
          <a:xfrm>
            <a:off x="8477950" y="873457"/>
            <a:ext cx="3273042" cy="5222543"/>
          </a:xfrm>
        </p:spPr>
        <p:txBody>
          <a:bodyPr>
            <a:normAutofit/>
          </a:bodyPr>
          <a:lstStyle/>
          <a:p>
            <a:r>
              <a:rPr lang="en-GB" sz="2800">
                <a:solidFill>
                  <a:srgbClr val="FFFFFF"/>
                </a:solidFill>
              </a:rPr>
              <a:t>Vignette 3</a:t>
            </a:r>
          </a:p>
        </p:txBody>
      </p:sp>
      <p:sp>
        <p:nvSpPr>
          <p:cNvPr id="6" name="Content Placeholder 5">
            <a:extLst>
              <a:ext uri="{FF2B5EF4-FFF2-40B4-BE49-F238E27FC236}">
                <a16:creationId xmlns:a16="http://schemas.microsoft.com/office/drawing/2014/main" id="{0749E179-3C08-A295-A931-D99C1869EF41}"/>
              </a:ext>
            </a:extLst>
          </p:cNvPr>
          <p:cNvSpPr>
            <a:spLocks noGrp="1"/>
          </p:cNvSpPr>
          <p:nvPr>
            <p:ph idx="1"/>
          </p:nvPr>
        </p:nvSpPr>
        <p:spPr>
          <a:xfrm>
            <a:off x="1176129" y="873457"/>
            <a:ext cx="6020790" cy="5222543"/>
          </a:xfrm>
        </p:spPr>
        <p:txBody>
          <a:bodyPr anchor="ctr">
            <a:normAutofit/>
          </a:bodyPr>
          <a:lstStyle/>
          <a:p>
            <a:r>
              <a:rPr lang="en-GB" sz="2400" dirty="0">
                <a:solidFill>
                  <a:schemeClr val="accent1">
                    <a:lumMod val="75000"/>
                  </a:schemeClr>
                </a:solidFill>
              </a:rPr>
              <a:t>M is a Recovery Coordinator at a third-sector organisation in Cardiff that supports people affected by substance misuse. M helps clients to develop individual recovery plans, provides practical assistance with housing and employment, and facilitates group sessions on relapse prevention and wellbeing. Counselling skills are an important part of the role, enabling M to establish rapport, encourage reflection, and support clients’ progress towards recovery goals.</a:t>
            </a:r>
          </a:p>
        </p:txBody>
      </p:sp>
    </p:spTree>
    <p:extLst>
      <p:ext uri="{BB962C8B-B14F-4D97-AF65-F5344CB8AC3E}">
        <p14:creationId xmlns:p14="http://schemas.microsoft.com/office/powerpoint/2010/main" val="2498520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866C-7195-2959-E551-1B4217E230AD}"/>
              </a:ext>
            </a:extLst>
          </p:cNvPr>
          <p:cNvSpPr>
            <a:spLocks noGrp="1"/>
          </p:cNvSpPr>
          <p:nvPr>
            <p:ph type="title"/>
          </p:nvPr>
        </p:nvSpPr>
        <p:spPr/>
        <p:txBody>
          <a:bodyPr/>
          <a:lstStyle/>
          <a:p>
            <a:r>
              <a:rPr lang="en-GB" dirty="0">
                <a:solidFill>
                  <a:schemeClr val="accent1">
                    <a:lumMod val="75000"/>
                  </a:schemeClr>
                </a:solidFill>
              </a:rPr>
              <a:t>Essay Structure</a:t>
            </a:r>
          </a:p>
        </p:txBody>
      </p:sp>
      <p:sp>
        <p:nvSpPr>
          <p:cNvPr id="3" name="Content Placeholder 2">
            <a:extLst>
              <a:ext uri="{FF2B5EF4-FFF2-40B4-BE49-F238E27FC236}">
                <a16:creationId xmlns:a16="http://schemas.microsoft.com/office/drawing/2014/main" id="{185F92E3-B890-52A3-B14A-8534AFF98471}"/>
              </a:ext>
            </a:extLst>
          </p:cNvPr>
          <p:cNvSpPr>
            <a:spLocks noGrp="1"/>
          </p:cNvSpPr>
          <p:nvPr>
            <p:ph idx="1"/>
          </p:nvPr>
        </p:nvSpPr>
        <p:spPr/>
        <p:txBody>
          <a:bodyPr>
            <a:noAutofit/>
          </a:bodyPr>
          <a:lstStyle/>
          <a:p>
            <a:r>
              <a:rPr lang="en-GB" sz="2800" dirty="0">
                <a:solidFill>
                  <a:schemeClr val="accent1">
                    <a:lumMod val="75000"/>
                  </a:schemeClr>
                </a:solidFill>
              </a:rPr>
              <a:t>There is no need for a title page in this assignment. However, in line with university regulations, you must include an AI Acknowledgment Statement in a separate page at the beginning of your submission</a:t>
            </a:r>
          </a:p>
          <a:p>
            <a:r>
              <a:rPr lang="en-GB" sz="2800" dirty="0">
                <a:solidFill>
                  <a:schemeClr val="accent1">
                    <a:lumMod val="75000"/>
                  </a:schemeClr>
                </a:solidFill>
              </a:rPr>
              <a:t>APA formatting conventions for citing and referencing.</a:t>
            </a:r>
          </a:p>
          <a:p>
            <a:r>
              <a:rPr lang="en-GB" sz="2800" dirty="0">
                <a:solidFill>
                  <a:schemeClr val="accent1">
                    <a:lumMod val="75000"/>
                  </a:schemeClr>
                </a:solidFill>
              </a:rPr>
              <a:t>To comply with the process of anonymous marking, do not include your name or student number on your submission. </a:t>
            </a:r>
          </a:p>
          <a:p>
            <a:r>
              <a:rPr lang="en-GB" sz="2800" dirty="0">
                <a:solidFill>
                  <a:schemeClr val="accent1">
                    <a:lumMod val="75000"/>
                  </a:schemeClr>
                </a:solidFill>
              </a:rPr>
              <a:t>Please consult the Guidance for Students in the Completion of Tasks and Generic Assessment Criteria on the assessment pro forma. </a:t>
            </a:r>
          </a:p>
        </p:txBody>
      </p:sp>
    </p:spTree>
    <p:extLst>
      <p:ext uri="{BB962C8B-B14F-4D97-AF65-F5344CB8AC3E}">
        <p14:creationId xmlns:p14="http://schemas.microsoft.com/office/powerpoint/2010/main" val="4092005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solidFill>
                  <a:schemeClr val="accent1">
                    <a:lumMod val="75000"/>
                  </a:schemeClr>
                </a:solidFill>
                <a:latin typeface="+mn-lt"/>
              </a:rPr>
              <a:t>Writing a Good Essay</a:t>
            </a:r>
          </a:p>
        </p:txBody>
      </p:sp>
      <p:sp>
        <p:nvSpPr>
          <p:cNvPr id="7" name="Content Placeholder 6"/>
          <p:cNvSpPr>
            <a:spLocks noGrp="1"/>
          </p:cNvSpPr>
          <p:nvPr>
            <p:ph idx="1"/>
          </p:nvPr>
        </p:nvSpPr>
        <p:spPr>
          <a:xfrm>
            <a:off x="626225" y="1676400"/>
            <a:ext cx="10270376" cy="5064968"/>
          </a:xfrm>
        </p:spPr>
        <p:txBody>
          <a:bodyPr>
            <a:normAutofit/>
          </a:bodyPr>
          <a:lstStyle/>
          <a:p>
            <a:pPr>
              <a:buFont typeface="Wingdings" panose="05000000000000000000" pitchFamily="2" charset="2"/>
              <a:buChar char="v"/>
            </a:pPr>
            <a:r>
              <a:rPr lang="en-GB" sz="2800" dirty="0">
                <a:solidFill>
                  <a:schemeClr val="accent1">
                    <a:lumMod val="75000"/>
                  </a:schemeClr>
                </a:solidFill>
              </a:rPr>
              <a:t>PLAN and PREPARE!!!!! </a:t>
            </a:r>
          </a:p>
          <a:p>
            <a:pPr>
              <a:buFont typeface="Wingdings" panose="05000000000000000000" pitchFamily="2" charset="2"/>
              <a:buChar char="v"/>
            </a:pPr>
            <a:r>
              <a:rPr lang="en-GB" sz="2800" dirty="0">
                <a:solidFill>
                  <a:schemeClr val="accent1">
                    <a:lumMod val="75000"/>
                  </a:schemeClr>
                </a:solidFill>
              </a:rPr>
              <a:t>Pay attention to detail - presentation is important</a:t>
            </a:r>
          </a:p>
          <a:p>
            <a:pPr>
              <a:buFont typeface="Wingdings" panose="05000000000000000000" pitchFamily="2" charset="2"/>
              <a:buChar char="v"/>
            </a:pPr>
            <a:r>
              <a:rPr lang="en-GB" sz="2800" dirty="0">
                <a:solidFill>
                  <a:schemeClr val="accent1">
                    <a:lumMod val="75000"/>
                  </a:schemeClr>
                </a:solidFill>
              </a:rPr>
              <a:t>Format the structure of your essay on MS Word: set the margins, indent paragraphs, set font size (size 12 or 14- Ariel or New Roman Times)</a:t>
            </a:r>
          </a:p>
          <a:p>
            <a:pPr>
              <a:buFont typeface="Wingdings" panose="05000000000000000000" pitchFamily="2" charset="2"/>
              <a:buChar char="v"/>
            </a:pPr>
            <a:r>
              <a:rPr lang="en-GB" sz="2800" b="1" dirty="0">
                <a:solidFill>
                  <a:schemeClr val="accent1">
                    <a:lumMod val="75000"/>
                  </a:schemeClr>
                </a:solidFill>
              </a:rPr>
              <a:t>Double Line Spacing</a:t>
            </a:r>
            <a:endParaRPr lang="en-GB" sz="2800" dirty="0">
              <a:solidFill>
                <a:schemeClr val="accent1">
                  <a:lumMod val="75000"/>
                </a:schemeClr>
              </a:solidFill>
            </a:endParaRPr>
          </a:p>
          <a:p>
            <a:pPr>
              <a:buFont typeface="Wingdings" panose="05000000000000000000" pitchFamily="2" charset="2"/>
              <a:buChar char="v"/>
            </a:pPr>
            <a:r>
              <a:rPr lang="en-GB" sz="2800" dirty="0">
                <a:solidFill>
                  <a:schemeClr val="accent1">
                    <a:lumMod val="75000"/>
                  </a:schemeClr>
                </a:solidFill>
              </a:rPr>
              <a:t>Indent first line of each paragraph, </a:t>
            </a:r>
          </a:p>
          <a:p>
            <a:pPr>
              <a:buFont typeface="Wingdings" panose="05000000000000000000" pitchFamily="2" charset="2"/>
              <a:buChar char="v"/>
            </a:pPr>
            <a:r>
              <a:rPr lang="en-GB" sz="2800" dirty="0">
                <a:solidFill>
                  <a:schemeClr val="accent1">
                    <a:lumMod val="75000"/>
                  </a:schemeClr>
                </a:solidFill>
              </a:rPr>
              <a:t>Double space between paragraphs</a:t>
            </a:r>
          </a:p>
          <a:p>
            <a:pPr>
              <a:buFont typeface="Wingdings" panose="05000000000000000000" pitchFamily="2" charset="2"/>
              <a:buChar char="v"/>
            </a:pPr>
            <a:r>
              <a:rPr lang="en-GB" sz="2800" dirty="0">
                <a:solidFill>
                  <a:schemeClr val="accent1">
                    <a:lumMod val="75000"/>
                  </a:schemeClr>
                </a:solidFill>
              </a:rPr>
              <a:t>Display page numbers</a:t>
            </a:r>
          </a:p>
          <a:p>
            <a:pPr>
              <a:buFont typeface="Wingdings" panose="05000000000000000000" pitchFamily="2" charset="2"/>
              <a:buChar char="v"/>
            </a:pPr>
            <a:endParaRPr lang="en-GB" sz="2800" dirty="0">
              <a:solidFill>
                <a:schemeClr val="accent1">
                  <a:lumMod val="75000"/>
                </a:schemeClr>
              </a:solidFill>
            </a:endParaRPr>
          </a:p>
          <a:p>
            <a:pPr>
              <a:buFont typeface="Wingdings" panose="05000000000000000000" pitchFamily="2" charset="2"/>
              <a:buChar char="v"/>
            </a:pPr>
            <a:endParaRPr lang="en-GB" sz="2800" dirty="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p:txBody>
      </p:sp>
    </p:spTree>
    <p:extLst>
      <p:ext uri="{BB962C8B-B14F-4D97-AF65-F5344CB8AC3E}">
        <p14:creationId xmlns:p14="http://schemas.microsoft.com/office/powerpoint/2010/main" val="91608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445762"/>
          </a:xfrm>
        </p:spPr>
        <p:txBody>
          <a:bodyPr anchor="ctr">
            <a:normAutofit fontScale="90000"/>
          </a:bodyPr>
          <a:lstStyle/>
          <a:p>
            <a:r>
              <a:rPr lang="en-GB" sz="3200" dirty="0">
                <a:solidFill>
                  <a:schemeClr val="accent1">
                    <a:lumMod val="75000"/>
                  </a:schemeClr>
                </a:solidFill>
              </a:rPr>
              <a:t>Essay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2899080989"/>
              </p:ext>
            </p:extLst>
          </p:nvPr>
        </p:nvGraphicFramePr>
        <p:xfrm>
          <a:off x="238298" y="1058488"/>
          <a:ext cx="11698778" cy="5583348"/>
        </p:xfrm>
        <a:graphic>
          <a:graphicData uri="http://schemas.openxmlformats.org/drawingml/2006/table">
            <a:tbl>
              <a:tblPr firstRow="1" bandRow="1">
                <a:tableStyleId>{8799B23B-EC83-4686-B30A-512413B5E67A}</a:tableStyleId>
              </a:tblPr>
              <a:tblGrid>
                <a:gridCol w="2668895">
                  <a:extLst>
                    <a:ext uri="{9D8B030D-6E8A-4147-A177-3AD203B41FA5}">
                      <a16:colId xmlns:a16="http://schemas.microsoft.com/office/drawing/2014/main" val="1286263194"/>
                    </a:ext>
                  </a:extLst>
                </a:gridCol>
                <a:gridCol w="9029883">
                  <a:extLst>
                    <a:ext uri="{9D8B030D-6E8A-4147-A177-3AD203B41FA5}">
                      <a16:colId xmlns:a16="http://schemas.microsoft.com/office/drawing/2014/main" val="1767151099"/>
                    </a:ext>
                  </a:extLst>
                </a:gridCol>
              </a:tblGrid>
              <a:tr h="930665">
                <a:tc>
                  <a:txBody>
                    <a:bodyPr/>
                    <a:lstStyle/>
                    <a:p>
                      <a:r>
                        <a:rPr lang="en-GB" sz="1700" dirty="0">
                          <a:solidFill>
                            <a:schemeClr val="accent4">
                              <a:lumMod val="75000"/>
                            </a:schemeClr>
                          </a:solidFill>
                        </a:rPr>
                        <a:t>Word count 1,500 words</a:t>
                      </a:r>
                    </a:p>
                  </a:txBody>
                  <a:tcPr marL="88009" marR="88009" marT="44005" marB="44005"/>
                </a:tc>
                <a:tc>
                  <a:txBody>
                    <a:bodyPr/>
                    <a:lstStyle/>
                    <a:p>
                      <a:r>
                        <a:rPr lang="en-GB" sz="1700" b="0" dirty="0">
                          <a:solidFill>
                            <a:schemeClr val="accent4">
                              <a:lumMod val="75000"/>
                            </a:schemeClr>
                          </a:solidFill>
                        </a:rPr>
                        <a:t>Include module code and title</a:t>
                      </a:r>
                    </a:p>
                    <a:p>
                      <a:r>
                        <a:rPr lang="en-GB" sz="1700" b="0" dirty="0">
                          <a:solidFill>
                            <a:schemeClr val="accent4">
                              <a:lumMod val="75000"/>
                            </a:schemeClr>
                          </a:solidFill>
                        </a:rPr>
                        <a:t>*Anonymous marking</a:t>
                      </a:r>
                    </a:p>
                  </a:txBody>
                  <a:tcPr marL="88009" marR="88009" marT="44005" marB="44005"/>
                </a:tc>
                <a:extLst>
                  <a:ext uri="{0D108BD9-81ED-4DB2-BD59-A6C34878D82A}">
                    <a16:rowId xmlns:a16="http://schemas.microsoft.com/office/drawing/2014/main" val="2169499408"/>
                  </a:ext>
                </a:extLst>
              </a:tr>
              <a:tr h="1077257">
                <a:tc>
                  <a:txBody>
                    <a:bodyPr/>
                    <a:lstStyle/>
                    <a:p>
                      <a:r>
                        <a:rPr lang="en-GB" sz="1700" dirty="0">
                          <a:solidFill>
                            <a:schemeClr val="accent4">
                              <a:lumMod val="75000"/>
                            </a:schemeClr>
                          </a:solidFill>
                        </a:rPr>
                        <a:t>150 words</a:t>
                      </a:r>
                    </a:p>
                  </a:txBody>
                  <a:tcPr marL="88009" marR="88009" marT="44005" marB="44005"/>
                </a:tc>
                <a:tc>
                  <a:txBody>
                    <a:bodyPr/>
                    <a:lstStyle/>
                    <a:p>
                      <a:r>
                        <a:rPr lang="en-GB" sz="1700" b="1" dirty="0">
                          <a:solidFill>
                            <a:schemeClr val="accent4">
                              <a:lumMod val="75000"/>
                            </a:schemeClr>
                          </a:solidFill>
                        </a:rPr>
                        <a:t>Introduction</a:t>
                      </a:r>
                    </a:p>
                    <a:p>
                      <a:pPr marL="285750" lvl="0" indent="-285750">
                        <a:buFont typeface="Arial" panose="020B0604020202020204" pitchFamily="34" charset="0"/>
                        <a:buChar char="•"/>
                      </a:pPr>
                      <a:r>
                        <a:rPr lang="en-GB" sz="1700" dirty="0">
                          <a:solidFill>
                            <a:schemeClr val="accent4">
                              <a:lumMod val="75000"/>
                            </a:schemeClr>
                          </a:solidFill>
                        </a:rPr>
                        <a:t>Highlight the key points that you will be bringing into the essay.</a:t>
                      </a:r>
                    </a:p>
                    <a:p>
                      <a:pPr marL="285750" lvl="0" indent="-285750">
                        <a:buFont typeface="Arial" panose="020B0604020202020204" pitchFamily="34" charset="0"/>
                        <a:buChar char="•"/>
                      </a:pPr>
                      <a:r>
                        <a:rPr lang="en-GB" sz="1700" dirty="0">
                          <a:solidFill>
                            <a:schemeClr val="accent4">
                              <a:lumMod val="75000"/>
                            </a:schemeClr>
                          </a:solidFill>
                        </a:rPr>
                        <a:t>Brief introduction of chosen professional </a:t>
                      </a:r>
                    </a:p>
                    <a:p>
                      <a:pPr marL="285750" lvl="0" indent="-285750">
                        <a:buFont typeface="Arial" panose="020B0604020202020204" pitchFamily="34" charset="0"/>
                        <a:buChar char="•"/>
                      </a:pPr>
                      <a:r>
                        <a:rPr lang="en-GB" sz="1700" dirty="0">
                          <a:solidFill>
                            <a:schemeClr val="accent4">
                              <a:lumMod val="75000"/>
                            </a:schemeClr>
                          </a:solidFill>
                        </a:rPr>
                        <a:t>In the introduction you are setting the scene for the viewer.</a:t>
                      </a:r>
                    </a:p>
                  </a:txBody>
                  <a:tcPr marL="88009" marR="88009" marT="44005" marB="44005"/>
                </a:tc>
                <a:extLst>
                  <a:ext uri="{0D108BD9-81ED-4DB2-BD59-A6C34878D82A}">
                    <a16:rowId xmlns:a16="http://schemas.microsoft.com/office/drawing/2014/main" val="2566626059"/>
                  </a:ext>
                </a:extLst>
              </a:tr>
              <a:tr h="1988238">
                <a:tc>
                  <a:txBody>
                    <a:bodyPr/>
                    <a:lstStyle/>
                    <a:p>
                      <a:r>
                        <a:rPr lang="en-GB" sz="1700" dirty="0">
                          <a:solidFill>
                            <a:schemeClr val="accent4">
                              <a:lumMod val="75000"/>
                            </a:schemeClr>
                          </a:solidFill>
                        </a:rPr>
                        <a:t>1200</a:t>
                      </a:r>
                    </a:p>
                  </a:txBody>
                  <a:tcPr marL="88009" marR="88009" marT="44005" marB="44005"/>
                </a:tc>
                <a:tc>
                  <a:txBody>
                    <a:bodyPr/>
                    <a:lstStyle/>
                    <a:p>
                      <a:r>
                        <a:rPr lang="en-GB" sz="1700" b="1" dirty="0">
                          <a:solidFill>
                            <a:schemeClr val="accent4">
                              <a:lumMod val="75000"/>
                            </a:schemeClr>
                          </a:solidFill>
                        </a:rPr>
                        <a:t>Main discussion</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concise review of : BACP Counselling Skill Competency Framework</a:t>
                      </a:r>
                    </a:p>
                    <a:p>
                      <a:pPr marL="285750" lvl="0" indent="-285750">
                        <a:buFont typeface="Arial" panose="020B0604020202020204" pitchFamily="34" charset="0"/>
                        <a:buChar char="•"/>
                      </a:pPr>
                      <a:r>
                        <a:rPr lang="en-GB" sz="1700" b="0" u="none" strike="noStrike" noProof="0" dirty="0">
                          <a:solidFill>
                            <a:schemeClr val="accent4">
                              <a:lumMod val="75000"/>
                            </a:schemeClr>
                          </a:solidFill>
                        </a:rPr>
                        <a:t>Discuss the counselling skills areas of competence that will be required for chosen professional role as set out in the competency framework.</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good essay should be informed by a review of the academic literature: Relevant theory, empirical evidence.  </a:t>
                      </a:r>
                    </a:p>
                  </a:txBody>
                  <a:tcPr marL="88009" marR="88009" marT="44005" marB="44005"/>
                </a:tc>
                <a:extLst>
                  <a:ext uri="{0D108BD9-81ED-4DB2-BD59-A6C34878D82A}">
                    <a16:rowId xmlns:a16="http://schemas.microsoft.com/office/drawing/2014/main" val="1370388871"/>
                  </a:ext>
                </a:extLst>
              </a:tr>
              <a:tr h="1540115">
                <a:tc>
                  <a:txBody>
                    <a:bodyPr/>
                    <a:lstStyle/>
                    <a:p>
                      <a:pPr lvl="0">
                        <a:buNone/>
                      </a:pPr>
                      <a:r>
                        <a:rPr lang="en-GB" sz="1700" dirty="0">
                          <a:solidFill>
                            <a:schemeClr val="accent4">
                              <a:lumMod val="75000"/>
                            </a:schemeClr>
                          </a:solidFill>
                        </a:rPr>
                        <a:t>150 – 200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1" dirty="0">
                          <a:solidFill>
                            <a:schemeClr val="accent4">
                              <a:lumMod val="75000"/>
                            </a:schemeClr>
                          </a:solidFill>
                        </a:rPr>
                        <a:t>Conclusion</a:t>
                      </a:r>
                      <a:r>
                        <a:rPr lang="en-GB" sz="1700" dirty="0">
                          <a:solidFill>
                            <a:schemeClr val="accent4">
                              <a:lumMod val="75000"/>
                            </a:schemeClr>
                          </a:solidFill>
                        </a:rPr>
                        <a:t>. </a:t>
                      </a:r>
                      <a:r>
                        <a:rPr lang="en-GB" sz="1800" dirty="0">
                          <a:solidFill>
                            <a:schemeClr val="accent4">
                              <a:lumMod val="75000"/>
                            </a:schemeClr>
                          </a:solidFill>
                        </a:rPr>
                        <a:t>The conclusion will summarise your discussion and raise further questions.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accent4">
                              <a:lumMod val="75000"/>
                            </a:schemeClr>
                          </a:solidFill>
                        </a:rPr>
                        <a:t>It pulls your discussion together and leaves the reader wanting to know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700" dirty="0">
                          <a:solidFill>
                            <a:schemeClr val="accent4">
                              <a:lumMod val="75000"/>
                            </a:schemeClr>
                          </a:solidFill>
                        </a:rPr>
                        <a:t>What is missing from your research? Are you able to make recommendations for further research?</a:t>
                      </a:r>
                    </a:p>
                    <a:p>
                      <a:pPr lvl="0">
                        <a:buNone/>
                      </a:pPr>
                      <a:r>
                        <a:rPr lang="en-GB" sz="1700" dirty="0">
                          <a:solidFill>
                            <a:schemeClr val="accent4">
                              <a:lumMod val="75000"/>
                            </a:schemeClr>
                          </a:solidFill>
                        </a:rPr>
                        <a:t>*Include a Reference list: APA referencing conventions</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506349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445762"/>
          </a:xfrm>
        </p:spPr>
        <p:txBody>
          <a:bodyPr anchor="ctr">
            <a:normAutofit fontScale="90000"/>
          </a:bodyPr>
          <a:lstStyle/>
          <a:p>
            <a:r>
              <a:rPr lang="en-GB" sz="3200" dirty="0">
                <a:solidFill>
                  <a:schemeClr val="accent1">
                    <a:lumMod val="75000"/>
                  </a:schemeClr>
                </a:solidFill>
              </a:rPr>
              <a:t>Essay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432411938"/>
              </p:ext>
            </p:extLst>
          </p:nvPr>
        </p:nvGraphicFramePr>
        <p:xfrm>
          <a:off x="338050" y="759230"/>
          <a:ext cx="11626735" cy="5927326"/>
        </p:xfrm>
        <a:graphic>
          <a:graphicData uri="http://schemas.openxmlformats.org/drawingml/2006/table">
            <a:tbl>
              <a:tblPr firstRow="1" bandRow="1">
                <a:tableStyleId>{8799B23B-EC83-4686-B30A-512413B5E67A}</a:tableStyleId>
              </a:tblPr>
              <a:tblGrid>
                <a:gridCol w="2652460">
                  <a:extLst>
                    <a:ext uri="{9D8B030D-6E8A-4147-A177-3AD203B41FA5}">
                      <a16:colId xmlns:a16="http://schemas.microsoft.com/office/drawing/2014/main" val="1286263194"/>
                    </a:ext>
                  </a:extLst>
                </a:gridCol>
                <a:gridCol w="8974275">
                  <a:extLst>
                    <a:ext uri="{9D8B030D-6E8A-4147-A177-3AD203B41FA5}">
                      <a16:colId xmlns:a16="http://schemas.microsoft.com/office/drawing/2014/main" val="1767151099"/>
                    </a:ext>
                  </a:extLst>
                </a:gridCol>
              </a:tblGrid>
              <a:tr h="938730">
                <a:tc>
                  <a:txBody>
                    <a:bodyPr/>
                    <a:lstStyle/>
                    <a:p>
                      <a:r>
                        <a:rPr lang="en-GB" sz="1600" dirty="0">
                          <a:solidFill>
                            <a:schemeClr val="accent4">
                              <a:lumMod val="75000"/>
                            </a:schemeClr>
                          </a:solidFill>
                        </a:rPr>
                        <a:t>Word count 1,500 words</a:t>
                      </a:r>
                    </a:p>
                  </a:txBody>
                  <a:tcPr marL="88009" marR="88009" marT="44005" marB="44005"/>
                </a:tc>
                <a:tc>
                  <a:txBody>
                    <a:bodyPr/>
                    <a:lstStyle/>
                    <a:p>
                      <a:endParaRPr lang="en-GB" sz="1600" dirty="0">
                        <a:solidFill>
                          <a:schemeClr val="accent4">
                            <a:lumMod val="75000"/>
                          </a:schemeClr>
                        </a:solidFill>
                      </a:endParaRPr>
                    </a:p>
                  </a:txBody>
                  <a:tcPr marL="88009" marR="88009" marT="44005" marB="44005"/>
                </a:tc>
                <a:extLst>
                  <a:ext uri="{0D108BD9-81ED-4DB2-BD59-A6C34878D82A}">
                    <a16:rowId xmlns:a16="http://schemas.microsoft.com/office/drawing/2014/main" val="2169499408"/>
                  </a:ext>
                </a:extLst>
              </a:tr>
              <a:tr h="2088685">
                <a:tc>
                  <a:txBody>
                    <a:bodyPr/>
                    <a:lstStyle/>
                    <a:p>
                      <a:r>
                        <a:rPr lang="en-GB" sz="1600" dirty="0">
                          <a:solidFill>
                            <a:schemeClr val="accent4">
                              <a:lumMod val="75000"/>
                            </a:schemeClr>
                          </a:solidFill>
                        </a:rPr>
                        <a:t>150 words</a:t>
                      </a:r>
                    </a:p>
                  </a:txBody>
                  <a:tcPr marL="88009" marR="88009" marT="44005" marB="44005"/>
                </a:tc>
                <a:tc>
                  <a:txBody>
                    <a:bodyPr/>
                    <a:lstStyle/>
                    <a:p>
                      <a:r>
                        <a:rPr lang="en-GB" sz="1600" b="1" dirty="0">
                          <a:solidFill>
                            <a:schemeClr val="accent4">
                              <a:lumMod val="75000"/>
                            </a:schemeClr>
                          </a:solidFill>
                        </a:rPr>
                        <a:t>Introduction - What you intend to do</a:t>
                      </a:r>
                    </a:p>
                    <a:p>
                      <a:pPr marL="285750" lvl="0" indent="-285750">
                        <a:buFont typeface="Arial" panose="020B0604020202020204" pitchFamily="34" charset="0"/>
                        <a:buChar char="•"/>
                      </a:pPr>
                      <a:r>
                        <a:rPr lang="en-GB" sz="1600" dirty="0">
                          <a:solidFill>
                            <a:schemeClr val="accent4">
                              <a:lumMod val="75000"/>
                            </a:schemeClr>
                          </a:solidFill>
                        </a:rPr>
                        <a:t>Brief introduction to chosen professional </a:t>
                      </a:r>
                      <a:endParaRPr lang="en-GB" sz="1600" b="0" u="none" dirty="0">
                        <a:solidFill>
                          <a:schemeClr val="accent4">
                            <a:lumMod val="75000"/>
                          </a:schemeClr>
                        </a:solidFill>
                      </a:endParaRPr>
                    </a:p>
                    <a:p>
                      <a:pPr marL="285750" lvl="0" indent="-285750">
                        <a:buFont typeface="Arial" panose="020B0604020202020204" pitchFamily="34" charset="0"/>
                        <a:buChar char="•"/>
                      </a:pPr>
                      <a:r>
                        <a:rPr lang="en-GB" sz="1600" b="0" u="none" dirty="0">
                          <a:solidFill>
                            <a:schemeClr val="accent4">
                              <a:lumMod val="75000"/>
                            </a:schemeClr>
                          </a:solidFill>
                        </a:rPr>
                        <a:t>Introduce the BACP Counselling Skills Competency Framework?</a:t>
                      </a:r>
                    </a:p>
                    <a:p>
                      <a:pPr marL="285750" lvl="0" indent="-285750">
                        <a:buFont typeface="Arial" panose="020B0604020202020204" pitchFamily="34" charset="0"/>
                        <a:buChar char="•"/>
                      </a:pPr>
                      <a:r>
                        <a:rPr lang="en-GB" sz="1600" b="0" u="none" dirty="0">
                          <a:solidFill>
                            <a:schemeClr val="accent4">
                              <a:lumMod val="75000"/>
                            </a:schemeClr>
                          </a:solidFill>
                        </a:rPr>
                        <a:t>Why is it important and what is current research saying about this?</a:t>
                      </a:r>
                    </a:p>
                    <a:p>
                      <a:pPr marL="285750" lvl="0" indent="-285750">
                        <a:buFont typeface="Arial" panose="020B0604020202020204" pitchFamily="34" charset="0"/>
                        <a:buChar char="•"/>
                      </a:pPr>
                      <a:r>
                        <a:rPr lang="en-GB" sz="1600" b="0" u="none" dirty="0">
                          <a:solidFill>
                            <a:schemeClr val="accent4">
                              <a:lumMod val="75000"/>
                            </a:schemeClr>
                          </a:solidFill>
                        </a:rPr>
                        <a:t>Set the scene – be clear about your intentions – what will you write about? Introduce your theories here</a:t>
                      </a:r>
                      <a:endParaRPr lang="en-GB" sz="1600" dirty="0">
                        <a:solidFill>
                          <a:schemeClr val="accent4">
                            <a:lumMod val="75000"/>
                          </a:schemeClr>
                        </a:solidFill>
                      </a:endParaRPr>
                    </a:p>
                  </a:txBody>
                  <a:tcPr marL="88009" marR="88009" marT="44005" marB="44005"/>
                </a:tc>
                <a:extLst>
                  <a:ext uri="{0D108BD9-81ED-4DB2-BD59-A6C34878D82A}">
                    <a16:rowId xmlns:a16="http://schemas.microsoft.com/office/drawing/2014/main" val="2566626059"/>
                  </a:ext>
                </a:extLst>
              </a:tr>
              <a:tr h="1241631">
                <a:tc>
                  <a:txBody>
                    <a:bodyPr/>
                    <a:lstStyle/>
                    <a:p>
                      <a:r>
                        <a:rPr lang="en-GB" sz="1600" dirty="0">
                          <a:solidFill>
                            <a:schemeClr val="accent4">
                              <a:lumMod val="75000"/>
                            </a:schemeClr>
                          </a:solidFill>
                        </a:rPr>
                        <a:t>1200</a:t>
                      </a:r>
                    </a:p>
                  </a:txBody>
                  <a:tcPr marL="88009" marR="88009" marT="44005" marB="44005"/>
                </a:tc>
                <a:tc>
                  <a:txBody>
                    <a:bodyPr/>
                    <a:lstStyle/>
                    <a:p>
                      <a:r>
                        <a:rPr lang="en-GB" sz="1600" b="1" dirty="0">
                          <a:solidFill>
                            <a:schemeClr val="accent4">
                              <a:lumMod val="75000"/>
                            </a:schemeClr>
                          </a:solidFill>
                        </a:rPr>
                        <a:t>Main discussion - </a:t>
                      </a:r>
                    </a:p>
                    <a:p>
                      <a:pPr marL="285750" indent="-285750">
                        <a:buFont typeface="Arial" panose="020B0604020202020204" pitchFamily="34" charset="0"/>
                        <a:buChar char="•"/>
                      </a:pPr>
                      <a:r>
                        <a:rPr lang="en-GB" sz="1600" b="1" u="sng" dirty="0">
                          <a:solidFill>
                            <a:schemeClr val="accent4">
                              <a:lumMod val="75000"/>
                            </a:schemeClr>
                          </a:solidFill>
                        </a:rPr>
                        <a:t>Discuss</a:t>
                      </a:r>
                      <a:r>
                        <a:rPr lang="en-GB" sz="1600" u="sng" dirty="0">
                          <a:solidFill>
                            <a:schemeClr val="accent4">
                              <a:lumMod val="75000"/>
                            </a:schemeClr>
                          </a:solidFill>
                        </a:rPr>
                        <a:t> </a:t>
                      </a:r>
                      <a:r>
                        <a:rPr lang="en-GB" sz="1600" dirty="0">
                          <a:solidFill>
                            <a:schemeClr val="accent4">
                              <a:lumMod val="75000"/>
                            </a:schemeClr>
                          </a:solidFill>
                        </a:rPr>
                        <a:t>how  the BACP Competency Framework </a:t>
                      </a:r>
                      <a:r>
                        <a:rPr lang="en-GB" sz="1600" dirty="0" err="1">
                          <a:solidFill>
                            <a:schemeClr val="accent4">
                              <a:lumMod val="75000"/>
                            </a:schemeClr>
                          </a:solidFill>
                        </a:rPr>
                        <a:t>underpis</a:t>
                      </a:r>
                      <a:r>
                        <a:rPr lang="en-GB" sz="1600" dirty="0">
                          <a:solidFill>
                            <a:schemeClr val="accent4">
                              <a:lumMod val="75000"/>
                            </a:schemeClr>
                          </a:solidFill>
                        </a:rPr>
                        <a:t> professional practice</a:t>
                      </a:r>
                    </a:p>
                    <a:p>
                      <a:pPr marL="285750" indent="-285750">
                        <a:buFont typeface="Arial" panose="020B0604020202020204" pitchFamily="34" charset="0"/>
                        <a:buChar char="•"/>
                      </a:pPr>
                      <a:r>
                        <a:rPr lang="en-GB" sz="1600" dirty="0">
                          <a:solidFill>
                            <a:schemeClr val="accent4">
                              <a:lumMod val="75000"/>
                            </a:schemeClr>
                          </a:solidFill>
                        </a:rPr>
                        <a:t>Support your discussion with research informed texts and academic journals </a:t>
                      </a:r>
                    </a:p>
                    <a:p>
                      <a:pPr marL="285750" indent="-285750">
                        <a:buFont typeface="Arial" panose="020B0604020202020204" pitchFamily="34" charset="0"/>
                        <a:buChar char="•"/>
                      </a:pPr>
                      <a:endParaRPr lang="en-GB" sz="1600" dirty="0">
                        <a:solidFill>
                          <a:schemeClr val="accent4">
                            <a:lumMod val="75000"/>
                          </a:schemeClr>
                        </a:solidFill>
                      </a:endParaRPr>
                    </a:p>
                    <a:p>
                      <a:endParaRPr lang="en-GB" sz="1600" b="1" dirty="0">
                        <a:solidFill>
                          <a:schemeClr val="accent4">
                            <a:lumMod val="75000"/>
                          </a:schemeClr>
                        </a:solidFill>
                      </a:endParaRPr>
                    </a:p>
                  </a:txBody>
                  <a:tcPr marL="88009" marR="88009" marT="44005" marB="44005"/>
                </a:tc>
                <a:extLst>
                  <a:ext uri="{0D108BD9-81ED-4DB2-BD59-A6C34878D82A}">
                    <a16:rowId xmlns:a16="http://schemas.microsoft.com/office/drawing/2014/main" val="1370388871"/>
                  </a:ext>
                </a:extLst>
              </a:tr>
              <a:tr h="1592701">
                <a:tc>
                  <a:txBody>
                    <a:bodyPr/>
                    <a:lstStyle/>
                    <a:p>
                      <a:pPr lvl="0">
                        <a:buNone/>
                      </a:pPr>
                      <a:r>
                        <a:rPr lang="en-GB" sz="1600" dirty="0">
                          <a:solidFill>
                            <a:schemeClr val="accent4">
                              <a:lumMod val="75000"/>
                            </a:schemeClr>
                          </a:solidFill>
                        </a:rPr>
                        <a:t>150 – 200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accent4">
                              <a:lumMod val="75000"/>
                            </a:schemeClr>
                          </a:solidFill>
                        </a:rPr>
                        <a:t>Conclusion – How you did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accent4">
                              <a:lumMod val="75000"/>
                            </a:schemeClr>
                          </a:solidFill>
                        </a:rPr>
                        <a:t> Summarise your research, what were the key points or themes.  your discussion together and leaves the reader wanting to know more.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accent4">
                              <a:lumMod val="75000"/>
                            </a:schemeClr>
                          </a:solidFill>
                        </a:rPr>
                        <a:t>What is missing from your research, recommendations for further research </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264567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sz="half" idx="1"/>
          </p:nvPr>
        </p:nvSpPr>
        <p:spPr>
          <a:xfrm>
            <a:off x="443345" y="1651462"/>
            <a:ext cx="5780117" cy="4976553"/>
          </a:xfrm>
        </p:spPr>
        <p:txBody>
          <a:bodyPr>
            <a:normAutofit lnSpcReduction="10000"/>
          </a:bodyPr>
          <a:lstStyle/>
          <a:p>
            <a:pPr marL="45720" indent="0">
              <a:buNone/>
            </a:pPr>
            <a:endParaRPr lang="en-GB" dirty="0">
              <a:solidFill>
                <a:srgbClr val="F59E00"/>
              </a:solidFill>
              <a:hlinkClick r:id="rId2"/>
            </a:endParaRPr>
          </a:p>
          <a:p>
            <a:r>
              <a:rPr lang="en-GB" sz="2400" dirty="0">
                <a:solidFill>
                  <a:schemeClr val="accent1">
                    <a:lumMod val="75000"/>
                  </a:schemeClr>
                </a:solidFill>
              </a:rPr>
              <a:t>Read Assignment Proforma in the Assessment tile on Moodle page</a:t>
            </a:r>
          </a:p>
          <a:p>
            <a:r>
              <a:rPr lang="en-GB" sz="2400" dirty="0">
                <a:solidFill>
                  <a:schemeClr val="accent1">
                    <a:lumMod val="75000"/>
                  </a:schemeClr>
                </a:solidFill>
              </a:rPr>
              <a:t>Be aware of submission date and time</a:t>
            </a:r>
          </a:p>
          <a:p>
            <a:r>
              <a:rPr lang="en-GB" sz="2400" dirty="0">
                <a:solidFill>
                  <a:schemeClr val="accent1">
                    <a:lumMod val="75000"/>
                  </a:schemeClr>
                </a:solidFill>
              </a:rPr>
              <a:t>*APA Referencing</a:t>
            </a:r>
          </a:p>
          <a:p>
            <a:r>
              <a:rPr lang="en-GB" sz="2400" dirty="0">
                <a:solidFill>
                  <a:schemeClr val="accent1">
                    <a:lumMod val="75000"/>
                  </a:schemeClr>
                </a:solidFill>
              </a:rPr>
              <a:t>Make use of the Turnitin Draft portal </a:t>
            </a:r>
          </a:p>
          <a:p>
            <a:r>
              <a:rPr lang="en-GB" sz="2400" dirty="0">
                <a:solidFill>
                  <a:schemeClr val="accent1">
                    <a:lumMod val="75000"/>
                  </a:schemeClr>
                </a:solidFill>
              </a:rPr>
              <a:t>Give yourself plenty of time</a:t>
            </a:r>
          </a:p>
          <a:p>
            <a:r>
              <a:rPr lang="en-GB" dirty="0">
                <a:solidFill>
                  <a:schemeClr val="accent1">
                    <a:lumMod val="75000"/>
                  </a:schemeClr>
                </a:solidFill>
              </a:rPr>
              <a:t>Take a look at the Library and Digital Skills on the Programme Moodle page</a:t>
            </a:r>
          </a:p>
          <a:p>
            <a:r>
              <a:rPr lang="en-GB" dirty="0">
                <a:solidFill>
                  <a:schemeClr val="accent1">
                    <a:lumMod val="75000"/>
                  </a:schemeClr>
                </a:solidFill>
              </a:rPr>
              <a:t>Make use of the library and learning resources</a:t>
            </a:r>
          </a:p>
          <a:p>
            <a:r>
              <a:rPr lang="en-GB" dirty="0">
                <a:solidFill>
                  <a:schemeClr val="accent1">
                    <a:lumMod val="75000"/>
                  </a:schemeClr>
                </a:solidFill>
              </a:rPr>
              <a:t>*</a:t>
            </a:r>
            <a:r>
              <a:rPr lang="en-GB" b="1" dirty="0">
                <a:solidFill>
                  <a:schemeClr val="accent1">
                    <a:lumMod val="75000"/>
                  </a:schemeClr>
                </a:solidFill>
              </a:rPr>
              <a:t>Reach out to learning support and wellbeing services if you are struggling!!!!</a:t>
            </a:r>
          </a:p>
        </p:txBody>
      </p:sp>
      <p:pic>
        <p:nvPicPr>
          <p:cNvPr id="5" name="Content Placeholder 4">
            <a:extLst>
              <a:ext uri="{FF2B5EF4-FFF2-40B4-BE49-F238E27FC236}">
                <a16:creationId xmlns:a16="http://schemas.microsoft.com/office/drawing/2014/main" id="{F18C1ED6-05CC-81A8-73A7-968A5599E783}"/>
              </a:ext>
            </a:extLst>
          </p:cNvPr>
          <p:cNvPicPr>
            <a:picLocks noGrp="1" noChangeAspect="1"/>
          </p:cNvPicPr>
          <p:nvPr>
            <p:ph sz="half" idx="2"/>
          </p:nvPr>
        </p:nvPicPr>
        <p:blipFill>
          <a:blip r:embed="rId3"/>
          <a:stretch>
            <a:fillRect/>
          </a:stretch>
        </p:blipFill>
        <p:spPr>
          <a:xfrm>
            <a:off x="6267450" y="1943765"/>
            <a:ext cx="4754563" cy="3173670"/>
          </a:xfrm>
          <a:prstGeom prst="rect">
            <a:avLst/>
          </a:prstGeom>
        </p:spPr>
      </p:pic>
    </p:spTree>
    <p:extLst>
      <p:ext uri="{BB962C8B-B14F-4D97-AF65-F5344CB8AC3E}">
        <p14:creationId xmlns:p14="http://schemas.microsoft.com/office/powerpoint/2010/main" val="1833551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C0B311-F8C2-4EC9-8BE3-57FFC031A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4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96909C-85A9-45ED-860C-23E68167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07734BF9-9CFC-456E-9D10-1CF452667FDB}"/>
              </a:ext>
            </a:extLst>
          </p:cNvPr>
          <p:cNvPicPr>
            <a:picLocks noChangeAspect="1"/>
          </p:cNvPicPr>
          <p:nvPr/>
        </p:nvPicPr>
        <p:blipFill rotWithShape="1">
          <a:blip r:embed="rId2"/>
          <a:srcRect t="2191" r="1" b="21275"/>
          <a:stretch/>
        </p:blipFill>
        <p:spPr>
          <a:xfrm>
            <a:off x="643467" y="643467"/>
            <a:ext cx="10905066" cy="5571066"/>
          </a:xfrm>
          <a:prstGeom prst="rect">
            <a:avLst/>
          </a:prstGeom>
        </p:spPr>
      </p:pic>
    </p:spTree>
    <p:extLst>
      <p:ext uri="{BB962C8B-B14F-4D97-AF65-F5344CB8AC3E}">
        <p14:creationId xmlns:p14="http://schemas.microsoft.com/office/powerpoint/2010/main" val="1829671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5">
            <a:extLst>
              <a:ext uri="{FF2B5EF4-FFF2-40B4-BE49-F238E27FC236}">
                <a16:creationId xmlns:a16="http://schemas.microsoft.com/office/drawing/2014/main" id="{0A9AD570-E9D0-4960-8950-13B882D41AC5}"/>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Take a Break</a:t>
            </a:r>
          </a:p>
        </p:txBody>
      </p:sp>
      <p:pic>
        <p:nvPicPr>
          <p:cNvPr id="5" name="Picture 4">
            <a:extLst>
              <a:ext uri="{FF2B5EF4-FFF2-40B4-BE49-F238E27FC236}">
                <a16:creationId xmlns:a16="http://schemas.microsoft.com/office/drawing/2014/main" id="{F35DF322-51FE-4FAD-B1EE-AF1C204CB8B5}"/>
              </a:ext>
            </a:extLst>
          </p:cNvPr>
          <p:cNvPicPr>
            <a:picLocks noChangeAspect="1"/>
          </p:cNvPicPr>
          <p:nvPr/>
        </p:nvPicPr>
        <p:blipFill rotWithShape="1">
          <a:blip r:embed="rId2"/>
          <a:srcRect r="34142" b="-1"/>
          <a:stretch/>
        </p:blipFill>
        <p:spPr>
          <a:xfrm>
            <a:off x="872064" y="857675"/>
            <a:ext cx="6045576" cy="5140669"/>
          </a:xfrm>
          <a:prstGeom prst="rect">
            <a:avLst/>
          </a:prstGeom>
        </p:spPr>
      </p:pic>
    </p:spTree>
    <p:extLst>
      <p:ext uri="{BB962C8B-B14F-4D97-AF65-F5344CB8AC3E}">
        <p14:creationId xmlns:p14="http://schemas.microsoft.com/office/powerpoint/2010/main" val="3989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9942F-E5E4-A530-DE3D-EB0C880ED1BF}"/>
              </a:ext>
            </a:extLst>
          </p:cNvPr>
          <p:cNvSpPr>
            <a:spLocks noGrp="1"/>
          </p:cNvSpPr>
          <p:nvPr>
            <p:ph type="title"/>
          </p:nvPr>
        </p:nvSpPr>
        <p:spPr/>
        <p:txBody>
          <a:bodyPr/>
          <a:lstStyle/>
          <a:p>
            <a:r>
              <a:rPr lang="en-GB" dirty="0">
                <a:solidFill>
                  <a:schemeClr val="accent1">
                    <a:lumMod val="50000"/>
                  </a:schemeClr>
                </a:solidFill>
              </a:rPr>
              <a:t>BACP Counselling Skills Competency Framework (2020)</a:t>
            </a:r>
          </a:p>
        </p:txBody>
      </p:sp>
      <p:sp>
        <p:nvSpPr>
          <p:cNvPr id="3" name="Content Placeholder 2">
            <a:extLst>
              <a:ext uri="{FF2B5EF4-FFF2-40B4-BE49-F238E27FC236}">
                <a16:creationId xmlns:a16="http://schemas.microsoft.com/office/drawing/2014/main" id="{27785532-ED8E-AECB-F0E8-10A13D17C224}"/>
              </a:ext>
            </a:extLst>
          </p:cNvPr>
          <p:cNvSpPr>
            <a:spLocks noGrp="1"/>
          </p:cNvSpPr>
          <p:nvPr>
            <p:ph idx="1"/>
          </p:nvPr>
        </p:nvSpPr>
        <p:spPr/>
        <p:txBody>
          <a:bodyPr>
            <a:normAutofit/>
          </a:bodyPr>
          <a:lstStyle/>
          <a:p>
            <a:pPr marL="45720" indent="0">
              <a:buNone/>
            </a:pPr>
            <a:r>
              <a:rPr lang="en-GB" sz="2400" dirty="0">
                <a:solidFill>
                  <a:schemeClr val="accent1">
                    <a:lumMod val="50000"/>
                  </a:schemeClr>
                </a:solidFill>
              </a:rPr>
              <a:t>Outlines the core areas of competency for safe, effective, non-therapeutic use of counselling skills. </a:t>
            </a:r>
          </a:p>
          <a:p>
            <a:pPr marL="45720" indent="0">
              <a:buNone/>
            </a:pPr>
            <a:r>
              <a:rPr lang="en-GB" sz="2400" dirty="0">
                <a:solidFill>
                  <a:schemeClr val="accent1">
                    <a:lumMod val="50000"/>
                  </a:schemeClr>
                </a:solidFill>
              </a:rPr>
              <a:t>Includes five key areas: </a:t>
            </a:r>
          </a:p>
          <a:p>
            <a:pPr marL="502920" indent="-457200">
              <a:buAutoNum type="arabicPeriod"/>
            </a:pPr>
            <a:r>
              <a:rPr lang="en-GB" sz="2400" dirty="0">
                <a:solidFill>
                  <a:schemeClr val="accent1">
                    <a:lumMod val="50000"/>
                  </a:schemeClr>
                </a:solidFill>
              </a:rPr>
              <a:t>Professional Context</a:t>
            </a:r>
          </a:p>
          <a:p>
            <a:pPr marL="502920" indent="-457200">
              <a:buAutoNum type="arabicPeriod"/>
            </a:pPr>
            <a:r>
              <a:rPr lang="en-GB" sz="2400" dirty="0">
                <a:solidFill>
                  <a:schemeClr val="accent1">
                    <a:lumMod val="50000"/>
                  </a:schemeClr>
                </a:solidFill>
              </a:rPr>
              <a:t>Empathy</a:t>
            </a:r>
          </a:p>
          <a:p>
            <a:pPr marL="502920" indent="-457200">
              <a:buAutoNum type="arabicPeriod"/>
            </a:pPr>
            <a:r>
              <a:rPr lang="en-GB" sz="2400" dirty="0">
                <a:solidFill>
                  <a:schemeClr val="accent1">
                    <a:lumMod val="50000"/>
                  </a:schemeClr>
                </a:solidFill>
              </a:rPr>
              <a:t>Skills and techniques</a:t>
            </a:r>
          </a:p>
          <a:p>
            <a:pPr marL="502920" indent="-457200">
              <a:buAutoNum type="arabicPeriod"/>
            </a:pPr>
            <a:r>
              <a:rPr lang="en-GB" sz="2400" dirty="0">
                <a:solidFill>
                  <a:schemeClr val="accent1">
                    <a:lumMod val="50000"/>
                  </a:schemeClr>
                </a:solidFill>
              </a:rPr>
              <a:t>Working Alliance </a:t>
            </a:r>
          </a:p>
          <a:p>
            <a:pPr marL="502920" indent="-457200">
              <a:buAutoNum type="arabicPeriod"/>
            </a:pPr>
            <a:r>
              <a:rPr lang="en-GB" sz="2400" dirty="0">
                <a:solidFill>
                  <a:schemeClr val="accent1">
                    <a:lumMod val="50000"/>
                  </a:schemeClr>
                </a:solidFill>
              </a:rPr>
              <a:t>Personal Qualities</a:t>
            </a:r>
          </a:p>
        </p:txBody>
      </p:sp>
    </p:spTree>
    <p:extLst>
      <p:ext uri="{BB962C8B-B14F-4D97-AF65-F5344CB8AC3E}">
        <p14:creationId xmlns:p14="http://schemas.microsoft.com/office/powerpoint/2010/main" val="3881435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D112-18C7-783F-038A-2620681A3DB9}"/>
              </a:ext>
            </a:extLst>
          </p:cNvPr>
          <p:cNvSpPr>
            <a:spLocks noGrp="1"/>
          </p:cNvSpPr>
          <p:nvPr>
            <p:ph type="title"/>
          </p:nvPr>
        </p:nvSpPr>
        <p:spPr/>
        <p:txBody>
          <a:bodyPr/>
          <a:lstStyle/>
          <a:p>
            <a:r>
              <a:rPr lang="en-GB" dirty="0"/>
              <a:t> </a:t>
            </a:r>
            <a:r>
              <a:rPr lang="en-GB" dirty="0">
                <a:solidFill>
                  <a:schemeClr val="accent1">
                    <a:lumMod val="50000"/>
                  </a:schemeClr>
                </a:solidFill>
              </a:rPr>
              <a:t>Core Conditions</a:t>
            </a:r>
            <a:br>
              <a:rPr lang="en-GB" dirty="0"/>
            </a:br>
            <a:endParaRPr lang="en-GB" dirty="0"/>
          </a:p>
        </p:txBody>
      </p:sp>
      <p:sp>
        <p:nvSpPr>
          <p:cNvPr id="3" name="Content Placeholder 2">
            <a:extLst>
              <a:ext uri="{FF2B5EF4-FFF2-40B4-BE49-F238E27FC236}">
                <a16:creationId xmlns:a16="http://schemas.microsoft.com/office/drawing/2014/main" id="{4BDD1406-6F87-E712-D51E-F83E21722EA0}"/>
              </a:ext>
            </a:extLst>
          </p:cNvPr>
          <p:cNvSpPr>
            <a:spLocks noGrp="1"/>
          </p:cNvSpPr>
          <p:nvPr>
            <p:ph idx="1"/>
          </p:nvPr>
        </p:nvSpPr>
        <p:spPr/>
        <p:txBody>
          <a:bodyPr>
            <a:normAutofit/>
          </a:bodyPr>
          <a:lstStyle/>
          <a:p>
            <a:r>
              <a:rPr lang="en-GB" dirty="0">
                <a:solidFill>
                  <a:schemeClr val="accent1">
                    <a:lumMod val="75000"/>
                  </a:schemeClr>
                </a:solidFill>
              </a:rPr>
              <a:t>Congruence (Genuineness): The therapist is real and authentic, without a "professional façade". Their internal feelings match their outward expression, which builds trust and models healthy emotional communication for the client.</a:t>
            </a:r>
          </a:p>
          <a:p>
            <a:r>
              <a:rPr lang="en-GB" dirty="0">
                <a:solidFill>
                  <a:schemeClr val="accent1">
                    <a:lumMod val="75000"/>
                  </a:schemeClr>
                </a:solidFill>
              </a:rPr>
              <a:t>Unconditional Positive Regard (UPR): The therapist offers non-judgemental warmth and acceptance. This means valuing the client as a worthwhile human being regardless of their behaviours or thoughts, creating a safe space for them to explore their feelings without fear of rejection.</a:t>
            </a:r>
          </a:p>
          <a:p>
            <a:r>
              <a:rPr lang="en-GB" dirty="0">
                <a:solidFill>
                  <a:schemeClr val="accent1">
                    <a:lumMod val="75000"/>
                  </a:schemeClr>
                </a:solidFill>
              </a:rPr>
              <a:t>Empathic Understanding: The therapist strives to sense the client's world "as if" it were their own, without ever losing that "as if" quality. This involves deeply understanding the client's internal frame of reference and communicating that understanding back to them. </a:t>
            </a:r>
          </a:p>
          <a:p>
            <a:endParaRPr lang="en-GB" dirty="0"/>
          </a:p>
        </p:txBody>
      </p:sp>
    </p:spTree>
    <p:extLst>
      <p:ext uri="{BB962C8B-B14F-4D97-AF65-F5344CB8AC3E}">
        <p14:creationId xmlns:p14="http://schemas.microsoft.com/office/powerpoint/2010/main" val="3353211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7DAF7-332A-49D6-D290-737EB2C1288E}"/>
              </a:ext>
            </a:extLst>
          </p:cNvPr>
          <p:cNvSpPr>
            <a:spLocks noGrp="1"/>
          </p:cNvSpPr>
          <p:nvPr>
            <p:ph type="title"/>
          </p:nvPr>
        </p:nvSpPr>
        <p:spPr/>
        <p:txBody>
          <a:bodyPr/>
          <a:lstStyle/>
          <a:p>
            <a:r>
              <a:rPr lang="en-GB" dirty="0">
                <a:solidFill>
                  <a:schemeClr val="accent1">
                    <a:lumMod val="50000"/>
                  </a:schemeClr>
                </a:solidFill>
              </a:rPr>
              <a:t>Core Conditions</a:t>
            </a:r>
          </a:p>
        </p:txBody>
      </p:sp>
      <p:sp>
        <p:nvSpPr>
          <p:cNvPr id="3" name="Content Placeholder 2">
            <a:extLst>
              <a:ext uri="{FF2B5EF4-FFF2-40B4-BE49-F238E27FC236}">
                <a16:creationId xmlns:a16="http://schemas.microsoft.com/office/drawing/2014/main" id="{F18F95B3-E8AE-1CAD-4783-5832C42BC255}"/>
              </a:ext>
            </a:extLst>
          </p:cNvPr>
          <p:cNvSpPr>
            <a:spLocks noGrp="1"/>
          </p:cNvSpPr>
          <p:nvPr>
            <p:ph idx="1"/>
          </p:nvPr>
        </p:nvSpPr>
        <p:spPr/>
        <p:txBody>
          <a:bodyPr>
            <a:normAutofit/>
          </a:bodyPr>
          <a:lstStyle/>
          <a:p>
            <a:r>
              <a:rPr lang="en-GB" sz="2800" dirty="0">
                <a:solidFill>
                  <a:schemeClr val="accent1">
                    <a:lumMod val="50000"/>
                  </a:schemeClr>
                </a:solidFill>
              </a:rPr>
              <a:t>In person-centred therapy, the Core Conditions are three essential attitudes that a therapist must embody to create a "growth-promoting climate" for the client.</a:t>
            </a:r>
          </a:p>
          <a:p>
            <a:r>
              <a:rPr lang="en-GB" sz="2800" dirty="0">
                <a:solidFill>
                  <a:schemeClr val="accent1">
                    <a:lumMod val="50000"/>
                  </a:schemeClr>
                </a:solidFill>
              </a:rPr>
              <a:t> While Carl Rogers originally identified six necessary and sufficient conditions for therapeutic change, the following three are considered the "core" because they are the internal attributes of the therapist</a:t>
            </a:r>
          </a:p>
        </p:txBody>
      </p:sp>
    </p:spTree>
    <p:extLst>
      <p:ext uri="{BB962C8B-B14F-4D97-AF65-F5344CB8AC3E}">
        <p14:creationId xmlns:p14="http://schemas.microsoft.com/office/powerpoint/2010/main" val="1598753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E1DD9C06-1A11-4618-976D-5D1D28C2D77B}"/>
              </a:ext>
            </a:extLst>
          </p:cNvPr>
          <p:cNvSpPr>
            <a:spLocks noGrp="1"/>
          </p:cNvSpPr>
          <p:nvPr>
            <p:ph type="title"/>
          </p:nvPr>
        </p:nvSpPr>
        <p:spPr>
          <a:xfrm>
            <a:off x="4382724" y="702156"/>
            <a:ext cx="7225075" cy="1013800"/>
          </a:xfrm>
        </p:spPr>
        <p:txBody>
          <a:bodyPr>
            <a:normAutofit/>
          </a:bodyPr>
          <a:lstStyle/>
          <a:p>
            <a:pPr eaLnBrk="1" hangingPunct="1"/>
            <a:r>
              <a:rPr lang="en-GB" altLang="en-US" dirty="0">
                <a:solidFill>
                  <a:schemeClr val="accent1">
                    <a:lumMod val="75000"/>
                  </a:schemeClr>
                </a:solidFill>
              </a:rPr>
              <a:t>What is empathy </a:t>
            </a:r>
          </a:p>
        </p:txBody>
      </p:sp>
      <p:pic>
        <p:nvPicPr>
          <p:cNvPr id="39941" name="Picture 39940">
            <a:extLst>
              <a:ext uri="{FF2B5EF4-FFF2-40B4-BE49-F238E27FC236}">
                <a16:creationId xmlns:a16="http://schemas.microsoft.com/office/drawing/2014/main" id="{4DE05026-C53F-4C50-85C4-4921F71FAFE0}"/>
              </a:ext>
            </a:extLst>
          </p:cNvPr>
          <p:cNvPicPr>
            <a:picLocks noChangeAspect="1"/>
          </p:cNvPicPr>
          <p:nvPr/>
        </p:nvPicPr>
        <p:blipFill rotWithShape="1">
          <a:blip r:embed="rId2"/>
          <a:srcRect l="21475" r="42448"/>
          <a:stretch/>
        </p:blipFill>
        <p:spPr>
          <a:xfrm>
            <a:off x="446534" y="601201"/>
            <a:ext cx="3703320" cy="5774200"/>
          </a:xfrm>
          <a:prstGeom prst="rect">
            <a:avLst/>
          </a:prstGeom>
        </p:spPr>
      </p:pic>
      <p:sp>
        <p:nvSpPr>
          <p:cNvPr id="39939" name="Content Placeholder 2">
            <a:extLst>
              <a:ext uri="{FF2B5EF4-FFF2-40B4-BE49-F238E27FC236}">
                <a16:creationId xmlns:a16="http://schemas.microsoft.com/office/drawing/2014/main" id="{F00D57BD-46A4-4CEA-A52E-7BE47DAD78C1}"/>
              </a:ext>
            </a:extLst>
          </p:cNvPr>
          <p:cNvSpPr>
            <a:spLocks noGrp="1"/>
          </p:cNvSpPr>
          <p:nvPr>
            <p:ph idx="1"/>
          </p:nvPr>
        </p:nvSpPr>
        <p:spPr>
          <a:xfrm>
            <a:off x="4382726" y="1896533"/>
            <a:ext cx="6878108" cy="3962266"/>
          </a:xfrm>
        </p:spPr>
        <p:txBody>
          <a:bodyPr rtlCol="0">
            <a:normAutofit/>
          </a:bodyPr>
          <a:lstStyle/>
          <a:p>
            <a:pPr eaLnBrk="1" fontAlgn="auto" hangingPunct="1">
              <a:spcAft>
                <a:spcPts val="0"/>
              </a:spcAft>
              <a:buFont typeface="Wingdings 3" charset="2"/>
              <a:buChar char=""/>
              <a:defRPr/>
            </a:pPr>
            <a:r>
              <a:rPr lang="en-GB" altLang="en-US" sz="2400" dirty="0">
                <a:solidFill>
                  <a:schemeClr val="accent1">
                    <a:lumMod val="75000"/>
                  </a:schemeClr>
                </a:solidFill>
              </a:rPr>
              <a:t>Articulates that you understand</a:t>
            </a:r>
          </a:p>
          <a:p>
            <a:pPr eaLnBrk="1" fontAlgn="auto" hangingPunct="1">
              <a:spcAft>
                <a:spcPts val="0"/>
              </a:spcAft>
              <a:buFont typeface="Wingdings 3" charset="2"/>
              <a:buChar char=""/>
              <a:defRPr/>
            </a:pPr>
            <a:r>
              <a:rPr lang="en-GB" altLang="en-US" sz="2400" dirty="0">
                <a:solidFill>
                  <a:schemeClr val="accent1">
                    <a:lumMod val="75000"/>
                  </a:schemeClr>
                </a:solidFill>
              </a:rPr>
              <a:t>Involves ‘taking in’ the world of another – what is it like to be that person</a:t>
            </a:r>
          </a:p>
          <a:p>
            <a:pPr eaLnBrk="1" fontAlgn="auto" hangingPunct="1">
              <a:spcAft>
                <a:spcPts val="0"/>
              </a:spcAft>
              <a:buFont typeface="Wingdings 3" charset="2"/>
              <a:buChar char=""/>
              <a:defRPr/>
            </a:pPr>
            <a:r>
              <a:rPr lang="en-GB" altLang="en-US" sz="2400" dirty="0">
                <a:solidFill>
                  <a:schemeClr val="accent1">
                    <a:lumMod val="75000"/>
                  </a:schemeClr>
                </a:solidFill>
              </a:rPr>
              <a:t>‘Tuning in’, ‘Walking in another’s shoes’, seeing the world from another’s perspective</a:t>
            </a:r>
          </a:p>
          <a:p>
            <a:pPr eaLnBrk="1" fontAlgn="auto" hangingPunct="1">
              <a:spcAft>
                <a:spcPts val="0"/>
              </a:spcAft>
              <a:buFont typeface="Wingdings 3" charset="2"/>
              <a:buChar char=""/>
              <a:defRPr/>
            </a:pPr>
            <a:r>
              <a:rPr lang="en-GB" altLang="en-US" sz="2400" dirty="0">
                <a:solidFill>
                  <a:schemeClr val="accent1">
                    <a:lumMod val="75000"/>
                  </a:schemeClr>
                </a:solidFill>
              </a:rPr>
              <a:t>Try to make sense of what we hear and understand the person on their own terms</a:t>
            </a:r>
          </a:p>
          <a:p>
            <a:pPr eaLnBrk="1" fontAlgn="auto" hangingPunct="1">
              <a:spcAft>
                <a:spcPts val="0"/>
              </a:spcAft>
              <a:buFont typeface="Wingdings 3" charset="2"/>
              <a:buChar char=""/>
              <a:defRPr/>
            </a:pPr>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21D5300-5328-4358-87F7-DB9820335798}"/>
              </a:ext>
            </a:extLst>
          </p:cNvPr>
          <p:cNvSpPr>
            <a:spLocks noGrp="1"/>
          </p:cNvSpPr>
          <p:nvPr>
            <p:ph type="title"/>
          </p:nvPr>
        </p:nvSpPr>
        <p:spPr>
          <a:xfrm>
            <a:off x="581192" y="702156"/>
            <a:ext cx="11029616" cy="1188720"/>
          </a:xfrm>
        </p:spPr>
        <p:txBody>
          <a:bodyPr>
            <a:normAutofit/>
          </a:bodyPr>
          <a:lstStyle/>
          <a:p>
            <a:pPr eaLnBrk="1" hangingPunct="1"/>
            <a:r>
              <a:rPr lang="en-GB" altLang="en-US" dirty="0">
                <a:solidFill>
                  <a:schemeClr val="accent1">
                    <a:lumMod val="50000"/>
                  </a:schemeClr>
                </a:solidFill>
              </a:rPr>
              <a:t>Empathy</a:t>
            </a:r>
          </a:p>
        </p:txBody>
      </p:sp>
      <p:graphicFrame>
        <p:nvGraphicFramePr>
          <p:cNvPr id="38917" name="Content Placeholder 2">
            <a:extLst>
              <a:ext uri="{FF2B5EF4-FFF2-40B4-BE49-F238E27FC236}">
                <a16:creationId xmlns:a16="http://schemas.microsoft.com/office/drawing/2014/main" id="{79022032-1E4F-4FC9-B01C-A30491A18045}"/>
              </a:ext>
            </a:extLst>
          </p:cNvPr>
          <p:cNvGraphicFramePr>
            <a:graphicFrameLocks noGrp="1"/>
          </p:cNvGraphicFramePr>
          <p:nvPr>
            <p:ph idx="1"/>
            <p:extLst>
              <p:ext uri="{D42A27DB-BD31-4B8C-83A1-F6EECF244321}">
                <p14:modId xmlns:p14="http://schemas.microsoft.com/office/powerpoint/2010/main" val="192025424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2F6CE-426F-4BBE-90FD-53D2ACF59429}"/>
              </a:ext>
            </a:extLst>
          </p:cNvPr>
          <p:cNvSpPr>
            <a:spLocks noGrp="1"/>
          </p:cNvSpPr>
          <p:nvPr>
            <p:ph type="title"/>
          </p:nvPr>
        </p:nvSpPr>
        <p:spPr>
          <a:xfrm>
            <a:off x="581193" y="702156"/>
            <a:ext cx="6309003" cy="1013800"/>
          </a:xfrm>
        </p:spPr>
        <p:txBody>
          <a:bodyPr>
            <a:normAutofit fontScale="90000"/>
          </a:bodyPr>
          <a:lstStyle/>
          <a:p>
            <a:r>
              <a:rPr lang="en-GB" dirty="0">
                <a:solidFill>
                  <a:schemeClr val="accent1">
                    <a:lumMod val="75000"/>
                  </a:schemeClr>
                </a:solidFill>
              </a:rPr>
              <a:t>Internal frame of reference </a:t>
            </a:r>
          </a:p>
        </p:txBody>
      </p:sp>
      <p:sp>
        <p:nvSpPr>
          <p:cNvPr id="3" name="Content Placeholder 2">
            <a:extLst>
              <a:ext uri="{FF2B5EF4-FFF2-40B4-BE49-F238E27FC236}">
                <a16:creationId xmlns:a16="http://schemas.microsoft.com/office/drawing/2014/main" id="{12F084B8-014B-4FBB-A19E-9B133F032826}"/>
              </a:ext>
            </a:extLst>
          </p:cNvPr>
          <p:cNvSpPr>
            <a:spLocks noGrp="1"/>
          </p:cNvSpPr>
          <p:nvPr>
            <p:ph idx="1"/>
          </p:nvPr>
        </p:nvSpPr>
        <p:spPr>
          <a:xfrm>
            <a:off x="601948" y="1940778"/>
            <a:ext cx="6309003" cy="3962266"/>
          </a:xfrm>
        </p:spPr>
        <p:txBody>
          <a:bodyPr>
            <a:normAutofit/>
          </a:bodyPr>
          <a:lstStyle/>
          <a:p>
            <a:r>
              <a:rPr lang="en-GB" sz="2800" dirty="0">
                <a:solidFill>
                  <a:schemeClr val="accent1">
                    <a:lumMod val="50000"/>
                  </a:schemeClr>
                </a:solidFill>
              </a:rPr>
              <a:t>"The state of empathy, or being empathic, is to perceive the internal frame of reference of another with accuracy and with the emotional components and meanings which pertain thereto as if one were the person." (Carl Rogers 1980 p. 140)</a:t>
            </a:r>
          </a:p>
        </p:txBody>
      </p:sp>
      <p:pic>
        <p:nvPicPr>
          <p:cNvPr id="4" name="Picture 3">
            <a:extLst>
              <a:ext uri="{FF2B5EF4-FFF2-40B4-BE49-F238E27FC236}">
                <a16:creationId xmlns:a16="http://schemas.microsoft.com/office/drawing/2014/main" id="{0822EC1D-2717-40D7-800E-3971FD889B7B}"/>
              </a:ext>
            </a:extLst>
          </p:cNvPr>
          <p:cNvPicPr>
            <a:picLocks noChangeAspect="1"/>
          </p:cNvPicPr>
          <p:nvPr/>
        </p:nvPicPr>
        <p:blipFill rotWithShape="1">
          <a:blip r:embed="rId2"/>
          <a:srcRect l="11729" r="35300" b="1"/>
          <a:stretch/>
        </p:blipFill>
        <p:spPr>
          <a:xfrm>
            <a:off x="7521283" y="10"/>
            <a:ext cx="4670717" cy="6857990"/>
          </a:xfrm>
          <a:prstGeom prst="rect">
            <a:avLst/>
          </a:prstGeom>
        </p:spPr>
      </p:pic>
    </p:spTree>
    <p:extLst>
      <p:ext uri="{BB962C8B-B14F-4D97-AF65-F5344CB8AC3E}">
        <p14:creationId xmlns:p14="http://schemas.microsoft.com/office/powerpoint/2010/main" val="3884016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4E620DDA-C533-4800-BEE7-B13415602373}"/>
              </a:ext>
            </a:extLst>
          </p:cNvPr>
          <p:cNvSpPr>
            <a:spLocks noGrp="1"/>
          </p:cNvSpPr>
          <p:nvPr>
            <p:ph type="title"/>
          </p:nvPr>
        </p:nvSpPr>
        <p:spPr>
          <a:xfrm>
            <a:off x="581193" y="702156"/>
            <a:ext cx="6309003" cy="1013800"/>
          </a:xfrm>
        </p:spPr>
        <p:txBody>
          <a:bodyPr>
            <a:normAutofit/>
          </a:bodyPr>
          <a:lstStyle/>
          <a:p>
            <a:pPr eaLnBrk="1" hangingPunct="1"/>
            <a:r>
              <a:rPr lang="en-GB" altLang="en-US" dirty="0">
                <a:solidFill>
                  <a:schemeClr val="accent1">
                    <a:lumMod val="75000"/>
                  </a:schemeClr>
                </a:solidFill>
              </a:rPr>
              <a:t>Congruence</a:t>
            </a:r>
          </a:p>
        </p:txBody>
      </p:sp>
      <p:sp>
        <p:nvSpPr>
          <p:cNvPr id="37891" name="Content Placeholder 2">
            <a:extLst>
              <a:ext uri="{FF2B5EF4-FFF2-40B4-BE49-F238E27FC236}">
                <a16:creationId xmlns:a16="http://schemas.microsoft.com/office/drawing/2014/main" id="{69633C5F-2F55-4596-BEA6-F5F6F250B164}"/>
              </a:ext>
            </a:extLst>
          </p:cNvPr>
          <p:cNvSpPr>
            <a:spLocks noGrp="1"/>
          </p:cNvSpPr>
          <p:nvPr>
            <p:ph idx="1"/>
          </p:nvPr>
        </p:nvSpPr>
        <p:spPr>
          <a:xfrm>
            <a:off x="581194" y="1896533"/>
            <a:ext cx="6309003" cy="3962266"/>
          </a:xfrm>
        </p:spPr>
        <p:txBody>
          <a:bodyPr rtlCol="0">
            <a:normAutofit/>
          </a:bodyPr>
          <a:lstStyle/>
          <a:p>
            <a:pPr eaLnBrk="1" fontAlgn="auto" hangingPunct="1">
              <a:spcAft>
                <a:spcPts val="0"/>
              </a:spcAft>
              <a:buFont typeface="Wingdings 3" charset="2"/>
              <a:buChar char=""/>
              <a:defRPr/>
            </a:pPr>
            <a:r>
              <a:rPr lang="en-GB" altLang="en-US" sz="3200" dirty="0">
                <a:solidFill>
                  <a:schemeClr val="accent1">
                    <a:lumMod val="75000"/>
                  </a:schemeClr>
                </a:solidFill>
              </a:rPr>
              <a:t>Congruence: is a willingness on your part to be authentic within the relationship, to allow your external responses to the client to match as closely as possible to your internal process but to do so in a sensitive manner appropriate to the relationship</a:t>
            </a:r>
          </a:p>
        </p:txBody>
      </p:sp>
      <p:pic>
        <p:nvPicPr>
          <p:cNvPr id="37893" name="Picture 37892" descr="People shaking hands">
            <a:extLst>
              <a:ext uri="{FF2B5EF4-FFF2-40B4-BE49-F238E27FC236}">
                <a16:creationId xmlns:a16="http://schemas.microsoft.com/office/drawing/2014/main" id="{E96D3CA0-A972-4BC0-B606-59DA5D0D47A1}"/>
              </a:ext>
            </a:extLst>
          </p:cNvPr>
          <p:cNvPicPr>
            <a:picLocks noChangeAspect="1"/>
          </p:cNvPicPr>
          <p:nvPr/>
        </p:nvPicPr>
        <p:blipFill rotWithShape="1">
          <a:blip r:embed="rId2"/>
          <a:srcRect l="18631" r="30290"/>
          <a:stretch/>
        </p:blipFill>
        <p:spPr>
          <a:xfrm>
            <a:off x="7521283" y="10"/>
            <a:ext cx="4670717" cy="685799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5831F6F6-F880-46FB-A704-1D05E0C426A3}"/>
              </a:ext>
            </a:extLst>
          </p:cNvPr>
          <p:cNvSpPr>
            <a:spLocks noGrp="1"/>
          </p:cNvSpPr>
          <p:nvPr>
            <p:ph type="title"/>
          </p:nvPr>
        </p:nvSpPr>
        <p:spPr>
          <a:xfrm>
            <a:off x="581192" y="702156"/>
            <a:ext cx="11029616" cy="1188720"/>
          </a:xfrm>
        </p:spPr>
        <p:txBody>
          <a:bodyPr>
            <a:normAutofit/>
          </a:bodyPr>
          <a:lstStyle/>
          <a:p>
            <a:pPr eaLnBrk="1" hangingPunct="1"/>
            <a:r>
              <a:rPr lang="en-GB" altLang="en-US" dirty="0">
                <a:solidFill>
                  <a:schemeClr val="accent1">
                    <a:lumMod val="50000"/>
                  </a:schemeClr>
                </a:solidFill>
              </a:rPr>
              <a:t>Unconditional Positive Regard</a:t>
            </a:r>
          </a:p>
        </p:txBody>
      </p:sp>
      <p:sp>
        <p:nvSpPr>
          <p:cNvPr id="36867" name="Content Placeholder 2">
            <a:extLst>
              <a:ext uri="{FF2B5EF4-FFF2-40B4-BE49-F238E27FC236}">
                <a16:creationId xmlns:a16="http://schemas.microsoft.com/office/drawing/2014/main" id="{20C83EFE-8929-490B-9841-51679684C2D6}"/>
              </a:ext>
            </a:extLst>
          </p:cNvPr>
          <p:cNvSpPr>
            <a:spLocks noGrp="1"/>
          </p:cNvSpPr>
          <p:nvPr>
            <p:ph idx="1"/>
          </p:nvPr>
        </p:nvSpPr>
        <p:spPr>
          <a:xfrm>
            <a:off x="581193" y="2340864"/>
            <a:ext cx="7024758" cy="3634486"/>
          </a:xfrm>
        </p:spPr>
        <p:txBody>
          <a:bodyPr rtlCol="0">
            <a:noAutofit/>
          </a:bodyPr>
          <a:lstStyle/>
          <a:p>
            <a:pPr eaLnBrk="1" fontAlgn="auto" hangingPunct="1">
              <a:spcAft>
                <a:spcPts val="0"/>
              </a:spcAft>
              <a:buFont typeface="Wingdings 3" charset="2"/>
              <a:buChar char=""/>
              <a:defRPr/>
            </a:pPr>
            <a:r>
              <a:rPr lang="en-GB" altLang="en-US" sz="2400" dirty="0">
                <a:solidFill>
                  <a:schemeClr val="accent1">
                    <a:lumMod val="50000"/>
                  </a:schemeClr>
                </a:solidFill>
              </a:rPr>
              <a:t>Unconditional Positive Regard: An attitude of warmth, caring and interest towards the client and a willingness to acknowledge the separation between a person and their behaviour.</a:t>
            </a:r>
          </a:p>
          <a:p>
            <a:pPr eaLnBrk="1" fontAlgn="auto" hangingPunct="1">
              <a:spcAft>
                <a:spcPts val="0"/>
              </a:spcAft>
              <a:buFont typeface="Wingdings 3" charset="2"/>
              <a:buChar char=""/>
              <a:defRPr/>
            </a:pPr>
            <a:r>
              <a:rPr lang="en-GB" altLang="en-US" sz="2400" dirty="0">
                <a:solidFill>
                  <a:schemeClr val="accent1">
                    <a:lumMod val="50000"/>
                  </a:schemeClr>
                </a:solidFill>
              </a:rPr>
              <a:t>It implies a non-judgemental approach and an acceptance of all the constituent parts of an individual, without discrimination, with the view that if you accept another, they can accept themselves.</a:t>
            </a:r>
          </a:p>
        </p:txBody>
      </p:sp>
      <p:pic>
        <p:nvPicPr>
          <p:cNvPr id="2" name="Picture 1">
            <a:extLst>
              <a:ext uri="{FF2B5EF4-FFF2-40B4-BE49-F238E27FC236}">
                <a16:creationId xmlns:a16="http://schemas.microsoft.com/office/drawing/2014/main" id="{437013FC-3A23-4097-856A-10FB73F84EEA}"/>
              </a:ext>
            </a:extLst>
          </p:cNvPr>
          <p:cNvPicPr>
            <a:picLocks noChangeAspect="1"/>
          </p:cNvPicPr>
          <p:nvPr/>
        </p:nvPicPr>
        <p:blipFill rotWithShape="1">
          <a:blip r:embed="rId2"/>
          <a:srcRect l="8032" r="13794" b="-2"/>
          <a:stretch/>
        </p:blipFill>
        <p:spPr>
          <a:xfrm>
            <a:off x="8051799" y="2340864"/>
            <a:ext cx="3683001" cy="363448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AB1F07-B6F8-4224-BF80-8394977D32F9}"/>
              </a:ext>
            </a:extLst>
          </p:cNvPr>
          <p:cNvPicPr>
            <a:picLocks noChangeAspect="1"/>
          </p:cNvPicPr>
          <p:nvPr/>
        </p:nvPicPr>
        <p:blipFill>
          <a:blip r:embed="rId2"/>
          <a:stretch>
            <a:fillRect/>
          </a:stretch>
        </p:blipFill>
        <p:spPr>
          <a:xfrm>
            <a:off x="1973402" y="2225505"/>
            <a:ext cx="7552983" cy="2819505"/>
          </a:xfrm>
          <a:prstGeom prst="rect">
            <a:avLst/>
          </a:prstGeom>
        </p:spPr>
      </p:pic>
    </p:spTree>
    <p:extLst>
      <p:ext uri="{BB962C8B-B14F-4D97-AF65-F5344CB8AC3E}">
        <p14:creationId xmlns:p14="http://schemas.microsoft.com/office/powerpoint/2010/main" val="37584339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7E8C1-3B2F-CEAE-DCD5-ED01DB02A148}"/>
              </a:ext>
            </a:extLst>
          </p:cNvPr>
          <p:cNvSpPr>
            <a:spLocks noGrp="1"/>
          </p:cNvSpPr>
          <p:nvPr>
            <p:ph type="title"/>
          </p:nvPr>
        </p:nvSpPr>
        <p:spPr>
          <a:xfrm>
            <a:off x="653145" y="609599"/>
            <a:ext cx="3364378" cy="5606143"/>
          </a:xfrm>
        </p:spPr>
        <p:txBody>
          <a:bodyPr>
            <a:normAutofit/>
          </a:bodyPr>
          <a:lstStyle/>
          <a:p>
            <a:r>
              <a:rPr lang="en-GB" sz="4800"/>
              <a:t>Active Listening Exercise</a:t>
            </a:r>
          </a:p>
        </p:txBody>
      </p:sp>
      <p:graphicFrame>
        <p:nvGraphicFramePr>
          <p:cNvPr id="17" name="Content Placeholder 2">
            <a:extLst>
              <a:ext uri="{FF2B5EF4-FFF2-40B4-BE49-F238E27FC236}">
                <a16:creationId xmlns:a16="http://schemas.microsoft.com/office/drawing/2014/main" id="{6C3F49BA-AFB5-CD07-6073-4685EFB01884}"/>
              </a:ext>
            </a:extLst>
          </p:cNvPr>
          <p:cNvGraphicFramePr>
            <a:graphicFrameLocks noGrp="1"/>
          </p:cNvGraphicFramePr>
          <p:nvPr>
            <p:ph idx="1"/>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8584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Diagram&#10;&#10;Description automatically generated">
            <a:extLst>
              <a:ext uri="{FF2B5EF4-FFF2-40B4-BE49-F238E27FC236}">
                <a16:creationId xmlns:a16="http://schemas.microsoft.com/office/drawing/2014/main" id="{65626188-BC88-4034-B4BD-6E0545033EC2}"/>
              </a:ext>
            </a:extLst>
          </p:cNvPr>
          <p:cNvPicPr>
            <a:picLocks noChangeAspect="1"/>
          </p:cNvPicPr>
          <p:nvPr/>
        </p:nvPicPr>
        <p:blipFill rotWithShape="1">
          <a:blip r:embed="rId2">
            <a:duotone>
              <a:schemeClr val="accent1">
                <a:shade val="45000"/>
                <a:satMod val="135000"/>
              </a:schemeClr>
              <a:prstClr val="white"/>
            </a:duotone>
            <a:alphaModFix amt="60000"/>
          </a:blip>
          <a:srcRect t="27748" b="16697"/>
          <a:stretch/>
        </p:blipFill>
        <p:spPr>
          <a:xfrm>
            <a:off x="20" y="-1"/>
            <a:ext cx="12191980" cy="6858001"/>
          </a:xfrm>
          <a:prstGeom prst="rect">
            <a:avLst/>
          </a:prstGeom>
        </p:spPr>
      </p:pic>
      <p:sp>
        <p:nvSpPr>
          <p:cNvPr id="4" name="Title 3">
            <a:extLst>
              <a:ext uri="{FF2B5EF4-FFF2-40B4-BE49-F238E27FC236}">
                <a16:creationId xmlns:a16="http://schemas.microsoft.com/office/drawing/2014/main" id="{FFF9705B-517D-48B3-8406-075A904849C1}"/>
              </a:ext>
            </a:extLst>
          </p:cNvPr>
          <p:cNvSpPr>
            <a:spLocks noGrp="1"/>
          </p:cNvSpPr>
          <p:nvPr>
            <p:ph type="ctrTitle"/>
          </p:nvPr>
        </p:nvSpPr>
        <p:spPr>
          <a:xfrm>
            <a:off x="1109980" y="882376"/>
            <a:ext cx="9966960" cy="2926080"/>
          </a:xfrm>
        </p:spPr>
        <p:txBody>
          <a:bodyPr>
            <a:normAutofit fontScale="90000"/>
          </a:bodyPr>
          <a:lstStyle/>
          <a:p>
            <a:r>
              <a:rPr lang="en-GB" sz="4400" dirty="0">
                <a:solidFill>
                  <a:schemeClr val="accent1">
                    <a:lumMod val="75000"/>
                  </a:schemeClr>
                </a:solidFill>
              </a:rPr>
              <a:t>In small groups – Discuss differences between ‘Listening’ and ‘Active Listening’?</a:t>
            </a:r>
            <a:br>
              <a:rPr lang="en-GB" sz="4400" dirty="0">
                <a:solidFill>
                  <a:schemeClr val="accent1">
                    <a:lumMod val="75000"/>
                  </a:schemeClr>
                </a:solidFill>
              </a:rPr>
            </a:br>
            <a:r>
              <a:rPr lang="en-GB" sz="4400">
                <a:solidFill>
                  <a:schemeClr val="accent1">
                    <a:lumMod val="75000"/>
                  </a:schemeClr>
                </a:solidFill>
              </a:rPr>
              <a:t>Discuss </a:t>
            </a:r>
            <a:r>
              <a:rPr lang="en-GB" sz="4400" dirty="0">
                <a:solidFill>
                  <a:schemeClr val="accent1">
                    <a:lumMod val="75000"/>
                  </a:schemeClr>
                </a:solidFill>
              </a:rPr>
              <a:t>barriers to listening actively? </a:t>
            </a:r>
          </a:p>
        </p:txBody>
      </p:sp>
      <p:sp>
        <p:nvSpPr>
          <p:cNvPr id="5" name="Subtitle 4">
            <a:extLst>
              <a:ext uri="{FF2B5EF4-FFF2-40B4-BE49-F238E27FC236}">
                <a16:creationId xmlns:a16="http://schemas.microsoft.com/office/drawing/2014/main" id="{77100D4A-3297-49B4-B6C1-3DC7DE054276}"/>
              </a:ext>
            </a:extLst>
          </p:cNvPr>
          <p:cNvSpPr>
            <a:spLocks noGrp="1"/>
          </p:cNvSpPr>
          <p:nvPr>
            <p:ph type="subTitle" idx="1"/>
          </p:nvPr>
        </p:nvSpPr>
        <p:spPr>
          <a:xfrm>
            <a:off x="1709530" y="3869634"/>
            <a:ext cx="8767860" cy="1388165"/>
          </a:xfrm>
        </p:spPr>
        <p:txBody>
          <a:bodyPr>
            <a:normAutofit/>
          </a:bodyPr>
          <a:lstStyle/>
          <a:p>
            <a:endParaRPr lang="en-GB" dirty="0"/>
          </a:p>
        </p:txBody>
      </p:sp>
      <p:pic>
        <p:nvPicPr>
          <p:cNvPr id="10" name="Content Placeholder 3">
            <a:extLst>
              <a:ext uri="{FF2B5EF4-FFF2-40B4-BE49-F238E27FC236}">
                <a16:creationId xmlns:a16="http://schemas.microsoft.com/office/drawing/2014/main" id="{117065ED-7F69-406B-B396-0FBBA641B1F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40370" y="3808456"/>
            <a:ext cx="5020363" cy="29088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0662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Further Reading </a:t>
            </a:r>
          </a:p>
        </p:txBody>
      </p:sp>
      <p:sp>
        <p:nvSpPr>
          <p:cNvPr id="3" name="Content Placeholder 2"/>
          <p:cNvSpPr>
            <a:spLocks noGrp="1"/>
          </p:cNvSpPr>
          <p:nvPr>
            <p:ph idx="1"/>
          </p:nvPr>
        </p:nvSpPr>
        <p:spPr>
          <a:xfrm>
            <a:off x="1295401" y="1484784"/>
            <a:ext cx="9601200" cy="4687416"/>
          </a:xfrm>
        </p:spPr>
        <p:txBody>
          <a:bodyPr>
            <a:normAutofit fontScale="92500" lnSpcReduction="10000"/>
          </a:bodyPr>
          <a:lstStyle/>
          <a:p>
            <a:endParaRPr lang="en-GB" dirty="0">
              <a:hlinkClick r:id="rId2"/>
            </a:endParaRPr>
          </a:p>
          <a:p>
            <a:r>
              <a:rPr lang="en-GB" dirty="0">
                <a:solidFill>
                  <a:schemeClr val="accent1">
                    <a:lumMod val="50000"/>
                  </a:schemeClr>
                </a:solidFill>
              </a:rPr>
              <a:t>Carkhuff, R.R. (1969) Helping and human relations: A primer for lay and professional helpers: I. Selection and training. New York: Holt, Rinehart &amp; Winston. </a:t>
            </a:r>
          </a:p>
          <a:p>
            <a:r>
              <a:rPr lang="en-GB" dirty="0">
                <a:solidFill>
                  <a:schemeClr val="accent1">
                    <a:lumMod val="50000"/>
                  </a:schemeClr>
                </a:solidFill>
              </a:rPr>
              <a:t>Egan, G(1998). The Skilled Helper – a problem management approach to helping 6"' edition California: Brooks Cole, Hill, C.E. (2009) Helping skills: Facilitating, exploration, insight, and action (3rd ed.). American Psychological Association. </a:t>
            </a:r>
          </a:p>
          <a:p>
            <a:r>
              <a:rPr lang="en-GB" dirty="0">
                <a:solidFill>
                  <a:schemeClr val="accent1">
                    <a:lumMod val="50000"/>
                  </a:schemeClr>
                </a:solidFill>
              </a:rPr>
              <a:t>McLeod, J &amp; McLeod, J. (</a:t>
            </a:r>
            <a:r>
              <a:rPr lang="en-GB" i="1" dirty="0">
                <a:solidFill>
                  <a:schemeClr val="accent1">
                    <a:lumMod val="50000"/>
                  </a:schemeClr>
                </a:solidFill>
              </a:rPr>
              <a:t>2011)Counselling Skills: A Practical Guide for Counsellors and Helping Professionals</a:t>
            </a:r>
            <a:r>
              <a:rPr lang="en-GB" dirty="0">
                <a:solidFill>
                  <a:schemeClr val="accent1">
                    <a:lumMod val="50000"/>
                  </a:schemeClr>
                </a:solidFill>
              </a:rPr>
              <a:t>. Open University Press</a:t>
            </a:r>
          </a:p>
          <a:p>
            <a:r>
              <a:rPr lang="en-GB" dirty="0">
                <a:solidFill>
                  <a:schemeClr val="accent1">
                    <a:lumMod val="50000"/>
                  </a:schemeClr>
                </a:solidFill>
              </a:rPr>
              <a:t>McLeod, J. (2013)  </a:t>
            </a:r>
            <a:r>
              <a:rPr lang="en-GB" i="1" dirty="0">
                <a:solidFill>
                  <a:schemeClr val="accent1">
                    <a:lumMod val="50000"/>
                  </a:schemeClr>
                </a:solidFill>
              </a:rPr>
              <a:t>Introduction to Counselling, 5th </a:t>
            </a:r>
            <a:r>
              <a:rPr lang="en-GB" i="1" dirty="0" err="1">
                <a:solidFill>
                  <a:schemeClr val="accent1">
                    <a:lumMod val="50000"/>
                  </a:schemeClr>
                </a:solidFill>
              </a:rPr>
              <a:t>edn</a:t>
            </a:r>
            <a:r>
              <a:rPr lang="en-GB" i="1" dirty="0">
                <a:solidFill>
                  <a:schemeClr val="accent1">
                    <a:lumMod val="50000"/>
                  </a:schemeClr>
                </a:solidFill>
              </a:rPr>
              <a:t>.  </a:t>
            </a:r>
            <a:r>
              <a:rPr lang="en-GB" dirty="0">
                <a:solidFill>
                  <a:schemeClr val="accent1">
                    <a:lumMod val="50000"/>
                  </a:schemeClr>
                </a:solidFill>
              </a:rPr>
              <a:t>Maidenhead: Open University Press</a:t>
            </a:r>
          </a:p>
          <a:p>
            <a:r>
              <a:rPr lang="en-GB" dirty="0">
                <a:solidFill>
                  <a:schemeClr val="accent1">
                    <a:lumMod val="50000"/>
                  </a:schemeClr>
                </a:solidFill>
              </a:rPr>
              <a:t>Midwinter, R., &amp; Dickson, J. (2015). Embedding counselling and communication skills : A relational skills model. London: Routledge. Pages 34-36</a:t>
            </a:r>
          </a:p>
          <a:p>
            <a:r>
              <a:rPr lang="en-GB" dirty="0">
                <a:solidFill>
                  <a:schemeClr val="accent1">
                    <a:lumMod val="50000"/>
                  </a:schemeClr>
                </a:solidFill>
              </a:rPr>
              <a:t>Rogers, C. (1957) The necessary and sufficient conditions of therapeutic personality change. Journal of Consulting Psychology, Vol. 21(2), pp.95-103</a:t>
            </a:r>
          </a:p>
          <a:p>
            <a:endParaRPr lang="en-GB" dirty="0"/>
          </a:p>
        </p:txBody>
      </p:sp>
    </p:spTree>
    <p:extLst>
      <p:ext uri="{BB962C8B-B14F-4D97-AF65-F5344CB8AC3E}">
        <p14:creationId xmlns:p14="http://schemas.microsoft.com/office/powerpoint/2010/main" val="36535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999C-5FDE-CE89-14B8-880FF879D228}"/>
              </a:ext>
            </a:extLst>
          </p:cNvPr>
          <p:cNvSpPr>
            <a:spLocks noGrp="1"/>
          </p:cNvSpPr>
          <p:nvPr>
            <p:ph type="title"/>
          </p:nvPr>
        </p:nvSpPr>
        <p:spPr/>
        <p:txBody>
          <a:bodyPr/>
          <a:lstStyle/>
          <a:p>
            <a:r>
              <a:rPr lang="en-GB" dirty="0"/>
              <a:t>Reading Week: 16</a:t>
            </a:r>
            <a:r>
              <a:rPr lang="en-GB" baseline="30000" dirty="0"/>
              <a:t>th</a:t>
            </a:r>
            <a:r>
              <a:rPr lang="en-GB" dirty="0"/>
              <a:t> to 20</a:t>
            </a:r>
            <a:r>
              <a:rPr lang="en-GB" baseline="30000" dirty="0"/>
              <a:t>th</a:t>
            </a:r>
            <a:r>
              <a:rPr lang="en-GB" dirty="0"/>
              <a:t> February 2026</a:t>
            </a:r>
          </a:p>
        </p:txBody>
      </p:sp>
      <p:graphicFrame>
        <p:nvGraphicFramePr>
          <p:cNvPr id="6" name="Content Placeholder 2">
            <a:extLst>
              <a:ext uri="{FF2B5EF4-FFF2-40B4-BE49-F238E27FC236}">
                <a16:creationId xmlns:a16="http://schemas.microsoft.com/office/drawing/2014/main" id="{D416448C-AF44-7E3F-33C5-1DF6BFF7EDC4}"/>
              </a:ext>
            </a:extLst>
          </p:cNvPr>
          <p:cNvGraphicFramePr>
            <a:graphicFrameLocks noGrp="1"/>
          </p:cNvGraphicFramePr>
          <p:nvPr>
            <p:ph sz="half" idx="1"/>
            <p:extLst>
              <p:ext uri="{D42A27DB-BD31-4B8C-83A1-F6EECF244321}">
                <p14:modId xmlns:p14="http://schemas.microsoft.com/office/powerpoint/2010/main" val="2527537581"/>
              </p:ext>
            </p:extLst>
          </p:nvPr>
        </p:nvGraphicFramePr>
        <p:xfrm>
          <a:off x="1143000" y="2057399"/>
          <a:ext cx="475488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257ECEFA-C8EE-E972-09E1-897291B361AC}"/>
              </a:ext>
            </a:extLst>
          </p:cNvPr>
          <p:cNvSpPr>
            <a:spLocks noGrp="1"/>
          </p:cNvSpPr>
          <p:nvPr>
            <p:ph sz="half" idx="2"/>
          </p:nvPr>
        </p:nvSpPr>
        <p:spPr>
          <a:xfrm>
            <a:off x="6096000" y="1518920"/>
            <a:ext cx="5659120" cy="4993640"/>
          </a:xfrm>
        </p:spPr>
        <p:txBody>
          <a:bodyPr>
            <a:normAutofit/>
          </a:bodyPr>
          <a:lstStyle/>
          <a:p>
            <a:pPr marL="45720" indent="0">
              <a:buNone/>
            </a:pPr>
            <a:endParaRPr lang="en-GB" dirty="0">
              <a:solidFill>
                <a:schemeClr val="accent1">
                  <a:lumMod val="75000"/>
                </a:schemeClr>
              </a:solidFill>
            </a:endParaRPr>
          </a:p>
          <a:p>
            <a:r>
              <a:rPr lang="en-GB" b="1" dirty="0"/>
              <a:t>READING</a:t>
            </a:r>
            <a:endParaRPr lang="en-GB" dirty="0"/>
          </a:p>
          <a:p>
            <a:r>
              <a:rPr lang="en-GB" dirty="0"/>
              <a:t>Midwinter, R., &amp; Dickson, J. (2015). Embedding counselling and communication skills : A relational skills model. London: Routledge. Pages </a:t>
            </a:r>
          </a:p>
          <a:p>
            <a:r>
              <a:rPr lang="en-GB" dirty="0"/>
              <a:t>McLeod, J. and McLeod, J. (2011). </a:t>
            </a:r>
            <a:r>
              <a:rPr lang="en-GB" i="1" dirty="0"/>
              <a:t>Counselling Skills. 2nd </a:t>
            </a:r>
            <a:r>
              <a:rPr lang="en-GB" i="1" dirty="0" err="1"/>
              <a:t>Edn</a:t>
            </a:r>
            <a:r>
              <a:rPr lang="en-GB" i="1" dirty="0"/>
              <a:t>. </a:t>
            </a:r>
            <a:r>
              <a:rPr lang="en-GB" dirty="0"/>
              <a:t>Maidenhead: McGraw Hill [</a:t>
            </a:r>
            <a:r>
              <a:rPr lang="en-GB" dirty="0" err="1"/>
              <a:t>ebook</a:t>
            </a:r>
            <a:r>
              <a:rPr lang="en-GB" dirty="0"/>
              <a:t>]. </a:t>
            </a:r>
          </a:p>
          <a:p>
            <a:endParaRPr lang="en-GB" dirty="0"/>
          </a:p>
        </p:txBody>
      </p:sp>
    </p:spTree>
    <p:extLst>
      <p:ext uri="{BB962C8B-B14F-4D97-AF65-F5344CB8AC3E}">
        <p14:creationId xmlns:p14="http://schemas.microsoft.com/office/powerpoint/2010/main" val="30186259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446CBFBA-478F-97C3-0015-3740CBDC8174}"/>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EF10E643-B997-9C85-71F5-8EA57529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EB12C46-BADA-76CB-C6FE-53255C54F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14AAC2CD-19BC-6E85-E3E7-1F9FD2CD4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0D1868E-DC17-D541-EAE1-14ED53229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575A4895-2777-0123-65ED-C8F2D333A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0B26F226-A0FE-2FDA-B791-8DBF21C0B8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8C70700D-2ACF-872F-360F-3C0B4B6EB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5">
            <a:extLst>
              <a:ext uri="{FF2B5EF4-FFF2-40B4-BE49-F238E27FC236}">
                <a16:creationId xmlns:a16="http://schemas.microsoft.com/office/drawing/2014/main" id="{2CD2A49A-3A1E-0F10-8DED-AAB29D1A8559}"/>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Take a Break</a:t>
            </a:r>
          </a:p>
        </p:txBody>
      </p:sp>
      <p:pic>
        <p:nvPicPr>
          <p:cNvPr id="5" name="Picture 4">
            <a:extLst>
              <a:ext uri="{FF2B5EF4-FFF2-40B4-BE49-F238E27FC236}">
                <a16:creationId xmlns:a16="http://schemas.microsoft.com/office/drawing/2014/main" id="{137C4ADC-BD21-EF14-B194-21B488EA6887}"/>
              </a:ext>
            </a:extLst>
          </p:cNvPr>
          <p:cNvPicPr>
            <a:picLocks noChangeAspect="1"/>
          </p:cNvPicPr>
          <p:nvPr/>
        </p:nvPicPr>
        <p:blipFill rotWithShape="1">
          <a:blip r:embed="rId2"/>
          <a:srcRect r="34142" b="-1"/>
          <a:stretch/>
        </p:blipFill>
        <p:spPr>
          <a:xfrm>
            <a:off x="872064" y="857675"/>
            <a:ext cx="6045576" cy="5140669"/>
          </a:xfrm>
          <a:prstGeom prst="rect">
            <a:avLst/>
          </a:prstGeom>
        </p:spPr>
      </p:pic>
    </p:spTree>
    <p:extLst>
      <p:ext uri="{BB962C8B-B14F-4D97-AF65-F5344CB8AC3E}">
        <p14:creationId xmlns:p14="http://schemas.microsoft.com/office/powerpoint/2010/main" val="3675964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915EF7-B9F6-4EB7-AA4F-557BE6AB702C}">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6928E4D0-782D-4812-BE7D-AE5131FD375E}">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1952</Words>
  <Application>Microsoft Office PowerPoint</Application>
  <PresentationFormat>Widescreen</PresentationFormat>
  <Paragraphs>166</Paragraphs>
  <Slides>31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Corbel</vt:lpstr>
      <vt:lpstr>Times New Roman</vt:lpstr>
      <vt:lpstr>Wingdings</vt:lpstr>
      <vt:lpstr>Wingdings 3</vt:lpstr>
      <vt:lpstr>Basis</vt:lpstr>
      <vt:lpstr>ECPS4015: Introduction to Counselling Skills Module Lead: Andrea Williams</vt:lpstr>
      <vt:lpstr>Welcome to the ECPS4015 Introduction to Counselling Skills Module - 2026</vt:lpstr>
      <vt:lpstr>Session Aims: Week 3:  Counselling Skills Competency Framework</vt:lpstr>
      <vt:lpstr>Assessment Component 1 - Essay </vt:lpstr>
      <vt:lpstr>Use of Generative AI in Assessment</vt:lpstr>
      <vt:lpstr>Academic Misconduct</vt:lpstr>
      <vt:lpstr>Essay Task</vt:lpstr>
      <vt:lpstr>Vignette 1</vt:lpstr>
      <vt:lpstr>Vignette 2</vt:lpstr>
      <vt:lpstr>Vignette 3</vt:lpstr>
      <vt:lpstr>Essay Structure</vt:lpstr>
      <vt:lpstr>Writing a Good Essay</vt:lpstr>
      <vt:lpstr>Essay plan</vt:lpstr>
      <vt:lpstr>Essay plan</vt:lpstr>
      <vt:lpstr>Summary</vt:lpstr>
      <vt:lpstr>PowerPoint Presentation</vt:lpstr>
      <vt:lpstr>Take a Break</vt:lpstr>
      <vt:lpstr>BACP Counselling Skills Competency Framework (2020)</vt:lpstr>
      <vt:lpstr> Core Conditions </vt:lpstr>
      <vt:lpstr>Core Conditions</vt:lpstr>
      <vt:lpstr>What is empathy </vt:lpstr>
      <vt:lpstr>Empathy</vt:lpstr>
      <vt:lpstr>Internal frame of reference </vt:lpstr>
      <vt:lpstr>Congruence</vt:lpstr>
      <vt:lpstr>Unconditional Positive Regard</vt:lpstr>
      <vt:lpstr>PowerPoint Presentation</vt:lpstr>
      <vt:lpstr>Active Listening Exercise</vt:lpstr>
      <vt:lpstr>In small groups – Discuss differences between ‘Listening’ and ‘Active Listening’? Discuss barriers to listening actively? </vt:lpstr>
      <vt:lpstr>Further Reading </vt:lpstr>
      <vt:lpstr>Reading Week: 16th to 20th February 2026</vt:lpstr>
      <vt:lpstr>Take a Break</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2026-02-09T15:12:04Z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