
<file path=[Content_Types].xml><?xml version="1.0" encoding="utf-8"?>
<Types xmlns="http://schemas.openxmlformats.org/package/2006/content-types">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Lst>
  <p:sldSz cy="5143500" cx="9144000"/>
  <p:notesSz cx="6858000" cy="9144000"/>
  <p:embeddedFontLst>
    <p:embeddedFont>
      <p:font typeface="Raleway"/>
      <p:regular r:id="rId18"/>
      <p:bold r:id="rId19"/>
      <p:italic r:id="rId20"/>
      <p:boldItalic r:id="rId21"/>
    </p:embeddedFont>
    <p:embeddedFont>
      <p:font typeface="Lato"/>
      <p:regular r:id="rId22"/>
      <p:bold r:id="rId23"/>
      <p:italic r:id="rId24"/>
      <p:boldItalic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FD3B9904-2035-4582-B6C2-F76CE328F275}">
  <a:tblStyle styleId="{FD3B9904-2035-4582-B6C2-F76CE328F275}"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aleway-italic.fntdata"/><Relationship Id="rId22" Type="http://schemas.openxmlformats.org/officeDocument/2006/relationships/font" Target="fonts/Lato-regular.fntdata"/><Relationship Id="rId21" Type="http://schemas.openxmlformats.org/officeDocument/2006/relationships/font" Target="fonts/Raleway-boldItalic.fntdata"/><Relationship Id="rId24" Type="http://schemas.openxmlformats.org/officeDocument/2006/relationships/font" Target="fonts/Lato-italic.fntdata"/><Relationship Id="rId23" Type="http://schemas.openxmlformats.org/officeDocument/2006/relationships/font" Target="fonts/Lato-bold.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5" Type="http://schemas.openxmlformats.org/officeDocument/2006/relationships/font" Target="fonts/Lato-boldItalic.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font" Target="fonts/Raleway-bold.fntdata"/><Relationship Id="rId18" Type="http://schemas.openxmlformats.org/officeDocument/2006/relationships/font" Target="fonts/Raleway-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3c84e08b15c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3c84e08b15c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g3c821897d37_0_10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3c821897d37_0_10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3c84e08b15c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3c84e08b15c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g3c84e08b15c_0_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 name="Google Shape;108;g3c84e08b15c_0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3c84e08b15c_0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3c84e08b15c_0_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3c84e08b15c_0_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3c84e08b15c_0_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3c84e08b15c_0_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7" name="Google Shape;127;g3c84e08b15c_0_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3c84e08b15c_0_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3c84e08b15c_0_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3c84e08b15c_0_1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3c84e08b15c_0_1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g3c84e08b15c_0_2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3" name="Google Shape;173;g3c84e08b15c_0_2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lt2"/>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729450" y="1322450"/>
            <a:ext cx="7688100" cy="1664700"/>
          </a:xfrm>
          <a:prstGeom prst="rect">
            <a:avLst/>
          </a:prstGeom>
        </p:spPr>
        <p:txBody>
          <a:bodyPr anchorCtr="0" anchor="t" bIns="91425" lIns="91425" spcFirstLastPara="1" rIns="91425" wrap="square" tIns="91425">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p:txBody>
      </p:sp>
      <p:sp>
        <p:nvSpPr>
          <p:cNvPr id="15" name="Google Shape;15;p2"/>
          <p:cNvSpPr txBox="1"/>
          <p:nvPr>
            <p:ph idx="1" type="subTitle"/>
          </p:nvPr>
        </p:nvSpPr>
        <p:spPr>
          <a:xfrm>
            <a:off x="729627" y="3172900"/>
            <a:ext cx="7688100" cy="5412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6" name="Google Shape;16;p2"/>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7"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3"/>
          <p:cNvSpPr txBox="1"/>
          <p:nvPr>
            <p:ph type="title"/>
          </p:nvPr>
        </p:nvSpPr>
        <p:spPr>
          <a:xfrm>
            <a:off x="729450" y="1322450"/>
            <a:ext cx="7688400" cy="1518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22" name="Google Shape;22;p3"/>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3"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 name="Google Shape;28;p4"/>
          <p:cNvSpPr txBox="1"/>
          <p:nvPr>
            <p:ph type="title"/>
          </p:nvPr>
        </p:nvSpPr>
        <p:spPr>
          <a:xfrm>
            <a:off x="729450" y="1318650"/>
            <a:ext cx="76887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29" name="Google Shape;29;p4"/>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4"/>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5"/>
          <p:cNvSpPr txBox="1"/>
          <p:nvPr>
            <p:ph type="title"/>
          </p:nvPr>
        </p:nvSpPr>
        <p:spPr>
          <a:xfrm>
            <a:off x="729450" y="1318650"/>
            <a:ext cx="76884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37" name="Google Shape;37;p5"/>
          <p:cNvSpPr txBox="1"/>
          <p:nvPr>
            <p:ph idx="1" type="body"/>
          </p:nvPr>
        </p:nvSpPr>
        <p:spPr>
          <a:xfrm>
            <a:off x="729325" y="2078875"/>
            <a:ext cx="37743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8" name="Google Shape;38;p5"/>
          <p:cNvSpPr txBox="1"/>
          <p:nvPr>
            <p:ph idx="2" type="body"/>
          </p:nvPr>
        </p:nvSpPr>
        <p:spPr>
          <a:xfrm>
            <a:off x="4643604" y="2078875"/>
            <a:ext cx="37743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9" name="Google Shape;39;p5"/>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0"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6"/>
          <p:cNvSpPr txBox="1"/>
          <p:nvPr>
            <p:ph type="title"/>
          </p:nvPr>
        </p:nvSpPr>
        <p:spPr>
          <a:xfrm>
            <a:off x="729450" y="1318650"/>
            <a:ext cx="76884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46" name="Google Shape;46;p6"/>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7"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7"/>
          <p:cNvSpPr txBox="1"/>
          <p:nvPr>
            <p:ph type="title"/>
          </p:nvPr>
        </p:nvSpPr>
        <p:spPr>
          <a:xfrm>
            <a:off x="730000" y="1318650"/>
            <a:ext cx="3300900" cy="13815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53" name="Google Shape;53;p7"/>
          <p:cNvSpPr txBox="1"/>
          <p:nvPr>
            <p:ph idx="1" type="body"/>
          </p:nvPr>
        </p:nvSpPr>
        <p:spPr>
          <a:xfrm>
            <a:off x="721225" y="2781725"/>
            <a:ext cx="3300900" cy="159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7"/>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55"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9" name="Google Shape;59;p8"/>
          <p:cNvSpPr txBox="1"/>
          <p:nvPr>
            <p:ph type="title"/>
          </p:nvPr>
        </p:nvSpPr>
        <p:spPr>
          <a:xfrm>
            <a:off x="729450" y="864300"/>
            <a:ext cx="7021200" cy="29850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60" name="Google Shape;60;p8"/>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6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9"/>
          <p:cNvSpPr txBox="1"/>
          <p:nvPr>
            <p:ph type="title"/>
          </p:nvPr>
        </p:nvSpPr>
        <p:spPr>
          <a:xfrm>
            <a:off x="730000" y="1318650"/>
            <a:ext cx="3300900" cy="1687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67" name="Google Shape;67;p9"/>
          <p:cNvSpPr txBox="1"/>
          <p:nvPr>
            <p:ph idx="1" type="subTitle"/>
          </p:nvPr>
        </p:nvSpPr>
        <p:spPr>
          <a:xfrm>
            <a:off x="724950" y="3161525"/>
            <a:ext cx="3300900" cy="7590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68" name="Google Shape;68;p9"/>
          <p:cNvSpPr txBox="1"/>
          <p:nvPr>
            <p:ph idx="2" type="body"/>
          </p:nvPr>
        </p:nvSpPr>
        <p:spPr>
          <a:xfrm>
            <a:off x="5174225" y="1352625"/>
            <a:ext cx="3374400" cy="3025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9" name="Google Shape;69;p9"/>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70" name="Shape 70"/>
        <p:cNvGrpSpPr/>
        <p:nvPr/>
      </p:nvGrpSpPr>
      <p:grpSpPr>
        <a:xfrm>
          <a:off x="0" y="0"/>
          <a:ext cx="0" cy="0"/>
          <a:chOff x="0" y="0"/>
          <a:chExt cx="0" cy="0"/>
        </a:xfrm>
      </p:grpSpPr>
      <p:sp>
        <p:nvSpPr>
          <p:cNvPr id="71" name="Google Shape;71;p10"/>
          <p:cNvSpPr txBox="1"/>
          <p:nvPr>
            <p:ph idx="1" type="body"/>
          </p:nvPr>
        </p:nvSpPr>
        <p:spPr>
          <a:xfrm>
            <a:off x="724950" y="4372551"/>
            <a:ext cx="7697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72" name="Google Shape;72;p10"/>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73"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7" name="Google Shape;77;p11"/>
          <p:cNvSpPr txBox="1"/>
          <p:nvPr>
            <p:ph hasCustomPrompt="1" type="title"/>
          </p:nvPr>
        </p:nvSpPr>
        <p:spPr>
          <a:xfrm>
            <a:off x="729450" y="733950"/>
            <a:ext cx="7688400" cy="1244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p:nvPr>
            <p:ph idx="1" type="body"/>
          </p:nvPr>
        </p:nvSpPr>
        <p:spPr>
          <a:xfrm>
            <a:off x="729450" y="2272888"/>
            <a:ext cx="7688400" cy="15804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lt1"/>
              </a:buClr>
              <a:buSzPts val="1300"/>
              <a:buChar char="●"/>
              <a:defRPr>
                <a:solidFill>
                  <a:schemeClr val="lt1"/>
                </a:solidFill>
              </a:defRPr>
            </a:lvl1pPr>
            <a:lvl2pPr indent="-298450" lvl="1" marL="914400">
              <a:spcBef>
                <a:spcPts val="0"/>
              </a:spcBef>
              <a:spcAft>
                <a:spcPts val="0"/>
              </a:spcAft>
              <a:buClr>
                <a:schemeClr val="lt1"/>
              </a:buClr>
              <a:buSzPts val="1100"/>
              <a:buChar char="○"/>
              <a:defRPr>
                <a:solidFill>
                  <a:schemeClr val="lt1"/>
                </a:solidFill>
              </a:defRPr>
            </a:lvl2pPr>
            <a:lvl3pPr indent="-298450" lvl="2" marL="1371600">
              <a:spcBef>
                <a:spcPts val="0"/>
              </a:spcBef>
              <a:spcAft>
                <a:spcPts val="0"/>
              </a:spcAft>
              <a:buClr>
                <a:schemeClr val="lt1"/>
              </a:buClr>
              <a:buSzPts val="1100"/>
              <a:buChar char="■"/>
              <a:defRPr>
                <a:solidFill>
                  <a:schemeClr val="lt1"/>
                </a:solidFill>
              </a:defRPr>
            </a:lvl3pPr>
            <a:lvl4pPr indent="-298450" lvl="3" marL="1828800">
              <a:spcBef>
                <a:spcPts val="0"/>
              </a:spcBef>
              <a:spcAft>
                <a:spcPts val="0"/>
              </a:spcAft>
              <a:buClr>
                <a:schemeClr val="lt1"/>
              </a:buClr>
              <a:buSzPts val="1100"/>
              <a:buChar char="●"/>
              <a:defRPr>
                <a:solidFill>
                  <a:schemeClr val="lt1"/>
                </a:solidFill>
              </a:defRPr>
            </a:lvl4pPr>
            <a:lvl5pPr indent="-298450" lvl="4" marL="2286000">
              <a:spcBef>
                <a:spcPts val="0"/>
              </a:spcBef>
              <a:spcAft>
                <a:spcPts val="0"/>
              </a:spcAft>
              <a:buClr>
                <a:schemeClr val="lt1"/>
              </a:buClr>
              <a:buSzPts val="1100"/>
              <a:buChar char="○"/>
              <a:defRPr>
                <a:solidFill>
                  <a:schemeClr val="lt1"/>
                </a:solidFill>
              </a:defRPr>
            </a:lvl5pPr>
            <a:lvl6pPr indent="-298450" lvl="5" marL="2743200">
              <a:spcBef>
                <a:spcPts val="0"/>
              </a:spcBef>
              <a:spcAft>
                <a:spcPts val="0"/>
              </a:spcAft>
              <a:buClr>
                <a:schemeClr val="lt1"/>
              </a:buClr>
              <a:buSzPts val="1100"/>
              <a:buChar char="■"/>
              <a:defRPr>
                <a:solidFill>
                  <a:schemeClr val="lt1"/>
                </a:solidFill>
              </a:defRPr>
            </a:lvl6pPr>
            <a:lvl7pPr indent="-298450" lvl="6" marL="3200400">
              <a:spcBef>
                <a:spcPts val="0"/>
              </a:spcBef>
              <a:spcAft>
                <a:spcPts val="0"/>
              </a:spcAft>
              <a:buClr>
                <a:schemeClr val="lt1"/>
              </a:buClr>
              <a:buSzPts val="1100"/>
              <a:buChar char="●"/>
              <a:defRPr>
                <a:solidFill>
                  <a:schemeClr val="lt1"/>
                </a:solidFill>
              </a:defRPr>
            </a:lvl7pPr>
            <a:lvl8pPr indent="-298450" lvl="7" marL="3657600">
              <a:spcBef>
                <a:spcPts val="0"/>
              </a:spcBef>
              <a:spcAft>
                <a:spcPts val="0"/>
              </a:spcAft>
              <a:buClr>
                <a:schemeClr val="lt1"/>
              </a:buClr>
              <a:buSzPts val="1100"/>
              <a:buChar char="○"/>
              <a:defRPr>
                <a:solidFill>
                  <a:schemeClr val="lt1"/>
                </a:solidFill>
              </a:defRPr>
            </a:lvl8pPr>
            <a:lvl9pPr indent="-298450" lvl="8" marL="4114800">
              <a:spcBef>
                <a:spcPts val="0"/>
              </a:spcBef>
              <a:spcAft>
                <a:spcPts val="0"/>
              </a:spcAft>
              <a:buClr>
                <a:schemeClr val="lt1"/>
              </a:buClr>
              <a:buSzPts val="1100"/>
              <a:buChar char="■"/>
              <a:defRPr>
                <a:solidFill>
                  <a:schemeClr val="lt1"/>
                </a:solidFill>
              </a:defRPr>
            </a:lvl9pPr>
          </a:lstStyle>
          <a:p/>
        </p:txBody>
      </p:sp>
      <p:sp>
        <p:nvSpPr>
          <p:cNvPr id="79" name="Google Shape;79;p11"/>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0" name="Shape 80"/>
        <p:cNvGrpSpPr/>
        <p:nvPr/>
      </p:nvGrpSpPr>
      <p:grpSpPr>
        <a:xfrm>
          <a:off x="0" y="0"/>
          <a:ext cx="0" cy="0"/>
          <a:chOff x="0" y="0"/>
          <a:chExt cx="0" cy="0"/>
        </a:xfrm>
      </p:grpSpPr>
      <p:sp>
        <p:nvSpPr>
          <p:cNvPr id="81" name="Google Shape;81;p12"/>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treamlin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indent="-298450" lvl="1" marL="9144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indent="-298450" lvl="2" marL="13716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indent="-298450" lvl="3" marL="18288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indent="-298450" lvl="4" marL="22860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indent="-298450" lvl="5" marL="27432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indent="-298450" lvl="6" marL="32004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indent="-298450" lvl="7" marL="36576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indent="-298450" lvl="8" marL="41148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p:txBody>
      </p:sp>
      <p:sp>
        <p:nvSpPr>
          <p:cNvPr id="8" name="Google Shape;8;p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s://www.ons.gov.uk" TargetMode="External"/><Relationship Id="rId4"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3"/>
          <p:cNvSpPr txBox="1"/>
          <p:nvPr>
            <p:ph type="ctrTitle"/>
          </p:nvPr>
        </p:nvSpPr>
        <p:spPr>
          <a:xfrm>
            <a:off x="729450" y="1322450"/>
            <a:ext cx="7688100" cy="1664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Font typeface="Arial"/>
              <a:buNone/>
            </a:pPr>
            <a:r>
              <a:rPr b="1" lang="en-GB" sz="2650"/>
              <a:t>Student Name: Hooriya shaikh</a:t>
            </a:r>
            <a:endParaRPr sz="2650"/>
          </a:p>
          <a:p>
            <a:pPr indent="0" lvl="0" marL="0" rtl="0" algn="l">
              <a:spcBef>
                <a:spcPts val="0"/>
              </a:spcBef>
              <a:spcAft>
                <a:spcPts val="0"/>
              </a:spcAft>
              <a:buClr>
                <a:schemeClr val="dk1"/>
              </a:buClr>
              <a:buFont typeface="Arial"/>
              <a:buNone/>
            </a:pPr>
            <a:r>
              <a:rPr b="1" lang="en-GB" sz="2650"/>
              <a:t>Student ID:		</a:t>
            </a:r>
            <a:r>
              <a:rPr lang="en-GB" sz="2650"/>
              <a:t>2432365</a:t>
            </a:r>
            <a:endParaRPr sz="2650"/>
          </a:p>
          <a:p>
            <a:pPr indent="0" lvl="0" marL="0" rtl="0" algn="l">
              <a:spcBef>
                <a:spcPts val="0"/>
              </a:spcBef>
              <a:spcAft>
                <a:spcPts val="0"/>
              </a:spcAft>
              <a:buClr>
                <a:schemeClr val="dk1"/>
              </a:buClr>
              <a:buFont typeface="Arial"/>
              <a:buNone/>
            </a:pPr>
            <a:r>
              <a:rPr b="1" lang="en-GB" sz="2650"/>
              <a:t>Lecturer’s Name: </a:t>
            </a:r>
            <a:r>
              <a:rPr lang="en-GB" sz="2650"/>
              <a:t>chijoke</a:t>
            </a:r>
            <a:r>
              <a:rPr b="1" lang="en-GB" sz="2650"/>
              <a:t> uba</a:t>
            </a:r>
            <a:r>
              <a:rPr b="1" lang="en-GB" sz="3200"/>
              <a:t>	</a:t>
            </a:r>
            <a:endParaRPr sz="1400"/>
          </a:p>
          <a:p>
            <a:pPr indent="0" lvl="0" marL="0" rtl="0" algn="l">
              <a:spcBef>
                <a:spcPts val="0"/>
              </a:spcBef>
              <a:spcAft>
                <a:spcPts val="0"/>
              </a:spcAft>
              <a:buClr>
                <a:schemeClr val="dk1"/>
              </a:buClr>
              <a:buFont typeface="Arial"/>
              <a:buNone/>
            </a:pPr>
            <a:r>
              <a:rPr b="1" lang="en-GB" sz="2650"/>
              <a:t>Module Code: 	</a:t>
            </a:r>
            <a:r>
              <a:rPr lang="en-GB" sz="2650"/>
              <a:t>LCLM 4004</a:t>
            </a:r>
            <a:endParaRPr sz="2650"/>
          </a:p>
          <a:p>
            <a:pPr indent="0" lvl="0" marL="0" rtl="0" algn="l">
              <a:spcBef>
                <a:spcPts val="0"/>
              </a:spcBef>
              <a:spcAft>
                <a:spcPts val="0"/>
              </a:spcAft>
              <a:buClr>
                <a:schemeClr val="dk1"/>
              </a:buClr>
              <a:buFont typeface="Arial"/>
              <a:buNone/>
            </a:pPr>
            <a:r>
              <a:rPr lang="en-GB" sz="2600"/>
              <a:t>Module Name: Problem solving and Decision Making</a:t>
            </a:r>
            <a:endParaRPr sz="2600"/>
          </a:p>
          <a:p>
            <a:pPr indent="0" lvl="0" marL="0" rtl="0" algn="l">
              <a:spcBef>
                <a:spcPts val="0"/>
              </a:spcBef>
              <a:spcAft>
                <a:spcPts val="0"/>
              </a:spcAft>
              <a:buClr>
                <a:schemeClr val="dk1"/>
              </a:buClr>
              <a:buFont typeface="Arial"/>
              <a:buNone/>
            </a:pPr>
            <a:r>
              <a:rPr b="1" lang="en-GB" sz="2650"/>
              <a:t>Component 1: 	</a:t>
            </a:r>
            <a:r>
              <a:rPr lang="en-GB" sz="2650"/>
              <a:t>Green Haven Florists</a:t>
            </a:r>
            <a:endParaRPr sz="2650"/>
          </a:p>
        </p:txBody>
      </p:sp>
      <p:sp>
        <p:nvSpPr>
          <p:cNvPr id="87" name="Google Shape;87;p13"/>
          <p:cNvSpPr txBox="1"/>
          <p:nvPr>
            <p:ph idx="1" type="subTitle"/>
          </p:nvPr>
        </p:nvSpPr>
        <p:spPr>
          <a:xfrm>
            <a:off x="729627" y="3172900"/>
            <a:ext cx="7688100" cy="54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4"/>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Overview of presentation</a:t>
            </a:r>
            <a:endParaRPr/>
          </a:p>
        </p:txBody>
      </p:sp>
      <p:sp>
        <p:nvSpPr>
          <p:cNvPr id="93" name="Google Shape;93;p14"/>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In this presentation: </a:t>
            </a:r>
            <a:endParaRPr/>
          </a:p>
          <a:p>
            <a:pPr indent="0" lvl="0" marL="0" rtl="0" algn="l">
              <a:spcBef>
                <a:spcPts val="1200"/>
              </a:spcBef>
              <a:spcAft>
                <a:spcPts val="0"/>
              </a:spcAft>
              <a:buNone/>
            </a:pPr>
            <a:r>
              <a:rPr lang="en-GB"/>
              <a:t>- I will provide a background of Green Haven Florists.</a:t>
            </a:r>
            <a:endParaRPr/>
          </a:p>
          <a:p>
            <a:pPr indent="0" lvl="0" marL="0" rtl="0" algn="l">
              <a:spcBef>
                <a:spcPts val="1200"/>
              </a:spcBef>
              <a:spcAft>
                <a:spcPts val="0"/>
              </a:spcAft>
              <a:buNone/>
            </a:pPr>
            <a:r>
              <a:rPr lang="en-GB"/>
              <a:t>- Analyse the root problem using the 5W2H model.</a:t>
            </a:r>
            <a:endParaRPr/>
          </a:p>
          <a:p>
            <a:pPr indent="0" lvl="0" marL="0" rtl="0" algn="l">
              <a:spcBef>
                <a:spcPts val="1200"/>
              </a:spcBef>
              <a:spcAft>
                <a:spcPts val="0"/>
              </a:spcAft>
              <a:buNone/>
            </a:pPr>
            <a:r>
              <a:rPr lang="en-GB"/>
              <a:t>-critically evaluate and apply the PESTEL framework,</a:t>
            </a:r>
            <a:endParaRPr/>
          </a:p>
          <a:p>
            <a:pPr indent="0" lvl="0" marL="0" rtl="0" algn="l">
              <a:spcBef>
                <a:spcPts val="1200"/>
              </a:spcBef>
              <a:spcAft>
                <a:spcPts val="1200"/>
              </a:spcAft>
              <a:buNone/>
            </a:pPr>
            <a:r>
              <a:rPr lang="en-GB"/>
              <a:t>- Critique and apply the Cause-and-effect model and conclude with key findings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15"/>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Overview Of Green Haven Florists</a:t>
            </a:r>
            <a:endParaRPr/>
          </a:p>
        </p:txBody>
      </p:sp>
      <p:sp>
        <p:nvSpPr>
          <p:cNvPr id="99" name="Google Shape;99;p15"/>
          <p:cNvSpPr txBox="1"/>
          <p:nvPr>
            <p:ph idx="1" type="body"/>
          </p:nvPr>
        </p:nvSpPr>
        <p:spPr>
          <a:xfrm>
            <a:off x="729450" y="2078875"/>
            <a:ext cx="7688700" cy="2261100"/>
          </a:xfrm>
          <a:prstGeom prst="rect">
            <a:avLst/>
          </a:prstGeom>
        </p:spPr>
        <p:txBody>
          <a:bodyPr anchorCtr="0" anchor="t" bIns="91425" lIns="91425" spcFirstLastPara="1" rIns="91425" wrap="square" tIns="91425">
            <a:normAutofit fontScale="32500" lnSpcReduction="10000"/>
          </a:bodyPr>
          <a:lstStyle/>
          <a:p>
            <a:pPr indent="0" lvl="0" marL="0" rtl="0" algn="l">
              <a:spcBef>
                <a:spcPts val="0"/>
              </a:spcBef>
              <a:spcAft>
                <a:spcPts val="0"/>
              </a:spcAft>
              <a:buNone/>
            </a:pPr>
            <a:r>
              <a:rPr lang="en-GB" sz="3750"/>
              <a:t>-Green Haven florists is a small shop based in norwich, UK.  which has co-founders Liam and Priya. Their reputation grown rapidly in the market  for elegant floral arrangements, from bouquets to wedding floral arrangements. Moreover as well as focusing on their business growth they  assisted </a:t>
            </a:r>
            <a:r>
              <a:rPr lang="en-GB" sz="3750"/>
              <a:t>environment</a:t>
            </a:r>
            <a:r>
              <a:rPr lang="en-GB" sz="3750"/>
              <a:t> as well with their eco-friendly packaging which created strong ties with community and attracted more customers.</a:t>
            </a:r>
            <a:endParaRPr sz="3750"/>
          </a:p>
          <a:p>
            <a:pPr indent="0" lvl="0" marL="0" rtl="0" algn="l">
              <a:spcBef>
                <a:spcPts val="1200"/>
              </a:spcBef>
              <a:spcAft>
                <a:spcPts val="0"/>
              </a:spcAft>
              <a:buNone/>
            </a:pPr>
            <a:r>
              <a:rPr lang="en-GB" sz="3750"/>
              <a:t>- However in past 12 months they have faced 30% decline in profit sales  which made maintaining and balancing finances, expenses and profits etc challenging for them and lowered them in market.</a:t>
            </a:r>
            <a:endParaRPr sz="3750"/>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16"/>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Insight into the problems</a:t>
            </a:r>
            <a:endParaRPr/>
          </a:p>
        </p:txBody>
      </p:sp>
      <p:sp>
        <p:nvSpPr>
          <p:cNvPr id="105" name="Google Shape;105;p16"/>
          <p:cNvSpPr txBox="1"/>
          <p:nvPr>
            <p:ph idx="1" type="body"/>
          </p:nvPr>
        </p:nvSpPr>
        <p:spPr>
          <a:xfrm>
            <a:off x="729450" y="2078875"/>
            <a:ext cx="7688700" cy="22611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n-GB" sz="5600"/>
              <a:t>-The changes in consumer trends and rapid growth of competitors had a decline in their profits; the primary root of the problem of 30% decline in profits was mainly due to the internal factor of  weakness in digital marketing like not being up to date with website  etc The external factor of competitors made it easy to take over and made it very competitive as most of the customers started going for online shopping  and furthermore unlike Green Haven Florists the other competitors offered  convenient prices/discounts e.g. free shipping within the comfort of their houses.</a:t>
            </a:r>
            <a:endParaRPr sz="5600"/>
          </a:p>
          <a:p>
            <a:pPr indent="0" lvl="0" marL="0" rtl="0" algn="l">
              <a:spcBef>
                <a:spcPts val="1200"/>
              </a:spcBef>
              <a:spcAft>
                <a:spcPts val="0"/>
              </a:spcAft>
              <a:buNone/>
            </a:pPr>
            <a:r>
              <a:t/>
            </a:r>
            <a:endParaRPr sz="5600"/>
          </a:p>
          <a:p>
            <a:pPr indent="0" lvl="0" marL="0" rtl="0" algn="l">
              <a:spcBef>
                <a:spcPts val="1200"/>
              </a:spcBef>
              <a:spcAft>
                <a:spcPts val="0"/>
              </a:spcAft>
              <a:buNone/>
            </a:pPr>
            <a:r>
              <a:rPr lang="en-GB" sz="5600"/>
              <a:t>-External factor  of the high costs from suppliers made it very challenging to balance all the profits While external pressures intensify the decline, Green Haven’s limited digital adaptation is a controllable strategic weakness.</a:t>
            </a:r>
            <a:endParaRPr sz="5600"/>
          </a:p>
          <a:p>
            <a:pPr indent="0" lvl="0" marL="0" rtl="0" algn="l">
              <a:spcBef>
                <a:spcPts val="1200"/>
              </a:spcBef>
              <a:spcAft>
                <a:spcPts val="120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17"/>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11" name="Google Shape;111;p17"/>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graphicFrame>
        <p:nvGraphicFramePr>
          <p:cNvPr id="112" name="Google Shape;112;p17"/>
          <p:cNvGraphicFramePr/>
          <p:nvPr/>
        </p:nvGraphicFramePr>
        <p:xfrm>
          <a:off x="952500" y="1047750"/>
          <a:ext cx="3000000" cy="3000000"/>
        </p:xfrm>
        <a:graphic>
          <a:graphicData uri="http://schemas.openxmlformats.org/drawingml/2006/table">
            <a:tbl>
              <a:tblPr>
                <a:noFill/>
                <a:tableStyleId>{FD3B9904-2035-4582-B6C2-F76CE328F275}</a:tableStyleId>
              </a:tblPr>
              <a:tblGrid>
                <a:gridCol w="3619500"/>
                <a:gridCol w="3619500"/>
              </a:tblGrid>
              <a:tr h="381000">
                <a:tc>
                  <a:txBody>
                    <a:bodyPr/>
                    <a:lstStyle/>
                    <a:p>
                      <a:pPr indent="0" lvl="0" marL="0" rtl="0" algn="l">
                        <a:spcBef>
                          <a:spcPts val="0"/>
                        </a:spcBef>
                        <a:spcAft>
                          <a:spcPts val="0"/>
                        </a:spcAft>
                        <a:buNone/>
                      </a:pPr>
                      <a:r>
                        <a:rPr lang="en-GB"/>
                        <a:t>Questions?</a:t>
                      </a:r>
                      <a:endParaRPr/>
                    </a:p>
                  </a:txBody>
                  <a:tcPr marT="91425" marB="91425" marR="91425" marL="91425"/>
                </a:tc>
                <a:tc>
                  <a:txBody>
                    <a:bodyPr/>
                    <a:lstStyle/>
                    <a:p>
                      <a:pPr indent="0" lvl="0" marL="0" rtl="0" algn="l">
                        <a:spcBef>
                          <a:spcPts val="0"/>
                        </a:spcBef>
                        <a:spcAft>
                          <a:spcPts val="0"/>
                        </a:spcAft>
                        <a:buNone/>
                      </a:pPr>
                      <a:r>
                        <a:t/>
                      </a:r>
                      <a:endParaRPr/>
                    </a:p>
                  </a:txBody>
                  <a:tcPr marT="91425" marB="91425" marR="91425" marL="91425"/>
                </a:tc>
              </a:tr>
              <a:tr h="381000">
                <a:tc>
                  <a:txBody>
                    <a:bodyPr/>
                    <a:lstStyle/>
                    <a:p>
                      <a:pPr indent="0" lvl="0" marL="0" rtl="0" algn="l">
                        <a:spcBef>
                          <a:spcPts val="0"/>
                        </a:spcBef>
                        <a:spcAft>
                          <a:spcPts val="0"/>
                        </a:spcAft>
                        <a:buNone/>
                      </a:pPr>
                      <a:r>
                        <a:rPr lang="en-GB"/>
                        <a:t>What?</a:t>
                      </a:r>
                      <a:endParaRPr/>
                    </a:p>
                  </a:txBody>
                  <a:tcPr marT="91425" marB="91425" marR="91425" marL="91425"/>
                </a:tc>
                <a:tc>
                  <a:txBody>
                    <a:bodyPr/>
                    <a:lstStyle/>
                    <a:p>
                      <a:pPr indent="0" lvl="0" marL="0" rtl="0" algn="l">
                        <a:spcBef>
                          <a:spcPts val="0"/>
                        </a:spcBef>
                        <a:spcAft>
                          <a:spcPts val="0"/>
                        </a:spcAft>
                        <a:buNone/>
                      </a:pPr>
                      <a:r>
                        <a:rPr lang="en-GB"/>
                        <a:t>The 30% decline in their profits.</a:t>
                      </a:r>
                      <a:endParaRPr/>
                    </a:p>
                  </a:txBody>
                  <a:tcPr marT="91425" marB="91425" marR="91425" marL="91425"/>
                </a:tc>
              </a:tr>
              <a:tr h="381000">
                <a:tc>
                  <a:txBody>
                    <a:bodyPr/>
                    <a:lstStyle/>
                    <a:p>
                      <a:pPr indent="0" lvl="0" marL="0" rtl="0" algn="l">
                        <a:spcBef>
                          <a:spcPts val="0"/>
                        </a:spcBef>
                        <a:spcAft>
                          <a:spcPts val="0"/>
                        </a:spcAft>
                        <a:buNone/>
                      </a:pPr>
                      <a:r>
                        <a:rPr lang="en-GB"/>
                        <a:t>Where?</a:t>
                      </a:r>
                      <a:endParaRPr/>
                    </a:p>
                  </a:txBody>
                  <a:tcPr marT="91425" marB="91425" marR="91425" marL="91425"/>
                </a:tc>
                <a:tc>
                  <a:txBody>
                    <a:bodyPr/>
                    <a:lstStyle/>
                    <a:p>
                      <a:pPr indent="0" lvl="0" marL="0" rtl="0" algn="l">
                        <a:spcBef>
                          <a:spcPts val="0"/>
                        </a:spcBef>
                        <a:spcAft>
                          <a:spcPts val="0"/>
                        </a:spcAft>
                        <a:buNone/>
                      </a:pPr>
                      <a:r>
                        <a:rPr lang="en-GB"/>
                        <a:t>Norwich high street, inside Green Haven Florists shop</a:t>
                      </a:r>
                      <a:endParaRPr/>
                    </a:p>
                  </a:txBody>
                  <a:tcPr marT="91425" marB="91425" marR="91425" marL="91425"/>
                </a:tc>
              </a:tr>
              <a:tr h="381000">
                <a:tc>
                  <a:txBody>
                    <a:bodyPr/>
                    <a:lstStyle/>
                    <a:p>
                      <a:pPr indent="0" lvl="0" marL="0" rtl="0" algn="l">
                        <a:spcBef>
                          <a:spcPts val="0"/>
                        </a:spcBef>
                        <a:spcAft>
                          <a:spcPts val="0"/>
                        </a:spcAft>
                        <a:buNone/>
                      </a:pPr>
                      <a:r>
                        <a:rPr lang="en-GB"/>
                        <a:t>When</a:t>
                      </a:r>
                      <a:endParaRPr/>
                    </a:p>
                  </a:txBody>
                  <a:tcPr marT="91425" marB="91425" marR="91425" marL="91425"/>
                </a:tc>
                <a:tc>
                  <a:txBody>
                    <a:bodyPr/>
                    <a:lstStyle/>
                    <a:p>
                      <a:pPr indent="0" lvl="0" marL="0" rtl="0" algn="l">
                        <a:spcBef>
                          <a:spcPts val="0"/>
                        </a:spcBef>
                        <a:spcAft>
                          <a:spcPts val="0"/>
                        </a:spcAft>
                        <a:buNone/>
                      </a:pPr>
                      <a:r>
                        <a:rPr lang="en-GB"/>
                        <a:t>Decline noticed over the past 12 months</a:t>
                      </a:r>
                      <a:endParaRPr/>
                    </a:p>
                  </a:txBody>
                  <a:tcPr marT="91425" marB="91425" marR="91425" marL="91425"/>
                </a:tc>
              </a:tr>
              <a:tr h="381000">
                <a:tc>
                  <a:txBody>
                    <a:bodyPr/>
                    <a:lstStyle/>
                    <a:p>
                      <a:pPr indent="0" lvl="0" marL="0" rtl="0" algn="l">
                        <a:spcBef>
                          <a:spcPts val="0"/>
                        </a:spcBef>
                        <a:spcAft>
                          <a:spcPts val="0"/>
                        </a:spcAft>
                        <a:buNone/>
                      </a:pPr>
                      <a:r>
                        <a:rPr lang="en-GB"/>
                        <a:t>Who?</a:t>
                      </a:r>
                      <a:endParaRPr/>
                    </a:p>
                  </a:txBody>
                  <a:tcPr marT="91425" marB="91425" marR="91425" marL="91425"/>
                </a:tc>
                <a:tc>
                  <a:txBody>
                    <a:bodyPr/>
                    <a:lstStyle/>
                    <a:p>
                      <a:pPr indent="0" lvl="0" marL="0" rtl="0" algn="l">
                        <a:spcBef>
                          <a:spcPts val="0"/>
                        </a:spcBef>
                        <a:spcAft>
                          <a:spcPts val="0"/>
                        </a:spcAft>
                        <a:buNone/>
                      </a:pPr>
                      <a:r>
                        <a:rPr lang="en-GB"/>
                        <a:t>Owners Liam &amp; Priya, staff, customers (walk-ins &amp; corporate)</a:t>
                      </a:r>
                      <a:endParaRPr/>
                    </a:p>
                  </a:txBody>
                  <a:tcPr marT="91425" marB="91425" marR="91425" marL="91425"/>
                </a:tc>
              </a:tr>
              <a:tr h="381000">
                <a:tc>
                  <a:txBody>
                    <a:bodyPr/>
                    <a:lstStyle/>
                    <a:p>
                      <a:pPr indent="0" lvl="0" marL="0" rtl="0" algn="l">
                        <a:spcBef>
                          <a:spcPts val="0"/>
                        </a:spcBef>
                        <a:spcAft>
                          <a:spcPts val="0"/>
                        </a:spcAft>
                        <a:buNone/>
                      </a:pPr>
                      <a:r>
                        <a:rPr lang="en-GB"/>
                        <a:t>Why?</a:t>
                      </a:r>
                      <a:endParaRPr/>
                    </a:p>
                  </a:txBody>
                  <a:tcPr marT="91425" marB="91425" marR="91425" marL="91425"/>
                </a:tc>
                <a:tc>
                  <a:txBody>
                    <a:bodyPr/>
                    <a:lstStyle/>
                    <a:p>
                      <a:pPr indent="0" lvl="0" marL="0" rtl="0" algn="l">
                        <a:spcBef>
                          <a:spcPts val="0"/>
                        </a:spcBef>
                        <a:spcAft>
                          <a:spcPts val="0"/>
                        </a:spcAft>
                        <a:buNone/>
                      </a:pPr>
                      <a:r>
                        <a:rPr lang="en-GB"/>
                        <a:t>Customers shifting to online, weak website, limited digital marketing.</a:t>
                      </a:r>
                      <a:endParaRPr/>
                    </a:p>
                  </a:txBody>
                  <a:tcPr marT="91425" marB="91425" marR="91425" marL="91425"/>
                </a:tc>
              </a:tr>
              <a:tr h="381000">
                <a:tc>
                  <a:txBody>
                    <a:bodyPr/>
                    <a:lstStyle/>
                    <a:p>
                      <a:pPr indent="0" lvl="0" marL="0" rtl="0" algn="l">
                        <a:spcBef>
                          <a:spcPts val="0"/>
                        </a:spcBef>
                        <a:spcAft>
                          <a:spcPts val="0"/>
                        </a:spcAft>
                        <a:buNone/>
                      </a:pPr>
                      <a:r>
                        <a:rPr lang="en-GB"/>
                        <a:t>How?</a:t>
                      </a:r>
                      <a:endParaRPr/>
                    </a:p>
                  </a:txBody>
                  <a:tcPr marT="91425" marB="91425" marR="91425" marL="91425"/>
                </a:tc>
                <a:tc>
                  <a:txBody>
                    <a:bodyPr/>
                    <a:lstStyle/>
                    <a:p>
                      <a:pPr indent="0" lvl="0" marL="0" rtl="0" algn="l">
                        <a:spcBef>
                          <a:spcPts val="0"/>
                        </a:spcBef>
                        <a:spcAft>
                          <a:spcPts val="0"/>
                        </a:spcAft>
                        <a:buNone/>
                      </a:pPr>
                      <a:r>
                        <a:rPr lang="en-GB"/>
                        <a:t>Reduced footfall, competitors offering cheaper &amp; faster online services</a:t>
                      </a:r>
                      <a:endParaRPr/>
                    </a:p>
                  </a:txBody>
                  <a:tcPr marT="91425" marB="91425" marR="91425" marL="91425"/>
                </a:tc>
              </a:tr>
              <a:tr h="381000">
                <a:tc>
                  <a:txBody>
                    <a:bodyPr/>
                    <a:lstStyle/>
                    <a:p>
                      <a:pPr indent="0" lvl="0" marL="0" rtl="0" algn="l">
                        <a:spcBef>
                          <a:spcPts val="0"/>
                        </a:spcBef>
                        <a:spcAft>
                          <a:spcPts val="0"/>
                        </a:spcAft>
                        <a:buNone/>
                      </a:pPr>
                      <a:r>
                        <a:rPr lang="en-GB"/>
                        <a:t>How much?</a:t>
                      </a:r>
                      <a:endParaRPr/>
                    </a:p>
                  </a:txBody>
                  <a:tcPr marT="91425" marB="91425" marR="91425" marL="91425"/>
                </a:tc>
                <a:tc>
                  <a:txBody>
                    <a:bodyPr/>
                    <a:lstStyle/>
                    <a:p>
                      <a:pPr indent="0" lvl="0" marL="0" rtl="0" algn="l">
                        <a:spcBef>
                          <a:spcPts val="0"/>
                        </a:spcBef>
                        <a:spcAft>
                          <a:spcPts val="0"/>
                        </a:spcAft>
                        <a:buNone/>
                      </a:pPr>
                      <a:r>
                        <a:rPr lang="en-GB"/>
                        <a:t>30% decline in in-store sales, slight increase in online sales</a:t>
                      </a:r>
                      <a:endParaRPr/>
                    </a:p>
                    <a:p>
                      <a:pPr indent="0" lvl="0" marL="0" rtl="0" algn="l">
                        <a:spcBef>
                          <a:spcPts val="0"/>
                        </a:spcBef>
                        <a:spcAft>
                          <a:spcPts val="0"/>
                        </a:spcAft>
                        <a:buNone/>
                      </a:pPr>
                      <a:r>
                        <a:rPr lang="en-GB"/>
                        <a:t> (5W2H supports structured problem identification (Sproull, 2018)</a:t>
                      </a:r>
                      <a:endParaRPr/>
                    </a:p>
                  </a:txBody>
                  <a:tcPr marT="91425" marB="91425" marR="91425" marL="91425"/>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18"/>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Critique of the PESTEL Framework</a:t>
            </a:r>
            <a:endParaRPr/>
          </a:p>
        </p:txBody>
      </p:sp>
      <p:sp>
        <p:nvSpPr>
          <p:cNvPr id="118" name="Google Shape;118;p18"/>
          <p:cNvSpPr txBox="1"/>
          <p:nvPr>
            <p:ph idx="1" type="body"/>
          </p:nvPr>
        </p:nvSpPr>
        <p:spPr>
          <a:xfrm>
            <a:off x="729450" y="2078875"/>
            <a:ext cx="7688700" cy="2261100"/>
          </a:xfrm>
          <a:prstGeom prst="rect">
            <a:avLst/>
          </a:prstGeom>
        </p:spPr>
        <p:txBody>
          <a:bodyPr anchorCtr="0" anchor="t" bIns="91425" lIns="91425" spcFirstLastPara="1" rIns="91425" wrap="square" tIns="91425">
            <a:normAutofit fontScale="25000" lnSpcReduction="20000"/>
          </a:bodyPr>
          <a:lstStyle/>
          <a:p>
            <a:pPr indent="0" lvl="0" marL="0" rtl="0" algn="l">
              <a:spcBef>
                <a:spcPts val="1200"/>
              </a:spcBef>
              <a:spcAft>
                <a:spcPts val="0"/>
              </a:spcAft>
              <a:buNone/>
            </a:pPr>
            <a:r>
              <a:rPr b="1" lang="en-GB" sz="4000">
                <a:solidFill>
                  <a:srgbClr val="000000"/>
                </a:solidFill>
                <a:latin typeface="Arial"/>
                <a:ea typeface="Arial"/>
                <a:cs typeface="Arial"/>
                <a:sym typeface="Arial"/>
              </a:rPr>
              <a:t>Definition:</a:t>
            </a:r>
            <a:br>
              <a:rPr b="1" lang="en-GB" sz="4000">
                <a:solidFill>
                  <a:srgbClr val="000000"/>
                </a:solidFill>
                <a:latin typeface="Arial"/>
                <a:ea typeface="Arial"/>
                <a:cs typeface="Arial"/>
                <a:sym typeface="Arial"/>
              </a:rPr>
            </a:br>
            <a:r>
              <a:rPr lang="en-GB" sz="4000">
                <a:solidFill>
                  <a:srgbClr val="000000"/>
                </a:solidFill>
                <a:latin typeface="Arial"/>
                <a:ea typeface="Arial"/>
                <a:cs typeface="Arial"/>
                <a:sym typeface="Arial"/>
              </a:rPr>
              <a:t> Macro-environmental analysis tool (Brooks, 2011)</a:t>
            </a:r>
            <a:endParaRPr sz="4000">
              <a:solidFill>
                <a:srgbClr val="000000"/>
              </a:solidFill>
              <a:latin typeface="Arial"/>
              <a:ea typeface="Arial"/>
              <a:cs typeface="Arial"/>
              <a:sym typeface="Arial"/>
            </a:endParaRPr>
          </a:p>
          <a:p>
            <a:pPr indent="0" lvl="0" marL="0" rtl="0" algn="l">
              <a:spcBef>
                <a:spcPts val="1200"/>
              </a:spcBef>
              <a:spcAft>
                <a:spcPts val="0"/>
              </a:spcAft>
              <a:buNone/>
            </a:pPr>
            <a:r>
              <a:rPr b="1" lang="en-GB" sz="4000">
                <a:solidFill>
                  <a:srgbClr val="000000"/>
                </a:solidFill>
                <a:latin typeface="Arial"/>
                <a:ea typeface="Arial"/>
                <a:cs typeface="Arial"/>
                <a:sym typeface="Arial"/>
              </a:rPr>
              <a:t>Purpose:</a:t>
            </a:r>
            <a:br>
              <a:rPr b="1" lang="en-GB" sz="4000">
                <a:solidFill>
                  <a:srgbClr val="000000"/>
                </a:solidFill>
                <a:latin typeface="Arial"/>
                <a:ea typeface="Arial"/>
                <a:cs typeface="Arial"/>
                <a:sym typeface="Arial"/>
              </a:rPr>
            </a:br>
            <a:r>
              <a:rPr lang="en-GB" sz="4000">
                <a:solidFill>
                  <a:srgbClr val="000000"/>
                </a:solidFill>
                <a:latin typeface="Arial"/>
                <a:ea typeface="Arial"/>
                <a:cs typeface="Arial"/>
                <a:sym typeface="Arial"/>
              </a:rPr>
              <a:t> Identifies Political, Economic, Social, Technological, Environmental &amp; Legal influences.</a:t>
            </a:r>
            <a:endParaRPr sz="4000">
              <a:solidFill>
                <a:srgbClr val="000000"/>
              </a:solidFill>
              <a:latin typeface="Arial"/>
              <a:ea typeface="Arial"/>
              <a:cs typeface="Arial"/>
              <a:sym typeface="Arial"/>
            </a:endParaRPr>
          </a:p>
          <a:p>
            <a:pPr indent="0" lvl="0" marL="0" rtl="0" algn="l">
              <a:spcBef>
                <a:spcPts val="1200"/>
              </a:spcBef>
              <a:spcAft>
                <a:spcPts val="0"/>
              </a:spcAft>
              <a:buNone/>
            </a:pPr>
            <a:r>
              <a:rPr b="1" lang="en-GB" sz="4000">
                <a:solidFill>
                  <a:srgbClr val="000000"/>
                </a:solidFill>
                <a:latin typeface="Arial"/>
                <a:ea typeface="Arial"/>
                <a:cs typeface="Arial"/>
                <a:sym typeface="Arial"/>
              </a:rPr>
              <a:t>Advantages:</a:t>
            </a:r>
            <a:endParaRPr b="1" sz="4000">
              <a:solidFill>
                <a:srgbClr val="000000"/>
              </a:solidFill>
              <a:latin typeface="Arial"/>
              <a:ea typeface="Arial"/>
              <a:cs typeface="Arial"/>
              <a:sym typeface="Arial"/>
            </a:endParaRPr>
          </a:p>
          <a:p>
            <a:pPr indent="-292100" lvl="0" marL="457200" rtl="0" algn="l">
              <a:spcBef>
                <a:spcPts val="1200"/>
              </a:spcBef>
              <a:spcAft>
                <a:spcPts val="0"/>
              </a:spcAft>
              <a:buClr>
                <a:srgbClr val="000000"/>
              </a:buClr>
              <a:buSzPct val="100000"/>
              <a:buFont typeface="Arial"/>
              <a:buChar char="●"/>
            </a:pPr>
            <a:r>
              <a:rPr lang="en-GB" sz="4000">
                <a:solidFill>
                  <a:srgbClr val="000000"/>
                </a:solidFill>
                <a:latin typeface="Arial"/>
                <a:ea typeface="Arial"/>
                <a:cs typeface="Arial"/>
                <a:sym typeface="Arial"/>
              </a:rPr>
              <a:t>Encourages strategic awareness</a:t>
            </a:r>
            <a:br>
              <a:rPr lang="en-GB" sz="4000">
                <a:solidFill>
                  <a:srgbClr val="000000"/>
                </a:solidFill>
                <a:latin typeface="Arial"/>
                <a:ea typeface="Arial"/>
                <a:cs typeface="Arial"/>
                <a:sym typeface="Arial"/>
              </a:rPr>
            </a:br>
            <a:endParaRPr sz="4000">
              <a:solidFill>
                <a:srgbClr val="000000"/>
              </a:solidFill>
              <a:latin typeface="Arial"/>
              <a:ea typeface="Arial"/>
              <a:cs typeface="Arial"/>
              <a:sym typeface="Arial"/>
            </a:endParaRPr>
          </a:p>
          <a:p>
            <a:pPr indent="-292100" lvl="0" marL="457200" rtl="0" algn="l">
              <a:spcBef>
                <a:spcPts val="0"/>
              </a:spcBef>
              <a:spcAft>
                <a:spcPts val="0"/>
              </a:spcAft>
              <a:buClr>
                <a:srgbClr val="000000"/>
              </a:buClr>
              <a:buSzPct val="100000"/>
              <a:buFont typeface="Arial"/>
              <a:buChar char="●"/>
            </a:pPr>
            <a:r>
              <a:rPr lang="en-GB" sz="4000">
                <a:solidFill>
                  <a:srgbClr val="000000"/>
                </a:solidFill>
                <a:latin typeface="Arial"/>
                <a:ea typeface="Arial"/>
                <a:cs typeface="Arial"/>
                <a:sym typeface="Arial"/>
              </a:rPr>
              <a:t>Identifies opportunities &amp; threats</a:t>
            </a:r>
            <a:br>
              <a:rPr lang="en-GB" sz="4000">
                <a:solidFill>
                  <a:srgbClr val="000000"/>
                </a:solidFill>
                <a:latin typeface="Arial"/>
                <a:ea typeface="Arial"/>
                <a:cs typeface="Arial"/>
                <a:sym typeface="Arial"/>
              </a:rPr>
            </a:br>
            <a:endParaRPr sz="4000">
              <a:solidFill>
                <a:srgbClr val="000000"/>
              </a:solidFill>
              <a:latin typeface="Arial"/>
              <a:ea typeface="Arial"/>
              <a:cs typeface="Arial"/>
              <a:sym typeface="Arial"/>
            </a:endParaRPr>
          </a:p>
          <a:p>
            <a:pPr indent="-292100" lvl="0" marL="457200" rtl="0" algn="l">
              <a:spcBef>
                <a:spcPts val="0"/>
              </a:spcBef>
              <a:spcAft>
                <a:spcPts val="0"/>
              </a:spcAft>
              <a:buClr>
                <a:srgbClr val="000000"/>
              </a:buClr>
              <a:buSzPct val="100000"/>
              <a:buFont typeface="Arial"/>
              <a:buChar char="●"/>
            </a:pPr>
            <a:r>
              <a:rPr lang="en-GB" sz="4000">
                <a:solidFill>
                  <a:srgbClr val="000000"/>
                </a:solidFill>
                <a:latin typeface="Arial"/>
                <a:ea typeface="Arial"/>
                <a:cs typeface="Arial"/>
                <a:sym typeface="Arial"/>
              </a:rPr>
              <a:t>Supports long-term planning</a:t>
            </a:r>
            <a:br>
              <a:rPr lang="en-GB" sz="4000">
                <a:solidFill>
                  <a:srgbClr val="000000"/>
                </a:solidFill>
                <a:latin typeface="Arial"/>
                <a:ea typeface="Arial"/>
                <a:cs typeface="Arial"/>
                <a:sym typeface="Arial"/>
              </a:rPr>
            </a:br>
            <a:r>
              <a:rPr b="1" lang="en-GB" sz="4000">
                <a:solidFill>
                  <a:srgbClr val="000000"/>
                </a:solidFill>
                <a:latin typeface="Arial"/>
                <a:ea typeface="Arial"/>
                <a:cs typeface="Arial"/>
                <a:sym typeface="Arial"/>
              </a:rPr>
              <a:t>Limitations:</a:t>
            </a:r>
            <a:endParaRPr b="1" sz="4000">
              <a:solidFill>
                <a:srgbClr val="000000"/>
              </a:solidFill>
              <a:latin typeface="Arial"/>
              <a:ea typeface="Arial"/>
              <a:cs typeface="Arial"/>
              <a:sym typeface="Arial"/>
            </a:endParaRPr>
          </a:p>
          <a:p>
            <a:pPr indent="-292100" lvl="0" marL="457200" rtl="0" algn="l">
              <a:spcBef>
                <a:spcPts val="0"/>
              </a:spcBef>
              <a:spcAft>
                <a:spcPts val="0"/>
              </a:spcAft>
              <a:buClr>
                <a:srgbClr val="000000"/>
              </a:buClr>
              <a:buSzPct val="100000"/>
              <a:buFont typeface="Arial"/>
              <a:buChar char="●"/>
            </a:pPr>
            <a:r>
              <a:rPr lang="en-GB" sz="4000">
                <a:solidFill>
                  <a:srgbClr val="000000"/>
                </a:solidFill>
                <a:latin typeface="Arial"/>
                <a:ea typeface="Arial"/>
                <a:cs typeface="Arial"/>
                <a:sym typeface="Arial"/>
              </a:rPr>
              <a:t>Can be overly descriptive</a:t>
            </a:r>
            <a:br>
              <a:rPr lang="en-GB" sz="4000">
                <a:solidFill>
                  <a:srgbClr val="000000"/>
                </a:solidFill>
                <a:latin typeface="Arial"/>
                <a:ea typeface="Arial"/>
                <a:cs typeface="Arial"/>
                <a:sym typeface="Arial"/>
              </a:rPr>
            </a:br>
            <a:endParaRPr sz="4000">
              <a:solidFill>
                <a:srgbClr val="000000"/>
              </a:solidFill>
              <a:latin typeface="Arial"/>
              <a:ea typeface="Arial"/>
              <a:cs typeface="Arial"/>
              <a:sym typeface="Arial"/>
            </a:endParaRPr>
          </a:p>
          <a:p>
            <a:pPr indent="-292100" lvl="0" marL="457200" rtl="0" algn="l">
              <a:spcBef>
                <a:spcPts val="0"/>
              </a:spcBef>
              <a:spcAft>
                <a:spcPts val="0"/>
              </a:spcAft>
              <a:buClr>
                <a:srgbClr val="000000"/>
              </a:buClr>
              <a:buSzPct val="100000"/>
              <a:buFont typeface="Arial"/>
              <a:buChar char="●"/>
            </a:pPr>
            <a:r>
              <a:rPr lang="en-GB" sz="4000">
                <a:solidFill>
                  <a:srgbClr val="000000"/>
                </a:solidFill>
                <a:latin typeface="Arial"/>
                <a:ea typeface="Arial"/>
                <a:cs typeface="Arial"/>
                <a:sym typeface="Arial"/>
              </a:rPr>
              <a:t>Does not prioritise impact</a:t>
            </a:r>
            <a:br>
              <a:rPr lang="en-GB" sz="4000">
                <a:solidFill>
                  <a:srgbClr val="000000"/>
                </a:solidFill>
                <a:latin typeface="Arial"/>
                <a:ea typeface="Arial"/>
                <a:cs typeface="Arial"/>
                <a:sym typeface="Arial"/>
              </a:rPr>
            </a:br>
            <a:endParaRPr sz="4000">
              <a:solidFill>
                <a:srgbClr val="000000"/>
              </a:solidFill>
              <a:latin typeface="Arial"/>
              <a:ea typeface="Arial"/>
              <a:cs typeface="Arial"/>
              <a:sym typeface="Arial"/>
            </a:endParaRPr>
          </a:p>
          <a:p>
            <a:pPr indent="-292100" lvl="0" marL="457200" rtl="0" algn="l">
              <a:spcBef>
                <a:spcPts val="0"/>
              </a:spcBef>
              <a:spcAft>
                <a:spcPts val="0"/>
              </a:spcAft>
              <a:buClr>
                <a:srgbClr val="000000"/>
              </a:buClr>
              <a:buSzPct val="100000"/>
              <a:buFont typeface="Arial"/>
              <a:buChar char="●"/>
            </a:pPr>
            <a:r>
              <a:rPr lang="en-GB" sz="4000">
                <a:solidFill>
                  <a:srgbClr val="000000"/>
                </a:solidFill>
                <a:latin typeface="Arial"/>
                <a:ea typeface="Arial"/>
                <a:cs typeface="Arial"/>
                <a:sym typeface="Arial"/>
              </a:rPr>
              <a:t>Focuses only on external environment</a:t>
            </a:r>
            <a:endParaRPr sz="4000">
              <a:solidFill>
                <a:srgbClr val="000000"/>
              </a:solidFill>
              <a:latin typeface="Arial"/>
              <a:ea typeface="Arial"/>
              <a:cs typeface="Arial"/>
              <a:sym typeface="Arial"/>
            </a:endParaRPr>
          </a:p>
          <a:p>
            <a:pPr indent="0" lvl="0" marL="0" rtl="0" algn="l">
              <a:spcBef>
                <a:spcPts val="1200"/>
              </a:spcBef>
              <a:spcAft>
                <a:spcPts val="120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19"/>
          <p:cNvSpPr txBox="1"/>
          <p:nvPr>
            <p:ph type="title"/>
          </p:nvPr>
        </p:nvSpPr>
        <p:spPr>
          <a:xfrm>
            <a:off x="729450" y="1318650"/>
            <a:ext cx="7688700" cy="535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200">
                <a:solidFill>
                  <a:srgbClr val="000000"/>
                </a:solidFill>
                <a:latin typeface="Arial"/>
                <a:ea typeface="Arial"/>
                <a:cs typeface="Arial"/>
                <a:sym typeface="Arial"/>
              </a:rPr>
              <a:t>PESTEL Application to Green Haven</a:t>
            </a:r>
            <a:endParaRPr sz="1200"/>
          </a:p>
        </p:txBody>
      </p:sp>
      <p:sp>
        <p:nvSpPr>
          <p:cNvPr id="124" name="Google Shape;124;p19"/>
          <p:cNvSpPr txBox="1"/>
          <p:nvPr>
            <p:ph idx="1" type="body"/>
          </p:nvPr>
        </p:nvSpPr>
        <p:spPr>
          <a:xfrm>
            <a:off x="642450" y="1654775"/>
            <a:ext cx="7688700" cy="29688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b="1" lang="en-GB" sz="4000"/>
              <a:t>Political:   -  Brexit had </a:t>
            </a:r>
            <a:r>
              <a:rPr b="1" lang="en-GB" sz="4000"/>
              <a:t>an impact on</a:t>
            </a:r>
            <a:r>
              <a:rPr b="1" lang="en-GB" sz="4000"/>
              <a:t> floral imports (Bek, 2023)</a:t>
            </a:r>
            <a:endParaRPr b="1" sz="4000"/>
          </a:p>
          <a:p>
            <a:pPr indent="0" lvl="0" marL="0" rtl="0" algn="l">
              <a:spcBef>
                <a:spcPts val="1200"/>
              </a:spcBef>
              <a:spcAft>
                <a:spcPts val="0"/>
              </a:spcAft>
              <a:buNone/>
            </a:pPr>
            <a:r>
              <a:rPr b="1" lang="en-GB" sz="4000"/>
              <a:t>Economic</a:t>
            </a:r>
            <a:r>
              <a:rPr b="1" lang="en-GB" sz="4000"/>
              <a:t>: –Supplier costs </a:t>
            </a:r>
            <a:r>
              <a:rPr b="1" lang="en-GB" sz="4000"/>
              <a:t>rise,</a:t>
            </a:r>
            <a:r>
              <a:rPr b="1" lang="en-GB" sz="4000"/>
              <a:t> which costs Green haven to get less profit </a:t>
            </a:r>
            <a:r>
              <a:rPr b="1" lang="en-GB" sz="4000"/>
              <a:t>compared</a:t>
            </a:r>
            <a:r>
              <a:rPr b="1" lang="en-GB" sz="4000"/>
              <a:t> to </a:t>
            </a:r>
            <a:r>
              <a:rPr b="1" lang="en-GB" sz="4000"/>
              <a:t>the prior rise</a:t>
            </a:r>
            <a:r>
              <a:rPr b="1" lang="en-GB" sz="4000"/>
              <a:t> of the </a:t>
            </a:r>
            <a:r>
              <a:rPr b="1" lang="en-GB" sz="4000"/>
              <a:t>suppliers'</a:t>
            </a:r>
            <a:r>
              <a:rPr b="1" lang="en-GB" sz="4000"/>
              <a:t> costs. Spending more=Earning less, which indicates that they are struggling to manage and balance expenses and income</a:t>
            </a:r>
            <a:r>
              <a:rPr b="1" lang="en-GB" sz="4000"/>
              <a:t>. </a:t>
            </a:r>
            <a:endParaRPr b="1" sz="4000"/>
          </a:p>
          <a:p>
            <a:pPr indent="0" lvl="0" marL="0" rtl="0" algn="l">
              <a:spcBef>
                <a:spcPts val="1200"/>
              </a:spcBef>
              <a:spcAft>
                <a:spcPts val="0"/>
              </a:spcAft>
              <a:buNone/>
            </a:pPr>
            <a:r>
              <a:rPr b="1" lang="en-GB" sz="4000"/>
              <a:t>-Cost-of-living crisis reducing consumer spending (ONS, 2023)</a:t>
            </a:r>
            <a:endParaRPr b="1" sz="4000"/>
          </a:p>
          <a:p>
            <a:pPr indent="0" lvl="0" marL="0" rtl="0" algn="l">
              <a:spcBef>
                <a:spcPts val="1200"/>
              </a:spcBef>
              <a:spcAft>
                <a:spcPts val="0"/>
              </a:spcAft>
              <a:buNone/>
            </a:pPr>
            <a:r>
              <a:rPr b="1" lang="en-GB" sz="4000"/>
              <a:t>Social:   -Shift to online shopping as competitors are </a:t>
            </a:r>
            <a:r>
              <a:rPr b="1" lang="en-GB" sz="4000"/>
              <a:t>advertising</a:t>
            </a:r>
            <a:r>
              <a:rPr b="1" lang="en-GB" sz="4000"/>
              <a:t> it online and it’s more </a:t>
            </a:r>
            <a:r>
              <a:rPr b="1" lang="en-GB" sz="4000"/>
              <a:t>effective</a:t>
            </a:r>
            <a:r>
              <a:rPr b="1" lang="en-GB" sz="4000"/>
              <a:t> as their main initiative is to get your product in comfort of your house rather than </a:t>
            </a:r>
            <a:r>
              <a:rPr b="1" lang="en-GB" sz="4000"/>
              <a:t>buying</a:t>
            </a:r>
            <a:r>
              <a:rPr b="1" lang="en-GB" sz="4000"/>
              <a:t> in person and add extra </a:t>
            </a:r>
            <a:r>
              <a:rPr b="1" lang="en-GB" sz="4000"/>
              <a:t>effort.</a:t>
            </a:r>
            <a:endParaRPr b="1" sz="4000"/>
          </a:p>
          <a:p>
            <a:pPr indent="0" lvl="0" marL="0" rtl="0" algn="l">
              <a:spcBef>
                <a:spcPts val="1200"/>
              </a:spcBef>
              <a:spcAft>
                <a:spcPts val="0"/>
              </a:spcAft>
              <a:buNone/>
            </a:pPr>
            <a:r>
              <a:rPr b="1" lang="en-GB" sz="4000"/>
              <a:t>-Growth in eco-conscious consumers</a:t>
            </a:r>
            <a:endParaRPr b="1" sz="4000"/>
          </a:p>
          <a:p>
            <a:pPr indent="0" lvl="0" marL="0" rtl="0" algn="l">
              <a:spcBef>
                <a:spcPts val="1200"/>
              </a:spcBef>
              <a:spcAft>
                <a:spcPts val="0"/>
              </a:spcAft>
              <a:buNone/>
            </a:pPr>
            <a:r>
              <a:rPr b="1" lang="en-GB" sz="4000"/>
              <a:t>Technological: Importance of Social media marketing and ecommerce</a:t>
            </a:r>
            <a:endParaRPr b="1" sz="4000"/>
          </a:p>
          <a:p>
            <a:pPr indent="0" lvl="0" marL="0" rtl="0" algn="l">
              <a:spcBef>
                <a:spcPts val="1200"/>
              </a:spcBef>
              <a:spcAft>
                <a:spcPts val="0"/>
              </a:spcAft>
              <a:buNone/>
            </a:pPr>
            <a:r>
              <a:rPr b="1" lang="en-GB" sz="4000"/>
              <a:t>Enviromental: Climate change affecting flower supply, </a:t>
            </a:r>
            <a:r>
              <a:rPr b="1" lang="en-GB" sz="4000"/>
              <a:t>Moreover, due to this issue of less profit, they stepped back from their commitment of providing eco-friendly packaging..</a:t>
            </a:r>
            <a:endParaRPr b="1" sz="4000"/>
          </a:p>
          <a:p>
            <a:pPr indent="0" lvl="0" marL="0" rtl="0" algn="l">
              <a:spcBef>
                <a:spcPts val="1200"/>
              </a:spcBef>
              <a:spcAft>
                <a:spcPts val="0"/>
              </a:spcAft>
              <a:buNone/>
            </a:pPr>
            <a:r>
              <a:rPr b="1" lang="en-GB" sz="4000"/>
              <a:t>Legal:  -Import/export regulations</a:t>
            </a:r>
            <a:endParaRPr b="1" sz="4000"/>
          </a:p>
          <a:p>
            <a:pPr indent="0" lvl="0" marL="0" rtl="0" algn="l">
              <a:spcBef>
                <a:spcPts val="1200"/>
              </a:spcBef>
              <a:spcAft>
                <a:spcPts val="0"/>
              </a:spcAft>
              <a:buNone/>
            </a:pPr>
            <a:r>
              <a:rPr b="1" lang="en-GB" sz="4000"/>
              <a:t>-Employment laws</a:t>
            </a:r>
            <a:endParaRPr b="1" sz="4000"/>
          </a:p>
          <a:p>
            <a:pPr indent="0" lvl="0" marL="0" rtl="0" algn="l">
              <a:spcBef>
                <a:spcPts val="1200"/>
              </a:spcBef>
              <a:spcAft>
                <a:spcPts val="0"/>
              </a:spcAft>
              <a:buNone/>
            </a:pPr>
            <a:r>
              <a:rPr b="1" lang="en-GB" sz="3200"/>
              <a:t>Technological and Economic factors appear most significant.</a:t>
            </a:r>
            <a:endParaRPr b="1" sz="3200"/>
          </a:p>
          <a:p>
            <a:pPr indent="0" lvl="0" marL="0" rtl="0" algn="l">
              <a:spcBef>
                <a:spcPts val="1200"/>
              </a:spcBef>
              <a:spcAft>
                <a:spcPts val="0"/>
              </a:spcAft>
              <a:buNone/>
            </a:pPr>
            <a:r>
              <a:t/>
            </a:r>
            <a:endParaRPr/>
          </a:p>
          <a:p>
            <a:pPr indent="0" lvl="0" marL="0" rtl="0" algn="l">
              <a:spcBef>
                <a:spcPts val="1200"/>
              </a:spcBef>
              <a:spcAft>
                <a:spcPts val="0"/>
              </a:spcAft>
              <a:buNone/>
            </a:pPr>
            <a:br>
              <a:rPr lang="en-GB"/>
            </a:br>
            <a:endParaRPr/>
          </a:p>
          <a:p>
            <a:pPr indent="0" lvl="0" marL="0" rtl="0" algn="l">
              <a:spcBef>
                <a:spcPts val="1200"/>
              </a:spcBef>
              <a:spcAft>
                <a:spcPts val="120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20"/>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Critique of Cause-and-Effect Model</a:t>
            </a:r>
            <a:endParaRPr/>
          </a:p>
        </p:txBody>
      </p:sp>
      <p:sp>
        <p:nvSpPr>
          <p:cNvPr id="130" name="Google Shape;130;p20"/>
          <p:cNvSpPr txBox="1"/>
          <p:nvPr>
            <p:ph idx="1" type="body"/>
          </p:nvPr>
        </p:nvSpPr>
        <p:spPr>
          <a:xfrm>
            <a:off x="729450" y="2078875"/>
            <a:ext cx="7688700" cy="2261100"/>
          </a:xfrm>
          <a:prstGeom prst="rect">
            <a:avLst/>
          </a:prstGeom>
        </p:spPr>
        <p:txBody>
          <a:bodyPr anchorCtr="0" anchor="t" bIns="91425" lIns="91425" spcFirstLastPara="1" rIns="91425" wrap="square" tIns="91425">
            <a:normAutofit fontScale="25000" lnSpcReduction="20000"/>
          </a:bodyPr>
          <a:lstStyle/>
          <a:p>
            <a:pPr indent="0" lvl="0" marL="0" rtl="0" algn="l">
              <a:spcBef>
                <a:spcPts val="1200"/>
              </a:spcBef>
              <a:spcAft>
                <a:spcPts val="0"/>
              </a:spcAft>
              <a:buNone/>
            </a:pPr>
            <a:r>
              <a:rPr lang="en-GB" sz="4000">
                <a:solidFill>
                  <a:srgbClr val="000000"/>
                </a:solidFill>
                <a:latin typeface="Arial"/>
                <a:ea typeface="Arial"/>
                <a:cs typeface="Arial"/>
                <a:sym typeface="Arial"/>
              </a:rPr>
              <a:t>Developed by Ishikawa (1985)</a:t>
            </a:r>
            <a:endParaRPr sz="4000">
              <a:solidFill>
                <a:srgbClr val="000000"/>
              </a:solidFill>
              <a:latin typeface="Arial"/>
              <a:ea typeface="Arial"/>
              <a:cs typeface="Arial"/>
              <a:sym typeface="Arial"/>
            </a:endParaRPr>
          </a:p>
          <a:p>
            <a:pPr indent="0" lvl="0" marL="0" rtl="0" algn="l">
              <a:spcBef>
                <a:spcPts val="1200"/>
              </a:spcBef>
              <a:spcAft>
                <a:spcPts val="0"/>
              </a:spcAft>
              <a:buNone/>
            </a:pPr>
            <a:r>
              <a:rPr b="1" lang="en-GB" sz="4000">
                <a:solidFill>
                  <a:srgbClr val="000000"/>
                </a:solidFill>
                <a:latin typeface="Arial"/>
                <a:ea typeface="Arial"/>
                <a:cs typeface="Arial"/>
                <a:sym typeface="Arial"/>
              </a:rPr>
              <a:t>Purpose:</a:t>
            </a:r>
            <a:br>
              <a:rPr b="1" lang="en-GB" sz="4000">
                <a:solidFill>
                  <a:srgbClr val="000000"/>
                </a:solidFill>
                <a:latin typeface="Arial"/>
                <a:ea typeface="Arial"/>
                <a:cs typeface="Arial"/>
                <a:sym typeface="Arial"/>
              </a:rPr>
            </a:br>
            <a:r>
              <a:rPr lang="en-GB" sz="4000">
                <a:solidFill>
                  <a:srgbClr val="000000"/>
                </a:solidFill>
                <a:latin typeface="Arial"/>
                <a:ea typeface="Arial"/>
                <a:cs typeface="Arial"/>
                <a:sym typeface="Arial"/>
              </a:rPr>
              <a:t> Identifies root causes of a problem.</a:t>
            </a:r>
            <a:endParaRPr sz="4000">
              <a:solidFill>
                <a:srgbClr val="000000"/>
              </a:solidFill>
              <a:latin typeface="Arial"/>
              <a:ea typeface="Arial"/>
              <a:cs typeface="Arial"/>
              <a:sym typeface="Arial"/>
            </a:endParaRPr>
          </a:p>
          <a:p>
            <a:pPr indent="0" lvl="0" marL="0" rtl="0" algn="l">
              <a:spcBef>
                <a:spcPts val="1200"/>
              </a:spcBef>
              <a:spcAft>
                <a:spcPts val="0"/>
              </a:spcAft>
              <a:buNone/>
            </a:pPr>
            <a:r>
              <a:rPr b="1" lang="en-GB" sz="4000">
                <a:solidFill>
                  <a:srgbClr val="000000"/>
                </a:solidFill>
                <a:latin typeface="Arial"/>
                <a:ea typeface="Arial"/>
                <a:cs typeface="Arial"/>
                <a:sym typeface="Arial"/>
              </a:rPr>
              <a:t>Advantages:</a:t>
            </a:r>
            <a:endParaRPr b="1" sz="4000">
              <a:solidFill>
                <a:srgbClr val="000000"/>
              </a:solidFill>
              <a:latin typeface="Arial"/>
              <a:ea typeface="Arial"/>
              <a:cs typeface="Arial"/>
              <a:sym typeface="Arial"/>
            </a:endParaRPr>
          </a:p>
          <a:p>
            <a:pPr indent="-292100" lvl="0" marL="457200" rtl="0" algn="l">
              <a:spcBef>
                <a:spcPts val="1200"/>
              </a:spcBef>
              <a:spcAft>
                <a:spcPts val="0"/>
              </a:spcAft>
              <a:buClr>
                <a:srgbClr val="000000"/>
              </a:buClr>
              <a:buSzPct val="100000"/>
              <a:buFont typeface="Arial"/>
              <a:buChar char="●"/>
            </a:pPr>
            <a:r>
              <a:rPr lang="en-GB" sz="4000">
                <a:solidFill>
                  <a:srgbClr val="000000"/>
                </a:solidFill>
                <a:latin typeface="Arial"/>
                <a:ea typeface="Arial"/>
                <a:cs typeface="Arial"/>
                <a:sym typeface="Arial"/>
              </a:rPr>
              <a:t>Structured visual tool</a:t>
            </a:r>
            <a:br>
              <a:rPr lang="en-GB" sz="4000">
                <a:solidFill>
                  <a:srgbClr val="000000"/>
                </a:solidFill>
                <a:latin typeface="Arial"/>
                <a:ea typeface="Arial"/>
                <a:cs typeface="Arial"/>
                <a:sym typeface="Arial"/>
              </a:rPr>
            </a:br>
            <a:endParaRPr sz="4000">
              <a:solidFill>
                <a:srgbClr val="000000"/>
              </a:solidFill>
              <a:latin typeface="Arial"/>
              <a:ea typeface="Arial"/>
              <a:cs typeface="Arial"/>
              <a:sym typeface="Arial"/>
            </a:endParaRPr>
          </a:p>
          <a:p>
            <a:pPr indent="-292100" lvl="0" marL="457200" rtl="0" algn="l">
              <a:spcBef>
                <a:spcPts val="0"/>
              </a:spcBef>
              <a:spcAft>
                <a:spcPts val="0"/>
              </a:spcAft>
              <a:buClr>
                <a:srgbClr val="000000"/>
              </a:buClr>
              <a:buSzPct val="100000"/>
              <a:buFont typeface="Arial"/>
              <a:buChar char="●"/>
            </a:pPr>
            <a:r>
              <a:rPr lang="en-GB" sz="4000">
                <a:solidFill>
                  <a:srgbClr val="000000"/>
                </a:solidFill>
                <a:latin typeface="Arial"/>
                <a:ea typeface="Arial"/>
                <a:cs typeface="Arial"/>
                <a:sym typeface="Arial"/>
              </a:rPr>
              <a:t>Encourages team-based analysis</a:t>
            </a:r>
            <a:br>
              <a:rPr lang="en-GB" sz="4000">
                <a:solidFill>
                  <a:srgbClr val="000000"/>
                </a:solidFill>
                <a:latin typeface="Arial"/>
                <a:ea typeface="Arial"/>
                <a:cs typeface="Arial"/>
                <a:sym typeface="Arial"/>
              </a:rPr>
            </a:br>
            <a:endParaRPr sz="4000">
              <a:solidFill>
                <a:srgbClr val="000000"/>
              </a:solidFill>
              <a:latin typeface="Arial"/>
              <a:ea typeface="Arial"/>
              <a:cs typeface="Arial"/>
              <a:sym typeface="Arial"/>
            </a:endParaRPr>
          </a:p>
          <a:p>
            <a:pPr indent="-292100" lvl="0" marL="457200" rtl="0" algn="l">
              <a:spcBef>
                <a:spcPts val="0"/>
              </a:spcBef>
              <a:spcAft>
                <a:spcPts val="0"/>
              </a:spcAft>
              <a:buClr>
                <a:srgbClr val="000000"/>
              </a:buClr>
              <a:buSzPct val="100000"/>
              <a:buFont typeface="Arial"/>
              <a:buChar char="●"/>
            </a:pPr>
            <a:r>
              <a:rPr lang="en-GB" sz="4000">
                <a:solidFill>
                  <a:srgbClr val="000000"/>
                </a:solidFill>
                <a:latin typeface="Arial"/>
                <a:ea typeface="Arial"/>
                <a:cs typeface="Arial"/>
                <a:sym typeface="Arial"/>
              </a:rPr>
              <a:t>Identifies multiple contributing factors</a:t>
            </a:r>
            <a:br>
              <a:rPr lang="en-GB" sz="4000">
                <a:solidFill>
                  <a:srgbClr val="000000"/>
                </a:solidFill>
                <a:latin typeface="Arial"/>
                <a:ea typeface="Arial"/>
                <a:cs typeface="Arial"/>
                <a:sym typeface="Arial"/>
              </a:rPr>
            </a:br>
            <a:endParaRPr sz="4000">
              <a:solidFill>
                <a:srgbClr val="000000"/>
              </a:solidFill>
              <a:latin typeface="Arial"/>
              <a:ea typeface="Arial"/>
              <a:cs typeface="Arial"/>
              <a:sym typeface="Arial"/>
            </a:endParaRPr>
          </a:p>
          <a:p>
            <a:pPr indent="0" lvl="0" marL="0" rtl="0" algn="l">
              <a:spcBef>
                <a:spcPts val="1200"/>
              </a:spcBef>
              <a:spcAft>
                <a:spcPts val="0"/>
              </a:spcAft>
              <a:buNone/>
            </a:pPr>
            <a:r>
              <a:rPr b="1" lang="en-GB" sz="4000">
                <a:solidFill>
                  <a:srgbClr val="000000"/>
                </a:solidFill>
                <a:latin typeface="Arial"/>
                <a:ea typeface="Arial"/>
                <a:cs typeface="Arial"/>
                <a:sym typeface="Arial"/>
              </a:rPr>
              <a:t>Limitations:</a:t>
            </a:r>
            <a:endParaRPr b="1" sz="4000">
              <a:solidFill>
                <a:srgbClr val="000000"/>
              </a:solidFill>
              <a:latin typeface="Arial"/>
              <a:ea typeface="Arial"/>
              <a:cs typeface="Arial"/>
              <a:sym typeface="Arial"/>
            </a:endParaRPr>
          </a:p>
          <a:p>
            <a:pPr indent="-292100" lvl="0" marL="457200" rtl="0" algn="l">
              <a:spcBef>
                <a:spcPts val="1200"/>
              </a:spcBef>
              <a:spcAft>
                <a:spcPts val="0"/>
              </a:spcAft>
              <a:buClr>
                <a:srgbClr val="000000"/>
              </a:buClr>
              <a:buSzPct val="100000"/>
              <a:buFont typeface="Arial"/>
              <a:buChar char="●"/>
            </a:pPr>
            <a:r>
              <a:rPr lang="en-GB" sz="4000">
                <a:solidFill>
                  <a:srgbClr val="000000"/>
                </a:solidFill>
                <a:latin typeface="Arial"/>
                <a:ea typeface="Arial"/>
                <a:cs typeface="Arial"/>
                <a:sym typeface="Arial"/>
              </a:rPr>
              <a:t>May oversimplify relationships</a:t>
            </a:r>
            <a:br>
              <a:rPr lang="en-GB" sz="4000">
                <a:solidFill>
                  <a:srgbClr val="000000"/>
                </a:solidFill>
                <a:latin typeface="Arial"/>
                <a:ea typeface="Arial"/>
                <a:cs typeface="Arial"/>
                <a:sym typeface="Arial"/>
              </a:rPr>
            </a:br>
            <a:endParaRPr sz="4000">
              <a:solidFill>
                <a:srgbClr val="000000"/>
              </a:solidFill>
              <a:latin typeface="Arial"/>
              <a:ea typeface="Arial"/>
              <a:cs typeface="Arial"/>
              <a:sym typeface="Arial"/>
            </a:endParaRPr>
          </a:p>
          <a:p>
            <a:pPr indent="-292100" lvl="0" marL="457200" rtl="0" algn="l">
              <a:spcBef>
                <a:spcPts val="0"/>
              </a:spcBef>
              <a:spcAft>
                <a:spcPts val="0"/>
              </a:spcAft>
              <a:buClr>
                <a:srgbClr val="000000"/>
              </a:buClr>
              <a:buSzPct val="100000"/>
              <a:buFont typeface="Arial"/>
              <a:buChar char="●"/>
            </a:pPr>
            <a:r>
              <a:rPr lang="en-GB" sz="4000">
                <a:solidFill>
                  <a:srgbClr val="000000"/>
                </a:solidFill>
                <a:latin typeface="Arial"/>
                <a:ea typeface="Arial"/>
                <a:cs typeface="Arial"/>
                <a:sym typeface="Arial"/>
              </a:rPr>
              <a:t>Dependent on quality of input</a:t>
            </a:r>
            <a:endParaRPr sz="4000">
              <a:solidFill>
                <a:srgbClr val="000000"/>
              </a:solidFill>
              <a:latin typeface="Arial"/>
              <a:ea typeface="Arial"/>
              <a:cs typeface="Arial"/>
              <a:sym typeface="Arial"/>
            </a:endParaRPr>
          </a:p>
          <a:p>
            <a:pPr indent="0" lvl="0" marL="0" rtl="0" algn="l">
              <a:spcBef>
                <a:spcPts val="1200"/>
              </a:spcBef>
              <a:spcAft>
                <a:spcPts val="120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21"/>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36" name="Google Shape;136;p21"/>
          <p:cNvSpPr txBox="1"/>
          <p:nvPr>
            <p:ph idx="1" type="body"/>
          </p:nvPr>
        </p:nvSpPr>
        <p:spPr>
          <a:xfrm>
            <a:off x="729450" y="680563"/>
            <a:ext cx="7688700" cy="3659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cxnSp>
        <p:nvCxnSpPr>
          <p:cNvPr id="137" name="Google Shape;137;p21"/>
          <p:cNvCxnSpPr/>
          <p:nvPr/>
        </p:nvCxnSpPr>
        <p:spPr>
          <a:xfrm>
            <a:off x="-233898" y="3108532"/>
            <a:ext cx="8615700" cy="22800"/>
          </a:xfrm>
          <a:prstGeom prst="straightConnector1">
            <a:avLst/>
          </a:prstGeom>
          <a:noFill/>
          <a:ln cap="flat" cmpd="sng" w="57150">
            <a:solidFill>
              <a:srgbClr val="000000"/>
            </a:solidFill>
            <a:prstDash val="solid"/>
            <a:miter lim="800000"/>
            <a:headEnd len="sm" w="sm" type="none"/>
            <a:tailEnd len="sm" w="sm" type="none"/>
          </a:ln>
        </p:spPr>
      </p:cxnSp>
      <p:cxnSp>
        <p:nvCxnSpPr>
          <p:cNvPr id="138" name="Google Shape;138;p21"/>
          <p:cNvCxnSpPr/>
          <p:nvPr/>
        </p:nvCxnSpPr>
        <p:spPr>
          <a:xfrm rot="10800000">
            <a:off x="985800" y="1192724"/>
            <a:ext cx="1466100" cy="1453800"/>
          </a:xfrm>
          <a:prstGeom prst="straightConnector1">
            <a:avLst/>
          </a:prstGeom>
          <a:noFill/>
          <a:ln cap="flat" cmpd="sng" w="57150">
            <a:solidFill>
              <a:srgbClr val="FFC000"/>
            </a:solidFill>
            <a:prstDash val="solid"/>
            <a:miter lim="800000"/>
            <a:headEnd len="sm" w="sm" type="none"/>
            <a:tailEnd len="sm" w="sm" type="none"/>
          </a:ln>
        </p:spPr>
      </p:cxnSp>
      <p:cxnSp>
        <p:nvCxnSpPr>
          <p:cNvPr id="139" name="Google Shape;139;p21"/>
          <p:cNvCxnSpPr/>
          <p:nvPr/>
        </p:nvCxnSpPr>
        <p:spPr>
          <a:xfrm flipH="1">
            <a:off x="978142" y="2652682"/>
            <a:ext cx="1481400" cy="1460700"/>
          </a:xfrm>
          <a:prstGeom prst="straightConnector1">
            <a:avLst/>
          </a:prstGeom>
          <a:noFill/>
          <a:ln cap="flat" cmpd="sng" w="57150">
            <a:solidFill>
              <a:srgbClr val="7030A0"/>
            </a:solidFill>
            <a:prstDash val="solid"/>
            <a:miter lim="800000"/>
            <a:headEnd len="sm" w="sm" type="none"/>
            <a:tailEnd len="sm" w="sm" type="none"/>
          </a:ln>
        </p:spPr>
      </p:cxnSp>
      <p:cxnSp>
        <p:nvCxnSpPr>
          <p:cNvPr id="140" name="Google Shape;140;p21"/>
          <p:cNvCxnSpPr/>
          <p:nvPr/>
        </p:nvCxnSpPr>
        <p:spPr>
          <a:xfrm rot="10800000">
            <a:off x="3656625" y="1211156"/>
            <a:ext cx="1485900" cy="1442400"/>
          </a:xfrm>
          <a:prstGeom prst="straightConnector1">
            <a:avLst/>
          </a:prstGeom>
          <a:noFill/>
          <a:ln cap="flat" cmpd="sng" w="57150">
            <a:solidFill>
              <a:srgbClr val="FF0000"/>
            </a:solidFill>
            <a:prstDash val="solid"/>
            <a:miter lim="800000"/>
            <a:headEnd len="sm" w="sm" type="none"/>
            <a:tailEnd len="sm" w="sm" type="none"/>
          </a:ln>
        </p:spPr>
      </p:cxnSp>
      <p:cxnSp>
        <p:nvCxnSpPr>
          <p:cNvPr id="141" name="Google Shape;141;p21"/>
          <p:cNvCxnSpPr/>
          <p:nvPr/>
        </p:nvCxnSpPr>
        <p:spPr>
          <a:xfrm flipH="1">
            <a:off x="3656637" y="2700652"/>
            <a:ext cx="1485900" cy="1440300"/>
          </a:xfrm>
          <a:prstGeom prst="straightConnector1">
            <a:avLst/>
          </a:prstGeom>
          <a:noFill/>
          <a:ln cap="flat" cmpd="sng" w="57150">
            <a:solidFill>
              <a:srgbClr val="00B0F0"/>
            </a:solidFill>
            <a:prstDash val="solid"/>
            <a:miter lim="800000"/>
            <a:headEnd len="sm" w="sm" type="none"/>
            <a:tailEnd len="sm" w="sm" type="none"/>
          </a:ln>
        </p:spPr>
      </p:cxnSp>
      <p:cxnSp>
        <p:nvCxnSpPr>
          <p:cNvPr id="142" name="Google Shape;142;p21"/>
          <p:cNvCxnSpPr>
            <a:endCxn id="143" idx="2"/>
          </p:cNvCxnSpPr>
          <p:nvPr/>
        </p:nvCxnSpPr>
        <p:spPr>
          <a:xfrm rot="10800000">
            <a:off x="6511309" y="1199019"/>
            <a:ext cx="1524300" cy="1441200"/>
          </a:xfrm>
          <a:prstGeom prst="straightConnector1">
            <a:avLst/>
          </a:prstGeom>
          <a:noFill/>
          <a:ln cap="flat" cmpd="sng" w="57150">
            <a:solidFill>
              <a:srgbClr val="C00000"/>
            </a:solidFill>
            <a:prstDash val="solid"/>
            <a:miter lim="800000"/>
            <a:headEnd len="sm" w="sm" type="none"/>
            <a:tailEnd len="sm" w="sm" type="none"/>
          </a:ln>
        </p:spPr>
      </p:cxnSp>
      <p:cxnSp>
        <p:nvCxnSpPr>
          <p:cNvPr id="144" name="Google Shape;144;p21"/>
          <p:cNvCxnSpPr/>
          <p:nvPr/>
        </p:nvCxnSpPr>
        <p:spPr>
          <a:xfrm flipH="1">
            <a:off x="6434386" y="2793424"/>
            <a:ext cx="1501200" cy="1440300"/>
          </a:xfrm>
          <a:prstGeom prst="straightConnector1">
            <a:avLst/>
          </a:prstGeom>
          <a:noFill/>
          <a:ln cap="flat" cmpd="sng" w="57150">
            <a:solidFill>
              <a:srgbClr val="00B050"/>
            </a:solidFill>
            <a:prstDash val="solid"/>
            <a:miter lim="800000"/>
            <a:headEnd len="sm" w="sm" type="none"/>
            <a:tailEnd len="sm" w="sm" type="none"/>
          </a:ln>
        </p:spPr>
      </p:cxnSp>
      <p:sp>
        <p:nvSpPr>
          <p:cNvPr id="145" name="Google Shape;145;p21"/>
          <p:cNvSpPr txBox="1"/>
          <p:nvPr/>
        </p:nvSpPr>
        <p:spPr>
          <a:xfrm>
            <a:off x="119162" y="737326"/>
            <a:ext cx="2129700" cy="461700"/>
          </a:xfrm>
          <a:prstGeom prst="rect">
            <a:avLst/>
          </a:prstGeom>
          <a:noFill/>
          <a:ln cap="flat" cmpd="sng" w="57150">
            <a:solidFill>
              <a:srgbClr val="FFC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FFC000"/>
                </a:solidFill>
                <a:latin typeface="Arial"/>
                <a:ea typeface="Arial"/>
                <a:cs typeface="Arial"/>
                <a:sym typeface="Arial"/>
              </a:rPr>
              <a:t>Methods</a:t>
            </a:r>
            <a:endParaRPr/>
          </a:p>
        </p:txBody>
      </p:sp>
      <p:sp>
        <p:nvSpPr>
          <p:cNvPr id="146" name="Google Shape;146;p21"/>
          <p:cNvSpPr txBox="1"/>
          <p:nvPr/>
        </p:nvSpPr>
        <p:spPr>
          <a:xfrm>
            <a:off x="2777260" y="737337"/>
            <a:ext cx="2129700" cy="461700"/>
          </a:xfrm>
          <a:prstGeom prst="rect">
            <a:avLst/>
          </a:prstGeom>
          <a:noFill/>
          <a:ln cap="flat" cmpd="sng" w="57150">
            <a:solidFill>
              <a:srgbClr val="FF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FF0000"/>
                </a:solidFill>
                <a:latin typeface="Arial"/>
                <a:ea typeface="Arial"/>
                <a:cs typeface="Arial"/>
                <a:sym typeface="Arial"/>
              </a:rPr>
              <a:t>Machines</a:t>
            </a:r>
            <a:endParaRPr/>
          </a:p>
        </p:txBody>
      </p:sp>
      <p:sp>
        <p:nvSpPr>
          <p:cNvPr id="143" name="Google Shape;143;p21"/>
          <p:cNvSpPr txBox="1"/>
          <p:nvPr/>
        </p:nvSpPr>
        <p:spPr>
          <a:xfrm>
            <a:off x="5435359" y="737319"/>
            <a:ext cx="2151900" cy="461700"/>
          </a:xfrm>
          <a:prstGeom prst="rect">
            <a:avLst/>
          </a:prstGeom>
          <a:noFill/>
          <a:ln cap="flat" cmpd="sng" w="57150">
            <a:solidFill>
              <a:srgbClr val="C0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C00000"/>
                </a:solidFill>
                <a:latin typeface="Arial"/>
                <a:ea typeface="Arial"/>
                <a:cs typeface="Arial"/>
                <a:sym typeface="Arial"/>
              </a:rPr>
              <a:t>People</a:t>
            </a:r>
            <a:endParaRPr/>
          </a:p>
        </p:txBody>
      </p:sp>
      <p:sp>
        <p:nvSpPr>
          <p:cNvPr id="147" name="Google Shape;147;p21"/>
          <p:cNvSpPr txBox="1"/>
          <p:nvPr/>
        </p:nvSpPr>
        <p:spPr>
          <a:xfrm>
            <a:off x="28350" y="4399000"/>
            <a:ext cx="2151000" cy="461700"/>
          </a:xfrm>
          <a:prstGeom prst="rect">
            <a:avLst/>
          </a:prstGeom>
          <a:noFill/>
          <a:ln cap="flat" cmpd="sng" w="57150">
            <a:solidFill>
              <a:srgbClr val="7030A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7030A0"/>
                </a:solidFill>
                <a:latin typeface="Arial"/>
                <a:ea typeface="Arial"/>
                <a:cs typeface="Arial"/>
                <a:sym typeface="Arial"/>
              </a:rPr>
              <a:t>Materials</a:t>
            </a:r>
            <a:endParaRPr/>
          </a:p>
        </p:txBody>
      </p:sp>
      <p:sp>
        <p:nvSpPr>
          <p:cNvPr id="148" name="Google Shape;148;p21"/>
          <p:cNvSpPr txBox="1"/>
          <p:nvPr/>
        </p:nvSpPr>
        <p:spPr>
          <a:xfrm>
            <a:off x="2738252" y="4411396"/>
            <a:ext cx="2151000" cy="461700"/>
          </a:xfrm>
          <a:prstGeom prst="rect">
            <a:avLst/>
          </a:prstGeom>
          <a:noFill/>
          <a:ln cap="flat" cmpd="sng" w="57150">
            <a:solidFill>
              <a:srgbClr val="00B0F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00B0F0"/>
                </a:solidFill>
                <a:latin typeface="Arial"/>
                <a:ea typeface="Arial"/>
                <a:cs typeface="Arial"/>
                <a:sym typeface="Arial"/>
              </a:rPr>
              <a:t>Measurement</a:t>
            </a:r>
            <a:endParaRPr/>
          </a:p>
        </p:txBody>
      </p:sp>
      <p:sp>
        <p:nvSpPr>
          <p:cNvPr id="149" name="Google Shape;149;p21"/>
          <p:cNvSpPr txBox="1"/>
          <p:nvPr/>
        </p:nvSpPr>
        <p:spPr>
          <a:xfrm>
            <a:off x="5576144" y="4386899"/>
            <a:ext cx="2191500" cy="461700"/>
          </a:xfrm>
          <a:prstGeom prst="rect">
            <a:avLst/>
          </a:prstGeom>
          <a:noFill/>
          <a:ln cap="flat" cmpd="sng" w="57150">
            <a:solidFill>
              <a:srgbClr val="00B05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00B050"/>
                </a:solidFill>
                <a:latin typeface="Arial"/>
                <a:ea typeface="Arial"/>
                <a:cs typeface="Arial"/>
                <a:sym typeface="Arial"/>
              </a:rPr>
              <a:t>Environment</a:t>
            </a:r>
            <a:endParaRPr/>
          </a:p>
        </p:txBody>
      </p:sp>
      <p:sp>
        <p:nvSpPr>
          <p:cNvPr id="150" name="Google Shape;150;p21"/>
          <p:cNvSpPr txBox="1"/>
          <p:nvPr/>
        </p:nvSpPr>
        <p:spPr>
          <a:xfrm>
            <a:off x="7504725" y="2468000"/>
            <a:ext cx="1524300" cy="461700"/>
          </a:xfrm>
          <a:prstGeom prst="rect">
            <a:avLst/>
          </a:prstGeom>
          <a:noFill/>
          <a:ln cap="flat" cmpd="sng" w="5715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200"/>
              <a:t>30% decline in in-store sales</a:t>
            </a:r>
            <a:endParaRPr/>
          </a:p>
        </p:txBody>
      </p:sp>
      <p:sp>
        <p:nvSpPr>
          <p:cNvPr id="151" name="Google Shape;151;p21"/>
          <p:cNvSpPr txBox="1"/>
          <p:nvPr/>
        </p:nvSpPr>
        <p:spPr>
          <a:xfrm>
            <a:off x="5568038" y="3804042"/>
            <a:ext cx="2207700" cy="646500"/>
          </a:xfrm>
          <a:prstGeom prst="rect">
            <a:avLst/>
          </a:prstGeom>
          <a:noFill/>
          <a:ln cap="flat" cmpd="sng" w="1270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t>Market share loss due to convenience and price advantage.</a:t>
            </a:r>
            <a:endParaRPr/>
          </a:p>
        </p:txBody>
      </p:sp>
      <p:sp>
        <p:nvSpPr>
          <p:cNvPr id="152" name="Google Shape;152;p21"/>
          <p:cNvSpPr txBox="1"/>
          <p:nvPr/>
        </p:nvSpPr>
        <p:spPr>
          <a:xfrm>
            <a:off x="5513653" y="3083678"/>
            <a:ext cx="2207700" cy="307800"/>
          </a:xfrm>
          <a:prstGeom prst="rect">
            <a:avLst/>
          </a:prstGeom>
          <a:noFill/>
          <a:ln cap="flat" cmpd="sng" w="1270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rtl="0" algn="l">
              <a:spcBef>
                <a:spcPts val="0"/>
              </a:spcBef>
              <a:spcAft>
                <a:spcPts val="0"/>
              </a:spcAft>
              <a:buNone/>
            </a:pPr>
            <a:r>
              <a:rPr lang="en-GB"/>
              <a:t>Online competitors</a:t>
            </a:r>
            <a:endParaRPr/>
          </a:p>
        </p:txBody>
      </p:sp>
      <p:sp>
        <p:nvSpPr>
          <p:cNvPr id="153" name="Google Shape;153;p21"/>
          <p:cNvSpPr txBox="1"/>
          <p:nvPr/>
        </p:nvSpPr>
        <p:spPr>
          <a:xfrm>
            <a:off x="5513659" y="1550177"/>
            <a:ext cx="2207700" cy="461700"/>
          </a:xfrm>
          <a:prstGeom prst="rect">
            <a:avLst/>
          </a:prstGeom>
          <a:noFill/>
          <a:ln cap="flat" cmpd="sng" w="1270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t>Limited digital marketing expertise</a:t>
            </a:r>
            <a:endParaRPr/>
          </a:p>
        </p:txBody>
      </p:sp>
      <p:sp>
        <p:nvSpPr>
          <p:cNvPr id="154" name="Google Shape;154;p21"/>
          <p:cNvSpPr txBox="1"/>
          <p:nvPr/>
        </p:nvSpPr>
        <p:spPr>
          <a:xfrm>
            <a:off x="5568059" y="2066196"/>
            <a:ext cx="2207700" cy="1434600"/>
          </a:xfrm>
          <a:prstGeom prst="rect">
            <a:avLst/>
          </a:prstGeom>
          <a:noFill/>
          <a:ln cap="flat" cmpd="sng" w="1270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rtl="0" algn="l">
              <a:lnSpc>
                <a:spcPct val="115000"/>
              </a:lnSpc>
              <a:spcBef>
                <a:spcPts val="1200"/>
              </a:spcBef>
              <a:spcAft>
                <a:spcPts val="0"/>
              </a:spcAft>
              <a:buNone/>
            </a:pPr>
            <a:r>
              <a:rPr lang="en-GB" sz="1200"/>
              <a:t>les</a:t>
            </a:r>
            <a:r>
              <a:rPr lang="en-GB" sz="900"/>
              <a:t>Ineffective promotion, low engagement, and weak brand reach.</a:t>
            </a:r>
            <a:endParaRPr sz="900"/>
          </a:p>
          <a:p>
            <a:pPr indent="0" lvl="0" marL="0" rtl="0" algn="l">
              <a:lnSpc>
                <a:spcPct val="115000"/>
              </a:lnSpc>
              <a:spcBef>
                <a:spcPts val="1200"/>
              </a:spcBef>
              <a:spcAft>
                <a:spcPts val="0"/>
              </a:spcAft>
              <a:buNone/>
            </a:pPr>
            <a:r>
              <a:rPr lang="en-GB" sz="900"/>
              <a:t>Human capability influences organisational competitiveness (Johnson, Scho</a:t>
            </a:r>
            <a:r>
              <a:rPr lang="en-GB" sz="900"/>
              <a:t> &amp; Whittington, 2020).</a:t>
            </a:r>
            <a:endParaRPr sz="900"/>
          </a:p>
          <a:p>
            <a:pPr indent="0" lvl="0" marL="0" marR="0" rtl="0" algn="l">
              <a:spcBef>
                <a:spcPts val="1200"/>
              </a:spcBef>
              <a:spcAft>
                <a:spcPts val="0"/>
              </a:spcAft>
              <a:buNone/>
            </a:pPr>
            <a:r>
              <a:t/>
            </a:r>
            <a:endParaRPr sz="1200"/>
          </a:p>
        </p:txBody>
      </p:sp>
      <p:sp>
        <p:nvSpPr>
          <p:cNvPr id="155" name="Google Shape;155;p21"/>
          <p:cNvSpPr txBox="1"/>
          <p:nvPr/>
        </p:nvSpPr>
        <p:spPr>
          <a:xfrm>
            <a:off x="2709903" y="3467092"/>
            <a:ext cx="2207700" cy="1381500"/>
          </a:xfrm>
          <a:prstGeom prst="rect">
            <a:avLst/>
          </a:prstGeom>
          <a:noFill/>
          <a:ln cap="flat" cmpd="sng" w="1270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rtl="0" algn="l">
              <a:lnSpc>
                <a:spcPct val="115000"/>
              </a:lnSpc>
              <a:spcBef>
                <a:spcPts val="1200"/>
              </a:spcBef>
              <a:spcAft>
                <a:spcPts val="0"/>
              </a:spcAft>
              <a:buNone/>
            </a:pPr>
            <a:r>
              <a:rPr lang="en-GB" sz="900"/>
              <a:t>Poor decision-making due to lack of data insight.</a:t>
            </a:r>
            <a:endParaRPr sz="900"/>
          </a:p>
          <a:p>
            <a:pPr indent="0" lvl="0" marL="0" rtl="0" algn="l">
              <a:lnSpc>
                <a:spcPct val="115000"/>
              </a:lnSpc>
              <a:spcBef>
                <a:spcPts val="1200"/>
              </a:spcBef>
              <a:spcAft>
                <a:spcPts val="0"/>
              </a:spcAft>
              <a:buNone/>
            </a:pPr>
            <a:r>
              <a:rPr lang="en-GB" sz="900"/>
              <a:t>Performance measurement supports strategic control (Slack &amp; Brandon-Jones, 2019).</a:t>
            </a:r>
            <a:endParaRPr sz="900"/>
          </a:p>
          <a:p>
            <a:pPr indent="0" lvl="0" marL="0" marR="0" rtl="0" algn="l">
              <a:spcBef>
                <a:spcPts val="1200"/>
              </a:spcBef>
              <a:spcAft>
                <a:spcPts val="0"/>
              </a:spcAft>
              <a:buNone/>
            </a:pPr>
            <a:r>
              <a:t/>
            </a:r>
            <a:endParaRPr sz="1200"/>
          </a:p>
        </p:txBody>
      </p:sp>
      <p:sp>
        <p:nvSpPr>
          <p:cNvPr id="156" name="Google Shape;156;p21"/>
          <p:cNvSpPr txBox="1"/>
          <p:nvPr/>
        </p:nvSpPr>
        <p:spPr>
          <a:xfrm>
            <a:off x="2738260" y="3107850"/>
            <a:ext cx="2207700" cy="276900"/>
          </a:xfrm>
          <a:prstGeom prst="rect">
            <a:avLst/>
          </a:prstGeom>
          <a:noFill/>
          <a:ln cap="flat" cmpd="sng" w="1270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t>Limited performance tracking</a:t>
            </a:r>
            <a:endParaRPr/>
          </a:p>
        </p:txBody>
      </p:sp>
      <p:sp>
        <p:nvSpPr>
          <p:cNvPr id="157" name="Google Shape;157;p21"/>
          <p:cNvSpPr txBox="1"/>
          <p:nvPr/>
        </p:nvSpPr>
        <p:spPr>
          <a:xfrm>
            <a:off x="-4" y="3384751"/>
            <a:ext cx="2207700" cy="1381500"/>
          </a:xfrm>
          <a:prstGeom prst="rect">
            <a:avLst/>
          </a:prstGeom>
          <a:noFill/>
          <a:ln cap="flat" cmpd="sng" w="1270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rtl="0" algn="l">
              <a:lnSpc>
                <a:spcPct val="115000"/>
              </a:lnSpc>
              <a:spcBef>
                <a:spcPts val="1200"/>
              </a:spcBef>
              <a:spcAft>
                <a:spcPts val="0"/>
              </a:spcAft>
              <a:buNone/>
            </a:pPr>
            <a:r>
              <a:rPr lang="en-GB" sz="900"/>
              <a:t>Higher pricing, reduced price competitiveness, lower customer demand.</a:t>
            </a:r>
            <a:endParaRPr sz="900"/>
          </a:p>
          <a:p>
            <a:pPr indent="0" lvl="0" marL="0" rtl="0" algn="l">
              <a:lnSpc>
                <a:spcPct val="115000"/>
              </a:lnSpc>
              <a:spcBef>
                <a:spcPts val="1200"/>
              </a:spcBef>
              <a:spcAft>
                <a:spcPts val="0"/>
              </a:spcAft>
              <a:buNone/>
            </a:pPr>
            <a:r>
              <a:rPr lang="en-GB" sz="900"/>
              <a:t>Economic cost pressures affect pricing strategy (Brooks, 2011).</a:t>
            </a:r>
            <a:endParaRPr sz="900"/>
          </a:p>
          <a:p>
            <a:pPr indent="0" lvl="0" marL="0" marR="0" rtl="0" algn="l">
              <a:spcBef>
                <a:spcPts val="1200"/>
              </a:spcBef>
              <a:spcAft>
                <a:spcPts val="0"/>
              </a:spcAft>
              <a:buNone/>
            </a:pPr>
            <a:r>
              <a:t/>
            </a:r>
            <a:endParaRPr sz="1200"/>
          </a:p>
        </p:txBody>
      </p:sp>
      <p:sp>
        <p:nvSpPr>
          <p:cNvPr id="158" name="Google Shape;158;p21"/>
          <p:cNvSpPr txBox="1"/>
          <p:nvPr/>
        </p:nvSpPr>
        <p:spPr>
          <a:xfrm>
            <a:off x="80146" y="3107866"/>
            <a:ext cx="2207700" cy="276900"/>
          </a:xfrm>
          <a:prstGeom prst="rect">
            <a:avLst/>
          </a:prstGeom>
          <a:noFill/>
          <a:ln cap="flat" cmpd="sng" w="1270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t>Expensive imported flowers</a:t>
            </a:r>
            <a:endParaRPr/>
          </a:p>
        </p:txBody>
      </p:sp>
      <p:sp>
        <p:nvSpPr>
          <p:cNvPr id="159" name="Google Shape;159;p21"/>
          <p:cNvSpPr txBox="1"/>
          <p:nvPr/>
        </p:nvSpPr>
        <p:spPr>
          <a:xfrm>
            <a:off x="2915650" y="1503248"/>
            <a:ext cx="2207700" cy="276900"/>
          </a:xfrm>
          <a:prstGeom prst="rect">
            <a:avLst/>
          </a:prstGeom>
          <a:noFill/>
          <a:ln cap="flat" cmpd="sng" w="1270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t>Outdated website</a:t>
            </a:r>
            <a:endParaRPr/>
          </a:p>
        </p:txBody>
      </p:sp>
      <p:sp>
        <p:nvSpPr>
          <p:cNvPr id="160" name="Google Shape;160;p21"/>
          <p:cNvSpPr txBox="1"/>
          <p:nvPr/>
        </p:nvSpPr>
        <p:spPr>
          <a:xfrm>
            <a:off x="2970100" y="2066199"/>
            <a:ext cx="2207700" cy="1022100"/>
          </a:xfrm>
          <a:prstGeom prst="rect">
            <a:avLst/>
          </a:prstGeom>
          <a:noFill/>
          <a:ln cap="flat" cmpd="sng" w="1270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rtl="0" algn="l">
              <a:lnSpc>
                <a:spcPct val="115000"/>
              </a:lnSpc>
              <a:spcBef>
                <a:spcPts val="1200"/>
              </a:spcBef>
              <a:spcAft>
                <a:spcPts val="0"/>
              </a:spcAft>
              <a:buNone/>
            </a:pPr>
            <a:r>
              <a:rPr lang="en-GB" sz="900"/>
              <a:t>Poor user experience reduces online conversion and customer retention.</a:t>
            </a:r>
            <a:endParaRPr sz="900"/>
          </a:p>
          <a:p>
            <a:pPr indent="0" lvl="0" marL="0" rtl="0" algn="l">
              <a:lnSpc>
                <a:spcPct val="115000"/>
              </a:lnSpc>
              <a:spcBef>
                <a:spcPts val="1200"/>
              </a:spcBef>
              <a:spcAft>
                <a:spcPts val="1200"/>
              </a:spcAft>
              <a:buNone/>
            </a:pPr>
            <a:r>
              <a:rPr lang="en-GB" sz="900"/>
              <a:t>Website usability significantly impacts consumer purchasing decisions (Kotler &amp; Keller, 201</a:t>
            </a:r>
            <a:r>
              <a:rPr lang="en-GB" sz="900"/>
              <a:t>6)</a:t>
            </a:r>
            <a:endParaRPr sz="1200"/>
          </a:p>
        </p:txBody>
      </p:sp>
      <p:sp>
        <p:nvSpPr>
          <p:cNvPr id="161" name="Google Shape;161;p21"/>
          <p:cNvSpPr txBox="1"/>
          <p:nvPr/>
        </p:nvSpPr>
        <p:spPr>
          <a:xfrm>
            <a:off x="80155" y="1503245"/>
            <a:ext cx="2207700" cy="276900"/>
          </a:xfrm>
          <a:prstGeom prst="rect">
            <a:avLst/>
          </a:prstGeom>
          <a:noFill/>
          <a:ln cap="flat" cmpd="sng" w="1270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t>Weak digital strategy</a:t>
            </a:r>
            <a:endParaRPr/>
          </a:p>
        </p:txBody>
      </p:sp>
      <p:sp>
        <p:nvSpPr>
          <p:cNvPr id="162" name="Google Shape;162;p21"/>
          <p:cNvSpPr txBox="1"/>
          <p:nvPr/>
        </p:nvSpPr>
        <p:spPr>
          <a:xfrm>
            <a:off x="9" y="2070002"/>
            <a:ext cx="2207700" cy="785100"/>
          </a:xfrm>
          <a:prstGeom prst="rect">
            <a:avLst/>
          </a:prstGeom>
          <a:noFill/>
          <a:ln cap="flat" cmpd="sng" w="12700">
            <a:solidFill>
              <a:srgbClr val="00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900"/>
              <a:t>Limited online visibility and reduced ability to attract modern consumers.Digital strategy is critical in competitive retail markets (Chaffey &amp; Ellis-Chadwick, 2019)</a:t>
            </a:r>
            <a:endParaRPr sz="900"/>
          </a:p>
        </p:txBody>
      </p:sp>
      <p:sp>
        <p:nvSpPr>
          <p:cNvPr id="163" name="Google Shape;163;p21"/>
          <p:cNvSpPr txBox="1"/>
          <p:nvPr/>
        </p:nvSpPr>
        <p:spPr>
          <a:xfrm>
            <a:off x="292474" y="94505"/>
            <a:ext cx="10920900" cy="523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800">
                <a:latin typeface="Calibri"/>
                <a:ea typeface="Calibri"/>
                <a:cs typeface="Calibri"/>
                <a:sym typeface="Calibri"/>
              </a:rPr>
              <a:t>Application of Cause-and-Effect</a:t>
            </a:r>
            <a:endParaRPr/>
          </a:p>
        </p:txBody>
      </p:sp>
      <p:sp>
        <p:nvSpPr>
          <p:cNvPr id="164" name="Google Shape;164;p21"/>
          <p:cNvSpPr txBox="1"/>
          <p:nvPr/>
        </p:nvSpPr>
        <p:spPr>
          <a:xfrm>
            <a:off x="1932318" y="5874927"/>
            <a:ext cx="10041600" cy="369300"/>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rgbClr val="FF0000"/>
              </a:buClr>
              <a:buSzPts val="1800"/>
              <a:buFont typeface="Arial"/>
              <a:buChar char="•"/>
            </a:pPr>
            <a:r>
              <a:rPr b="1" lang="en-GB" sz="1800">
                <a:solidFill>
                  <a:srgbClr val="FF0000"/>
                </a:solidFill>
                <a:latin typeface="Arial"/>
                <a:ea typeface="Arial"/>
                <a:cs typeface="Arial"/>
                <a:sym typeface="Arial"/>
              </a:rPr>
              <a:t>Ensure that you provide a reference source for the Cause-and-Effect model on this slide</a:t>
            </a:r>
            <a:endParaRPr sz="1800">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22"/>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Key Findings</a:t>
            </a:r>
            <a:endParaRPr/>
          </a:p>
        </p:txBody>
      </p:sp>
      <p:sp>
        <p:nvSpPr>
          <p:cNvPr id="170" name="Google Shape;170;p22"/>
          <p:cNvSpPr txBox="1"/>
          <p:nvPr>
            <p:ph idx="1" type="body"/>
          </p:nvPr>
        </p:nvSpPr>
        <p:spPr>
          <a:xfrm>
            <a:off x="729450" y="2078875"/>
            <a:ext cx="7688700" cy="22611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a:t>1)</a:t>
            </a:r>
            <a:r>
              <a:rPr lang="en-GB"/>
              <a:t>Digital capability is the primary internal weakness.</a:t>
            </a:r>
            <a:br>
              <a:rPr lang="en-GB"/>
            </a:br>
            <a:endParaRPr/>
          </a:p>
          <a:p>
            <a:pPr indent="0" lvl="0" marL="0" rtl="0" algn="l">
              <a:spcBef>
                <a:spcPts val="1200"/>
              </a:spcBef>
              <a:spcAft>
                <a:spcPts val="0"/>
              </a:spcAft>
              <a:buNone/>
            </a:pPr>
            <a:r>
              <a:rPr lang="en-GB"/>
              <a:t>2)External economic pressures exacerbate financial strain.</a:t>
            </a:r>
            <a:br>
              <a:rPr lang="en-GB"/>
            </a:br>
            <a:endParaRPr/>
          </a:p>
          <a:p>
            <a:pPr indent="0" lvl="0" marL="0" rtl="0" algn="l">
              <a:spcBef>
                <a:spcPts val="1200"/>
              </a:spcBef>
              <a:spcAft>
                <a:spcPts val="0"/>
              </a:spcAft>
              <a:buNone/>
            </a:pPr>
            <a:r>
              <a:rPr lang="en-GB"/>
              <a:t>3)Technological change is reshaping consumer behaviour.</a:t>
            </a:r>
            <a:br>
              <a:rPr lang="en-GB"/>
            </a:br>
            <a:endParaRPr/>
          </a:p>
          <a:p>
            <a:pPr indent="0" lvl="0" marL="0" rtl="0" algn="l">
              <a:spcBef>
                <a:spcPts val="1200"/>
              </a:spcBef>
              <a:spcAft>
                <a:spcPts val="0"/>
              </a:spcAft>
              <a:buNone/>
            </a:pPr>
            <a:r>
              <a:rPr lang="en-GB"/>
              <a:t>4)Strategic adaptation is essential for long-term sustainability.</a:t>
            </a:r>
            <a:endParaRPr/>
          </a:p>
          <a:p>
            <a:pPr indent="0" lvl="0" marL="0" rtl="0" algn="l">
              <a:spcBef>
                <a:spcPts val="1200"/>
              </a:spcBef>
              <a:spcAft>
                <a:spcPts val="12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23"/>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Refrence list:</a:t>
            </a:r>
            <a:endParaRPr/>
          </a:p>
        </p:txBody>
      </p:sp>
      <p:sp>
        <p:nvSpPr>
          <p:cNvPr id="176" name="Google Shape;176;p23"/>
          <p:cNvSpPr txBox="1"/>
          <p:nvPr>
            <p:ph idx="1" type="body"/>
          </p:nvPr>
        </p:nvSpPr>
        <p:spPr>
          <a:xfrm>
            <a:off x="729450" y="2078875"/>
            <a:ext cx="7688700" cy="2261100"/>
          </a:xfrm>
          <a:prstGeom prst="rect">
            <a:avLst/>
          </a:prstGeom>
        </p:spPr>
        <p:txBody>
          <a:bodyPr anchorCtr="0" anchor="t" bIns="91425" lIns="91425" spcFirstLastPara="1" rIns="91425" wrap="square" tIns="91425">
            <a:normAutofit fontScale="77500" lnSpcReduction="20000"/>
          </a:bodyPr>
          <a:lstStyle/>
          <a:p>
            <a:pPr indent="0" lvl="0" marL="0" rtl="0" algn="l">
              <a:spcBef>
                <a:spcPts val="1200"/>
              </a:spcBef>
              <a:spcAft>
                <a:spcPts val="0"/>
              </a:spcAft>
              <a:buNone/>
            </a:pPr>
            <a:r>
              <a:rPr lang="en-GB" sz="1100">
                <a:solidFill>
                  <a:srgbClr val="000000"/>
                </a:solidFill>
                <a:latin typeface="Arial"/>
                <a:ea typeface="Arial"/>
                <a:cs typeface="Arial"/>
                <a:sym typeface="Arial"/>
              </a:rPr>
              <a:t>Brooks, I. (2011) </a:t>
            </a:r>
            <a:r>
              <a:rPr i="1" lang="en-GB" sz="1100">
                <a:solidFill>
                  <a:srgbClr val="000000"/>
                </a:solidFill>
                <a:latin typeface="Arial"/>
                <a:ea typeface="Arial"/>
                <a:cs typeface="Arial"/>
                <a:sym typeface="Arial"/>
              </a:rPr>
              <a:t>The International Business Environment: Challenges and Changes</a:t>
            </a:r>
            <a:r>
              <a:rPr lang="en-GB" sz="1100">
                <a:solidFill>
                  <a:srgbClr val="000000"/>
                </a:solidFill>
                <a:latin typeface="Arial"/>
                <a:ea typeface="Arial"/>
                <a:cs typeface="Arial"/>
                <a:sym typeface="Arial"/>
              </a:rPr>
              <a:t>. 2nd edn. Harlow: Pearson Education.</a:t>
            </a:r>
            <a:endParaRPr sz="1100">
              <a:solidFill>
                <a:srgbClr val="000000"/>
              </a:solidFill>
              <a:latin typeface="Arial"/>
              <a:ea typeface="Arial"/>
              <a:cs typeface="Arial"/>
              <a:sym typeface="Arial"/>
            </a:endParaRPr>
          </a:p>
          <a:p>
            <a:pPr indent="0" lvl="0" marL="0" rtl="0" algn="l">
              <a:spcBef>
                <a:spcPts val="1200"/>
              </a:spcBef>
              <a:spcAft>
                <a:spcPts val="0"/>
              </a:spcAft>
              <a:buNone/>
            </a:pPr>
            <a:r>
              <a:rPr lang="en-GB" sz="1100">
                <a:solidFill>
                  <a:srgbClr val="000000"/>
                </a:solidFill>
                <a:latin typeface="Arial"/>
                <a:ea typeface="Arial"/>
                <a:cs typeface="Arial"/>
                <a:sym typeface="Arial"/>
              </a:rPr>
              <a:t>Chaffey, D. and Ellis-Chadwick, F. (2019) </a:t>
            </a:r>
            <a:r>
              <a:rPr i="1" lang="en-GB" sz="1100">
                <a:solidFill>
                  <a:srgbClr val="000000"/>
                </a:solidFill>
                <a:latin typeface="Arial"/>
                <a:ea typeface="Arial"/>
                <a:cs typeface="Arial"/>
                <a:sym typeface="Arial"/>
              </a:rPr>
              <a:t>Digital Marketing: Strategy, Implementation and Practice</a:t>
            </a:r>
            <a:r>
              <a:rPr lang="en-GB" sz="1100">
                <a:solidFill>
                  <a:srgbClr val="000000"/>
                </a:solidFill>
                <a:latin typeface="Arial"/>
                <a:ea typeface="Arial"/>
                <a:cs typeface="Arial"/>
                <a:sym typeface="Arial"/>
              </a:rPr>
              <a:t>. 7th edn. Harlow: Pearson.</a:t>
            </a:r>
            <a:endParaRPr sz="1100">
              <a:solidFill>
                <a:srgbClr val="000000"/>
              </a:solidFill>
              <a:latin typeface="Arial"/>
              <a:ea typeface="Arial"/>
              <a:cs typeface="Arial"/>
              <a:sym typeface="Arial"/>
            </a:endParaRPr>
          </a:p>
          <a:p>
            <a:pPr indent="0" lvl="0" marL="0" rtl="0" algn="l">
              <a:spcBef>
                <a:spcPts val="1200"/>
              </a:spcBef>
              <a:spcAft>
                <a:spcPts val="0"/>
              </a:spcAft>
              <a:buNone/>
            </a:pPr>
            <a:r>
              <a:rPr lang="en-GB" sz="1100">
                <a:solidFill>
                  <a:srgbClr val="000000"/>
                </a:solidFill>
                <a:latin typeface="Arial"/>
                <a:ea typeface="Arial"/>
                <a:cs typeface="Arial"/>
                <a:sym typeface="Arial"/>
              </a:rPr>
              <a:t>Ishikawa, K. (1985) </a:t>
            </a:r>
            <a:r>
              <a:rPr i="1" lang="en-GB" sz="1100">
                <a:solidFill>
                  <a:srgbClr val="000000"/>
                </a:solidFill>
                <a:latin typeface="Arial"/>
                <a:ea typeface="Arial"/>
                <a:cs typeface="Arial"/>
                <a:sym typeface="Arial"/>
              </a:rPr>
              <a:t>What Is Total Quality Control? The Japanese Way</a:t>
            </a:r>
            <a:r>
              <a:rPr lang="en-GB" sz="1100">
                <a:solidFill>
                  <a:srgbClr val="000000"/>
                </a:solidFill>
                <a:latin typeface="Arial"/>
                <a:ea typeface="Arial"/>
                <a:cs typeface="Arial"/>
                <a:sym typeface="Arial"/>
              </a:rPr>
              <a:t>. Englewood Cliffs, NJ: Prentice-Hall.</a:t>
            </a:r>
            <a:endParaRPr sz="1100">
              <a:solidFill>
                <a:srgbClr val="000000"/>
              </a:solidFill>
              <a:latin typeface="Arial"/>
              <a:ea typeface="Arial"/>
              <a:cs typeface="Arial"/>
              <a:sym typeface="Arial"/>
            </a:endParaRPr>
          </a:p>
          <a:p>
            <a:pPr indent="0" lvl="0" marL="0" rtl="0" algn="l">
              <a:spcBef>
                <a:spcPts val="1200"/>
              </a:spcBef>
              <a:spcAft>
                <a:spcPts val="0"/>
              </a:spcAft>
              <a:buNone/>
            </a:pPr>
            <a:r>
              <a:rPr lang="en-GB" sz="1100">
                <a:solidFill>
                  <a:srgbClr val="000000"/>
                </a:solidFill>
                <a:latin typeface="Arial"/>
                <a:ea typeface="Arial"/>
                <a:cs typeface="Arial"/>
                <a:sym typeface="Arial"/>
              </a:rPr>
              <a:t>Johnson, G., Scholes, R. and Whittington, R. (2020) </a:t>
            </a:r>
            <a:r>
              <a:rPr i="1" lang="en-GB" sz="1100">
                <a:solidFill>
                  <a:srgbClr val="000000"/>
                </a:solidFill>
                <a:latin typeface="Arial"/>
                <a:ea typeface="Arial"/>
                <a:cs typeface="Arial"/>
                <a:sym typeface="Arial"/>
              </a:rPr>
              <a:t>Exploring Strategy</a:t>
            </a:r>
            <a:r>
              <a:rPr lang="en-GB" sz="1100">
                <a:solidFill>
                  <a:srgbClr val="000000"/>
                </a:solidFill>
                <a:latin typeface="Arial"/>
                <a:ea typeface="Arial"/>
                <a:cs typeface="Arial"/>
                <a:sym typeface="Arial"/>
              </a:rPr>
              <a:t>. 12th edn. Harlow: Pearson.</a:t>
            </a:r>
            <a:endParaRPr sz="1100">
              <a:solidFill>
                <a:srgbClr val="000000"/>
              </a:solidFill>
              <a:latin typeface="Arial"/>
              <a:ea typeface="Arial"/>
              <a:cs typeface="Arial"/>
              <a:sym typeface="Arial"/>
            </a:endParaRPr>
          </a:p>
          <a:p>
            <a:pPr indent="0" lvl="0" marL="0" rtl="0" algn="l">
              <a:spcBef>
                <a:spcPts val="1200"/>
              </a:spcBef>
              <a:spcAft>
                <a:spcPts val="0"/>
              </a:spcAft>
              <a:buNone/>
            </a:pPr>
            <a:r>
              <a:rPr lang="en-GB" sz="1100">
                <a:solidFill>
                  <a:srgbClr val="000000"/>
                </a:solidFill>
                <a:latin typeface="Arial"/>
                <a:ea typeface="Arial"/>
                <a:cs typeface="Arial"/>
                <a:sym typeface="Arial"/>
              </a:rPr>
              <a:t>Kotler, P. and Keller, K.L. (2016) </a:t>
            </a:r>
            <a:r>
              <a:rPr i="1" lang="en-GB" sz="1100">
                <a:solidFill>
                  <a:srgbClr val="000000"/>
                </a:solidFill>
                <a:latin typeface="Arial"/>
                <a:ea typeface="Arial"/>
                <a:cs typeface="Arial"/>
                <a:sym typeface="Arial"/>
              </a:rPr>
              <a:t>Marketing Management</a:t>
            </a:r>
            <a:r>
              <a:rPr lang="en-GB" sz="1100">
                <a:solidFill>
                  <a:srgbClr val="000000"/>
                </a:solidFill>
                <a:latin typeface="Arial"/>
                <a:ea typeface="Arial"/>
                <a:cs typeface="Arial"/>
                <a:sym typeface="Arial"/>
              </a:rPr>
              <a:t>. 15th edn. Harlow: Pearson.</a:t>
            </a:r>
            <a:endParaRPr sz="1100">
              <a:solidFill>
                <a:srgbClr val="000000"/>
              </a:solidFill>
              <a:latin typeface="Arial"/>
              <a:ea typeface="Arial"/>
              <a:cs typeface="Arial"/>
              <a:sym typeface="Arial"/>
            </a:endParaRPr>
          </a:p>
          <a:p>
            <a:pPr indent="0" lvl="0" marL="0" rtl="0" algn="l">
              <a:spcBef>
                <a:spcPts val="1200"/>
              </a:spcBef>
              <a:spcAft>
                <a:spcPts val="0"/>
              </a:spcAft>
              <a:buNone/>
            </a:pPr>
            <a:r>
              <a:rPr lang="en-GB" sz="1100">
                <a:solidFill>
                  <a:srgbClr val="000000"/>
                </a:solidFill>
                <a:latin typeface="Arial"/>
                <a:ea typeface="Arial"/>
                <a:cs typeface="Arial"/>
                <a:sym typeface="Arial"/>
              </a:rPr>
              <a:t>Office for National Statistics (2023) </a:t>
            </a:r>
            <a:r>
              <a:rPr i="1" lang="en-GB" sz="1100">
                <a:solidFill>
                  <a:srgbClr val="000000"/>
                </a:solidFill>
                <a:latin typeface="Arial"/>
                <a:ea typeface="Arial"/>
                <a:cs typeface="Arial"/>
                <a:sym typeface="Arial"/>
              </a:rPr>
              <a:t>Consumer price inflation, UK</a:t>
            </a:r>
            <a:r>
              <a:rPr lang="en-GB" sz="1100">
                <a:solidFill>
                  <a:srgbClr val="000000"/>
                </a:solidFill>
                <a:latin typeface="Arial"/>
                <a:ea typeface="Arial"/>
                <a:cs typeface="Arial"/>
                <a:sym typeface="Arial"/>
              </a:rPr>
              <a:t>. Available at:</a:t>
            </a:r>
            <a:r>
              <a:rPr lang="en-GB" sz="11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1100" u="sng">
                <a:solidFill>
                  <a:schemeClr val="hlink"/>
                </a:solidFill>
                <a:latin typeface="Arial"/>
                <a:ea typeface="Arial"/>
                <a:cs typeface="Arial"/>
                <a:sym typeface="Arial"/>
                <a:hlinkClick r:id="rId4"/>
              </a:rPr>
              <a:t>https://www.ons.gov.uk</a:t>
            </a:r>
            <a:r>
              <a:rPr lang="en-GB" sz="1100">
                <a:solidFill>
                  <a:srgbClr val="000000"/>
                </a:solidFill>
                <a:latin typeface="Arial"/>
                <a:ea typeface="Arial"/>
                <a:cs typeface="Arial"/>
                <a:sym typeface="Arial"/>
              </a:rPr>
              <a:t> (Accessed: 16 February 2026).</a:t>
            </a:r>
            <a:endParaRPr sz="1100">
              <a:solidFill>
                <a:srgbClr val="000000"/>
              </a:solidFill>
              <a:latin typeface="Arial"/>
              <a:ea typeface="Arial"/>
              <a:cs typeface="Arial"/>
              <a:sym typeface="Arial"/>
            </a:endParaRPr>
          </a:p>
          <a:p>
            <a:pPr indent="0" lvl="0" marL="0" rtl="0" algn="l">
              <a:spcBef>
                <a:spcPts val="1200"/>
              </a:spcBef>
              <a:spcAft>
                <a:spcPts val="0"/>
              </a:spcAft>
              <a:buNone/>
            </a:pPr>
            <a:r>
              <a:rPr lang="en-GB" sz="1100">
                <a:solidFill>
                  <a:srgbClr val="000000"/>
                </a:solidFill>
                <a:latin typeface="Arial"/>
                <a:ea typeface="Arial"/>
                <a:cs typeface="Arial"/>
                <a:sym typeface="Arial"/>
              </a:rPr>
              <a:t>Slack, N. and Brandon-Jones, A. (2019) </a:t>
            </a:r>
            <a:r>
              <a:rPr i="1" lang="en-GB" sz="1100">
                <a:solidFill>
                  <a:srgbClr val="000000"/>
                </a:solidFill>
                <a:latin typeface="Arial"/>
                <a:ea typeface="Arial"/>
                <a:cs typeface="Arial"/>
                <a:sym typeface="Arial"/>
              </a:rPr>
              <a:t>Operations Management</a:t>
            </a:r>
            <a:r>
              <a:rPr lang="en-GB" sz="1100">
                <a:solidFill>
                  <a:srgbClr val="000000"/>
                </a:solidFill>
                <a:latin typeface="Arial"/>
                <a:ea typeface="Arial"/>
                <a:cs typeface="Arial"/>
                <a:sym typeface="Arial"/>
              </a:rPr>
              <a:t>. 9th edn. Harlow: Pearson.</a:t>
            </a:r>
            <a:endParaRPr sz="1100">
              <a:solidFill>
                <a:srgbClr val="000000"/>
              </a:solidFill>
              <a:latin typeface="Arial"/>
              <a:ea typeface="Arial"/>
              <a:cs typeface="Arial"/>
              <a:sym typeface="Arial"/>
            </a:endParaRPr>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