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4"/>
  </p:sldMasterIdLst>
  <p:notesMasterIdLst>
    <p:notesMasterId r:id="rId13"/>
  </p:notesMasterIdLst>
  <p:handoutMasterIdLst>
    <p:handoutMasterId r:id="rId14"/>
  </p:handoutMasterIdLst>
  <p:sldIdLst>
    <p:sldId id="1519" r:id="rId5"/>
    <p:sldId id="1540" r:id="rId6"/>
    <p:sldId id="1532" r:id="rId7"/>
    <p:sldId id="1534" r:id="rId8"/>
    <p:sldId id="1523" r:id="rId9"/>
    <p:sldId id="1538" r:id="rId10"/>
    <p:sldId id="1522" r:id="rId11"/>
    <p:sldId id="153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630"/>
  </p:normalViewPr>
  <p:slideViewPr>
    <p:cSldViewPr snapToGrid="0">
      <p:cViewPr>
        <p:scale>
          <a:sx n="75" d="100"/>
          <a:sy n="75" d="100"/>
        </p:scale>
        <p:origin x="436" y="-46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9A9C5-38BE-45B6-84DB-EB83A6217F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380ECC9-E264-4BA8-85EC-9C4C204A428A}">
      <dgm:prSet/>
      <dgm:spPr/>
      <dgm:t>
        <a:bodyPr/>
        <a:lstStyle/>
        <a:p>
          <a:pPr>
            <a:lnSpc>
              <a:spcPct val="100000"/>
            </a:lnSpc>
          </a:pPr>
          <a:endParaRPr lang="en-US" dirty="0"/>
        </a:p>
      </dgm:t>
    </dgm:pt>
    <dgm:pt modelId="{9A147110-2DF9-4DEC-B186-D7712AA20D96}" type="parTrans" cxnId="{B7B5AE9E-F81C-45C3-B903-92ED658213E6}">
      <dgm:prSet/>
      <dgm:spPr/>
      <dgm:t>
        <a:bodyPr/>
        <a:lstStyle/>
        <a:p>
          <a:endParaRPr lang="en-US"/>
        </a:p>
      </dgm:t>
    </dgm:pt>
    <dgm:pt modelId="{816C58D9-2135-4756-BE5C-57C00CA57C7C}" type="sibTrans" cxnId="{B7B5AE9E-F81C-45C3-B903-92ED658213E6}">
      <dgm:prSet/>
      <dgm:spPr/>
      <dgm:t>
        <a:bodyPr/>
        <a:lstStyle/>
        <a:p>
          <a:endParaRPr lang="en-US"/>
        </a:p>
      </dgm:t>
    </dgm:pt>
    <dgm:pt modelId="{D4C0468B-8E9B-4BC8-84CF-67130280D56C}">
      <dgm:prSet custT="1"/>
      <dgm:spPr/>
      <dgm:t>
        <a:bodyPr/>
        <a:lstStyle/>
        <a:p>
          <a:pPr>
            <a:lnSpc>
              <a:spcPct val="100000"/>
            </a:lnSpc>
          </a:pPr>
          <a:r>
            <a:rPr lang="en-GB" sz="1800" dirty="0"/>
            <a:t>1. ENVIRONMENTAL NOISE- on  usual working day the manager Gary was trying to explain and delegate the team however it was really hard as the machines on the factory floor are quite noisy therefore it was hard to hear each other which lead to miscommunication.</a:t>
          </a:r>
        </a:p>
        <a:p>
          <a:pPr>
            <a:lnSpc>
              <a:spcPct val="100000"/>
            </a:lnSpc>
          </a:pPr>
          <a:r>
            <a:rPr lang="en-GB" sz="1800" dirty="0"/>
            <a:t>2.   LANGUAGE/COMMUNICATION/BODY LANGUAGE- most of the staff members are not English speakers and use their own language at work due to this language is the main barrier as they use their own language and may not understand what they are being told to do on a day-to-day basis at work. To help ease the situation the manager had put up sign on walls, such as wash your hands regularly, keep fresh meat chilled. </a:t>
          </a:r>
        </a:p>
        <a:p>
          <a:pPr>
            <a:lnSpc>
              <a:spcPct val="100000"/>
            </a:lnSpc>
          </a:pPr>
          <a:r>
            <a:rPr lang="en-GB" sz="1800" dirty="0"/>
            <a:t>3.   AGE/GENERATIONAL-The older staff seemed to understand what to do the problems was with the younger staff as they was not trained properly and they were making many mistakes and aren’t listening to instructions even if they was being told what to do by Gary.</a:t>
          </a:r>
        </a:p>
        <a:p>
          <a:pPr>
            <a:lnSpc>
              <a:spcPct val="100000"/>
            </a:lnSpc>
          </a:pPr>
          <a:r>
            <a:rPr lang="en-GB" sz="1800" dirty="0"/>
            <a:t>4.   CULTURAL (STANDARDS &amp; PRACTICES) The staff is mainly immigrants from 5 different cultural groups and have their own ways of communication with each other and different ways of working which can create communication barrier between the team.</a:t>
          </a:r>
        </a:p>
        <a:p>
          <a:pPr>
            <a:lnSpc>
              <a:spcPct val="100000"/>
            </a:lnSpc>
          </a:pPr>
          <a:r>
            <a:rPr lang="en-GB" sz="1800" dirty="0"/>
            <a:t>5.   EMOTIONAL- being emotional is shown by </a:t>
          </a:r>
          <a:r>
            <a:rPr lang="en-GB" sz="1800" dirty="0" err="1"/>
            <a:t>gary</a:t>
          </a:r>
          <a:r>
            <a:rPr lang="en-GB" sz="1800" dirty="0"/>
            <a:t> the manager when he </a:t>
          </a:r>
          <a:r>
            <a:rPr lang="en-GB" sz="1800" dirty="0" err="1"/>
            <a:t>scoulds</a:t>
          </a:r>
          <a:r>
            <a:rPr lang="en-GB" sz="1800" dirty="0"/>
            <a:t> and screams at the team calling them idiots, for making a mistake that they shouldn’t at all at this stage, however it also involves </a:t>
          </a:r>
          <a:r>
            <a:rPr lang="en-GB" sz="1800" dirty="0" err="1"/>
            <a:t>garys</a:t>
          </a:r>
          <a:r>
            <a:rPr lang="en-GB" sz="1800" dirty="0"/>
            <a:t> life outside of work which just adds on to his emotional state at work. For example, he explains in the interview that he barely had any time to sleep the day before and had a rough rushed day.</a:t>
          </a:r>
          <a:endParaRPr lang="en-US" sz="1800" dirty="0"/>
        </a:p>
      </dgm:t>
    </dgm:pt>
    <dgm:pt modelId="{F9F3284F-FFED-4538-9521-A39E32FB4BBB}" type="parTrans" cxnId="{99017FB9-5B68-4016-89F3-392D68318028}">
      <dgm:prSet/>
      <dgm:spPr/>
      <dgm:t>
        <a:bodyPr/>
        <a:lstStyle/>
        <a:p>
          <a:endParaRPr lang="en-US"/>
        </a:p>
      </dgm:t>
    </dgm:pt>
    <dgm:pt modelId="{8A4CD3C6-51C2-4687-AF8D-C3E852F8F2E9}" type="sibTrans" cxnId="{99017FB9-5B68-4016-89F3-392D68318028}">
      <dgm:prSet/>
      <dgm:spPr/>
      <dgm:t>
        <a:bodyPr/>
        <a:lstStyle/>
        <a:p>
          <a:endParaRPr lang="en-US"/>
        </a:p>
      </dgm:t>
    </dgm:pt>
    <dgm:pt modelId="{BCF70F08-B2AE-47B7-B822-54F329C56EEE}" type="pres">
      <dgm:prSet presAssocID="{5D49A9C5-38BE-45B6-84DB-EB83A6217FA9}" presName="vert0" presStyleCnt="0">
        <dgm:presLayoutVars>
          <dgm:dir/>
          <dgm:animOne val="branch"/>
          <dgm:animLvl val="lvl"/>
        </dgm:presLayoutVars>
      </dgm:prSet>
      <dgm:spPr/>
    </dgm:pt>
    <dgm:pt modelId="{408A2C3E-83C9-4464-BC64-98A1011D5357}" type="pres">
      <dgm:prSet presAssocID="{4380ECC9-E264-4BA8-85EC-9C4C204A428A}" presName="thickLine" presStyleLbl="alignNode1" presStyleIdx="0" presStyleCnt="2"/>
      <dgm:spPr/>
    </dgm:pt>
    <dgm:pt modelId="{82D034BA-9782-4E3E-9F26-DC2A764DEFE8}" type="pres">
      <dgm:prSet presAssocID="{4380ECC9-E264-4BA8-85EC-9C4C204A428A}" presName="horz1" presStyleCnt="0"/>
      <dgm:spPr/>
    </dgm:pt>
    <dgm:pt modelId="{53C0ADF1-484E-4995-A04E-1625AC28FADA}" type="pres">
      <dgm:prSet presAssocID="{4380ECC9-E264-4BA8-85EC-9C4C204A428A}" presName="tx1" presStyleLbl="revTx" presStyleIdx="0" presStyleCnt="2"/>
      <dgm:spPr/>
    </dgm:pt>
    <dgm:pt modelId="{A520619F-48EA-4330-AECD-F3578133F243}" type="pres">
      <dgm:prSet presAssocID="{4380ECC9-E264-4BA8-85EC-9C4C204A428A}" presName="vert1" presStyleCnt="0"/>
      <dgm:spPr/>
    </dgm:pt>
    <dgm:pt modelId="{A6DA29D6-41DF-46FD-8E5C-72A6F6BE4ED5}" type="pres">
      <dgm:prSet presAssocID="{D4C0468B-8E9B-4BC8-84CF-67130280D56C}" presName="thickLine" presStyleLbl="alignNode1" presStyleIdx="1" presStyleCnt="2" custLinFactNeighborY="-19279"/>
      <dgm:spPr/>
    </dgm:pt>
    <dgm:pt modelId="{6882B0E1-BF31-40ED-8111-8320D7C1F4B8}" type="pres">
      <dgm:prSet presAssocID="{D4C0468B-8E9B-4BC8-84CF-67130280D56C}" presName="horz1" presStyleCnt="0"/>
      <dgm:spPr/>
    </dgm:pt>
    <dgm:pt modelId="{73939C2C-96B9-43AD-A7B4-28217DAA5911}" type="pres">
      <dgm:prSet presAssocID="{D4C0468B-8E9B-4BC8-84CF-67130280D56C}" presName="tx1" presStyleLbl="revTx" presStyleIdx="1" presStyleCnt="2" custLinFactNeighborY="-28084"/>
      <dgm:spPr/>
    </dgm:pt>
    <dgm:pt modelId="{07194611-06A1-4BD1-9B93-26460E85F318}" type="pres">
      <dgm:prSet presAssocID="{D4C0468B-8E9B-4BC8-84CF-67130280D56C}" presName="vert1" presStyleCnt="0"/>
      <dgm:spPr/>
    </dgm:pt>
  </dgm:ptLst>
  <dgm:cxnLst>
    <dgm:cxn modelId="{0276B285-F40B-464D-B760-C2B304A4723D}" type="presOf" srcId="{5D49A9C5-38BE-45B6-84DB-EB83A6217FA9}" destId="{BCF70F08-B2AE-47B7-B822-54F329C56EEE}" srcOrd="0" destOrd="0" presId="urn:microsoft.com/office/officeart/2008/layout/LinedList"/>
    <dgm:cxn modelId="{B7B5AE9E-F81C-45C3-B903-92ED658213E6}" srcId="{5D49A9C5-38BE-45B6-84DB-EB83A6217FA9}" destId="{4380ECC9-E264-4BA8-85EC-9C4C204A428A}" srcOrd="0" destOrd="0" parTransId="{9A147110-2DF9-4DEC-B186-D7712AA20D96}" sibTransId="{816C58D9-2135-4756-BE5C-57C00CA57C7C}"/>
    <dgm:cxn modelId="{358667AB-D385-4542-8A91-FD0B5D866D50}" type="presOf" srcId="{D4C0468B-8E9B-4BC8-84CF-67130280D56C}" destId="{73939C2C-96B9-43AD-A7B4-28217DAA5911}" srcOrd="0" destOrd="0" presId="urn:microsoft.com/office/officeart/2008/layout/LinedList"/>
    <dgm:cxn modelId="{99017FB9-5B68-4016-89F3-392D68318028}" srcId="{5D49A9C5-38BE-45B6-84DB-EB83A6217FA9}" destId="{D4C0468B-8E9B-4BC8-84CF-67130280D56C}" srcOrd="1" destOrd="0" parTransId="{F9F3284F-FFED-4538-9521-A39E32FB4BBB}" sibTransId="{8A4CD3C6-51C2-4687-AF8D-C3E852F8F2E9}"/>
    <dgm:cxn modelId="{37F338BB-18C3-48A8-828B-E4AAB92F2733}" type="presOf" srcId="{4380ECC9-E264-4BA8-85EC-9C4C204A428A}" destId="{53C0ADF1-484E-4995-A04E-1625AC28FADA}" srcOrd="0" destOrd="0" presId="urn:microsoft.com/office/officeart/2008/layout/LinedList"/>
    <dgm:cxn modelId="{81CAF08B-47A0-4A31-B1BF-2CC529BAEF73}" type="presParOf" srcId="{BCF70F08-B2AE-47B7-B822-54F329C56EEE}" destId="{408A2C3E-83C9-4464-BC64-98A1011D5357}" srcOrd="0" destOrd="0" presId="urn:microsoft.com/office/officeart/2008/layout/LinedList"/>
    <dgm:cxn modelId="{801EA96D-90C4-4C62-9B27-DBBF42B121D3}" type="presParOf" srcId="{BCF70F08-B2AE-47B7-B822-54F329C56EEE}" destId="{82D034BA-9782-4E3E-9F26-DC2A764DEFE8}" srcOrd="1" destOrd="0" presId="urn:microsoft.com/office/officeart/2008/layout/LinedList"/>
    <dgm:cxn modelId="{94BB569F-C109-4BE4-BB3E-DF05F40C86D8}" type="presParOf" srcId="{82D034BA-9782-4E3E-9F26-DC2A764DEFE8}" destId="{53C0ADF1-484E-4995-A04E-1625AC28FADA}" srcOrd="0" destOrd="0" presId="urn:microsoft.com/office/officeart/2008/layout/LinedList"/>
    <dgm:cxn modelId="{B5ADD803-35AB-4420-9884-5FCD45091983}" type="presParOf" srcId="{82D034BA-9782-4E3E-9F26-DC2A764DEFE8}" destId="{A520619F-48EA-4330-AECD-F3578133F243}" srcOrd="1" destOrd="0" presId="urn:microsoft.com/office/officeart/2008/layout/LinedList"/>
    <dgm:cxn modelId="{E96B12B1-81FE-4540-8B2F-2C9A7CA57919}" type="presParOf" srcId="{BCF70F08-B2AE-47B7-B822-54F329C56EEE}" destId="{A6DA29D6-41DF-46FD-8E5C-72A6F6BE4ED5}" srcOrd="2" destOrd="0" presId="urn:microsoft.com/office/officeart/2008/layout/LinedList"/>
    <dgm:cxn modelId="{9E300284-F898-4E4E-9D24-5716165EB871}" type="presParOf" srcId="{BCF70F08-B2AE-47B7-B822-54F329C56EEE}" destId="{6882B0E1-BF31-40ED-8111-8320D7C1F4B8}" srcOrd="3" destOrd="0" presId="urn:microsoft.com/office/officeart/2008/layout/LinedList"/>
    <dgm:cxn modelId="{4AAD9EBF-209D-4375-B62A-E339CC70F941}" type="presParOf" srcId="{6882B0E1-BF31-40ED-8111-8320D7C1F4B8}" destId="{73939C2C-96B9-43AD-A7B4-28217DAA5911}" srcOrd="0" destOrd="0" presId="urn:microsoft.com/office/officeart/2008/layout/LinedList"/>
    <dgm:cxn modelId="{2D061CBE-06F5-496B-A2F9-FB450A000450}" type="presParOf" srcId="{6882B0E1-BF31-40ED-8111-8320D7C1F4B8}" destId="{07194611-06A1-4BD1-9B93-26460E85F3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A2C3E-83C9-4464-BC64-98A1011D5357}">
      <dsp:nvSpPr>
        <dsp:cNvPr id="0" name=""/>
        <dsp:cNvSpPr/>
      </dsp:nvSpPr>
      <dsp:spPr>
        <a:xfrm>
          <a:off x="0" y="0"/>
          <a:ext cx="120683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0ADF1-484E-4995-A04E-1625AC28FADA}">
      <dsp:nvSpPr>
        <dsp:cNvPr id="0" name=""/>
        <dsp:cNvSpPr/>
      </dsp:nvSpPr>
      <dsp:spPr>
        <a:xfrm>
          <a:off x="0" y="0"/>
          <a:ext cx="12068367" cy="320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100000"/>
            </a:lnSpc>
            <a:spcBef>
              <a:spcPct val="0"/>
            </a:spcBef>
            <a:spcAft>
              <a:spcPct val="35000"/>
            </a:spcAft>
            <a:buNone/>
          </a:pPr>
          <a:endParaRPr lang="en-US" sz="6500" kern="1200" dirty="0"/>
        </a:p>
      </dsp:txBody>
      <dsp:txXfrm>
        <a:off x="0" y="0"/>
        <a:ext cx="12068367" cy="3205457"/>
      </dsp:txXfrm>
    </dsp:sp>
    <dsp:sp modelId="{A6DA29D6-41DF-46FD-8E5C-72A6F6BE4ED5}">
      <dsp:nvSpPr>
        <dsp:cNvPr id="0" name=""/>
        <dsp:cNvSpPr/>
      </dsp:nvSpPr>
      <dsp:spPr>
        <a:xfrm>
          <a:off x="0" y="2587476"/>
          <a:ext cx="120683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939C2C-96B9-43AD-A7B4-28217DAA5911}">
      <dsp:nvSpPr>
        <dsp:cNvPr id="0" name=""/>
        <dsp:cNvSpPr/>
      </dsp:nvSpPr>
      <dsp:spPr>
        <a:xfrm>
          <a:off x="0" y="2305236"/>
          <a:ext cx="12068367" cy="320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1. ENVIRONMENTAL NOISE- on  usual working day the manager Gary was trying to explain and delegate the team however it was really hard as the machines on the factory floor are quite noisy therefore it was hard to hear each other which lead to miscommunication.</a:t>
          </a:r>
        </a:p>
        <a:p>
          <a:pPr marL="0" lvl="0" indent="0" algn="l" defTabSz="800100">
            <a:lnSpc>
              <a:spcPct val="100000"/>
            </a:lnSpc>
            <a:spcBef>
              <a:spcPct val="0"/>
            </a:spcBef>
            <a:spcAft>
              <a:spcPct val="35000"/>
            </a:spcAft>
            <a:buNone/>
          </a:pPr>
          <a:r>
            <a:rPr lang="en-GB" sz="1800" kern="1200" dirty="0"/>
            <a:t>2.   LANGUAGE/COMMUNICATION/BODY LANGUAGE- most of the staff members are not English speakers and use their own language at work due to this language is the main barrier as they use their own language and may not understand what they are being told to do on a day-to-day basis at work. To help ease the situation the manager had put up sign on walls, such as wash your hands regularly, keep fresh meat chilled. </a:t>
          </a:r>
        </a:p>
        <a:p>
          <a:pPr marL="0" lvl="0" indent="0" algn="l" defTabSz="800100">
            <a:lnSpc>
              <a:spcPct val="100000"/>
            </a:lnSpc>
            <a:spcBef>
              <a:spcPct val="0"/>
            </a:spcBef>
            <a:spcAft>
              <a:spcPct val="35000"/>
            </a:spcAft>
            <a:buNone/>
          </a:pPr>
          <a:r>
            <a:rPr lang="en-GB" sz="1800" kern="1200" dirty="0"/>
            <a:t>3.   AGE/GENERATIONAL-The older staff seemed to understand what to do the problems was with the younger staff as they was not trained properly and they were making many mistakes and aren’t listening to instructions even if they was being told what to do by Gary.</a:t>
          </a:r>
        </a:p>
        <a:p>
          <a:pPr marL="0" lvl="0" indent="0" algn="l" defTabSz="800100">
            <a:lnSpc>
              <a:spcPct val="100000"/>
            </a:lnSpc>
            <a:spcBef>
              <a:spcPct val="0"/>
            </a:spcBef>
            <a:spcAft>
              <a:spcPct val="35000"/>
            </a:spcAft>
            <a:buNone/>
          </a:pPr>
          <a:r>
            <a:rPr lang="en-GB" sz="1800" kern="1200" dirty="0"/>
            <a:t>4.   CULTURAL (STANDARDS &amp; PRACTICES) The staff is mainly immigrants from 5 different cultural groups and have their own ways of communication with each other and different ways of working which can create communication barrier between the team.</a:t>
          </a:r>
        </a:p>
        <a:p>
          <a:pPr marL="0" lvl="0" indent="0" algn="l" defTabSz="800100">
            <a:lnSpc>
              <a:spcPct val="100000"/>
            </a:lnSpc>
            <a:spcBef>
              <a:spcPct val="0"/>
            </a:spcBef>
            <a:spcAft>
              <a:spcPct val="35000"/>
            </a:spcAft>
            <a:buNone/>
          </a:pPr>
          <a:r>
            <a:rPr lang="en-GB" sz="1800" kern="1200" dirty="0"/>
            <a:t>5.   EMOTIONAL- being emotional is shown by </a:t>
          </a:r>
          <a:r>
            <a:rPr lang="en-GB" sz="1800" kern="1200" dirty="0" err="1"/>
            <a:t>gary</a:t>
          </a:r>
          <a:r>
            <a:rPr lang="en-GB" sz="1800" kern="1200" dirty="0"/>
            <a:t> the manager when he </a:t>
          </a:r>
          <a:r>
            <a:rPr lang="en-GB" sz="1800" kern="1200" dirty="0" err="1"/>
            <a:t>scoulds</a:t>
          </a:r>
          <a:r>
            <a:rPr lang="en-GB" sz="1800" kern="1200" dirty="0"/>
            <a:t> and screams at the team calling them idiots, for making a mistake that they shouldn’t at all at this stage, however it also involves </a:t>
          </a:r>
          <a:r>
            <a:rPr lang="en-GB" sz="1800" kern="1200" dirty="0" err="1"/>
            <a:t>garys</a:t>
          </a:r>
          <a:r>
            <a:rPr lang="en-GB" sz="1800" kern="1200" dirty="0"/>
            <a:t> life outside of work which just adds on to his emotional state at work. For example, he explains in the interview that he barely had any time to sleep the day before and had a rough rushed day.</a:t>
          </a:r>
          <a:endParaRPr lang="en-US" sz="1800" kern="1200" dirty="0"/>
        </a:p>
      </dsp:txBody>
      <dsp:txXfrm>
        <a:off x="0" y="2305236"/>
        <a:ext cx="12068367" cy="32054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8/10/2026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8/10/2026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445486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8/10/2026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935459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t>8/10/2026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2" name="Straight Connector 1">
            <a:extLst>
              <a:ext uri="{FF2B5EF4-FFF2-40B4-BE49-F238E27FC236}">
                <a16:creationId xmlns:a16="http://schemas.microsoft.com/office/drawing/2014/main" id="{826D4AB4-7141-6401-7C18-45FB9F0AC2A7}"/>
              </a:ext>
            </a:extLst>
          </p:cNvPr>
          <p:cNvCxnSpPr>
            <a:cxnSpLocks/>
          </p:cNvCxnSpPr>
          <p:nvPr userDrawn="1"/>
        </p:nvCxnSpPr>
        <p:spPr>
          <a:xfrm>
            <a:off x="1524" y="152191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474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8/10/2026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dirty="0"/>
          </a:p>
        </p:txBody>
      </p:sp>
      <p:grpSp>
        <p:nvGrpSpPr>
          <p:cNvPr id="8" name="Group 7">
            <a:extLst>
              <a:ext uri="{FF2B5EF4-FFF2-40B4-BE49-F238E27FC236}">
                <a16:creationId xmlns:a16="http://schemas.microsoft.com/office/drawing/2014/main" id="{D3881CFE-2422-6B95-9BE7-72C6C2F7A5E1}"/>
              </a:ext>
            </a:extLst>
          </p:cNvPr>
          <p:cNvGrpSpPr/>
          <p:nvPr userDrawn="1"/>
        </p:nvGrpSpPr>
        <p:grpSpPr>
          <a:xfrm>
            <a:off x="762" y="4323710"/>
            <a:ext cx="12190476" cy="230457"/>
            <a:chOff x="1524" y="486404"/>
            <a:chExt cx="12190476" cy="230457"/>
          </a:xfrm>
        </p:grpSpPr>
        <p:cxnSp>
          <p:nvCxnSpPr>
            <p:cNvPr id="9" name="Straight Connector 8">
              <a:extLst>
                <a:ext uri="{FF2B5EF4-FFF2-40B4-BE49-F238E27FC236}">
                  <a16:creationId xmlns:a16="http://schemas.microsoft.com/office/drawing/2014/main" id="{CC019976-EC82-03DF-B18D-0A82886C6A2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1983C1-073E-A0A5-D69E-65DD7607BEE8}"/>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403D02A2-36E7-9A56-165D-8037EB2359C4}"/>
              </a:ext>
            </a:extLst>
          </p:cNvPr>
          <p:cNvGrpSpPr/>
          <p:nvPr userDrawn="1"/>
        </p:nvGrpSpPr>
        <p:grpSpPr>
          <a:xfrm>
            <a:off x="1524" y="486404"/>
            <a:ext cx="12190476" cy="230457"/>
            <a:chOff x="1524" y="486404"/>
            <a:chExt cx="12190476" cy="230457"/>
          </a:xfrm>
        </p:grpSpPr>
        <p:cxnSp>
          <p:nvCxnSpPr>
            <p:cNvPr id="13" name="Straight Connector 12">
              <a:extLst>
                <a:ext uri="{FF2B5EF4-FFF2-40B4-BE49-F238E27FC236}">
                  <a16:creationId xmlns:a16="http://schemas.microsoft.com/office/drawing/2014/main" id="{5EFD4A53-F700-C4EE-63F0-C7ECCD3DB2B8}"/>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D55A126-58EF-1C94-AA57-C6D2408854CC}"/>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918146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dirty="0"/>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D16B9168-F6EC-AA44-B1F6-76306FA4BF2D}" type="datetime1">
              <a:rPr lang="en-US" smtClean="0"/>
              <a:pPr/>
              <a:t>8/10/2026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7597219"/>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8/10/2026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6886772"/>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8/10/2026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75002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0660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161457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B4AD165-8B01-3E43-98A9-F808A95BF71A}" type="datetime1">
              <a:rPr lang="en-US" smtClean="0"/>
              <a:t>8/10/2026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07E139E8-877E-1C6F-E69E-DE07BBAA2ED0}"/>
              </a:ext>
            </a:extLst>
          </p:cNvPr>
          <p:cNvGrpSpPr/>
          <p:nvPr userDrawn="1"/>
        </p:nvGrpSpPr>
        <p:grpSpPr>
          <a:xfrm>
            <a:off x="762" y="-1"/>
            <a:ext cx="12191238" cy="6858001"/>
            <a:chOff x="762" y="-1"/>
            <a:chExt cx="12191238" cy="6858001"/>
          </a:xfrm>
        </p:grpSpPr>
        <p:cxnSp>
          <p:nvCxnSpPr>
            <p:cNvPr id="9" name="Straight Connector 8">
              <a:extLst>
                <a:ext uri="{FF2B5EF4-FFF2-40B4-BE49-F238E27FC236}">
                  <a16:creationId xmlns:a16="http://schemas.microsoft.com/office/drawing/2014/main" id="{006F68D4-D1D8-4B52-9C58-E4000358BC66}"/>
                </a:ext>
              </a:extLst>
            </p:cNvPr>
            <p:cNvCxnSpPr>
              <a:cxnSpLocks/>
            </p:cNvCxnSpPr>
            <p:nvPr userDrawn="1"/>
          </p:nvCxnSpPr>
          <p:spPr>
            <a:xfrm>
              <a:off x="3048" y="230556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23783E6-CEBB-150C-0D08-3D61100F253E}"/>
                </a:ext>
              </a:extLst>
            </p:cNvPr>
            <p:cNvCxnSpPr>
              <a:cxnSpLocks/>
            </p:cNvCxnSpPr>
            <p:nvPr userDrawn="1"/>
          </p:nvCxnSpPr>
          <p:spPr>
            <a:xfrm>
              <a:off x="1524" y="253602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2C0766D-95AD-6EDE-14E1-0D2D08D65766}"/>
                </a:ext>
              </a:extLst>
            </p:cNvPr>
            <p:cNvCxnSpPr>
              <a:cxnSpLocks/>
            </p:cNvCxnSpPr>
            <p:nvPr userDrawn="1"/>
          </p:nvCxnSpPr>
          <p:spPr>
            <a:xfrm>
              <a:off x="2286" y="6139863"/>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BCF1006-DD54-90C5-97D7-45DC8ED32620}"/>
                </a:ext>
              </a:extLst>
            </p:cNvPr>
            <p:cNvCxnSpPr>
              <a:cxnSpLocks/>
            </p:cNvCxnSpPr>
            <p:nvPr userDrawn="1"/>
          </p:nvCxnSpPr>
          <p:spPr>
            <a:xfrm>
              <a:off x="762" y="637032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FF7C8A-46A0-1395-7EB0-89ACE4D25207}"/>
                </a:ext>
              </a:extLst>
            </p:cNvPr>
            <p:cNvCxnSpPr/>
            <p:nvPr userDrawn="1"/>
          </p:nvCxnSpPr>
          <p:spPr>
            <a:xfrm>
              <a:off x="4050792"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20147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dirty="0"/>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8/10/2026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AAB4F5B5-7914-FAB8-749B-A7099DDFEC9B}"/>
              </a:ext>
            </a:extLst>
          </p:cNvPr>
          <p:cNvGrpSpPr/>
          <p:nvPr userDrawn="1"/>
        </p:nvGrpSpPr>
        <p:grpSpPr>
          <a:xfrm rot="5400000">
            <a:off x="1490425" y="3314697"/>
            <a:ext cx="6858000" cy="228600"/>
            <a:chOff x="1524" y="486404"/>
            <a:chExt cx="12190476" cy="230457"/>
          </a:xfrm>
        </p:grpSpPr>
        <p:cxnSp>
          <p:nvCxnSpPr>
            <p:cNvPr id="6" name="Straight Connector 5">
              <a:extLst>
                <a:ext uri="{FF2B5EF4-FFF2-40B4-BE49-F238E27FC236}">
                  <a16:creationId xmlns:a16="http://schemas.microsoft.com/office/drawing/2014/main" id="{039DC5B6-4365-20EE-A285-9C9480571EFE}"/>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E9DD48F-3B0F-0C12-F2DE-BD8702D677CE}"/>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4863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2CB12418-D22D-2F49-B8DF-8F0D06316D0F}" type="datetime1">
              <a:rPr lang="en-US" smtClean="0"/>
              <a:t>8/10/2026</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dirty="0"/>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57492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D16B9168-F6EC-AA44-B1F6-76306FA4BF2D}" type="datetime1">
              <a:rPr lang="en-US" smtClean="0"/>
              <a:pPr/>
              <a:t>8/10/2026</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4251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D16B9168-F6EC-AA44-B1F6-76306FA4BF2D}" type="datetime1">
              <a:rPr lang="en-US" smtClean="0"/>
              <a:pPr/>
              <a:t>8/10/2026</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471950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8/10/2026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5DEE6F6E-ADB4-FD8C-4A86-99F8E0D10413}"/>
              </a:ext>
            </a:extLst>
          </p:cNvPr>
          <p:cNvGrpSpPr/>
          <p:nvPr userDrawn="1"/>
        </p:nvGrpSpPr>
        <p:grpSpPr>
          <a:xfrm rot="5400000">
            <a:off x="3315089" y="3314697"/>
            <a:ext cx="6858000" cy="228600"/>
            <a:chOff x="1524" y="486404"/>
            <a:chExt cx="12190476" cy="230457"/>
          </a:xfrm>
        </p:grpSpPr>
        <p:cxnSp>
          <p:nvCxnSpPr>
            <p:cNvPr id="9" name="Straight Connector 8">
              <a:extLst>
                <a:ext uri="{FF2B5EF4-FFF2-40B4-BE49-F238E27FC236}">
                  <a16:creationId xmlns:a16="http://schemas.microsoft.com/office/drawing/2014/main" id="{60B83032-71F6-73F6-D764-D1F130F25C7F}"/>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1310190-F4C5-FFCF-AAD0-2EE442DE0A3F}"/>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9703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8/10/2026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10D3B5D1-7FEC-8807-1167-DBE64BA97188}"/>
              </a:ext>
            </a:extLst>
          </p:cNvPr>
          <p:cNvGrpSpPr/>
          <p:nvPr userDrawn="1"/>
        </p:nvGrpSpPr>
        <p:grpSpPr>
          <a:xfrm rot="5400000">
            <a:off x="2183715" y="3314697"/>
            <a:ext cx="6858000" cy="228600"/>
            <a:chOff x="1524" y="486404"/>
            <a:chExt cx="12190476" cy="230457"/>
          </a:xfrm>
        </p:grpSpPr>
        <p:cxnSp>
          <p:nvCxnSpPr>
            <p:cNvPr id="9" name="Straight Connector 8">
              <a:extLst>
                <a:ext uri="{FF2B5EF4-FFF2-40B4-BE49-F238E27FC236}">
                  <a16:creationId xmlns:a16="http://schemas.microsoft.com/office/drawing/2014/main" id="{159643E3-60EA-C581-C3F5-95F079F95AED}"/>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E1CD466-9927-4192-80FF-4045F53C3960}"/>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98099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0A3A3CB-42B5-F943-9B44-CE40D69043BF}" type="datetime1">
              <a:rPr lang="en-US" smtClean="0"/>
              <a:t>8/10/2026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7AB76FA8-2E79-7BDF-957C-51E8B008028B}"/>
              </a:ext>
            </a:extLst>
          </p:cNvPr>
          <p:cNvGrpSpPr/>
          <p:nvPr userDrawn="1"/>
        </p:nvGrpSpPr>
        <p:grpSpPr>
          <a:xfrm rot="5400000">
            <a:off x="3191101" y="3314697"/>
            <a:ext cx="6858000" cy="228600"/>
            <a:chOff x="1524" y="486404"/>
            <a:chExt cx="12190476" cy="230457"/>
          </a:xfrm>
        </p:grpSpPr>
        <p:cxnSp>
          <p:nvCxnSpPr>
            <p:cNvPr id="9" name="Straight Connector 8">
              <a:extLst>
                <a:ext uri="{FF2B5EF4-FFF2-40B4-BE49-F238E27FC236}">
                  <a16:creationId xmlns:a16="http://schemas.microsoft.com/office/drawing/2014/main" id="{9127FF88-DDD1-6FEB-110E-A8AFDE93E33C}"/>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EF1DCD3-AAA1-624D-8B6F-768406963C79}"/>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19528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38901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dirty="0"/>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0D631071-5303-6A4D-961A-95A03CA52AB9}" type="datetime1">
              <a:rPr lang="en-US" smtClean="0"/>
              <a:t>8/10/2026</a:t>
            </a:fld>
            <a:endParaRPr lang="en-US" dirty="0"/>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grpSp>
        <p:nvGrpSpPr>
          <p:cNvPr id="4" name="Group 3">
            <a:extLst>
              <a:ext uri="{FF2B5EF4-FFF2-40B4-BE49-F238E27FC236}">
                <a16:creationId xmlns:a16="http://schemas.microsoft.com/office/drawing/2014/main" id="{6568B77C-8E52-F511-C5A4-EEA9465A756B}"/>
              </a:ext>
            </a:extLst>
          </p:cNvPr>
          <p:cNvGrpSpPr/>
          <p:nvPr userDrawn="1"/>
        </p:nvGrpSpPr>
        <p:grpSpPr>
          <a:xfrm rot="5400000">
            <a:off x="4282691" y="3314697"/>
            <a:ext cx="6858000" cy="228600"/>
            <a:chOff x="1524" y="486404"/>
            <a:chExt cx="12190476" cy="230457"/>
          </a:xfrm>
        </p:grpSpPr>
        <p:cxnSp>
          <p:nvCxnSpPr>
            <p:cNvPr id="5" name="Straight Connector 4">
              <a:extLst>
                <a:ext uri="{FF2B5EF4-FFF2-40B4-BE49-F238E27FC236}">
                  <a16:creationId xmlns:a16="http://schemas.microsoft.com/office/drawing/2014/main" id="{7759AED7-0B36-A61F-15A4-12B2362E12FB}"/>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2D42C8D-B603-C3CF-A841-C036EDF75516}"/>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96860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8/10/2026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 name="Group 1">
            <a:extLst>
              <a:ext uri="{FF2B5EF4-FFF2-40B4-BE49-F238E27FC236}">
                <a16:creationId xmlns:a16="http://schemas.microsoft.com/office/drawing/2014/main" id="{F8484A65-7AFE-D096-7A19-FFD85DA7E76D}"/>
              </a:ext>
            </a:extLst>
          </p:cNvPr>
          <p:cNvGrpSpPr/>
          <p:nvPr userDrawn="1"/>
        </p:nvGrpSpPr>
        <p:grpSpPr>
          <a:xfrm>
            <a:off x="1524" y="1362456"/>
            <a:ext cx="12190476" cy="230457"/>
            <a:chOff x="1524" y="486404"/>
            <a:chExt cx="12190476" cy="230457"/>
          </a:xfrm>
        </p:grpSpPr>
        <p:cxnSp>
          <p:nvCxnSpPr>
            <p:cNvPr id="3" name="Straight Connector 2">
              <a:extLst>
                <a:ext uri="{FF2B5EF4-FFF2-40B4-BE49-F238E27FC236}">
                  <a16:creationId xmlns:a16="http://schemas.microsoft.com/office/drawing/2014/main" id="{4CDD72F9-71F9-972E-A284-8BC880A9731C}"/>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1CE0830-46BE-88C5-C59D-AC38C7298600}"/>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701675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8" name="Group 7">
            <a:extLst>
              <a:ext uri="{FF2B5EF4-FFF2-40B4-BE49-F238E27FC236}">
                <a16:creationId xmlns:a16="http://schemas.microsoft.com/office/drawing/2014/main" id="{FA8C37C9-8AA3-E422-4498-3DE47E243124}"/>
              </a:ext>
            </a:extLst>
          </p:cNvPr>
          <p:cNvGrpSpPr/>
          <p:nvPr userDrawn="1"/>
        </p:nvGrpSpPr>
        <p:grpSpPr>
          <a:xfrm>
            <a:off x="-20977" y="486404"/>
            <a:ext cx="12212977" cy="5885192"/>
            <a:chOff x="-20977" y="486404"/>
            <a:chExt cx="12212977" cy="5885192"/>
          </a:xfrm>
        </p:grpSpPr>
        <p:cxnSp>
          <p:nvCxnSpPr>
            <p:cNvPr id="9" name="Straight Connector 8">
              <a:extLst>
                <a:ext uri="{FF2B5EF4-FFF2-40B4-BE49-F238E27FC236}">
                  <a16:creationId xmlns:a16="http://schemas.microsoft.com/office/drawing/2014/main" id="{0A20B488-EA80-0DD9-9859-FF100771B4C9}"/>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CD13855-333B-FF9B-A90F-B29FD4807E15}"/>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C556DF-556F-6822-5815-CD74CA228343}"/>
                </a:ext>
              </a:extLst>
            </p:cNvPr>
            <p:cNvCxnSpPr>
              <a:cxnSpLocks/>
            </p:cNvCxnSpPr>
            <p:nvPr/>
          </p:nvCxnSpPr>
          <p:spPr>
            <a:xfrm>
              <a:off x="-19453" y="614113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8C2DCA5-0669-1E50-71D4-ED67934FC93E}"/>
                </a:ext>
              </a:extLst>
            </p:cNvPr>
            <p:cNvCxnSpPr>
              <a:cxnSpLocks/>
            </p:cNvCxnSpPr>
            <p:nvPr/>
          </p:nvCxnSpPr>
          <p:spPr>
            <a:xfrm>
              <a:off x="-20977" y="6371596"/>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68929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8/10/2026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982471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04427933"/>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6776004"/>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14211221"/>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9070597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8CE3BE77-9432-6A4B-8CAB-C566A7B21CF4}" type="datetime1">
              <a:rPr lang="en-US" smtClean="0"/>
              <a:t>8/10/2026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1183842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16B9168-F6EC-AA44-B1F6-76306FA4BF2D}" type="datetime1">
              <a:rPr lang="en-US" smtClean="0"/>
              <a:pPr/>
              <a:t>8/10/2026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035754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3" name="Group 2">
            <a:extLst>
              <a:ext uri="{FF2B5EF4-FFF2-40B4-BE49-F238E27FC236}">
                <a16:creationId xmlns:a16="http://schemas.microsoft.com/office/drawing/2014/main" id="{7DCEF3F6-7A75-83BE-C6AE-4D2FEB56B47B}"/>
              </a:ext>
            </a:extLst>
          </p:cNvPr>
          <p:cNvGrpSpPr/>
          <p:nvPr userDrawn="1"/>
        </p:nvGrpSpPr>
        <p:grpSpPr>
          <a:xfrm>
            <a:off x="1524" y="1379292"/>
            <a:ext cx="12190476" cy="230457"/>
            <a:chOff x="1524" y="486404"/>
            <a:chExt cx="12190476" cy="230457"/>
          </a:xfrm>
        </p:grpSpPr>
        <p:cxnSp>
          <p:nvCxnSpPr>
            <p:cNvPr id="6" name="Straight Connector 5">
              <a:extLst>
                <a:ext uri="{FF2B5EF4-FFF2-40B4-BE49-F238E27FC236}">
                  <a16:creationId xmlns:a16="http://schemas.microsoft.com/office/drawing/2014/main" id="{E4E89794-2962-E31A-0832-72CF60B2FF71}"/>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2404730-9A98-AC93-D29D-AEC845B766CE}"/>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0" name="Straight Connector 9">
            <a:extLst>
              <a:ext uri="{FF2B5EF4-FFF2-40B4-BE49-F238E27FC236}">
                <a16:creationId xmlns:a16="http://schemas.microsoft.com/office/drawing/2014/main" id="{46C54A40-20C9-74CB-73CF-569CCD4B3732}"/>
              </a:ext>
            </a:extLst>
          </p:cNvPr>
          <p:cNvCxnSpPr/>
          <p:nvPr userDrawn="1"/>
        </p:nvCxnSpPr>
        <p:spPr>
          <a:xfrm>
            <a:off x="405462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22543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7382" y="2006614"/>
            <a:ext cx="6039983" cy="2844773"/>
          </a:xfrm>
        </p:spPr>
        <p:txBody>
          <a:bodyPr anchor="ctr" anchorCtr="0">
            <a:normAutofit/>
          </a:bodyPr>
          <a:lstStyle>
            <a:lvl1pPr algn="l">
              <a:lnSpc>
                <a:spcPct val="75000"/>
              </a:lnSpc>
              <a:defRPr sz="6000"/>
            </a:lvl1pPr>
          </a:lstStyle>
          <a:p>
            <a:r>
              <a:rPr lang="en-US"/>
              <a:t>Click to edit Master title style</a:t>
            </a:r>
            <a:endParaRPr lang="en-US" dirty="0"/>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7797013" y="633794"/>
            <a:ext cx="4394987" cy="5590412"/>
          </a:xfrm>
          <a:blipFill dpi="0" rotWithShape="1">
            <a:blip r:embed="rId2">
              <a:alphaModFix amt="60000"/>
              <a:extLst>
                <a:ext uri="{28A0092B-C50C-407E-A947-70E740481C1C}">
                  <a14:useLocalDpi xmlns:a14="http://schemas.microsoft.com/office/drawing/2010/main" val="0"/>
                </a:ext>
              </a:extLst>
            </a:blip>
            <a:srcRect/>
            <a:stretch>
              <a:fillRect r="35"/>
            </a:stretch>
          </a:blipFill>
        </p:spPr>
        <p:txBody>
          <a:bodyPr/>
          <a:lstStyle/>
          <a:p>
            <a:r>
              <a:rPr lang="en-US"/>
              <a:t>Click icon to add picture</a:t>
            </a:r>
            <a:endParaRPr lang="en-US" dirty="0"/>
          </a:p>
        </p:txBody>
      </p:sp>
      <p:grpSp>
        <p:nvGrpSpPr>
          <p:cNvPr id="19" name="Group 18">
            <a:extLst>
              <a:ext uri="{FF2B5EF4-FFF2-40B4-BE49-F238E27FC236}">
                <a16:creationId xmlns:a16="http://schemas.microsoft.com/office/drawing/2014/main" id="{4D7E0C5C-1BE1-9C59-13F8-71572AFB5DAC}"/>
              </a:ext>
            </a:extLst>
          </p:cNvPr>
          <p:cNvGrpSpPr/>
          <p:nvPr userDrawn="1"/>
        </p:nvGrpSpPr>
        <p:grpSpPr>
          <a:xfrm>
            <a:off x="1524" y="621942"/>
            <a:ext cx="12189714" cy="5624439"/>
            <a:chOff x="1524" y="679790"/>
            <a:chExt cx="12189714" cy="5624439"/>
          </a:xfrm>
        </p:grpSpPr>
        <p:cxnSp>
          <p:nvCxnSpPr>
            <p:cNvPr id="10" name="Straight Connector 9">
              <a:extLst>
                <a:ext uri="{FF2B5EF4-FFF2-40B4-BE49-F238E27FC236}">
                  <a16:creationId xmlns:a16="http://schemas.microsoft.com/office/drawing/2014/main" id="{F50D678C-01CA-A64D-5585-F7E3AA7C4A38}"/>
                </a:ext>
              </a:extLst>
            </p:cNvPr>
            <p:cNvCxnSpPr>
              <a:cxnSpLocks/>
            </p:cNvCxnSpPr>
            <p:nvPr/>
          </p:nvCxnSpPr>
          <p:spPr>
            <a:xfrm>
              <a:off x="1524" y="67979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0D1019-0BE7-9D29-EEC9-3237A64DE3A1}"/>
                </a:ext>
              </a:extLst>
            </p:cNvPr>
            <p:cNvCxnSpPr>
              <a:cxnSpLocks/>
            </p:cNvCxnSpPr>
            <p:nvPr/>
          </p:nvCxnSpPr>
          <p:spPr>
            <a:xfrm>
              <a:off x="2286" y="629390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190C5E0-F7D4-5497-E9DB-1F45EC3EA3B2}"/>
                </a:ext>
              </a:extLst>
            </p:cNvPr>
            <p:cNvGrpSpPr/>
            <p:nvPr/>
          </p:nvGrpSpPr>
          <p:grpSpPr>
            <a:xfrm rot="16200000">
              <a:off x="4852208" y="3375142"/>
              <a:ext cx="5623560" cy="234613"/>
              <a:chOff x="1524" y="466526"/>
              <a:chExt cx="12190480" cy="234613"/>
            </a:xfrm>
          </p:grpSpPr>
          <p:cxnSp>
            <p:nvCxnSpPr>
              <p:cNvPr id="15" name="Straight Connector 14">
                <a:extLst>
                  <a:ext uri="{FF2B5EF4-FFF2-40B4-BE49-F238E27FC236}">
                    <a16:creationId xmlns:a16="http://schemas.microsoft.com/office/drawing/2014/main" id="{4A206331-1C98-0F93-3908-A2F1D1F6EBE1}"/>
                  </a:ext>
                </a:extLst>
              </p:cNvPr>
              <p:cNvCxnSpPr>
                <a:cxnSpLocks/>
              </p:cNvCxnSpPr>
              <p:nvPr/>
            </p:nvCxnSpPr>
            <p:spPr>
              <a:xfrm>
                <a:off x="3049" y="466526"/>
                <a:ext cx="12188955"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88DFBA-D7D1-2F7C-CC70-E8CD8B55C94A}"/>
                  </a:ext>
                </a:extLst>
              </p:cNvPr>
              <p:cNvCxnSpPr>
                <a:cxnSpLocks/>
              </p:cNvCxnSpPr>
              <p:nvPr/>
            </p:nvCxnSpPr>
            <p:spPr>
              <a:xfrm>
                <a:off x="1524" y="701139"/>
                <a:ext cx="1218895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05877624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Two Content 2">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DF6C894-D1B4-57D3-91A7-279AB6F954CE}"/>
              </a:ext>
            </a:extLst>
          </p:cNvPr>
          <p:cNvGrpSpPr/>
          <p:nvPr userDrawn="1"/>
        </p:nvGrpSpPr>
        <p:grpSpPr>
          <a:xfrm>
            <a:off x="2319507" y="-3644"/>
            <a:ext cx="9882118" cy="6858000"/>
            <a:chOff x="2319507" y="-3644"/>
            <a:chExt cx="9882118" cy="6858000"/>
          </a:xfrm>
        </p:grpSpPr>
        <p:cxnSp>
          <p:nvCxnSpPr>
            <p:cNvPr id="14" name="Straight Connector 13">
              <a:extLst>
                <a:ext uri="{FF2B5EF4-FFF2-40B4-BE49-F238E27FC236}">
                  <a16:creationId xmlns:a16="http://schemas.microsoft.com/office/drawing/2014/main" id="{EECF737A-CD16-4F1D-E4F3-176098CA5800}"/>
                </a:ext>
              </a:extLst>
            </p:cNvPr>
            <p:cNvCxnSpPr>
              <a:cxnSpLocks/>
            </p:cNvCxnSpPr>
            <p:nvPr/>
          </p:nvCxnSpPr>
          <p:spPr>
            <a:xfrm rot="5400000">
              <a:off x="-878608" y="3425785"/>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749300-540B-EA3D-22F0-87D400B0C336}"/>
                </a:ext>
              </a:extLst>
            </p:cNvPr>
            <p:cNvCxnSpPr>
              <a:cxnSpLocks/>
            </p:cNvCxnSpPr>
            <p:nvPr/>
          </p:nvCxnSpPr>
          <p:spPr>
            <a:xfrm rot="5400000">
              <a:off x="-1109065" y="3424928"/>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997F95-5433-14AD-3BB0-7E0594932620}"/>
                </a:ext>
              </a:extLst>
            </p:cNvPr>
            <p:cNvCxnSpPr>
              <a:cxnSpLocks/>
            </p:cNvCxnSpPr>
            <p:nvPr/>
          </p:nvCxnSpPr>
          <p:spPr>
            <a:xfrm>
              <a:off x="2549963" y="2239968"/>
              <a:ext cx="965166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70450" y="548640"/>
            <a:ext cx="8396412" cy="1371600"/>
          </a:xfrm>
        </p:spPr>
        <p:txBody>
          <a:bodyPr anchor="b" anchorCtr="0">
            <a:normAutofit/>
          </a:bodyPr>
          <a:lstStyle>
            <a:lvl1pPr>
              <a:defRPr sz="4400"/>
            </a:lvl1pPr>
          </a:lstStyle>
          <a:p>
            <a:r>
              <a:rPr lang="en-US"/>
              <a:t>Click to edit Master title style</a:t>
            </a:r>
            <a:endParaRPr lang="en-US" dirty="0"/>
          </a:p>
        </p:txBody>
      </p:sp>
      <p:sp>
        <p:nvSpPr>
          <p:cNvPr id="8" name="Picture Placeholder 10">
            <a:extLst>
              <a:ext uri="{FF2B5EF4-FFF2-40B4-BE49-F238E27FC236}">
                <a16:creationId xmlns:a16="http://schemas.microsoft.com/office/drawing/2014/main" id="{4D6822CD-39C0-0CC2-075F-B33EE114F01E}"/>
              </a:ext>
            </a:extLst>
          </p:cNvPr>
          <p:cNvSpPr>
            <a:spLocks noGrp="1"/>
          </p:cNvSpPr>
          <p:nvPr>
            <p:ph type="pic" sz="quarter" idx="15"/>
          </p:nvPr>
        </p:nvSpPr>
        <p:spPr>
          <a:xfrm>
            <a:off x="0" y="1"/>
            <a:ext cx="2312894"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2987199"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7443506"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a:extLst>
              <a:ext uri="{FF2B5EF4-FFF2-40B4-BE49-F238E27FC236}">
                <a16:creationId xmlns:a16="http://schemas.microsoft.com/office/drawing/2014/main" id="{E5D4F6C2-06EF-3BFE-5938-6C304B0949F5}"/>
              </a:ext>
            </a:extLst>
          </p:cNvPr>
          <p:cNvSpPr>
            <a:spLocks noGrp="1"/>
          </p:cNvSpPr>
          <p:nvPr>
            <p:ph type="dt" sz="half" idx="16"/>
          </p:nvPr>
        </p:nvSpPr>
        <p:spPr>
          <a:xfrm>
            <a:off x="10268712" y="6309360"/>
            <a:ext cx="1371600" cy="365760"/>
          </a:xfrm>
        </p:spPr>
        <p:txBody>
          <a:bodyPr/>
          <a:lstStyle/>
          <a:p>
            <a:fld id="{B757F186-BC5C-E049-9BED-C879FF838727}" type="datetime1">
              <a:rPr lang="en-US" smtClean="0"/>
              <a:t>8/10/2026</a:t>
            </a:fld>
            <a:endParaRPr lang="en-US" dirty="0"/>
          </a:p>
        </p:txBody>
      </p:sp>
      <p:sp>
        <p:nvSpPr>
          <p:cNvPr id="17" name="Footer Placeholder 16">
            <a:extLst>
              <a:ext uri="{FF2B5EF4-FFF2-40B4-BE49-F238E27FC236}">
                <a16:creationId xmlns:a16="http://schemas.microsoft.com/office/drawing/2014/main" id="{3970E9DE-1854-5825-875F-2FA7606667AA}"/>
              </a:ext>
            </a:extLst>
          </p:cNvPr>
          <p:cNvSpPr>
            <a:spLocks noGrp="1"/>
          </p:cNvSpPr>
          <p:nvPr>
            <p:ph type="ftr" sz="quarter" idx="17"/>
          </p:nvPr>
        </p:nvSpPr>
        <p:spPr>
          <a:xfrm>
            <a:off x="3335830" y="6309360"/>
            <a:ext cx="2805405" cy="365125"/>
          </a:xfrm>
        </p:spPr>
        <p:txBody>
          <a:bodyPr/>
          <a:lstStyle/>
          <a:p>
            <a:pPr algn="l"/>
            <a:endParaRPr lang="en-US" dirty="0"/>
          </a:p>
        </p:txBody>
      </p:sp>
      <p:sp>
        <p:nvSpPr>
          <p:cNvPr id="18" name="Slide Number Placeholder 17">
            <a:extLst>
              <a:ext uri="{FF2B5EF4-FFF2-40B4-BE49-F238E27FC236}">
                <a16:creationId xmlns:a16="http://schemas.microsoft.com/office/drawing/2014/main" id="{E8D4AEC5-2901-2491-7236-E3C375B57500}"/>
              </a:ext>
            </a:extLst>
          </p:cNvPr>
          <p:cNvSpPr>
            <a:spLocks noGrp="1"/>
          </p:cNvSpPr>
          <p:nvPr>
            <p:ph type="sldNum" sz="quarter" idx="18"/>
          </p:nvPr>
        </p:nvSpPr>
        <p:spPr>
          <a:xfrm>
            <a:off x="2888927" y="6309360"/>
            <a:ext cx="429207" cy="365125"/>
          </a:xfrm>
        </p:spPr>
        <p:txBody>
          <a:bodyPr/>
          <a:lstStyle>
            <a:lvl1pPr algn="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252337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993763D-EF7A-5004-F4C9-57D952210C19}"/>
              </a:ext>
            </a:extLst>
          </p:cNvPr>
          <p:cNvGrpSpPr/>
          <p:nvPr userDrawn="1"/>
        </p:nvGrpSpPr>
        <p:grpSpPr>
          <a:xfrm>
            <a:off x="839524" y="-4"/>
            <a:ext cx="10524928" cy="6858004"/>
            <a:chOff x="839524" y="-4"/>
            <a:chExt cx="10524928" cy="6858004"/>
          </a:xfrm>
        </p:grpSpPr>
        <p:cxnSp>
          <p:nvCxnSpPr>
            <p:cNvPr id="10" name="Straight Connector 9">
              <a:extLst>
                <a:ext uri="{FF2B5EF4-FFF2-40B4-BE49-F238E27FC236}">
                  <a16:creationId xmlns:a16="http://schemas.microsoft.com/office/drawing/2014/main" id="{E773888A-2876-3502-A562-1364954F461D}"/>
                </a:ext>
              </a:extLst>
            </p:cNvPr>
            <p:cNvCxnSpPr>
              <a:cxnSpLocks/>
            </p:cNvCxnSpPr>
            <p:nvPr/>
          </p:nvCxnSpPr>
          <p:spPr>
            <a:xfrm rot="5400000">
              <a:off x="-2360448" y="3429426"/>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10F94D3-584D-13EA-10BE-803EFCCD24DA}"/>
                </a:ext>
              </a:extLst>
            </p:cNvPr>
            <p:cNvCxnSpPr>
              <a:cxnSpLocks/>
            </p:cNvCxnSpPr>
            <p:nvPr/>
          </p:nvCxnSpPr>
          <p:spPr>
            <a:xfrm rot="5400000">
              <a:off x="-2589048" y="3428568"/>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880C75-7BC8-5FC8-75D8-08E7DE1EA836}"/>
                </a:ext>
              </a:extLst>
            </p:cNvPr>
            <p:cNvCxnSpPr>
              <a:cxnSpLocks/>
            </p:cNvCxnSpPr>
            <p:nvPr/>
          </p:nvCxnSpPr>
          <p:spPr>
            <a:xfrm rot="5400000">
              <a:off x="7935880" y="3429429"/>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C01D38-A140-0645-A94B-49371E97C72B}"/>
                </a:ext>
              </a:extLst>
            </p:cNvPr>
            <p:cNvCxnSpPr>
              <a:cxnSpLocks/>
            </p:cNvCxnSpPr>
            <p:nvPr/>
          </p:nvCxnSpPr>
          <p:spPr>
            <a:xfrm rot="5400000">
              <a:off x="7707280" y="3428571"/>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1357884"/>
            <a:ext cx="8266176" cy="4142232"/>
          </a:xfrm>
        </p:spPr>
        <p:txBody>
          <a:bodyPr anchor="ctr" anchorCtr="0">
            <a:noAutofit/>
          </a:bodyPr>
          <a:lstStyle>
            <a:lvl1pPr marL="0" indent="0" algn="ctr">
              <a:lnSpc>
                <a:spcPct val="100000"/>
              </a:lnSpc>
              <a:buNone/>
              <a:defRPr sz="4800" b="0">
                <a:latin typeface="+mj-lt"/>
              </a:defRPr>
            </a:lvl1pPr>
            <a:lvl2pPr marL="228600" indent="0" algn="ctr">
              <a:lnSpc>
                <a:spcPct val="100000"/>
              </a:lnSpc>
              <a:buNone/>
              <a:defRPr sz="4000" b="0">
                <a:latin typeface="+mj-lt"/>
              </a:defRPr>
            </a:lvl2pPr>
            <a:lvl3pPr marL="457200" indent="0" algn="ctr">
              <a:lnSpc>
                <a:spcPct val="100000"/>
              </a:lnSpc>
              <a:buNone/>
              <a:defRPr sz="3600" b="0">
                <a:latin typeface="+mj-lt"/>
              </a:defRPr>
            </a:lvl3pPr>
            <a:lvl4pPr marL="685800" indent="0" algn="ctr">
              <a:lnSpc>
                <a:spcPct val="100000"/>
              </a:lnSpc>
              <a:buNone/>
              <a:defRPr sz="3200" b="0">
                <a:latin typeface="+mj-lt"/>
              </a:defRPr>
            </a:lvl4pPr>
            <a:lvl5pPr marL="914400" indent="0" algn="ctr">
              <a:lnSpc>
                <a:spcPct val="100000"/>
              </a:lnSpc>
              <a:buNone/>
              <a:defRPr sz="28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3972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ection Header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03520" y="2006614"/>
            <a:ext cx="6039983" cy="2844773"/>
          </a:xfrm>
        </p:spPr>
        <p:txBody>
          <a:bodyPr anchor="ctr" anchorCtr="0">
            <a:normAutofit/>
          </a:bodyPr>
          <a:lstStyle>
            <a:lvl1pPr algn="l">
              <a:lnSpc>
                <a:spcPct val="75000"/>
              </a:lnSpc>
              <a:defRPr sz="6000"/>
            </a:lvl1pPr>
          </a:lstStyle>
          <a:p>
            <a:r>
              <a:rPr lang="en-US"/>
              <a:t>Click to edit Master title style</a:t>
            </a:r>
            <a:endParaRPr lang="en-US" dirty="0"/>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0" y="633794"/>
            <a:ext cx="4394987" cy="559041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1808785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with Picture and Dat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4F8D86E-5D70-7185-C411-C71D956B9C53}"/>
              </a:ext>
            </a:extLst>
          </p:cNvPr>
          <p:cNvGrpSpPr/>
          <p:nvPr userDrawn="1"/>
        </p:nvGrpSpPr>
        <p:grpSpPr>
          <a:xfrm>
            <a:off x="762" y="4323710"/>
            <a:ext cx="12190476" cy="230457"/>
            <a:chOff x="1524" y="486404"/>
            <a:chExt cx="12190476" cy="230457"/>
          </a:xfrm>
        </p:grpSpPr>
        <p:cxnSp>
          <p:nvCxnSpPr>
            <p:cNvPr id="14" name="Straight Connector 13">
              <a:extLst>
                <a:ext uri="{FF2B5EF4-FFF2-40B4-BE49-F238E27FC236}">
                  <a16:creationId xmlns:a16="http://schemas.microsoft.com/office/drawing/2014/main" id="{792226F6-839F-E0FD-4A1B-F028A504415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D3AA5B1-AF38-6DBD-00FF-264F5F3B680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7" name="Straight Connector 16">
            <a:extLst>
              <a:ext uri="{FF2B5EF4-FFF2-40B4-BE49-F238E27FC236}">
                <a16:creationId xmlns:a16="http://schemas.microsoft.com/office/drawing/2014/main" id="{A38C3CA0-C363-69D3-827F-AF038DF1A90C}"/>
              </a:ext>
            </a:extLst>
          </p:cNvPr>
          <p:cNvCxnSpPr>
            <a:cxnSpLocks/>
          </p:cNvCxnSpPr>
          <p:nvPr/>
        </p:nvCxnSpPr>
        <p:spPr>
          <a:xfrm>
            <a:off x="7823179" y="4554167"/>
            <a:ext cx="0" cy="2303833"/>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F8883CA6-E205-E263-764B-64C61C1320D0}"/>
              </a:ext>
            </a:extLst>
          </p:cNvPr>
          <p:cNvGrpSpPr/>
          <p:nvPr userDrawn="1"/>
        </p:nvGrpSpPr>
        <p:grpSpPr>
          <a:xfrm>
            <a:off x="1524" y="486404"/>
            <a:ext cx="12190476" cy="230457"/>
            <a:chOff x="1524" y="486404"/>
            <a:chExt cx="12190476" cy="230457"/>
          </a:xfrm>
        </p:grpSpPr>
        <p:cxnSp>
          <p:nvCxnSpPr>
            <p:cNvPr id="5" name="Straight Connector 4">
              <a:extLst>
                <a:ext uri="{FF2B5EF4-FFF2-40B4-BE49-F238E27FC236}">
                  <a16:creationId xmlns:a16="http://schemas.microsoft.com/office/drawing/2014/main" id="{30BE2DC9-8E74-FFAE-BD8E-F04D7AF773E6}"/>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740C90-E1CD-A152-9536-FF1D3721A0D6}"/>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82583" y="984562"/>
            <a:ext cx="7551109" cy="3071446"/>
          </a:xfrm>
        </p:spPr>
        <p:txBody>
          <a:bodyPr anchor="ctr" anchorCtr="0">
            <a:noAutofit/>
          </a:bodyPr>
          <a:lstStyle>
            <a:lvl1pPr algn="l">
              <a:lnSpc>
                <a:spcPct val="75000"/>
              </a:lnSpc>
              <a:defRPr sz="6000"/>
            </a:lvl1pPr>
          </a:lstStyle>
          <a:p>
            <a:r>
              <a:rPr lang="en-US"/>
              <a:t>Click to edit Master title style</a:t>
            </a:r>
            <a:endParaRPr lang="en-US" dirty="0"/>
          </a:p>
        </p:txBody>
      </p:sp>
      <p:sp>
        <p:nvSpPr>
          <p:cNvPr id="30" name="Picture Placeholder 29">
            <a:extLst>
              <a:ext uri="{FF2B5EF4-FFF2-40B4-BE49-F238E27FC236}">
                <a16:creationId xmlns:a16="http://schemas.microsoft.com/office/drawing/2014/main" id="{EFCA6BCB-48B7-F81F-5A99-F96883C67B4F}"/>
              </a:ext>
            </a:extLst>
          </p:cNvPr>
          <p:cNvSpPr>
            <a:spLocks noGrp="1"/>
          </p:cNvSpPr>
          <p:nvPr>
            <p:ph type="pic" sz="quarter" idx="13"/>
          </p:nvPr>
        </p:nvSpPr>
        <p:spPr>
          <a:xfrm>
            <a:off x="0" y="4572000"/>
            <a:ext cx="12191999" cy="2286000"/>
          </a:xfrm>
          <a:custGeom>
            <a:avLst/>
            <a:gdLst>
              <a:gd name="connsiteX0" fmla="*/ 7837048 w 12191999"/>
              <a:gd name="connsiteY0" fmla="*/ 0 h 2286000"/>
              <a:gd name="connsiteX1" fmla="*/ 12191999 w 12191999"/>
              <a:gd name="connsiteY1" fmla="*/ 0 h 2286000"/>
              <a:gd name="connsiteX2" fmla="*/ 12191999 w 12191999"/>
              <a:gd name="connsiteY2" fmla="*/ 2286000 h 2286000"/>
              <a:gd name="connsiteX3" fmla="*/ 7837048 w 12191999"/>
              <a:gd name="connsiteY3" fmla="*/ 2286000 h 2286000"/>
              <a:gd name="connsiteX4" fmla="*/ 0 w 12191999"/>
              <a:gd name="connsiteY4" fmla="*/ 0 h 2286000"/>
              <a:gd name="connsiteX5" fmla="*/ 7809616 w 12191999"/>
              <a:gd name="connsiteY5" fmla="*/ 0 h 2286000"/>
              <a:gd name="connsiteX6" fmla="*/ 7809616 w 12191999"/>
              <a:gd name="connsiteY6" fmla="*/ 2286000 h 2286000"/>
              <a:gd name="connsiteX7" fmla="*/ 0 w 12191999"/>
              <a:gd name="connsiteY7" fmla="*/ 228600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2286000">
                <a:moveTo>
                  <a:pt x="7837048" y="0"/>
                </a:moveTo>
                <a:lnTo>
                  <a:pt x="12191999" y="0"/>
                </a:lnTo>
                <a:lnTo>
                  <a:pt x="12191999" y="2286000"/>
                </a:lnTo>
                <a:lnTo>
                  <a:pt x="7837048" y="2286000"/>
                </a:lnTo>
                <a:close/>
                <a:moveTo>
                  <a:pt x="0" y="0"/>
                </a:moveTo>
                <a:lnTo>
                  <a:pt x="7809616" y="0"/>
                </a:lnTo>
                <a:lnTo>
                  <a:pt x="7809616" y="2286000"/>
                </a:lnTo>
                <a:lnTo>
                  <a:pt x="0" y="2286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2582" y="4771572"/>
            <a:ext cx="5943600" cy="1188720"/>
          </a:xfrm>
        </p:spPr>
        <p:txBody>
          <a:bodyPr anchor="b" anchorCtr="0">
            <a:normAutofit/>
          </a:bodyPr>
          <a:lstStyle>
            <a:lvl1pPr marL="0" indent="0" algn="l">
              <a:buNone/>
              <a:defRPr sz="2400" b="0" i="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Text Placeholder 9">
            <a:extLst>
              <a:ext uri="{FF2B5EF4-FFF2-40B4-BE49-F238E27FC236}">
                <a16:creationId xmlns:a16="http://schemas.microsoft.com/office/drawing/2014/main" id="{A6AB4C54-8CF8-4055-8919-69F08126C231}"/>
              </a:ext>
            </a:extLst>
          </p:cNvPr>
          <p:cNvSpPr>
            <a:spLocks noGrp="1"/>
          </p:cNvSpPr>
          <p:nvPr>
            <p:ph type="body" sz="quarter" idx="15" hasCustomPrompt="1"/>
          </p:nvPr>
        </p:nvSpPr>
        <p:spPr>
          <a:xfrm>
            <a:off x="9171930" y="5417288"/>
            <a:ext cx="1645920" cy="576072"/>
          </a:xfrm>
          <a:custGeom>
            <a:avLst/>
            <a:gdLst>
              <a:gd name="connsiteX0" fmla="*/ 288036 w 1645920"/>
              <a:gd name="connsiteY0" fmla="*/ 0 h 576072"/>
              <a:gd name="connsiteX1" fmla="*/ 1357884 w 1645920"/>
              <a:gd name="connsiteY1" fmla="*/ 0 h 576072"/>
              <a:gd name="connsiteX2" fmla="*/ 1645920 w 1645920"/>
              <a:gd name="connsiteY2" fmla="*/ 288036 h 576072"/>
              <a:gd name="connsiteX3" fmla="*/ 1357884 w 1645920"/>
              <a:gd name="connsiteY3" fmla="*/ 576072 h 576072"/>
              <a:gd name="connsiteX4" fmla="*/ 288036 w 1645920"/>
              <a:gd name="connsiteY4" fmla="*/ 576072 h 576072"/>
              <a:gd name="connsiteX5" fmla="*/ 0 w 1645920"/>
              <a:gd name="connsiteY5" fmla="*/ 288036 h 576072"/>
              <a:gd name="connsiteX6" fmla="*/ 288036 w 1645920"/>
              <a:gd name="connsiteY6" fmla="*/ 0 h 57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5920" h="576072">
                <a:moveTo>
                  <a:pt x="288036" y="0"/>
                </a:moveTo>
                <a:lnTo>
                  <a:pt x="1357884" y="0"/>
                </a:lnTo>
                <a:cubicBezTo>
                  <a:pt x="1516962" y="0"/>
                  <a:pt x="1645920" y="128958"/>
                  <a:pt x="1645920" y="288036"/>
                </a:cubicBezTo>
                <a:cubicBezTo>
                  <a:pt x="1645920" y="447114"/>
                  <a:pt x="1516962" y="576072"/>
                  <a:pt x="1357884" y="576072"/>
                </a:cubicBezTo>
                <a:lnTo>
                  <a:pt x="288036" y="576072"/>
                </a:lnTo>
                <a:cubicBezTo>
                  <a:pt x="128958" y="576072"/>
                  <a:pt x="0" y="447114"/>
                  <a:pt x="0" y="288036"/>
                </a:cubicBezTo>
                <a:cubicBezTo>
                  <a:pt x="0" y="128958"/>
                  <a:pt x="128958" y="0"/>
                  <a:pt x="288036" y="0"/>
                </a:cubicBezTo>
                <a:close/>
              </a:path>
            </a:pathLst>
          </a:custGeom>
          <a:ln w="15875">
            <a:solidFill>
              <a:schemeClr val="tx1"/>
            </a:solidFill>
          </a:ln>
        </p:spPr>
        <p:txBody>
          <a:bodyPr wrap="square" anchor="ctr">
            <a:noAutofit/>
          </a:bodyPr>
          <a:lstStyle>
            <a:lvl1pPr algn="ctr">
              <a:defRPr/>
            </a:lvl1pPr>
          </a:lstStyle>
          <a:p>
            <a:pPr lvl="0"/>
            <a:r>
              <a:rPr lang="en-US" dirty="0"/>
              <a:t>M/D/</a:t>
            </a:r>
            <a:r>
              <a:rPr lang="en-US" dirty="0" err="1"/>
              <a:t>YYYY</a:t>
            </a:r>
            <a:endParaRPr lang="en-US" dirty="0"/>
          </a:p>
        </p:txBody>
      </p:sp>
    </p:spTree>
    <p:extLst>
      <p:ext uri="{BB962C8B-B14F-4D97-AF65-F5344CB8AC3E}">
        <p14:creationId xmlns:p14="http://schemas.microsoft.com/office/powerpoint/2010/main" val="28466973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D16B9168-F6EC-AA44-B1F6-76306FA4BF2D}" type="datetime1">
              <a:rPr lang="en-US" smtClean="0"/>
              <a:pPr/>
              <a:t>8/10/2026</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395012"/>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 id="2147483895" r:id="rId17"/>
    <p:sldLayoutId id="2147483896" r:id="rId18"/>
    <p:sldLayoutId id="2147483897" r:id="rId19"/>
    <p:sldLayoutId id="2147483898" r:id="rId20"/>
    <p:sldLayoutId id="2147483899" r:id="rId21"/>
    <p:sldLayoutId id="2147483900" r:id="rId22"/>
    <p:sldLayoutId id="2147483901" r:id="rId23"/>
    <p:sldLayoutId id="2147483902" r:id="rId24"/>
    <p:sldLayoutId id="2147483903" r:id="rId25"/>
    <p:sldLayoutId id="2147483904" r:id="rId26"/>
    <p:sldLayoutId id="2147483905" r:id="rId27"/>
    <p:sldLayoutId id="2147483906" r:id="rId28"/>
    <p:sldLayoutId id="2147483907" r:id="rId29"/>
    <p:sldLayoutId id="2147483908" r:id="rId30"/>
    <p:sldLayoutId id="2147483909" r:id="rId31"/>
    <p:sldLayoutId id="2147483910" r:id="rId32"/>
    <p:sldLayoutId id="2147483839" r:id="rId33"/>
  </p:sldLayoutIdLst>
  <p:hf sldNum="0"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9.png"/><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B7006-F452-AE5A-DF0E-684DACC6A1F5}"/>
              </a:ext>
            </a:extLst>
          </p:cNvPr>
          <p:cNvSpPr>
            <a:spLocks noGrp="1"/>
          </p:cNvSpPr>
          <p:nvPr>
            <p:ph type="ctrTitle"/>
          </p:nvPr>
        </p:nvSpPr>
        <p:spPr/>
        <p:txBody>
          <a:bodyPr>
            <a:normAutofit fontScale="90000"/>
          </a:bodyPr>
          <a:lstStyle/>
          <a:p>
            <a:r>
              <a:rPr lang="en-US" dirty="0"/>
              <a:t>Communication problems at Flights </a:t>
            </a:r>
            <a:r>
              <a:rPr lang="en-US" dirty="0" err="1"/>
              <a:t>LtD</a:t>
            </a:r>
            <a:endParaRPr lang="en-US" dirty="0"/>
          </a:p>
        </p:txBody>
      </p:sp>
      <p:sp>
        <p:nvSpPr>
          <p:cNvPr id="4" name="Subtitle 3">
            <a:extLst>
              <a:ext uri="{FF2B5EF4-FFF2-40B4-BE49-F238E27FC236}">
                <a16:creationId xmlns:a16="http://schemas.microsoft.com/office/drawing/2014/main" id="{778AC6CA-478E-C9E1-D6DD-17E204C122EC}"/>
              </a:ext>
            </a:extLst>
          </p:cNvPr>
          <p:cNvSpPr>
            <a:spLocks noGrp="1"/>
          </p:cNvSpPr>
          <p:nvPr>
            <p:ph type="subTitle" idx="1"/>
          </p:nvPr>
        </p:nvSpPr>
        <p:spPr/>
        <p:txBody>
          <a:bodyPr/>
          <a:lstStyle/>
          <a:p>
            <a:r>
              <a:rPr lang="en-US" dirty="0"/>
              <a:t>Presented by CINTIA HORVATH (2532380) &amp; DORINA HORVATH (2528733)</a:t>
            </a:r>
          </a:p>
        </p:txBody>
      </p:sp>
      <p:pic>
        <p:nvPicPr>
          <p:cNvPr id="7" name="Picture Placeholder 6" descr="A group of horses running in the dust">
            <a:extLst>
              <a:ext uri="{FF2B5EF4-FFF2-40B4-BE49-F238E27FC236}">
                <a16:creationId xmlns:a16="http://schemas.microsoft.com/office/drawing/2014/main" id="{801B52E4-5A3E-2BC1-3EBB-1BABD7ACD264}"/>
              </a:ext>
            </a:extLst>
          </p:cNvPr>
          <p:cNvPicPr>
            <a:picLocks noGrp="1" noChangeAspect="1"/>
          </p:cNvPicPr>
          <p:nvPr>
            <p:ph type="pic" sz="quarter" idx="13"/>
          </p:nvPr>
        </p:nvPicPr>
        <p:blipFill>
          <a:blip r:embed="rId2">
            <a:alphaModFix amt="25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27077" r="27077"/>
          <a:stretch/>
        </p:blipFill>
        <p:spPr>
          <a:noFill/>
        </p:spPr>
      </p:pic>
      <p:sp>
        <p:nvSpPr>
          <p:cNvPr id="2" name="Date Placeholder 1">
            <a:extLst>
              <a:ext uri="{FF2B5EF4-FFF2-40B4-BE49-F238E27FC236}">
                <a16:creationId xmlns:a16="http://schemas.microsoft.com/office/drawing/2014/main" id="{7BCD3531-49C6-C8D3-3030-A7A1324B55C0}"/>
              </a:ext>
            </a:extLst>
          </p:cNvPr>
          <p:cNvSpPr>
            <a:spLocks noGrp="1"/>
          </p:cNvSpPr>
          <p:nvPr>
            <p:ph type="dt" sz="half" idx="14"/>
          </p:nvPr>
        </p:nvSpPr>
        <p:spPr>
          <a:xfrm>
            <a:off x="10547350" y="5416550"/>
            <a:ext cx="1644650" cy="576263"/>
          </a:xfrm>
        </p:spPr>
        <p:txBody>
          <a:bodyPr/>
          <a:lstStyle/>
          <a:p>
            <a:r>
              <a:rPr lang="en-US" dirty="0"/>
              <a:t>15-08-26</a:t>
            </a:r>
          </a:p>
        </p:txBody>
      </p:sp>
    </p:spTree>
    <p:extLst>
      <p:ext uri="{BB962C8B-B14F-4D97-AF65-F5344CB8AC3E}">
        <p14:creationId xmlns:p14="http://schemas.microsoft.com/office/powerpoint/2010/main" val="203974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0564-F972-E203-EE35-C950B9CF336F}"/>
              </a:ext>
            </a:extLst>
          </p:cNvPr>
          <p:cNvSpPr>
            <a:spLocks noGrp="1"/>
          </p:cNvSpPr>
          <p:nvPr>
            <p:ph type="title"/>
          </p:nvPr>
        </p:nvSpPr>
        <p:spPr>
          <a:xfrm>
            <a:off x="0" y="2160947"/>
            <a:ext cx="4191000" cy="2509763"/>
          </a:xfrm>
        </p:spPr>
        <p:txBody>
          <a:bodyPr/>
          <a:lstStyle/>
          <a:p>
            <a:r>
              <a:rPr lang="en-US" dirty="0"/>
              <a:t>KEY</a:t>
            </a:r>
            <a:br>
              <a:rPr lang="en-US" dirty="0"/>
            </a:br>
            <a:r>
              <a:rPr lang="en-US" dirty="0"/>
              <a:t> COMPONENTS</a:t>
            </a:r>
          </a:p>
        </p:txBody>
      </p:sp>
      <p:pic>
        <p:nvPicPr>
          <p:cNvPr id="12" name="Picture Placeholder 11" descr="A close-up of clouds in the sky">
            <a:extLst>
              <a:ext uri="{FF2B5EF4-FFF2-40B4-BE49-F238E27FC236}">
                <a16:creationId xmlns:a16="http://schemas.microsoft.com/office/drawing/2014/main" id="{70FEB2CF-438C-9F4C-380C-DC90E74CD15A}"/>
              </a:ext>
            </a:extLst>
          </p:cNvPr>
          <p:cNvPicPr>
            <a:picLocks noGrp="1" noChangeAspect="1"/>
          </p:cNvPicPr>
          <p:nvPr>
            <p:ph type="pic" sz="quarter" idx="14"/>
          </p:nvPr>
        </p:nvPicPr>
        <p:blipFill>
          <a:blip r:embed="rId3" cstate="print">
            <a:alphaModFix amt="25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13648" r="13648"/>
          <a:stretch/>
        </p:blipFill>
        <p:spPr>
          <a:noFill/>
        </p:spPr>
      </p:pic>
      <p:sp>
        <p:nvSpPr>
          <p:cNvPr id="3" name="Content Placeholder 2">
            <a:extLst>
              <a:ext uri="{FF2B5EF4-FFF2-40B4-BE49-F238E27FC236}">
                <a16:creationId xmlns:a16="http://schemas.microsoft.com/office/drawing/2014/main" id="{30373658-2FC7-ACE2-A789-1E19C74F85A4}"/>
              </a:ext>
            </a:extLst>
          </p:cNvPr>
          <p:cNvSpPr>
            <a:spLocks noGrp="1"/>
          </p:cNvSpPr>
          <p:nvPr>
            <p:ph sz="quarter" idx="13"/>
          </p:nvPr>
        </p:nvSpPr>
        <p:spPr>
          <a:xfrm>
            <a:off x="4191000" y="1963293"/>
            <a:ext cx="7325178" cy="2931414"/>
          </a:xfrm>
        </p:spPr>
        <p:txBody>
          <a:bodyPr/>
          <a:lstStyle/>
          <a:p>
            <a:pPr marL="285750" indent="-285750">
              <a:buFont typeface="Arial" panose="020B0604020202020204" pitchFamily="34" charset="0"/>
              <a:buChar char="•"/>
            </a:pPr>
            <a:r>
              <a:rPr lang="en-US" dirty="0"/>
              <a:t>INTRODUCTION OF CASE STUDY</a:t>
            </a:r>
          </a:p>
          <a:p>
            <a:pPr marL="285750" indent="-285750">
              <a:buFont typeface="Arial" panose="020B0604020202020204" pitchFamily="34" charset="0"/>
              <a:buChar char="•"/>
            </a:pPr>
            <a:r>
              <a:rPr lang="en-US" dirty="0"/>
              <a:t>EXPLANATION OF KEY BARRIERS </a:t>
            </a:r>
          </a:p>
          <a:p>
            <a:pPr marL="285750" indent="-285750">
              <a:buFont typeface="Arial" panose="020B0604020202020204" pitchFamily="34" charset="0"/>
              <a:buChar char="•"/>
            </a:pPr>
            <a:r>
              <a:rPr lang="en-US" dirty="0"/>
              <a:t>IDENTIFY THEORIES WHICH EXPLAIN THESE BARRIERS</a:t>
            </a:r>
          </a:p>
          <a:p>
            <a:pPr marL="285750" indent="-285750">
              <a:buFont typeface="Arial" panose="020B0604020202020204" pitchFamily="34" charset="0"/>
              <a:buChar char="•"/>
            </a:pPr>
            <a:r>
              <a:rPr lang="en-US" dirty="0"/>
              <a:t>SUGGESTIONS ON HOW TO REDUCE THESE BARRIERS</a:t>
            </a:r>
          </a:p>
          <a:p>
            <a:pPr marL="285750" indent="-285750">
              <a:buFont typeface="Arial" panose="020B0604020202020204" pitchFamily="34" charset="0"/>
              <a:buChar char="•"/>
            </a:pPr>
            <a:r>
              <a:rPr lang="en-US" dirty="0"/>
              <a:t>CONCLUSION, SUMMARIZE OVERALL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538975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1914-BBFF-7BEB-F661-B686E5BB949F}"/>
              </a:ext>
            </a:extLst>
          </p:cNvPr>
          <p:cNvSpPr>
            <a:spLocks noGrp="1"/>
          </p:cNvSpPr>
          <p:nvPr>
            <p:ph type="title"/>
          </p:nvPr>
        </p:nvSpPr>
        <p:spPr>
          <a:xfrm>
            <a:off x="640080" y="4882896"/>
            <a:ext cx="3657603" cy="1453896"/>
          </a:xfrm>
        </p:spPr>
        <p:txBody>
          <a:bodyPr anchor="t" anchorCtr="0">
            <a:normAutofit/>
          </a:bodyPr>
          <a:lstStyle/>
          <a:p>
            <a:r>
              <a:rPr lang="en-US" dirty="0" err="1"/>
              <a:t>FligHT</a:t>
            </a:r>
            <a:r>
              <a:rPr lang="en-US" dirty="0"/>
              <a:t> Food LTD</a:t>
            </a:r>
          </a:p>
        </p:txBody>
      </p:sp>
      <p:pic>
        <p:nvPicPr>
          <p:cNvPr id="7" name="Picture Placeholder 6">
            <a:extLst>
              <a:ext uri="{FF2B5EF4-FFF2-40B4-BE49-F238E27FC236}">
                <a16:creationId xmlns:a16="http://schemas.microsoft.com/office/drawing/2014/main" id="{F3800AA0-F91B-24D9-72CE-3869648BDB19}"/>
              </a:ext>
            </a:extLst>
          </p:cNvPr>
          <p:cNvPicPr>
            <a:picLocks noGrp="1" noChangeAspect="1"/>
          </p:cNvPicPr>
          <p:nvPr>
            <p:ph type="pic" sz="quarter" idx="13"/>
          </p:nvPr>
        </p:nvPicPr>
        <p:blipFill>
          <a:blip r:embed="rId2"/>
          <a:srcRect l="13708" r="69626" b="4"/>
          <a:stretch>
            <a:fillRect/>
          </a:stretch>
        </p:blipFill>
        <p:spPr>
          <a:xfrm>
            <a:off x="731520" y="548642"/>
            <a:ext cx="3490175" cy="4041647"/>
          </a:xfrm>
          <a:prstGeom prst="rect">
            <a:avLst/>
          </a:prstGeom>
          <a:noFill/>
        </p:spPr>
      </p:pic>
      <p:sp>
        <p:nvSpPr>
          <p:cNvPr id="4" name="Content Placeholder 3">
            <a:extLst>
              <a:ext uri="{FF2B5EF4-FFF2-40B4-BE49-F238E27FC236}">
                <a16:creationId xmlns:a16="http://schemas.microsoft.com/office/drawing/2014/main" id="{EC2F2383-FD83-D36D-50C0-8AE93BEF42A0}"/>
              </a:ext>
            </a:extLst>
          </p:cNvPr>
          <p:cNvSpPr>
            <a:spLocks noGrp="1"/>
          </p:cNvSpPr>
          <p:nvPr>
            <p:ph sz="quarter" idx="14"/>
          </p:nvPr>
        </p:nvSpPr>
        <p:spPr>
          <a:xfrm>
            <a:off x="4937760" y="549275"/>
            <a:ext cx="6561138" cy="5759450"/>
          </a:xfrm>
        </p:spPr>
        <p:txBody>
          <a:bodyPr anchorCtr="0">
            <a:normAutofit lnSpcReduction="10000"/>
          </a:bodyPr>
          <a:lstStyle/>
          <a:p>
            <a:r>
              <a:rPr lang="en-US" sz="2000" dirty="0"/>
              <a:t>Flight foods is a company that sells ready made meals to airlines, the company have tried for some time to increase its marketing share, however due to airlines complaining about the standard of the food, packaging or on some occasions meat being found in vegetarian meals. Therefore, they’ve actually been losing business instead of growing.</a:t>
            </a:r>
          </a:p>
          <a:p>
            <a:r>
              <a:rPr lang="en-US" sz="2000" dirty="0"/>
              <a:t>There was a consultancy hired to investigate the problems occurring, after interviewing the floor manager the consultant hired had found the following:</a:t>
            </a:r>
          </a:p>
          <a:p>
            <a:pPr marL="342900" indent="-342900">
              <a:buFont typeface="Arial" panose="020B0604020202020204" pitchFamily="34" charset="0"/>
              <a:buChar char="•"/>
            </a:pPr>
            <a:r>
              <a:rPr lang="en-US" sz="2000" dirty="0"/>
              <a:t>Lack of training of staff (immediate start at work)</a:t>
            </a:r>
          </a:p>
          <a:p>
            <a:pPr marL="342900" indent="-342900">
              <a:buFont typeface="Arial" panose="020B0604020202020204" pitchFamily="34" charset="0"/>
              <a:buChar char="•"/>
            </a:pPr>
            <a:r>
              <a:rPr lang="en-US" sz="2000" dirty="0"/>
              <a:t>No certificate in food hygiene</a:t>
            </a:r>
          </a:p>
          <a:p>
            <a:pPr marL="342900" indent="-342900">
              <a:buFont typeface="Arial" panose="020B0604020202020204" pitchFamily="34" charset="0"/>
              <a:buChar char="•"/>
            </a:pPr>
            <a:r>
              <a:rPr lang="en-US" sz="2000" dirty="0"/>
              <a:t>Not speaking English fluently (leads to miscommunication)</a:t>
            </a:r>
          </a:p>
          <a:p>
            <a:pPr marL="342900" indent="-342900">
              <a:buFont typeface="Arial" panose="020B0604020202020204" pitchFamily="34" charset="0"/>
              <a:buChar char="•"/>
            </a:pPr>
            <a:r>
              <a:rPr lang="en-US" sz="2000" dirty="0"/>
              <a:t>Not following food safety rules (leaving out meat overnight)</a:t>
            </a:r>
          </a:p>
          <a:p>
            <a:pPr marL="342900" indent="-342900">
              <a:buFont typeface="Arial" panose="020B0604020202020204" pitchFamily="34" charset="0"/>
              <a:buChar char="•"/>
            </a:pPr>
            <a:r>
              <a:rPr lang="en-US" sz="2000" dirty="0"/>
              <a:t>Health &amp; safety not being followed no PPE (no hairnets worn &amp; not wearing clean uniform)</a:t>
            </a:r>
          </a:p>
          <a:p>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032284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5BAA5-766D-1137-2322-D43CFA46881B}"/>
              </a:ext>
            </a:extLst>
          </p:cNvPr>
          <p:cNvSpPr>
            <a:spLocks noGrp="1"/>
          </p:cNvSpPr>
          <p:nvPr>
            <p:ph type="title"/>
          </p:nvPr>
        </p:nvSpPr>
        <p:spPr>
          <a:xfrm>
            <a:off x="731520" y="365760"/>
            <a:ext cx="10741152" cy="1132258"/>
          </a:xfrm>
        </p:spPr>
        <p:txBody>
          <a:bodyPr vert="horz" lIns="91440" tIns="45720" rIns="91440" bIns="45720" rtlCol="0" anchor="b">
            <a:normAutofit/>
          </a:bodyPr>
          <a:lstStyle/>
          <a:p>
            <a:r>
              <a:rPr lang="en-US" kern="1200" cap="all" baseline="0"/>
              <a:t>COMMUNICATION BARRIERS</a:t>
            </a:r>
          </a:p>
        </p:txBody>
      </p:sp>
      <p:sp>
        <p:nvSpPr>
          <p:cNvPr id="3" name="Content Placeholder 2">
            <a:extLst>
              <a:ext uri="{FF2B5EF4-FFF2-40B4-BE49-F238E27FC236}">
                <a16:creationId xmlns:a16="http://schemas.microsoft.com/office/drawing/2014/main" id="{1F4B0A9F-295A-18BD-D5CB-467C822295C1}"/>
              </a:ext>
            </a:extLst>
          </p:cNvPr>
          <p:cNvSpPr>
            <a:spLocks noGrp="1"/>
          </p:cNvSpPr>
          <p:nvPr>
            <p:ph sz="quarter" idx="15"/>
          </p:nvPr>
        </p:nvSpPr>
        <p:spPr>
          <a:xfrm>
            <a:off x="731838" y="2103438"/>
            <a:ext cx="5181600" cy="4351337"/>
          </a:xfrm>
        </p:spPr>
        <p:txBody>
          <a:bodyPr vert="horz" lIns="91440" tIns="45720" rIns="91440" bIns="45720" rtlCol="0">
            <a:normAutofit/>
          </a:bodyPr>
          <a:lstStyle/>
          <a:p>
            <a:endParaRPr lang="en-US" dirty="0"/>
          </a:p>
          <a:p>
            <a:endParaRPr lang="en-US" dirty="0"/>
          </a:p>
          <a:p>
            <a:endParaRPr lang="en-US" dirty="0"/>
          </a:p>
        </p:txBody>
      </p:sp>
      <p:graphicFrame>
        <p:nvGraphicFramePr>
          <p:cNvPr id="8" name="TextBox 3">
            <a:extLst>
              <a:ext uri="{FF2B5EF4-FFF2-40B4-BE49-F238E27FC236}">
                <a16:creationId xmlns:a16="http://schemas.microsoft.com/office/drawing/2014/main" id="{27CBED32-2747-8A8E-D459-936DE7263329}"/>
              </a:ext>
            </a:extLst>
          </p:cNvPr>
          <p:cNvGraphicFramePr/>
          <p:nvPr>
            <p:extLst>
              <p:ext uri="{D42A27DB-BD31-4B8C-83A1-F6EECF244321}">
                <p14:modId xmlns:p14="http://schemas.microsoft.com/office/powerpoint/2010/main" val="3304508223"/>
              </p:ext>
            </p:extLst>
          </p:nvPr>
        </p:nvGraphicFramePr>
        <p:xfrm>
          <a:off x="123633" y="-478970"/>
          <a:ext cx="12068367" cy="6410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6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AFFB03-EF3B-5DE3-1AE2-C68E8C5EDA05}"/>
              </a:ext>
            </a:extLst>
          </p:cNvPr>
          <p:cNvSpPr>
            <a:spLocks noGrp="1"/>
          </p:cNvSpPr>
          <p:nvPr>
            <p:ph type="title"/>
          </p:nvPr>
        </p:nvSpPr>
        <p:spPr>
          <a:xfrm>
            <a:off x="731520" y="288759"/>
            <a:ext cx="4361688" cy="933649"/>
          </a:xfrm>
        </p:spPr>
        <p:txBody>
          <a:bodyPr anchor="b">
            <a:normAutofit fontScale="90000"/>
          </a:bodyPr>
          <a:lstStyle/>
          <a:p>
            <a:r>
              <a:rPr lang="en-US" dirty="0"/>
              <a:t>SHANNON &amp; WEAVER 1948/9 THEORY</a:t>
            </a:r>
          </a:p>
        </p:txBody>
      </p:sp>
      <p:sp>
        <p:nvSpPr>
          <p:cNvPr id="10" name="Content Placeholder 2">
            <a:extLst>
              <a:ext uri="{FF2B5EF4-FFF2-40B4-BE49-F238E27FC236}">
                <a16:creationId xmlns:a16="http://schemas.microsoft.com/office/drawing/2014/main" id="{46F34F41-F335-B9E5-2354-E606E460987C}"/>
              </a:ext>
            </a:extLst>
          </p:cNvPr>
          <p:cNvSpPr>
            <a:spLocks noGrp="1"/>
          </p:cNvSpPr>
          <p:nvPr>
            <p:ph sz="quarter" idx="14"/>
          </p:nvPr>
        </p:nvSpPr>
        <p:spPr>
          <a:xfrm>
            <a:off x="731520" y="1222408"/>
            <a:ext cx="4360863" cy="5086317"/>
          </a:xfrm>
        </p:spPr>
        <p:txBody>
          <a:bodyPr>
            <a:normAutofit lnSpcReduction="10000"/>
          </a:bodyPr>
          <a:lstStyle/>
          <a:p>
            <a:r>
              <a:rPr lang="en-US" sz="1600" dirty="0"/>
              <a:t>“This theory shows a linear process of communication, they use the SMCR model which  stands for sender, message channel and receiver”. (Shannon–weaver model 2026)</a:t>
            </a:r>
          </a:p>
          <a:p>
            <a:r>
              <a:rPr lang="en-US" sz="1600" dirty="0"/>
              <a:t>This theory explains one of the ways Gary used to communicate with team to overcome environmental noise at work. </a:t>
            </a:r>
          </a:p>
          <a:p>
            <a:r>
              <a:rPr lang="en-US" sz="1600" dirty="0"/>
              <a:t>Gary had problems at work delegating his staff due to machine noises coming from the factory floor and constant chatting of staff, therefore he decided to put up signs on the walls instead as a way to send a message to the team.</a:t>
            </a:r>
            <a:r>
              <a:rPr lang="en-GB" sz="1600" dirty="0"/>
              <a:t> </a:t>
            </a:r>
          </a:p>
          <a:p>
            <a:r>
              <a:rPr lang="en-GB" sz="1600" dirty="0"/>
              <a:t>“Note that “source” in Shannon's theory refers, not to a person or mechanism that selects messages, but to the entire message set.” (RITCHIE, Shannon and Weaver 1986) This relates to Gary as the whole message should be send to the whole team by putting up signs as no other ways they understood.</a:t>
            </a:r>
            <a:endParaRPr lang="en-US" sz="1600" dirty="0"/>
          </a:p>
        </p:txBody>
      </p:sp>
      <p:pic>
        <p:nvPicPr>
          <p:cNvPr id="5" name="Picture Placeholder 4" descr="A close-up of fabric">
            <a:extLst>
              <a:ext uri="{FF2B5EF4-FFF2-40B4-BE49-F238E27FC236}">
                <a16:creationId xmlns:a16="http://schemas.microsoft.com/office/drawing/2014/main" id="{9E752D16-EAC8-73FB-5B7B-31D067623AB8}"/>
              </a:ext>
            </a:extLst>
          </p:cNvPr>
          <p:cNvPicPr>
            <a:picLocks noGrp="1" noChangeAspect="1"/>
          </p:cNvPicPr>
          <p:nvPr>
            <p:ph type="pic" sz="quarter" idx="13"/>
          </p:nvPr>
        </p:nvPicPr>
        <p:blipFill>
          <a:blip r:embed="rId2" cstate="screen">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t="8180" b="8180"/>
          <a:stretch/>
        </p:blipFill>
        <p:spPr>
          <a:xfrm>
            <a:off x="5745480" y="190"/>
            <a:ext cx="6446520" cy="6857620"/>
          </a:xfrm>
          <a:noFill/>
        </p:spPr>
      </p:pic>
    </p:spTree>
    <p:extLst>
      <p:ext uri="{BB962C8B-B14F-4D97-AF65-F5344CB8AC3E}">
        <p14:creationId xmlns:p14="http://schemas.microsoft.com/office/powerpoint/2010/main" val="65276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9B3C08-09C5-0F7F-E36C-350870992099}"/>
              </a:ext>
            </a:extLst>
          </p:cNvPr>
          <p:cNvSpPr>
            <a:spLocks noGrp="1"/>
          </p:cNvSpPr>
          <p:nvPr>
            <p:ph type="title"/>
          </p:nvPr>
        </p:nvSpPr>
        <p:spPr/>
        <p:txBody>
          <a:bodyPr>
            <a:normAutofit fontScale="90000"/>
          </a:bodyPr>
          <a:lstStyle/>
          <a:p>
            <a:r>
              <a:rPr lang="en-US" dirty="0"/>
              <a:t>Suggestions on how to reduce the barriers that </a:t>
            </a:r>
            <a:r>
              <a:rPr lang="en-US" dirty="0" err="1"/>
              <a:t>gary</a:t>
            </a:r>
            <a:r>
              <a:rPr lang="en-US" dirty="0"/>
              <a:t> was facing </a:t>
            </a:r>
          </a:p>
        </p:txBody>
      </p:sp>
      <p:pic>
        <p:nvPicPr>
          <p:cNvPr id="18" name="Picture Placeholder 17" descr="A group of people walking in a hallway">
            <a:extLst>
              <a:ext uri="{FF2B5EF4-FFF2-40B4-BE49-F238E27FC236}">
                <a16:creationId xmlns:a16="http://schemas.microsoft.com/office/drawing/2014/main" id="{FE294F62-5441-D237-1F5F-B7C6BCD6BAE1}"/>
              </a:ext>
            </a:extLst>
          </p:cNvPr>
          <p:cNvPicPr>
            <a:picLocks noGrp="1" noChangeAspect="1"/>
          </p:cNvPicPr>
          <p:nvPr>
            <p:ph type="pic" sz="quarter" idx="15"/>
          </p:nvPr>
        </p:nvPicPr>
        <p:blipFill>
          <a:blip r:embed="rId2">
            <a:alphaModFix amt="25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54" r="54"/>
          <a:stretch/>
        </p:blipFill>
        <p:spPr>
          <a:noFill/>
        </p:spPr>
      </p:pic>
      <p:sp>
        <p:nvSpPr>
          <p:cNvPr id="10" name="Text Placeholder 9">
            <a:extLst>
              <a:ext uri="{FF2B5EF4-FFF2-40B4-BE49-F238E27FC236}">
                <a16:creationId xmlns:a16="http://schemas.microsoft.com/office/drawing/2014/main" id="{FF3227AA-6044-C638-493E-105BD71CF17E}"/>
              </a:ext>
            </a:extLst>
          </p:cNvPr>
          <p:cNvSpPr>
            <a:spLocks noGrp="1"/>
          </p:cNvSpPr>
          <p:nvPr>
            <p:ph type="body" sz="quarter" idx="13"/>
          </p:nvPr>
        </p:nvSpPr>
        <p:spPr/>
        <p:txBody>
          <a:bodyPr>
            <a:normAutofit lnSpcReduction="10000"/>
          </a:bodyPr>
          <a:lstStyle/>
          <a:p>
            <a:r>
              <a:rPr lang="en-US" b="1" dirty="0"/>
              <a:t>Get the staff trained fully before getting them to work </a:t>
            </a:r>
          </a:p>
          <a:p>
            <a:r>
              <a:rPr lang="en-US" dirty="0"/>
              <a:t>Trained staff would know how to prepare meals properly and how to follow the health and safety rules. Also, it would give Gary a peace of mind that mistakes would not be made such us putting meat in vegetarian meat.  This can also link that he would not have to delegate there where he could not hear from the loud machines as the staff then would already know what to do .</a:t>
            </a:r>
          </a:p>
        </p:txBody>
      </p:sp>
      <p:sp>
        <p:nvSpPr>
          <p:cNvPr id="12" name="Text Placeholder 11">
            <a:extLst>
              <a:ext uri="{FF2B5EF4-FFF2-40B4-BE49-F238E27FC236}">
                <a16:creationId xmlns:a16="http://schemas.microsoft.com/office/drawing/2014/main" id="{80DEA94C-8BAF-C50E-CE71-FF0B066507BD}"/>
              </a:ext>
            </a:extLst>
          </p:cNvPr>
          <p:cNvSpPr>
            <a:spLocks noGrp="1"/>
          </p:cNvSpPr>
          <p:nvPr>
            <p:ph type="body" sz="quarter" idx="14"/>
          </p:nvPr>
        </p:nvSpPr>
        <p:spPr/>
        <p:txBody>
          <a:bodyPr>
            <a:normAutofit fontScale="92500"/>
          </a:bodyPr>
          <a:lstStyle/>
          <a:p>
            <a:r>
              <a:rPr lang="en-US" b="1" dirty="0"/>
              <a:t>Getting one of the old staff delegating the new staff members</a:t>
            </a:r>
          </a:p>
          <a:p>
            <a:r>
              <a:rPr lang="en-US" dirty="0"/>
              <a:t>Having  someone in charge on day-to-day work who knows what they are doing  could delegate others if they are stuck on what to do. This would reduce the manager keep having to come and telling them what to do. Also, that person in charge will make sure that others are not speaking in their language constantly only trying in English , this way everyone will know what they are talking about making sure its work related.</a:t>
            </a:r>
          </a:p>
        </p:txBody>
      </p:sp>
    </p:spTree>
    <p:extLst>
      <p:ext uri="{BB962C8B-B14F-4D97-AF65-F5344CB8AC3E}">
        <p14:creationId xmlns:p14="http://schemas.microsoft.com/office/powerpoint/2010/main" val="218382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7C79B6F-0276-10AB-D7A7-15D08716DB19}"/>
              </a:ext>
            </a:extLst>
          </p:cNvPr>
          <p:cNvSpPr>
            <a:spLocks noGrp="1"/>
          </p:cNvSpPr>
          <p:nvPr>
            <p:ph type="title"/>
          </p:nvPr>
        </p:nvSpPr>
        <p:spPr/>
        <p:txBody>
          <a:bodyPr/>
          <a:lstStyle/>
          <a:p>
            <a:r>
              <a:rPr lang="en-US" dirty="0"/>
              <a:t>Quote</a:t>
            </a:r>
          </a:p>
        </p:txBody>
      </p:sp>
      <p:sp>
        <p:nvSpPr>
          <p:cNvPr id="3" name="Content Placeholder 2">
            <a:extLst>
              <a:ext uri="{FF2B5EF4-FFF2-40B4-BE49-F238E27FC236}">
                <a16:creationId xmlns:a16="http://schemas.microsoft.com/office/drawing/2014/main" id="{89FC732E-1EA7-84CD-71BD-8D57A1F95D60}"/>
              </a:ext>
            </a:extLst>
          </p:cNvPr>
          <p:cNvSpPr>
            <a:spLocks noGrp="1"/>
          </p:cNvSpPr>
          <p:nvPr>
            <p:ph sz="quarter" idx="13"/>
          </p:nvPr>
        </p:nvSpPr>
        <p:spPr>
          <a:xfrm>
            <a:off x="2140712" y="2390817"/>
            <a:ext cx="8266176" cy="4142232"/>
          </a:xfrm>
        </p:spPr>
        <p:txBody>
          <a:bodyPr/>
          <a:lstStyle/>
          <a:p>
            <a:r>
              <a:rPr lang="en-US" dirty="0"/>
              <a:t>Conclusion</a:t>
            </a:r>
          </a:p>
          <a:p>
            <a:r>
              <a:rPr lang="en-US" sz="2000" dirty="0"/>
              <a:t>Overall Gary was facing many problems with his team , however bit a bit of time and effort. It can be easily sorted . He could use even some of the theorists ideas to create a plan . </a:t>
            </a:r>
          </a:p>
          <a:p>
            <a:endParaRPr lang="en-US" sz="2000" dirty="0">
              <a:latin typeface="+mn-lt"/>
            </a:endParaRPr>
          </a:p>
        </p:txBody>
      </p:sp>
    </p:spTree>
    <p:extLst>
      <p:ext uri="{BB962C8B-B14F-4D97-AF65-F5344CB8AC3E}">
        <p14:creationId xmlns:p14="http://schemas.microsoft.com/office/powerpoint/2010/main" val="427840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116735-B98B-C1B5-86C2-4F05BB76B89A}"/>
              </a:ext>
            </a:extLst>
          </p:cNvPr>
          <p:cNvSpPr>
            <a:spLocks noGrp="1"/>
          </p:cNvSpPr>
          <p:nvPr>
            <p:ph type="ctrTitle"/>
          </p:nvPr>
        </p:nvSpPr>
        <p:spPr>
          <a:xfrm>
            <a:off x="4394988" y="348376"/>
            <a:ext cx="6948516" cy="5590412"/>
          </a:xfrm>
        </p:spPr>
        <p:txBody>
          <a:bodyPr>
            <a:normAutofit/>
          </a:bodyPr>
          <a:lstStyle/>
          <a:p>
            <a:r>
              <a:rPr lang="en-US" sz="2200" b="1" dirty="0"/>
              <a:t>Reference list</a:t>
            </a:r>
            <a:br>
              <a:rPr lang="en-US" sz="2200" dirty="0"/>
            </a:br>
            <a:br>
              <a:rPr lang="en-US" sz="2200" dirty="0"/>
            </a:br>
            <a:r>
              <a:rPr lang="en-GB" sz="2000" dirty="0"/>
              <a:t>Shannon–weaver model (2026) Wikipedia. Available at: https://en.wikipedia.org/wiki/Shannon%E2%80%93Weaver_model (Accessed: 10 August 2026). </a:t>
            </a:r>
            <a:br>
              <a:rPr lang="en-GB" sz="2000" dirty="0"/>
            </a:br>
            <a:br>
              <a:rPr lang="en-GB" sz="2000" dirty="0"/>
            </a:br>
            <a:r>
              <a:rPr lang="en-GB" sz="2000" dirty="0"/>
              <a:t>BERLO, D. K. (1977) “Communication as process: review and commentary,” pp. 11-28 in B. D. Ruben (ed.) Communication Yearbook 1. New Brunswick, NJ: Transaction Books</a:t>
            </a:r>
            <a:br>
              <a:rPr lang="en-GB" sz="2000" dirty="0"/>
            </a:br>
            <a:br>
              <a:rPr lang="en-GB" sz="2000" dirty="0"/>
            </a:br>
            <a:br>
              <a:rPr lang="en-GB" sz="2000" dirty="0"/>
            </a:br>
            <a:r>
              <a:rPr lang="en-GB" sz="2000" dirty="0"/>
              <a:t>RITCHIE, D. (1986) ‘Shannon and Weaver’, Communication Research, 13(2), pp. 278–298. doi:10.1177/009365086013002007. </a:t>
            </a:r>
            <a:endParaRPr lang="en-US" sz="2000" dirty="0"/>
          </a:p>
        </p:txBody>
      </p:sp>
      <p:pic>
        <p:nvPicPr>
          <p:cNvPr id="7" name="Picture Placeholder 6" descr="A long shot of a tunnel with people walking">
            <a:extLst>
              <a:ext uri="{FF2B5EF4-FFF2-40B4-BE49-F238E27FC236}">
                <a16:creationId xmlns:a16="http://schemas.microsoft.com/office/drawing/2014/main" id="{BDA2A554-EB23-2550-D68E-4D691D0F6D1D}"/>
              </a:ext>
            </a:extLst>
          </p:cNvPr>
          <p:cNvPicPr>
            <a:picLocks noGrp="1" noChangeAspect="1"/>
          </p:cNvPicPr>
          <p:nvPr>
            <p:ph type="pic" sz="quarter" idx="13"/>
          </p:nvPr>
        </p:nvPicPr>
        <p:blipFill>
          <a:blip r:embed="rId2">
            <a:alphaModFix amt="35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6" b="6"/>
          <a:stretch/>
        </p:blipFill>
        <p:spPr>
          <a:noFill/>
        </p:spPr>
      </p:pic>
    </p:spTree>
    <p:extLst>
      <p:ext uri="{BB962C8B-B14F-4D97-AF65-F5344CB8AC3E}">
        <p14:creationId xmlns:p14="http://schemas.microsoft.com/office/powerpoint/2010/main" val="2715643132"/>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71af3243-3dd4-4a8d-8c0d-dd76da1f02a5"/>
    <ds:schemaRef ds:uri="http://schemas.microsoft.com/sharepoint/v3"/>
    <ds:schemaRef ds:uri="http://purl.org/dc/terms/"/>
    <ds:schemaRef ds:uri="http://schemas.microsoft.com/office/2006/documentManagement/types"/>
    <ds:schemaRef ds:uri="230e9df3-be65-4c73-a93b-d1236ebd677e"/>
    <ds:schemaRef ds:uri="http://schemas.microsoft.com/office/2006/metadata/properties"/>
    <ds:schemaRef ds:uri="http://purl.org/dc/elements/1.1/"/>
    <ds:schemaRef ds:uri="http://schemas.microsoft.com/office/infopath/2007/PartnerControls"/>
    <ds:schemaRef ds:uri="http://www.w3.org/XML/1998/namespace"/>
    <ds:schemaRef ds:uri="http://purl.org/dc/dcmitype/"/>
    <ds:schemaRef ds:uri="http://schemas.openxmlformats.org/package/2006/metadata/core-properties"/>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Archway</Template>
  <TotalTime>158</TotalTime>
  <Words>996</Words>
  <Application>Microsoft Office PowerPoint</Application>
  <PresentationFormat>Widescreen</PresentationFormat>
  <Paragraphs>41</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Felix Titling</vt:lpstr>
      <vt:lpstr>Goudy Old Style</vt:lpstr>
      <vt:lpstr>Archway</vt:lpstr>
      <vt:lpstr>Communication problems at Flights LtD</vt:lpstr>
      <vt:lpstr>KEY  COMPONENTS</vt:lpstr>
      <vt:lpstr>FligHT Food LTD</vt:lpstr>
      <vt:lpstr>COMMUNICATION BARRIERS</vt:lpstr>
      <vt:lpstr>SHANNON &amp; WEAVER 1948/9 THEORY</vt:lpstr>
      <vt:lpstr>Suggestions on how to reduce the barriers that gary was facing </vt:lpstr>
      <vt:lpstr>Quote</vt:lpstr>
      <vt:lpstr>Reference list  Shannon–weaver model (2026) Wikipedia. Available at: https://en.wikipedia.org/wiki/Shannon%E2%80%93Weaver_model (Accessed: 10 August 2026).   BERLO, D. K. (1977) “Communication as process: review and commentary,” pp. 11-28 in B. D. Ruben (ed.) Communication Yearbook 1. New Brunswick, NJ: Transaction Books   RITCHIE, D. (1986) ‘Shannon and Weaver’, Communication Research, 13(2), pp. 278–298. doi:10.1177/009365086013002007.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Dorina Horvath</dc:creator>
  <cp:lastModifiedBy>Dorina Horvath</cp:lastModifiedBy>
  <cp:revision>2</cp:revision>
  <dcterms:created xsi:type="dcterms:W3CDTF">2026-08-08T09:26:34Z</dcterms:created>
  <dcterms:modified xsi:type="dcterms:W3CDTF">2026-08-10T08:58:39Z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