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277" r:id="rId2"/>
    <p:sldId id="1078" r:id="rId3"/>
    <p:sldId id="454" r:id="rId4"/>
    <p:sldId id="1115" r:id="rId5"/>
    <p:sldId id="1116" r:id="rId6"/>
    <p:sldId id="455" r:id="rId7"/>
    <p:sldId id="1117" r:id="rId8"/>
    <p:sldId id="1118" r:id="rId9"/>
    <p:sldId id="1119" r:id="rId10"/>
    <p:sldId id="1120" r:id="rId11"/>
    <p:sldId id="1121" r:id="rId12"/>
    <p:sldId id="1122" r:id="rId13"/>
    <p:sldId id="456" r:id="rId14"/>
    <p:sldId id="512" r:id="rId15"/>
    <p:sldId id="513" r:id="rId16"/>
    <p:sldId id="458" r:id="rId17"/>
    <p:sldId id="459" r:id="rId18"/>
    <p:sldId id="460" r:id="rId19"/>
    <p:sldId id="461" r:id="rId20"/>
    <p:sldId id="1111" r:id="rId21"/>
    <p:sldId id="1112" r:id="rId22"/>
    <p:sldId id="485" r:id="rId23"/>
    <p:sldId id="1114" r:id="rId24"/>
    <p:sldId id="518" r:id="rId25"/>
    <p:sldId id="495" r:id="rId26"/>
    <p:sldId id="521" r:id="rId27"/>
    <p:sldId id="522" r:id="rId28"/>
    <p:sldId id="496" r:id="rId29"/>
    <p:sldId id="523" r:id="rId30"/>
    <p:sldId id="524" r:id="rId31"/>
    <p:sldId id="1149" r:id="rId32"/>
    <p:sldId id="1150" r:id="rId33"/>
    <p:sldId id="1151" r:id="rId34"/>
    <p:sldId id="1079" r:id="rId35"/>
  </p:sldIdLst>
  <p:sldSz cx="9144000" cy="5143500" type="screen16x9"/>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5BA0B2-6DDA-425B-B9A6-F473AFB8D64E}" v="6" dt="2026-06-24T08:21:21.0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868" autoAdjust="0"/>
    <p:restoredTop sz="96283" autoAdjust="0"/>
  </p:normalViewPr>
  <p:slideViewPr>
    <p:cSldViewPr>
      <p:cViewPr varScale="1">
        <p:scale>
          <a:sx n="147" d="100"/>
          <a:sy n="147" d="100"/>
        </p:scale>
        <p:origin x="438" y="126"/>
      </p:cViewPr>
      <p:guideLst>
        <p:guide orient="horz" pos="162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ngfeng Mei" userId="5ee32232-9136-4e4d-a76d-a15cb4de04fe" providerId="ADAL" clId="{9BC6F194-A627-4641-BA57-64FFB30F2A81}"/>
    <pc:docChg chg="addSld modSld">
      <pc:chgData name="Shengfeng Mei" userId="5ee32232-9136-4e4d-a76d-a15cb4de04fe" providerId="ADAL" clId="{9BC6F194-A627-4641-BA57-64FFB30F2A81}" dt="2026-06-24T08:21:21.058" v="44"/>
      <pc:docMkLst>
        <pc:docMk/>
      </pc:docMkLst>
      <pc:sldChg chg="add">
        <pc:chgData name="Shengfeng Mei" userId="5ee32232-9136-4e4d-a76d-a15cb4de04fe" providerId="ADAL" clId="{9BC6F194-A627-4641-BA57-64FFB30F2A81}" dt="2026-06-24T08:19:14.076" v="24"/>
        <pc:sldMkLst>
          <pc:docMk/>
          <pc:sldMk cId="1078117495" sldId="1149"/>
        </pc:sldMkLst>
      </pc:sldChg>
      <pc:sldChg chg="modSp add mod">
        <pc:chgData name="Shengfeng Mei" userId="5ee32232-9136-4e4d-a76d-a15cb4de04fe" providerId="ADAL" clId="{9BC6F194-A627-4641-BA57-64FFB30F2A81}" dt="2026-06-24T08:20:21.972" v="31" actId="20577"/>
        <pc:sldMkLst>
          <pc:docMk/>
          <pc:sldMk cId="1414961968" sldId="1150"/>
        </pc:sldMkLst>
        <pc:spChg chg="mod">
          <ac:chgData name="Shengfeng Mei" userId="5ee32232-9136-4e4d-a76d-a15cb4de04fe" providerId="ADAL" clId="{9BC6F194-A627-4641-BA57-64FFB30F2A81}" dt="2026-06-24T08:20:21.972" v="31" actId="20577"/>
          <ac:spMkLst>
            <pc:docMk/>
            <pc:sldMk cId="1414961968" sldId="1150"/>
            <ac:spMk id="3" creationId="{B976D0A6-A65A-1533-5AB8-1B06B3E0DCAF}"/>
          </ac:spMkLst>
        </pc:spChg>
      </pc:sldChg>
      <pc:sldChg chg="modSp add mod">
        <pc:chgData name="Shengfeng Mei" userId="5ee32232-9136-4e4d-a76d-a15cb4de04fe" providerId="ADAL" clId="{9BC6F194-A627-4641-BA57-64FFB30F2A81}" dt="2026-06-24T08:21:21.058" v="44"/>
        <pc:sldMkLst>
          <pc:docMk/>
          <pc:sldMk cId="727365072" sldId="1151"/>
        </pc:sldMkLst>
        <pc:spChg chg="mod">
          <ac:chgData name="Shengfeng Mei" userId="5ee32232-9136-4e4d-a76d-a15cb4de04fe" providerId="ADAL" clId="{9BC6F194-A627-4641-BA57-64FFB30F2A81}" dt="2026-06-24T08:21:21.058" v="44"/>
          <ac:spMkLst>
            <pc:docMk/>
            <pc:sldMk cId="727365072" sldId="1151"/>
            <ac:spMk id="3" creationId="{0C872FDB-0CE7-728A-7E20-63681451F5C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r>
              <a:rPr lang="en-GB" dirty="0"/>
              <a:t>Combine this with Cash Flow Statement or </a:t>
            </a:r>
            <a:r>
              <a:rPr lang="en-GB"/>
              <a:t>Financial Performance</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40841518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491630"/>
            <a:ext cx="7772400" cy="1102519"/>
          </a:xfrm>
        </p:spPr>
        <p:txBody>
          <a:bodyPr/>
          <a:lstStyle/>
          <a:p>
            <a:r>
              <a:rPr lang="en-US"/>
              <a:t>Click to edit Master title style</a:t>
            </a:r>
            <a:endParaRPr lang="en-GB"/>
          </a:p>
        </p:txBody>
      </p:sp>
      <p:sp>
        <p:nvSpPr>
          <p:cNvPr id="3" name="Subtitle 2"/>
          <p:cNvSpPr>
            <a:spLocks noGrp="1"/>
          </p:cNvSpPr>
          <p:nvPr>
            <p:ph type="subTitle" idx="1"/>
          </p:nvPr>
        </p:nvSpPr>
        <p:spPr>
          <a:xfrm>
            <a:off x="1369368" y="2808461"/>
            <a:ext cx="6400800" cy="131445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4893469"/>
            <a:ext cx="971550" cy="164306"/>
          </a:xfrm>
        </p:spPr>
        <p:txBody>
          <a:bodyPr/>
          <a:lstStyle>
            <a:lvl1pPr>
              <a:defRPr/>
            </a:lvl1pPr>
          </a:lstStyle>
          <a:p>
            <a:pPr>
              <a:defRPr/>
            </a:pPr>
            <a:fld id="{8EFCBBD8-CF39-48F7-8656-50407EDD0B37}" type="datetime1">
              <a:rPr lang="en-GB" altLang="en-US"/>
              <a:pPr>
                <a:defRPr/>
              </a:pPr>
              <a:t>24/06/2026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4786313"/>
            <a:ext cx="2895600" cy="273844"/>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200151"/>
            <a:ext cx="8229600" cy="293777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24/06/2026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4845844"/>
            <a:ext cx="2895600" cy="273844"/>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2994813"/>
            <a:ext cx="7772400" cy="1021556"/>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1869673"/>
            <a:ext cx="7772400" cy="1125140"/>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24/06/2026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200151"/>
            <a:ext cx="4038600" cy="299178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00151"/>
            <a:ext cx="4038600" cy="299178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24/06/2026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151335"/>
            <a:ext cx="4040188"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1631157"/>
            <a:ext cx="4040188" cy="2560774"/>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1631157"/>
            <a:ext cx="4041775" cy="2560774"/>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24/06/2026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24/06/2026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24/06/2026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04788"/>
            <a:ext cx="5111750" cy="387913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076326"/>
            <a:ext cx="3008313" cy="302241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24/06/2026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381840"/>
            <a:ext cx="5486400" cy="425054"/>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459582"/>
            <a:ext cx="5486400" cy="2868253"/>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3867894"/>
            <a:ext cx="5486400" cy="324036"/>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24/06/2026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24/06/2026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3931946"/>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05979"/>
            <a:ext cx="6019800" cy="393194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24/06/2026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200151"/>
            <a:ext cx="8229600" cy="285750"/>
          </a:xfrm>
        </p:spPr>
        <p:txBody>
          <a:bodyPr/>
          <a:lstStyle>
            <a:lvl1pPr>
              <a:defRPr sz="1200"/>
            </a:lvl1pPr>
            <a:lvl2pPr>
              <a:defRPr sz="1200"/>
            </a:lvl2pPr>
            <a:lvl3pPr>
              <a:defRPr sz="1200"/>
            </a:lvl3pPr>
            <a:lvl4pPr>
              <a:defRPr sz="1200"/>
            </a:lvl4pPr>
            <a:lvl5pPr>
              <a:defRPr sz="1200"/>
            </a:lvl5pPr>
            <a:lvl6pPr>
              <a:defRPr sz="1050"/>
            </a:lvl6pPr>
            <a:lvl7pPr>
              <a:defRPr sz="1050"/>
            </a:lvl7pPr>
            <a:lvl8pPr>
              <a:defRPr sz="1050"/>
            </a:lvl8pPr>
            <a:lvl9pPr>
              <a:defRPr sz="10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1602173"/>
            <a:ext cx="8229600" cy="241538"/>
          </a:xfrm>
        </p:spPr>
        <p:txBody>
          <a:bodyPr/>
          <a:lstStyle>
            <a:lvl1pPr>
              <a:defRPr sz="1200"/>
            </a:lvl1pPr>
            <a:lvl2pPr>
              <a:defRPr sz="1200"/>
            </a:lvl2pPr>
            <a:lvl3pPr>
              <a:defRPr sz="1200"/>
            </a:lvl3pPr>
            <a:lvl4pPr>
              <a:defRPr sz="1200"/>
            </a:lvl4pPr>
            <a:lvl5pPr>
              <a:defRPr sz="1200"/>
            </a:lvl5pPr>
            <a:lvl6pPr>
              <a:defRPr sz="1050"/>
            </a:lvl6pPr>
            <a:lvl7pPr>
              <a:defRPr sz="1050"/>
            </a:lvl7pPr>
            <a:lvl8pPr>
              <a:defRPr sz="1050"/>
            </a:lvl8pPr>
            <a:lvl9pPr>
              <a:defRPr sz="10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4629151"/>
            <a:ext cx="8595360" cy="176597"/>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6/24/2026</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477080" y="1885437"/>
            <a:ext cx="8189841" cy="241538"/>
          </a:xfrm>
        </p:spPr>
        <p:txBody>
          <a:bodyPr/>
          <a:lstStyle>
            <a:lvl1pPr>
              <a:defRPr sz="1200"/>
            </a:lvl1pPr>
            <a:lvl2pPr>
              <a:defRPr sz="1200"/>
            </a:lvl2pPr>
            <a:lvl3pPr>
              <a:defRPr sz="1200"/>
            </a:lvl3pPr>
            <a:lvl4pPr>
              <a:defRPr sz="1200"/>
            </a:lvl4pPr>
            <a:lvl5pPr>
              <a:defRPr sz="1200"/>
            </a:lvl5pPr>
            <a:lvl6pPr>
              <a:defRPr sz="1050"/>
            </a:lvl6pPr>
            <a:lvl7pPr>
              <a:defRPr sz="1050"/>
            </a:lvl7pPr>
            <a:lvl8pPr>
              <a:defRPr sz="1050"/>
            </a:lvl8pPr>
            <a:lvl9pPr>
              <a:defRPr sz="10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p:cNvSpPr>
            <a:spLocks noGrp="1"/>
          </p:cNvSpPr>
          <p:nvPr>
            <p:ph idx="15"/>
          </p:nvPr>
        </p:nvSpPr>
        <p:spPr>
          <a:xfrm>
            <a:off x="457200" y="2233309"/>
            <a:ext cx="8229600" cy="241538"/>
          </a:xfrm>
        </p:spPr>
        <p:txBody>
          <a:bodyPr/>
          <a:lstStyle>
            <a:lvl1pPr>
              <a:defRPr sz="1200"/>
            </a:lvl1pPr>
            <a:lvl2pPr>
              <a:defRPr sz="1200"/>
            </a:lvl2pPr>
            <a:lvl3pPr>
              <a:defRPr sz="1200"/>
            </a:lvl3pPr>
            <a:lvl4pPr>
              <a:defRPr sz="1200"/>
            </a:lvl4pPr>
            <a:lvl5pPr>
              <a:defRPr sz="1200"/>
            </a:lvl5pPr>
            <a:lvl6pPr>
              <a:defRPr sz="1050"/>
            </a:lvl6pPr>
            <a:lvl7pPr>
              <a:defRPr sz="1050"/>
            </a:lvl7pPr>
            <a:lvl8pPr>
              <a:defRPr sz="1050"/>
            </a:lvl8pPr>
            <a:lvl9pPr>
              <a:defRPr sz="10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idx="16"/>
          </p:nvPr>
        </p:nvSpPr>
        <p:spPr>
          <a:xfrm>
            <a:off x="437322" y="2561300"/>
            <a:ext cx="8269358" cy="241538"/>
          </a:xfrm>
        </p:spPr>
        <p:txBody>
          <a:bodyPr/>
          <a:lstStyle>
            <a:lvl1pPr>
              <a:defRPr sz="1200"/>
            </a:lvl1pPr>
            <a:lvl2pPr>
              <a:defRPr sz="1200"/>
            </a:lvl2pPr>
            <a:lvl3pPr>
              <a:defRPr sz="1200"/>
            </a:lvl3pPr>
            <a:lvl4pPr>
              <a:defRPr sz="1200"/>
            </a:lvl4pPr>
            <a:lvl5pPr>
              <a:defRPr sz="1200"/>
            </a:lvl5pPr>
            <a:lvl6pPr>
              <a:defRPr sz="1050"/>
            </a:lvl6pPr>
            <a:lvl7pPr>
              <a:defRPr sz="1050"/>
            </a:lvl7pPr>
            <a:lvl8pPr>
              <a:defRPr sz="1050"/>
            </a:lvl8pPr>
            <a:lvl9pPr>
              <a:defRPr sz="10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p:cNvSpPr>
            <a:spLocks noGrp="1"/>
          </p:cNvSpPr>
          <p:nvPr>
            <p:ph idx="17"/>
          </p:nvPr>
        </p:nvSpPr>
        <p:spPr>
          <a:xfrm>
            <a:off x="437323" y="2899232"/>
            <a:ext cx="8269357" cy="241538"/>
          </a:xfrm>
        </p:spPr>
        <p:txBody>
          <a:bodyPr/>
          <a:lstStyle>
            <a:lvl1pPr>
              <a:defRPr sz="1200"/>
            </a:lvl1pPr>
            <a:lvl2pPr>
              <a:defRPr sz="1200"/>
            </a:lvl2pPr>
            <a:lvl3pPr>
              <a:defRPr sz="1200"/>
            </a:lvl3pPr>
            <a:lvl4pPr>
              <a:defRPr sz="1200"/>
            </a:lvl4pPr>
            <a:lvl5pPr>
              <a:defRPr sz="1200"/>
            </a:lvl5pPr>
            <a:lvl6pPr>
              <a:defRPr sz="1050"/>
            </a:lvl6pPr>
            <a:lvl7pPr>
              <a:defRPr sz="1050"/>
            </a:lvl7pPr>
            <a:lvl8pPr>
              <a:defRPr sz="1050"/>
            </a:lvl8pPr>
            <a:lvl9pPr>
              <a:defRPr sz="10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
          <p:cNvSpPr>
            <a:spLocks noGrp="1"/>
          </p:cNvSpPr>
          <p:nvPr>
            <p:ph idx="18"/>
          </p:nvPr>
        </p:nvSpPr>
        <p:spPr>
          <a:xfrm>
            <a:off x="437322" y="3266978"/>
            <a:ext cx="8269358" cy="241538"/>
          </a:xfrm>
        </p:spPr>
        <p:txBody>
          <a:bodyPr/>
          <a:lstStyle>
            <a:lvl1pPr>
              <a:defRPr sz="1200"/>
            </a:lvl1pPr>
            <a:lvl2pPr>
              <a:defRPr sz="1200"/>
            </a:lvl2pPr>
            <a:lvl3pPr>
              <a:defRPr sz="1200"/>
            </a:lvl3pPr>
            <a:lvl4pPr>
              <a:defRPr sz="1200"/>
            </a:lvl4pPr>
            <a:lvl5pPr>
              <a:defRPr sz="1200"/>
            </a:lvl5pPr>
            <a:lvl6pPr>
              <a:defRPr sz="1050"/>
            </a:lvl6pPr>
            <a:lvl7pPr>
              <a:defRPr sz="1050"/>
            </a:lvl7pPr>
            <a:lvl8pPr>
              <a:defRPr sz="1050"/>
            </a:lvl8pPr>
            <a:lvl9pPr>
              <a:defRPr sz="10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7323" y="3614849"/>
            <a:ext cx="8269357" cy="241538"/>
          </a:xfrm>
        </p:spPr>
        <p:txBody>
          <a:bodyPr/>
          <a:lstStyle>
            <a:lvl1pPr>
              <a:defRPr sz="1200"/>
            </a:lvl1pPr>
            <a:lvl2pPr>
              <a:defRPr sz="1200"/>
            </a:lvl2pPr>
            <a:lvl3pPr>
              <a:defRPr sz="1200"/>
            </a:lvl3pPr>
            <a:lvl4pPr>
              <a:defRPr sz="1200"/>
            </a:lvl4pPr>
            <a:lvl5pPr>
              <a:defRPr sz="1200"/>
            </a:lvl5pPr>
            <a:lvl6pPr>
              <a:defRPr sz="1050"/>
            </a:lvl6pPr>
            <a:lvl7pPr>
              <a:defRPr sz="1050"/>
            </a:lvl7pPr>
            <a:lvl8pPr>
              <a:defRPr sz="1050"/>
            </a:lvl8pPr>
            <a:lvl9pPr>
              <a:defRPr sz="10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7322" y="3932902"/>
            <a:ext cx="8269358" cy="241538"/>
          </a:xfrm>
        </p:spPr>
        <p:txBody>
          <a:bodyPr/>
          <a:lstStyle>
            <a:lvl1pPr>
              <a:defRPr sz="1200"/>
            </a:lvl1pPr>
            <a:lvl2pPr>
              <a:defRPr sz="1200"/>
            </a:lvl2pPr>
            <a:lvl3pPr>
              <a:defRPr sz="1200"/>
            </a:lvl3pPr>
            <a:lvl4pPr>
              <a:defRPr sz="1200"/>
            </a:lvl4pPr>
            <a:lvl5pPr>
              <a:defRPr sz="1200"/>
            </a:lvl5pPr>
            <a:lvl6pPr>
              <a:defRPr sz="1050"/>
            </a:lvl6pPr>
            <a:lvl7pPr>
              <a:defRPr sz="1050"/>
            </a:lvl7pPr>
            <a:lvl8pPr>
              <a:defRPr sz="1050"/>
            </a:lvl8pPr>
            <a:lvl9pPr>
              <a:defRPr sz="10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77079" y="4384620"/>
            <a:ext cx="8229600" cy="241538"/>
          </a:xfrm>
        </p:spPr>
        <p:txBody>
          <a:bodyPr/>
          <a:lstStyle>
            <a:lvl1pPr>
              <a:defRPr sz="1200"/>
            </a:lvl1pPr>
            <a:lvl2pPr>
              <a:defRPr sz="1200"/>
            </a:lvl2pPr>
            <a:lvl3pPr>
              <a:defRPr sz="1200"/>
            </a:lvl3pPr>
            <a:lvl4pPr>
              <a:defRPr sz="1200"/>
            </a:lvl4pPr>
            <a:lvl5pPr>
              <a:defRPr sz="1200"/>
            </a:lvl5pPr>
            <a:lvl6pPr>
              <a:defRPr sz="1050"/>
            </a:lvl6pPr>
            <a:lvl7pPr>
              <a:defRPr sz="1050"/>
            </a:lvl7pPr>
            <a:lvl8pPr>
              <a:defRPr sz="1050"/>
            </a:lvl8pPr>
            <a:lvl9pPr>
              <a:defRPr sz="10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2"/>
          <p:cNvSpPr>
            <a:spLocks noGrp="1"/>
          </p:cNvSpPr>
          <p:nvPr>
            <p:ph idx="22"/>
          </p:nvPr>
        </p:nvSpPr>
        <p:spPr>
          <a:xfrm>
            <a:off x="457203" y="4498920"/>
            <a:ext cx="8229600" cy="241538"/>
          </a:xfrm>
        </p:spPr>
        <p:txBody>
          <a:bodyPr/>
          <a:lstStyle>
            <a:lvl1pPr>
              <a:defRPr sz="1200"/>
            </a:lvl1pPr>
            <a:lvl2pPr>
              <a:defRPr sz="1200"/>
            </a:lvl2pPr>
            <a:lvl3pPr>
              <a:defRPr sz="1200"/>
            </a:lvl3pPr>
            <a:lvl4pPr>
              <a:defRPr sz="1200"/>
            </a:lvl4pPr>
            <a:lvl5pPr>
              <a:defRPr sz="1200"/>
            </a:lvl5pPr>
            <a:lvl6pPr>
              <a:defRPr sz="1050"/>
            </a:lvl6pPr>
            <a:lvl7pPr>
              <a:defRPr sz="1050"/>
            </a:lvl7pPr>
            <a:lvl8pPr>
              <a:defRPr sz="1050"/>
            </a:lvl8pPr>
            <a:lvl9pPr>
              <a:defRPr sz="10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31565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05979"/>
            <a:ext cx="8229600"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200151"/>
            <a:ext cx="8229600" cy="2937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4893469"/>
            <a:ext cx="971550" cy="164306"/>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fld id="{9A9480EC-F3F6-4006-B02E-8C8A54398A24}" type="datetime1">
              <a:rPr lang="en-GB" altLang="en-US"/>
              <a:pPr>
                <a:defRPr/>
              </a:pPr>
              <a:t>24/06/2026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4786313"/>
            <a:ext cx="730250" cy="254794"/>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93"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hyperlink" Target="https://explorer-globaldata-com.uwtsd.idm.oclc.org/HomePage/Home"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moodle.uwtsd.ac.uk/course/section.php?id=207583"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656160" y="681037"/>
            <a:ext cx="5829300" cy="926300"/>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1571604" y="1446602"/>
            <a:ext cx="5840057" cy="2518190"/>
          </a:xfrm>
        </p:spPr>
        <p:txBody>
          <a:bodyPr/>
          <a:lstStyle/>
          <a:p>
            <a:pPr eaLnBrk="1" hangingPunct="1"/>
            <a:r>
              <a:rPr lang="en-GB" altLang="en-US" sz="2700" b="1" dirty="0">
                <a:solidFill>
                  <a:schemeClr val="accent2"/>
                </a:solidFill>
              </a:rPr>
              <a:t>Financial Management</a:t>
            </a:r>
          </a:p>
          <a:p>
            <a:pPr eaLnBrk="1" hangingPunct="1"/>
            <a:r>
              <a:rPr lang="en-GB" altLang="en-US" dirty="0">
                <a:solidFill>
                  <a:schemeClr val="accent2"/>
                </a:solidFill>
              </a:rPr>
              <a:t>Week 6</a:t>
            </a:r>
          </a:p>
          <a:p>
            <a:pPr eaLnBrk="1" hangingPunct="1"/>
            <a:endParaRPr lang="en-GB" altLang="en-US" dirty="0">
              <a:solidFill>
                <a:schemeClr val="accent2"/>
              </a:solidFill>
            </a:endParaRPr>
          </a:p>
          <a:p>
            <a:pPr eaLnBrk="1" hangingPunct="1"/>
            <a:r>
              <a:rPr lang="en-GB" altLang="en-US" sz="3600" b="1" dirty="0">
                <a:solidFill>
                  <a:schemeClr val="accent2"/>
                </a:solidFill>
              </a:rPr>
              <a:t>Working Capital Management</a:t>
            </a:r>
          </a:p>
        </p:txBody>
      </p:sp>
      <p:sp>
        <p:nvSpPr>
          <p:cNvPr id="6149" name="Slide Number Placeholder 5"/>
          <p:cNvSpPr>
            <a:spLocks noGrp="1" noChangeArrowheads="1"/>
          </p:cNvSpPr>
          <p:nvPr>
            <p:ph type="sldNum" sz="quarter" idx="12"/>
          </p:nvPr>
        </p:nvSpPr>
        <p:spPr bwMode="auto">
          <a:xfrm>
            <a:off x="7326306" y="4840002"/>
            <a:ext cx="547688" cy="25479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FontTx/>
              <a:buNone/>
            </a:pPr>
            <a:fld id="{B6282CF4-F11D-4118-ADBB-5F84001E3BD5}" type="slidenum">
              <a:rPr lang="en-GB" altLang="en-US" sz="900" smtClean="0">
                <a:solidFill>
                  <a:srgbClr val="898989"/>
                </a:solidFill>
              </a:rPr>
              <a:pPr>
                <a:spcBef>
                  <a:spcPct val="0"/>
                </a:spcBef>
                <a:buFontTx/>
                <a:buNone/>
              </a:pPr>
              <a:t>1</a:t>
            </a:fld>
            <a:endParaRPr lang="en-GB" altLang="en-US" sz="9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dirty="0"/>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dirty="0"/>
              <a:t>Working Capital Ratios</a:t>
            </a:r>
          </a:p>
          <a:p>
            <a:r>
              <a:rPr lang="en-GB" dirty="0"/>
              <a:t>Operational Ratios</a:t>
            </a:r>
          </a:p>
          <a:p>
            <a:r>
              <a:rPr lang="en-GB" dirty="0"/>
              <a:t>Summary of Key Financial Ratios.</a:t>
            </a:r>
          </a:p>
          <a:p>
            <a:endParaRPr lang="en-GB" dirty="0"/>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24/06/2026</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161529"/>
            <a:ext cx="6286500" cy="822960"/>
          </a:xfrm>
        </p:spPr>
        <p:txBody>
          <a:bodyPr/>
          <a:lstStyle/>
          <a:p>
            <a:r>
              <a:rPr lang="en-US" altLang="en-US" sz="3200" dirty="0">
                <a:latin typeface="Arial"/>
                <a:ea typeface="ヒラギノ角ゴ Pro W3"/>
                <a:cs typeface="Arial"/>
              </a:rPr>
              <a:t>Working Capital</a:t>
            </a:r>
            <a:endParaRPr lang="en-US" sz="1800" b="0" dirty="0">
              <a:latin typeface="Arial"/>
              <a:cs typeface="Arial"/>
            </a:endParaRP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42900" y="1276919"/>
                <a:ext cx="8389961" cy="1288860"/>
              </a:xfrm>
            </p:spPr>
            <p:txBody>
              <a:bodyPr/>
              <a:lstStyle/>
              <a:p>
                <a:pPr>
                  <a:lnSpc>
                    <a:spcPct val="90000"/>
                  </a:lnSpc>
                </a:pPr>
                <a:r>
                  <a:rPr lang="en-US" altLang="en-US" sz="2000" dirty="0">
                    <a:latin typeface="Arial"/>
                    <a:ea typeface="ヒラギノ角ゴ Pro W3"/>
                    <a:cs typeface="Arial"/>
                  </a:rPr>
                  <a:t>Working Capital, also known as Net Working Capital (NWC), is the difference between a company's current assets and its current liabilities.</a:t>
                </a:r>
              </a:p>
              <a:p>
                <a:pPr>
                  <a:lnSpc>
                    <a:spcPct val="90000"/>
                  </a:lnSpc>
                </a:pPr>
                <a:r>
                  <a:rPr lang="en-US" altLang="en-US" sz="2000" dirty="0">
                    <a:latin typeface="Arial"/>
                    <a:ea typeface="ヒラギノ角ゴ Pro W3"/>
                    <a:cs typeface="Arial"/>
                  </a:rPr>
                  <a:t>Commonly used measurement to evaluate the short-term financial health and efficiency of an organization.</a:t>
                </a:r>
              </a:p>
              <a:p>
                <a:pPr>
                  <a:lnSpc>
                    <a:spcPct val="90000"/>
                  </a:lnSpc>
                </a:pPr>
                <a:r>
                  <a:rPr lang="en-US" altLang="en-US" sz="2000" dirty="0">
                    <a:latin typeface="Arial"/>
                    <a:ea typeface="ヒラギノ角ゴ Pro W3"/>
                    <a:cs typeface="Arial"/>
                  </a:rPr>
                  <a:t>Formulas:</a:t>
                </a:r>
              </a:p>
              <a:p>
                <a:pPr lvl="1">
                  <a:lnSpc>
                    <a:spcPct val="90000"/>
                  </a:lnSpc>
                </a:pPr>
                <a14:m>
                  <m:oMath xmlns:m="http://schemas.openxmlformats.org/officeDocument/2006/math">
                    <m:r>
                      <m:rPr>
                        <m:sty m:val="p"/>
                      </m:rPr>
                      <a:rPr lang="en-GB" altLang="en-US" sz="2000" b="0" i="0" smtClean="0">
                        <a:latin typeface="Cambria Math" panose="02040503050406030204" pitchFamily="18" charset="0"/>
                        <a:ea typeface="ヒラギノ角ゴ Pro W3"/>
                        <a:cs typeface="Arial"/>
                      </a:rPr>
                      <m:t>Working</m:t>
                    </m:r>
                    <m:r>
                      <a:rPr lang="en-GB" altLang="en-US" sz="2000" b="0" i="0" smtClean="0">
                        <a:latin typeface="Cambria Math" panose="02040503050406030204" pitchFamily="18" charset="0"/>
                        <a:ea typeface="ヒラギノ角ゴ Pro W3"/>
                        <a:cs typeface="Arial"/>
                      </a:rPr>
                      <m:t> </m:t>
                    </m:r>
                    <m:r>
                      <m:rPr>
                        <m:sty m:val="p"/>
                      </m:rPr>
                      <a:rPr lang="en-GB" altLang="en-US" sz="2000" b="0" i="0" smtClean="0">
                        <a:latin typeface="Cambria Math" panose="02040503050406030204" pitchFamily="18" charset="0"/>
                        <a:ea typeface="ヒラギノ角ゴ Pro W3"/>
                        <a:cs typeface="Arial"/>
                      </a:rPr>
                      <m:t>Capital</m:t>
                    </m:r>
                    <m:r>
                      <a:rPr lang="en-GB" altLang="en-US" sz="2000" b="0" i="0" smtClean="0">
                        <a:latin typeface="Cambria Math" panose="02040503050406030204" pitchFamily="18" charset="0"/>
                        <a:ea typeface="ヒラギノ角ゴ Pro W3"/>
                        <a:cs typeface="Arial"/>
                      </a:rPr>
                      <m:t>=</m:t>
                    </m:r>
                    <m:r>
                      <m:rPr>
                        <m:sty m:val="p"/>
                      </m:rPr>
                      <a:rPr lang="en-GB" altLang="en-US" sz="2000" b="0" i="0" smtClean="0">
                        <a:latin typeface="Cambria Math" panose="02040503050406030204" pitchFamily="18" charset="0"/>
                        <a:ea typeface="ヒラギノ角ゴ Pro W3"/>
                        <a:cs typeface="Arial"/>
                      </a:rPr>
                      <m:t>Current</m:t>
                    </m:r>
                    <m:r>
                      <a:rPr lang="en-GB" altLang="en-US" sz="2000" b="0" i="0" smtClean="0">
                        <a:latin typeface="Cambria Math" panose="02040503050406030204" pitchFamily="18" charset="0"/>
                        <a:ea typeface="ヒラギノ角ゴ Pro W3"/>
                        <a:cs typeface="Arial"/>
                      </a:rPr>
                      <m:t> </m:t>
                    </m:r>
                    <m:r>
                      <m:rPr>
                        <m:sty m:val="p"/>
                      </m:rPr>
                      <a:rPr lang="en-GB" altLang="en-US" sz="2000" b="0" i="0" smtClean="0">
                        <a:latin typeface="Cambria Math" panose="02040503050406030204" pitchFamily="18" charset="0"/>
                        <a:ea typeface="ヒラギノ角ゴ Pro W3"/>
                        <a:cs typeface="Arial"/>
                      </a:rPr>
                      <m:t>Assets</m:t>
                    </m:r>
                    <m:r>
                      <a:rPr lang="en-GB" altLang="en-US" sz="2000" b="0" i="0" smtClean="0">
                        <a:latin typeface="Cambria Math" panose="02040503050406030204" pitchFamily="18" charset="0"/>
                        <a:ea typeface="ヒラギノ角ゴ Pro W3"/>
                        <a:cs typeface="Arial"/>
                      </a:rPr>
                      <m:t>−</m:t>
                    </m:r>
                    <m:r>
                      <m:rPr>
                        <m:sty m:val="p"/>
                      </m:rPr>
                      <a:rPr lang="en-GB" altLang="en-US" sz="2000" b="0" i="0" smtClean="0">
                        <a:latin typeface="Cambria Math" panose="02040503050406030204" pitchFamily="18" charset="0"/>
                        <a:ea typeface="ヒラギノ角ゴ Pro W3"/>
                        <a:cs typeface="Arial"/>
                      </a:rPr>
                      <m:t>Current</m:t>
                    </m:r>
                    <m:r>
                      <a:rPr lang="en-GB" altLang="en-US" sz="2000" b="0" i="0" smtClean="0">
                        <a:latin typeface="Cambria Math" panose="02040503050406030204" pitchFamily="18" charset="0"/>
                        <a:ea typeface="ヒラギノ角ゴ Pro W3"/>
                        <a:cs typeface="Arial"/>
                      </a:rPr>
                      <m:t> </m:t>
                    </m:r>
                    <m:r>
                      <m:rPr>
                        <m:sty m:val="p"/>
                      </m:rPr>
                      <a:rPr lang="en-GB" altLang="en-US" sz="2000" b="0" i="0" smtClean="0">
                        <a:latin typeface="Cambria Math" panose="02040503050406030204" pitchFamily="18" charset="0"/>
                        <a:ea typeface="ヒラギノ角ゴ Pro W3"/>
                        <a:cs typeface="Arial"/>
                      </a:rPr>
                      <m:t>Liabilities</m:t>
                    </m:r>
                  </m:oMath>
                </a14:m>
                <a:endParaRPr lang="en-US" altLang="en-US" sz="2000" dirty="0">
                  <a:latin typeface="Arial"/>
                  <a:ea typeface="ヒラギノ角ゴ Pro W3"/>
                  <a:cs typeface="Arial"/>
                </a:endParaRPr>
              </a:p>
              <a:p>
                <a:pPr lvl="1">
                  <a:lnSpc>
                    <a:spcPct val="90000"/>
                  </a:lnSpc>
                </a:pPr>
                <a14:m>
                  <m:oMath xmlns:m="http://schemas.openxmlformats.org/officeDocument/2006/math">
                    <m:r>
                      <m:rPr>
                        <m:sty m:val="p"/>
                      </m:rPr>
                      <a:rPr lang="en-GB" altLang="en-US" sz="2000" b="0" i="0" smtClean="0">
                        <a:latin typeface="Cambria Math" panose="02040503050406030204" pitchFamily="18" charset="0"/>
                        <a:ea typeface="ヒラギノ角ゴ Pro W3"/>
                        <a:cs typeface="Arial"/>
                      </a:rPr>
                      <m:t>Working</m:t>
                    </m:r>
                    <m:r>
                      <a:rPr lang="en-GB" altLang="en-US" sz="2000" b="0" i="0" smtClean="0">
                        <a:latin typeface="Cambria Math" panose="02040503050406030204" pitchFamily="18" charset="0"/>
                        <a:ea typeface="ヒラギノ角ゴ Pro W3"/>
                        <a:cs typeface="Arial"/>
                      </a:rPr>
                      <m:t> </m:t>
                    </m:r>
                    <m:r>
                      <m:rPr>
                        <m:sty m:val="p"/>
                      </m:rPr>
                      <a:rPr lang="en-GB" altLang="en-US" sz="2000" b="0" i="0" smtClean="0">
                        <a:latin typeface="Cambria Math" panose="02040503050406030204" pitchFamily="18" charset="0"/>
                        <a:ea typeface="ヒラギノ角ゴ Pro W3"/>
                        <a:cs typeface="Arial"/>
                      </a:rPr>
                      <m:t>Capital</m:t>
                    </m:r>
                    <m:r>
                      <a:rPr lang="en-GB" altLang="en-US" sz="2000" b="0" i="0" smtClean="0">
                        <a:latin typeface="Cambria Math" panose="02040503050406030204" pitchFamily="18" charset="0"/>
                        <a:ea typeface="ヒラギノ角ゴ Pro W3"/>
                        <a:cs typeface="Arial"/>
                      </a:rPr>
                      <m:t> </m:t>
                    </m:r>
                    <m:r>
                      <m:rPr>
                        <m:sty m:val="p"/>
                      </m:rPr>
                      <a:rPr lang="en-GB" altLang="en-US" sz="2000" b="0" i="0" smtClean="0">
                        <a:latin typeface="Cambria Math" panose="02040503050406030204" pitchFamily="18" charset="0"/>
                        <a:ea typeface="ヒラギノ角ゴ Pro W3"/>
                        <a:cs typeface="Arial"/>
                      </a:rPr>
                      <m:t>Ratio</m:t>
                    </m:r>
                    <m:r>
                      <a:rPr lang="en-GB" altLang="en-US" sz="2000" b="0" i="0" smtClean="0">
                        <a:latin typeface="Cambria Math" panose="02040503050406030204" pitchFamily="18" charset="0"/>
                        <a:ea typeface="ヒラギノ角ゴ Pro W3"/>
                        <a:cs typeface="Arial"/>
                      </a:rPr>
                      <m:t>=</m:t>
                    </m:r>
                    <m:f>
                      <m:fPr>
                        <m:ctrlPr>
                          <a:rPr lang="en-GB" altLang="en-US" sz="2000" b="0" i="1" smtClean="0">
                            <a:latin typeface="Cambria Math" panose="02040503050406030204" pitchFamily="18" charset="0"/>
                            <a:ea typeface="ヒラギノ角ゴ Pro W3"/>
                            <a:cs typeface="Arial"/>
                          </a:rPr>
                        </m:ctrlPr>
                      </m:fPr>
                      <m:num>
                        <m:r>
                          <m:rPr>
                            <m:sty m:val="p"/>
                          </m:rPr>
                          <a:rPr lang="en-GB" altLang="en-US" sz="2000" b="0" i="0" smtClean="0">
                            <a:latin typeface="Cambria Math" panose="02040503050406030204" pitchFamily="18" charset="0"/>
                            <a:ea typeface="ヒラギノ角ゴ Pro W3"/>
                            <a:cs typeface="Arial"/>
                          </a:rPr>
                          <m:t>Current</m:t>
                        </m:r>
                        <m:r>
                          <a:rPr lang="en-GB" altLang="en-US" sz="2000" b="0" i="0" smtClean="0">
                            <a:latin typeface="Cambria Math" panose="02040503050406030204" pitchFamily="18" charset="0"/>
                            <a:ea typeface="ヒラギノ角ゴ Pro W3"/>
                            <a:cs typeface="Arial"/>
                          </a:rPr>
                          <m:t> </m:t>
                        </m:r>
                        <m:r>
                          <m:rPr>
                            <m:sty m:val="p"/>
                          </m:rPr>
                          <a:rPr lang="en-GB" altLang="en-US" sz="2000" b="0" i="0" smtClean="0">
                            <a:latin typeface="Cambria Math" panose="02040503050406030204" pitchFamily="18" charset="0"/>
                            <a:ea typeface="ヒラギノ角ゴ Pro W3"/>
                            <a:cs typeface="Arial"/>
                          </a:rPr>
                          <m:t>Assets</m:t>
                        </m:r>
                      </m:num>
                      <m:den>
                        <m:r>
                          <m:rPr>
                            <m:sty m:val="p"/>
                          </m:rPr>
                          <a:rPr lang="en-GB" altLang="en-US" sz="2000" b="0" i="0" smtClean="0">
                            <a:latin typeface="Cambria Math" panose="02040503050406030204" pitchFamily="18" charset="0"/>
                            <a:ea typeface="ヒラギノ角ゴ Pro W3"/>
                            <a:cs typeface="Arial"/>
                          </a:rPr>
                          <m:t>Current</m:t>
                        </m:r>
                        <m:r>
                          <a:rPr lang="en-GB" altLang="en-US" sz="2000" b="0" i="0" smtClean="0">
                            <a:latin typeface="Cambria Math" panose="02040503050406030204" pitchFamily="18" charset="0"/>
                            <a:ea typeface="ヒラギノ角ゴ Pro W3"/>
                            <a:cs typeface="Arial"/>
                          </a:rPr>
                          <m:t> </m:t>
                        </m:r>
                        <m:r>
                          <m:rPr>
                            <m:sty m:val="p"/>
                          </m:rPr>
                          <a:rPr lang="en-GB" altLang="en-US" sz="2000" b="0" i="0" smtClean="0">
                            <a:latin typeface="Cambria Math" panose="02040503050406030204" pitchFamily="18" charset="0"/>
                            <a:ea typeface="ヒラギノ角ゴ Pro W3"/>
                            <a:cs typeface="Arial"/>
                          </a:rPr>
                          <m:t>Liabilities</m:t>
                        </m:r>
                      </m:den>
                    </m:f>
                  </m:oMath>
                </a14:m>
                <a:r>
                  <a:rPr lang="en-US" altLang="en-US" sz="2000" dirty="0">
                    <a:latin typeface="Arial"/>
                    <a:ea typeface="ヒラギノ角ゴ Pro W3"/>
                    <a:cs typeface="Arial"/>
                  </a:rPr>
                  <a:t> </a:t>
                </a:r>
                <a:r>
                  <a:rPr lang="en-US" altLang="en-US" sz="2000" dirty="0">
                    <a:solidFill>
                      <a:srgbClr val="FF0000"/>
                    </a:solidFill>
                    <a:latin typeface="Arial"/>
                    <a:ea typeface="ヒラギノ角ゴ Pro W3"/>
                    <a:cs typeface="Arial"/>
                  </a:rPr>
                  <a:t>(which is Current Ratio!)</a:t>
                </a:r>
                <a:endParaRPr lang="en-US" altLang="en-US" sz="2000" dirty="0">
                  <a:solidFill>
                    <a:srgbClr val="FF0000"/>
                  </a:solidFill>
                  <a:latin typeface="Arial"/>
                  <a:ea typeface="ヒラギノ角ゴ Pro W3" pitchFamily="-65" charset="-128"/>
                  <a:cs typeface="Arial"/>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42900" y="1276919"/>
                <a:ext cx="8389961" cy="1288860"/>
              </a:xfrm>
              <a:blipFill>
                <a:blip r:embed="rId2"/>
                <a:stretch>
                  <a:fillRect l="-654" t="-4245" b="-111321"/>
                </a:stretch>
              </a:blipFill>
            </p:spPr>
            <p:txBody>
              <a:bodyPr/>
              <a:lstStyle/>
              <a:p>
                <a:r>
                  <a:rPr lang="en-GB">
                    <a:noFill/>
                  </a:rPr>
                  <a:t> </a:t>
                </a:r>
              </a:p>
            </p:txBody>
          </p:sp>
        </mc:Fallback>
      </mc:AlternateContent>
    </p:spTree>
    <p:extLst>
      <p:ext uri="{BB962C8B-B14F-4D97-AF65-F5344CB8AC3E}">
        <p14:creationId xmlns:p14="http://schemas.microsoft.com/office/powerpoint/2010/main" val="1920194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47973B-CE3F-3BFB-A367-CCCE915072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745EA0-A7F8-CAAC-CAF9-AB254C18C289}"/>
              </a:ext>
            </a:extLst>
          </p:cNvPr>
          <p:cNvSpPr>
            <a:spLocks noGrp="1"/>
          </p:cNvSpPr>
          <p:nvPr>
            <p:ph type="title"/>
          </p:nvPr>
        </p:nvSpPr>
        <p:spPr>
          <a:xfrm>
            <a:off x="1485900" y="161529"/>
            <a:ext cx="6286500" cy="822960"/>
          </a:xfrm>
        </p:spPr>
        <p:txBody>
          <a:bodyPr/>
          <a:lstStyle/>
          <a:p>
            <a:r>
              <a:rPr lang="en-US" altLang="en-US" sz="3200" dirty="0">
                <a:latin typeface="+mj-lt"/>
                <a:ea typeface="ヒラギノ角ゴ Pro W3" pitchFamily="-65" charset="-128"/>
              </a:rPr>
              <a:t>Financial Statement Analysis </a:t>
            </a:r>
            <a:endParaRPr lang="en-US" sz="1800" b="0" dirty="0">
              <a:latin typeface="+mj-lt"/>
            </a:endParaRP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E5795E4-F10E-11C1-10F0-588FD2250046}"/>
                  </a:ext>
                </a:extLst>
              </p:cNvPr>
              <p:cNvSpPr>
                <a:spLocks noGrp="1"/>
              </p:cNvSpPr>
              <p:nvPr>
                <p:ph idx="1"/>
              </p:nvPr>
            </p:nvSpPr>
            <p:spPr>
              <a:xfrm>
                <a:off x="349624" y="1153085"/>
                <a:ext cx="8444752" cy="1294280"/>
              </a:xfrm>
            </p:spPr>
            <p:txBody>
              <a:bodyPr/>
              <a:lstStyle/>
              <a:p>
                <a:pPr>
                  <a:lnSpc>
                    <a:spcPct val="90000"/>
                  </a:lnSpc>
                </a:pPr>
                <a:r>
                  <a:rPr lang="en-US" altLang="en-US" sz="2800" dirty="0">
                    <a:latin typeface="Arial"/>
                    <a:ea typeface="ヒラギノ角ゴ Pro W3"/>
                    <a:cs typeface="Arial"/>
                  </a:rPr>
                  <a:t>Working Capital Ratios</a:t>
                </a:r>
              </a:p>
              <a:p>
                <a:pPr lvl="1"/>
                <a:r>
                  <a:rPr lang="en-US" altLang="en-US" sz="2400" dirty="0">
                    <a:latin typeface="Arial"/>
                    <a:ea typeface="ヒラギノ角ゴ Pro W3"/>
                    <a:cs typeface="Arial"/>
                  </a:rPr>
                  <a:t>Accounts Receivable Days</a:t>
                </a:r>
              </a:p>
              <a:p>
                <a:pPr lvl="2"/>
                <a:r>
                  <a:rPr lang="en-US" altLang="en-US" dirty="0">
                    <a:latin typeface="Arial"/>
                    <a:ea typeface="ＭＳ Ｐゴシック"/>
                    <a:cs typeface="Arial"/>
                  </a:rPr>
                  <a:t>The firm’s accounts receivable in terms of the number of days’ worth of sales that it represents</a:t>
                </a:r>
              </a:p>
              <a:p>
                <a:pPr lvl="2"/>
                <a14:m>
                  <m:oMath xmlns:m="http://schemas.openxmlformats.org/officeDocument/2006/math">
                    <m:r>
                      <m:rPr>
                        <m:sty m:val="p"/>
                      </m:rPr>
                      <a:rPr lang="en-GB" sz="2400" i="1" smtClean="0">
                        <a:solidFill>
                          <a:srgbClr val="000000"/>
                        </a:solidFill>
                        <a:latin typeface="Cambria Math" panose="02040503050406030204" pitchFamily="18" charset="0"/>
                      </a:rPr>
                      <m:t>Accounts</m:t>
                    </m:r>
                    <m:r>
                      <a:rPr lang="en-GB" sz="2400" i="1" smtClean="0">
                        <a:solidFill>
                          <a:srgbClr val="000000"/>
                        </a:solidFill>
                        <a:latin typeface="Cambria Math" panose="02040503050406030204" pitchFamily="18" charset="0"/>
                      </a:rPr>
                      <m:t> </m:t>
                    </m:r>
                    <m:r>
                      <m:rPr>
                        <m:sty m:val="p"/>
                      </m:rPr>
                      <a:rPr lang="en-GB" sz="2400" i="1" smtClean="0">
                        <a:solidFill>
                          <a:srgbClr val="000000"/>
                        </a:solidFill>
                        <a:latin typeface="Cambria Math" panose="02040503050406030204" pitchFamily="18" charset="0"/>
                      </a:rPr>
                      <m:t>Receivable</m:t>
                    </m:r>
                    <m:r>
                      <a:rPr lang="en-GB" sz="2400" i="1" smtClean="0">
                        <a:solidFill>
                          <a:srgbClr val="000000"/>
                        </a:solidFill>
                        <a:latin typeface="Cambria Math" panose="02040503050406030204" pitchFamily="18" charset="0"/>
                      </a:rPr>
                      <m:t>  </m:t>
                    </m:r>
                    <m:r>
                      <m:rPr>
                        <m:sty m:val="p"/>
                      </m:rPr>
                      <a:rPr lang="en-GB" sz="2400" i="1" smtClean="0">
                        <a:solidFill>
                          <a:srgbClr val="000000"/>
                        </a:solidFill>
                        <a:latin typeface="Cambria Math" panose="02040503050406030204" pitchFamily="18" charset="0"/>
                      </a:rPr>
                      <m:t>Days</m:t>
                    </m:r>
                    <m:r>
                      <a:rPr lang="en-GB" sz="2400" i="1" smtClean="0">
                        <a:solidFill>
                          <a:srgbClr val="000000"/>
                        </a:solidFill>
                        <a:latin typeface="Cambria Math" panose="02040503050406030204" pitchFamily="18" charset="0"/>
                      </a:rPr>
                      <m:t>=</m:t>
                    </m:r>
                    <m:f>
                      <m:fPr>
                        <m:ctrlPr>
                          <a:rPr lang="en-GB" sz="2400" i="1">
                            <a:solidFill>
                              <a:srgbClr val="000000"/>
                            </a:solidFill>
                            <a:latin typeface="Cambria Math" panose="02040503050406030204" pitchFamily="18" charset="0"/>
                          </a:rPr>
                        </m:ctrlPr>
                      </m:fPr>
                      <m:num>
                        <m:r>
                          <m:rPr>
                            <m:sty m:val="p"/>
                          </m:rPr>
                          <a:rPr lang="en-GB" sz="2400" i="1">
                            <a:solidFill>
                              <a:srgbClr val="000000"/>
                            </a:solidFill>
                            <a:latin typeface="Cambria Math" panose="02040503050406030204" pitchFamily="18" charset="0"/>
                          </a:rPr>
                          <m:t>Accounts</m:t>
                        </m:r>
                        <m:r>
                          <a:rPr lang="en-GB" sz="2400" i="1">
                            <a:solidFill>
                              <a:srgbClr val="000000"/>
                            </a:solidFill>
                            <a:latin typeface="Cambria Math" panose="02040503050406030204" pitchFamily="18" charset="0"/>
                          </a:rPr>
                          <m:t> </m:t>
                        </m:r>
                        <m:r>
                          <m:rPr>
                            <m:sty m:val="p"/>
                          </m:rPr>
                          <a:rPr lang="en-GB" sz="2400" i="1">
                            <a:solidFill>
                              <a:srgbClr val="000000"/>
                            </a:solidFill>
                            <a:latin typeface="Cambria Math" panose="02040503050406030204" pitchFamily="18" charset="0"/>
                          </a:rPr>
                          <m:t>Receivable</m:t>
                        </m:r>
                      </m:num>
                      <m:den>
                        <m:r>
                          <m:rPr>
                            <m:sty m:val="p"/>
                          </m:rPr>
                          <a:rPr lang="en-GB" sz="2400" i="1">
                            <a:solidFill>
                              <a:srgbClr val="000000"/>
                            </a:solidFill>
                            <a:latin typeface="Cambria Math" panose="02040503050406030204" pitchFamily="18" charset="0"/>
                          </a:rPr>
                          <m:t>Average</m:t>
                        </m:r>
                        <m:r>
                          <a:rPr lang="en-GB" sz="2400" i="1">
                            <a:solidFill>
                              <a:srgbClr val="000000"/>
                            </a:solidFill>
                            <a:latin typeface="Cambria Math" panose="02040503050406030204" pitchFamily="18" charset="0"/>
                          </a:rPr>
                          <m:t> </m:t>
                        </m:r>
                        <m:r>
                          <m:rPr>
                            <m:sty m:val="p"/>
                          </m:rPr>
                          <a:rPr lang="en-GB" sz="2400" i="1">
                            <a:solidFill>
                              <a:srgbClr val="000000"/>
                            </a:solidFill>
                            <a:latin typeface="Cambria Math" panose="02040503050406030204" pitchFamily="18" charset="0"/>
                          </a:rPr>
                          <m:t>Daily</m:t>
                        </m:r>
                        <m:r>
                          <a:rPr lang="en-GB" sz="2400" i="1">
                            <a:solidFill>
                              <a:srgbClr val="000000"/>
                            </a:solidFill>
                            <a:latin typeface="Cambria Math" panose="02040503050406030204" pitchFamily="18" charset="0"/>
                          </a:rPr>
                          <m:t> </m:t>
                        </m:r>
                        <m:r>
                          <m:rPr>
                            <m:sty m:val="p"/>
                          </m:rPr>
                          <a:rPr lang="en-GB" sz="2400" i="1">
                            <a:solidFill>
                              <a:srgbClr val="000000"/>
                            </a:solidFill>
                            <a:latin typeface="Cambria Math" panose="02040503050406030204" pitchFamily="18" charset="0"/>
                          </a:rPr>
                          <m:t>Sales</m:t>
                        </m:r>
                      </m:den>
                    </m:f>
                  </m:oMath>
                </a14:m>
                <a:endParaRPr lang="en-US" altLang="en-US" dirty="0">
                  <a:latin typeface="Arial"/>
                  <a:ea typeface="ＭＳ Ｐゴシック"/>
                  <a:cs typeface="Arial"/>
                </a:endParaRPr>
              </a:p>
              <a:p>
                <a:pPr lvl="2"/>
                <a:r>
                  <a:rPr lang="en-US" altLang="en-US" dirty="0">
                    <a:latin typeface="Arial"/>
                    <a:ea typeface="ＭＳ Ｐゴシック"/>
                    <a:cs typeface="Arial"/>
                  </a:rPr>
                  <a:t>Tips: </a:t>
                </a:r>
                <a14:m>
                  <m:oMath xmlns:m="http://schemas.openxmlformats.org/officeDocument/2006/math">
                    <m:r>
                      <m:rPr>
                        <m:sty m:val="p"/>
                      </m:rPr>
                      <a:rPr lang="en-GB" altLang="en-US" b="0" i="0" smtClean="0">
                        <a:latin typeface="Cambria Math" panose="02040503050406030204" pitchFamily="18" charset="0"/>
                        <a:ea typeface="ＭＳ Ｐゴシック"/>
                        <a:cs typeface="Arial"/>
                      </a:rPr>
                      <m:t>Average</m:t>
                    </m:r>
                    <m:r>
                      <a:rPr lang="en-GB" altLang="en-US" b="0" i="0" smtClean="0">
                        <a:latin typeface="Cambria Math" panose="02040503050406030204" pitchFamily="18" charset="0"/>
                        <a:ea typeface="ＭＳ Ｐゴシック"/>
                        <a:cs typeface="Arial"/>
                      </a:rPr>
                      <m:t> </m:t>
                    </m:r>
                    <m:r>
                      <m:rPr>
                        <m:sty m:val="p"/>
                      </m:rPr>
                      <a:rPr lang="en-GB" altLang="en-US" b="0" i="0" smtClean="0">
                        <a:latin typeface="Cambria Math" panose="02040503050406030204" pitchFamily="18" charset="0"/>
                        <a:ea typeface="ＭＳ Ｐゴシック"/>
                        <a:cs typeface="Arial"/>
                      </a:rPr>
                      <m:t>Daily</m:t>
                    </m:r>
                    <m:r>
                      <a:rPr lang="en-GB" altLang="en-US" b="0" i="0" smtClean="0">
                        <a:latin typeface="Cambria Math" panose="02040503050406030204" pitchFamily="18" charset="0"/>
                        <a:ea typeface="ＭＳ Ｐゴシック"/>
                        <a:cs typeface="Arial"/>
                      </a:rPr>
                      <m:t> </m:t>
                    </m:r>
                    <m:r>
                      <m:rPr>
                        <m:sty m:val="p"/>
                      </m:rPr>
                      <a:rPr lang="en-GB" altLang="en-US" b="0" i="0" smtClean="0">
                        <a:latin typeface="Cambria Math" panose="02040503050406030204" pitchFamily="18" charset="0"/>
                        <a:ea typeface="ＭＳ Ｐゴシック"/>
                        <a:cs typeface="Arial"/>
                      </a:rPr>
                      <m:t>Sales</m:t>
                    </m:r>
                    <m:r>
                      <a:rPr lang="en-GB" altLang="en-US" b="0" i="0" smtClean="0">
                        <a:latin typeface="Cambria Math" panose="02040503050406030204" pitchFamily="18" charset="0"/>
                        <a:ea typeface="ＭＳ Ｐゴシック"/>
                        <a:cs typeface="Arial"/>
                      </a:rPr>
                      <m:t>=</m:t>
                    </m:r>
                    <m:r>
                      <m:rPr>
                        <m:sty m:val="p"/>
                      </m:rPr>
                      <a:rPr lang="en-GB" altLang="en-US" b="0" i="0" smtClean="0">
                        <a:latin typeface="Cambria Math" panose="02040503050406030204" pitchFamily="18" charset="0"/>
                        <a:ea typeface="ＭＳ Ｐゴシック"/>
                        <a:cs typeface="Arial"/>
                      </a:rPr>
                      <m:t>Sales</m:t>
                    </m:r>
                    <m:r>
                      <a:rPr lang="en-GB" altLang="en-US" b="0" i="0" smtClean="0">
                        <a:latin typeface="Cambria Math" panose="02040503050406030204" pitchFamily="18" charset="0"/>
                        <a:ea typeface="ＭＳ Ｐゴシック"/>
                        <a:cs typeface="Arial"/>
                      </a:rPr>
                      <m:t>/365</m:t>
                    </m:r>
                  </m:oMath>
                </a14:m>
                <a:endParaRPr lang="en-US" altLang="en-US" dirty="0">
                  <a:latin typeface="Arial"/>
                  <a:ea typeface="ＭＳ Ｐゴシック"/>
                  <a:cs typeface="Arial"/>
                </a:endParaRPr>
              </a:p>
            </p:txBody>
          </p:sp>
        </mc:Choice>
        <mc:Fallback xmlns="">
          <p:sp>
            <p:nvSpPr>
              <p:cNvPr id="3" name="Content Placeholder 2">
                <a:extLst>
                  <a:ext uri="{FF2B5EF4-FFF2-40B4-BE49-F238E27FC236}">
                    <a16:creationId xmlns:a16="http://schemas.microsoft.com/office/drawing/2014/main" id="{CE5795E4-F10E-11C1-10F0-588FD2250046}"/>
                  </a:ext>
                </a:extLst>
              </p:cNvPr>
              <p:cNvSpPr>
                <a:spLocks noGrp="1" noRot="1" noChangeAspect="1" noMove="1" noResize="1" noEditPoints="1" noAdjustHandles="1" noChangeArrowheads="1" noChangeShapeType="1" noTextEdit="1"/>
              </p:cNvSpPr>
              <p:nvPr>
                <p:ph idx="1"/>
              </p:nvPr>
            </p:nvSpPr>
            <p:spPr>
              <a:xfrm>
                <a:off x="349624" y="1153085"/>
                <a:ext cx="8444752" cy="1294280"/>
              </a:xfrm>
              <a:blipFill>
                <a:blip r:embed="rId2"/>
                <a:stretch>
                  <a:fillRect l="-1299" t="-8019" b="-132075"/>
                </a:stretch>
              </a:blipFill>
            </p:spPr>
            <p:txBody>
              <a:bodyPr/>
              <a:lstStyle/>
              <a:p>
                <a:r>
                  <a:rPr lang="en-GB">
                    <a:noFill/>
                  </a:rPr>
                  <a:t> </a:t>
                </a:r>
              </a:p>
            </p:txBody>
          </p:sp>
        </mc:Fallback>
      </mc:AlternateContent>
    </p:spTree>
    <p:extLst>
      <p:ext uri="{BB962C8B-B14F-4D97-AF65-F5344CB8AC3E}">
        <p14:creationId xmlns:p14="http://schemas.microsoft.com/office/powerpoint/2010/main" val="3305972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39878E-4B13-34A2-2D39-93F7D46D7C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830A60-9F7F-90D0-961D-8D976F58044A}"/>
              </a:ext>
            </a:extLst>
          </p:cNvPr>
          <p:cNvSpPr>
            <a:spLocks noGrp="1"/>
          </p:cNvSpPr>
          <p:nvPr>
            <p:ph type="title"/>
          </p:nvPr>
        </p:nvSpPr>
        <p:spPr>
          <a:xfrm>
            <a:off x="1485900" y="161529"/>
            <a:ext cx="6286500" cy="822960"/>
          </a:xfrm>
        </p:spPr>
        <p:txBody>
          <a:bodyPr/>
          <a:lstStyle/>
          <a:p>
            <a:r>
              <a:rPr lang="en-US" altLang="en-US" sz="3200" dirty="0">
                <a:latin typeface="+mj-lt"/>
                <a:ea typeface="ヒラギノ角ゴ Pro W3" pitchFamily="-65" charset="-128"/>
              </a:rPr>
              <a:t>Financial Statement Analysis </a:t>
            </a:r>
            <a:endParaRPr lang="en-US" sz="1800" b="0" dirty="0">
              <a:latin typeface="+mj-lt"/>
            </a:endParaRP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08CEF9AD-2CDB-6B9F-7693-1D6ADCBEC0C2}"/>
                  </a:ext>
                </a:extLst>
              </p:cNvPr>
              <p:cNvSpPr>
                <a:spLocks noGrp="1"/>
              </p:cNvSpPr>
              <p:nvPr>
                <p:ph idx="1"/>
              </p:nvPr>
            </p:nvSpPr>
            <p:spPr>
              <a:xfrm>
                <a:off x="389965" y="1131590"/>
                <a:ext cx="8364069" cy="1294280"/>
              </a:xfrm>
            </p:spPr>
            <p:txBody>
              <a:bodyPr/>
              <a:lstStyle/>
              <a:p>
                <a:pPr>
                  <a:lnSpc>
                    <a:spcPct val="90000"/>
                  </a:lnSpc>
                </a:pPr>
                <a:r>
                  <a:rPr lang="en-US" altLang="en-US" sz="2800" dirty="0">
                    <a:latin typeface="Arial"/>
                    <a:ea typeface="ヒラギノ角ゴ Pro W3"/>
                    <a:cs typeface="Arial"/>
                  </a:rPr>
                  <a:t>Working Capital Ratios</a:t>
                </a:r>
              </a:p>
              <a:p>
                <a:pPr lvl="1"/>
                <a:r>
                  <a:rPr lang="en-US" altLang="en-US" sz="2400" dirty="0">
                    <a:latin typeface="Arial"/>
                    <a:ea typeface="ヒラギノ角ゴ Pro W3"/>
                    <a:cs typeface="Arial"/>
                  </a:rPr>
                  <a:t>Accounts Payable Days</a:t>
                </a:r>
              </a:p>
              <a:p>
                <a:pPr lvl="2"/>
                <a:r>
                  <a:rPr lang="en-US" altLang="en-US" dirty="0">
                    <a:latin typeface="Arial"/>
                    <a:ea typeface="ＭＳ Ｐゴシック"/>
                    <a:cs typeface="Arial"/>
                  </a:rPr>
                  <a:t>The firm’s accounts payable in terms of the number of days’ worth of COGS that it represents</a:t>
                </a:r>
              </a:p>
              <a:p>
                <a:pPr lvl="2"/>
                <a14:m>
                  <m:oMath xmlns:m="http://schemas.openxmlformats.org/officeDocument/2006/math">
                    <m:r>
                      <m:rPr>
                        <m:sty m:val="p"/>
                      </m:rPr>
                      <a:rPr lang="en-GB" sz="2400" i="1" smtClean="0">
                        <a:solidFill>
                          <a:srgbClr val="000000"/>
                        </a:solidFill>
                        <a:latin typeface="Cambria Math" panose="02040503050406030204" pitchFamily="18" charset="0"/>
                      </a:rPr>
                      <m:t>Accounts</m:t>
                    </m:r>
                    <m:r>
                      <a:rPr lang="en-GB" sz="2400" i="1" smtClean="0">
                        <a:solidFill>
                          <a:srgbClr val="000000"/>
                        </a:solidFill>
                        <a:latin typeface="Cambria Math" panose="02040503050406030204" pitchFamily="18" charset="0"/>
                      </a:rPr>
                      <m:t> </m:t>
                    </m:r>
                    <m:r>
                      <m:rPr>
                        <m:sty m:val="p"/>
                      </m:rPr>
                      <a:rPr lang="en-GB" sz="2400" b="0" i="0" smtClean="0">
                        <a:solidFill>
                          <a:srgbClr val="000000"/>
                        </a:solidFill>
                        <a:latin typeface="Cambria Math" panose="02040503050406030204" pitchFamily="18" charset="0"/>
                      </a:rPr>
                      <m:t>Pay</m:t>
                    </m:r>
                    <m:r>
                      <m:rPr>
                        <m:sty m:val="p"/>
                      </m:rPr>
                      <a:rPr lang="en-GB" sz="2400" i="1">
                        <a:solidFill>
                          <a:srgbClr val="000000"/>
                        </a:solidFill>
                        <a:latin typeface="Cambria Math" panose="02040503050406030204" pitchFamily="18" charset="0"/>
                      </a:rPr>
                      <m:t>able</m:t>
                    </m:r>
                    <m:r>
                      <a:rPr lang="en-GB" sz="2400" i="1">
                        <a:solidFill>
                          <a:srgbClr val="000000"/>
                        </a:solidFill>
                        <a:latin typeface="Cambria Math" panose="02040503050406030204" pitchFamily="18" charset="0"/>
                      </a:rPr>
                      <m:t>  </m:t>
                    </m:r>
                    <m:r>
                      <m:rPr>
                        <m:sty m:val="p"/>
                      </m:rPr>
                      <a:rPr lang="en-GB" sz="2400" i="1">
                        <a:solidFill>
                          <a:srgbClr val="000000"/>
                        </a:solidFill>
                        <a:latin typeface="Cambria Math" panose="02040503050406030204" pitchFamily="18" charset="0"/>
                      </a:rPr>
                      <m:t>Days</m:t>
                    </m:r>
                    <m:r>
                      <a:rPr lang="en-GB" sz="2400" i="1">
                        <a:solidFill>
                          <a:srgbClr val="000000"/>
                        </a:solidFill>
                        <a:latin typeface="Cambria Math" panose="02040503050406030204" pitchFamily="18" charset="0"/>
                      </a:rPr>
                      <m:t>=</m:t>
                    </m:r>
                    <m:f>
                      <m:fPr>
                        <m:ctrlPr>
                          <a:rPr lang="en-GB" sz="2400" i="1">
                            <a:solidFill>
                              <a:srgbClr val="000000"/>
                            </a:solidFill>
                            <a:latin typeface="Cambria Math" panose="02040503050406030204" pitchFamily="18" charset="0"/>
                          </a:rPr>
                        </m:ctrlPr>
                      </m:fPr>
                      <m:num>
                        <m:r>
                          <m:rPr>
                            <m:sty m:val="p"/>
                          </m:rPr>
                          <a:rPr lang="en-GB" sz="2400" i="1">
                            <a:solidFill>
                              <a:srgbClr val="000000"/>
                            </a:solidFill>
                            <a:latin typeface="Cambria Math" panose="02040503050406030204" pitchFamily="18" charset="0"/>
                          </a:rPr>
                          <m:t>Accounts</m:t>
                        </m:r>
                        <m:r>
                          <a:rPr lang="en-GB" sz="2400" i="1">
                            <a:solidFill>
                              <a:srgbClr val="000000"/>
                            </a:solidFill>
                            <a:latin typeface="Cambria Math" panose="02040503050406030204" pitchFamily="18" charset="0"/>
                          </a:rPr>
                          <m:t> </m:t>
                        </m:r>
                        <m:r>
                          <m:rPr>
                            <m:sty m:val="p"/>
                          </m:rPr>
                          <a:rPr lang="en-GB" sz="2400" b="0" i="0" smtClean="0">
                            <a:solidFill>
                              <a:srgbClr val="000000"/>
                            </a:solidFill>
                            <a:latin typeface="Cambria Math" panose="02040503050406030204" pitchFamily="18" charset="0"/>
                          </a:rPr>
                          <m:t>Pay</m:t>
                        </m:r>
                        <m:r>
                          <m:rPr>
                            <m:sty m:val="p"/>
                          </m:rPr>
                          <a:rPr lang="en-GB" sz="2400" i="1">
                            <a:solidFill>
                              <a:srgbClr val="000000"/>
                            </a:solidFill>
                            <a:latin typeface="Cambria Math" panose="02040503050406030204" pitchFamily="18" charset="0"/>
                          </a:rPr>
                          <m:t>able</m:t>
                        </m:r>
                      </m:num>
                      <m:den>
                        <m:r>
                          <m:rPr>
                            <m:sty m:val="p"/>
                          </m:rPr>
                          <a:rPr lang="en-GB" sz="2400" i="1">
                            <a:solidFill>
                              <a:srgbClr val="000000"/>
                            </a:solidFill>
                            <a:latin typeface="Cambria Math" panose="02040503050406030204" pitchFamily="18" charset="0"/>
                          </a:rPr>
                          <m:t>Average</m:t>
                        </m:r>
                        <m:r>
                          <a:rPr lang="en-GB" sz="2400" i="1">
                            <a:solidFill>
                              <a:srgbClr val="000000"/>
                            </a:solidFill>
                            <a:latin typeface="Cambria Math" panose="02040503050406030204" pitchFamily="18" charset="0"/>
                          </a:rPr>
                          <m:t> </m:t>
                        </m:r>
                        <m:r>
                          <m:rPr>
                            <m:sty m:val="p"/>
                          </m:rPr>
                          <a:rPr lang="en-GB" sz="2400" b="0" i="0" smtClean="0">
                            <a:solidFill>
                              <a:srgbClr val="000000"/>
                            </a:solidFill>
                            <a:latin typeface="Cambria Math" panose="02040503050406030204" pitchFamily="18" charset="0"/>
                          </a:rPr>
                          <m:t>Daily</m:t>
                        </m:r>
                        <m:r>
                          <a:rPr lang="en-GB" sz="2400" b="0" i="0" smtClean="0">
                            <a:solidFill>
                              <a:srgbClr val="000000"/>
                            </a:solidFill>
                            <a:latin typeface="Cambria Math" panose="02040503050406030204" pitchFamily="18" charset="0"/>
                          </a:rPr>
                          <m:t> </m:t>
                        </m:r>
                        <m:r>
                          <m:rPr>
                            <m:sty m:val="p"/>
                          </m:rPr>
                          <a:rPr lang="en-GB" sz="2400" b="0" i="0" smtClean="0">
                            <a:solidFill>
                              <a:srgbClr val="000000"/>
                            </a:solidFill>
                            <a:latin typeface="Cambria Math" panose="02040503050406030204" pitchFamily="18" charset="0"/>
                          </a:rPr>
                          <m:t>Cost</m:t>
                        </m:r>
                        <m:r>
                          <a:rPr lang="en-GB" sz="2400" b="0" i="0" smtClean="0">
                            <a:solidFill>
                              <a:srgbClr val="000000"/>
                            </a:solidFill>
                            <a:latin typeface="Cambria Math" panose="02040503050406030204" pitchFamily="18" charset="0"/>
                          </a:rPr>
                          <m:t> </m:t>
                        </m:r>
                        <m:r>
                          <m:rPr>
                            <m:sty m:val="p"/>
                          </m:rPr>
                          <a:rPr lang="en-GB" sz="2400" b="0" i="0" smtClean="0">
                            <a:solidFill>
                              <a:srgbClr val="000000"/>
                            </a:solidFill>
                            <a:latin typeface="Cambria Math" panose="02040503050406030204" pitchFamily="18" charset="0"/>
                          </a:rPr>
                          <m:t>of</m:t>
                        </m:r>
                        <m:r>
                          <a:rPr lang="en-GB" sz="2400" b="0" i="0" smtClean="0">
                            <a:solidFill>
                              <a:srgbClr val="000000"/>
                            </a:solidFill>
                            <a:latin typeface="Cambria Math" panose="02040503050406030204" pitchFamily="18" charset="0"/>
                          </a:rPr>
                          <m:t> </m:t>
                        </m:r>
                        <m:r>
                          <m:rPr>
                            <m:sty m:val="p"/>
                          </m:rPr>
                          <a:rPr lang="en-GB" sz="2400" b="0" i="0" smtClean="0">
                            <a:solidFill>
                              <a:srgbClr val="000000"/>
                            </a:solidFill>
                            <a:latin typeface="Cambria Math" panose="02040503050406030204" pitchFamily="18" charset="0"/>
                          </a:rPr>
                          <m:t>Goods</m:t>
                        </m:r>
                        <m:r>
                          <a:rPr lang="en-GB" sz="2400" b="0" i="0" smtClean="0">
                            <a:solidFill>
                              <a:srgbClr val="000000"/>
                            </a:solidFill>
                            <a:latin typeface="Cambria Math" panose="02040503050406030204" pitchFamily="18" charset="0"/>
                          </a:rPr>
                          <m:t> </m:t>
                        </m:r>
                        <m:r>
                          <m:rPr>
                            <m:sty m:val="p"/>
                          </m:rPr>
                          <a:rPr lang="en-GB" sz="2400" b="0" i="0" smtClean="0">
                            <a:solidFill>
                              <a:srgbClr val="000000"/>
                            </a:solidFill>
                            <a:latin typeface="Cambria Math" panose="02040503050406030204" pitchFamily="18" charset="0"/>
                          </a:rPr>
                          <m:t>Sold</m:t>
                        </m:r>
                      </m:den>
                    </m:f>
                  </m:oMath>
                </a14:m>
                <a:endParaRPr lang="en-US" altLang="en-US" dirty="0">
                  <a:latin typeface="Arial"/>
                  <a:ea typeface="ＭＳ Ｐゴシック"/>
                  <a:cs typeface="Arial"/>
                </a:endParaRPr>
              </a:p>
              <a:p>
                <a:pPr lvl="2"/>
                <a:r>
                  <a:rPr lang="en-US" altLang="en-US" dirty="0">
                    <a:latin typeface="Arial"/>
                    <a:ea typeface="ＭＳ Ｐゴシック"/>
                    <a:cs typeface="Arial"/>
                  </a:rPr>
                  <a:t>Tips: </a:t>
                </a:r>
                <a14:m>
                  <m:oMath xmlns:m="http://schemas.openxmlformats.org/officeDocument/2006/math">
                    <m:r>
                      <a:rPr lang="en-GB" altLang="en-US" b="0" i="1" smtClean="0">
                        <a:latin typeface="Cambria Math" panose="02040503050406030204" pitchFamily="18" charset="0"/>
                        <a:ea typeface="ＭＳ Ｐゴシック"/>
                        <a:cs typeface="Arial"/>
                      </a:rPr>
                      <m:t>𝐴𝑣𝑒𝑟𝑎𝑔𝑒</m:t>
                    </m:r>
                    <m:r>
                      <a:rPr lang="en-GB" altLang="en-US" b="0" i="1" smtClean="0">
                        <a:latin typeface="Cambria Math" panose="02040503050406030204" pitchFamily="18" charset="0"/>
                        <a:ea typeface="ＭＳ Ｐゴシック"/>
                        <a:cs typeface="Arial"/>
                      </a:rPr>
                      <m:t> </m:t>
                    </m:r>
                    <m:r>
                      <a:rPr lang="en-GB" altLang="en-US" b="0" i="1" smtClean="0">
                        <a:latin typeface="Cambria Math" panose="02040503050406030204" pitchFamily="18" charset="0"/>
                        <a:ea typeface="ＭＳ Ｐゴシック"/>
                        <a:cs typeface="Arial"/>
                      </a:rPr>
                      <m:t>𝐷𝑎𝑖𝑙𝑦</m:t>
                    </m:r>
                    <m:r>
                      <a:rPr lang="en-GB" altLang="en-US" b="0" i="1" smtClean="0">
                        <a:latin typeface="Cambria Math" panose="02040503050406030204" pitchFamily="18" charset="0"/>
                        <a:ea typeface="ＭＳ Ｐゴシック"/>
                        <a:cs typeface="Arial"/>
                      </a:rPr>
                      <m:t> </m:t>
                    </m:r>
                    <m:r>
                      <a:rPr lang="en-GB" altLang="en-US" b="0" i="1" smtClean="0">
                        <a:latin typeface="Cambria Math" panose="02040503050406030204" pitchFamily="18" charset="0"/>
                        <a:ea typeface="ＭＳ Ｐゴシック"/>
                        <a:cs typeface="Arial"/>
                      </a:rPr>
                      <m:t>𝐶𝑂𝐺𝑆</m:t>
                    </m:r>
                    <m:r>
                      <a:rPr lang="en-GB" altLang="en-US" b="0" i="1" smtClean="0">
                        <a:latin typeface="Cambria Math" panose="02040503050406030204" pitchFamily="18" charset="0"/>
                        <a:ea typeface="ＭＳ Ｐゴシック"/>
                        <a:cs typeface="Arial"/>
                      </a:rPr>
                      <m:t>=</m:t>
                    </m:r>
                    <m:r>
                      <a:rPr lang="en-GB" altLang="en-US" b="0" i="1" smtClean="0">
                        <a:latin typeface="Cambria Math" panose="02040503050406030204" pitchFamily="18" charset="0"/>
                        <a:ea typeface="ＭＳ Ｐゴシック"/>
                        <a:cs typeface="Arial"/>
                      </a:rPr>
                      <m:t>𝐶𝑂𝐺𝑆</m:t>
                    </m:r>
                    <m:r>
                      <a:rPr lang="en-GB" altLang="en-US" b="0" i="1" smtClean="0">
                        <a:latin typeface="Cambria Math" panose="02040503050406030204" pitchFamily="18" charset="0"/>
                        <a:ea typeface="ＭＳ Ｐゴシック"/>
                        <a:cs typeface="Arial"/>
                      </a:rPr>
                      <m:t>/365</m:t>
                    </m:r>
                  </m:oMath>
                </a14:m>
                <a:endParaRPr lang="en-US" altLang="en-US" dirty="0">
                  <a:latin typeface="Arial"/>
                  <a:ea typeface="ＭＳ Ｐゴシック"/>
                  <a:cs typeface="Arial"/>
                </a:endParaRPr>
              </a:p>
            </p:txBody>
          </p:sp>
        </mc:Choice>
        <mc:Fallback xmlns="">
          <p:sp>
            <p:nvSpPr>
              <p:cNvPr id="3" name="Content Placeholder 2">
                <a:extLst>
                  <a:ext uri="{FF2B5EF4-FFF2-40B4-BE49-F238E27FC236}">
                    <a16:creationId xmlns:a16="http://schemas.microsoft.com/office/drawing/2014/main" id="{08CEF9AD-2CDB-6B9F-7693-1D6ADCBEC0C2}"/>
                  </a:ext>
                </a:extLst>
              </p:cNvPr>
              <p:cNvSpPr>
                <a:spLocks noGrp="1" noRot="1" noChangeAspect="1" noMove="1" noResize="1" noEditPoints="1" noAdjustHandles="1" noChangeArrowheads="1" noChangeShapeType="1" noTextEdit="1"/>
              </p:cNvSpPr>
              <p:nvPr>
                <p:ph idx="1"/>
              </p:nvPr>
            </p:nvSpPr>
            <p:spPr>
              <a:xfrm>
                <a:off x="389965" y="1131590"/>
                <a:ext cx="8364069" cy="1294280"/>
              </a:xfrm>
              <a:blipFill>
                <a:blip r:embed="rId2"/>
                <a:stretch>
                  <a:fillRect l="-1312" t="-8491" r="-802" b="-132075"/>
                </a:stretch>
              </a:blipFill>
            </p:spPr>
            <p:txBody>
              <a:bodyPr/>
              <a:lstStyle/>
              <a:p>
                <a:r>
                  <a:rPr lang="en-GB">
                    <a:noFill/>
                  </a:rPr>
                  <a:t> </a:t>
                </a:r>
              </a:p>
            </p:txBody>
          </p:sp>
        </mc:Fallback>
      </mc:AlternateContent>
    </p:spTree>
    <p:extLst>
      <p:ext uri="{BB962C8B-B14F-4D97-AF65-F5344CB8AC3E}">
        <p14:creationId xmlns:p14="http://schemas.microsoft.com/office/powerpoint/2010/main" val="247709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86603" y="992348"/>
                <a:ext cx="8269939" cy="1838884"/>
              </a:xfrm>
            </p:spPr>
            <p:txBody>
              <a:bodyPr/>
              <a:lstStyle/>
              <a:p>
                <a:pPr>
                  <a:lnSpc>
                    <a:spcPct val="90000"/>
                  </a:lnSpc>
                </a:pPr>
                <a:r>
                  <a:rPr lang="en-US" altLang="en-US" sz="2800" dirty="0">
                    <a:ea typeface="ヒラギノ角ゴ Pro W3" pitchFamily="-65" charset="-128"/>
                  </a:rPr>
                  <a:t>Working Capital Ratios</a:t>
                </a:r>
              </a:p>
              <a:p>
                <a:pPr lvl="1">
                  <a:lnSpc>
                    <a:spcPct val="90000"/>
                  </a:lnSpc>
                </a:pPr>
                <a:r>
                  <a:rPr lang="en-US" altLang="en-US" sz="2400" dirty="0">
                    <a:ea typeface="ヒラギノ角ゴ Pro W3" pitchFamily="-65" charset="-128"/>
                  </a:rPr>
                  <a:t>Inventory Days and Inventory Turnover</a:t>
                </a:r>
              </a:p>
              <a:p>
                <a:pPr lvl="2">
                  <a:lnSpc>
                    <a:spcPct val="90000"/>
                  </a:lnSpc>
                </a:pPr>
                <a:r>
                  <a:rPr lang="en-US" altLang="en-US" sz="2000" dirty="0">
                    <a:ea typeface="ＭＳ Ｐゴシック" panose="020B0600070205080204" pitchFamily="34" charset="-128"/>
                  </a:rPr>
                  <a:t>Inventory Days is the number of days’ cost of goods sold represented by inventory</a:t>
                </a:r>
              </a:p>
              <a:p>
                <a:pPr marL="914400" lvl="2" indent="0">
                  <a:lnSpc>
                    <a:spcPct val="90000"/>
                  </a:lnSpc>
                  <a:buNone/>
                </a:pPr>
                <a14:m>
                  <m:oMathPara xmlns:m="http://schemas.openxmlformats.org/officeDocument/2006/math">
                    <m:oMathParaPr>
                      <m:jc m:val="centerGroup"/>
                    </m:oMathParaPr>
                    <m:oMath xmlns:m="http://schemas.openxmlformats.org/officeDocument/2006/math">
                      <m:r>
                        <m:rPr>
                          <m:sty m:val="p"/>
                        </m:rPr>
                        <a:rPr lang="en-GB" sz="2000" i="1" smtClean="0">
                          <a:solidFill>
                            <a:srgbClr val="000000"/>
                          </a:solidFill>
                          <a:latin typeface="Cambria Math" panose="02040503050406030204" pitchFamily="18" charset="0"/>
                        </a:rPr>
                        <m:t>Inventory</m:t>
                      </m:r>
                      <m:r>
                        <a:rPr lang="en-GB" sz="2000" i="1" smtClean="0">
                          <a:solidFill>
                            <a:srgbClr val="000000"/>
                          </a:solidFill>
                          <a:latin typeface="Cambria Math" panose="02040503050406030204" pitchFamily="18" charset="0"/>
                        </a:rPr>
                        <m:t> </m:t>
                      </m:r>
                      <m:r>
                        <m:rPr>
                          <m:sty m:val="p"/>
                        </m:rPr>
                        <a:rPr lang="en-GB" sz="2000" i="1" smtClean="0">
                          <a:solidFill>
                            <a:srgbClr val="000000"/>
                          </a:solidFill>
                          <a:latin typeface="Cambria Math" panose="02040503050406030204" pitchFamily="18" charset="0"/>
                        </a:rPr>
                        <m:t>days</m:t>
                      </m:r>
                      <m:r>
                        <a:rPr lang="en-GB" sz="2000" i="1" smtClean="0">
                          <a:solidFill>
                            <a:srgbClr val="000000"/>
                          </a:solidFill>
                          <a:latin typeface="Cambria Math" panose="02040503050406030204" pitchFamily="18" charset="0"/>
                        </a:rPr>
                        <m:t>=</m:t>
                      </m:r>
                      <m:f>
                        <m:fPr>
                          <m:ctrlPr>
                            <a:rPr lang="en-GB" sz="2000" i="1">
                              <a:solidFill>
                                <a:srgbClr val="000000"/>
                              </a:solidFill>
                              <a:latin typeface="Cambria Math" panose="02040503050406030204" pitchFamily="18" charset="0"/>
                            </a:rPr>
                          </m:ctrlPr>
                        </m:fPr>
                        <m:num>
                          <m:r>
                            <m:rPr>
                              <m:sty m:val="p"/>
                            </m:rPr>
                            <a:rPr lang="en-GB" sz="2000" i="1">
                              <a:solidFill>
                                <a:srgbClr val="000000"/>
                              </a:solidFill>
                              <a:latin typeface="Cambria Math" panose="02040503050406030204" pitchFamily="18" charset="0"/>
                            </a:rPr>
                            <m:t>Inventory</m:t>
                          </m:r>
                        </m:num>
                        <m:den>
                          <m:r>
                            <m:rPr>
                              <m:sty m:val="p"/>
                            </m:rPr>
                            <a:rPr lang="en-GB" sz="2000" i="1">
                              <a:solidFill>
                                <a:srgbClr val="000000"/>
                              </a:solidFill>
                              <a:latin typeface="Cambria Math" panose="02040503050406030204" pitchFamily="18" charset="0"/>
                            </a:rPr>
                            <m:t>Average</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Daily</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Cost</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of</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Goods</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Sold</m:t>
                          </m:r>
                        </m:den>
                      </m:f>
                    </m:oMath>
                  </m:oMathPara>
                </a14:m>
                <a:endParaRPr lang="en-US" altLang="en-US" sz="2000" dirty="0">
                  <a:ea typeface="ＭＳ Ｐゴシック" panose="020B0600070205080204" pitchFamily="34" charset="-128"/>
                </a:endParaRPr>
              </a:p>
              <a:p>
                <a:pPr lvl="2">
                  <a:lnSpc>
                    <a:spcPct val="90000"/>
                  </a:lnSpc>
                </a:pPr>
                <a:r>
                  <a:rPr lang="en-US" altLang="en-US" sz="2000" dirty="0">
                    <a:ea typeface="ＭＳ Ｐゴシック" panose="020B0600070205080204" pitchFamily="34" charset="-128"/>
                  </a:rPr>
                  <a:t>Inventory Turnover tells how efficiently a company turns its inventory into sales</a:t>
                </a:r>
              </a:p>
              <a:p>
                <a:pPr marL="914400" lvl="2" indent="0">
                  <a:lnSpc>
                    <a:spcPct val="90000"/>
                  </a:lnSpc>
                  <a:buNone/>
                </a:pPr>
                <a14:m>
                  <m:oMathPara xmlns:m="http://schemas.openxmlformats.org/officeDocument/2006/math">
                    <m:oMathParaPr>
                      <m:jc m:val="centerGroup"/>
                    </m:oMathParaPr>
                    <m:oMath xmlns:m="http://schemas.openxmlformats.org/officeDocument/2006/math">
                      <m:r>
                        <m:rPr>
                          <m:sty m:val="p"/>
                        </m:rPr>
                        <a:rPr lang="en-GB" sz="2000" i="1" smtClean="0">
                          <a:solidFill>
                            <a:srgbClr val="000000"/>
                          </a:solidFill>
                          <a:latin typeface="Cambria Math" panose="02040503050406030204" pitchFamily="18" charset="0"/>
                        </a:rPr>
                        <m:t>Inventory</m:t>
                      </m:r>
                      <m:r>
                        <a:rPr lang="en-GB" sz="2000" i="1" smtClean="0">
                          <a:solidFill>
                            <a:srgbClr val="000000"/>
                          </a:solidFill>
                          <a:latin typeface="Cambria Math" panose="02040503050406030204" pitchFamily="18" charset="0"/>
                        </a:rPr>
                        <m:t> </m:t>
                      </m:r>
                      <m:r>
                        <m:rPr>
                          <m:sty m:val="p"/>
                        </m:rPr>
                        <a:rPr lang="en-GB" sz="2000" i="1" smtClean="0">
                          <a:solidFill>
                            <a:srgbClr val="000000"/>
                          </a:solidFill>
                          <a:latin typeface="Cambria Math" panose="02040503050406030204" pitchFamily="18" charset="0"/>
                        </a:rPr>
                        <m:t>Turnover</m:t>
                      </m:r>
                      <m:r>
                        <a:rPr lang="en-GB" sz="2000" i="1" smtClean="0">
                          <a:solidFill>
                            <a:srgbClr val="000000"/>
                          </a:solidFill>
                          <a:latin typeface="Cambria Math" panose="02040503050406030204" pitchFamily="18" charset="0"/>
                        </a:rPr>
                        <m:t>=</m:t>
                      </m:r>
                      <m:f>
                        <m:fPr>
                          <m:ctrlPr>
                            <a:rPr lang="en-GB" sz="2000" i="1">
                              <a:solidFill>
                                <a:srgbClr val="000000"/>
                              </a:solidFill>
                              <a:latin typeface="Cambria Math" panose="02040503050406030204" pitchFamily="18" charset="0"/>
                            </a:rPr>
                          </m:ctrlPr>
                        </m:fPr>
                        <m:num>
                          <m:r>
                            <m:rPr>
                              <m:sty m:val="p"/>
                            </m:rPr>
                            <a:rPr lang="en-GB" sz="2000" i="1">
                              <a:solidFill>
                                <a:srgbClr val="000000"/>
                              </a:solidFill>
                              <a:latin typeface="Cambria Math" panose="02040503050406030204" pitchFamily="18" charset="0"/>
                            </a:rPr>
                            <m:t>Cost</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of</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Goods</m:t>
                          </m:r>
                          <m:r>
                            <a:rPr lang="en-GB" sz="2000" i="1">
                              <a:solidFill>
                                <a:srgbClr val="000000"/>
                              </a:solidFill>
                              <a:latin typeface="Cambria Math" panose="02040503050406030204" pitchFamily="18" charset="0"/>
                            </a:rPr>
                            <m:t> </m:t>
                          </m:r>
                          <m:r>
                            <m:rPr>
                              <m:sty m:val="p"/>
                            </m:rPr>
                            <a:rPr lang="en-GB" sz="2000" i="1">
                              <a:solidFill>
                                <a:srgbClr val="000000"/>
                              </a:solidFill>
                              <a:latin typeface="Cambria Math" panose="02040503050406030204" pitchFamily="18" charset="0"/>
                            </a:rPr>
                            <m:t>Sold</m:t>
                          </m:r>
                        </m:num>
                        <m:den>
                          <m:r>
                            <m:rPr>
                              <m:sty m:val="p"/>
                            </m:rPr>
                            <a:rPr lang="en-GB" sz="2000" i="1">
                              <a:solidFill>
                                <a:srgbClr val="000000"/>
                              </a:solidFill>
                              <a:latin typeface="Cambria Math" panose="02040503050406030204" pitchFamily="18" charset="0"/>
                            </a:rPr>
                            <m:t>Inventory</m:t>
                          </m:r>
                        </m:den>
                      </m:f>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86603" y="992348"/>
                <a:ext cx="8269939" cy="1838884"/>
              </a:xfrm>
              <a:blipFill>
                <a:blip r:embed="rId2"/>
                <a:stretch>
                  <a:fillRect l="-1326" t="-5980" b="-74419"/>
                </a:stretch>
              </a:blipFill>
            </p:spPr>
            <p:txBody>
              <a:bodyPr/>
              <a:lstStyle/>
              <a:p>
                <a:r>
                  <a:rPr lang="en-GB">
                    <a:noFill/>
                  </a:rPr>
                  <a:t> </a:t>
                </a:r>
              </a:p>
            </p:txBody>
          </p:sp>
        </mc:Fallback>
      </mc:AlternateContent>
      <p:sp>
        <p:nvSpPr>
          <p:cNvPr id="4" name="Object 3" descr="Inventory turnover equals cost of goods sold over inventory."/>
          <p:cNvSpPr txBox="1"/>
          <p:nvPr/>
        </p:nvSpPr>
        <p:spPr bwMode="auto">
          <a:xfrm>
            <a:off x="2439590" y="3742209"/>
            <a:ext cx="4379119" cy="683419"/>
          </a:xfrm>
          <a:prstGeom prst="rect">
            <a:avLst/>
          </a:prstGeom>
          <a:noFill/>
        </p:spPr>
        <p:txBody>
          <a:bodyPr>
            <a:normAutofit/>
          </a:bodyPr>
          <a:lstStyle/>
          <a:p>
            <a:endParaRPr lang="en-GB" sz="1500" dirty="0"/>
          </a:p>
        </p:txBody>
      </p:sp>
      <p:sp>
        <p:nvSpPr>
          <p:cNvPr id="6" name="Title 1">
            <a:extLst>
              <a:ext uri="{FF2B5EF4-FFF2-40B4-BE49-F238E27FC236}">
                <a16:creationId xmlns:a16="http://schemas.microsoft.com/office/drawing/2014/main" id="{F8F3F10F-7176-8A87-F638-608F2D846A35}"/>
              </a:ext>
            </a:extLst>
          </p:cNvPr>
          <p:cNvSpPr>
            <a:spLocks noGrp="1"/>
          </p:cNvSpPr>
          <p:nvPr>
            <p:ph type="title"/>
          </p:nvPr>
        </p:nvSpPr>
        <p:spPr>
          <a:xfrm>
            <a:off x="1485900" y="161529"/>
            <a:ext cx="6286500" cy="822960"/>
          </a:xfrm>
        </p:spPr>
        <p:txBody>
          <a:bodyPr/>
          <a:lstStyle/>
          <a:p>
            <a:r>
              <a:rPr lang="en-US" altLang="en-US" sz="3200" dirty="0">
                <a:latin typeface="+mj-lt"/>
                <a:ea typeface="ヒラギノ角ゴ Pro W3" pitchFamily="-65" charset="-128"/>
              </a:rPr>
              <a:t>Financial Statement Analysis </a:t>
            </a:r>
            <a:endParaRPr lang="en-US" sz="1800" b="0" dirty="0">
              <a:latin typeface="+mj-lt"/>
            </a:endParaRPr>
          </a:p>
        </p:txBody>
      </p:sp>
    </p:spTree>
    <p:extLst>
      <p:ext uri="{BB962C8B-B14F-4D97-AF65-F5344CB8AC3E}">
        <p14:creationId xmlns:p14="http://schemas.microsoft.com/office/powerpoint/2010/main" val="1297793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94D0B-2DFF-5DF1-8F52-4D644E563E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0610C7-AED9-95F7-8B04-10F7D82CAC13}"/>
              </a:ext>
            </a:extLst>
          </p:cNvPr>
          <p:cNvSpPr>
            <a:spLocks noGrp="1"/>
          </p:cNvSpPr>
          <p:nvPr>
            <p:ph type="title"/>
          </p:nvPr>
        </p:nvSpPr>
        <p:spPr>
          <a:xfrm>
            <a:off x="1485900" y="161529"/>
            <a:ext cx="6286500" cy="822960"/>
          </a:xfrm>
        </p:spPr>
        <p:txBody>
          <a:bodyPr/>
          <a:lstStyle/>
          <a:p>
            <a:r>
              <a:rPr lang="en-US" altLang="en-US" sz="3200" dirty="0">
                <a:latin typeface="+mj-lt"/>
                <a:ea typeface="ヒラギノ角ゴ Pro W3" pitchFamily="-65" charset="-128"/>
              </a:rPr>
              <a:t>Financial Statement Analysis </a:t>
            </a:r>
            <a:endParaRPr lang="en-US" sz="1800" b="0" dirty="0">
              <a:latin typeface="+mj-lt"/>
            </a:endParaRP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048C70D5-03EC-5912-577F-BDF4B70634C7}"/>
                  </a:ext>
                </a:extLst>
              </p:cNvPr>
              <p:cNvSpPr>
                <a:spLocks noGrp="1"/>
              </p:cNvSpPr>
              <p:nvPr>
                <p:ph idx="1"/>
              </p:nvPr>
            </p:nvSpPr>
            <p:spPr>
              <a:xfrm>
                <a:off x="376518" y="1115993"/>
                <a:ext cx="8390963" cy="2911514"/>
              </a:xfrm>
            </p:spPr>
            <p:txBody>
              <a:bodyPr/>
              <a:lstStyle/>
              <a:p>
                <a:pPr>
                  <a:lnSpc>
                    <a:spcPct val="90000"/>
                  </a:lnSpc>
                </a:pPr>
                <a:r>
                  <a:rPr lang="en-US" altLang="en-US" sz="2800" dirty="0">
                    <a:latin typeface="Arial"/>
                    <a:ea typeface="ヒラギノ角ゴ Pro W3"/>
                    <a:cs typeface="Arial"/>
                  </a:rPr>
                  <a:t>Working Capital Ratios</a:t>
                </a:r>
              </a:p>
              <a:p>
                <a:pPr lvl="1"/>
                <a:r>
                  <a:rPr lang="en-US" altLang="en-US" sz="2400" dirty="0">
                    <a:latin typeface="Arial"/>
                    <a:ea typeface="ヒラギノ角ゴ Pro W3"/>
                    <a:cs typeface="Arial"/>
                  </a:rPr>
                  <a:t>Cash Conversion Cycle (CCC)</a:t>
                </a:r>
              </a:p>
              <a:p>
                <a:pPr lvl="2"/>
                <a:r>
                  <a:rPr lang="en-US" altLang="en-US" dirty="0">
                    <a:latin typeface="Arial"/>
                    <a:ea typeface="ＭＳ Ｐゴシック"/>
                    <a:cs typeface="Arial"/>
                  </a:rPr>
                  <a:t>The time a company takes to convert its inventories and other sources into cash flows from sales.</a:t>
                </a:r>
              </a:p>
              <a:p>
                <a:pPr lvl="2"/>
                <a14:m>
                  <m:oMath xmlns:m="http://schemas.openxmlformats.org/officeDocument/2006/math">
                    <m:r>
                      <m:rPr>
                        <m:sty m:val="p"/>
                      </m:rPr>
                      <a:rPr lang="en-GB" sz="2400" i="0" smtClean="0">
                        <a:solidFill>
                          <a:srgbClr val="000000"/>
                        </a:solidFill>
                        <a:latin typeface="Cambria Math" panose="02040503050406030204" pitchFamily="18" charset="0"/>
                      </a:rPr>
                      <m:t>C</m:t>
                    </m:r>
                    <m:r>
                      <m:rPr>
                        <m:sty m:val="p"/>
                      </m:rPr>
                      <a:rPr lang="en-GB" sz="2400" b="0" i="0" smtClean="0">
                        <a:solidFill>
                          <a:srgbClr val="000000"/>
                        </a:solidFill>
                        <a:latin typeface="Cambria Math" panose="02040503050406030204" pitchFamily="18" charset="0"/>
                      </a:rPr>
                      <m:t>CC</m:t>
                    </m:r>
                    <m:r>
                      <a:rPr lang="en-GB" sz="2400" i="0">
                        <a:solidFill>
                          <a:srgbClr val="000000"/>
                        </a:solidFill>
                        <a:latin typeface="Cambria Math" panose="02040503050406030204" pitchFamily="18" charset="0"/>
                      </a:rPr>
                      <m:t>=</m:t>
                    </m:r>
                    <m:r>
                      <m:rPr>
                        <m:sty m:val="p"/>
                      </m:rPr>
                      <a:rPr lang="en-GB" sz="2400" b="0" i="0" smtClean="0">
                        <a:solidFill>
                          <a:srgbClr val="000000"/>
                        </a:solidFill>
                        <a:latin typeface="Cambria Math" panose="02040503050406030204" pitchFamily="18" charset="0"/>
                      </a:rPr>
                      <m:t>Account</m:t>
                    </m:r>
                    <m:r>
                      <a:rPr lang="en-GB" sz="2400" b="0" i="0" smtClean="0">
                        <a:solidFill>
                          <a:srgbClr val="000000"/>
                        </a:solidFill>
                        <a:latin typeface="Cambria Math" panose="02040503050406030204" pitchFamily="18" charset="0"/>
                      </a:rPr>
                      <m:t> </m:t>
                    </m:r>
                    <m:r>
                      <m:rPr>
                        <m:sty m:val="p"/>
                      </m:rPr>
                      <a:rPr lang="en-GB" sz="2400" b="0" i="0" smtClean="0">
                        <a:solidFill>
                          <a:srgbClr val="000000"/>
                        </a:solidFill>
                        <a:latin typeface="Cambria Math" panose="02040503050406030204" pitchFamily="18" charset="0"/>
                      </a:rPr>
                      <m:t>Receivable</m:t>
                    </m:r>
                    <m:r>
                      <a:rPr lang="en-GB" sz="2400" b="0" i="0" smtClean="0">
                        <a:solidFill>
                          <a:srgbClr val="000000"/>
                        </a:solidFill>
                        <a:latin typeface="Cambria Math" panose="02040503050406030204" pitchFamily="18" charset="0"/>
                      </a:rPr>
                      <m:t> </m:t>
                    </m:r>
                    <m:r>
                      <m:rPr>
                        <m:sty m:val="p"/>
                      </m:rPr>
                      <a:rPr lang="en-GB" sz="2400" b="0" i="0" smtClean="0">
                        <a:solidFill>
                          <a:srgbClr val="000000"/>
                        </a:solidFill>
                        <a:latin typeface="Cambria Math" panose="02040503050406030204" pitchFamily="18" charset="0"/>
                      </a:rPr>
                      <m:t>Days</m:t>
                    </m:r>
                    <m:r>
                      <a:rPr lang="en-GB" sz="2400" b="0" i="0" smtClean="0">
                        <a:solidFill>
                          <a:srgbClr val="000000"/>
                        </a:solidFill>
                        <a:latin typeface="Cambria Math" panose="02040503050406030204" pitchFamily="18" charset="0"/>
                      </a:rPr>
                      <m:t>+</m:t>
                    </m:r>
                    <m:r>
                      <m:rPr>
                        <m:sty m:val="p"/>
                      </m:rPr>
                      <a:rPr lang="en-GB" sz="2400" b="0" i="0" smtClean="0">
                        <a:solidFill>
                          <a:srgbClr val="000000"/>
                        </a:solidFill>
                        <a:latin typeface="Cambria Math" panose="02040503050406030204" pitchFamily="18" charset="0"/>
                      </a:rPr>
                      <m:t>Inventory</m:t>
                    </m:r>
                    <m:r>
                      <a:rPr lang="en-GB" sz="2400" b="0" i="0" smtClean="0">
                        <a:solidFill>
                          <a:srgbClr val="000000"/>
                        </a:solidFill>
                        <a:latin typeface="Cambria Math" panose="02040503050406030204" pitchFamily="18" charset="0"/>
                      </a:rPr>
                      <m:t> </m:t>
                    </m:r>
                    <m:r>
                      <m:rPr>
                        <m:sty m:val="p"/>
                      </m:rPr>
                      <a:rPr lang="en-GB" sz="2400" b="0" i="0" smtClean="0">
                        <a:solidFill>
                          <a:srgbClr val="000000"/>
                        </a:solidFill>
                        <a:latin typeface="Cambria Math" panose="02040503050406030204" pitchFamily="18" charset="0"/>
                      </a:rPr>
                      <m:t>Days</m:t>
                    </m:r>
                    <m:r>
                      <a:rPr lang="en-GB" sz="2400" b="0" i="0" smtClean="0">
                        <a:solidFill>
                          <a:srgbClr val="000000"/>
                        </a:solidFill>
                        <a:latin typeface="Cambria Math" panose="02040503050406030204" pitchFamily="18" charset="0"/>
                      </a:rPr>
                      <m:t>−</m:t>
                    </m:r>
                    <m:r>
                      <m:rPr>
                        <m:sty m:val="p"/>
                      </m:rPr>
                      <a:rPr lang="en-GB" sz="2400" b="0" i="0" smtClean="0">
                        <a:solidFill>
                          <a:srgbClr val="000000"/>
                        </a:solidFill>
                        <a:latin typeface="Cambria Math" panose="02040503050406030204" pitchFamily="18" charset="0"/>
                      </a:rPr>
                      <m:t>Account</m:t>
                    </m:r>
                    <m:r>
                      <a:rPr lang="en-GB" sz="2400" b="0" i="0" smtClean="0">
                        <a:solidFill>
                          <a:srgbClr val="000000"/>
                        </a:solidFill>
                        <a:latin typeface="Cambria Math" panose="02040503050406030204" pitchFamily="18" charset="0"/>
                      </a:rPr>
                      <m:t> </m:t>
                    </m:r>
                    <m:r>
                      <m:rPr>
                        <m:sty m:val="p"/>
                      </m:rPr>
                      <a:rPr lang="en-GB" sz="2400" b="0" i="0" smtClean="0">
                        <a:solidFill>
                          <a:srgbClr val="000000"/>
                        </a:solidFill>
                        <a:latin typeface="Cambria Math" panose="02040503050406030204" pitchFamily="18" charset="0"/>
                      </a:rPr>
                      <m:t>Payable</m:t>
                    </m:r>
                    <m:r>
                      <a:rPr lang="en-GB" sz="2400" b="0" i="0" smtClean="0">
                        <a:solidFill>
                          <a:srgbClr val="000000"/>
                        </a:solidFill>
                        <a:latin typeface="Cambria Math" panose="02040503050406030204" pitchFamily="18" charset="0"/>
                      </a:rPr>
                      <m:t> </m:t>
                    </m:r>
                    <m:r>
                      <m:rPr>
                        <m:sty m:val="p"/>
                      </m:rPr>
                      <a:rPr lang="en-GB" sz="2400" b="0" i="0" smtClean="0">
                        <a:solidFill>
                          <a:srgbClr val="000000"/>
                        </a:solidFill>
                        <a:latin typeface="Cambria Math" panose="02040503050406030204" pitchFamily="18" charset="0"/>
                      </a:rPr>
                      <m:t>Days</m:t>
                    </m:r>
                  </m:oMath>
                </a14:m>
                <a:endParaRPr lang="en-US" altLang="en-US" dirty="0">
                  <a:latin typeface="Arial"/>
                  <a:ea typeface="ＭＳ Ｐゴシック"/>
                  <a:cs typeface="Arial"/>
                </a:endParaRPr>
              </a:p>
              <a:p>
                <a:pPr lvl="2"/>
                <a:endParaRPr lang="en-US" altLang="en-US" dirty="0">
                  <a:latin typeface="Arial"/>
                  <a:ea typeface="ＭＳ Ｐゴシック"/>
                  <a:cs typeface="Arial"/>
                </a:endParaRPr>
              </a:p>
              <a:p>
                <a:pPr lvl="2"/>
                <a:endParaRPr lang="en-US" altLang="en-US" dirty="0">
                  <a:latin typeface="Arial"/>
                  <a:ea typeface="ＭＳ Ｐゴシック"/>
                  <a:cs typeface="Arial"/>
                </a:endParaRPr>
              </a:p>
            </p:txBody>
          </p:sp>
        </mc:Choice>
        <mc:Fallback xmlns="">
          <p:sp>
            <p:nvSpPr>
              <p:cNvPr id="3" name="Content Placeholder 2">
                <a:extLst>
                  <a:ext uri="{FF2B5EF4-FFF2-40B4-BE49-F238E27FC236}">
                    <a16:creationId xmlns:a16="http://schemas.microsoft.com/office/drawing/2014/main" id="{048C70D5-03EC-5912-577F-BDF4B70634C7}"/>
                  </a:ext>
                </a:extLst>
              </p:cNvPr>
              <p:cNvSpPr>
                <a:spLocks noGrp="1" noRot="1" noChangeAspect="1" noMove="1" noResize="1" noEditPoints="1" noAdjustHandles="1" noChangeArrowheads="1" noChangeShapeType="1" noTextEdit="1"/>
              </p:cNvSpPr>
              <p:nvPr>
                <p:ph idx="1"/>
              </p:nvPr>
            </p:nvSpPr>
            <p:spPr>
              <a:xfrm>
                <a:off x="376518" y="1115993"/>
                <a:ext cx="8390963" cy="2911514"/>
              </a:xfrm>
              <a:blipFill>
                <a:blip r:embed="rId2"/>
                <a:stretch>
                  <a:fillRect l="-1308" t="-3556" r="-727"/>
                </a:stretch>
              </a:blipFill>
            </p:spPr>
            <p:txBody>
              <a:bodyPr/>
              <a:lstStyle/>
              <a:p>
                <a:r>
                  <a:rPr lang="en-GB">
                    <a:noFill/>
                  </a:rPr>
                  <a:t> </a:t>
                </a:r>
              </a:p>
            </p:txBody>
          </p:sp>
        </mc:Fallback>
      </mc:AlternateContent>
      <p:sp>
        <p:nvSpPr>
          <p:cNvPr id="4" name="Object 3" descr="Accounts receivable days equals accounts receivable over average daily sales.">
            <a:extLst>
              <a:ext uri="{FF2B5EF4-FFF2-40B4-BE49-F238E27FC236}">
                <a16:creationId xmlns:a16="http://schemas.microsoft.com/office/drawing/2014/main" id="{A31464E6-F397-795A-1CFD-9B62D24AF2B1}"/>
              </a:ext>
            </a:extLst>
          </p:cNvPr>
          <p:cNvSpPr txBox="1"/>
          <p:nvPr/>
        </p:nvSpPr>
        <p:spPr bwMode="auto">
          <a:xfrm>
            <a:off x="1485900" y="3165816"/>
            <a:ext cx="6642738" cy="683419"/>
          </a:xfrm>
          <a:prstGeom prst="rect">
            <a:avLst/>
          </a:prstGeom>
          <a:noFill/>
        </p:spPr>
        <p:txBody>
          <a:bodyPr>
            <a:noAutofit/>
          </a:bodyPr>
          <a:lstStyle/>
          <a:p>
            <a:endParaRPr lang="en-GB" sz="1500" dirty="0"/>
          </a:p>
        </p:txBody>
      </p:sp>
    </p:spTree>
    <p:extLst>
      <p:ext uri="{BB962C8B-B14F-4D97-AF65-F5344CB8AC3E}">
        <p14:creationId xmlns:p14="http://schemas.microsoft.com/office/powerpoint/2010/main" val="12642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0" dirty="0">
                <a:ea typeface="ヒラギノ角ゴ Pro W3" pitchFamily="-65" charset="-128"/>
              </a:rPr>
              <a:t>P</a:t>
            </a:r>
            <a:r>
              <a:rPr lang="en-US" altLang="zh-CN" sz="3200" b="0" dirty="0">
                <a:ea typeface="ヒラギノ角ゴ Pro W3" pitchFamily="-65" charset="-128"/>
              </a:rPr>
              <a:t>ractice: </a:t>
            </a:r>
            <a:r>
              <a:rPr lang="en-US" altLang="zh-CN" sz="3200" b="0" dirty="0" err="1">
                <a:ea typeface="ヒラギノ角ゴ Pro W3" pitchFamily="-65" charset="-128"/>
              </a:rPr>
              <a:t>UrbanBites</a:t>
            </a:r>
            <a:r>
              <a:rPr lang="en-US" altLang="zh-CN" sz="3200" b="0" dirty="0">
                <a:ea typeface="ヒラギノ角ゴ Pro W3" pitchFamily="-65" charset="-128"/>
              </a:rPr>
              <a:t> Cafe</a:t>
            </a:r>
            <a:endParaRPr lang="en-US" sz="1800" b="0" dirty="0">
              <a:latin typeface="+mj-lt"/>
            </a:endParaRPr>
          </a:p>
        </p:txBody>
      </p:sp>
      <p:sp>
        <p:nvSpPr>
          <p:cNvPr id="3" name="Content Placeholder 2"/>
          <p:cNvSpPr>
            <a:spLocks noGrp="1"/>
          </p:cNvSpPr>
          <p:nvPr>
            <p:ph idx="1"/>
          </p:nvPr>
        </p:nvSpPr>
        <p:spPr>
          <a:xfrm>
            <a:off x="457200" y="1240492"/>
            <a:ext cx="8417858" cy="2897433"/>
          </a:xfrm>
        </p:spPr>
        <p:txBody>
          <a:bodyPr/>
          <a:lstStyle/>
          <a:p>
            <a:pPr marL="0" indent="0">
              <a:buNone/>
            </a:pPr>
            <a:r>
              <a:rPr lang="en-US" sz="2400" dirty="0">
                <a:latin typeface="Arial"/>
                <a:cs typeface="Arial"/>
              </a:rPr>
              <a:t>In 2023, </a:t>
            </a:r>
            <a:r>
              <a:rPr lang="en-US" sz="2400" dirty="0" err="1">
                <a:latin typeface="Arial"/>
                <a:cs typeface="Arial"/>
              </a:rPr>
              <a:t>UrbanBite</a:t>
            </a:r>
            <a:r>
              <a:rPr lang="en-US" sz="2400" dirty="0">
                <a:latin typeface="Arial"/>
                <a:cs typeface="Arial"/>
              </a:rPr>
              <a:t> Cafe has following info:</a:t>
            </a:r>
          </a:p>
          <a:p>
            <a:pPr algn="l">
              <a:buFont typeface="Arial" panose="020B0604020202020204" pitchFamily="34" charset="0"/>
              <a:buChar char="•"/>
            </a:pPr>
            <a:r>
              <a:rPr lang="en-US" altLang="zh-CN" sz="2400" b="1" i="0" dirty="0">
                <a:solidFill>
                  <a:srgbClr val="404040"/>
                </a:solidFill>
                <a:effectLst/>
                <a:latin typeface="Arial"/>
                <a:cs typeface="Arial"/>
              </a:rPr>
              <a:t>Annual Revenue</a:t>
            </a:r>
            <a:r>
              <a:rPr lang="en-US" altLang="zh-CN" sz="2400" b="0" i="0" dirty="0">
                <a:solidFill>
                  <a:srgbClr val="404040"/>
                </a:solidFill>
                <a:effectLst/>
                <a:latin typeface="Arial"/>
                <a:cs typeface="Arial"/>
              </a:rPr>
              <a:t>: £1,500,000 (dine-in, takeout, catering)</a:t>
            </a:r>
          </a:p>
          <a:p>
            <a:pPr algn="l">
              <a:spcBef>
                <a:spcPts val="225"/>
              </a:spcBef>
              <a:buFont typeface="Arial" panose="020B0604020202020204" pitchFamily="34" charset="0"/>
              <a:buChar char="•"/>
            </a:pPr>
            <a:r>
              <a:rPr lang="en-US" altLang="zh-CN" sz="2400" b="1" i="0" dirty="0">
                <a:solidFill>
                  <a:srgbClr val="404040"/>
                </a:solidFill>
                <a:effectLst/>
                <a:latin typeface="Arial"/>
                <a:cs typeface="Arial"/>
              </a:rPr>
              <a:t>Cost of Goods Sold (COGS)</a:t>
            </a:r>
            <a:r>
              <a:rPr lang="en-US" altLang="zh-CN" sz="2400" b="0" i="0" dirty="0">
                <a:solidFill>
                  <a:srgbClr val="404040"/>
                </a:solidFill>
                <a:effectLst/>
                <a:latin typeface="Arial"/>
                <a:cs typeface="Arial"/>
              </a:rPr>
              <a:t>: £600,000 (40% of revenue)</a:t>
            </a:r>
          </a:p>
          <a:p>
            <a:pPr algn="l">
              <a:spcBef>
                <a:spcPts val="225"/>
              </a:spcBef>
              <a:buFont typeface="Arial" panose="020B0604020202020204" pitchFamily="34" charset="0"/>
              <a:buChar char="•"/>
            </a:pPr>
            <a:r>
              <a:rPr lang="en-US" altLang="zh-CN" sz="2400" b="1" i="0" dirty="0">
                <a:solidFill>
                  <a:srgbClr val="404040"/>
                </a:solidFill>
                <a:effectLst/>
                <a:latin typeface="Arial"/>
                <a:cs typeface="Arial"/>
              </a:rPr>
              <a:t>Accounts Receivable</a:t>
            </a:r>
            <a:r>
              <a:rPr lang="en-US" altLang="zh-CN" sz="2400" b="0" i="0" dirty="0">
                <a:solidFill>
                  <a:srgbClr val="404040"/>
                </a:solidFill>
                <a:effectLst/>
                <a:latin typeface="Arial"/>
                <a:cs typeface="Arial"/>
              </a:rPr>
              <a:t>: £100,000 (catering invoices)</a:t>
            </a:r>
          </a:p>
          <a:p>
            <a:pPr algn="l">
              <a:spcBef>
                <a:spcPts val="225"/>
              </a:spcBef>
              <a:buFont typeface="Arial" panose="020B0604020202020204" pitchFamily="34" charset="0"/>
              <a:buChar char="•"/>
            </a:pPr>
            <a:r>
              <a:rPr lang="en-US" altLang="zh-CN" sz="2400" b="1" i="0" dirty="0">
                <a:solidFill>
                  <a:srgbClr val="404040"/>
                </a:solidFill>
                <a:effectLst/>
                <a:latin typeface="Arial"/>
                <a:cs typeface="Arial"/>
              </a:rPr>
              <a:t>Accounts Payable</a:t>
            </a:r>
            <a:r>
              <a:rPr lang="en-US" altLang="zh-CN" sz="2400" b="0" i="0" dirty="0">
                <a:solidFill>
                  <a:srgbClr val="404040"/>
                </a:solidFill>
                <a:effectLst/>
                <a:latin typeface="Arial"/>
                <a:cs typeface="Arial"/>
              </a:rPr>
              <a:t>: £50,000 (food suppliers)</a:t>
            </a:r>
          </a:p>
          <a:p>
            <a:pPr algn="l">
              <a:spcBef>
                <a:spcPts val="225"/>
              </a:spcBef>
              <a:buFont typeface="Arial" panose="020B0604020202020204" pitchFamily="34" charset="0"/>
              <a:buChar char="•"/>
            </a:pPr>
            <a:r>
              <a:rPr lang="en-US" altLang="zh-CN" sz="2400" b="1" i="0" dirty="0">
                <a:solidFill>
                  <a:srgbClr val="404040"/>
                </a:solidFill>
                <a:effectLst/>
                <a:latin typeface="Arial"/>
                <a:cs typeface="Arial"/>
              </a:rPr>
              <a:t>Average Inventory</a:t>
            </a:r>
            <a:r>
              <a:rPr lang="en-US" altLang="zh-CN" sz="2400" b="0" i="0" dirty="0">
                <a:solidFill>
                  <a:srgbClr val="404040"/>
                </a:solidFill>
                <a:effectLst/>
                <a:latin typeface="Arial"/>
                <a:cs typeface="Arial"/>
              </a:rPr>
              <a:t>: £30,000 (perishable ingredients)</a:t>
            </a:r>
          </a:p>
        </p:txBody>
      </p:sp>
    </p:spTree>
    <p:extLst>
      <p:ext uri="{BB962C8B-B14F-4D97-AF65-F5344CB8AC3E}">
        <p14:creationId xmlns:p14="http://schemas.microsoft.com/office/powerpoint/2010/main" val="1849317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F66CF1-7749-9469-68FC-080A78FF39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097338-FD9D-A9B6-76C2-EBBB5CAE5C71}"/>
              </a:ext>
            </a:extLst>
          </p:cNvPr>
          <p:cNvSpPr>
            <a:spLocks noGrp="1"/>
          </p:cNvSpPr>
          <p:nvPr>
            <p:ph type="title"/>
          </p:nvPr>
        </p:nvSpPr>
        <p:spPr/>
        <p:txBody>
          <a:bodyPr/>
          <a:lstStyle/>
          <a:p>
            <a:r>
              <a:rPr lang="en-US" sz="3200" b="0" dirty="0">
                <a:ea typeface="ヒラギノ角ゴ Pro W3" pitchFamily="-65" charset="-128"/>
              </a:rPr>
              <a:t>P</a:t>
            </a:r>
            <a:r>
              <a:rPr lang="en-US" altLang="zh-CN" sz="3200" b="0" dirty="0">
                <a:ea typeface="ヒラギノ角ゴ Pro W3" pitchFamily="-65" charset="-128"/>
              </a:rPr>
              <a:t>ractice: </a:t>
            </a:r>
            <a:r>
              <a:rPr lang="en-US" altLang="zh-CN" sz="3200" b="0" dirty="0" err="1">
                <a:ea typeface="ヒラギノ角ゴ Pro W3" pitchFamily="-65" charset="-128"/>
              </a:rPr>
              <a:t>UrbanBites</a:t>
            </a:r>
            <a:r>
              <a:rPr lang="en-US" altLang="zh-CN" sz="3200" b="0" dirty="0">
                <a:ea typeface="ヒラギノ角ゴ Pro W3" pitchFamily="-65" charset="-128"/>
              </a:rPr>
              <a:t> Cafe</a:t>
            </a:r>
            <a:endParaRPr lang="en-US" sz="1800" b="0" dirty="0">
              <a:latin typeface="+mj-lt"/>
            </a:endParaRPr>
          </a:p>
        </p:txBody>
      </p:sp>
      <p:sp>
        <p:nvSpPr>
          <p:cNvPr id="3" name="Content Placeholder 2">
            <a:extLst>
              <a:ext uri="{FF2B5EF4-FFF2-40B4-BE49-F238E27FC236}">
                <a16:creationId xmlns:a16="http://schemas.microsoft.com/office/drawing/2014/main" id="{F973F5E6-C252-4EAF-F8E7-3215CD4A3E6E}"/>
              </a:ext>
            </a:extLst>
          </p:cNvPr>
          <p:cNvSpPr>
            <a:spLocks noGrp="1"/>
          </p:cNvSpPr>
          <p:nvPr>
            <p:ph idx="1"/>
          </p:nvPr>
        </p:nvSpPr>
        <p:spPr/>
        <p:txBody>
          <a:bodyPr/>
          <a:lstStyle/>
          <a:p>
            <a:pPr marL="0" indent="0">
              <a:buNone/>
            </a:pPr>
            <a:r>
              <a:rPr lang="en-US" sz="2400" dirty="0">
                <a:latin typeface="Arial"/>
                <a:cs typeface="Arial"/>
              </a:rPr>
              <a:t>Exercises:</a:t>
            </a:r>
          </a:p>
          <a:p>
            <a:pPr algn="l">
              <a:buFont typeface="Arial" panose="020B0604020202020204" pitchFamily="34" charset="0"/>
              <a:buChar char="•"/>
            </a:pPr>
            <a:r>
              <a:rPr lang="en-US" altLang="zh-CN" sz="2400" b="1" i="0" dirty="0">
                <a:solidFill>
                  <a:srgbClr val="404040"/>
                </a:solidFill>
                <a:effectLst/>
                <a:latin typeface="Arial"/>
                <a:cs typeface="Arial"/>
              </a:rPr>
              <a:t>Q1</a:t>
            </a:r>
            <a:r>
              <a:rPr lang="en-US" altLang="zh-CN" sz="2400" i="0" dirty="0">
                <a:solidFill>
                  <a:srgbClr val="404040"/>
                </a:solidFill>
                <a:effectLst/>
                <a:latin typeface="Arial"/>
                <a:cs typeface="Arial"/>
              </a:rPr>
              <a:t>: What are Account Receivable Days, Account Payable Days, and Inventory Days of </a:t>
            </a:r>
            <a:r>
              <a:rPr lang="en-US" altLang="zh-CN" sz="2400" i="0" dirty="0" err="1">
                <a:solidFill>
                  <a:srgbClr val="404040"/>
                </a:solidFill>
                <a:effectLst/>
                <a:latin typeface="Arial"/>
                <a:cs typeface="Arial"/>
              </a:rPr>
              <a:t>UrbanBites</a:t>
            </a:r>
            <a:r>
              <a:rPr lang="en-US" altLang="zh-CN" sz="2400" i="0" dirty="0">
                <a:solidFill>
                  <a:srgbClr val="404040"/>
                </a:solidFill>
                <a:effectLst/>
                <a:latin typeface="Arial"/>
                <a:cs typeface="Arial"/>
              </a:rPr>
              <a:t>?</a:t>
            </a:r>
          </a:p>
          <a:p>
            <a:pPr algn="l">
              <a:spcBef>
                <a:spcPts val="225"/>
              </a:spcBef>
              <a:buFont typeface="Arial" panose="020B0604020202020204" pitchFamily="34" charset="0"/>
              <a:buChar char="•"/>
            </a:pPr>
            <a:r>
              <a:rPr lang="en-US" altLang="zh-CN" sz="2400" b="1" dirty="0">
                <a:solidFill>
                  <a:srgbClr val="404040"/>
                </a:solidFill>
                <a:latin typeface="Arial"/>
                <a:cs typeface="Arial"/>
              </a:rPr>
              <a:t>Q2</a:t>
            </a:r>
            <a:r>
              <a:rPr lang="en-US" altLang="zh-CN" sz="2400" dirty="0">
                <a:solidFill>
                  <a:srgbClr val="404040"/>
                </a:solidFill>
                <a:latin typeface="Arial"/>
                <a:cs typeface="Arial"/>
              </a:rPr>
              <a:t>: </a:t>
            </a:r>
            <a:r>
              <a:rPr lang="en-US" altLang="zh-CN" sz="2400" i="0" dirty="0">
                <a:solidFill>
                  <a:srgbClr val="404040"/>
                </a:solidFill>
                <a:effectLst/>
                <a:latin typeface="Arial"/>
                <a:cs typeface="Arial"/>
              </a:rPr>
              <a:t>What is the Cash Conversion Days of </a:t>
            </a:r>
            <a:r>
              <a:rPr lang="en-US" altLang="zh-CN" sz="2400" i="0" dirty="0" err="1">
                <a:solidFill>
                  <a:srgbClr val="404040"/>
                </a:solidFill>
                <a:effectLst/>
                <a:latin typeface="Arial"/>
                <a:cs typeface="Arial"/>
              </a:rPr>
              <a:t>UrbanBites</a:t>
            </a:r>
            <a:r>
              <a:rPr lang="en-US" altLang="zh-CN" sz="2400" i="0" dirty="0">
                <a:solidFill>
                  <a:srgbClr val="404040"/>
                </a:solidFill>
                <a:effectLst/>
                <a:latin typeface="Arial"/>
                <a:cs typeface="Arial"/>
              </a:rPr>
              <a:t>? What does it imply?</a:t>
            </a:r>
          </a:p>
          <a:p>
            <a:pPr algn="l">
              <a:spcBef>
                <a:spcPts val="225"/>
              </a:spcBef>
              <a:buFont typeface="Arial" panose="020B0604020202020204" pitchFamily="34" charset="0"/>
              <a:buChar char="•"/>
            </a:pPr>
            <a:r>
              <a:rPr lang="en-US" altLang="zh-CN" sz="2400" b="1" dirty="0">
                <a:solidFill>
                  <a:srgbClr val="404040"/>
                </a:solidFill>
                <a:latin typeface="Arial"/>
                <a:cs typeface="Arial"/>
              </a:rPr>
              <a:t>Q3</a:t>
            </a:r>
            <a:r>
              <a:rPr lang="en-US" altLang="zh-CN" sz="2400" dirty="0">
                <a:solidFill>
                  <a:srgbClr val="404040"/>
                </a:solidFill>
                <a:latin typeface="Arial"/>
                <a:cs typeface="Arial"/>
              </a:rPr>
              <a:t>: How to improve the working capital management of this restaurant?</a:t>
            </a:r>
            <a:endParaRPr lang="en-US" altLang="zh-CN" sz="2400" i="0" dirty="0">
              <a:solidFill>
                <a:srgbClr val="404040"/>
              </a:solidFill>
              <a:effectLst/>
              <a:latin typeface="Arial"/>
              <a:cs typeface="Arial"/>
            </a:endParaRPr>
          </a:p>
        </p:txBody>
      </p:sp>
    </p:spTree>
    <p:extLst>
      <p:ext uri="{BB962C8B-B14F-4D97-AF65-F5344CB8AC3E}">
        <p14:creationId xmlns:p14="http://schemas.microsoft.com/office/powerpoint/2010/main" val="3507082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57DD87-855C-9807-0DEB-F85678F6F2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C1ED91-A07E-0186-A12B-28630A181A4A}"/>
              </a:ext>
            </a:extLst>
          </p:cNvPr>
          <p:cNvSpPr>
            <a:spLocks noGrp="1"/>
          </p:cNvSpPr>
          <p:nvPr>
            <p:ph type="title"/>
          </p:nvPr>
        </p:nvSpPr>
        <p:spPr/>
        <p:txBody>
          <a:bodyPr/>
          <a:lstStyle/>
          <a:p>
            <a:r>
              <a:rPr lang="en-US" sz="3200" b="0" dirty="0">
                <a:ea typeface="ヒラギノ角ゴ Pro W3" pitchFamily="-65" charset="-128"/>
              </a:rPr>
              <a:t>P</a:t>
            </a:r>
            <a:r>
              <a:rPr lang="en-US" altLang="zh-CN" sz="3200" b="0" dirty="0">
                <a:ea typeface="ヒラギノ角ゴ Pro W3" pitchFamily="-65" charset="-128"/>
              </a:rPr>
              <a:t>ractice: </a:t>
            </a:r>
            <a:r>
              <a:rPr lang="en-US" altLang="zh-CN" sz="3200" b="0" dirty="0" err="1">
                <a:ea typeface="ヒラギノ角ゴ Pro W3" pitchFamily="-65" charset="-128"/>
              </a:rPr>
              <a:t>UrbanBites</a:t>
            </a:r>
            <a:r>
              <a:rPr lang="en-US" altLang="zh-CN" sz="3200" b="0" dirty="0">
                <a:ea typeface="ヒラギノ角ゴ Pro W3" pitchFamily="-65" charset="-128"/>
              </a:rPr>
              <a:t> Cafe</a:t>
            </a:r>
            <a:endParaRPr lang="en-US" sz="1800" b="0" dirty="0">
              <a:latin typeface="+mj-lt"/>
            </a:endParaRP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A9712D20-51FB-52EF-E111-5B0856BEBCC4}"/>
                  </a:ext>
                </a:extLst>
              </p:cNvPr>
              <p:cNvSpPr>
                <a:spLocks noGrp="1"/>
              </p:cNvSpPr>
              <p:nvPr>
                <p:ph idx="1"/>
              </p:nvPr>
            </p:nvSpPr>
            <p:spPr>
              <a:xfrm>
                <a:off x="457200" y="1063229"/>
                <a:ext cx="8229600" cy="2937774"/>
              </a:xfrm>
            </p:spPr>
            <p:txBody>
              <a:bodyPr/>
              <a:lstStyle/>
              <a:p>
                <a:pPr marL="0" indent="0">
                  <a:buNone/>
                </a:pPr>
                <a:r>
                  <a:rPr lang="en-US" sz="2400" dirty="0">
                    <a:latin typeface="Arial" panose="020B0604020202020204" pitchFamily="34" charset="0"/>
                    <a:cs typeface="Arial" panose="020B0604020202020204" pitchFamily="34" charset="0"/>
                  </a:rPr>
                  <a:t>Then, we calculate the working capital ratios:</a:t>
                </a:r>
              </a:p>
              <a:p>
                <a:pPr algn="l">
                  <a:buFont typeface="Arial" panose="020B0604020202020204" pitchFamily="34" charset="0"/>
                  <a:buChar char="•"/>
                </a:pPr>
                <a:r>
                  <a:rPr lang="en-US" altLang="zh-CN" sz="2000" b="1" i="0" dirty="0">
                    <a:solidFill>
                      <a:srgbClr val="404040"/>
                    </a:solidFill>
                    <a:effectLst/>
                    <a:latin typeface="Arial" panose="020B0604020202020204" pitchFamily="34" charset="0"/>
                    <a:cs typeface="Arial" panose="020B0604020202020204" pitchFamily="34" charset="0"/>
                  </a:rPr>
                  <a:t>Account Receivable Days</a:t>
                </a:r>
                <a:r>
                  <a:rPr lang="en-US" altLang="zh-CN" sz="2000" b="0" i="0" dirty="0">
                    <a:solidFill>
                      <a:srgbClr val="404040"/>
                    </a:solidFill>
                    <a:effectLst/>
                    <a:latin typeface="Arial" panose="020B0604020202020204" pitchFamily="34" charset="0"/>
                    <a:cs typeface="Arial" panose="020B0604020202020204" pitchFamily="34" charset="0"/>
                  </a:rPr>
                  <a:t>: </a:t>
                </a:r>
              </a:p>
              <a:p>
                <a:pPr algn="l">
                  <a:buFont typeface="Arial" panose="020B0604020202020204" pitchFamily="34" charset="0"/>
                  <a:buChar char="•"/>
                </a:pPr>
                <a14:m>
                  <m:oMath xmlns:m="http://schemas.openxmlformats.org/officeDocument/2006/math">
                    <m:f>
                      <m:fPr>
                        <m:ctrlPr>
                          <a:rPr lang="en-US" altLang="zh-CN" sz="2000" b="0" i="1" smtClean="0">
                            <a:solidFill>
                              <a:srgbClr val="404040"/>
                            </a:solidFill>
                            <a:effectLst/>
                            <a:latin typeface="Cambria Math" panose="02040503050406030204" pitchFamily="18" charset="0"/>
                            <a:cs typeface="Arial" panose="020B0604020202020204" pitchFamily="34" charset="0"/>
                          </a:rPr>
                        </m:ctrlPr>
                      </m:fPr>
                      <m:num>
                        <m:r>
                          <a:rPr lang="en-GB" altLang="zh-CN" sz="2000" b="0" i="1" smtClean="0">
                            <a:solidFill>
                              <a:srgbClr val="404040"/>
                            </a:solidFill>
                            <a:effectLst/>
                            <a:latin typeface="Cambria Math" panose="02040503050406030204" pitchFamily="18" charset="0"/>
                            <a:cs typeface="Arial" panose="020B0604020202020204" pitchFamily="34" charset="0"/>
                          </a:rPr>
                          <m:t>𝐴𝑐𝑐𝑜𝑢𝑛𝑡</m:t>
                        </m:r>
                        <m:r>
                          <a:rPr lang="en-GB" altLang="zh-CN" sz="2000" b="0" i="1" smtClean="0">
                            <a:solidFill>
                              <a:srgbClr val="404040"/>
                            </a:solidFill>
                            <a:effectLst/>
                            <a:latin typeface="Cambria Math" panose="02040503050406030204" pitchFamily="18" charset="0"/>
                            <a:cs typeface="Arial" panose="020B0604020202020204" pitchFamily="34" charset="0"/>
                          </a:rPr>
                          <m:t> </m:t>
                        </m:r>
                        <m:r>
                          <a:rPr lang="en-GB" altLang="zh-CN" sz="2000" b="0" i="1" smtClean="0">
                            <a:solidFill>
                              <a:srgbClr val="404040"/>
                            </a:solidFill>
                            <a:effectLst/>
                            <a:latin typeface="Cambria Math" panose="02040503050406030204" pitchFamily="18" charset="0"/>
                            <a:cs typeface="Arial" panose="020B0604020202020204" pitchFamily="34" charset="0"/>
                          </a:rPr>
                          <m:t>𝑅𝑒𝑐𝑒𝑖𝑣𝑎𝑏𝑙𝑒</m:t>
                        </m:r>
                      </m:num>
                      <m:den>
                        <m:r>
                          <a:rPr lang="en-GB" altLang="zh-CN" sz="2000" b="0" i="1" smtClean="0">
                            <a:solidFill>
                              <a:srgbClr val="404040"/>
                            </a:solidFill>
                            <a:effectLst/>
                            <a:latin typeface="Cambria Math" panose="02040503050406030204" pitchFamily="18" charset="0"/>
                            <a:cs typeface="Arial" panose="020B0604020202020204" pitchFamily="34" charset="0"/>
                          </a:rPr>
                          <m:t>𝑆𝑎𝑙𝑒𝑠</m:t>
                        </m:r>
                        <m:r>
                          <a:rPr lang="en-GB" altLang="zh-CN" sz="2000" b="0" i="1" smtClean="0">
                            <a:solidFill>
                              <a:srgbClr val="404040"/>
                            </a:solidFill>
                            <a:effectLst/>
                            <a:latin typeface="Cambria Math" panose="02040503050406030204" pitchFamily="18" charset="0"/>
                            <a:cs typeface="Arial" panose="020B0604020202020204" pitchFamily="34" charset="0"/>
                          </a:rPr>
                          <m:t>/365</m:t>
                        </m:r>
                      </m:den>
                    </m:f>
                    <m:r>
                      <a:rPr lang="en-GB" altLang="zh-CN" sz="2000" b="0" i="1" smtClean="0">
                        <a:solidFill>
                          <a:srgbClr val="404040"/>
                        </a:solidFill>
                        <a:effectLst/>
                        <a:latin typeface="Cambria Math" panose="02040503050406030204" pitchFamily="18" charset="0"/>
                        <a:cs typeface="Arial" panose="020B0604020202020204" pitchFamily="34" charset="0"/>
                      </a:rPr>
                      <m:t>=</m:t>
                    </m:r>
                    <m:f>
                      <m:fPr>
                        <m:ctrlPr>
                          <a:rPr lang="en-GB" altLang="zh-CN" sz="2000" b="0" i="1" smtClean="0">
                            <a:solidFill>
                              <a:srgbClr val="404040"/>
                            </a:solidFill>
                            <a:effectLst/>
                            <a:latin typeface="Cambria Math" panose="02040503050406030204" pitchFamily="18" charset="0"/>
                            <a:cs typeface="Arial" panose="020B0604020202020204" pitchFamily="34" charset="0"/>
                          </a:rPr>
                        </m:ctrlPr>
                      </m:fPr>
                      <m:num>
                        <m:r>
                          <a:rPr lang="en-GB" altLang="zh-CN" sz="2000" b="0" i="1" smtClean="0">
                            <a:solidFill>
                              <a:srgbClr val="404040"/>
                            </a:solidFill>
                            <a:effectLst/>
                            <a:latin typeface="Cambria Math" panose="02040503050406030204" pitchFamily="18" charset="0"/>
                            <a:cs typeface="Arial" panose="020B0604020202020204" pitchFamily="34" charset="0"/>
                          </a:rPr>
                          <m:t>100,000</m:t>
                        </m:r>
                      </m:num>
                      <m:den>
                        <m:r>
                          <a:rPr lang="en-GB" altLang="zh-CN" sz="2000" b="0" i="1" smtClean="0">
                            <a:solidFill>
                              <a:srgbClr val="404040"/>
                            </a:solidFill>
                            <a:effectLst/>
                            <a:latin typeface="Cambria Math" panose="02040503050406030204" pitchFamily="18" charset="0"/>
                            <a:cs typeface="Arial" panose="020B0604020202020204" pitchFamily="34" charset="0"/>
                          </a:rPr>
                          <m:t>1,500,000/365</m:t>
                        </m:r>
                      </m:den>
                    </m:f>
                    <m:r>
                      <a:rPr lang="en-GB" altLang="zh-CN" sz="2000" b="0" i="1" smtClean="0">
                        <a:solidFill>
                          <a:srgbClr val="404040"/>
                        </a:solidFill>
                        <a:effectLst/>
                        <a:latin typeface="Cambria Math" panose="02040503050406030204" pitchFamily="18" charset="0"/>
                        <a:cs typeface="Arial" panose="020B0604020202020204" pitchFamily="34" charset="0"/>
                      </a:rPr>
                      <m:t>=24.3 </m:t>
                    </m:r>
                    <m:r>
                      <a:rPr lang="en-GB" altLang="zh-CN" sz="2000" b="0" i="1" smtClean="0">
                        <a:solidFill>
                          <a:srgbClr val="404040"/>
                        </a:solidFill>
                        <a:effectLst/>
                        <a:latin typeface="Cambria Math" panose="02040503050406030204" pitchFamily="18" charset="0"/>
                        <a:cs typeface="Arial" panose="020B0604020202020204" pitchFamily="34" charset="0"/>
                      </a:rPr>
                      <m:t>𝑑𝑎𝑦𝑠</m:t>
                    </m:r>
                  </m:oMath>
                </a14:m>
                <a:endParaRPr lang="en-US" altLang="zh-CN" sz="2000" b="0" i="0" dirty="0">
                  <a:solidFill>
                    <a:srgbClr val="404040"/>
                  </a:solidFill>
                  <a:effectLst/>
                  <a:latin typeface="Arial" panose="020B0604020202020204" pitchFamily="34" charset="0"/>
                  <a:cs typeface="Arial" panose="020B0604020202020204" pitchFamily="34" charset="0"/>
                </a:endParaRPr>
              </a:p>
              <a:p>
                <a:pPr algn="l">
                  <a:spcBef>
                    <a:spcPts val="225"/>
                  </a:spcBef>
                  <a:buFont typeface="Arial" panose="020B0604020202020204" pitchFamily="34" charset="0"/>
                  <a:buChar char="•"/>
                </a:pPr>
                <a:r>
                  <a:rPr lang="en-US" altLang="zh-CN" sz="2000" b="1" i="0" dirty="0">
                    <a:solidFill>
                      <a:srgbClr val="404040"/>
                    </a:solidFill>
                    <a:effectLst/>
                    <a:latin typeface="Arial" panose="020B0604020202020204" pitchFamily="34" charset="0"/>
                    <a:cs typeface="Arial" panose="020B0604020202020204" pitchFamily="34" charset="0"/>
                  </a:rPr>
                  <a:t>Account Payable Days:</a:t>
                </a:r>
              </a:p>
              <a:p>
                <a:pPr>
                  <a:spcBef>
                    <a:spcPts val="225"/>
                  </a:spcBef>
                </a:pPr>
                <a14:m>
                  <m:oMath xmlns:m="http://schemas.openxmlformats.org/officeDocument/2006/math">
                    <m:f>
                      <m:fPr>
                        <m:ctrlPr>
                          <a:rPr lang="en-US" altLang="zh-CN" sz="2000" b="0" i="1" smtClean="0">
                            <a:solidFill>
                              <a:srgbClr val="404040"/>
                            </a:solidFill>
                            <a:effectLst/>
                            <a:latin typeface="Cambria Math" panose="02040503050406030204" pitchFamily="18" charset="0"/>
                            <a:cs typeface="Arial" panose="020B0604020202020204" pitchFamily="34" charset="0"/>
                          </a:rPr>
                        </m:ctrlPr>
                      </m:fPr>
                      <m:num>
                        <m:r>
                          <a:rPr lang="en-GB" altLang="zh-CN" sz="2000" b="0" i="1" smtClean="0">
                            <a:solidFill>
                              <a:srgbClr val="404040"/>
                            </a:solidFill>
                            <a:effectLst/>
                            <a:latin typeface="Cambria Math" panose="02040503050406030204" pitchFamily="18" charset="0"/>
                            <a:cs typeface="Arial" panose="020B0604020202020204" pitchFamily="34" charset="0"/>
                          </a:rPr>
                          <m:t>𝐴𝑐𝑐𝑜𝑢𝑛𝑡</m:t>
                        </m:r>
                        <m:r>
                          <a:rPr lang="en-GB" altLang="zh-CN" sz="2000" b="0" i="1" smtClean="0">
                            <a:solidFill>
                              <a:srgbClr val="404040"/>
                            </a:solidFill>
                            <a:effectLst/>
                            <a:latin typeface="Cambria Math" panose="02040503050406030204" pitchFamily="18" charset="0"/>
                            <a:cs typeface="Arial" panose="020B0604020202020204" pitchFamily="34" charset="0"/>
                          </a:rPr>
                          <m:t> </m:t>
                        </m:r>
                        <m:r>
                          <a:rPr lang="en-GB" altLang="zh-CN" sz="2000" b="0" i="1" smtClean="0">
                            <a:solidFill>
                              <a:srgbClr val="404040"/>
                            </a:solidFill>
                            <a:effectLst/>
                            <a:latin typeface="Cambria Math" panose="02040503050406030204" pitchFamily="18" charset="0"/>
                            <a:cs typeface="Arial" panose="020B0604020202020204" pitchFamily="34" charset="0"/>
                          </a:rPr>
                          <m:t>𝑃𝑎𝑦𝑎𝑏𝑙𝑒</m:t>
                        </m:r>
                      </m:num>
                      <m:den>
                        <m:r>
                          <a:rPr lang="en-GB" altLang="zh-CN" sz="2000" b="0" i="1" smtClean="0">
                            <a:solidFill>
                              <a:srgbClr val="404040"/>
                            </a:solidFill>
                            <a:effectLst/>
                            <a:latin typeface="Cambria Math" panose="02040503050406030204" pitchFamily="18" charset="0"/>
                            <a:cs typeface="Arial" panose="020B0604020202020204" pitchFamily="34" charset="0"/>
                          </a:rPr>
                          <m:t>𝐶𝑂𝐺𝑆</m:t>
                        </m:r>
                        <m:r>
                          <a:rPr lang="en-GB" altLang="zh-CN" sz="2000" b="0" i="1" smtClean="0">
                            <a:solidFill>
                              <a:srgbClr val="404040"/>
                            </a:solidFill>
                            <a:effectLst/>
                            <a:latin typeface="Cambria Math" panose="02040503050406030204" pitchFamily="18" charset="0"/>
                            <a:cs typeface="Arial" panose="020B0604020202020204" pitchFamily="34" charset="0"/>
                          </a:rPr>
                          <m:t>/365</m:t>
                        </m:r>
                      </m:den>
                    </m:f>
                    <m:r>
                      <a:rPr lang="en-GB" altLang="zh-CN" sz="2000" b="0" i="1" smtClean="0">
                        <a:solidFill>
                          <a:srgbClr val="404040"/>
                        </a:solidFill>
                        <a:effectLst/>
                        <a:latin typeface="Cambria Math" panose="02040503050406030204" pitchFamily="18" charset="0"/>
                        <a:cs typeface="Arial" panose="020B0604020202020204" pitchFamily="34" charset="0"/>
                      </a:rPr>
                      <m:t>=</m:t>
                    </m:r>
                    <m:f>
                      <m:fPr>
                        <m:ctrlPr>
                          <a:rPr lang="en-GB" altLang="zh-CN" sz="2000" b="0" i="1" smtClean="0">
                            <a:solidFill>
                              <a:srgbClr val="404040"/>
                            </a:solidFill>
                            <a:effectLst/>
                            <a:latin typeface="Cambria Math" panose="02040503050406030204" pitchFamily="18" charset="0"/>
                            <a:cs typeface="Arial" panose="020B0604020202020204" pitchFamily="34" charset="0"/>
                          </a:rPr>
                        </m:ctrlPr>
                      </m:fPr>
                      <m:num>
                        <m:r>
                          <a:rPr lang="en-GB" altLang="zh-CN" sz="2000" b="0" i="1" smtClean="0">
                            <a:solidFill>
                              <a:srgbClr val="404040"/>
                            </a:solidFill>
                            <a:effectLst/>
                            <a:latin typeface="Cambria Math" panose="02040503050406030204" pitchFamily="18" charset="0"/>
                            <a:cs typeface="Arial" panose="020B0604020202020204" pitchFamily="34" charset="0"/>
                          </a:rPr>
                          <m:t>50,000</m:t>
                        </m:r>
                      </m:num>
                      <m:den>
                        <m:r>
                          <a:rPr lang="en-GB" altLang="zh-CN" sz="2000" b="0" i="1" smtClean="0">
                            <a:solidFill>
                              <a:srgbClr val="404040"/>
                            </a:solidFill>
                            <a:effectLst/>
                            <a:latin typeface="Cambria Math" panose="02040503050406030204" pitchFamily="18" charset="0"/>
                            <a:cs typeface="Arial" panose="020B0604020202020204" pitchFamily="34" charset="0"/>
                          </a:rPr>
                          <m:t>600,000/365</m:t>
                        </m:r>
                      </m:den>
                    </m:f>
                    <m:r>
                      <a:rPr lang="en-GB" altLang="zh-CN" sz="2000" b="0" i="1" smtClean="0">
                        <a:solidFill>
                          <a:srgbClr val="404040"/>
                        </a:solidFill>
                        <a:effectLst/>
                        <a:latin typeface="Cambria Math" panose="02040503050406030204" pitchFamily="18" charset="0"/>
                        <a:cs typeface="Arial" panose="020B0604020202020204" pitchFamily="34" charset="0"/>
                      </a:rPr>
                      <m:t>=30.4 </m:t>
                    </m:r>
                    <m:r>
                      <a:rPr lang="en-GB" altLang="zh-CN" sz="2000" b="0" i="1" smtClean="0">
                        <a:solidFill>
                          <a:srgbClr val="404040"/>
                        </a:solidFill>
                        <a:effectLst/>
                        <a:latin typeface="Cambria Math" panose="02040503050406030204" pitchFamily="18" charset="0"/>
                        <a:cs typeface="Arial" panose="020B0604020202020204" pitchFamily="34" charset="0"/>
                      </a:rPr>
                      <m:t>𝑑𝑎𝑦𝑠</m:t>
                    </m:r>
                  </m:oMath>
                </a14:m>
                <a:endParaRPr lang="en-US" altLang="zh-CN" sz="2000" b="0" i="0" dirty="0">
                  <a:solidFill>
                    <a:srgbClr val="404040"/>
                  </a:solidFill>
                  <a:effectLst/>
                  <a:latin typeface="Arial" panose="020B0604020202020204" pitchFamily="34" charset="0"/>
                  <a:cs typeface="Arial" panose="020B0604020202020204" pitchFamily="34" charset="0"/>
                </a:endParaRPr>
              </a:p>
              <a:p>
                <a:pPr algn="l">
                  <a:spcBef>
                    <a:spcPts val="225"/>
                  </a:spcBef>
                  <a:buFont typeface="Arial" panose="020B0604020202020204" pitchFamily="34" charset="0"/>
                  <a:buChar char="•"/>
                </a:pPr>
                <a:r>
                  <a:rPr lang="en-US" altLang="zh-CN" sz="2000" b="1" i="0" dirty="0">
                    <a:solidFill>
                      <a:srgbClr val="404040"/>
                    </a:solidFill>
                    <a:effectLst/>
                    <a:latin typeface="Arial" panose="020B0604020202020204" pitchFamily="34" charset="0"/>
                    <a:cs typeface="Arial" panose="020B0604020202020204" pitchFamily="34" charset="0"/>
                  </a:rPr>
                  <a:t>Inventory Days:</a:t>
                </a:r>
              </a:p>
              <a:p>
                <a:pPr>
                  <a:spcBef>
                    <a:spcPts val="225"/>
                  </a:spcBef>
                </a:pPr>
                <a14:m>
                  <m:oMath xmlns:m="http://schemas.openxmlformats.org/officeDocument/2006/math">
                    <m:f>
                      <m:fPr>
                        <m:ctrlPr>
                          <a:rPr lang="en-US" altLang="zh-CN" sz="2000" b="0" i="1" smtClean="0">
                            <a:solidFill>
                              <a:srgbClr val="404040"/>
                            </a:solidFill>
                            <a:effectLst/>
                            <a:latin typeface="Cambria Math" panose="02040503050406030204" pitchFamily="18" charset="0"/>
                            <a:cs typeface="Arial" panose="020B0604020202020204" pitchFamily="34" charset="0"/>
                          </a:rPr>
                        </m:ctrlPr>
                      </m:fPr>
                      <m:num>
                        <m:r>
                          <a:rPr lang="en-GB" altLang="zh-CN" sz="2000" b="0" i="1" smtClean="0">
                            <a:solidFill>
                              <a:srgbClr val="404040"/>
                            </a:solidFill>
                            <a:effectLst/>
                            <a:latin typeface="Cambria Math" panose="02040503050406030204" pitchFamily="18" charset="0"/>
                            <a:cs typeface="Arial" panose="020B0604020202020204" pitchFamily="34" charset="0"/>
                          </a:rPr>
                          <m:t>𝐼𝑛𝑣𝑒𝑛𝑡𝑜𝑟𝑦</m:t>
                        </m:r>
                      </m:num>
                      <m:den>
                        <m:r>
                          <a:rPr lang="en-GB" altLang="zh-CN" sz="2000" b="0" i="1" smtClean="0">
                            <a:solidFill>
                              <a:srgbClr val="404040"/>
                            </a:solidFill>
                            <a:effectLst/>
                            <a:latin typeface="Cambria Math" panose="02040503050406030204" pitchFamily="18" charset="0"/>
                            <a:cs typeface="Arial" panose="020B0604020202020204" pitchFamily="34" charset="0"/>
                          </a:rPr>
                          <m:t>𝐶𝑂𝐺𝑆</m:t>
                        </m:r>
                        <m:r>
                          <a:rPr lang="en-GB" altLang="zh-CN" sz="2000" b="0" i="1" smtClean="0">
                            <a:solidFill>
                              <a:srgbClr val="404040"/>
                            </a:solidFill>
                            <a:effectLst/>
                            <a:latin typeface="Cambria Math" panose="02040503050406030204" pitchFamily="18" charset="0"/>
                            <a:cs typeface="Arial" panose="020B0604020202020204" pitchFamily="34" charset="0"/>
                          </a:rPr>
                          <m:t>/365</m:t>
                        </m:r>
                      </m:den>
                    </m:f>
                    <m:r>
                      <a:rPr lang="en-GB" altLang="zh-CN" sz="2000" b="0" i="1" smtClean="0">
                        <a:solidFill>
                          <a:srgbClr val="404040"/>
                        </a:solidFill>
                        <a:effectLst/>
                        <a:latin typeface="Cambria Math" panose="02040503050406030204" pitchFamily="18" charset="0"/>
                        <a:cs typeface="Arial" panose="020B0604020202020204" pitchFamily="34" charset="0"/>
                      </a:rPr>
                      <m:t>=</m:t>
                    </m:r>
                    <m:f>
                      <m:fPr>
                        <m:ctrlPr>
                          <a:rPr lang="en-GB" altLang="zh-CN" sz="2000" b="0" i="1" smtClean="0">
                            <a:solidFill>
                              <a:srgbClr val="404040"/>
                            </a:solidFill>
                            <a:effectLst/>
                            <a:latin typeface="Cambria Math" panose="02040503050406030204" pitchFamily="18" charset="0"/>
                            <a:cs typeface="Arial" panose="020B0604020202020204" pitchFamily="34" charset="0"/>
                          </a:rPr>
                        </m:ctrlPr>
                      </m:fPr>
                      <m:num>
                        <m:r>
                          <a:rPr lang="en-GB" altLang="zh-CN" sz="2000" b="0" i="1" smtClean="0">
                            <a:solidFill>
                              <a:srgbClr val="404040"/>
                            </a:solidFill>
                            <a:effectLst/>
                            <a:latin typeface="Cambria Math" panose="02040503050406030204" pitchFamily="18" charset="0"/>
                            <a:cs typeface="Arial" panose="020B0604020202020204" pitchFamily="34" charset="0"/>
                          </a:rPr>
                          <m:t>30,000</m:t>
                        </m:r>
                      </m:num>
                      <m:den>
                        <m:r>
                          <a:rPr lang="en-GB" altLang="zh-CN" sz="2000" b="0" i="1" smtClean="0">
                            <a:solidFill>
                              <a:srgbClr val="404040"/>
                            </a:solidFill>
                            <a:effectLst/>
                            <a:latin typeface="Cambria Math" panose="02040503050406030204" pitchFamily="18" charset="0"/>
                            <a:cs typeface="Arial" panose="020B0604020202020204" pitchFamily="34" charset="0"/>
                          </a:rPr>
                          <m:t>600,000/365</m:t>
                        </m:r>
                      </m:den>
                    </m:f>
                    <m:r>
                      <a:rPr lang="en-GB" altLang="zh-CN" sz="2000" b="0" i="1" smtClean="0">
                        <a:solidFill>
                          <a:srgbClr val="404040"/>
                        </a:solidFill>
                        <a:effectLst/>
                        <a:latin typeface="Cambria Math" panose="02040503050406030204" pitchFamily="18" charset="0"/>
                        <a:cs typeface="Arial" panose="020B0604020202020204" pitchFamily="34" charset="0"/>
                      </a:rPr>
                      <m:t>=18.3 </m:t>
                    </m:r>
                    <m:r>
                      <a:rPr lang="en-GB" altLang="zh-CN" sz="2000" b="0" i="1" smtClean="0">
                        <a:solidFill>
                          <a:srgbClr val="404040"/>
                        </a:solidFill>
                        <a:effectLst/>
                        <a:latin typeface="Cambria Math" panose="02040503050406030204" pitchFamily="18" charset="0"/>
                        <a:cs typeface="Arial" panose="020B0604020202020204" pitchFamily="34" charset="0"/>
                      </a:rPr>
                      <m:t>𝑑𝑎𝑦𝑠</m:t>
                    </m:r>
                  </m:oMath>
                </a14:m>
                <a:endParaRPr lang="en-US" altLang="zh-CN" sz="2000" b="0" i="0" dirty="0">
                  <a:solidFill>
                    <a:srgbClr val="404040"/>
                  </a:solidFill>
                  <a:effectLst/>
                  <a:latin typeface="Arial" panose="020B0604020202020204" pitchFamily="34" charset="0"/>
                  <a:cs typeface="Arial" panose="020B0604020202020204" pitchFamily="34" charset="0"/>
                </a:endParaRPr>
              </a:p>
              <a:p>
                <a:pPr algn="l">
                  <a:spcBef>
                    <a:spcPts val="225"/>
                  </a:spcBef>
                  <a:buFont typeface="Arial" panose="020B0604020202020204" pitchFamily="34" charset="0"/>
                  <a:buChar char="•"/>
                </a:pPr>
                <a:endParaRPr lang="en-US" altLang="zh-CN" sz="1800" b="0" i="0" dirty="0">
                  <a:solidFill>
                    <a:srgbClr val="404040"/>
                  </a:solidFill>
                  <a:effectLst/>
                  <a:latin typeface="Arial" panose="020B0604020202020204" pitchFamily="34" charset="0"/>
                  <a:cs typeface="Arial" panose="020B0604020202020204" pitchFamily="34" charset="0"/>
                </a:endParaRPr>
              </a:p>
            </p:txBody>
          </p:sp>
        </mc:Choice>
        <mc:Fallback xmlns="">
          <p:sp>
            <p:nvSpPr>
              <p:cNvPr id="3" name="Content Placeholder 2">
                <a:extLst>
                  <a:ext uri="{FF2B5EF4-FFF2-40B4-BE49-F238E27FC236}">
                    <a16:creationId xmlns:a16="http://schemas.microsoft.com/office/drawing/2014/main" id="{A9712D20-51FB-52EF-E111-5B0856BEBCC4}"/>
                  </a:ext>
                </a:extLst>
              </p:cNvPr>
              <p:cNvSpPr>
                <a:spLocks noGrp="1" noRot="1" noChangeAspect="1" noMove="1" noResize="1" noEditPoints="1" noAdjustHandles="1" noChangeArrowheads="1" noChangeShapeType="1" noTextEdit="1"/>
              </p:cNvSpPr>
              <p:nvPr>
                <p:ph idx="1"/>
              </p:nvPr>
            </p:nvSpPr>
            <p:spPr>
              <a:xfrm>
                <a:off x="457200" y="1063229"/>
                <a:ext cx="8229600" cy="2937774"/>
              </a:xfrm>
              <a:blipFill>
                <a:blip r:embed="rId2"/>
                <a:stretch>
                  <a:fillRect l="-1111" t="-1452" b="-2697"/>
                </a:stretch>
              </a:blipFill>
            </p:spPr>
            <p:txBody>
              <a:bodyPr/>
              <a:lstStyle/>
              <a:p>
                <a:r>
                  <a:rPr lang="en-GB">
                    <a:noFill/>
                  </a:rPr>
                  <a:t> </a:t>
                </a:r>
              </a:p>
            </p:txBody>
          </p:sp>
        </mc:Fallback>
      </mc:AlternateContent>
    </p:spTree>
    <p:extLst>
      <p:ext uri="{BB962C8B-B14F-4D97-AF65-F5344CB8AC3E}">
        <p14:creationId xmlns:p14="http://schemas.microsoft.com/office/powerpoint/2010/main" val="15123530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F5ABB9-5600-AA02-9757-63D7626E8C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02795F-841A-B475-3CEF-5AE4FFDDC99E}"/>
              </a:ext>
            </a:extLst>
          </p:cNvPr>
          <p:cNvSpPr>
            <a:spLocks noGrp="1"/>
          </p:cNvSpPr>
          <p:nvPr>
            <p:ph type="title"/>
          </p:nvPr>
        </p:nvSpPr>
        <p:spPr/>
        <p:txBody>
          <a:bodyPr/>
          <a:lstStyle/>
          <a:p>
            <a:r>
              <a:rPr lang="en-US" sz="3200" b="0" dirty="0">
                <a:ea typeface="ヒラギノ角ゴ Pro W3" pitchFamily="-65" charset="-128"/>
              </a:rPr>
              <a:t>P</a:t>
            </a:r>
            <a:r>
              <a:rPr lang="en-US" altLang="zh-CN" sz="3200" b="0" dirty="0">
                <a:ea typeface="ヒラギノ角ゴ Pro W3" pitchFamily="-65" charset="-128"/>
              </a:rPr>
              <a:t>ractice: </a:t>
            </a:r>
            <a:r>
              <a:rPr lang="en-US" altLang="zh-CN" sz="3200" b="0" dirty="0" err="1">
                <a:ea typeface="ヒラギノ角ゴ Pro W3" pitchFamily="-65" charset="-128"/>
              </a:rPr>
              <a:t>UrbanBites</a:t>
            </a:r>
            <a:r>
              <a:rPr lang="en-US" altLang="zh-CN" sz="3200" b="0" dirty="0">
                <a:ea typeface="ヒラギノ角ゴ Pro W3" pitchFamily="-65" charset="-128"/>
              </a:rPr>
              <a:t> Cafe</a:t>
            </a:r>
            <a:endParaRPr lang="en-US" sz="1800" b="0" dirty="0">
              <a:latin typeface="+mj-lt"/>
            </a:endParaRP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79442C68-6784-BB58-BB9D-6CCA726C1503}"/>
                  </a:ext>
                </a:extLst>
              </p:cNvPr>
              <p:cNvSpPr>
                <a:spLocks noGrp="1"/>
              </p:cNvSpPr>
              <p:nvPr>
                <p:ph idx="1"/>
              </p:nvPr>
            </p:nvSpPr>
            <p:spPr/>
            <p:txBody>
              <a:bodyPr/>
              <a:lstStyle/>
              <a:p>
                <a:pPr marL="0" indent="0">
                  <a:buNone/>
                </a:pPr>
                <a:r>
                  <a:rPr lang="en-US" sz="2400" dirty="0">
                    <a:latin typeface="Arial" panose="020B0604020202020204" pitchFamily="34" charset="0"/>
                    <a:cs typeface="Arial" panose="020B0604020202020204" pitchFamily="34" charset="0"/>
                  </a:rPr>
                  <a:t>Finally, we find the cash conversion cycle (CCC):</a:t>
                </a:r>
              </a:p>
              <a:p>
                <a:pPr algn="l">
                  <a:buFont typeface="Arial" panose="020B0604020202020204" pitchFamily="34" charset="0"/>
                  <a:buChar char="•"/>
                </a:pPr>
                <a14:m>
                  <m:oMath xmlns:m="http://schemas.openxmlformats.org/officeDocument/2006/math">
                    <m:r>
                      <a:rPr lang="en-GB" altLang="zh-CN" sz="2000" b="0" i="1" smtClean="0">
                        <a:solidFill>
                          <a:srgbClr val="404040"/>
                        </a:solidFill>
                        <a:effectLst/>
                        <a:latin typeface="Cambria Math" panose="02040503050406030204" pitchFamily="18" charset="0"/>
                        <a:cs typeface="Arial" panose="020B0604020202020204" pitchFamily="34" charset="0"/>
                      </a:rPr>
                      <m:t>𝐶𝐶𝐶</m:t>
                    </m:r>
                    <m:r>
                      <a:rPr lang="en-GB" altLang="zh-CN" sz="2000" b="0" i="1" smtClean="0">
                        <a:solidFill>
                          <a:srgbClr val="404040"/>
                        </a:solidFill>
                        <a:effectLst/>
                        <a:latin typeface="Cambria Math" panose="02040503050406030204" pitchFamily="18" charset="0"/>
                        <a:cs typeface="Arial" panose="020B0604020202020204" pitchFamily="34" charset="0"/>
                      </a:rPr>
                      <m:t>=</m:t>
                    </m:r>
                    <m:r>
                      <a:rPr lang="en-GB" altLang="zh-CN" sz="2000" b="0" i="1" smtClean="0">
                        <a:solidFill>
                          <a:srgbClr val="404040"/>
                        </a:solidFill>
                        <a:effectLst/>
                        <a:latin typeface="Cambria Math" panose="02040503050406030204" pitchFamily="18" charset="0"/>
                        <a:cs typeface="Arial" panose="020B0604020202020204" pitchFamily="34" charset="0"/>
                      </a:rPr>
                      <m:t>𝐴𝑐𝑐𝑜𝑢𝑛𝑡</m:t>
                    </m:r>
                    <m:r>
                      <a:rPr lang="en-GB" altLang="zh-CN" sz="2000" b="0" i="1" smtClean="0">
                        <a:solidFill>
                          <a:srgbClr val="404040"/>
                        </a:solidFill>
                        <a:effectLst/>
                        <a:latin typeface="Cambria Math" panose="02040503050406030204" pitchFamily="18" charset="0"/>
                        <a:cs typeface="Arial" panose="020B0604020202020204" pitchFamily="34" charset="0"/>
                      </a:rPr>
                      <m:t> </m:t>
                    </m:r>
                    <m:r>
                      <a:rPr lang="en-GB" altLang="zh-CN" sz="2000" b="0" i="1" smtClean="0">
                        <a:solidFill>
                          <a:srgbClr val="404040"/>
                        </a:solidFill>
                        <a:effectLst/>
                        <a:latin typeface="Cambria Math" panose="02040503050406030204" pitchFamily="18" charset="0"/>
                        <a:cs typeface="Arial" panose="020B0604020202020204" pitchFamily="34" charset="0"/>
                      </a:rPr>
                      <m:t>𝑅𝑒𝑐𝑒𝑖𝑣𝑎𝑏𝑙𝑒</m:t>
                    </m:r>
                    <m:r>
                      <a:rPr lang="en-GB" altLang="zh-CN" sz="2000" b="0" i="1" smtClean="0">
                        <a:solidFill>
                          <a:srgbClr val="404040"/>
                        </a:solidFill>
                        <a:effectLst/>
                        <a:latin typeface="Cambria Math" panose="02040503050406030204" pitchFamily="18" charset="0"/>
                        <a:cs typeface="Arial" panose="020B0604020202020204" pitchFamily="34" charset="0"/>
                      </a:rPr>
                      <m:t> </m:t>
                    </m:r>
                    <m:r>
                      <a:rPr lang="en-GB" altLang="zh-CN" sz="2000" b="0" i="1" smtClean="0">
                        <a:solidFill>
                          <a:srgbClr val="404040"/>
                        </a:solidFill>
                        <a:effectLst/>
                        <a:latin typeface="Cambria Math" panose="02040503050406030204" pitchFamily="18" charset="0"/>
                        <a:cs typeface="Arial" panose="020B0604020202020204" pitchFamily="34" charset="0"/>
                      </a:rPr>
                      <m:t>𝐷𝑎𝑦𝑠</m:t>
                    </m:r>
                    <m:r>
                      <a:rPr lang="en-GB" altLang="zh-CN" sz="2000" b="0" i="1" smtClean="0">
                        <a:solidFill>
                          <a:srgbClr val="404040"/>
                        </a:solidFill>
                        <a:effectLst/>
                        <a:latin typeface="Cambria Math" panose="02040503050406030204" pitchFamily="18" charset="0"/>
                        <a:cs typeface="Arial" panose="020B0604020202020204" pitchFamily="34" charset="0"/>
                      </a:rPr>
                      <m:t>+</m:t>
                    </m:r>
                    <m:r>
                      <a:rPr lang="en-GB" altLang="zh-CN" sz="2000" b="0" i="1" smtClean="0">
                        <a:solidFill>
                          <a:srgbClr val="404040"/>
                        </a:solidFill>
                        <a:effectLst/>
                        <a:latin typeface="Cambria Math" panose="02040503050406030204" pitchFamily="18" charset="0"/>
                        <a:cs typeface="Arial" panose="020B0604020202020204" pitchFamily="34" charset="0"/>
                      </a:rPr>
                      <m:t>𝐼𝑛𝑣𝑒𝑛𝑡𝑜𝑟𝑦</m:t>
                    </m:r>
                    <m:r>
                      <a:rPr lang="en-GB" altLang="zh-CN" sz="2000" b="0" i="1" smtClean="0">
                        <a:solidFill>
                          <a:srgbClr val="404040"/>
                        </a:solidFill>
                        <a:effectLst/>
                        <a:latin typeface="Cambria Math" panose="02040503050406030204" pitchFamily="18" charset="0"/>
                        <a:cs typeface="Arial" panose="020B0604020202020204" pitchFamily="34" charset="0"/>
                      </a:rPr>
                      <m:t> </m:t>
                    </m:r>
                    <m:r>
                      <a:rPr lang="en-GB" altLang="zh-CN" sz="2000" b="0" i="1" smtClean="0">
                        <a:solidFill>
                          <a:srgbClr val="404040"/>
                        </a:solidFill>
                        <a:effectLst/>
                        <a:latin typeface="Cambria Math" panose="02040503050406030204" pitchFamily="18" charset="0"/>
                        <a:cs typeface="Arial" panose="020B0604020202020204" pitchFamily="34" charset="0"/>
                      </a:rPr>
                      <m:t>𝐷𝑎𝑦𝑠</m:t>
                    </m:r>
                    <m:r>
                      <a:rPr lang="en-GB" altLang="zh-CN" sz="2000" b="0" i="1" smtClean="0">
                        <a:solidFill>
                          <a:srgbClr val="404040"/>
                        </a:solidFill>
                        <a:effectLst/>
                        <a:latin typeface="Cambria Math" panose="02040503050406030204" pitchFamily="18" charset="0"/>
                        <a:cs typeface="Arial" panose="020B0604020202020204" pitchFamily="34" charset="0"/>
                      </a:rPr>
                      <m:t>−</m:t>
                    </m:r>
                    <m:r>
                      <a:rPr lang="en-GB" altLang="zh-CN" sz="2000" b="0" i="1" smtClean="0">
                        <a:solidFill>
                          <a:srgbClr val="404040"/>
                        </a:solidFill>
                        <a:effectLst/>
                        <a:latin typeface="Cambria Math" panose="02040503050406030204" pitchFamily="18" charset="0"/>
                        <a:cs typeface="Arial" panose="020B0604020202020204" pitchFamily="34" charset="0"/>
                      </a:rPr>
                      <m:t>𝐴𝑐𝑐𝑜𝑢𝑛𝑡</m:t>
                    </m:r>
                    <m:r>
                      <a:rPr lang="en-GB" altLang="zh-CN" sz="2000" b="0" i="1" smtClean="0">
                        <a:solidFill>
                          <a:srgbClr val="404040"/>
                        </a:solidFill>
                        <a:effectLst/>
                        <a:latin typeface="Cambria Math" panose="02040503050406030204" pitchFamily="18" charset="0"/>
                        <a:cs typeface="Arial" panose="020B0604020202020204" pitchFamily="34" charset="0"/>
                      </a:rPr>
                      <m:t> </m:t>
                    </m:r>
                    <m:r>
                      <a:rPr lang="en-GB" altLang="zh-CN" sz="2000" b="0" i="1" smtClean="0">
                        <a:solidFill>
                          <a:srgbClr val="404040"/>
                        </a:solidFill>
                        <a:effectLst/>
                        <a:latin typeface="Cambria Math" panose="02040503050406030204" pitchFamily="18" charset="0"/>
                        <a:cs typeface="Arial" panose="020B0604020202020204" pitchFamily="34" charset="0"/>
                      </a:rPr>
                      <m:t>𝑃𝑎𝑦𝑎𝑏𝑙𝑒</m:t>
                    </m:r>
                    <m:r>
                      <a:rPr lang="en-GB" altLang="zh-CN" sz="2000" b="0" i="1" smtClean="0">
                        <a:solidFill>
                          <a:srgbClr val="404040"/>
                        </a:solidFill>
                        <a:effectLst/>
                        <a:latin typeface="Cambria Math" panose="02040503050406030204" pitchFamily="18" charset="0"/>
                        <a:cs typeface="Arial" panose="020B0604020202020204" pitchFamily="34" charset="0"/>
                      </a:rPr>
                      <m:t> </m:t>
                    </m:r>
                    <m:r>
                      <a:rPr lang="en-GB" altLang="zh-CN" sz="2000" b="0" i="1" smtClean="0">
                        <a:solidFill>
                          <a:srgbClr val="404040"/>
                        </a:solidFill>
                        <a:effectLst/>
                        <a:latin typeface="Cambria Math" panose="02040503050406030204" pitchFamily="18" charset="0"/>
                        <a:cs typeface="Arial" panose="020B0604020202020204" pitchFamily="34" charset="0"/>
                      </a:rPr>
                      <m:t>𝐷𝑎𝑦𝑠</m:t>
                    </m:r>
                    <m:r>
                      <a:rPr lang="en-GB" altLang="zh-CN" sz="2000" b="0" i="1" smtClean="0">
                        <a:solidFill>
                          <a:srgbClr val="404040"/>
                        </a:solidFill>
                        <a:effectLst/>
                        <a:latin typeface="Cambria Math" panose="02040503050406030204" pitchFamily="18" charset="0"/>
                        <a:cs typeface="Arial" panose="020B0604020202020204" pitchFamily="34" charset="0"/>
                      </a:rPr>
                      <m:t>=24.3+18.3−30.4=12.2 </m:t>
                    </m:r>
                    <m:r>
                      <a:rPr lang="en-GB" altLang="zh-CN" sz="2000" b="0" i="1" smtClean="0">
                        <a:solidFill>
                          <a:srgbClr val="404040"/>
                        </a:solidFill>
                        <a:effectLst/>
                        <a:latin typeface="Cambria Math" panose="02040503050406030204" pitchFamily="18" charset="0"/>
                        <a:cs typeface="Arial" panose="020B0604020202020204" pitchFamily="34" charset="0"/>
                      </a:rPr>
                      <m:t>𝑑𝑎𝑦𝑠</m:t>
                    </m:r>
                  </m:oMath>
                </a14:m>
                <a:endParaRPr lang="en-US" altLang="zh-CN" sz="2000" b="0" i="0" dirty="0">
                  <a:solidFill>
                    <a:srgbClr val="404040"/>
                  </a:solidFill>
                  <a:effectLst/>
                  <a:latin typeface="Arial" panose="020B0604020202020204" pitchFamily="34" charset="0"/>
                  <a:cs typeface="Arial" panose="020B0604020202020204" pitchFamily="34" charset="0"/>
                </a:endParaRPr>
              </a:p>
              <a:p>
                <a:pPr marL="0" indent="0" algn="l">
                  <a:spcBef>
                    <a:spcPts val="225"/>
                  </a:spcBef>
                  <a:buNone/>
                </a:pPr>
                <a:r>
                  <a:rPr lang="en-US" altLang="zh-CN" sz="2400" b="1" i="0" dirty="0">
                    <a:solidFill>
                      <a:srgbClr val="404040"/>
                    </a:solidFill>
                    <a:effectLst/>
                    <a:latin typeface="Arial" panose="020B0604020202020204" pitchFamily="34" charset="0"/>
                    <a:cs typeface="Arial" panose="020B0604020202020204" pitchFamily="34" charset="0"/>
                  </a:rPr>
                  <a:t>Explanation</a:t>
                </a:r>
                <a:r>
                  <a:rPr lang="en-US" altLang="zh-CN" sz="2400" b="1" dirty="0">
                    <a:solidFill>
                      <a:srgbClr val="404040"/>
                    </a:solidFill>
                    <a:latin typeface="Arial" panose="020B0604020202020204" pitchFamily="34" charset="0"/>
                    <a:cs typeface="Arial" panose="020B0604020202020204" pitchFamily="34" charset="0"/>
                  </a:rPr>
                  <a:t>:</a:t>
                </a:r>
              </a:p>
              <a:p>
                <a:pPr algn="l">
                  <a:spcBef>
                    <a:spcPts val="225"/>
                  </a:spcBef>
                  <a:buFont typeface="Arial" panose="020B0604020202020204" pitchFamily="34" charset="0"/>
                  <a:buChar char="•"/>
                </a:pPr>
                <a:r>
                  <a:rPr lang="en-US" altLang="zh-CN" sz="2000" dirty="0" err="1">
                    <a:solidFill>
                      <a:srgbClr val="404040"/>
                    </a:solidFill>
                    <a:latin typeface="Arial" panose="020B0604020202020204" pitchFamily="34" charset="0"/>
                    <a:cs typeface="Arial" panose="020B0604020202020204" pitchFamily="34" charset="0"/>
                  </a:rPr>
                  <a:t>UrbanBites</a:t>
                </a:r>
                <a:r>
                  <a:rPr lang="en-US" altLang="zh-CN" sz="2000" dirty="0">
                    <a:solidFill>
                      <a:srgbClr val="404040"/>
                    </a:solidFill>
                    <a:latin typeface="Arial" panose="020B0604020202020204" pitchFamily="34" charset="0"/>
                    <a:cs typeface="Arial" panose="020B0604020202020204" pitchFamily="34" charset="0"/>
                  </a:rPr>
                  <a:t> now takes 12 days to convert inventories and receivables into cash.</a:t>
                </a:r>
              </a:p>
              <a:p>
                <a:pPr algn="l">
                  <a:spcBef>
                    <a:spcPts val="225"/>
                  </a:spcBef>
                  <a:buFont typeface="Arial" panose="020B0604020202020204" pitchFamily="34" charset="0"/>
                  <a:buChar char="•"/>
                </a:pPr>
                <a:r>
                  <a:rPr lang="en-US" altLang="zh-CN" sz="2000" b="0" i="0" dirty="0">
                    <a:solidFill>
                      <a:srgbClr val="404040"/>
                    </a:solidFill>
                    <a:effectLst/>
                    <a:latin typeface="Arial" panose="020B0604020202020204" pitchFamily="34" charset="0"/>
                    <a:cs typeface="Arial" panose="020B0604020202020204" pitchFamily="34" charset="0"/>
                  </a:rPr>
                  <a:t>It means </a:t>
                </a:r>
                <a:r>
                  <a:rPr lang="en-US" altLang="zh-CN" sz="2000" b="0" i="0" dirty="0" err="1">
                    <a:solidFill>
                      <a:srgbClr val="404040"/>
                    </a:solidFill>
                    <a:effectLst/>
                    <a:latin typeface="Arial" panose="020B0604020202020204" pitchFamily="34" charset="0"/>
                    <a:cs typeface="Arial" panose="020B0604020202020204" pitchFamily="34" charset="0"/>
                  </a:rPr>
                  <a:t>UrbanBites</a:t>
                </a:r>
                <a:r>
                  <a:rPr lang="en-US" altLang="zh-CN" sz="2000" b="0" i="0" dirty="0">
                    <a:solidFill>
                      <a:srgbClr val="404040"/>
                    </a:solidFill>
                    <a:effectLst/>
                    <a:latin typeface="Arial" panose="020B0604020202020204" pitchFamily="34" charset="0"/>
                    <a:cs typeface="Arial" panose="020B0604020202020204" pitchFamily="34" charset="0"/>
                  </a:rPr>
                  <a:t> should require external financing like short-term loan to cover the gap.</a:t>
                </a:r>
              </a:p>
            </p:txBody>
          </p:sp>
        </mc:Choice>
        <mc:Fallback xmlns="">
          <p:sp>
            <p:nvSpPr>
              <p:cNvPr id="3" name="Content Placeholder 2">
                <a:extLst>
                  <a:ext uri="{FF2B5EF4-FFF2-40B4-BE49-F238E27FC236}">
                    <a16:creationId xmlns:a16="http://schemas.microsoft.com/office/drawing/2014/main" id="{79442C68-6784-BB58-BB9D-6CCA726C1503}"/>
                  </a:ext>
                </a:extLst>
              </p:cNvPr>
              <p:cNvSpPr>
                <a:spLocks noGrp="1" noRot="1" noChangeAspect="1" noMove="1" noResize="1" noEditPoints="1" noAdjustHandles="1" noChangeArrowheads="1" noChangeShapeType="1" noTextEdit="1"/>
              </p:cNvSpPr>
              <p:nvPr>
                <p:ph idx="1"/>
              </p:nvPr>
            </p:nvSpPr>
            <p:spPr>
              <a:blipFill>
                <a:blip r:embed="rId2"/>
                <a:stretch>
                  <a:fillRect l="-1111" t="-1452"/>
                </a:stretch>
              </a:blipFill>
            </p:spPr>
            <p:txBody>
              <a:bodyPr/>
              <a:lstStyle/>
              <a:p>
                <a:r>
                  <a:rPr lang="en-GB">
                    <a:noFill/>
                  </a:rPr>
                  <a:t> </a:t>
                </a:r>
              </a:p>
            </p:txBody>
          </p:sp>
        </mc:Fallback>
      </mc:AlternateContent>
    </p:spTree>
    <p:extLst>
      <p:ext uri="{BB962C8B-B14F-4D97-AF65-F5344CB8AC3E}">
        <p14:creationId xmlns:p14="http://schemas.microsoft.com/office/powerpoint/2010/main" val="1213197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A90FD-F46F-A822-B861-2539598302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607CDF-FE8E-7D63-1574-BDF05C90BC14}"/>
              </a:ext>
            </a:extLst>
          </p:cNvPr>
          <p:cNvSpPr>
            <a:spLocks noGrp="1"/>
          </p:cNvSpPr>
          <p:nvPr>
            <p:ph type="title"/>
          </p:nvPr>
        </p:nvSpPr>
        <p:spPr/>
        <p:txBody>
          <a:bodyPr/>
          <a:lstStyle/>
          <a:p>
            <a:r>
              <a:rPr lang="en-US" sz="3200" b="0" dirty="0">
                <a:ea typeface="ヒラギノ角ゴ Pro W3" pitchFamily="-65" charset="-128"/>
              </a:rPr>
              <a:t>P</a:t>
            </a:r>
            <a:r>
              <a:rPr lang="en-US" altLang="zh-CN" sz="3200" b="0" dirty="0">
                <a:ea typeface="ヒラギノ角ゴ Pro W3" pitchFamily="-65" charset="-128"/>
              </a:rPr>
              <a:t>ractice: </a:t>
            </a:r>
            <a:r>
              <a:rPr lang="en-US" altLang="zh-CN" sz="3200" b="0" dirty="0" err="1">
                <a:ea typeface="ヒラギノ角ゴ Pro W3" pitchFamily="-65" charset="-128"/>
              </a:rPr>
              <a:t>UrbanBites</a:t>
            </a:r>
            <a:r>
              <a:rPr lang="en-US" altLang="zh-CN" sz="3200" b="0" dirty="0">
                <a:ea typeface="ヒラギノ角ゴ Pro W3" pitchFamily="-65" charset="-128"/>
              </a:rPr>
              <a:t> Cafe</a:t>
            </a:r>
            <a:endParaRPr lang="en-US" sz="1800" b="0" dirty="0">
              <a:latin typeface="+mj-lt"/>
            </a:endParaRPr>
          </a:p>
        </p:txBody>
      </p:sp>
      <p:sp>
        <p:nvSpPr>
          <p:cNvPr id="3" name="Content Placeholder 2">
            <a:extLst>
              <a:ext uri="{FF2B5EF4-FFF2-40B4-BE49-F238E27FC236}">
                <a16:creationId xmlns:a16="http://schemas.microsoft.com/office/drawing/2014/main" id="{86FD595C-CCD6-065C-4ED5-9B990470DD08}"/>
              </a:ext>
            </a:extLst>
          </p:cNvPr>
          <p:cNvSpPr>
            <a:spLocks noGrp="1"/>
          </p:cNvSpPr>
          <p:nvPr>
            <p:ph idx="1"/>
          </p:nvPr>
        </p:nvSpPr>
        <p:spPr>
          <a:xfrm>
            <a:off x="336776" y="951570"/>
            <a:ext cx="8364921" cy="2937774"/>
          </a:xfrm>
        </p:spPr>
        <p:txBody>
          <a:bodyPr/>
          <a:lstStyle/>
          <a:p>
            <a:pPr marL="0" indent="0">
              <a:buNone/>
            </a:pPr>
            <a:r>
              <a:rPr lang="en-US" sz="2100" dirty="0">
                <a:latin typeface="Arial" panose="020B0604020202020204" pitchFamily="34" charset="0"/>
                <a:cs typeface="Arial" panose="020B0604020202020204" pitchFamily="34" charset="0"/>
              </a:rPr>
              <a:t>Strategy Analysis</a:t>
            </a:r>
          </a:p>
          <a:p>
            <a:pPr algn="l">
              <a:buFont typeface="Arial" panose="020B0604020202020204" pitchFamily="34" charset="0"/>
              <a:buChar char="•"/>
            </a:pPr>
            <a:r>
              <a:rPr lang="en-GB" altLang="zh-CN" sz="2000" b="1" dirty="0">
                <a:solidFill>
                  <a:srgbClr val="404040"/>
                </a:solidFill>
                <a:effectLst/>
                <a:cs typeface="Arial"/>
              </a:rPr>
              <a:t>1. Account Receivable Days (24.3 days):</a:t>
            </a:r>
          </a:p>
          <a:p>
            <a:pPr lvl="1">
              <a:buFont typeface="Arial" panose="020B0604020202020204" pitchFamily="34" charset="0"/>
              <a:buChar char="•"/>
            </a:pPr>
            <a:r>
              <a:rPr lang="en-GB" altLang="zh-CN" sz="2000" i="0" dirty="0">
                <a:solidFill>
                  <a:srgbClr val="404040"/>
                </a:solidFill>
                <a:latin typeface="Arial"/>
                <a:cs typeface="Arial"/>
              </a:rPr>
              <a:t>Ensure mostly </a:t>
            </a:r>
            <a:r>
              <a:rPr lang="en-GB" altLang="zh-CN" sz="2000" dirty="0">
                <a:solidFill>
                  <a:srgbClr val="404040"/>
                </a:solidFill>
                <a:latin typeface="Arial"/>
                <a:cs typeface="Arial"/>
              </a:rPr>
              <a:t>cash sales; collect catering invoices quickly; monitor clients to avoid delays or default.</a:t>
            </a:r>
            <a:endParaRPr lang="en-US" altLang="zh-CN" sz="2000" b="0" i="0" dirty="0">
              <a:solidFill>
                <a:srgbClr val="404040"/>
              </a:solidFill>
              <a:effectLst/>
              <a:latin typeface="Arial"/>
              <a:cs typeface="Arial"/>
            </a:endParaRPr>
          </a:p>
          <a:p>
            <a:pPr algn="l">
              <a:spcBef>
                <a:spcPts val="225"/>
              </a:spcBef>
              <a:buFont typeface="Arial" panose="020B0604020202020204" pitchFamily="34" charset="0"/>
              <a:buChar char="•"/>
            </a:pPr>
            <a:r>
              <a:rPr lang="en-US" altLang="zh-CN" sz="2000" b="1" dirty="0">
                <a:solidFill>
                  <a:srgbClr val="404040"/>
                </a:solidFill>
                <a:latin typeface="Arial"/>
                <a:cs typeface="Arial"/>
              </a:rPr>
              <a:t>2. Account Payable Days (30.4 days):</a:t>
            </a:r>
          </a:p>
          <a:p>
            <a:pPr lvl="1">
              <a:spcBef>
                <a:spcPts val="225"/>
              </a:spcBef>
              <a:buFont typeface="Arial" panose="020B0604020202020204" pitchFamily="34" charset="0"/>
              <a:buChar char="•"/>
            </a:pPr>
            <a:r>
              <a:rPr lang="en-US" altLang="zh-CN" sz="2000" dirty="0">
                <a:solidFill>
                  <a:srgbClr val="404040"/>
                </a:solidFill>
                <a:latin typeface="Arial"/>
                <a:cs typeface="Arial"/>
              </a:rPr>
              <a:t>Negotiate slightly longer terms (e.g. 40 days) with suppliers but avoid losing their trust</a:t>
            </a:r>
          </a:p>
          <a:p>
            <a:pPr algn="l">
              <a:spcBef>
                <a:spcPts val="225"/>
              </a:spcBef>
              <a:buFont typeface="Arial" panose="020B0604020202020204" pitchFamily="34" charset="0"/>
              <a:buChar char="•"/>
            </a:pPr>
            <a:r>
              <a:rPr lang="en-US" altLang="zh-CN" sz="2000" b="1" i="0" dirty="0">
                <a:solidFill>
                  <a:srgbClr val="404040"/>
                </a:solidFill>
                <a:effectLst/>
                <a:latin typeface="Arial"/>
                <a:cs typeface="Arial"/>
              </a:rPr>
              <a:t>3. Inventory Days (18.3 days):</a:t>
            </a:r>
          </a:p>
          <a:p>
            <a:pPr lvl="1">
              <a:spcBef>
                <a:spcPts val="225"/>
              </a:spcBef>
              <a:buFont typeface="Arial" panose="020B0604020202020204" pitchFamily="34" charset="0"/>
              <a:buChar char="•"/>
            </a:pPr>
            <a:r>
              <a:rPr lang="en-US" altLang="zh-CN" sz="2000" b="0" i="0" dirty="0">
                <a:solidFill>
                  <a:srgbClr val="404040"/>
                </a:solidFill>
                <a:effectLst/>
                <a:latin typeface="Arial"/>
                <a:cs typeface="Arial"/>
              </a:rPr>
              <a:t>Refine demand forecasting (seasonality); emphasize perishability and fast inventory turnover as unique</a:t>
            </a:r>
          </a:p>
        </p:txBody>
      </p:sp>
    </p:spTree>
    <p:extLst>
      <p:ext uri="{BB962C8B-B14F-4D97-AF65-F5344CB8AC3E}">
        <p14:creationId xmlns:p14="http://schemas.microsoft.com/office/powerpoint/2010/main" val="3111910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200" dirty="0">
                <a:latin typeface="+mj-lt"/>
                <a:ea typeface="ヒラギノ角ゴ Pro W3" pitchFamily="-65" charset="-128"/>
              </a:rPr>
              <a:t>Example Computing Working Capital Ratios</a:t>
            </a:r>
            <a:endParaRPr lang="en-US" sz="1800" b="0" dirty="0">
              <a:latin typeface="+mj-lt"/>
            </a:endParaRPr>
          </a:p>
        </p:txBody>
      </p:sp>
      <p:sp>
        <p:nvSpPr>
          <p:cNvPr id="3" name="Content Placeholder 2"/>
          <p:cNvSpPr>
            <a:spLocks noGrp="1"/>
          </p:cNvSpPr>
          <p:nvPr>
            <p:ph idx="1"/>
          </p:nvPr>
        </p:nvSpPr>
        <p:spPr/>
        <p:txBody>
          <a:bodyPr/>
          <a:lstStyle/>
          <a:p>
            <a:pPr marL="0" indent="0">
              <a:buNone/>
            </a:pPr>
            <a:r>
              <a:rPr lang="en-US" sz="2100" b="1" dirty="0"/>
              <a:t>Problem</a:t>
            </a:r>
          </a:p>
          <a:p>
            <a:r>
              <a:rPr lang="en-US" sz="1950" dirty="0"/>
              <a:t>Compute Global’s accounts payable days, inventory days, and inventory turnover for 2016.</a:t>
            </a:r>
          </a:p>
        </p:txBody>
      </p:sp>
    </p:spTree>
    <p:extLst>
      <p:ext uri="{BB962C8B-B14F-4D97-AF65-F5344CB8AC3E}">
        <p14:creationId xmlns:p14="http://schemas.microsoft.com/office/powerpoint/2010/main" val="3989137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200" dirty="0">
                <a:latin typeface="+mj-lt"/>
                <a:ea typeface="ヒラギノ角ゴ Pro W3" pitchFamily="-65" charset="-128"/>
              </a:rPr>
              <a:t>Example Computing Working Capital Ratios</a:t>
            </a:r>
            <a:endParaRPr lang="en-US" sz="1800" b="0" dirty="0">
              <a:latin typeface="+mj-lt"/>
            </a:endParaRPr>
          </a:p>
        </p:txBody>
      </p:sp>
      <p:sp>
        <p:nvSpPr>
          <p:cNvPr id="3" name="Content Placeholder 2"/>
          <p:cNvSpPr>
            <a:spLocks noGrp="1"/>
          </p:cNvSpPr>
          <p:nvPr>
            <p:ph idx="1"/>
          </p:nvPr>
        </p:nvSpPr>
        <p:spPr>
          <a:xfrm>
            <a:off x="453326" y="1060973"/>
            <a:ext cx="8243047" cy="3499596"/>
          </a:xfrm>
        </p:spPr>
        <p:txBody>
          <a:bodyPr/>
          <a:lstStyle/>
          <a:p>
            <a:pPr marL="0" indent="0">
              <a:buNone/>
            </a:pPr>
            <a:r>
              <a:rPr lang="en-US" sz="1950" b="1" dirty="0"/>
              <a:t>Solution</a:t>
            </a:r>
          </a:p>
          <a:p>
            <a:pPr marL="0" indent="0">
              <a:buNone/>
            </a:pPr>
            <a:r>
              <a:rPr lang="en-US" sz="1950" b="1" dirty="0"/>
              <a:t>Plan and Organize</a:t>
            </a:r>
          </a:p>
          <a:p>
            <a:r>
              <a:rPr lang="en-US" sz="2000" dirty="0"/>
              <a:t>Working capital ratios require information from both the balance sheet and the income statement. For these ratios, we need inventory and accounts payable from the balance sheet and cost of goods sold from the income statement (often listed as cost of sales).</a:t>
            </a:r>
          </a:p>
          <a:p>
            <a:r>
              <a:rPr lang="en-US" sz="2000" dirty="0"/>
              <a:t>Inventory = 15.3, </a:t>
            </a:r>
          </a:p>
          <a:p>
            <a:r>
              <a:rPr lang="en-US" sz="2000" dirty="0"/>
              <a:t>Accounts payable = 29.2, </a:t>
            </a:r>
          </a:p>
          <a:p>
            <a:r>
              <a:rPr lang="en-US" sz="2000" dirty="0"/>
              <a:t>Cost of goods sold (cost of sales) = 153.4</a:t>
            </a:r>
          </a:p>
        </p:txBody>
      </p:sp>
    </p:spTree>
    <p:extLst>
      <p:ext uri="{BB962C8B-B14F-4D97-AF65-F5344CB8AC3E}">
        <p14:creationId xmlns:p14="http://schemas.microsoft.com/office/powerpoint/2010/main" val="1202967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200" dirty="0">
                <a:latin typeface="+mj-lt"/>
                <a:ea typeface="ヒラギノ角ゴ Pro W3" pitchFamily="-65" charset="-128"/>
              </a:rPr>
              <a:t>Example Computing Working Capital Ratios</a:t>
            </a:r>
            <a:endParaRPr lang="en-US" sz="1800" b="0" dirty="0">
              <a:latin typeface="+mj-lt"/>
            </a:endParaRPr>
          </a:p>
        </p:txBody>
      </p:sp>
      <p:sp>
        <p:nvSpPr>
          <p:cNvPr id="3" name="Content Placeholder 2"/>
          <p:cNvSpPr>
            <a:spLocks noGrp="1"/>
          </p:cNvSpPr>
          <p:nvPr>
            <p:ph idx="1"/>
          </p:nvPr>
        </p:nvSpPr>
        <p:spPr/>
        <p:txBody>
          <a:bodyPr/>
          <a:lstStyle/>
          <a:p>
            <a:pPr marL="0" indent="0">
              <a:buNone/>
            </a:pPr>
            <a:r>
              <a:rPr lang="en-US" sz="1950" b="1" dirty="0"/>
              <a:t>Execute</a:t>
            </a:r>
          </a:p>
        </p:txBody>
      </p:sp>
      <mc:AlternateContent xmlns:mc="http://schemas.openxmlformats.org/markup-compatibility/2006" xmlns:a14="http://schemas.microsoft.com/office/drawing/2010/main">
        <mc:Choice Requires="a14">
          <p:sp>
            <p:nvSpPr>
              <p:cNvPr id="4" name="Object 3" descr="Accounts payable days equals accounts payable over average daily cost of goods sold, equals 29.2 over 153.4 divided by 365, equals 69.48. Inventory days equals inventory over average daily cost of goods sold, equals, 15.3 over 153.4 divided by 365, equals 36.40. Inventory turnover equals cost of goods sold over inventory, equals, 153.4 over 15.3, equals 10.03."/>
              <p:cNvSpPr txBox="1"/>
              <p:nvPr/>
            </p:nvSpPr>
            <p:spPr bwMode="auto">
              <a:xfrm>
                <a:off x="457200" y="1848045"/>
                <a:ext cx="8362999" cy="1641986"/>
              </a:xfrm>
              <a:prstGeom prst="rect">
                <a:avLst/>
              </a:prstGeom>
              <a:noFill/>
            </p:spPr>
            <p:txBody>
              <a:bodyPr>
                <a:noAutofit/>
              </a:bodyPr>
              <a:lstStyle/>
              <a:p>
                <a:pPr/>
                <a14:m>
                  <m:oMathPara xmlns:m="http://schemas.openxmlformats.org/officeDocument/2006/math">
                    <m:oMathParaPr>
                      <m:jc m:val="left"/>
                    </m:oMathParaPr>
                    <m:oMath xmlns:m="http://schemas.openxmlformats.org/officeDocument/2006/math">
                      <m:r>
                        <m:rPr>
                          <m:sty m:val="p"/>
                        </m:rPr>
                        <a:rPr lang="en-GB" i="1">
                          <a:solidFill>
                            <a:srgbClr val="000000"/>
                          </a:solidFill>
                          <a:latin typeface="Cambria Math" panose="02040503050406030204" pitchFamily="18" charset="0"/>
                        </a:rPr>
                        <m:t>Accountspayabledays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Accounts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payable</m:t>
                          </m:r>
                        </m:num>
                        <m:den>
                          <m:r>
                            <m:rPr>
                              <m:sty m:val="p"/>
                            </m:rPr>
                            <a:rPr lang="en-GB" i="1">
                              <a:solidFill>
                                <a:srgbClr val="000000"/>
                              </a:solidFill>
                              <a:latin typeface="Cambria Math" panose="02040503050406030204" pitchFamily="18" charset="0"/>
                            </a:rPr>
                            <m:t>Average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Daily</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29.2</m:t>
                          </m:r>
                        </m:num>
                        <m:den>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153.4/365</m:t>
                              </m:r>
                            </m:e>
                          </m:d>
                        </m:den>
                      </m:f>
                      <m:r>
                        <a:rPr lang="en-GB" i="1">
                          <a:solidFill>
                            <a:srgbClr val="000000"/>
                          </a:solidFill>
                          <a:latin typeface="Cambria Math" panose="02040503050406030204" pitchFamily="18" charset="0"/>
                        </a:rPr>
                        <m:t>=69.48</m:t>
                      </m:r>
                    </m:oMath>
                    <m:oMath xmlns:m="http://schemas.openxmlformats.org/officeDocument/2006/math">
                      <m:r>
                        <m:rPr>
                          <m:sty m:val="p"/>
                        </m:rPr>
                        <a:rPr lang="en-GB" i="1">
                          <a:solidFill>
                            <a:srgbClr val="000000"/>
                          </a:solidFill>
                          <a:latin typeface="Cambria Math" panose="02040503050406030204" pitchFamily="18" charset="0"/>
                        </a:rPr>
                        <m:t>Inventory</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Inventory</m:t>
                          </m:r>
                        </m:num>
                        <m:den>
                          <m:r>
                            <m:rPr>
                              <m:sty m:val="p"/>
                            </m:rPr>
                            <a:rPr lang="en-GB" i="1">
                              <a:solidFill>
                                <a:srgbClr val="000000"/>
                              </a:solidFill>
                              <a:latin typeface="Cambria Math" panose="02040503050406030204" pitchFamily="18" charset="0"/>
                            </a:rPr>
                            <m:t>Average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Daily</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15.3</m:t>
                          </m:r>
                        </m:num>
                        <m:den>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153.4/365</m:t>
                              </m:r>
                            </m:e>
                          </m:d>
                        </m:den>
                      </m:f>
                      <m:r>
                        <a:rPr lang="en-GB" i="1">
                          <a:solidFill>
                            <a:srgbClr val="000000"/>
                          </a:solidFill>
                          <a:latin typeface="Cambria Math" panose="02040503050406030204" pitchFamily="18" charset="0"/>
                        </a:rPr>
                        <m:t>=36.40</m:t>
                      </m:r>
                    </m:oMath>
                    <m:oMath xmlns:m="http://schemas.openxmlformats.org/officeDocument/2006/math">
                      <m:r>
                        <m:rPr>
                          <m:sty m:val="p"/>
                        </m:rPr>
                        <a:rPr lang="en-GB" i="1">
                          <a:solidFill>
                            <a:srgbClr val="000000"/>
                          </a:solidFill>
                          <a:latin typeface="Cambria Math" panose="02040503050406030204" pitchFamily="18" charset="0"/>
                        </a:rPr>
                        <m:t>Inventoryturnover</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num>
                        <m:den>
                          <m:r>
                            <m:rPr>
                              <m:sty m:val="p"/>
                            </m:rPr>
                            <a:rPr lang="en-GB" i="1">
                              <a:solidFill>
                                <a:srgbClr val="000000"/>
                              </a:solidFill>
                              <a:latin typeface="Cambria Math" panose="02040503050406030204" pitchFamily="18" charset="0"/>
                            </a:rPr>
                            <m:t>Inventory</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153.4</m:t>
                          </m:r>
                        </m:num>
                        <m:den>
                          <m:r>
                            <a:rPr lang="en-GB" i="1">
                              <a:solidFill>
                                <a:srgbClr val="000000"/>
                              </a:solidFill>
                              <a:latin typeface="Cambria Math" panose="02040503050406030204" pitchFamily="18" charset="0"/>
                            </a:rPr>
                            <m:t>15.3</m:t>
                          </m:r>
                        </m:den>
                      </m:f>
                      <m:r>
                        <a:rPr lang="en-GB" i="1">
                          <a:solidFill>
                            <a:srgbClr val="000000"/>
                          </a:solidFill>
                          <a:latin typeface="Cambria Math" panose="02040503050406030204" pitchFamily="18" charset="0"/>
                        </a:rPr>
                        <m:t>=10.03</m:t>
                      </m:r>
                    </m:oMath>
                  </m:oMathPara>
                </a14:m>
                <a:endParaRPr lang="en-GB" dirty="0"/>
              </a:p>
            </p:txBody>
          </p:sp>
        </mc:Choice>
        <mc:Fallback xmlns="">
          <p:sp>
            <p:nvSpPr>
              <p:cNvPr id="4" name="Object 3" descr="Accounts payable days equals accounts payable over average daily cost of goods sold, equals 29.2 over 153.4 divided by 365, equals 69.48. Inventory days equals inventory over average daily cost of goods sold, equals, 15.3 over 153.4 divided by 365, equals 36.40. Inventory turnover equals cost of goods sold over inventory, equals, 153.4 over 15.3, equals 10.03."/>
              <p:cNvSpPr txBox="1">
                <a:spLocks noRot="1" noChangeAspect="1" noMove="1" noResize="1" noEditPoints="1" noAdjustHandles="1" noChangeArrowheads="1" noChangeShapeType="1" noTextEdit="1"/>
              </p:cNvSpPr>
              <p:nvPr/>
            </p:nvSpPr>
            <p:spPr bwMode="auto">
              <a:xfrm>
                <a:off x="457200" y="1848045"/>
                <a:ext cx="8362999" cy="1641986"/>
              </a:xfrm>
              <a:prstGeom prst="rect">
                <a:avLst/>
              </a:prstGeom>
              <a:blipFill>
                <a:blip r:embed="rId2"/>
                <a:stretch>
                  <a:fillRect b="-6667"/>
                </a:stretch>
              </a:blipFill>
            </p:spPr>
            <p:txBody>
              <a:bodyPr/>
              <a:lstStyle/>
              <a:p>
                <a:r>
                  <a:rPr lang="en-GB">
                    <a:noFill/>
                  </a:rPr>
                  <a:t> </a:t>
                </a:r>
              </a:p>
            </p:txBody>
          </p:sp>
        </mc:Fallback>
      </mc:AlternateContent>
    </p:spTree>
    <p:extLst>
      <p:ext uri="{BB962C8B-B14F-4D97-AF65-F5344CB8AC3E}">
        <p14:creationId xmlns:p14="http://schemas.microsoft.com/office/powerpoint/2010/main" val="29775827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200" dirty="0">
                <a:latin typeface="+mj-lt"/>
                <a:ea typeface="ヒラギノ角ゴ Pro W3" pitchFamily="-65" charset="-128"/>
              </a:rPr>
              <a:t>Example Computing Working Capital Ratios</a:t>
            </a:r>
            <a:endParaRPr lang="en-US" sz="1800" b="0" dirty="0">
              <a:latin typeface="+mj-lt"/>
            </a:endParaRPr>
          </a:p>
        </p:txBody>
      </p:sp>
      <p:sp>
        <p:nvSpPr>
          <p:cNvPr id="3" name="Content Placeholder 2"/>
          <p:cNvSpPr>
            <a:spLocks noGrp="1"/>
          </p:cNvSpPr>
          <p:nvPr>
            <p:ph idx="1"/>
          </p:nvPr>
        </p:nvSpPr>
        <p:spPr/>
        <p:txBody>
          <a:bodyPr/>
          <a:lstStyle/>
          <a:p>
            <a:pPr>
              <a:buNone/>
            </a:pPr>
            <a:r>
              <a:rPr lang="en-US" altLang="en-US" sz="2100" b="1" dirty="0">
                <a:ea typeface="ヒラギノ角ゴ Pro W3" pitchFamily="-65" charset="-128"/>
              </a:rPr>
              <a:t>Problem:</a:t>
            </a:r>
          </a:p>
          <a:p>
            <a:r>
              <a:rPr lang="en-US" altLang="en-US" sz="2000" dirty="0">
                <a:ea typeface="ヒラギノ角ゴ Pro W3"/>
              </a:rPr>
              <a:t>Compute Rylan’s accounts receivable days, accounts payable days, and inventory days based on the following information:</a:t>
            </a:r>
          </a:p>
          <a:p>
            <a:pPr lvl="1">
              <a:lnSpc>
                <a:spcPct val="90000"/>
              </a:lnSpc>
            </a:pPr>
            <a:r>
              <a:rPr lang="en-US" altLang="en-US" sz="2000" dirty="0">
                <a:ea typeface="ヒラギノ角ゴ Pro W3"/>
              </a:rPr>
              <a:t>Accounts Receivable = $635</a:t>
            </a:r>
          </a:p>
          <a:p>
            <a:pPr lvl="1">
              <a:lnSpc>
                <a:spcPct val="90000"/>
              </a:lnSpc>
            </a:pPr>
            <a:r>
              <a:rPr lang="en-US" altLang="en-US" sz="2000" dirty="0">
                <a:ea typeface="ヒラギノ角ゴ Pro W3"/>
              </a:rPr>
              <a:t>Inventory= $925.0</a:t>
            </a:r>
          </a:p>
          <a:p>
            <a:pPr lvl="1">
              <a:lnSpc>
                <a:spcPct val="90000"/>
              </a:lnSpc>
            </a:pPr>
            <a:r>
              <a:rPr lang="en-US" altLang="en-US" sz="2000" dirty="0">
                <a:ea typeface="ヒラギノ角ゴ Pro W3"/>
              </a:rPr>
              <a:t>Accounts payable = $1,259</a:t>
            </a:r>
          </a:p>
          <a:p>
            <a:pPr lvl="1">
              <a:lnSpc>
                <a:spcPct val="90000"/>
              </a:lnSpc>
            </a:pPr>
            <a:r>
              <a:rPr lang="en-US" altLang="en-US" sz="2000" dirty="0">
                <a:ea typeface="ヒラギノ角ゴ Pro W3"/>
              </a:rPr>
              <a:t>Sales = $8,052</a:t>
            </a:r>
          </a:p>
          <a:p>
            <a:pPr lvl="1">
              <a:lnSpc>
                <a:spcPct val="90000"/>
              </a:lnSpc>
            </a:pPr>
            <a:r>
              <a:rPr lang="en-US" altLang="en-US" sz="2000" dirty="0">
                <a:ea typeface="ヒラギノ角ゴ Pro W3"/>
              </a:rPr>
              <a:t>Cost of goods sold (cost of sales) = $5,140</a:t>
            </a:r>
            <a:endParaRPr lang="en-US" sz="2000" dirty="0">
              <a:ea typeface="ヒラギノ角ゴ Pro W3"/>
            </a:endParaRPr>
          </a:p>
        </p:txBody>
      </p:sp>
    </p:spTree>
    <p:extLst>
      <p:ext uri="{BB962C8B-B14F-4D97-AF65-F5344CB8AC3E}">
        <p14:creationId xmlns:p14="http://schemas.microsoft.com/office/powerpoint/2010/main" val="39415435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200" dirty="0">
                <a:latin typeface="+mj-lt"/>
                <a:ea typeface="ヒラギノ角ゴ Pro W3" pitchFamily="-65" charset="-128"/>
              </a:rPr>
              <a:t>Example Computing Working Capital Ratios</a:t>
            </a:r>
            <a:endParaRPr lang="en-US" sz="1800" b="0" dirty="0">
              <a:latin typeface="+mj-lt"/>
            </a:endParaRPr>
          </a:p>
        </p:txBody>
      </p:sp>
      <p:sp>
        <p:nvSpPr>
          <p:cNvPr id="3" name="Content Placeholder 2"/>
          <p:cNvSpPr>
            <a:spLocks noGrp="1"/>
          </p:cNvSpPr>
          <p:nvPr>
            <p:ph idx="1"/>
          </p:nvPr>
        </p:nvSpPr>
        <p:spPr/>
        <p:txBody>
          <a:bodyPr/>
          <a:lstStyle/>
          <a:p>
            <a:pPr>
              <a:buNone/>
            </a:pPr>
            <a:r>
              <a:rPr lang="en-US" altLang="en-US" sz="2100" b="1" dirty="0">
                <a:ea typeface="ヒラギノ角ゴ Pro W3" pitchFamily="-65" charset="-128"/>
              </a:rPr>
              <a:t>Solution:</a:t>
            </a:r>
          </a:p>
          <a:p>
            <a:pPr>
              <a:spcBef>
                <a:spcPct val="40000"/>
              </a:spcBef>
              <a:buNone/>
            </a:pPr>
            <a:r>
              <a:rPr lang="en-US" altLang="en-US" sz="2100" b="1" dirty="0">
                <a:ea typeface="ヒラギノ角ゴ Pro W3" pitchFamily="-65" charset="-128"/>
              </a:rPr>
              <a:t>Plan and Organize:</a:t>
            </a:r>
          </a:p>
          <a:p>
            <a:pPr>
              <a:lnSpc>
                <a:spcPct val="90000"/>
              </a:lnSpc>
            </a:pPr>
            <a:r>
              <a:rPr lang="en-US" altLang="en-US" sz="2000" dirty="0">
                <a:ea typeface="ヒラギノ角ゴ Pro W3"/>
              </a:rPr>
              <a:t>Working capital ratios require information from both the balance sheet and the income statement</a:t>
            </a:r>
            <a:endParaRPr lang="en-US" sz="2000" dirty="0">
              <a:ea typeface="ヒラギノ角ゴ Pro W3"/>
            </a:endParaRPr>
          </a:p>
        </p:txBody>
      </p:sp>
    </p:spTree>
    <p:extLst>
      <p:ext uri="{BB962C8B-B14F-4D97-AF65-F5344CB8AC3E}">
        <p14:creationId xmlns:p14="http://schemas.microsoft.com/office/powerpoint/2010/main" val="33158218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200" dirty="0">
                <a:latin typeface="+mj-lt"/>
                <a:ea typeface="ヒラギノ角ゴ Pro W3" pitchFamily="-65" charset="-128"/>
              </a:rPr>
              <a:t>Example Computing Working Capital Ratios</a:t>
            </a:r>
            <a:endParaRPr lang="en-US" sz="1800" b="0" dirty="0">
              <a:latin typeface="+mj-lt"/>
            </a:endParaRPr>
          </a:p>
        </p:txBody>
      </p:sp>
      <mc:AlternateContent xmlns:mc="http://schemas.openxmlformats.org/markup-compatibility/2006" xmlns:a14="http://schemas.microsoft.com/office/drawing/2010/main">
        <mc:Choice Requires="a14">
          <p:sp>
            <p:nvSpPr>
              <p:cNvPr id="4" name="Content Placeholder 3" descr="Accounts receivable days equals accounts receivable over sales divided by 365, equals, 635 over 8,052 divided by 365, equals 28.8. Inventory days equals inventory, over cost of goods sold divided by 365, equals 925 over 5,140 divided by 365, equals 65.7. Accounts payable days equals accounts payable, over cost of goods sold divided by 365, equals 1,259 over 5,140 divided by 365, equals 89.4."/>
              <p:cNvSpPr txBox="1">
                <a:spLocks noGrp="1"/>
              </p:cNvSpPr>
              <p:nvPr>
                <p:ph idx="1"/>
              </p:nvPr>
            </p:nvSpPr>
            <p:spPr bwMode="auto">
              <a:xfrm>
                <a:off x="453360" y="1851670"/>
                <a:ext cx="8373962" cy="1784284"/>
              </a:xfrm>
              <a:prstGeom prst="rect">
                <a:avLst/>
              </a:prstGeom>
              <a:noFill/>
            </p:spPr>
            <p:txBody>
              <a:bodyPr>
                <a:noAutofit/>
              </a:bodyPr>
              <a:lstStyle/>
              <a:p>
                <a:pPr>
                  <a:buNone/>
                </a:pPr>
                <a14:m>
                  <m:oMathPara xmlns:m="http://schemas.openxmlformats.org/officeDocument/2006/math">
                    <m:oMathParaPr>
                      <m:jc m:val="left"/>
                    </m:oMathParaPr>
                    <m:oMath xmlns:m="http://schemas.openxmlformats.org/officeDocument/2006/math">
                      <m:r>
                        <m:rPr>
                          <m:sty m:val="p"/>
                        </m:rPr>
                        <a:rPr lang="en-GB" sz="1800" i="1">
                          <a:solidFill>
                            <a:srgbClr val="000000"/>
                          </a:solidFill>
                          <a:latin typeface="Cambria Math" panose="02040503050406030204" pitchFamily="18" charset="0"/>
                        </a:rPr>
                        <m:t>AccountsReceivableDays</m:t>
                      </m:r>
                      <m:r>
                        <a:rPr lang="en-GB" sz="1800" i="1">
                          <a:solidFill>
                            <a:srgbClr val="000000"/>
                          </a:solidFill>
                          <a:latin typeface="Cambria Math" panose="02040503050406030204" pitchFamily="18" charset="0"/>
                        </a:rPr>
                        <m:t>=</m:t>
                      </m:r>
                      <m:f>
                        <m:fPr>
                          <m:ctrlPr>
                            <a:rPr lang="en-GB" sz="1800" i="1">
                              <a:solidFill>
                                <a:srgbClr val="000000"/>
                              </a:solidFill>
                              <a:latin typeface="Cambria Math" panose="02040503050406030204" pitchFamily="18" charset="0"/>
                            </a:rPr>
                          </m:ctrlPr>
                        </m:fPr>
                        <m:num>
                          <m:r>
                            <m:rPr>
                              <m:sty m:val="p"/>
                            </m:rPr>
                            <a:rPr lang="en-GB" sz="1800" i="1">
                              <a:solidFill>
                                <a:srgbClr val="000000"/>
                              </a:solidFill>
                              <a:latin typeface="Cambria Math" panose="02040503050406030204" pitchFamily="18" charset="0"/>
                            </a:rPr>
                            <m:t>AccountsReceivable</m:t>
                          </m:r>
                        </m:num>
                        <m:den>
                          <m:r>
                            <m:rPr>
                              <m:sty m:val="p"/>
                            </m:rPr>
                            <a:rPr lang="en-GB" sz="1800" i="1">
                              <a:solidFill>
                                <a:srgbClr val="000000"/>
                              </a:solidFill>
                              <a:latin typeface="Cambria Math" panose="02040503050406030204" pitchFamily="18" charset="0"/>
                            </a:rPr>
                            <m:t>Sales</m:t>
                          </m:r>
                          <m:r>
                            <a:rPr lang="en-GB" sz="1800" i="1">
                              <a:solidFill>
                                <a:srgbClr val="000000"/>
                              </a:solidFill>
                              <a:latin typeface="Cambria Math" panose="02040503050406030204" pitchFamily="18" charset="0"/>
                            </a:rPr>
                            <m:t>/365</m:t>
                          </m:r>
                        </m:den>
                      </m:f>
                      <m:r>
                        <a:rPr lang="en-GB" sz="1800" i="1">
                          <a:solidFill>
                            <a:srgbClr val="000000"/>
                          </a:solidFill>
                          <a:latin typeface="Cambria Math" panose="02040503050406030204" pitchFamily="18" charset="0"/>
                        </a:rPr>
                        <m:t>=</m:t>
                      </m:r>
                      <m:f>
                        <m:fPr>
                          <m:ctrlPr>
                            <a:rPr lang="en-GB" sz="1800" i="1">
                              <a:solidFill>
                                <a:srgbClr val="000000"/>
                              </a:solidFill>
                              <a:latin typeface="Cambria Math" panose="02040503050406030204" pitchFamily="18" charset="0"/>
                            </a:rPr>
                          </m:ctrlPr>
                        </m:fPr>
                        <m:num>
                          <m:r>
                            <a:rPr lang="en-GB" sz="1800" i="1">
                              <a:solidFill>
                                <a:srgbClr val="000000"/>
                              </a:solidFill>
                              <a:latin typeface="Cambria Math" panose="02040503050406030204" pitchFamily="18" charset="0"/>
                            </a:rPr>
                            <m:t>635</m:t>
                          </m:r>
                        </m:num>
                        <m:den>
                          <m:d>
                            <m:dPr>
                              <m:ctrlPr>
                                <a:rPr lang="en-GB" sz="1800" i="1">
                                  <a:solidFill>
                                    <a:srgbClr val="000000"/>
                                  </a:solidFill>
                                  <a:latin typeface="Cambria Math" panose="02040503050406030204" pitchFamily="18" charset="0"/>
                                </a:rPr>
                              </m:ctrlPr>
                            </m:dPr>
                            <m:e>
                              <m:r>
                                <a:rPr lang="en-GB" sz="1800" i="1">
                                  <a:solidFill>
                                    <a:srgbClr val="000000"/>
                                  </a:solidFill>
                                  <a:latin typeface="Cambria Math" panose="02040503050406030204" pitchFamily="18" charset="0"/>
                                </a:rPr>
                                <m:t>8,052/365</m:t>
                              </m:r>
                            </m:e>
                          </m:d>
                        </m:den>
                      </m:f>
                      <m:r>
                        <a:rPr lang="en-GB" sz="1800" i="1">
                          <a:solidFill>
                            <a:srgbClr val="000000"/>
                          </a:solidFill>
                          <a:latin typeface="Cambria Math" panose="02040503050406030204" pitchFamily="18" charset="0"/>
                        </a:rPr>
                        <m:t>=28.8</m:t>
                      </m:r>
                    </m:oMath>
                    <m:oMath xmlns:m="http://schemas.openxmlformats.org/officeDocument/2006/math">
                      <m:r>
                        <m:rPr>
                          <m:sty m:val="p"/>
                        </m:rPr>
                        <a:rPr lang="en-GB" sz="1800" i="1">
                          <a:solidFill>
                            <a:srgbClr val="000000"/>
                          </a:solidFill>
                          <a:latin typeface="Cambria Math" panose="02040503050406030204" pitchFamily="18" charset="0"/>
                        </a:rPr>
                        <m:t>InventoryDays</m:t>
                      </m:r>
                      <m:r>
                        <a:rPr lang="en-GB" sz="1800" i="1">
                          <a:solidFill>
                            <a:srgbClr val="000000"/>
                          </a:solidFill>
                          <a:latin typeface="Cambria Math" panose="02040503050406030204" pitchFamily="18" charset="0"/>
                        </a:rPr>
                        <m:t>=</m:t>
                      </m:r>
                      <m:f>
                        <m:fPr>
                          <m:ctrlPr>
                            <a:rPr lang="en-GB" sz="1800" i="1">
                              <a:solidFill>
                                <a:srgbClr val="000000"/>
                              </a:solidFill>
                              <a:latin typeface="Cambria Math" panose="02040503050406030204" pitchFamily="18" charset="0"/>
                            </a:rPr>
                          </m:ctrlPr>
                        </m:fPr>
                        <m:num>
                          <m:r>
                            <m:rPr>
                              <m:sty m:val="p"/>
                            </m:rPr>
                            <a:rPr lang="en-GB" sz="1800" i="1">
                              <a:solidFill>
                                <a:srgbClr val="000000"/>
                              </a:solidFill>
                              <a:latin typeface="Cambria Math" panose="02040503050406030204" pitchFamily="18" charset="0"/>
                            </a:rPr>
                            <m:t>Inventory</m:t>
                          </m:r>
                        </m:num>
                        <m:den>
                          <m:r>
                            <m:rPr>
                              <m:sty m:val="p"/>
                            </m:rPr>
                            <a:rPr lang="en-GB" sz="1800" i="1">
                              <a:solidFill>
                                <a:srgbClr val="000000"/>
                              </a:solidFill>
                              <a:latin typeface="Cambria Math" panose="02040503050406030204" pitchFamily="18" charset="0"/>
                            </a:rPr>
                            <m:t>Cost</m:t>
                          </m:r>
                          <m:r>
                            <a:rPr lang="en-GB" sz="1800" i="1">
                              <a:solidFill>
                                <a:srgbClr val="000000"/>
                              </a:solidFill>
                              <a:latin typeface="Cambria Math" panose="02040503050406030204" pitchFamily="18" charset="0"/>
                            </a:rPr>
                            <m:t> </m:t>
                          </m:r>
                          <m:r>
                            <m:rPr>
                              <m:sty m:val="p"/>
                            </m:rPr>
                            <a:rPr lang="en-GB" sz="1800" i="1">
                              <a:solidFill>
                                <a:srgbClr val="000000"/>
                              </a:solidFill>
                              <a:latin typeface="Cambria Math" panose="02040503050406030204" pitchFamily="18" charset="0"/>
                            </a:rPr>
                            <m:t>of</m:t>
                          </m:r>
                          <m:r>
                            <a:rPr lang="en-GB" sz="1800" i="1">
                              <a:solidFill>
                                <a:srgbClr val="000000"/>
                              </a:solidFill>
                              <a:latin typeface="Cambria Math" panose="02040503050406030204" pitchFamily="18" charset="0"/>
                            </a:rPr>
                            <m:t> </m:t>
                          </m:r>
                          <m:r>
                            <m:rPr>
                              <m:sty m:val="p"/>
                            </m:rPr>
                            <a:rPr lang="en-GB" sz="1800" i="1">
                              <a:solidFill>
                                <a:srgbClr val="000000"/>
                              </a:solidFill>
                              <a:latin typeface="Cambria Math" panose="02040503050406030204" pitchFamily="18" charset="0"/>
                            </a:rPr>
                            <m:t>Goods</m:t>
                          </m:r>
                          <m:r>
                            <a:rPr lang="en-GB" sz="1800" i="1">
                              <a:solidFill>
                                <a:srgbClr val="000000"/>
                              </a:solidFill>
                              <a:latin typeface="Cambria Math" panose="02040503050406030204" pitchFamily="18" charset="0"/>
                            </a:rPr>
                            <m:t> </m:t>
                          </m:r>
                          <m:r>
                            <m:rPr>
                              <m:sty m:val="p"/>
                            </m:rPr>
                            <a:rPr lang="en-GB" sz="1800" i="1">
                              <a:solidFill>
                                <a:srgbClr val="000000"/>
                              </a:solidFill>
                              <a:latin typeface="Cambria Math" panose="02040503050406030204" pitchFamily="18" charset="0"/>
                            </a:rPr>
                            <m:t>Sold</m:t>
                          </m:r>
                          <m:r>
                            <a:rPr lang="en-GB" sz="1800" i="1">
                              <a:solidFill>
                                <a:srgbClr val="000000"/>
                              </a:solidFill>
                              <a:latin typeface="Cambria Math" panose="02040503050406030204" pitchFamily="18" charset="0"/>
                            </a:rPr>
                            <m:t>/365</m:t>
                          </m:r>
                        </m:den>
                      </m:f>
                      <m:r>
                        <a:rPr lang="en-GB" sz="1800" i="1">
                          <a:solidFill>
                            <a:srgbClr val="000000"/>
                          </a:solidFill>
                          <a:latin typeface="Cambria Math" panose="02040503050406030204" pitchFamily="18" charset="0"/>
                        </a:rPr>
                        <m:t>=</m:t>
                      </m:r>
                      <m:f>
                        <m:fPr>
                          <m:ctrlPr>
                            <a:rPr lang="en-GB" sz="1800" i="1">
                              <a:solidFill>
                                <a:srgbClr val="000000"/>
                              </a:solidFill>
                              <a:latin typeface="Cambria Math" panose="02040503050406030204" pitchFamily="18" charset="0"/>
                            </a:rPr>
                          </m:ctrlPr>
                        </m:fPr>
                        <m:num>
                          <m:r>
                            <a:rPr lang="en-GB" sz="1800" i="1">
                              <a:solidFill>
                                <a:srgbClr val="000000"/>
                              </a:solidFill>
                              <a:latin typeface="Cambria Math" panose="02040503050406030204" pitchFamily="18" charset="0"/>
                            </a:rPr>
                            <m:t>925</m:t>
                          </m:r>
                        </m:num>
                        <m:den>
                          <m:d>
                            <m:dPr>
                              <m:ctrlPr>
                                <a:rPr lang="en-GB" sz="1800" i="1">
                                  <a:solidFill>
                                    <a:srgbClr val="000000"/>
                                  </a:solidFill>
                                  <a:latin typeface="Cambria Math" panose="02040503050406030204" pitchFamily="18" charset="0"/>
                                </a:rPr>
                              </m:ctrlPr>
                            </m:dPr>
                            <m:e>
                              <m:r>
                                <a:rPr lang="en-GB" sz="1800" i="1">
                                  <a:solidFill>
                                    <a:srgbClr val="000000"/>
                                  </a:solidFill>
                                  <a:latin typeface="Cambria Math" panose="02040503050406030204" pitchFamily="18" charset="0"/>
                                </a:rPr>
                                <m:t>5,140/365</m:t>
                              </m:r>
                            </m:e>
                          </m:d>
                        </m:den>
                      </m:f>
                      <m:r>
                        <a:rPr lang="en-GB" sz="1800" i="1">
                          <a:solidFill>
                            <a:srgbClr val="000000"/>
                          </a:solidFill>
                          <a:latin typeface="Cambria Math" panose="02040503050406030204" pitchFamily="18" charset="0"/>
                        </a:rPr>
                        <m:t>=65.7</m:t>
                      </m:r>
                    </m:oMath>
                    <m:oMath xmlns:m="http://schemas.openxmlformats.org/officeDocument/2006/math">
                      <m:r>
                        <m:rPr>
                          <m:sty m:val="p"/>
                        </m:rPr>
                        <a:rPr lang="en-GB" sz="1800" i="1">
                          <a:solidFill>
                            <a:srgbClr val="000000"/>
                          </a:solidFill>
                          <a:latin typeface="Cambria Math" panose="02040503050406030204" pitchFamily="18" charset="0"/>
                        </a:rPr>
                        <m:t>AccountsPayableDays</m:t>
                      </m:r>
                      <m:r>
                        <a:rPr lang="en-GB" sz="1800" i="1">
                          <a:solidFill>
                            <a:srgbClr val="000000"/>
                          </a:solidFill>
                          <a:latin typeface="Cambria Math" panose="02040503050406030204" pitchFamily="18" charset="0"/>
                        </a:rPr>
                        <m:t>=</m:t>
                      </m:r>
                      <m:f>
                        <m:fPr>
                          <m:ctrlPr>
                            <a:rPr lang="en-GB" sz="1800" i="1">
                              <a:solidFill>
                                <a:srgbClr val="000000"/>
                              </a:solidFill>
                              <a:latin typeface="Cambria Math" panose="02040503050406030204" pitchFamily="18" charset="0"/>
                            </a:rPr>
                          </m:ctrlPr>
                        </m:fPr>
                        <m:num>
                          <m:r>
                            <m:rPr>
                              <m:sty m:val="p"/>
                            </m:rPr>
                            <a:rPr lang="en-GB" sz="1800" i="1">
                              <a:solidFill>
                                <a:srgbClr val="000000"/>
                              </a:solidFill>
                              <a:latin typeface="Cambria Math" panose="02040503050406030204" pitchFamily="18" charset="0"/>
                            </a:rPr>
                            <m:t>Accounts</m:t>
                          </m:r>
                          <m:r>
                            <a:rPr lang="en-GB" sz="1800" i="1">
                              <a:solidFill>
                                <a:srgbClr val="000000"/>
                              </a:solidFill>
                              <a:latin typeface="Cambria Math" panose="02040503050406030204" pitchFamily="18" charset="0"/>
                            </a:rPr>
                            <m:t> </m:t>
                          </m:r>
                          <m:r>
                            <m:rPr>
                              <m:sty m:val="p"/>
                            </m:rPr>
                            <a:rPr lang="en-GB" sz="1800" i="1">
                              <a:solidFill>
                                <a:srgbClr val="000000"/>
                              </a:solidFill>
                              <a:latin typeface="Cambria Math" panose="02040503050406030204" pitchFamily="18" charset="0"/>
                            </a:rPr>
                            <m:t>Payable</m:t>
                          </m:r>
                        </m:num>
                        <m:den>
                          <m:r>
                            <m:rPr>
                              <m:sty m:val="p"/>
                            </m:rPr>
                            <a:rPr lang="en-GB" sz="1800" i="1">
                              <a:solidFill>
                                <a:srgbClr val="000000"/>
                              </a:solidFill>
                              <a:latin typeface="Cambria Math" panose="02040503050406030204" pitchFamily="18" charset="0"/>
                            </a:rPr>
                            <m:t>Cost</m:t>
                          </m:r>
                          <m:r>
                            <a:rPr lang="en-GB" sz="1800" i="1">
                              <a:solidFill>
                                <a:srgbClr val="000000"/>
                              </a:solidFill>
                              <a:latin typeface="Cambria Math" panose="02040503050406030204" pitchFamily="18" charset="0"/>
                            </a:rPr>
                            <m:t> </m:t>
                          </m:r>
                          <m:r>
                            <m:rPr>
                              <m:sty m:val="p"/>
                            </m:rPr>
                            <a:rPr lang="en-GB" sz="1800" i="1">
                              <a:solidFill>
                                <a:srgbClr val="000000"/>
                              </a:solidFill>
                              <a:latin typeface="Cambria Math" panose="02040503050406030204" pitchFamily="18" charset="0"/>
                            </a:rPr>
                            <m:t>of</m:t>
                          </m:r>
                          <m:r>
                            <a:rPr lang="en-GB" sz="1800" i="1">
                              <a:solidFill>
                                <a:srgbClr val="000000"/>
                              </a:solidFill>
                              <a:latin typeface="Cambria Math" panose="02040503050406030204" pitchFamily="18" charset="0"/>
                            </a:rPr>
                            <m:t> </m:t>
                          </m:r>
                          <m:r>
                            <m:rPr>
                              <m:sty m:val="p"/>
                            </m:rPr>
                            <a:rPr lang="en-GB" sz="1800" i="1">
                              <a:solidFill>
                                <a:srgbClr val="000000"/>
                              </a:solidFill>
                              <a:latin typeface="Cambria Math" panose="02040503050406030204" pitchFamily="18" charset="0"/>
                            </a:rPr>
                            <m:t>Goods</m:t>
                          </m:r>
                          <m:r>
                            <a:rPr lang="en-GB" sz="1800" i="1">
                              <a:solidFill>
                                <a:srgbClr val="000000"/>
                              </a:solidFill>
                              <a:latin typeface="Cambria Math" panose="02040503050406030204" pitchFamily="18" charset="0"/>
                            </a:rPr>
                            <m:t> </m:t>
                          </m:r>
                          <m:r>
                            <m:rPr>
                              <m:sty m:val="p"/>
                            </m:rPr>
                            <a:rPr lang="en-GB" sz="1800" i="1">
                              <a:solidFill>
                                <a:srgbClr val="000000"/>
                              </a:solidFill>
                              <a:latin typeface="Cambria Math" panose="02040503050406030204" pitchFamily="18" charset="0"/>
                            </a:rPr>
                            <m:t>Sold</m:t>
                          </m:r>
                          <m:r>
                            <a:rPr lang="en-GB" sz="1800" i="1">
                              <a:solidFill>
                                <a:srgbClr val="000000"/>
                              </a:solidFill>
                              <a:latin typeface="Cambria Math" panose="02040503050406030204" pitchFamily="18" charset="0"/>
                            </a:rPr>
                            <m:t>/365</m:t>
                          </m:r>
                        </m:den>
                      </m:f>
                      <m:r>
                        <a:rPr lang="en-GB" sz="1800" i="1">
                          <a:solidFill>
                            <a:srgbClr val="000000"/>
                          </a:solidFill>
                          <a:latin typeface="Cambria Math" panose="02040503050406030204" pitchFamily="18" charset="0"/>
                        </a:rPr>
                        <m:t>=</m:t>
                      </m:r>
                      <m:f>
                        <m:fPr>
                          <m:ctrlPr>
                            <a:rPr lang="en-GB" sz="1800" i="1">
                              <a:solidFill>
                                <a:srgbClr val="000000"/>
                              </a:solidFill>
                              <a:latin typeface="Cambria Math" panose="02040503050406030204" pitchFamily="18" charset="0"/>
                            </a:rPr>
                          </m:ctrlPr>
                        </m:fPr>
                        <m:num>
                          <m:r>
                            <a:rPr lang="en-GB" sz="1800" i="1">
                              <a:solidFill>
                                <a:srgbClr val="000000"/>
                              </a:solidFill>
                              <a:latin typeface="Cambria Math" panose="02040503050406030204" pitchFamily="18" charset="0"/>
                            </a:rPr>
                            <m:t>1,259</m:t>
                          </m:r>
                        </m:num>
                        <m:den>
                          <m:d>
                            <m:dPr>
                              <m:ctrlPr>
                                <a:rPr lang="en-GB" sz="1800" i="1">
                                  <a:solidFill>
                                    <a:srgbClr val="000000"/>
                                  </a:solidFill>
                                  <a:latin typeface="Cambria Math" panose="02040503050406030204" pitchFamily="18" charset="0"/>
                                </a:rPr>
                              </m:ctrlPr>
                            </m:dPr>
                            <m:e>
                              <m:r>
                                <a:rPr lang="en-GB" sz="1800" i="1">
                                  <a:solidFill>
                                    <a:srgbClr val="000000"/>
                                  </a:solidFill>
                                  <a:latin typeface="Cambria Math" panose="02040503050406030204" pitchFamily="18" charset="0"/>
                                </a:rPr>
                                <m:t>5,140/365</m:t>
                              </m:r>
                            </m:e>
                          </m:d>
                        </m:den>
                      </m:f>
                      <m:r>
                        <a:rPr lang="en-GB" sz="1800" i="1">
                          <a:solidFill>
                            <a:srgbClr val="000000"/>
                          </a:solidFill>
                          <a:latin typeface="Cambria Math" panose="02040503050406030204" pitchFamily="18" charset="0"/>
                        </a:rPr>
                        <m:t>=89.4</m:t>
                      </m:r>
                    </m:oMath>
                  </m:oMathPara>
                </a14:m>
                <a:endParaRPr lang="en-GB" sz="1800" dirty="0"/>
              </a:p>
            </p:txBody>
          </p:sp>
        </mc:Choice>
        <mc:Fallback xmlns="">
          <p:sp>
            <p:nvSpPr>
              <p:cNvPr id="4" name="Content Placeholder 3" descr="Accounts receivable days equals accounts receivable over sales divided by 365, equals, 635 over 8,052 divided by 365, equals 28.8. Inventory days equals inventory, over cost of goods sold divided by 365, equals 925 over 5,140 divided by 365, equals 65.7. Accounts payable days equals accounts payable, over cost of goods sold divided by 365, equals 1,259 over 5,140 divided by 365, equals 89.4."/>
              <p:cNvSpPr txBox="1">
                <a:spLocks noGrp="1" noRot="1" noChangeAspect="1" noMove="1" noResize="1" noEditPoints="1" noAdjustHandles="1" noChangeArrowheads="1" noChangeShapeType="1" noTextEdit="1"/>
              </p:cNvSpPr>
              <p:nvPr>
                <p:ph idx="1"/>
              </p:nvPr>
            </p:nvSpPr>
            <p:spPr bwMode="auto">
              <a:xfrm>
                <a:off x="453360" y="1851670"/>
                <a:ext cx="8373962" cy="1784284"/>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8971898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200" dirty="0">
                <a:latin typeface="+mj-lt"/>
                <a:ea typeface="ヒラギノ角ゴ Pro W3" pitchFamily="-65" charset="-128"/>
              </a:rPr>
              <a:t>Example Computing Working Capital Ratios</a:t>
            </a:r>
            <a:endParaRPr lang="en-US" sz="1800" b="0" dirty="0">
              <a:latin typeface="+mj-lt"/>
            </a:endParaRPr>
          </a:p>
        </p:txBody>
      </p:sp>
      <p:sp>
        <p:nvSpPr>
          <p:cNvPr id="3" name="Content Placeholder 2"/>
          <p:cNvSpPr>
            <a:spLocks noGrp="1"/>
          </p:cNvSpPr>
          <p:nvPr>
            <p:ph idx="1"/>
          </p:nvPr>
        </p:nvSpPr>
        <p:spPr/>
        <p:txBody>
          <a:bodyPr/>
          <a:lstStyle/>
          <a:p>
            <a:pPr>
              <a:buNone/>
            </a:pPr>
            <a:r>
              <a:rPr lang="en-US" altLang="en-US" sz="2100" b="1" dirty="0">
                <a:ea typeface="ヒラギノ角ゴ Pro W3" pitchFamily="-65" charset="-128"/>
              </a:rPr>
              <a:t>Evaluate:</a:t>
            </a:r>
          </a:p>
          <a:p>
            <a:r>
              <a:rPr lang="en-US" altLang="en-US" sz="1950" dirty="0">
                <a:ea typeface="ヒラギノ角ゴ Pro W3" pitchFamily="-65" charset="-128"/>
              </a:rPr>
              <a:t>Assuming that Rylan’s accounts payable at year-end on its balance sheet is representative of the normal amount during the year, Rylan is able, on average, to take about 89.4 days to pay its suppliers</a:t>
            </a:r>
          </a:p>
          <a:p>
            <a:r>
              <a:rPr lang="en-US" altLang="en-US" sz="1950" dirty="0">
                <a:ea typeface="ヒラギノ角ゴ Pro W3" pitchFamily="-65" charset="-128"/>
              </a:rPr>
              <a:t>This compares with the 28.8 days that it waits on average to be paid (its accounts receivable days)</a:t>
            </a:r>
          </a:p>
          <a:p>
            <a:r>
              <a:rPr lang="en-US" altLang="en-US" sz="1950" dirty="0">
                <a:ea typeface="ヒラギノ角ゴ Pro W3" pitchFamily="-65" charset="-128"/>
              </a:rPr>
              <a:t>Rylan typically takes 65.7 days to sell its inventory</a:t>
            </a:r>
            <a:endParaRPr lang="en-US" sz="1950" dirty="0"/>
          </a:p>
        </p:txBody>
      </p:sp>
    </p:spTree>
    <p:extLst>
      <p:ext uri="{BB962C8B-B14F-4D97-AF65-F5344CB8AC3E}">
        <p14:creationId xmlns:p14="http://schemas.microsoft.com/office/powerpoint/2010/main" val="6174371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171450"/>
            <a:ext cx="6286500" cy="822960"/>
          </a:xfrm>
        </p:spPr>
        <p:txBody>
          <a:bodyPr/>
          <a:lstStyle/>
          <a:p>
            <a:r>
              <a:rPr lang="en-US" altLang="en-US" sz="3200" dirty="0">
                <a:latin typeface="+mj-lt"/>
                <a:ea typeface="ヒラギノ角ゴ Pro W3" pitchFamily="-65" charset="-128"/>
              </a:rPr>
              <a:t>Financial Statement Analysis</a:t>
            </a:r>
            <a:endParaRPr lang="en-US" sz="1800" b="0" dirty="0">
              <a:latin typeface="+mj-lt"/>
            </a:endParaRP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96689" y="1260662"/>
                <a:ext cx="8350622" cy="1082489"/>
              </a:xfrm>
            </p:spPr>
            <p:txBody>
              <a:bodyPr/>
              <a:lstStyle/>
              <a:p>
                <a:pPr>
                  <a:lnSpc>
                    <a:spcPct val="90000"/>
                  </a:lnSpc>
                </a:pPr>
                <a:r>
                  <a:rPr lang="en-US" altLang="en-US" sz="2400" dirty="0">
                    <a:ea typeface="ヒラギノ角ゴ Pro W3"/>
                  </a:rPr>
                  <a:t>Operating Returns</a:t>
                </a:r>
              </a:p>
              <a:p>
                <a:pPr lvl="1"/>
                <a:r>
                  <a:rPr lang="en-US" altLang="en-US" sz="2400" dirty="0">
                    <a:ea typeface="ヒラギノ角ゴ Pro W3"/>
                  </a:rPr>
                  <a:t>Return on Equity</a:t>
                </a:r>
              </a:p>
              <a:p>
                <a:pPr lvl="2"/>
                <a:r>
                  <a:rPr lang="en-US" altLang="en-US" sz="2000" dirty="0">
                    <a:ea typeface="ＭＳ Ｐゴシック"/>
                  </a:rPr>
                  <a:t>Evaluating the firm’s return on investment by comparing its income to its investment </a:t>
                </a:r>
              </a:p>
              <a:p>
                <a:pPr lvl="2"/>
                <a14:m>
                  <m:oMath xmlns:m="http://schemas.openxmlformats.org/officeDocument/2006/math">
                    <m:r>
                      <m:rPr>
                        <m:nor/>
                      </m:rPr>
                      <a:rPr lang="en-GB" sz="2000" i="0" smtClean="0">
                        <a:solidFill>
                          <a:srgbClr val="000000"/>
                        </a:solidFill>
                        <a:latin typeface="Cambria Math" panose="02040503050406030204" pitchFamily="18" charset="0"/>
                      </a:rPr>
                      <m:t>Return</m:t>
                    </m:r>
                    <m:r>
                      <m:rPr>
                        <m:nor/>
                      </m:rPr>
                      <a:rPr lang="en-GB" sz="2000" i="0" smtClean="0">
                        <a:solidFill>
                          <a:srgbClr val="000000"/>
                        </a:solidFill>
                        <a:latin typeface="Cambria Math" panose="02040503050406030204" pitchFamily="18" charset="0"/>
                      </a:rPr>
                      <m:t> </m:t>
                    </m:r>
                    <m:r>
                      <m:rPr>
                        <m:nor/>
                      </m:rPr>
                      <a:rPr lang="en-GB" sz="2000" i="0" smtClean="0">
                        <a:solidFill>
                          <a:srgbClr val="000000"/>
                        </a:solidFill>
                        <a:latin typeface="Cambria Math" panose="02040503050406030204" pitchFamily="18" charset="0"/>
                      </a:rPr>
                      <m:t>on</m:t>
                    </m:r>
                    <m:r>
                      <m:rPr>
                        <m:nor/>
                      </m:rPr>
                      <a:rPr lang="en-GB" sz="2000" i="0" smtClean="0">
                        <a:solidFill>
                          <a:srgbClr val="000000"/>
                        </a:solidFill>
                        <a:latin typeface="Cambria Math" panose="02040503050406030204" pitchFamily="18" charset="0"/>
                      </a:rPr>
                      <m:t> </m:t>
                    </m:r>
                    <m:r>
                      <m:rPr>
                        <m:nor/>
                      </m:rPr>
                      <a:rPr lang="en-GB" sz="2000" i="0" smtClean="0">
                        <a:solidFill>
                          <a:srgbClr val="000000"/>
                        </a:solidFill>
                        <a:latin typeface="Cambria Math" panose="02040503050406030204" pitchFamily="18" charset="0"/>
                      </a:rPr>
                      <m:t>Equity</m:t>
                    </m:r>
                    <m:r>
                      <a:rPr lang="en-GB" sz="2000" i="1">
                        <a:solidFill>
                          <a:srgbClr val="000000"/>
                        </a:solidFill>
                        <a:latin typeface="Cambria Math" panose="02040503050406030204" pitchFamily="18" charset="0"/>
                      </a:rPr>
                      <m:t> </m:t>
                    </m:r>
                    <m:r>
                      <a:rPr lang="en-GB" sz="2000" i="0">
                        <a:solidFill>
                          <a:srgbClr val="000000"/>
                        </a:solidFill>
                        <a:latin typeface="Cambria Math" panose="02040503050406030204" pitchFamily="18" charset="0"/>
                      </a:rPr>
                      <m:t>=</m:t>
                    </m:r>
                    <m:r>
                      <a:rPr lang="en-GB" sz="2000" i="1">
                        <a:solidFill>
                          <a:srgbClr val="000000"/>
                        </a:solidFill>
                        <a:latin typeface="Cambria Math" panose="02040503050406030204" pitchFamily="18" charset="0"/>
                      </a:rPr>
                      <m:t> </m:t>
                    </m:r>
                    <m:f>
                      <m:fPr>
                        <m:ctrlPr>
                          <a:rPr lang="en-GB" sz="2000" i="1">
                            <a:solidFill>
                              <a:srgbClr val="000000"/>
                            </a:solidFill>
                            <a:latin typeface="Cambria Math" panose="02040503050406030204" pitchFamily="18" charset="0"/>
                          </a:rPr>
                        </m:ctrlPr>
                      </m:fPr>
                      <m:num>
                        <m:r>
                          <m:rPr>
                            <m:nor/>
                          </m:rPr>
                          <a:rPr lang="en-GB" sz="2000" i="0">
                            <a:solidFill>
                              <a:srgbClr val="000000"/>
                            </a:solidFill>
                            <a:latin typeface="Cambria Math" panose="02040503050406030204" pitchFamily="18" charset="0"/>
                          </a:rPr>
                          <m:t>Net</m:t>
                        </m:r>
                        <m:r>
                          <m:rPr>
                            <m:nor/>
                          </m:rPr>
                          <a:rPr lang="en-GB" sz="2000" i="0">
                            <a:solidFill>
                              <a:srgbClr val="000000"/>
                            </a:solidFill>
                            <a:latin typeface="Cambria Math" panose="02040503050406030204" pitchFamily="18" charset="0"/>
                          </a:rPr>
                          <m:t> </m:t>
                        </m:r>
                        <m:r>
                          <m:rPr>
                            <m:nor/>
                          </m:rPr>
                          <a:rPr lang="en-GB" sz="2000" i="0">
                            <a:solidFill>
                              <a:srgbClr val="000000"/>
                            </a:solidFill>
                            <a:latin typeface="Cambria Math" panose="02040503050406030204" pitchFamily="18" charset="0"/>
                          </a:rPr>
                          <m:t>Income</m:t>
                        </m:r>
                      </m:num>
                      <m:den>
                        <m:r>
                          <m:rPr>
                            <m:nor/>
                          </m:rPr>
                          <a:rPr lang="en-GB" sz="2000" i="0">
                            <a:solidFill>
                              <a:srgbClr val="000000"/>
                            </a:solidFill>
                            <a:latin typeface="Cambria Math" panose="02040503050406030204" pitchFamily="18" charset="0"/>
                          </a:rPr>
                          <m:t>Book</m:t>
                        </m:r>
                        <m:r>
                          <m:rPr>
                            <m:nor/>
                          </m:rPr>
                          <a:rPr lang="en-GB" sz="2000" i="0">
                            <a:solidFill>
                              <a:srgbClr val="000000"/>
                            </a:solidFill>
                            <a:latin typeface="Cambria Math" panose="02040503050406030204" pitchFamily="18" charset="0"/>
                          </a:rPr>
                          <m:t> </m:t>
                        </m:r>
                        <m:r>
                          <m:rPr>
                            <m:nor/>
                          </m:rPr>
                          <a:rPr lang="en-GB" sz="2000" i="0">
                            <a:solidFill>
                              <a:srgbClr val="000000"/>
                            </a:solidFill>
                            <a:latin typeface="Cambria Math" panose="02040503050406030204" pitchFamily="18" charset="0"/>
                          </a:rPr>
                          <m:t>Value</m:t>
                        </m:r>
                        <m:r>
                          <m:rPr>
                            <m:nor/>
                          </m:rPr>
                          <a:rPr lang="en-GB" sz="2000" i="0">
                            <a:solidFill>
                              <a:srgbClr val="000000"/>
                            </a:solidFill>
                            <a:latin typeface="Cambria Math" panose="02040503050406030204" pitchFamily="18" charset="0"/>
                          </a:rPr>
                          <m:t> </m:t>
                        </m:r>
                        <m:r>
                          <m:rPr>
                            <m:nor/>
                          </m:rPr>
                          <a:rPr lang="en-GB" sz="2000" i="0">
                            <a:solidFill>
                              <a:srgbClr val="000000"/>
                            </a:solidFill>
                            <a:latin typeface="Cambria Math" panose="02040503050406030204" pitchFamily="18" charset="0"/>
                          </a:rPr>
                          <m:t>of</m:t>
                        </m:r>
                        <m:r>
                          <m:rPr>
                            <m:nor/>
                          </m:rPr>
                          <a:rPr lang="en-GB" sz="2000" i="0">
                            <a:solidFill>
                              <a:srgbClr val="000000"/>
                            </a:solidFill>
                            <a:latin typeface="Cambria Math" panose="02040503050406030204" pitchFamily="18" charset="0"/>
                          </a:rPr>
                          <m:t> </m:t>
                        </m:r>
                        <m:r>
                          <m:rPr>
                            <m:nor/>
                          </m:rPr>
                          <a:rPr lang="en-GB" sz="2000" i="0">
                            <a:solidFill>
                              <a:srgbClr val="000000"/>
                            </a:solidFill>
                            <a:latin typeface="Cambria Math" panose="02040503050406030204" pitchFamily="18" charset="0"/>
                          </a:rPr>
                          <m:t>Equity</m:t>
                        </m:r>
                      </m:den>
                    </m:f>
                  </m:oMath>
                </a14:m>
                <a:endParaRPr lang="en-US" sz="1800" dirty="0">
                  <a:ea typeface="ＭＳ Ｐゴシック"/>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96689" y="1260662"/>
                <a:ext cx="8350622" cy="1082489"/>
              </a:xfrm>
              <a:blipFill>
                <a:blip r:embed="rId2"/>
                <a:stretch>
                  <a:fillRect l="-949" t="-7345" b="-97740"/>
                </a:stretch>
              </a:blipFill>
            </p:spPr>
            <p:txBody>
              <a:bodyPr/>
              <a:lstStyle/>
              <a:p>
                <a:r>
                  <a:rPr lang="en-GB">
                    <a:noFill/>
                  </a:rPr>
                  <a:t> </a:t>
                </a:r>
              </a:p>
            </p:txBody>
          </p:sp>
        </mc:Fallback>
      </mc:AlternateContent>
    </p:spTree>
    <p:extLst>
      <p:ext uri="{BB962C8B-B14F-4D97-AF65-F5344CB8AC3E}">
        <p14:creationId xmlns:p14="http://schemas.microsoft.com/office/powerpoint/2010/main" val="19340969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42900" y="1260662"/>
                <a:ext cx="8431305" cy="1196789"/>
              </a:xfrm>
            </p:spPr>
            <p:txBody>
              <a:bodyPr/>
              <a:lstStyle/>
              <a:p>
                <a:pPr>
                  <a:lnSpc>
                    <a:spcPct val="90000"/>
                  </a:lnSpc>
                </a:pPr>
                <a:r>
                  <a:rPr lang="en-US" altLang="en-US" sz="2400" dirty="0">
                    <a:ea typeface="ヒラギノ角ゴ Pro W3"/>
                  </a:rPr>
                  <a:t>Operating Returns</a:t>
                </a:r>
              </a:p>
              <a:p>
                <a:pPr lvl="1"/>
                <a:r>
                  <a:rPr lang="en-US" altLang="en-US" sz="2400" dirty="0">
                    <a:ea typeface="ヒラギノ角ゴ Pro W3"/>
                  </a:rPr>
                  <a:t>Return on Assets</a:t>
                </a:r>
              </a:p>
              <a:p>
                <a:pPr lvl="2"/>
                <a:r>
                  <a:rPr lang="en-US" altLang="en-US" sz="2000" dirty="0">
                    <a:ea typeface="ＭＳ Ｐゴシック"/>
                  </a:rPr>
                  <a:t>Evaluating the firm’s return on investment by comparing its income to its assets</a:t>
                </a:r>
              </a:p>
              <a:p>
                <a:pPr lvl="2"/>
                <a14:m>
                  <m:oMath xmlns:m="http://schemas.openxmlformats.org/officeDocument/2006/math">
                    <m:r>
                      <m:rPr>
                        <m:nor/>
                      </m:rPr>
                      <a:rPr lang="en-GB" sz="2000" i="0" smtClean="0">
                        <a:solidFill>
                          <a:srgbClr val="000000"/>
                        </a:solidFill>
                        <a:latin typeface="Cambria Math" panose="02040503050406030204" pitchFamily="18" charset="0"/>
                      </a:rPr>
                      <m:t>Return</m:t>
                    </m:r>
                    <m:r>
                      <m:rPr>
                        <m:nor/>
                      </m:rPr>
                      <a:rPr lang="en-GB" sz="2000" i="0" smtClean="0">
                        <a:solidFill>
                          <a:srgbClr val="000000"/>
                        </a:solidFill>
                        <a:latin typeface="Cambria Math" panose="02040503050406030204" pitchFamily="18" charset="0"/>
                      </a:rPr>
                      <m:t> </m:t>
                    </m:r>
                    <m:r>
                      <m:rPr>
                        <m:nor/>
                      </m:rPr>
                      <a:rPr lang="en-GB" sz="2000" i="0" smtClean="0">
                        <a:solidFill>
                          <a:srgbClr val="000000"/>
                        </a:solidFill>
                        <a:latin typeface="Cambria Math" panose="02040503050406030204" pitchFamily="18" charset="0"/>
                      </a:rPr>
                      <m:t>on</m:t>
                    </m:r>
                    <m:r>
                      <m:rPr>
                        <m:nor/>
                      </m:rPr>
                      <a:rPr lang="en-GB" sz="2000" i="0" smtClean="0">
                        <a:solidFill>
                          <a:srgbClr val="000000"/>
                        </a:solidFill>
                        <a:latin typeface="Cambria Math" panose="02040503050406030204" pitchFamily="18" charset="0"/>
                      </a:rPr>
                      <m:t> </m:t>
                    </m:r>
                    <m:r>
                      <m:rPr>
                        <m:nor/>
                      </m:rPr>
                      <a:rPr lang="en-GB" sz="2000" i="0" smtClean="0">
                        <a:solidFill>
                          <a:srgbClr val="000000"/>
                        </a:solidFill>
                        <a:latin typeface="Cambria Math" panose="02040503050406030204" pitchFamily="18" charset="0"/>
                      </a:rPr>
                      <m:t>Assets</m:t>
                    </m:r>
                    <m:r>
                      <a:rPr lang="en-GB" sz="2000" i="1">
                        <a:solidFill>
                          <a:srgbClr val="000000"/>
                        </a:solidFill>
                        <a:latin typeface="Cambria Math" panose="02040503050406030204" pitchFamily="18" charset="0"/>
                      </a:rPr>
                      <m:t> </m:t>
                    </m:r>
                    <m:r>
                      <a:rPr lang="en-GB" sz="2000" i="0">
                        <a:solidFill>
                          <a:srgbClr val="000000"/>
                        </a:solidFill>
                        <a:latin typeface="Cambria Math" panose="02040503050406030204" pitchFamily="18" charset="0"/>
                      </a:rPr>
                      <m:t>=</m:t>
                    </m:r>
                    <m:r>
                      <a:rPr lang="en-GB" sz="2000" i="1">
                        <a:solidFill>
                          <a:srgbClr val="000000"/>
                        </a:solidFill>
                        <a:latin typeface="Cambria Math" panose="02040503050406030204" pitchFamily="18" charset="0"/>
                      </a:rPr>
                      <m:t> </m:t>
                    </m:r>
                    <m:f>
                      <m:fPr>
                        <m:ctrlPr>
                          <a:rPr lang="en-GB" sz="2000" i="1">
                            <a:solidFill>
                              <a:srgbClr val="000000"/>
                            </a:solidFill>
                            <a:latin typeface="Cambria Math" panose="02040503050406030204" pitchFamily="18" charset="0"/>
                          </a:rPr>
                        </m:ctrlPr>
                      </m:fPr>
                      <m:num>
                        <m:r>
                          <m:rPr>
                            <m:nor/>
                          </m:rPr>
                          <a:rPr lang="en-GB" sz="2000" i="0">
                            <a:solidFill>
                              <a:srgbClr val="000000"/>
                            </a:solidFill>
                            <a:latin typeface="Cambria Math" panose="02040503050406030204" pitchFamily="18" charset="0"/>
                          </a:rPr>
                          <m:t>Net</m:t>
                        </m:r>
                        <m:r>
                          <m:rPr>
                            <m:nor/>
                          </m:rPr>
                          <a:rPr lang="en-GB" sz="2000" i="0">
                            <a:solidFill>
                              <a:srgbClr val="000000"/>
                            </a:solidFill>
                            <a:latin typeface="Cambria Math" panose="02040503050406030204" pitchFamily="18" charset="0"/>
                          </a:rPr>
                          <m:t> </m:t>
                        </m:r>
                        <m:r>
                          <m:rPr>
                            <m:nor/>
                          </m:rPr>
                          <a:rPr lang="en-GB" sz="2000" i="0">
                            <a:solidFill>
                              <a:srgbClr val="000000"/>
                            </a:solidFill>
                            <a:latin typeface="Cambria Math" panose="02040503050406030204" pitchFamily="18" charset="0"/>
                          </a:rPr>
                          <m:t>Income</m:t>
                        </m:r>
                      </m:num>
                      <m:den>
                        <m:r>
                          <m:rPr>
                            <m:nor/>
                          </m:rPr>
                          <a:rPr lang="en-GB" sz="2000" i="0">
                            <a:solidFill>
                              <a:srgbClr val="000000"/>
                            </a:solidFill>
                            <a:latin typeface="Cambria Math" panose="02040503050406030204" pitchFamily="18" charset="0"/>
                          </a:rPr>
                          <m:t>Total</m:t>
                        </m:r>
                        <m:r>
                          <m:rPr>
                            <m:nor/>
                          </m:rPr>
                          <a:rPr lang="en-GB" sz="2000" i="0">
                            <a:solidFill>
                              <a:srgbClr val="000000"/>
                            </a:solidFill>
                            <a:latin typeface="Cambria Math" panose="02040503050406030204" pitchFamily="18" charset="0"/>
                          </a:rPr>
                          <m:t> </m:t>
                        </m:r>
                        <m:r>
                          <m:rPr>
                            <m:nor/>
                          </m:rPr>
                          <a:rPr lang="en-GB" sz="2000" i="0">
                            <a:solidFill>
                              <a:srgbClr val="000000"/>
                            </a:solidFill>
                            <a:latin typeface="Cambria Math" panose="02040503050406030204" pitchFamily="18" charset="0"/>
                          </a:rPr>
                          <m:t>Assets</m:t>
                        </m:r>
                      </m:den>
                    </m:f>
                  </m:oMath>
                </a14:m>
                <a:endParaRPr lang="en-GB" sz="1600" dirty="0"/>
              </a:p>
              <a:p>
                <a:pPr lvl="2"/>
                <a:endParaRPr lang="en-US" sz="2000" dirty="0">
                  <a:ea typeface="ＭＳ Ｐゴシック"/>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42900" y="1260662"/>
                <a:ext cx="8431305" cy="1196789"/>
              </a:xfrm>
              <a:blipFill>
                <a:blip r:embed="rId2"/>
                <a:stretch>
                  <a:fillRect l="-940" t="-6633" b="-72959"/>
                </a:stretch>
              </a:blipFill>
            </p:spPr>
            <p:txBody>
              <a:bodyPr/>
              <a:lstStyle/>
              <a:p>
                <a:r>
                  <a:rPr lang="en-GB">
                    <a:noFill/>
                  </a:rPr>
                  <a:t> </a:t>
                </a:r>
              </a:p>
            </p:txBody>
          </p:sp>
        </mc:Fallback>
      </mc:AlternateContent>
      <p:sp>
        <p:nvSpPr>
          <p:cNvPr id="4" name="Object 3" descr="Return on assets equals net income over total assets."/>
          <p:cNvSpPr txBox="1"/>
          <p:nvPr/>
        </p:nvSpPr>
        <p:spPr bwMode="auto">
          <a:xfrm>
            <a:off x="2289094" y="2917657"/>
            <a:ext cx="5268988" cy="633841"/>
          </a:xfrm>
          <a:prstGeom prst="rect">
            <a:avLst/>
          </a:prstGeom>
          <a:noFill/>
        </p:spPr>
        <p:txBody>
          <a:bodyPr>
            <a:normAutofit/>
          </a:bodyPr>
          <a:lstStyle/>
          <a:p>
            <a:endParaRPr lang="en-GB" dirty="0"/>
          </a:p>
        </p:txBody>
      </p:sp>
      <p:sp>
        <p:nvSpPr>
          <p:cNvPr id="5" name="Title 1">
            <a:extLst>
              <a:ext uri="{FF2B5EF4-FFF2-40B4-BE49-F238E27FC236}">
                <a16:creationId xmlns:a16="http://schemas.microsoft.com/office/drawing/2014/main" id="{48F3F44C-3571-2905-E78C-396AD56C0DE2}"/>
              </a:ext>
            </a:extLst>
          </p:cNvPr>
          <p:cNvSpPr>
            <a:spLocks noGrp="1"/>
          </p:cNvSpPr>
          <p:nvPr>
            <p:ph type="title"/>
          </p:nvPr>
        </p:nvSpPr>
        <p:spPr>
          <a:xfrm>
            <a:off x="1485900" y="161529"/>
            <a:ext cx="6286500" cy="822960"/>
          </a:xfrm>
        </p:spPr>
        <p:txBody>
          <a:bodyPr/>
          <a:lstStyle/>
          <a:p>
            <a:r>
              <a:rPr lang="en-US" altLang="en-US" sz="3200" dirty="0">
                <a:latin typeface="+mj-lt"/>
                <a:ea typeface="ヒラギノ角ゴ Pro W3" pitchFamily="-65" charset="-128"/>
              </a:rPr>
              <a:t>Financial Statement Analysis </a:t>
            </a:r>
            <a:endParaRPr lang="en-US" sz="1800" b="0" dirty="0">
              <a:latin typeface="+mj-lt"/>
            </a:endParaRPr>
          </a:p>
        </p:txBody>
      </p:sp>
    </p:spTree>
    <p:extLst>
      <p:ext uri="{BB962C8B-B14F-4D97-AF65-F5344CB8AC3E}">
        <p14:creationId xmlns:p14="http://schemas.microsoft.com/office/powerpoint/2010/main" val="18914255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200" dirty="0">
                <a:latin typeface="+mj-lt"/>
                <a:ea typeface="ヒラギノ角ゴ Pro W3" pitchFamily="-65" charset="-128"/>
              </a:rPr>
              <a:t>Example Computing Operating Returns </a:t>
            </a:r>
            <a:endParaRPr lang="en-US" sz="1800" b="0" dirty="0">
              <a:latin typeface="+mj-lt"/>
            </a:endParaRPr>
          </a:p>
        </p:txBody>
      </p:sp>
      <p:sp>
        <p:nvSpPr>
          <p:cNvPr id="3" name="Content Placeholder 2"/>
          <p:cNvSpPr>
            <a:spLocks noGrp="1"/>
          </p:cNvSpPr>
          <p:nvPr>
            <p:ph idx="1"/>
          </p:nvPr>
        </p:nvSpPr>
        <p:spPr/>
        <p:txBody>
          <a:bodyPr/>
          <a:lstStyle/>
          <a:p>
            <a:pPr marL="0" indent="0">
              <a:buNone/>
            </a:pPr>
            <a:r>
              <a:rPr lang="en-US" sz="2100" b="1" dirty="0"/>
              <a:t>Problem</a:t>
            </a:r>
          </a:p>
          <a:p>
            <a:r>
              <a:rPr lang="en-US" sz="1950" dirty="0"/>
              <a:t>Assess how Global’s ability to use its assets effectively has changed in the last year by computing the change in its return on assets.</a:t>
            </a:r>
          </a:p>
        </p:txBody>
      </p:sp>
    </p:spTree>
    <p:extLst>
      <p:ext uri="{BB962C8B-B14F-4D97-AF65-F5344CB8AC3E}">
        <p14:creationId xmlns:p14="http://schemas.microsoft.com/office/powerpoint/2010/main" val="32532080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200" dirty="0">
                <a:latin typeface="+mj-lt"/>
                <a:ea typeface="ヒラギノ角ゴ Pro W3" pitchFamily="-65" charset="-128"/>
              </a:rPr>
              <a:t>Example: Computing Operating Returns</a:t>
            </a:r>
            <a:endParaRPr lang="en-US" sz="1800" b="0" dirty="0">
              <a:latin typeface="+mj-lt"/>
            </a:endParaRPr>
          </a:p>
        </p:txBody>
      </p:sp>
      <p:sp>
        <p:nvSpPr>
          <p:cNvPr id="3" name="Content Placeholder 2"/>
          <p:cNvSpPr>
            <a:spLocks noGrp="1"/>
          </p:cNvSpPr>
          <p:nvPr>
            <p:ph idx="1"/>
          </p:nvPr>
        </p:nvSpPr>
        <p:spPr>
          <a:xfrm>
            <a:off x="437029" y="1260662"/>
            <a:ext cx="8256494" cy="1482539"/>
          </a:xfrm>
        </p:spPr>
        <p:txBody>
          <a:bodyPr/>
          <a:lstStyle/>
          <a:p>
            <a:pPr marL="0" indent="0">
              <a:buNone/>
            </a:pPr>
            <a:r>
              <a:rPr lang="en-US" sz="2100" b="1" dirty="0"/>
              <a:t>Solution</a:t>
            </a:r>
          </a:p>
          <a:p>
            <a:pPr marL="0" indent="0">
              <a:buNone/>
            </a:pPr>
            <a:r>
              <a:rPr lang="en-US" sz="2100" b="1" dirty="0"/>
              <a:t>Plan and Organize</a:t>
            </a:r>
          </a:p>
          <a:p>
            <a:r>
              <a:rPr lang="en-US" sz="1950" dirty="0"/>
              <a:t>In order to compute ROA, we need net income, interest expense, and total assets.</a:t>
            </a:r>
          </a:p>
        </p:txBody>
      </p:sp>
      <p:graphicFrame>
        <p:nvGraphicFramePr>
          <p:cNvPr id="4" name="Table 3" descr="A table with 3 columns: blank, 2015, and 2016. Row 1: net income: 1.9 and 2.0. Row 2: interest expense: 4.6 and 7.7. Row 3: total assets: 128.9 and 170.1."/>
          <p:cNvGraphicFramePr>
            <a:graphicFrameLocks noGrp="1"/>
          </p:cNvGraphicFramePr>
          <p:nvPr>
            <p:extLst>
              <p:ext uri="{D42A27DB-BD31-4B8C-83A1-F6EECF244321}">
                <p14:modId xmlns:p14="http://schemas.microsoft.com/office/powerpoint/2010/main" val="4070037002"/>
              </p:ext>
            </p:extLst>
          </p:nvPr>
        </p:nvGraphicFramePr>
        <p:xfrm>
          <a:off x="2936501" y="2733671"/>
          <a:ext cx="3257550" cy="1341120"/>
        </p:xfrm>
        <a:graphic>
          <a:graphicData uri="http://schemas.openxmlformats.org/drawingml/2006/table">
            <a:tbl>
              <a:tblPr firstRow="1" bandRow="1">
                <a:tableStyleId>{3B4B98B0-60AC-42C2-AFA5-B58CD77FA1E5}</a:tableStyleId>
              </a:tblPr>
              <a:tblGrid>
                <a:gridCol w="1524000">
                  <a:extLst>
                    <a:ext uri="{9D8B030D-6E8A-4147-A177-3AD203B41FA5}">
                      <a16:colId xmlns:a16="http://schemas.microsoft.com/office/drawing/2014/main" val="20000"/>
                    </a:ext>
                  </a:extLst>
                </a:gridCol>
                <a:gridCol w="876300">
                  <a:extLst>
                    <a:ext uri="{9D8B030D-6E8A-4147-A177-3AD203B41FA5}">
                      <a16:colId xmlns:a16="http://schemas.microsoft.com/office/drawing/2014/main" val="20001"/>
                    </a:ext>
                  </a:extLst>
                </a:gridCol>
                <a:gridCol w="857250">
                  <a:extLst>
                    <a:ext uri="{9D8B030D-6E8A-4147-A177-3AD203B41FA5}">
                      <a16:colId xmlns:a16="http://schemas.microsoft.com/office/drawing/2014/main" val="20002"/>
                    </a:ext>
                  </a:extLst>
                </a:gridCol>
              </a:tblGrid>
              <a:tr h="278130">
                <a:tc>
                  <a:txBody>
                    <a:bodyPr/>
                    <a:lstStyle/>
                    <a:p>
                      <a:r>
                        <a:rPr lang="en-US" sz="1400" dirty="0">
                          <a:solidFill>
                            <a:schemeClr val="bg1"/>
                          </a:solidFill>
                        </a:rPr>
                        <a:t>blank</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2015</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2016</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78130">
                <a:tc>
                  <a:txBody>
                    <a:bodyPr/>
                    <a:lstStyle/>
                    <a:p>
                      <a:r>
                        <a:rPr lang="en-US" sz="1400" b="1" i="0" u="none" strike="noStrike" kern="1200" baseline="0" dirty="0">
                          <a:solidFill>
                            <a:schemeClr val="tx1"/>
                          </a:solidFill>
                          <a:latin typeface="+mn-lt"/>
                          <a:ea typeface="+mn-ea"/>
                          <a:cs typeface="+mn-cs"/>
                        </a:rPr>
                        <a:t>Net Income</a:t>
                      </a:r>
                      <a:endParaRPr lang="en-US" sz="14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1.9</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2.0</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278130">
                <a:tc>
                  <a:txBody>
                    <a:bodyPr/>
                    <a:lstStyle/>
                    <a:p>
                      <a:r>
                        <a:rPr lang="en-US" sz="1400" b="1" i="0" u="none" strike="noStrike" kern="1200" baseline="0" dirty="0">
                          <a:solidFill>
                            <a:schemeClr val="tx1"/>
                          </a:solidFill>
                          <a:latin typeface="+mn-lt"/>
                          <a:ea typeface="+mn-ea"/>
                          <a:cs typeface="+mn-cs"/>
                        </a:rPr>
                        <a:t>Interest Expense</a:t>
                      </a:r>
                      <a:endParaRPr lang="en-US" sz="14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4.6</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7.7</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278130">
                <a:tc>
                  <a:txBody>
                    <a:bodyPr/>
                    <a:lstStyle/>
                    <a:p>
                      <a:r>
                        <a:rPr lang="en-US" sz="1400" b="1" i="0" u="none" strike="noStrike" kern="1200" baseline="0" dirty="0">
                          <a:solidFill>
                            <a:schemeClr val="tx1"/>
                          </a:solidFill>
                          <a:latin typeface="+mn-lt"/>
                          <a:ea typeface="+mn-ea"/>
                          <a:cs typeface="+mn-cs"/>
                        </a:rPr>
                        <a:t>Total Assets</a:t>
                      </a:r>
                      <a:endParaRPr lang="en-US" sz="14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128.9</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170.1</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124121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200" dirty="0">
                <a:latin typeface="+mj-lt"/>
                <a:ea typeface="ヒラギノ角ゴ Pro W3" pitchFamily="-65" charset="-128"/>
              </a:rPr>
              <a:t>Example Computing Operating Returns</a:t>
            </a:r>
            <a:endParaRPr lang="en-US" sz="1800" b="0" dirty="0">
              <a:latin typeface="+mj-lt"/>
            </a:endParaRPr>
          </a:p>
        </p:txBody>
      </p:sp>
      <p:sp>
        <p:nvSpPr>
          <p:cNvPr id="4" name="Content Placeholder 3"/>
          <p:cNvSpPr>
            <a:spLocks noGrp="1"/>
          </p:cNvSpPr>
          <p:nvPr>
            <p:ph idx="1"/>
          </p:nvPr>
        </p:nvSpPr>
        <p:spPr/>
        <p:txBody>
          <a:bodyPr/>
          <a:lstStyle/>
          <a:p>
            <a:pPr marL="0" indent="0">
              <a:buNone/>
            </a:pPr>
            <a:r>
              <a:rPr lang="en-US" sz="1950" b="1" dirty="0"/>
              <a:t>Execute</a:t>
            </a:r>
            <a:endParaRPr lang="en-US" sz="1950" dirty="0"/>
          </a:p>
        </p:txBody>
      </p:sp>
      <mc:AlternateContent xmlns:mc="http://schemas.openxmlformats.org/markup-compatibility/2006" xmlns:a14="http://schemas.microsoft.com/office/drawing/2010/main">
        <mc:Choice Requires="a14">
          <p:sp>
            <p:nvSpPr>
              <p:cNvPr id="5" name="Content Placeholder 4"/>
              <p:cNvSpPr>
                <a:spLocks noGrp="1"/>
              </p:cNvSpPr>
              <p:nvPr>
                <p:ph idx="13"/>
              </p:nvPr>
            </p:nvSpPr>
            <p:spPr>
              <a:xfrm>
                <a:off x="1485901" y="1602173"/>
                <a:ext cx="4987912" cy="283777"/>
              </a:xfrm>
            </p:spPr>
            <p:txBody>
              <a:bodyPr/>
              <a:lstStyle/>
              <a:p>
                <a:pPr marL="0" indent="0">
                  <a:buNone/>
                </a:pPr>
                <a:r>
                  <a:rPr lang="en-US" sz="1800" dirty="0"/>
                  <a:t>In 2016, Global’s ROA was </a:t>
                </a:r>
                <a14:m>
                  <m:oMath xmlns:m="http://schemas.openxmlformats.org/officeDocument/2006/math">
                    <m:f>
                      <m:fPr>
                        <m:ctrlPr>
                          <a:rPr lang="en-GB" sz="1800" i="1" smtClean="0">
                            <a:solidFill>
                              <a:srgbClr val="000000"/>
                            </a:solidFill>
                            <a:latin typeface="Cambria Math" panose="02040503050406030204" pitchFamily="18" charset="0"/>
                          </a:rPr>
                        </m:ctrlPr>
                      </m:fPr>
                      <m:num>
                        <m:d>
                          <m:dPr>
                            <m:ctrlPr>
                              <a:rPr lang="en-GB" sz="1800" i="1">
                                <a:solidFill>
                                  <a:srgbClr val="000000"/>
                                </a:solidFill>
                                <a:latin typeface="Cambria Math" panose="02040503050406030204" pitchFamily="18" charset="0"/>
                              </a:rPr>
                            </m:ctrlPr>
                          </m:dPr>
                          <m:e>
                            <m:r>
                              <a:rPr lang="en-GB" sz="1800" i="1">
                                <a:solidFill>
                                  <a:srgbClr val="000000"/>
                                </a:solidFill>
                                <a:latin typeface="Cambria Math" panose="02040503050406030204" pitchFamily="18" charset="0"/>
                              </a:rPr>
                              <m:t>2.0+7.7</m:t>
                            </m:r>
                          </m:e>
                        </m:d>
                      </m:num>
                      <m:den>
                        <m:r>
                          <a:rPr lang="en-GB" sz="1800" i="1">
                            <a:solidFill>
                              <a:srgbClr val="000000"/>
                            </a:solidFill>
                            <a:latin typeface="Cambria Math" panose="02040503050406030204" pitchFamily="18" charset="0"/>
                          </a:rPr>
                          <m:t>170.1</m:t>
                        </m:r>
                      </m:den>
                    </m:f>
                    <m:r>
                      <a:rPr lang="en-GB" sz="1800" i="1">
                        <a:solidFill>
                          <a:srgbClr val="000000"/>
                        </a:solidFill>
                        <a:latin typeface="Cambria Math" panose="02040503050406030204" pitchFamily="18" charset="0"/>
                      </a:rPr>
                      <m:t>=5.7%,</m:t>
                    </m:r>
                  </m:oMath>
                </a14:m>
                <a:endParaRPr lang="en-US" sz="1800" dirty="0"/>
              </a:p>
            </p:txBody>
          </p:sp>
        </mc:Choice>
        <mc:Fallback xmlns="">
          <p:sp>
            <p:nvSpPr>
              <p:cNvPr id="5" name="Content Placeholder 4"/>
              <p:cNvSpPr>
                <a:spLocks noGrp="1" noRot="1" noChangeAspect="1" noMove="1" noResize="1" noEditPoints="1" noAdjustHandles="1" noChangeArrowheads="1" noChangeShapeType="1" noTextEdit="1"/>
              </p:cNvSpPr>
              <p:nvPr>
                <p:ph idx="13"/>
              </p:nvPr>
            </p:nvSpPr>
            <p:spPr>
              <a:xfrm>
                <a:off x="1485901" y="1602173"/>
                <a:ext cx="4987912" cy="283777"/>
              </a:xfrm>
              <a:blipFill>
                <a:blip r:embed="rId2"/>
                <a:stretch>
                  <a:fillRect l="-1100" b="-91304"/>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 name="Content Placeholder 5"/>
              <p:cNvSpPr>
                <a:spLocks noGrp="1"/>
              </p:cNvSpPr>
              <p:nvPr>
                <p:ph idx="14"/>
              </p:nvPr>
            </p:nvSpPr>
            <p:spPr>
              <a:xfrm>
                <a:off x="1490094" y="2153332"/>
                <a:ext cx="5674194" cy="268982"/>
              </a:xfrm>
            </p:spPr>
            <p:txBody>
              <a:bodyPr/>
              <a:lstStyle/>
              <a:p>
                <a:pPr marL="0" indent="0">
                  <a:buNone/>
                </a:pPr>
                <a:r>
                  <a:rPr lang="en-US" sz="1800" dirty="0"/>
                  <a:t>compared to an ROA in 2015 of </a:t>
                </a:r>
                <a14:m>
                  <m:oMath xmlns:m="http://schemas.openxmlformats.org/officeDocument/2006/math">
                    <m:f>
                      <m:fPr>
                        <m:ctrlPr>
                          <a:rPr lang="en-GB" sz="1800" i="1" smtClean="0">
                            <a:solidFill>
                              <a:srgbClr val="000000"/>
                            </a:solidFill>
                            <a:latin typeface="Cambria Math" panose="02040503050406030204" pitchFamily="18" charset="0"/>
                          </a:rPr>
                        </m:ctrlPr>
                      </m:fPr>
                      <m:num>
                        <m:d>
                          <m:dPr>
                            <m:ctrlPr>
                              <a:rPr lang="en-GB" sz="1800" i="1">
                                <a:solidFill>
                                  <a:srgbClr val="000000"/>
                                </a:solidFill>
                                <a:latin typeface="Cambria Math" panose="02040503050406030204" pitchFamily="18" charset="0"/>
                              </a:rPr>
                            </m:ctrlPr>
                          </m:dPr>
                          <m:e>
                            <m:r>
                              <a:rPr lang="en-GB" sz="1800" i="1">
                                <a:solidFill>
                                  <a:srgbClr val="000000"/>
                                </a:solidFill>
                                <a:latin typeface="Cambria Math" panose="02040503050406030204" pitchFamily="18" charset="0"/>
                              </a:rPr>
                              <m:t>1.9+4.6</m:t>
                            </m:r>
                          </m:e>
                        </m:d>
                      </m:num>
                      <m:den>
                        <m:r>
                          <a:rPr lang="en-GB" sz="1800" i="1">
                            <a:solidFill>
                              <a:srgbClr val="000000"/>
                            </a:solidFill>
                            <a:latin typeface="Cambria Math" panose="02040503050406030204" pitchFamily="18" charset="0"/>
                          </a:rPr>
                          <m:t>128.9</m:t>
                        </m:r>
                      </m:den>
                    </m:f>
                    <m:r>
                      <a:rPr lang="en-GB" sz="1800" i="1">
                        <a:solidFill>
                          <a:srgbClr val="000000"/>
                        </a:solidFill>
                        <a:latin typeface="Cambria Math" panose="02040503050406030204" pitchFamily="18" charset="0"/>
                      </a:rPr>
                      <m:t>=5.0%,</m:t>
                    </m:r>
                  </m:oMath>
                </a14:m>
                <a:endParaRPr lang="en-GB" sz="1800" dirty="0"/>
              </a:p>
              <a:p>
                <a:pPr marL="0" indent="0">
                  <a:buNone/>
                </a:pPr>
                <a:endParaRPr lang="en-US" sz="1800" dirty="0"/>
              </a:p>
            </p:txBody>
          </p:sp>
        </mc:Choice>
        <mc:Fallback xmlns="">
          <p:sp>
            <p:nvSpPr>
              <p:cNvPr id="6" name="Content Placeholder 5"/>
              <p:cNvSpPr>
                <a:spLocks noGrp="1" noRot="1" noChangeAspect="1" noMove="1" noResize="1" noEditPoints="1" noAdjustHandles="1" noChangeArrowheads="1" noChangeShapeType="1" noTextEdit="1"/>
              </p:cNvSpPr>
              <p:nvPr>
                <p:ph idx="14"/>
              </p:nvPr>
            </p:nvSpPr>
            <p:spPr>
              <a:xfrm>
                <a:off x="1490094" y="2153332"/>
                <a:ext cx="5674194" cy="268982"/>
              </a:xfrm>
              <a:blipFill>
                <a:blip r:embed="rId3"/>
                <a:stretch>
                  <a:fillRect l="-859" b="-100000"/>
                </a:stretch>
              </a:blipFill>
            </p:spPr>
            <p:txBody>
              <a:bodyPr/>
              <a:lstStyle/>
              <a:p>
                <a:r>
                  <a:rPr lang="en-GB">
                    <a:noFill/>
                  </a:rPr>
                  <a:t> </a:t>
                </a:r>
              </a:p>
            </p:txBody>
          </p:sp>
        </mc:Fallback>
      </mc:AlternateContent>
      <p:sp>
        <p:nvSpPr>
          <p:cNvPr id="8" name="Content Placeholder 7"/>
          <p:cNvSpPr>
            <a:spLocks noGrp="1"/>
          </p:cNvSpPr>
          <p:nvPr>
            <p:ph idx="16"/>
          </p:nvPr>
        </p:nvSpPr>
        <p:spPr>
          <a:xfrm>
            <a:off x="1470991" y="2718196"/>
            <a:ext cx="6202019" cy="1257300"/>
          </a:xfrm>
        </p:spPr>
        <p:txBody>
          <a:bodyPr/>
          <a:lstStyle/>
          <a:p>
            <a:pPr marL="0" indent="0">
              <a:buNone/>
            </a:pPr>
            <a:r>
              <a:rPr lang="en-US" sz="1800" b="1" dirty="0"/>
              <a:t>Evaluate</a:t>
            </a:r>
          </a:p>
          <a:p>
            <a:r>
              <a:rPr lang="en-US" sz="1800" dirty="0"/>
              <a:t>The improvement in Global’s ROA from 2015 to 2016 suggests that Global was able to use its assets more effectively and increase its return over this period.</a:t>
            </a:r>
          </a:p>
        </p:txBody>
      </p:sp>
    </p:spTree>
    <p:extLst>
      <p:ext uri="{BB962C8B-B14F-4D97-AF65-F5344CB8AC3E}">
        <p14:creationId xmlns:p14="http://schemas.microsoft.com/office/powerpoint/2010/main" val="2060108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330" y="182058"/>
            <a:ext cx="6589340" cy="822960"/>
          </a:xfrm>
        </p:spPr>
        <p:txBody>
          <a:bodyPr/>
          <a:lstStyle/>
          <a:p>
            <a:r>
              <a:rPr lang="en-US" altLang="en-US" sz="3200" dirty="0">
                <a:latin typeface="+mj-lt"/>
                <a:ea typeface="ヒラギノ角ゴ Pro W3" pitchFamily="-65" charset="-128"/>
              </a:rPr>
              <a:t>A Summary of Key Financial Ratios</a:t>
            </a:r>
            <a:endParaRPr lang="en-US" sz="1800" b="0" dirty="0">
              <a:latin typeface="+mj-lt"/>
            </a:endParaRPr>
          </a:p>
        </p:txBody>
      </p:sp>
      <p:sp>
        <p:nvSpPr>
          <p:cNvPr id="3" name="Content Placeholder 2"/>
          <p:cNvSpPr>
            <a:spLocks noGrp="1"/>
          </p:cNvSpPr>
          <p:nvPr>
            <p:ph idx="1"/>
          </p:nvPr>
        </p:nvSpPr>
        <p:spPr>
          <a:xfrm>
            <a:off x="1485900" y="1200151"/>
            <a:ext cx="6172200" cy="400050"/>
          </a:xfrm>
        </p:spPr>
        <p:txBody>
          <a:bodyPr/>
          <a:lstStyle/>
          <a:p>
            <a:pPr marL="0" indent="0">
              <a:buNone/>
            </a:pPr>
            <a:r>
              <a:rPr lang="en-US" sz="1800" b="1" dirty="0"/>
              <a:t>Table 2.4 A Summary of Key Financial Ratios</a:t>
            </a:r>
          </a:p>
        </p:txBody>
      </p:sp>
      <mc:AlternateContent xmlns:mc="http://schemas.openxmlformats.org/markup-compatibility/2006" xmlns:a14="http://schemas.microsoft.com/office/drawing/2010/main">
        <mc:Choice Requires="a14">
          <p:graphicFrame>
            <p:nvGraphicFramePr>
              <p:cNvPr id="4" name="Table 3" descr="Table 2.4 has 6 columns: Ratio, formula, manufacturing, retail, service, and S and P 500. The sub-heading for column 1, ratio, is profitability ratios. Row 2: Ratio: gross margin. Formula: gross profit over sales. Manufacturing: 33.8%. Retail:30.1%. Service: 51.4%. S and P: 39.0%. Row 3: Ratio: operating margin. Formula: operating income over sales. Manufacturing: 8.1%. Retail: 7.3%. Service: 12.2%. S and P: 16.2%. Row 4: Ratio: net profit margin. Formula: net income over sales. Manufacturing: 1.3%. Retail: 2.6%. Service: 2.5%. S and P: 4.5%."/>
              <p:cNvGraphicFramePr>
                <a:graphicFrameLocks noGrp="1"/>
              </p:cNvGraphicFramePr>
              <p:nvPr>
                <p:extLst>
                  <p:ext uri="{D42A27DB-BD31-4B8C-83A1-F6EECF244321}">
                    <p14:modId xmlns:p14="http://schemas.microsoft.com/office/powerpoint/2010/main" val="4071440304"/>
                  </p:ext>
                </p:extLst>
              </p:nvPr>
            </p:nvGraphicFramePr>
            <p:xfrm>
              <a:off x="927000" y="1600201"/>
              <a:ext cx="7289999" cy="2783583"/>
            </p:xfrm>
            <a:graphic>
              <a:graphicData uri="http://schemas.openxmlformats.org/drawingml/2006/table">
                <a:tbl>
                  <a:tblPr firstRow="1" bandRow="1">
                    <a:tableStyleId>{3B4B98B0-60AC-42C2-AFA5-B58CD77FA1E5}</a:tableStyleId>
                  </a:tblPr>
                  <a:tblGrid>
                    <a:gridCol w="1266028">
                      <a:extLst>
                        <a:ext uri="{9D8B030D-6E8A-4147-A177-3AD203B41FA5}">
                          <a16:colId xmlns:a16="http://schemas.microsoft.com/office/drawing/2014/main" val="20000"/>
                        </a:ext>
                      </a:extLst>
                    </a:gridCol>
                    <a:gridCol w="1654938">
                      <a:extLst>
                        <a:ext uri="{9D8B030D-6E8A-4147-A177-3AD203B41FA5}">
                          <a16:colId xmlns:a16="http://schemas.microsoft.com/office/drawing/2014/main" val="20001"/>
                        </a:ext>
                      </a:extLst>
                    </a:gridCol>
                    <a:gridCol w="1588739">
                      <a:extLst>
                        <a:ext uri="{9D8B030D-6E8A-4147-A177-3AD203B41FA5}">
                          <a16:colId xmlns:a16="http://schemas.microsoft.com/office/drawing/2014/main" val="20002"/>
                        </a:ext>
                      </a:extLst>
                    </a:gridCol>
                    <a:gridCol w="728172">
                      <a:extLst>
                        <a:ext uri="{9D8B030D-6E8A-4147-A177-3AD203B41FA5}">
                          <a16:colId xmlns:a16="http://schemas.microsoft.com/office/drawing/2014/main" val="20003"/>
                        </a:ext>
                      </a:extLst>
                    </a:gridCol>
                    <a:gridCol w="992963">
                      <a:extLst>
                        <a:ext uri="{9D8B030D-6E8A-4147-A177-3AD203B41FA5}">
                          <a16:colId xmlns:a16="http://schemas.microsoft.com/office/drawing/2014/main" val="20004"/>
                        </a:ext>
                      </a:extLst>
                    </a:gridCol>
                    <a:gridCol w="1059159">
                      <a:extLst>
                        <a:ext uri="{9D8B030D-6E8A-4147-A177-3AD203B41FA5}">
                          <a16:colId xmlns:a16="http://schemas.microsoft.com/office/drawing/2014/main" val="20005"/>
                        </a:ext>
                      </a:extLst>
                    </a:gridCol>
                  </a:tblGrid>
                  <a:tr h="260473">
                    <a:tc>
                      <a:txBody>
                        <a:bodyPr/>
                        <a:lstStyle/>
                        <a:p>
                          <a:pPr algn="ctr"/>
                          <a:r>
                            <a:rPr lang="en-US" sz="1400" b="1" i="0" u="none" strike="noStrike" kern="1200" baseline="0" dirty="0">
                              <a:solidFill>
                                <a:schemeClr val="tx1"/>
                              </a:solidFill>
                              <a:latin typeface="+mn-lt"/>
                              <a:ea typeface="+mn-ea"/>
                              <a:cs typeface="+mn-cs"/>
                            </a:rPr>
                            <a:t>Ratio</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Formula</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Manufacturing</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Retail</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Service</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S&amp;P 500</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474526">
                    <a:tc>
                      <a:txBody>
                        <a:bodyPr/>
                        <a:lstStyle/>
                        <a:p>
                          <a:r>
                            <a:rPr lang="en-US" sz="1400" b="1" i="0" u="none" strike="noStrike" kern="1200" baseline="0" dirty="0">
                              <a:solidFill>
                                <a:schemeClr val="tx1"/>
                              </a:solidFill>
                              <a:latin typeface="+mn-lt"/>
                              <a:ea typeface="+mn-ea"/>
                              <a:cs typeface="+mn-cs"/>
                            </a:rPr>
                            <a:t>Profitability Ratios</a:t>
                          </a:r>
                          <a:endParaRPr lang="en-US" sz="14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dirty="0">
                              <a:solidFill>
                                <a:schemeClr val="bg1"/>
                              </a:solidFill>
                            </a:rPr>
                            <a:t>blank</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a:solidFill>
                                <a:schemeClr val="bg1"/>
                              </a:solidFill>
                            </a:rPr>
                            <a:t>blank</a:t>
                          </a:r>
                          <a:endParaRPr lang="en-US" sz="1400" dirty="0">
                            <a:solidFill>
                              <a:schemeClr val="bg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a:solidFill>
                                <a:schemeClr val="bg1"/>
                              </a:solidFill>
                            </a:rPr>
                            <a:t>blank</a:t>
                          </a:r>
                          <a:endParaRPr lang="en-US" sz="1400" dirty="0">
                            <a:solidFill>
                              <a:schemeClr val="bg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a:solidFill>
                                <a:schemeClr val="bg1"/>
                              </a:solidFill>
                            </a:rPr>
                            <a:t>blank</a:t>
                          </a:r>
                          <a:endParaRPr lang="en-US" sz="1400" dirty="0">
                            <a:solidFill>
                              <a:schemeClr val="bg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dirty="0">
                              <a:solidFill>
                                <a:schemeClr val="bg1"/>
                              </a:solidFill>
                            </a:rPr>
                            <a:t>blank</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33582">
                    <a:tc>
                      <a:txBody>
                        <a:bodyPr/>
                        <a:lstStyle/>
                        <a:p>
                          <a:r>
                            <a:rPr lang="en-US" sz="1400" b="0" i="0" u="none" strike="noStrike" kern="1200" baseline="0" dirty="0">
                              <a:solidFill>
                                <a:schemeClr val="tx1"/>
                              </a:solidFill>
                              <a:latin typeface="+mn-lt"/>
                              <a:ea typeface="+mn-ea"/>
                              <a:cs typeface="+mn-cs"/>
                            </a:rPr>
                            <a:t>Gross Margin</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14:m>
                            <m:oMathPara xmlns:m="http://schemas.openxmlformats.org/officeDocument/2006/math">
                              <m:oMathParaPr>
                                <m:jc m:val="centerGroup"/>
                              </m:oMathParaPr>
                              <m:oMath xmlns:m="http://schemas.openxmlformats.org/officeDocument/2006/math">
                                <m:f>
                                  <m:fPr>
                                    <m:ctrlPr>
                                      <a:rPr lang="en-GB" sz="1400" i="1" smtClean="0">
                                        <a:solidFill>
                                          <a:srgbClr val="000000"/>
                                        </a:solidFill>
                                        <a:latin typeface="Cambria Math" panose="02040503050406030204" pitchFamily="18" charset="0"/>
                                      </a:rPr>
                                    </m:ctrlPr>
                                  </m:fPr>
                                  <m:num>
                                    <m:r>
                                      <m:rPr>
                                        <m:sty m:val="p"/>
                                      </m:rPr>
                                      <a:rPr lang="en-GB" sz="1400" i="1">
                                        <a:solidFill>
                                          <a:srgbClr val="000000"/>
                                        </a:solidFill>
                                        <a:latin typeface="Cambria Math" panose="02040503050406030204" pitchFamily="18" charset="0"/>
                                      </a:rPr>
                                      <m:t>GrossProfit</m:t>
                                    </m:r>
                                  </m:num>
                                  <m:den>
                                    <m:r>
                                      <m:rPr>
                                        <m:sty m:val="p"/>
                                      </m:rPr>
                                      <a:rPr lang="en-GB" sz="1400" i="1">
                                        <a:solidFill>
                                          <a:srgbClr val="000000"/>
                                        </a:solidFill>
                                        <a:latin typeface="Cambria Math" panose="02040503050406030204" pitchFamily="18" charset="0"/>
                                      </a:rPr>
                                      <m:t>Sales</m:t>
                                    </m:r>
                                  </m:den>
                                </m:f>
                              </m:oMath>
                            </m:oMathPara>
                          </a14:m>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33.8%</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30.1%</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51.4%</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39.0%</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633582">
                    <a:tc>
                      <a:txBody>
                        <a:bodyPr/>
                        <a:lstStyle/>
                        <a:p>
                          <a:r>
                            <a:rPr lang="en-US" sz="1400" b="0" i="0" u="none" strike="noStrike" kern="1200" baseline="0" dirty="0">
                              <a:solidFill>
                                <a:schemeClr val="tx1"/>
                              </a:solidFill>
                              <a:latin typeface="+mn-lt"/>
                              <a:ea typeface="+mn-ea"/>
                              <a:cs typeface="+mn-cs"/>
                            </a:rPr>
                            <a:t>Operating Margin</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14:m>
                            <m:oMathPara xmlns:m="http://schemas.openxmlformats.org/officeDocument/2006/math">
                              <m:oMathParaPr>
                                <m:jc m:val="centerGroup"/>
                              </m:oMathParaPr>
                              <m:oMath xmlns:m="http://schemas.openxmlformats.org/officeDocument/2006/math">
                                <m:f>
                                  <m:fPr>
                                    <m:ctrlPr>
                                      <a:rPr lang="en-GB" sz="1400" i="1" smtClean="0">
                                        <a:solidFill>
                                          <a:srgbClr val="000000"/>
                                        </a:solidFill>
                                        <a:latin typeface="Cambria Math" panose="02040503050406030204" pitchFamily="18" charset="0"/>
                                      </a:rPr>
                                    </m:ctrlPr>
                                  </m:fPr>
                                  <m:num>
                                    <m:r>
                                      <m:rPr>
                                        <m:sty m:val="p"/>
                                      </m:rPr>
                                      <a:rPr lang="en-GB" sz="1400" i="1">
                                        <a:solidFill>
                                          <a:srgbClr val="000000"/>
                                        </a:solidFill>
                                        <a:latin typeface="Cambria Math" panose="02040503050406030204" pitchFamily="18" charset="0"/>
                                      </a:rPr>
                                      <m:t>Operating</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Income</m:t>
                                    </m:r>
                                  </m:num>
                                  <m:den>
                                    <m:r>
                                      <m:rPr>
                                        <m:sty m:val="p"/>
                                      </m:rPr>
                                      <a:rPr lang="en-GB" sz="1400" i="1">
                                        <a:solidFill>
                                          <a:srgbClr val="000000"/>
                                        </a:solidFill>
                                        <a:latin typeface="Cambria Math" panose="02040503050406030204" pitchFamily="18" charset="0"/>
                                      </a:rPr>
                                      <m:t>Sales</m:t>
                                    </m:r>
                                  </m:den>
                                </m:f>
                              </m:oMath>
                            </m:oMathPara>
                          </a14:m>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8.1%</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7.3%</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12.2%</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16.2%</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739179">
                    <a:tc>
                      <a:txBody>
                        <a:bodyPr/>
                        <a:lstStyle/>
                        <a:p>
                          <a:r>
                            <a:rPr lang="en-US" sz="1400" b="0" i="0" u="none" strike="noStrike" kern="1200" baseline="0" dirty="0">
                              <a:solidFill>
                                <a:schemeClr val="tx1"/>
                              </a:solidFill>
                              <a:latin typeface="+mn-lt"/>
                              <a:ea typeface="+mn-ea"/>
                              <a:cs typeface="+mn-cs"/>
                            </a:rPr>
                            <a:t>Net Profit Margin</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14:m>
                            <m:oMathPara xmlns:m="http://schemas.openxmlformats.org/officeDocument/2006/math">
                              <m:oMathParaPr>
                                <m:jc m:val="centerGroup"/>
                              </m:oMathParaPr>
                              <m:oMath xmlns:m="http://schemas.openxmlformats.org/officeDocument/2006/math">
                                <m:f>
                                  <m:fPr>
                                    <m:ctrlPr>
                                      <a:rPr lang="en-GB" sz="1400" i="1" smtClean="0">
                                        <a:solidFill>
                                          <a:srgbClr val="000000"/>
                                        </a:solidFill>
                                        <a:latin typeface="Cambria Math" panose="02040503050406030204" pitchFamily="18" charset="0"/>
                                      </a:rPr>
                                    </m:ctrlPr>
                                  </m:fPr>
                                  <m:num>
                                    <m:r>
                                      <m:rPr>
                                        <m:sty m:val="p"/>
                                      </m:rPr>
                                      <a:rPr lang="en-GB" sz="1400" i="1">
                                        <a:solidFill>
                                          <a:srgbClr val="000000"/>
                                        </a:solidFill>
                                        <a:latin typeface="Cambria Math" panose="02040503050406030204" pitchFamily="18" charset="0"/>
                                      </a:rPr>
                                      <m:t>Net</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Income</m:t>
                                    </m:r>
                                  </m:num>
                                  <m:den>
                                    <m:r>
                                      <m:rPr>
                                        <m:sty m:val="p"/>
                                      </m:rPr>
                                      <a:rPr lang="en-GB" sz="1400" i="1">
                                        <a:solidFill>
                                          <a:srgbClr val="000000"/>
                                        </a:solidFill>
                                        <a:latin typeface="Cambria Math" panose="02040503050406030204" pitchFamily="18" charset="0"/>
                                      </a:rPr>
                                      <m:t>Sales</m:t>
                                    </m:r>
                                  </m:den>
                                </m:f>
                              </m:oMath>
                            </m:oMathPara>
                          </a14:m>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1.3%</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2.6%</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2.5%</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4.5%</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mc:Choice>
        <mc:Fallback xmlns="">
          <p:graphicFrame>
            <p:nvGraphicFramePr>
              <p:cNvPr id="4" name="Table 3" descr="Table 2.4 has 6 columns: Ratio, formula, manufacturing, retail, service, and S and P 500. The sub-heading for column 1, ratio, is profitability ratios. Row 2: Ratio: gross margin. Formula: gross profit over sales. Manufacturing: 33.8%. Retail:30.1%. Service: 51.4%. S and P: 39.0%. Row 3: Ratio: operating margin. Formula: operating income over sales. Manufacturing: 8.1%. Retail: 7.3%. Service: 12.2%. S and P: 16.2%. Row 4: Ratio: net profit margin. Formula: net income over sales. Manufacturing: 1.3%. Retail: 2.6%. Service: 2.5%. S and P: 4.5%."/>
              <p:cNvGraphicFramePr>
                <a:graphicFrameLocks noGrp="1"/>
              </p:cNvGraphicFramePr>
              <p:nvPr>
                <p:extLst>
                  <p:ext uri="{D42A27DB-BD31-4B8C-83A1-F6EECF244321}">
                    <p14:modId xmlns:p14="http://schemas.microsoft.com/office/powerpoint/2010/main" val="4071440304"/>
                  </p:ext>
                </p:extLst>
              </p:nvPr>
            </p:nvGraphicFramePr>
            <p:xfrm>
              <a:off x="927000" y="1600201"/>
              <a:ext cx="7289999" cy="2783583"/>
            </p:xfrm>
            <a:graphic>
              <a:graphicData uri="http://schemas.openxmlformats.org/drawingml/2006/table">
                <a:tbl>
                  <a:tblPr firstRow="1" bandRow="1">
                    <a:tableStyleId>{3B4B98B0-60AC-42C2-AFA5-B58CD77FA1E5}</a:tableStyleId>
                  </a:tblPr>
                  <a:tblGrid>
                    <a:gridCol w="1266028">
                      <a:extLst>
                        <a:ext uri="{9D8B030D-6E8A-4147-A177-3AD203B41FA5}">
                          <a16:colId xmlns:a16="http://schemas.microsoft.com/office/drawing/2014/main" val="20000"/>
                        </a:ext>
                      </a:extLst>
                    </a:gridCol>
                    <a:gridCol w="1654938">
                      <a:extLst>
                        <a:ext uri="{9D8B030D-6E8A-4147-A177-3AD203B41FA5}">
                          <a16:colId xmlns:a16="http://schemas.microsoft.com/office/drawing/2014/main" val="20001"/>
                        </a:ext>
                      </a:extLst>
                    </a:gridCol>
                    <a:gridCol w="1588739">
                      <a:extLst>
                        <a:ext uri="{9D8B030D-6E8A-4147-A177-3AD203B41FA5}">
                          <a16:colId xmlns:a16="http://schemas.microsoft.com/office/drawing/2014/main" val="20002"/>
                        </a:ext>
                      </a:extLst>
                    </a:gridCol>
                    <a:gridCol w="728172">
                      <a:extLst>
                        <a:ext uri="{9D8B030D-6E8A-4147-A177-3AD203B41FA5}">
                          <a16:colId xmlns:a16="http://schemas.microsoft.com/office/drawing/2014/main" val="20003"/>
                        </a:ext>
                      </a:extLst>
                    </a:gridCol>
                    <a:gridCol w="992963">
                      <a:extLst>
                        <a:ext uri="{9D8B030D-6E8A-4147-A177-3AD203B41FA5}">
                          <a16:colId xmlns:a16="http://schemas.microsoft.com/office/drawing/2014/main" val="20004"/>
                        </a:ext>
                      </a:extLst>
                    </a:gridCol>
                    <a:gridCol w="1059159">
                      <a:extLst>
                        <a:ext uri="{9D8B030D-6E8A-4147-A177-3AD203B41FA5}">
                          <a16:colId xmlns:a16="http://schemas.microsoft.com/office/drawing/2014/main" val="20005"/>
                        </a:ext>
                      </a:extLst>
                    </a:gridCol>
                  </a:tblGrid>
                  <a:tr h="281940">
                    <a:tc>
                      <a:txBody>
                        <a:bodyPr/>
                        <a:lstStyle/>
                        <a:p>
                          <a:pPr algn="ctr"/>
                          <a:r>
                            <a:rPr lang="en-US" sz="1400" b="1" i="0" u="none" strike="noStrike" kern="1200" baseline="0" dirty="0">
                              <a:solidFill>
                                <a:schemeClr val="tx1"/>
                              </a:solidFill>
                              <a:latin typeface="+mn-lt"/>
                              <a:ea typeface="+mn-ea"/>
                              <a:cs typeface="+mn-cs"/>
                            </a:rPr>
                            <a:t>Ratio</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Formula</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Manufacturing</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Retail</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Service</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S&amp;P 500</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495300">
                    <a:tc>
                      <a:txBody>
                        <a:bodyPr/>
                        <a:lstStyle/>
                        <a:p>
                          <a:r>
                            <a:rPr lang="en-US" sz="1400" b="1" i="0" u="none" strike="noStrike" kern="1200" baseline="0" dirty="0">
                              <a:solidFill>
                                <a:schemeClr val="tx1"/>
                              </a:solidFill>
                              <a:latin typeface="+mn-lt"/>
                              <a:ea typeface="+mn-ea"/>
                              <a:cs typeface="+mn-cs"/>
                            </a:rPr>
                            <a:t>Profitability Ratios</a:t>
                          </a:r>
                          <a:endParaRPr lang="en-US" sz="14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dirty="0">
                              <a:solidFill>
                                <a:schemeClr val="bg1"/>
                              </a:solidFill>
                            </a:rPr>
                            <a:t>blank</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a:solidFill>
                                <a:schemeClr val="bg1"/>
                              </a:solidFill>
                            </a:rPr>
                            <a:t>blank</a:t>
                          </a:r>
                          <a:endParaRPr lang="en-US" sz="1400" dirty="0">
                            <a:solidFill>
                              <a:schemeClr val="bg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a:solidFill>
                                <a:schemeClr val="bg1"/>
                              </a:solidFill>
                            </a:rPr>
                            <a:t>blank</a:t>
                          </a:r>
                          <a:endParaRPr lang="en-US" sz="1400" dirty="0">
                            <a:solidFill>
                              <a:schemeClr val="bg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a:solidFill>
                                <a:schemeClr val="bg1"/>
                              </a:solidFill>
                            </a:rPr>
                            <a:t>blank</a:t>
                          </a:r>
                          <a:endParaRPr lang="en-US" sz="1400" dirty="0">
                            <a:solidFill>
                              <a:schemeClr val="bg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dirty="0">
                              <a:solidFill>
                                <a:schemeClr val="bg1"/>
                              </a:solidFill>
                            </a:rPr>
                            <a:t>blank</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33582">
                    <a:tc>
                      <a:txBody>
                        <a:bodyPr/>
                        <a:lstStyle/>
                        <a:p>
                          <a:r>
                            <a:rPr lang="en-US" sz="1400" b="0" i="0" u="none" strike="noStrike" kern="1200" baseline="0" dirty="0">
                              <a:solidFill>
                                <a:schemeClr val="tx1"/>
                              </a:solidFill>
                              <a:latin typeface="+mn-lt"/>
                              <a:ea typeface="+mn-ea"/>
                              <a:cs typeface="+mn-cs"/>
                            </a:rPr>
                            <a:t>Gross Margin</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stretch>
                            <a:fillRect l="-77122" t="-125962" r="-265683" b="-219231"/>
                          </a:stretch>
                        </a:blipFill>
                      </a:tcPr>
                    </a:tc>
                    <a:tc>
                      <a:txBody>
                        <a:bodyPr/>
                        <a:lstStyle/>
                        <a:p>
                          <a:pPr algn="ctr"/>
                          <a:r>
                            <a:rPr lang="en-US" sz="1400" b="0" i="0" u="none" strike="noStrike" kern="1200" baseline="0" dirty="0">
                              <a:solidFill>
                                <a:schemeClr val="tx1"/>
                              </a:solidFill>
                              <a:latin typeface="+mn-lt"/>
                              <a:ea typeface="+mn-ea"/>
                              <a:cs typeface="+mn-cs"/>
                            </a:rPr>
                            <a:t>33.8%</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30.1%</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51.4%</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39.0%</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633582">
                    <a:tc>
                      <a:txBody>
                        <a:bodyPr/>
                        <a:lstStyle/>
                        <a:p>
                          <a:r>
                            <a:rPr lang="en-US" sz="1400" b="0" i="0" u="none" strike="noStrike" kern="1200" baseline="0" dirty="0">
                              <a:solidFill>
                                <a:schemeClr val="tx1"/>
                              </a:solidFill>
                              <a:latin typeface="+mn-lt"/>
                              <a:ea typeface="+mn-ea"/>
                              <a:cs typeface="+mn-cs"/>
                            </a:rPr>
                            <a:t>Operating Margin</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stretch>
                            <a:fillRect l="-77122" t="-225962" r="-265683" b="-119231"/>
                          </a:stretch>
                        </a:blipFill>
                      </a:tcPr>
                    </a:tc>
                    <a:tc>
                      <a:txBody>
                        <a:bodyPr/>
                        <a:lstStyle/>
                        <a:p>
                          <a:pPr algn="ctr"/>
                          <a:r>
                            <a:rPr lang="en-US" sz="1400" b="0" i="0" u="none" strike="noStrike" kern="1200" baseline="0" dirty="0">
                              <a:solidFill>
                                <a:schemeClr val="tx1"/>
                              </a:solidFill>
                              <a:latin typeface="+mn-lt"/>
                              <a:ea typeface="+mn-ea"/>
                              <a:cs typeface="+mn-cs"/>
                            </a:rPr>
                            <a:t>8.1%</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7.3%</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12.2%</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16.2%</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739179">
                    <a:tc>
                      <a:txBody>
                        <a:bodyPr/>
                        <a:lstStyle/>
                        <a:p>
                          <a:r>
                            <a:rPr lang="en-US" sz="1400" b="0" i="0" u="none" strike="noStrike" kern="1200" baseline="0" dirty="0">
                              <a:solidFill>
                                <a:schemeClr val="tx1"/>
                              </a:solidFill>
                              <a:latin typeface="+mn-lt"/>
                              <a:ea typeface="+mn-ea"/>
                              <a:cs typeface="+mn-cs"/>
                            </a:rPr>
                            <a:t>Net Profit Margin</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stretch>
                            <a:fillRect l="-77122" t="-277869" r="-265683" b="-1639"/>
                          </a:stretch>
                        </a:blipFill>
                      </a:tcPr>
                    </a:tc>
                    <a:tc>
                      <a:txBody>
                        <a:bodyPr/>
                        <a:lstStyle/>
                        <a:p>
                          <a:pPr algn="ctr"/>
                          <a:r>
                            <a:rPr lang="en-US" sz="1400" b="0" i="0" u="none" strike="noStrike" kern="1200" baseline="0" dirty="0">
                              <a:solidFill>
                                <a:schemeClr val="tx1"/>
                              </a:solidFill>
                              <a:latin typeface="+mn-lt"/>
                              <a:ea typeface="+mn-ea"/>
                              <a:cs typeface="+mn-cs"/>
                            </a:rPr>
                            <a:t>1.3%</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2.6%</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2.5%</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4.5%</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mc:Fallback>
      </mc:AlternateContent>
      <p:sp>
        <p:nvSpPr>
          <p:cNvPr id="5" name="Object 4" descr="A formula: Gross profit over sales."/>
          <p:cNvSpPr txBox="1"/>
          <p:nvPr/>
        </p:nvSpPr>
        <p:spPr bwMode="auto">
          <a:xfrm>
            <a:off x="2732966" y="2586467"/>
            <a:ext cx="1084877" cy="527779"/>
          </a:xfrm>
          <a:prstGeom prst="rect">
            <a:avLst/>
          </a:prstGeom>
          <a:noFill/>
        </p:spPr>
        <p:txBody>
          <a:bodyPr>
            <a:normAutofit/>
          </a:bodyPr>
          <a:lstStyle/>
          <a:p>
            <a:endParaRPr lang="en-GB" dirty="0"/>
          </a:p>
        </p:txBody>
      </p:sp>
      <p:sp>
        <p:nvSpPr>
          <p:cNvPr id="6" name="Object 5" descr="A formula: Operating income over sales."/>
          <p:cNvSpPr txBox="1"/>
          <p:nvPr/>
        </p:nvSpPr>
        <p:spPr bwMode="auto">
          <a:xfrm>
            <a:off x="2578384" y="3308188"/>
            <a:ext cx="1538117" cy="513090"/>
          </a:xfrm>
          <a:prstGeom prst="rect">
            <a:avLst/>
          </a:prstGeom>
          <a:noFill/>
        </p:spPr>
        <p:txBody>
          <a:bodyPr>
            <a:normAutofit/>
          </a:bodyPr>
          <a:lstStyle/>
          <a:p>
            <a:endParaRPr lang="en-GB" dirty="0"/>
          </a:p>
        </p:txBody>
      </p:sp>
      <p:sp>
        <p:nvSpPr>
          <p:cNvPr id="7" name="Object 6" descr="A formula: Net income over sales."/>
          <p:cNvSpPr txBox="1"/>
          <p:nvPr/>
        </p:nvSpPr>
        <p:spPr bwMode="auto">
          <a:xfrm>
            <a:off x="2833688" y="3964781"/>
            <a:ext cx="1026319" cy="528638"/>
          </a:xfrm>
          <a:prstGeom prst="rect">
            <a:avLst/>
          </a:prstGeom>
          <a:noFill/>
        </p:spPr>
        <p:txBody>
          <a:bodyPr>
            <a:normAutofit/>
          </a:bodyPr>
          <a:lstStyle/>
          <a:p>
            <a:endParaRPr lang="en-GB" dirty="0"/>
          </a:p>
        </p:txBody>
      </p:sp>
    </p:spTree>
    <p:extLst>
      <p:ext uri="{BB962C8B-B14F-4D97-AF65-F5344CB8AC3E}">
        <p14:creationId xmlns:p14="http://schemas.microsoft.com/office/powerpoint/2010/main" val="4846651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7345" y="206934"/>
            <a:ext cx="6589340" cy="822960"/>
          </a:xfrm>
        </p:spPr>
        <p:txBody>
          <a:bodyPr/>
          <a:lstStyle/>
          <a:p>
            <a:r>
              <a:rPr lang="en-US" altLang="en-US" sz="3200" dirty="0">
                <a:latin typeface="+mj-lt"/>
                <a:ea typeface="ヒラギノ角ゴ Pro W3" pitchFamily="-65" charset="-128"/>
              </a:rPr>
              <a:t>A Summary of Key Financial Ratios</a:t>
            </a:r>
            <a:endParaRPr lang="en-US" sz="1800" b="0" dirty="0">
              <a:latin typeface="+mj-lt"/>
            </a:endParaRPr>
          </a:p>
        </p:txBody>
      </p:sp>
      <p:sp>
        <p:nvSpPr>
          <p:cNvPr id="3" name="Content Placeholder 2"/>
          <p:cNvSpPr>
            <a:spLocks noGrp="1"/>
          </p:cNvSpPr>
          <p:nvPr>
            <p:ph idx="1"/>
          </p:nvPr>
        </p:nvSpPr>
        <p:spPr>
          <a:xfrm>
            <a:off x="1485900" y="1200151"/>
            <a:ext cx="6172200" cy="342900"/>
          </a:xfrm>
        </p:spPr>
        <p:txBody>
          <a:bodyPr/>
          <a:lstStyle/>
          <a:p>
            <a:pPr marL="0" indent="0">
              <a:buNone/>
            </a:pPr>
            <a:r>
              <a:rPr lang="en-US" sz="1800" b="1" dirty="0"/>
              <a:t>Table 2.4 [Continued]</a:t>
            </a:r>
            <a:endParaRPr lang="en-US" sz="1800" dirty="0"/>
          </a:p>
        </p:txBody>
      </p:sp>
      <mc:AlternateContent xmlns:mc="http://schemas.openxmlformats.org/markup-compatibility/2006" xmlns:a14="http://schemas.microsoft.com/office/drawing/2010/main">
        <mc:Choice Requires="a14">
          <p:graphicFrame>
            <p:nvGraphicFramePr>
              <p:cNvPr id="4" name="Table 3" descr="Table 2.4 continued. The sub-heading for column 1, ratio, is liquidity ratios. Row 6: Ratio: current ratio. Formula: current assets over current liabilities. Manufacturing: 2.6. Retail: 1.5. Service: 1.8. S and P: 2.1. Row 7: Ratio: quick ratio. Formula: current assets minus inventory over liabilities. Manufacturing: 1.9. Retail: 0.8. Service: 1.7. S and P: 1.6. Row 8: Ratio: Cash ratio. Formula: cash over current liabilities. Manufacturing: 0.9. Retail: 0.3. Service: 0.9. S and P: 0.7."/>
              <p:cNvGraphicFramePr>
                <a:graphicFrameLocks noGrp="1"/>
              </p:cNvGraphicFramePr>
              <p:nvPr>
                <p:extLst>
                  <p:ext uri="{D42A27DB-BD31-4B8C-83A1-F6EECF244321}">
                    <p14:modId xmlns:p14="http://schemas.microsoft.com/office/powerpoint/2010/main" val="1230331351"/>
                  </p:ext>
                </p:extLst>
              </p:nvPr>
            </p:nvGraphicFramePr>
            <p:xfrm>
              <a:off x="899592" y="1540666"/>
              <a:ext cx="7344816" cy="3043174"/>
            </p:xfrm>
            <a:graphic>
              <a:graphicData uri="http://schemas.openxmlformats.org/drawingml/2006/table">
                <a:tbl>
                  <a:tblPr firstRow="1" bandRow="1">
                    <a:tableStyleId>{3B4B98B0-60AC-42C2-AFA5-B58CD77FA1E5}</a:tableStyleId>
                  </a:tblPr>
                  <a:tblGrid>
                    <a:gridCol w="1008766">
                      <a:extLst>
                        <a:ext uri="{9D8B030D-6E8A-4147-A177-3AD203B41FA5}">
                          <a16:colId xmlns:a16="http://schemas.microsoft.com/office/drawing/2014/main" val="20000"/>
                        </a:ext>
                      </a:extLst>
                    </a:gridCol>
                    <a:gridCol w="2280142">
                      <a:extLst>
                        <a:ext uri="{9D8B030D-6E8A-4147-A177-3AD203B41FA5}">
                          <a16:colId xmlns:a16="http://schemas.microsoft.com/office/drawing/2014/main" val="20001"/>
                        </a:ext>
                      </a:extLst>
                    </a:gridCol>
                    <a:gridCol w="1600684">
                      <a:extLst>
                        <a:ext uri="{9D8B030D-6E8A-4147-A177-3AD203B41FA5}">
                          <a16:colId xmlns:a16="http://schemas.microsoft.com/office/drawing/2014/main" val="20002"/>
                        </a:ext>
                      </a:extLst>
                    </a:gridCol>
                    <a:gridCol w="733647">
                      <a:extLst>
                        <a:ext uri="{9D8B030D-6E8A-4147-A177-3AD203B41FA5}">
                          <a16:colId xmlns:a16="http://schemas.microsoft.com/office/drawing/2014/main" val="20003"/>
                        </a:ext>
                      </a:extLst>
                    </a:gridCol>
                    <a:gridCol w="933733">
                      <a:extLst>
                        <a:ext uri="{9D8B030D-6E8A-4147-A177-3AD203B41FA5}">
                          <a16:colId xmlns:a16="http://schemas.microsoft.com/office/drawing/2014/main" val="20004"/>
                        </a:ext>
                      </a:extLst>
                    </a:gridCol>
                    <a:gridCol w="787844">
                      <a:extLst>
                        <a:ext uri="{9D8B030D-6E8A-4147-A177-3AD203B41FA5}">
                          <a16:colId xmlns:a16="http://schemas.microsoft.com/office/drawing/2014/main" val="20005"/>
                        </a:ext>
                      </a:extLst>
                    </a:gridCol>
                  </a:tblGrid>
                  <a:tr h="477225">
                    <a:tc>
                      <a:txBody>
                        <a:bodyPr/>
                        <a:lstStyle/>
                        <a:p>
                          <a:pPr algn="ctr"/>
                          <a:r>
                            <a:rPr lang="en-US" sz="1400" b="1" i="0" u="none" strike="noStrike" kern="1200" baseline="0" dirty="0">
                              <a:solidFill>
                                <a:schemeClr val="tx1"/>
                              </a:solidFill>
                              <a:latin typeface="+mn-lt"/>
                              <a:ea typeface="+mn-ea"/>
                              <a:cs typeface="+mn-cs"/>
                            </a:rPr>
                            <a:t>Ratio</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Formula</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Manufacturing</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Retail</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Service</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S&amp;P 500</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477225">
                    <a:tc>
                      <a:txBody>
                        <a:bodyPr/>
                        <a:lstStyle/>
                        <a:p>
                          <a:r>
                            <a:rPr lang="en-US" sz="1400" b="1" i="0" u="none" strike="noStrike" kern="1200" baseline="0" dirty="0">
                              <a:solidFill>
                                <a:schemeClr val="tx1"/>
                              </a:solidFill>
                              <a:latin typeface="+mn-lt"/>
                              <a:ea typeface="+mn-ea"/>
                              <a:cs typeface="+mn-cs"/>
                            </a:rPr>
                            <a:t>Liquidity Ratios</a:t>
                          </a:r>
                          <a:endParaRPr lang="en-US" sz="14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dirty="0">
                              <a:solidFill>
                                <a:schemeClr val="bg1"/>
                              </a:solidFill>
                            </a:rPr>
                            <a:t>blank</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a:solidFill>
                                <a:schemeClr val="bg1"/>
                              </a:solidFill>
                            </a:rPr>
                            <a:t>blank</a:t>
                          </a:r>
                          <a:endParaRPr lang="en-US" sz="1400" dirty="0">
                            <a:solidFill>
                              <a:schemeClr val="bg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57837">
                    <a:tc>
                      <a:txBody>
                        <a:bodyPr/>
                        <a:lstStyle/>
                        <a:p>
                          <a:r>
                            <a:rPr lang="en-US" sz="1400" b="0" i="0" u="none" strike="noStrike" kern="1200" baseline="0" dirty="0">
                              <a:solidFill>
                                <a:schemeClr val="tx1"/>
                              </a:solidFill>
                              <a:latin typeface="+mn-lt"/>
                              <a:ea typeface="+mn-ea"/>
                              <a:cs typeface="+mn-cs"/>
                            </a:rPr>
                            <a:t>Current Ratio</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lang="en-GB" sz="1400" i="1" smtClean="0">
                                        <a:solidFill>
                                          <a:srgbClr val="000000"/>
                                        </a:solidFill>
                                        <a:latin typeface="Cambria Math" panose="02040503050406030204" pitchFamily="18" charset="0"/>
                                      </a:rPr>
                                    </m:ctrlPr>
                                  </m:fPr>
                                  <m:num>
                                    <m:r>
                                      <m:rPr>
                                        <m:sty m:val="p"/>
                                      </m:rPr>
                                      <a:rPr lang="en-GB" sz="1400" i="1">
                                        <a:solidFill>
                                          <a:srgbClr val="000000"/>
                                        </a:solidFill>
                                        <a:latin typeface="Cambria Math" panose="02040503050406030204" pitchFamily="18" charset="0"/>
                                      </a:rPr>
                                      <m:t>Current</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Assets</m:t>
                                    </m:r>
                                  </m:num>
                                  <m:den>
                                    <m:r>
                                      <m:rPr>
                                        <m:sty m:val="p"/>
                                      </m:rPr>
                                      <a:rPr lang="en-GB" sz="1400" i="1">
                                        <a:solidFill>
                                          <a:srgbClr val="000000"/>
                                        </a:solidFill>
                                        <a:latin typeface="Cambria Math" panose="02040503050406030204" pitchFamily="18" charset="0"/>
                                      </a:rPr>
                                      <m:t>Current</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Liabilities</m:t>
                                    </m:r>
                                  </m:den>
                                </m:f>
                              </m:oMath>
                            </m:oMathPara>
                          </a14:m>
                          <a:endParaRPr lang="en-GB" sz="1400" dirty="0"/>
                        </a:p>
                        <a:p>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2.6</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1.5</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1.8</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2.1</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657837">
                    <a:tc>
                      <a:txBody>
                        <a:bodyPr/>
                        <a:lstStyle/>
                        <a:p>
                          <a:r>
                            <a:rPr lang="en-US" sz="1400" b="0" i="0" u="none" strike="noStrike" kern="1200" baseline="0" dirty="0">
                              <a:solidFill>
                                <a:schemeClr val="tx1"/>
                              </a:solidFill>
                              <a:latin typeface="+mn-lt"/>
                              <a:ea typeface="+mn-ea"/>
                              <a:cs typeface="+mn-cs"/>
                            </a:rPr>
                            <a:t>Quick Ratio</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lang="en-GB" sz="1400" i="1" smtClean="0">
                                        <a:solidFill>
                                          <a:srgbClr val="000000"/>
                                        </a:solidFill>
                                        <a:latin typeface="Cambria Math" panose="02040503050406030204" pitchFamily="18" charset="0"/>
                                      </a:rPr>
                                    </m:ctrlPr>
                                  </m:fPr>
                                  <m:num>
                                    <m:r>
                                      <m:rPr>
                                        <m:sty m:val="p"/>
                                      </m:rPr>
                                      <a:rPr lang="en-GB" sz="1400" i="1">
                                        <a:solidFill>
                                          <a:srgbClr val="000000"/>
                                        </a:solidFill>
                                        <a:latin typeface="Cambria Math" panose="02040503050406030204" pitchFamily="18" charset="0"/>
                                      </a:rPr>
                                      <m:t>Current</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Assets</m:t>
                                    </m:r>
                                    <m:r>
                                      <a:rPr lang="en-GB" sz="1400" i="1">
                                        <a:solidFill>
                                          <a:srgbClr val="000000"/>
                                        </a:solidFill>
                                        <a:latin typeface="Cambria Math" panose="02040503050406030204" pitchFamily="18" charset="0"/>
                                      </a:rPr>
                                      <m:t>−</m:t>
                                    </m:r>
                                    <m:r>
                                      <m:rPr>
                                        <m:sty m:val="p"/>
                                      </m:rPr>
                                      <a:rPr lang="en-GB" sz="1400" i="1">
                                        <a:solidFill>
                                          <a:srgbClr val="000000"/>
                                        </a:solidFill>
                                        <a:latin typeface="Cambria Math" panose="02040503050406030204" pitchFamily="18" charset="0"/>
                                      </a:rPr>
                                      <m:t>Inventory</m:t>
                                    </m:r>
                                  </m:num>
                                  <m:den>
                                    <m:r>
                                      <m:rPr>
                                        <m:sty m:val="p"/>
                                      </m:rPr>
                                      <a:rPr lang="en-GB" sz="1400" i="1">
                                        <a:solidFill>
                                          <a:srgbClr val="000000"/>
                                        </a:solidFill>
                                        <a:latin typeface="Cambria Math" panose="02040503050406030204" pitchFamily="18" charset="0"/>
                                      </a:rPr>
                                      <m:t>Current</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Liabilities</m:t>
                                    </m:r>
                                  </m:den>
                                </m:f>
                              </m:oMath>
                            </m:oMathPara>
                          </a14:m>
                          <a:endParaRPr lang="en-GB" sz="1400" dirty="0"/>
                        </a:p>
                        <a:p>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1.9</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0.8</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1.7</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1.6</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681439">
                    <a:tc>
                      <a:txBody>
                        <a:bodyPr/>
                        <a:lstStyle/>
                        <a:p>
                          <a:r>
                            <a:rPr lang="en-US" sz="1400" b="0" i="0" u="none" strike="noStrike" kern="1200" baseline="0" dirty="0">
                              <a:solidFill>
                                <a:schemeClr val="tx1"/>
                              </a:solidFill>
                              <a:latin typeface="+mn-lt"/>
                              <a:ea typeface="+mn-ea"/>
                              <a:cs typeface="+mn-cs"/>
                            </a:rPr>
                            <a:t>Cash Ratio</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lang="en-GB" sz="1400" i="1" smtClean="0">
                                        <a:solidFill>
                                          <a:srgbClr val="000000"/>
                                        </a:solidFill>
                                        <a:latin typeface="Cambria Math" panose="02040503050406030204" pitchFamily="18" charset="0"/>
                                      </a:rPr>
                                    </m:ctrlPr>
                                  </m:fPr>
                                  <m:num>
                                    <m:r>
                                      <m:rPr>
                                        <m:sty m:val="p"/>
                                      </m:rPr>
                                      <a:rPr lang="en-GB" sz="1400" i="1">
                                        <a:solidFill>
                                          <a:srgbClr val="000000"/>
                                        </a:solidFill>
                                        <a:latin typeface="Cambria Math" panose="02040503050406030204" pitchFamily="18" charset="0"/>
                                      </a:rPr>
                                      <m:t>Cash</m:t>
                                    </m:r>
                                  </m:num>
                                  <m:den>
                                    <m:r>
                                      <m:rPr>
                                        <m:sty m:val="p"/>
                                      </m:rPr>
                                      <a:rPr lang="en-GB" sz="1400" i="1">
                                        <a:solidFill>
                                          <a:srgbClr val="000000"/>
                                        </a:solidFill>
                                        <a:latin typeface="Cambria Math" panose="02040503050406030204" pitchFamily="18" charset="0"/>
                                      </a:rPr>
                                      <m:t>Current</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Liabilities</m:t>
                                    </m:r>
                                  </m:den>
                                </m:f>
                              </m:oMath>
                            </m:oMathPara>
                          </a14:m>
                          <a:endParaRPr lang="en-GB" sz="1400" dirty="0"/>
                        </a:p>
                        <a:p>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0.9</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0.3</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0.9</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0.7</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mc:Choice>
        <mc:Fallback xmlns="">
          <p:graphicFrame>
            <p:nvGraphicFramePr>
              <p:cNvPr id="4" name="Table 3" descr="Table 2.4 continued. The sub-heading for column 1, ratio, is liquidity ratios. Row 6: Ratio: current ratio. Formula: current assets over current liabilities. Manufacturing: 2.6. Retail: 1.5. Service: 1.8. S and P: 2.1. Row 7: Ratio: quick ratio. Formula: current assets minus inventory over liabilities. Manufacturing: 1.9. Retail: 0.8. Service: 1.7. S and P: 1.6. Row 8: Ratio: Cash ratio. Formula: cash over current liabilities. Manufacturing: 0.9. Retail: 0.3. Service: 0.9. S and P: 0.7."/>
              <p:cNvGraphicFramePr>
                <a:graphicFrameLocks noGrp="1"/>
              </p:cNvGraphicFramePr>
              <p:nvPr>
                <p:extLst>
                  <p:ext uri="{D42A27DB-BD31-4B8C-83A1-F6EECF244321}">
                    <p14:modId xmlns:p14="http://schemas.microsoft.com/office/powerpoint/2010/main" val="1230331351"/>
                  </p:ext>
                </p:extLst>
              </p:nvPr>
            </p:nvGraphicFramePr>
            <p:xfrm>
              <a:off x="899592" y="1540666"/>
              <a:ext cx="7344816" cy="3043174"/>
            </p:xfrm>
            <a:graphic>
              <a:graphicData uri="http://schemas.openxmlformats.org/drawingml/2006/table">
                <a:tbl>
                  <a:tblPr firstRow="1" bandRow="1">
                    <a:tableStyleId>{3B4B98B0-60AC-42C2-AFA5-B58CD77FA1E5}</a:tableStyleId>
                  </a:tblPr>
                  <a:tblGrid>
                    <a:gridCol w="1008766">
                      <a:extLst>
                        <a:ext uri="{9D8B030D-6E8A-4147-A177-3AD203B41FA5}">
                          <a16:colId xmlns:a16="http://schemas.microsoft.com/office/drawing/2014/main" val="20000"/>
                        </a:ext>
                      </a:extLst>
                    </a:gridCol>
                    <a:gridCol w="2280142">
                      <a:extLst>
                        <a:ext uri="{9D8B030D-6E8A-4147-A177-3AD203B41FA5}">
                          <a16:colId xmlns:a16="http://schemas.microsoft.com/office/drawing/2014/main" val="20001"/>
                        </a:ext>
                      </a:extLst>
                    </a:gridCol>
                    <a:gridCol w="1600684">
                      <a:extLst>
                        <a:ext uri="{9D8B030D-6E8A-4147-A177-3AD203B41FA5}">
                          <a16:colId xmlns:a16="http://schemas.microsoft.com/office/drawing/2014/main" val="20002"/>
                        </a:ext>
                      </a:extLst>
                    </a:gridCol>
                    <a:gridCol w="733647">
                      <a:extLst>
                        <a:ext uri="{9D8B030D-6E8A-4147-A177-3AD203B41FA5}">
                          <a16:colId xmlns:a16="http://schemas.microsoft.com/office/drawing/2014/main" val="20003"/>
                        </a:ext>
                      </a:extLst>
                    </a:gridCol>
                    <a:gridCol w="933733">
                      <a:extLst>
                        <a:ext uri="{9D8B030D-6E8A-4147-A177-3AD203B41FA5}">
                          <a16:colId xmlns:a16="http://schemas.microsoft.com/office/drawing/2014/main" val="20004"/>
                        </a:ext>
                      </a:extLst>
                    </a:gridCol>
                    <a:gridCol w="787844">
                      <a:extLst>
                        <a:ext uri="{9D8B030D-6E8A-4147-A177-3AD203B41FA5}">
                          <a16:colId xmlns:a16="http://schemas.microsoft.com/office/drawing/2014/main" val="20005"/>
                        </a:ext>
                      </a:extLst>
                    </a:gridCol>
                  </a:tblGrid>
                  <a:tr h="495300">
                    <a:tc>
                      <a:txBody>
                        <a:bodyPr/>
                        <a:lstStyle/>
                        <a:p>
                          <a:pPr algn="ctr"/>
                          <a:r>
                            <a:rPr lang="en-US" sz="1400" b="1" i="0" u="none" strike="noStrike" kern="1200" baseline="0" dirty="0">
                              <a:solidFill>
                                <a:schemeClr val="tx1"/>
                              </a:solidFill>
                              <a:latin typeface="+mn-lt"/>
                              <a:ea typeface="+mn-ea"/>
                              <a:cs typeface="+mn-cs"/>
                            </a:rPr>
                            <a:t>Ratio</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Formula</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Manufacturing</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Retail</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Service</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S&amp;P 500</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495300">
                    <a:tc>
                      <a:txBody>
                        <a:bodyPr/>
                        <a:lstStyle/>
                        <a:p>
                          <a:r>
                            <a:rPr lang="en-US" sz="1400" b="1" i="0" u="none" strike="noStrike" kern="1200" baseline="0" dirty="0">
                              <a:solidFill>
                                <a:schemeClr val="tx1"/>
                              </a:solidFill>
                              <a:latin typeface="+mn-lt"/>
                              <a:ea typeface="+mn-ea"/>
                              <a:cs typeface="+mn-cs"/>
                            </a:rPr>
                            <a:t>Liquidity Ratios</a:t>
                          </a:r>
                          <a:endParaRPr lang="en-US" sz="14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dirty="0">
                              <a:solidFill>
                                <a:schemeClr val="bg1"/>
                              </a:solidFill>
                            </a:rPr>
                            <a:t>blank</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a:solidFill>
                                <a:schemeClr val="bg1"/>
                              </a:solidFill>
                            </a:rPr>
                            <a:t>blank</a:t>
                          </a:r>
                          <a:endParaRPr lang="en-US" sz="1400" dirty="0">
                            <a:solidFill>
                              <a:schemeClr val="bg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82752">
                    <a:tc>
                      <a:txBody>
                        <a:bodyPr/>
                        <a:lstStyle/>
                        <a:p>
                          <a:r>
                            <a:rPr lang="en-US" sz="1400" b="0" i="0" u="none" strike="noStrike" kern="1200" baseline="0" dirty="0">
                              <a:solidFill>
                                <a:schemeClr val="tx1"/>
                              </a:solidFill>
                              <a:latin typeface="+mn-lt"/>
                              <a:ea typeface="+mn-ea"/>
                              <a:cs typeface="+mn-cs"/>
                            </a:rPr>
                            <a:t>Current Ratio</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stretch>
                            <a:fillRect l="-44652" t="-148214" r="-178610" b="-203571"/>
                          </a:stretch>
                        </a:blipFill>
                      </a:tcPr>
                    </a:tc>
                    <a:tc>
                      <a:txBody>
                        <a:bodyPr/>
                        <a:lstStyle/>
                        <a:p>
                          <a:pPr algn="ctr"/>
                          <a:r>
                            <a:rPr lang="en-US" sz="1400" dirty="0"/>
                            <a:t>2.6</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1.5</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1.8</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2.1</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682752">
                    <a:tc>
                      <a:txBody>
                        <a:bodyPr/>
                        <a:lstStyle/>
                        <a:p>
                          <a:r>
                            <a:rPr lang="en-US" sz="1400" b="0" i="0" u="none" strike="noStrike" kern="1200" baseline="0" dirty="0">
                              <a:solidFill>
                                <a:schemeClr val="tx1"/>
                              </a:solidFill>
                              <a:latin typeface="+mn-lt"/>
                              <a:ea typeface="+mn-ea"/>
                              <a:cs typeface="+mn-cs"/>
                            </a:rPr>
                            <a:t>Quick Ratio</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stretch>
                            <a:fillRect l="-44652" t="-248214" r="-178610" b="-103571"/>
                          </a:stretch>
                        </a:blipFill>
                      </a:tcPr>
                    </a:tc>
                    <a:tc>
                      <a:txBody>
                        <a:bodyPr/>
                        <a:lstStyle/>
                        <a:p>
                          <a:pPr algn="ctr"/>
                          <a:r>
                            <a:rPr lang="en-US" sz="1400" dirty="0"/>
                            <a:t>1.9</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0.8</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1.7</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1.6</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687070">
                    <a:tc>
                      <a:txBody>
                        <a:bodyPr/>
                        <a:lstStyle/>
                        <a:p>
                          <a:r>
                            <a:rPr lang="en-US" sz="1400" b="0" i="0" u="none" strike="noStrike" kern="1200" baseline="0" dirty="0">
                              <a:solidFill>
                                <a:schemeClr val="tx1"/>
                              </a:solidFill>
                              <a:latin typeface="+mn-lt"/>
                              <a:ea typeface="+mn-ea"/>
                              <a:cs typeface="+mn-cs"/>
                            </a:rPr>
                            <a:t>Cash Ratio</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stretch>
                            <a:fillRect l="-44652" t="-345133" r="-178610" b="-2655"/>
                          </a:stretch>
                        </a:blipFill>
                      </a:tcPr>
                    </a:tc>
                    <a:tc>
                      <a:txBody>
                        <a:bodyPr/>
                        <a:lstStyle/>
                        <a:p>
                          <a:pPr algn="ctr"/>
                          <a:r>
                            <a:rPr lang="en-US" sz="1400" dirty="0"/>
                            <a:t>0.9</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0.3</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0.9</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0.7</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mc:Fallback>
      </mc:AlternateContent>
      <p:sp>
        <p:nvSpPr>
          <p:cNvPr id="5" name="Object 4" descr="A formula: Current assets minus inventory over current liabilities."/>
          <p:cNvSpPr txBox="1"/>
          <p:nvPr/>
        </p:nvSpPr>
        <p:spPr bwMode="auto">
          <a:xfrm>
            <a:off x="2337801" y="3299859"/>
            <a:ext cx="2081213" cy="511969"/>
          </a:xfrm>
          <a:prstGeom prst="rect">
            <a:avLst/>
          </a:prstGeom>
          <a:noFill/>
        </p:spPr>
        <p:txBody>
          <a:bodyPr>
            <a:normAutofit/>
          </a:bodyPr>
          <a:lstStyle/>
          <a:p>
            <a:endParaRPr lang="en-GB" dirty="0"/>
          </a:p>
        </p:txBody>
      </p:sp>
      <p:sp>
        <p:nvSpPr>
          <p:cNvPr id="6" name="Object 5" descr="A formula: Current assets over current liabilities."/>
          <p:cNvSpPr txBox="1"/>
          <p:nvPr/>
        </p:nvSpPr>
        <p:spPr bwMode="auto">
          <a:xfrm>
            <a:off x="2613422" y="2590799"/>
            <a:ext cx="1510903" cy="511969"/>
          </a:xfrm>
          <a:prstGeom prst="rect">
            <a:avLst/>
          </a:prstGeom>
          <a:noFill/>
        </p:spPr>
        <p:txBody>
          <a:bodyPr>
            <a:normAutofit/>
          </a:bodyPr>
          <a:lstStyle/>
          <a:p>
            <a:endParaRPr lang="en-GB" dirty="0"/>
          </a:p>
        </p:txBody>
      </p:sp>
      <p:sp>
        <p:nvSpPr>
          <p:cNvPr id="7" name="Object 6" descr="A formula: Cash over current liabilities."/>
          <p:cNvSpPr txBox="1"/>
          <p:nvPr/>
        </p:nvSpPr>
        <p:spPr bwMode="auto">
          <a:xfrm>
            <a:off x="2599134" y="3980260"/>
            <a:ext cx="1510903" cy="511969"/>
          </a:xfrm>
          <a:prstGeom prst="rect">
            <a:avLst/>
          </a:prstGeom>
          <a:noFill/>
        </p:spPr>
        <p:txBody>
          <a:bodyPr>
            <a:normAutofit/>
          </a:bodyPr>
          <a:lstStyle/>
          <a:p>
            <a:endParaRPr lang="en-GB" dirty="0"/>
          </a:p>
        </p:txBody>
      </p:sp>
    </p:spTree>
    <p:extLst>
      <p:ext uri="{BB962C8B-B14F-4D97-AF65-F5344CB8AC3E}">
        <p14:creationId xmlns:p14="http://schemas.microsoft.com/office/powerpoint/2010/main" val="22778296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0757" y="205016"/>
            <a:ext cx="6805364" cy="822960"/>
          </a:xfrm>
        </p:spPr>
        <p:txBody>
          <a:bodyPr/>
          <a:lstStyle/>
          <a:p>
            <a:r>
              <a:rPr lang="en-US" altLang="en-US" sz="3200" dirty="0">
                <a:latin typeface="+mj-lt"/>
                <a:ea typeface="ヒラギノ角ゴ Pro W3" pitchFamily="-65" charset="-128"/>
              </a:rPr>
              <a:t>A Summary of Key Financial Ratios</a:t>
            </a:r>
            <a:endParaRPr lang="en-US" sz="1800" b="0" dirty="0">
              <a:latin typeface="+mj-lt"/>
            </a:endParaRPr>
          </a:p>
        </p:txBody>
      </p:sp>
      <p:sp>
        <p:nvSpPr>
          <p:cNvPr id="3" name="Content Placeholder 2"/>
          <p:cNvSpPr>
            <a:spLocks noGrp="1"/>
          </p:cNvSpPr>
          <p:nvPr>
            <p:ph idx="1"/>
          </p:nvPr>
        </p:nvSpPr>
        <p:spPr>
          <a:xfrm>
            <a:off x="1485900" y="1200151"/>
            <a:ext cx="6172200" cy="285750"/>
          </a:xfrm>
        </p:spPr>
        <p:txBody>
          <a:bodyPr/>
          <a:lstStyle/>
          <a:p>
            <a:pPr marL="0" indent="0">
              <a:buNone/>
            </a:pPr>
            <a:r>
              <a:rPr lang="en-US" sz="1800" b="1" dirty="0"/>
              <a:t>Table 2.4 [Continued]</a:t>
            </a:r>
            <a:endParaRPr lang="en-US" sz="1800" dirty="0"/>
          </a:p>
        </p:txBody>
      </p:sp>
      <mc:AlternateContent xmlns:mc="http://schemas.openxmlformats.org/markup-compatibility/2006" xmlns:a14="http://schemas.microsoft.com/office/drawing/2010/main">
        <mc:Choice Requires="a14">
          <p:graphicFrame>
            <p:nvGraphicFramePr>
              <p:cNvPr id="4" name="Table 3" descr="Table 2.4 continued. The sub-heading for column 1, ratio, is efficiency and working capital ratios. Row 10: Ratio: accounts receivable days. Formula: accounts receivable over average daily sales. Manufacturing: 57.6. Retail: 7.8. Service: 63.0. S and P: 60.2. Row 11: Ratio: fixed asset turnover. Formula: sales over fixed assets. Manufacturing: 5.4. Retail: 6.6. Service: 10.6. S and P: 4.8."/>
              <p:cNvGraphicFramePr>
                <a:graphicFrameLocks noGrp="1"/>
              </p:cNvGraphicFramePr>
              <p:nvPr>
                <p:extLst>
                  <p:ext uri="{D42A27DB-BD31-4B8C-83A1-F6EECF244321}">
                    <p14:modId xmlns:p14="http://schemas.microsoft.com/office/powerpoint/2010/main" val="2331579853"/>
                  </p:ext>
                </p:extLst>
              </p:nvPr>
            </p:nvGraphicFramePr>
            <p:xfrm>
              <a:off x="899592" y="1679971"/>
              <a:ext cx="7344816" cy="2651432"/>
            </p:xfrm>
            <a:graphic>
              <a:graphicData uri="http://schemas.openxmlformats.org/drawingml/2006/table">
                <a:tbl>
                  <a:tblPr firstRow="1" bandRow="1">
                    <a:tableStyleId>{3B4B98B0-60AC-42C2-AFA5-B58CD77FA1E5}</a:tableStyleId>
                  </a:tblPr>
                  <a:tblGrid>
                    <a:gridCol w="1655230">
                      <a:extLst>
                        <a:ext uri="{9D8B030D-6E8A-4147-A177-3AD203B41FA5}">
                          <a16:colId xmlns:a16="http://schemas.microsoft.com/office/drawing/2014/main" val="20000"/>
                        </a:ext>
                      </a:extLst>
                    </a:gridCol>
                    <a:gridCol w="1887040">
                      <a:extLst>
                        <a:ext uri="{9D8B030D-6E8A-4147-A177-3AD203B41FA5}">
                          <a16:colId xmlns:a16="http://schemas.microsoft.com/office/drawing/2014/main" val="20001"/>
                        </a:ext>
                      </a:extLst>
                    </a:gridCol>
                    <a:gridCol w="1561687">
                      <a:extLst>
                        <a:ext uri="{9D8B030D-6E8A-4147-A177-3AD203B41FA5}">
                          <a16:colId xmlns:a16="http://schemas.microsoft.com/office/drawing/2014/main" val="20002"/>
                        </a:ext>
                      </a:extLst>
                    </a:gridCol>
                    <a:gridCol w="707638">
                      <a:extLst>
                        <a:ext uri="{9D8B030D-6E8A-4147-A177-3AD203B41FA5}">
                          <a16:colId xmlns:a16="http://schemas.microsoft.com/office/drawing/2014/main" val="20003"/>
                        </a:ext>
                      </a:extLst>
                    </a:gridCol>
                    <a:gridCol w="910984">
                      <a:extLst>
                        <a:ext uri="{9D8B030D-6E8A-4147-A177-3AD203B41FA5}">
                          <a16:colId xmlns:a16="http://schemas.microsoft.com/office/drawing/2014/main" val="20004"/>
                        </a:ext>
                      </a:extLst>
                    </a:gridCol>
                    <a:gridCol w="622237">
                      <a:extLst>
                        <a:ext uri="{9D8B030D-6E8A-4147-A177-3AD203B41FA5}">
                          <a16:colId xmlns:a16="http://schemas.microsoft.com/office/drawing/2014/main" val="20005"/>
                        </a:ext>
                      </a:extLst>
                    </a:gridCol>
                  </a:tblGrid>
                  <a:tr h="464621">
                    <a:tc>
                      <a:txBody>
                        <a:bodyPr/>
                        <a:lstStyle/>
                        <a:p>
                          <a:pPr algn="ctr"/>
                          <a:r>
                            <a:rPr lang="en-US" sz="1400" b="1" i="0" u="none" strike="noStrike" kern="1200" baseline="0" dirty="0">
                              <a:solidFill>
                                <a:schemeClr val="tx1"/>
                              </a:solidFill>
                              <a:latin typeface="+mn-lt"/>
                              <a:ea typeface="+mn-ea"/>
                              <a:cs typeface="+mn-cs"/>
                            </a:rPr>
                            <a:t>Ratio</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Formula</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Manufacturing</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Retail</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Service</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S&amp;P 500</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707877">
                    <a:tc>
                      <a:txBody>
                        <a:bodyPr/>
                        <a:lstStyle/>
                        <a:p>
                          <a:r>
                            <a:rPr lang="en-US" sz="1400" b="1" i="0" u="none" strike="noStrike" kern="1200" baseline="0" dirty="0">
                              <a:solidFill>
                                <a:schemeClr val="tx1"/>
                              </a:solidFill>
                              <a:latin typeface="+mn-lt"/>
                              <a:ea typeface="+mn-ea"/>
                              <a:cs typeface="+mn-cs"/>
                            </a:rPr>
                            <a:t>Efficiency and Working Capital Ratios</a:t>
                          </a:r>
                          <a:endParaRPr lang="en-US" sz="14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804151">
                    <a:tc>
                      <a:txBody>
                        <a:bodyPr/>
                        <a:lstStyle/>
                        <a:p>
                          <a:r>
                            <a:rPr lang="en-US" sz="1400" b="0" i="0" u="none" strike="noStrike" kern="1200" baseline="0" dirty="0">
                              <a:solidFill>
                                <a:schemeClr val="tx1"/>
                              </a:solidFill>
                              <a:latin typeface="+mn-lt"/>
                              <a:ea typeface="+mn-ea"/>
                              <a:cs typeface="+mn-cs"/>
                            </a:rPr>
                            <a:t>Accounts Receivable</a:t>
                          </a:r>
                        </a:p>
                        <a:p>
                          <a:r>
                            <a:rPr lang="en-US" sz="1400" b="0" i="0" u="none" strike="noStrike" kern="1200" baseline="0" dirty="0">
                              <a:solidFill>
                                <a:schemeClr val="tx1"/>
                              </a:solidFill>
                              <a:latin typeface="+mn-lt"/>
                              <a:ea typeface="+mn-ea"/>
                              <a:cs typeface="+mn-cs"/>
                            </a:rPr>
                            <a:t>Days</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lang="en-GB" sz="1400" i="1" smtClean="0">
                                        <a:solidFill>
                                          <a:srgbClr val="000000"/>
                                        </a:solidFill>
                                        <a:latin typeface="Cambria Math" panose="02040503050406030204" pitchFamily="18" charset="0"/>
                                      </a:rPr>
                                    </m:ctrlPr>
                                  </m:fPr>
                                  <m:num>
                                    <m:r>
                                      <m:rPr>
                                        <m:nor/>
                                      </m:rPr>
                                      <a:rPr lang="en-GB" sz="1400" i="0">
                                        <a:solidFill>
                                          <a:srgbClr val="000000"/>
                                        </a:solidFill>
                                        <a:latin typeface="Cambria Math" panose="02040503050406030204" pitchFamily="18" charset="0"/>
                                      </a:rPr>
                                      <m:t>Accounts</m:t>
                                    </m:r>
                                    <m:r>
                                      <m:rPr>
                                        <m:nor/>
                                      </m:rPr>
                                      <a:rPr lang="en-GB" sz="1400" i="0">
                                        <a:solidFill>
                                          <a:srgbClr val="000000"/>
                                        </a:solidFill>
                                        <a:latin typeface="Cambria Math" panose="02040503050406030204" pitchFamily="18" charset="0"/>
                                      </a:rPr>
                                      <m:t> </m:t>
                                    </m:r>
                                    <m:r>
                                      <m:rPr>
                                        <m:nor/>
                                      </m:rPr>
                                      <a:rPr lang="en-GB" sz="1400" i="0">
                                        <a:solidFill>
                                          <a:srgbClr val="000000"/>
                                        </a:solidFill>
                                        <a:latin typeface="Cambria Math" panose="02040503050406030204" pitchFamily="18" charset="0"/>
                                      </a:rPr>
                                      <m:t>Receivable</m:t>
                                    </m:r>
                                  </m:num>
                                  <m:den>
                                    <m:r>
                                      <m:rPr>
                                        <m:nor/>
                                      </m:rPr>
                                      <a:rPr lang="en-GB" sz="1400" i="0">
                                        <a:solidFill>
                                          <a:srgbClr val="000000"/>
                                        </a:solidFill>
                                        <a:latin typeface="Cambria Math" panose="02040503050406030204" pitchFamily="18" charset="0"/>
                                      </a:rPr>
                                      <m:t>Average</m:t>
                                    </m:r>
                                    <m:r>
                                      <m:rPr>
                                        <m:nor/>
                                      </m:rPr>
                                      <a:rPr lang="en-GB" sz="1400" i="0">
                                        <a:solidFill>
                                          <a:srgbClr val="000000"/>
                                        </a:solidFill>
                                        <a:latin typeface="Cambria Math" panose="02040503050406030204" pitchFamily="18" charset="0"/>
                                      </a:rPr>
                                      <m:t> </m:t>
                                    </m:r>
                                    <m:r>
                                      <m:rPr>
                                        <m:nor/>
                                      </m:rPr>
                                      <a:rPr lang="en-GB" sz="1400" i="0">
                                        <a:solidFill>
                                          <a:srgbClr val="000000"/>
                                        </a:solidFill>
                                        <a:latin typeface="Cambria Math" panose="02040503050406030204" pitchFamily="18" charset="0"/>
                                      </a:rPr>
                                      <m:t>Daily</m:t>
                                    </m:r>
                                    <m:r>
                                      <m:rPr>
                                        <m:nor/>
                                      </m:rPr>
                                      <a:rPr lang="en-GB" sz="1400" i="0">
                                        <a:solidFill>
                                          <a:srgbClr val="000000"/>
                                        </a:solidFill>
                                        <a:latin typeface="Cambria Math" panose="02040503050406030204" pitchFamily="18" charset="0"/>
                                      </a:rPr>
                                      <m:t> </m:t>
                                    </m:r>
                                    <m:r>
                                      <m:rPr>
                                        <m:nor/>
                                      </m:rPr>
                                      <a:rPr lang="en-GB" sz="1400" i="0">
                                        <a:solidFill>
                                          <a:srgbClr val="000000"/>
                                        </a:solidFill>
                                        <a:latin typeface="Cambria Math" panose="02040503050406030204" pitchFamily="18" charset="0"/>
                                      </a:rPr>
                                      <m:t>Sales</m:t>
                                    </m:r>
                                  </m:den>
                                </m:f>
                              </m:oMath>
                            </m:oMathPara>
                          </a14:m>
                          <a:endParaRPr lang="en-GB"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57.6</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7.8</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63.0</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60.2</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643321">
                    <a:tc>
                      <a:txBody>
                        <a:bodyPr/>
                        <a:lstStyle/>
                        <a:p>
                          <a:r>
                            <a:rPr lang="en-US" sz="1400" b="0" i="0" u="none" strike="noStrike" kern="1200" baseline="0" dirty="0">
                              <a:solidFill>
                                <a:schemeClr val="tx1"/>
                              </a:solidFill>
                              <a:latin typeface="+mn-lt"/>
                              <a:ea typeface="+mn-ea"/>
                              <a:cs typeface="+mn-cs"/>
                            </a:rPr>
                            <a:t>Fixed Asset Turnover</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lang="en-GB" sz="1400" i="1" smtClean="0">
                                        <a:solidFill>
                                          <a:srgbClr val="000000"/>
                                        </a:solidFill>
                                        <a:latin typeface="Cambria Math" panose="02040503050406030204" pitchFamily="18" charset="0"/>
                                      </a:rPr>
                                    </m:ctrlPr>
                                  </m:fPr>
                                  <m:num>
                                    <m:r>
                                      <m:rPr>
                                        <m:sty m:val="p"/>
                                      </m:rPr>
                                      <a:rPr lang="en-GB" sz="1400" b="0" i="0" smtClean="0">
                                        <a:solidFill>
                                          <a:srgbClr val="000000"/>
                                        </a:solidFill>
                                        <a:latin typeface="Cambria Math" panose="02040503050406030204" pitchFamily="18" charset="0"/>
                                      </a:rPr>
                                      <m:t>Sales</m:t>
                                    </m:r>
                                  </m:num>
                                  <m:den>
                                    <m:r>
                                      <m:rPr>
                                        <m:sty m:val="p"/>
                                      </m:rPr>
                                      <a:rPr lang="en-GB" sz="1400" b="0" i="0" smtClean="0">
                                        <a:solidFill>
                                          <a:srgbClr val="000000"/>
                                        </a:solidFill>
                                        <a:latin typeface="Cambria Math" panose="02040503050406030204" pitchFamily="18" charset="0"/>
                                      </a:rPr>
                                      <m:t>Fixed</m:t>
                                    </m:r>
                                    <m:r>
                                      <a:rPr lang="en-GB" sz="1400" b="0" i="0" smtClean="0">
                                        <a:solidFill>
                                          <a:srgbClr val="000000"/>
                                        </a:solidFill>
                                        <a:latin typeface="Cambria Math" panose="02040503050406030204" pitchFamily="18" charset="0"/>
                                      </a:rPr>
                                      <m:t> </m:t>
                                    </m:r>
                                    <m:r>
                                      <m:rPr>
                                        <m:sty m:val="p"/>
                                      </m:rPr>
                                      <a:rPr lang="en-GB" sz="1400" b="0" i="0" smtClean="0">
                                        <a:solidFill>
                                          <a:srgbClr val="000000"/>
                                        </a:solidFill>
                                        <a:latin typeface="Cambria Math" panose="02040503050406030204" pitchFamily="18" charset="0"/>
                                      </a:rPr>
                                      <m:t>Assets</m:t>
                                    </m:r>
                                  </m:den>
                                </m:f>
                              </m:oMath>
                            </m:oMathPara>
                          </a14:m>
                          <a:endParaRPr lang="en-GB" sz="1400" i="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5.4</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6.6</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10.6</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4.8</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mc:Choice>
        <mc:Fallback xmlns="">
          <p:graphicFrame>
            <p:nvGraphicFramePr>
              <p:cNvPr id="4" name="Table 3" descr="Table 2.4 continued. The sub-heading for column 1, ratio, is efficiency and working capital ratios. Row 10: Ratio: accounts receivable days. Formula: accounts receivable over average daily sales. Manufacturing: 57.6. Retail: 7.8. Service: 63.0. S and P: 60.2. Row 11: Ratio: fixed asset turnover. Formula: sales over fixed assets. Manufacturing: 5.4. Retail: 6.6. Service: 10.6. S and P: 4.8."/>
              <p:cNvGraphicFramePr>
                <a:graphicFrameLocks noGrp="1"/>
              </p:cNvGraphicFramePr>
              <p:nvPr>
                <p:extLst>
                  <p:ext uri="{D42A27DB-BD31-4B8C-83A1-F6EECF244321}">
                    <p14:modId xmlns:p14="http://schemas.microsoft.com/office/powerpoint/2010/main" val="2331579853"/>
                  </p:ext>
                </p:extLst>
              </p:nvPr>
            </p:nvGraphicFramePr>
            <p:xfrm>
              <a:off x="899592" y="1679971"/>
              <a:ext cx="7344816" cy="2651432"/>
            </p:xfrm>
            <a:graphic>
              <a:graphicData uri="http://schemas.openxmlformats.org/drawingml/2006/table">
                <a:tbl>
                  <a:tblPr firstRow="1" bandRow="1">
                    <a:tableStyleId>{3B4B98B0-60AC-42C2-AFA5-B58CD77FA1E5}</a:tableStyleId>
                  </a:tblPr>
                  <a:tblGrid>
                    <a:gridCol w="1655230">
                      <a:extLst>
                        <a:ext uri="{9D8B030D-6E8A-4147-A177-3AD203B41FA5}">
                          <a16:colId xmlns:a16="http://schemas.microsoft.com/office/drawing/2014/main" val="20000"/>
                        </a:ext>
                      </a:extLst>
                    </a:gridCol>
                    <a:gridCol w="1887040">
                      <a:extLst>
                        <a:ext uri="{9D8B030D-6E8A-4147-A177-3AD203B41FA5}">
                          <a16:colId xmlns:a16="http://schemas.microsoft.com/office/drawing/2014/main" val="20001"/>
                        </a:ext>
                      </a:extLst>
                    </a:gridCol>
                    <a:gridCol w="1561687">
                      <a:extLst>
                        <a:ext uri="{9D8B030D-6E8A-4147-A177-3AD203B41FA5}">
                          <a16:colId xmlns:a16="http://schemas.microsoft.com/office/drawing/2014/main" val="20002"/>
                        </a:ext>
                      </a:extLst>
                    </a:gridCol>
                    <a:gridCol w="707638">
                      <a:extLst>
                        <a:ext uri="{9D8B030D-6E8A-4147-A177-3AD203B41FA5}">
                          <a16:colId xmlns:a16="http://schemas.microsoft.com/office/drawing/2014/main" val="20003"/>
                        </a:ext>
                      </a:extLst>
                    </a:gridCol>
                    <a:gridCol w="910984">
                      <a:extLst>
                        <a:ext uri="{9D8B030D-6E8A-4147-A177-3AD203B41FA5}">
                          <a16:colId xmlns:a16="http://schemas.microsoft.com/office/drawing/2014/main" val="20004"/>
                        </a:ext>
                      </a:extLst>
                    </a:gridCol>
                    <a:gridCol w="622237">
                      <a:extLst>
                        <a:ext uri="{9D8B030D-6E8A-4147-A177-3AD203B41FA5}">
                          <a16:colId xmlns:a16="http://schemas.microsoft.com/office/drawing/2014/main" val="20005"/>
                        </a:ext>
                      </a:extLst>
                    </a:gridCol>
                  </a:tblGrid>
                  <a:tr h="495300">
                    <a:tc>
                      <a:txBody>
                        <a:bodyPr/>
                        <a:lstStyle/>
                        <a:p>
                          <a:pPr algn="ctr"/>
                          <a:r>
                            <a:rPr lang="en-US" sz="1400" b="1" i="0" u="none" strike="noStrike" kern="1200" baseline="0" dirty="0">
                              <a:solidFill>
                                <a:schemeClr val="tx1"/>
                              </a:solidFill>
                              <a:latin typeface="+mn-lt"/>
                              <a:ea typeface="+mn-ea"/>
                              <a:cs typeface="+mn-cs"/>
                            </a:rPr>
                            <a:t>Ratio</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Formula</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Manufacturing</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Retail</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Service</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S&amp;P 500</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708660">
                    <a:tc>
                      <a:txBody>
                        <a:bodyPr/>
                        <a:lstStyle/>
                        <a:p>
                          <a:r>
                            <a:rPr lang="en-US" sz="1400" b="1" i="0" u="none" strike="noStrike" kern="1200" baseline="0" dirty="0">
                              <a:solidFill>
                                <a:schemeClr val="tx1"/>
                              </a:solidFill>
                              <a:latin typeface="+mn-lt"/>
                              <a:ea typeface="+mn-ea"/>
                              <a:cs typeface="+mn-cs"/>
                            </a:rPr>
                            <a:t>Efficiency and Working Capital Ratios</a:t>
                          </a:r>
                          <a:endParaRPr lang="en-US" sz="14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804151">
                    <a:tc>
                      <a:txBody>
                        <a:bodyPr/>
                        <a:lstStyle/>
                        <a:p>
                          <a:r>
                            <a:rPr lang="en-US" sz="1400" b="0" i="0" u="none" strike="noStrike" kern="1200" baseline="0" dirty="0">
                              <a:solidFill>
                                <a:schemeClr val="tx1"/>
                              </a:solidFill>
                              <a:latin typeface="+mn-lt"/>
                              <a:ea typeface="+mn-ea"/>
                              <a:cs typeface="+mn-cs"/>
                            </a:rPr>
                            <a:t>Accounts Receivable</a:t>
                          </a:r>
                        </a:p>
                        <a:p>
                          <a:r>
                            <a:rPr lang="en-US" sz="1400" b="0" i="0" u="none" strike="noStrike" kern="1200" baseline="0" dirty="0">
                              <a:solidFill>
                                <a:schemeClr val="tx1"/>
                              </a:solidFill>
                              <a:latin typeface="+mn-lt"/>
                              <a:ea typeface="+mn-ea"/>
                              <a:cs typeface="+mn-cs"/>
                            </a:rPr>
                            <a:t>Days</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stretch>
                            <a:fillRect l="-88065" t="-152273" r="-201935" b="-81818"/>
                          </a:stretch>
                        </a:blipFill>
                      </a:tcPr>
                    </a:tc>
                    <a:tc>
                      <a:txBody>
                        <a:bodyPr/>
                        <a:lstStyle/>
                        <a:p>
                          <a:pPr algn="ctr"/>
                          <a:r>
                            <a:rPr lang="en-US" sz="1400" dirty="0"/>
                            <a:t>57.6</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7.8</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63.0</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60.2</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643321">
                    <a:tc>
                      <a:txBody>
                        <a:bodyPr/>
                        <a:lstStyle/>
                        <a:p>
                          <a:r>
                            <a:rPr lang="en-US" sz="1400" b="0" i="0" u="none" strike="noStrike" kern="1200" baseline="0" dirty="0">
                              <a:solidFill>
                                <a:schemeClr val="tx1"/>
                              </a:solidFill>
                              <a:latin typeface="+mn-lt"/>
                              <a:ea typeface="+mn-ea"/>
                              <a:cs typeface="+mn-cs"/>
                            </a:rPr>
                            <a:t>Fixed Asset Turnover</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stretch>
                            <a:fillRect l="-88065" t="-314151" r="-201935" b="-1887"/>
                          </a:stretch>
                        </a:blipFill>
                      </a:tcPr>
                    </a:tc>
                    <a:tc>
                      <a:txBody>
                        <a:bodyPr/>
                        <a:lstStyle/>
                        <a:p>
                          <a:pPr algn="ctr"/>
                          <a:r>
                            <a:rPr lang="en-US" sz="1400" dirty="0"/>
                            <a:t>5.4</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6.6</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10.6</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t>4.8</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mc:Fallback>
      </mc:AlternateContent>
      <p:sp>
        <p:nvSpPr>
          <p:cNvPr id="5" name="Object 4" descr="A formula: Accounts receivable over average daily sales."/>
          <p:cNvSpPr txBox="1"/>
          <p:nvPr/>
        </p:nvSpPr>
        <p:spPr bwMode="auto">
          <a:xfrm>
            <a:off x="2876551" y="3100392"/>
            <a:ext cx="1766888" cy="540544"/>
          </a:xfrm>
          <a:prstGeom prst="rect">
            <a:avLst/>
          </a:prstGeom>
          <a:noFill/>
        </p:spPr>
        <p:txBody>
          <a:bodyPr>
            <a:normAutofit/>
          </a:bodyPr>
          <a:lstStyle/>
          <a:p>
            <a:endParaRPr lang="en-GB" dirty="0"/>
          </a:p>
        </p:txBody>
      </p:sp>
    </p:spTree>
    <p:extLst>
      <p:ext uri="{BB962C8B-B14F-4D97-AF65-F5344CB8AC3E}">
        <p14:creationId xmlns:p14="http://schemas.microsoft.com/office/powerpoint/2010/main" val="13785953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472" y="205372"/>
            <a:ext cx="6619056" cy="822960"/>
          </a:xfrm>
        </p:spPr>
        <p:txBody>
          <a:bodyPr/>
          <a:lstStyle/>
          <a:p>
            <a:r>
              <a:rPr lang="en-US" altLang="en-US" sz="3200" dirty="0">
                <a:latin typeface="+mj-lt"/>
                <a:ea typeface="ヒラギノ角ゴ Pro W3" pitchFamily="-65" charset="-128"/>
              </a:rPr>
              <a:t>A Summary of Key Financial Ratios</a:t>
            </a:r>
            <a:endParaRPr lang="en-US" sz="1800" b="0" dirty="0">
              <a:latin typeface="+mj-lt"/>
            </a:endParaRPr>
          </a:p>
        </p:txBody>
      </p:sp>
      <p:sp>
        <p:nvSpPr>
          <p:cNvPr id="3" name="Content Placeholder 2"/>
          <p:cNvSpPr>
            <a:spLocks noGrp="1"/>
          </p:cNvSpPr>
          <p:nvPr>
            <p:ph idx="1"/>
          </p:nvPr>
        </p:nvSpPr>
        <p:spPr>
          <a:xfrm>
            <a:off x="1485900" y="1200151"/>
            <a:ext cx="6172200" cy="285750"/>
          </a:xfrm>
        </p:spPr>
        <p:txBody>
          <a:bodyPr/>
          <a:lstStyle/>
          <a:p>
            <a:pPr marL="0" indent="0">
              <a:buNone/>
            </a:pPr>
            <a:r>
              <a:rPr lang="en-US" sz="1800" b="1" dirty="0"/>
              <a:t>Table 2.4 [Continued]</a:t>
            </a:r>
            <a:endParaRPr lang="en-US" sz="1800" dirty="0"/>
          </a:p>
        </p:txBody>
      </p:sp>
      <mc:AlternateContent xmlns:mc="http://schemas.openxmlformats.org/markup-compatibility/2006" xmlns:a14="http://schemas.microsoft.com/office/drawing/2010/main">
        <mc:Choice Requires="a14">
          <p:graphicFrame>
            <p:nvGraphicFramePr>
              <p:cNvPr id="4" name="Table 3" descr="Table 2.4 continued. Row 12: Ratio: Total asset turnover. Formula: sales over total assets. Manufacturing: 0.7. Retail: 1.7. Service: 0.6. S and P: 0.5. Row 13: Ratio: Inventory turnover. Formula: cost of goods sold over inventory. Manufacturing: 4.2. Retail: 6.9. Service: 26.9. S and P: 5.7. Row 14, column 1 has the sub-heading, interest coverage ratios for the next two rows. Row 15: Ratio: E B I T slash interest coverage. Formula: E B I T over interest expense. Manufacturing: 3.2. Retail: 5.5. Service: 2.3. S and P: 3.9. Row 16: Ratio: E B I T D Ay slash interest coverage. Formula: E B I T D Ay over interest expense. Manufacturing: 6.0. Retail: 9.3. Service: 5.3. S and P: 6.7."/>
              <p:cNvGraphicFramePr>
                <a:graphicFrameLocks noGrp="1"/>
              </p:cNvGraphicFramePr>
              <p:nvPr>
                <p:extLst>
                  <p:ext uri="{D42A27DB-BD31-4B8C-83A1-F6EECF244321}">
                    <p14:modId xmlns:p14="http://schemas.microsoft.com/office/powerpoint/2010/main" val="2667413477"/>
                  </p:ext>
                </p:extLst>
              </p:nvPr>
            </p:nvGraphicFramePr>
            <p:xfrm>
              <a:off x="899592" y="1529952"/>
              <a:ext cx="7272807" cy="1696720"/>
            </p:xfrm>
            <a:graphic>
              <a:graphicData uri="http://schemas.openxmlformats.org/drawingml/2006/table">
                <a:tbl>
                  <a:tblPr firstRow="1" bandRow="1">
                    <a:tableStyleId>{3B4B98B0-60AC-42C2-AFA5-B58CD77FA1E5}</a:tableStyleId>
                  </a:tblPr>
                  <a:tblGrid>
                    <a:gridCol w="1433266">
                      <a:extLst>
                        <a:ext uri="{9D8B030D-6E8A-4147-A177-3AD203B41FA5}">
                          <a16:colId xmlns:a16="http://schemas.microsoft.com/office/drawing/2014/main" val="20000"/>
                        </a:ext>
                      </a:extLst>
                    </a:gridCol>
                    <a:gridCol w="1777251">
                      <a:extLst>
                        <a:ext uri="{9D8B030D-6E8A-4147-A177-3AD203B41FA5}">
                          <a16:colId xmlns:a16="http://schemas.microsoft.com/office/drawing/2014/main" val="20001"/>
                        </a:ext>
                      </a:extLst>
                    </a:gridCol>
                    <a:gridCol w="917290">
                      <a:extLst>
                        <a:ext uri="{9D8B030D-6E8A-4147-A177-3AD203B41FA5}">
                          <a16:colId xmlns:a16="http://schemas.microsoft.com/office/drawing/2014/main" val="20002"/>
                        </a:ext>
                      </a:extLst>
                    </a:gridCol>
                    <a:gridCol w="1113856">
                      <a:extLst>
                        <a:ext uri="{9D8B030D-6E8A-4147-A177-3AD203B41FA5}">
                          <a16:colId xmlns:a16="http://schemas.microsoft.com/office/drawing/2014/main" val="20003"/>
                        </a:ext>
                      </a:extLst>
                    </a:gridCol>
                    <a:gridCol w="1113853">
                      <a:extLst>
                        <a:ext uri="{9D8B030D-6E8A-4147-A177-3AD203B41FA5}">
                          <a16:colId xmlns:a16="http://schemas.microsoft.com/office/drawing/2014/main" val="20004"/>
                        </a:ext>
                      </a:extLst>
                    </a:gridCol>
                    <a:gridCol w="917291">
                      <a:extLst>
                        <a:ext uri="{9D8B030D-6E8A-4147-A177-3AD203B41FA5}">
                          <a16:colId xmlns:a16="http://schemas.microsoft.com/office/drawing/2014/main" val="20005"/>
                        </a:ext>
                      </a:extLst>
                    </a:gridCol>
                  </a:tblGrid>
                  <a:tr h="434340">
                    <a:tc>
                      <a:txBody>
                        <a:bodyPr/>
                        <a:lstStyle/>
                        <a:p>
                          <a:pPr algn="ctr"/>
                          <a:r>
                            <a:rPr lang="en-US" sz="1400" b="1" i="0" u="none" strike="noStrike" kern="1200" baseline="0" dirty="0">
                              <a:solidFill>
                                <a:schemeClr val="tx1"/>
                              </a:solidFill>
                              <a:latin typeface="+mn-lt"/>
                              <a:ea typeface="+mn-ea"/>
                              <a:cs typeface="+mn-cs"/>
                            </a:rPr>
                            <a:t>Ratio</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Formula</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Manu</a:t>
                          </a:r>
                        </a:p>
                        <a:p>
                          <a:pPr algn="ctr"/>
                          <a:r>
                            <a:rPr lang="en-US" sz="1400" b="1" i="0" u="none" strike="noStrike" kern="1200" baseline="0" dirty="0">
                              <a:solidFill>
                                <a:schemeClr val="tx1"/>
                              </a:solidFill>
                              <a:latin typeface="+mn-lt"/>
                              <a:ea typeface="+mn-ea"/>
                              <a:cs typeface="+mn-cs"/>
                            </a:rPr>
                            <a:t>facturing</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Retail</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Service</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S&amp;P 500</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550308">
                    <a:tc>
                      <a:txBody>
                        <a:bodyPr/>
                        <a:lstStyle/>
                        <a:p>
                          <a:r>
                            <a:rPr lang="en-US" sz="1400" b="0" i="0" u="none" strike="noStrike" kern="1200" baseline="0" dirty="0">
                              <a:solidFill>
                                <a:schemeClr val="tx1"/>
                              </a:solidFill>
                              <a:latin typeface="+mn-lt"/>
                              <a:ea typeface="+mn-ea"/>
                              <a:cs typeface="+mn-cs"/>
                            </a:rPr>
                            <a:t>Total Asset Turnover</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lang="en-GB" sz="1400" i="1" smtClean="0">
                                        <a:solidFill>
                                          <a:srgbClr val="000000"/>
                                        </a:solidFill>
                                        <a:latin typeface="Cambria Math" panose="02040503050406030204" pitchFamily="18" charset="0"/>
                                      </a:rPr>
                                    </m:ctrlPr>
                                  </m:fPr>
                                  <m:num>
                                    <m:r>
                                      <m:rPr>
                                        <m:sty m:val="p"/>
                                      </m:rPr>
                                      <a:rPr lang="en-GB" sz="1400" i="1">
                                        <a:solidFill>
                                          <a:srgbClr val="000000"/>
                                        </a:solidFill>
                                        <a:latin typeface="Cambria Math" panose="02040503050406030204" pitchFamily="18" charset="0"/>
                                      </a:rPr>
                                      <m:t>Sales</m:t>
                                    </m:r>
                                  </m:num>
                                  <m:den>
                                    <m:r>
                                      <m:rPr>
                                        <m:sty m:val="p"/>
                                      </m:rPr>
                                      <a:rPr lang="en-GB" sz="1400" i="1">
                                        <a:solidFill>
                                          <a:srgbClr val="000000"/>
                                        </a:solidFill>
                                        <a:latin typeface="Cambria Math" panose="02040503050406030204" pitchFamily="18" charset="0"/>
                                      </a:rPr>
                                      <m:t>Total</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Assets</m:t>
                                    </m:r>
                                  </m:den>
                                </m:f>
                              </m:oMath>
                            </m:oMathPara>
                          </a14:m>
                          <a:endParaRPr lang="en-GB" sz="1400" dirty="0"/>
                        </a:p>
                        <a:p>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0.7</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1.7</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0.6</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0.5</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514350">
                    <a:tc>
                      <a:txBody>
                        <a:bodyPr/>
                        <a:lstStyle/>
                        <a:p>
                          <a:r>
                            <a:rPr lang="en-US" sz="1400" b="0" i="0" u="none" strike="noStrike" kern="1200" baseline="0" dirty="0">
                              <a:solidFill>
                                <a:schemeClr val="tx1"/>
                              </a:solidFill>
                              <a:latin typeface="+mn-lt"/>
                              <a:ea typeface="+mn-ea"/>
                              <a:cs typeface="+mn-cs"/>
                            </a:rPr>
                            <a:t>Inventory Turnover</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lang="en-GB" sz="1400" i="1" smtClean="0">
                                        <a:solidFill>
                                          <a:srgbClr val="000000"/>
                                        </a:solidFill>
                                        <a:latin typeface="Cambria Math" panose="02040503050406030204" pitchFamily="18" charset="0"/>
                                      </a:rPr>
                                    </m:ctrlPr>
                                  </m:fPr>
                                  <m:num>
                                    <m:r>
                                      <m:rPr>
                                        <m:sty m:val="p"/>
                                      </m:rPr>
                                      <a:rPr lang="en-GB" sz="1400" i="1">
                                        <a:solidFill>
                                          <a:srgbClr val="000000"/>
                                        </a:solidFill>
                                        <a:latin typeface="Cambria Math" panose="02040503050406030204" pitchFamily="18" charset="0"/>
                                      </a:rPr>
                                      <m:t>Cost</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of</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Goods</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Sold</m:t>
                                    </m:r>
                                  </m:num>
                                  <m:den>
                                    <m:r>
                                      <m:rPr>
                                        <m:sty m:val="p"/>
                                      </m:rPr>
                                      <a:rPr lang="en-GB" sz="1400" i="1">
                                        <a:solidFill>
                                          <a:srgbClr val="000000"/>
                                        </a:solidFill>
                                        <a:latin typeface="Cambria Math" panose="02040503050406030204" pitchFamily="18" charset="0"/>
                                      </a:rPr>
                                      <m:t>Inventory</m:t>
                                    </m:r>
                                  </m:den>
                                </m:f>
                              </m:oMath>
                            </m:oMathPara>
                          </a14:m>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4.2</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6.9</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26.9</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5.7</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bl>
              </a:graphicData>
            </a:graphic>
          </p:graphicFrame>
        </mc:Choice>
        <mc:Fallback xmlns="">
          <p:graphicFrame>
            <p:nvGraphicFramePr>
              <p:cNvPr id="4" name="Table 3" descr="Table 2.4 continued. Row 12: Ratio: Total asset turnover. Formula: sales over total assets. Manufacturing: 0.7. Retail: 1.7. Service: 0.6. S and P: 0.5. Row 13: Ratio: Inventory turnover. Formula: cost of goods sold over inventory. Manufacturing: 4.2. Retail: 6.9. Service: 26.9. S and P: 5.7. Row 14, column 1 has the sub-heading, interest coverage ratios for the next two rows. Row 15: Ratio: E B I T slash interest coverage. Formula: E B I T over interest expense. Manufacturing: 3.2. Retail: 5.5. Service: 2.3. S and P: 3.9. Row 16: Ratio: E B I T D Ay slash interest coverage. Formula: E B I T D Ay over interest expense. Manufacturing: 6.0. Retail: 9.3. Service: 5.3. S and P: 6.7."/>
              <p:cNvGraphicFramePr>
                <a:graphicFrameLocks noGrp="1"/>
              </p:cNvGraphicFramePr>
              <p:nvPr>
                <p:extLst>
                  <p:ext uri="{D42A27DB-BD31-4B8C-83A1-F6EECF244321}">
                    <p14:modId xmlns:p14="http://schemas.microsoft.com/office/powerpoint/2010/main" val="2667413477"/>
                  </p:ext>
                </p:extLst>
              </p:nvPr>
            </p:nvGraphicFramePr>
            <p:xfrm>
              <a:off x="899592" y="1529952"/>
              <a:ext cx="7272807" cy="1696720"/>
            </p:xfrm>
            <a:graphic>
              <a:graphicData uri="http://schemas.openxmlformats.org/drawingml/2006/table">
                <a:tbl>
                  <a:tblPr firstRow="1" bandRow="1">
                    <a:tableStyleId>{3B4B98B0-60AC-42C2-AFA5-B58CD77FA1E5}</a:tableStyleId>
                  </a:tblPr>
                  <a:tblGrid>
                    <a:gridCol w="1433266">
                      <a:extLst>
                        <a:ext uri="{9D8B030D-6E8A-4147-A177-3AD203B41FA5}">
                          <a16:colId xmlns:a16="http://schemas.microsoft.com/office/drawing/2014/main" val="20000"/>
                        </a:ext>
                      </a:extLst>
                    </a:gridCol>
                    <a:gridCol w="1777251">
                      <a:extLst>
                        <a:ext uri="{9D8B030D-6E8A-4147-A177-3AD203B41FA5}">
                          <a16:colId xmlns:a16="http://schemas.microsoft.com/office/drawing/2014/main" val="20001"/>
                        </a:ext>
                      </a:extLst>
                    </a:gridCol>
                    <a:gridCol w="917290">
                      <a:extLst>
                        <a:ext uri="{9D8B030D-6E8A-4147-A177-3AD203B41FA5}">
                          <a16:colId xmlns:a16="http://schemas.microsoft.com/office/drawing/2014/main" val="20002"/>
                        </a:ext>
                      </a:extLst>
                    </a:gridCol>
                    <a:gridCol w="1113856">
                      <a:extLst>
                        <a:ext uri="{9D8B030D-6E8A-4147-A177-3AD203B41FA5}">
                          <a16:colId xmlns:a16="http://schemas.microsoft.com/office/drawing/2014/main" val="20003"/>
                        </a:ext>
                      </a:extLst>
                    </a:gridCol>
                    <a:gridCol w="1113853">
                      <a:extLst>
                        <a:ext uri="{9D8B030D-6E8A-4147-A177-3AD203B41FA5}">
                          <a16:colId xmlns:a16="http://schemas.microsoft.com/office/drawing/2014/main" val="20004"/>
                        </a:ext>
                      </a:extLst>
                    </a:gridCol>
                    <a:gridCol w="917291">
                      <a:extLst>
                        <a:ext uri="{9D8B030D-6E8A-4147-A177-3AD203B41FA5}">
                          <a16:colId xmlns:a16="http://schemas.microsoft.com/office/drawing/2014/main" val="20005"/>
                        </a:ext>
                      </a:extLst>
                    </a:gridCol>
                  </a:tblGrid>
                  <a:tr h="495300">
                    <a:tc>
                      <a:txBody>
                        <a:bodyPr/>
                        <a:lstStyle/>
                        <a:p>
                          <a:pPr algn="ctr"/>
                          <a:r>
                            <a:rPr lang="en-US" sz="1400" b="1" i="0" u="none" strike="noStrike" kern="1200" baseline="0" dirty="0">
                              <a:solidFill>
                                <a:schemeClr val="tx1"/>
                              </a:solidFill>
                              <a:latin typeface="+mn-lt"/>
                              <a:ea typeface="+mn-ea"/>
                              <a:cs typeface="+mn-cs"/>
                            </a:rPr>
                            <a:t>Ratio</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Formula</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Manu</a:t>
                          </a:r>
                        </a:p>
                        <a:p>
                          <a:pPr algn="ctr"/>
                          <a:r>
                            <a:rPr lang="en-US" sz="1400" b="1" i="0" u="none" strike="noStrike" kern="1200" baseline="0" dirty="0">
                              <a:solidFill>
                                <a:schemeClr val="tx1"/>
                              </a:solidFill>
                              <a:latin typeface="+mn-lt"/>
                              <a:ea typeface="+mn-ea"/>
                              <a:cs typeface="+mn-cs"/>
                            </a:rPr>
                            <a:t>facturing</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Retail</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Service</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S&amp;P 500</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687070">
                    <a:tc>
                      <a:txBody>
                        <a:bodyPr/>
                        <a:lstStyle/>
                        <a:p>
                          <a:r>
                            <a:rPr lang="en-US" sz="1400" b="0" i="0" u="none" strike="noStrike" kern="1200" baseline="0" dirty="0">
                              <a:solidFill>
                                <a:schemeClr val="tx1"/>
                              </a:solidFill>
                              <a:latin typeface="+mn-lt"/>
                              <a:ea typeface="+mn-ea"/>
                              <a:cs typeface="+mn-cs"/>
                            </a:rPr>
                            <a:t>Total Asset Turnover</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stretch>
                            <a:fillRect l="-80822" t="-75221" r="-229110" b="-83186"/>
                          </a:stretch>
                        </a:blipFill>
                      </a:tcPr>
                    </a:tc>
                    <a:tc>
                      <a:txBody>
                        <a:bodyPr/>
                        <a:lstStyle/>
                        <a:p>
                          <a:pPr algn="ctr"/>
                          <a:r>
                            <a:rPr lang="en-US" sz="1600" b="0" i="0" u="none" strike="noStrike" kern="1200" baseline="0" dirty="0">
                              <a:solidFill>
                                <a:schemeClr val="tx1"/>
                              </a:solidFill>
                              <a:latin typeface="+mn-lt"/>
                              <a:ea typeface="+mn-ea"/>
                              <a:cs typeface="+mn-cs"/>
                            </a:rPr>
                            <a:t>0.7</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1.7</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0.6</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0.5</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514350">
                    <a:tc>
                      <a:txBody>
                        <a:bodyPr/>
                        <a:lstStyle/>
                        <a:p>
                          <a:r>
                            <a:rPr lang="en-US" sz="1400" b="0" i="0" u="none" strike="noStrike" kern="1200" baseline="0" dirty="0">
                              <a:solidFill>
                                <a:schemeClr val="tx1"/>
                              </a:solidFill>
                              <a:latin typeface="+mn-lt"/>
                              <a:ea typeface="+mn-ea"/>
                              <a:cs typeface="+mn-cs"/>
                            </a:rPr>
                            <a:t>Inventory Turnover</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stretch>
                            <a:fillRect l="-80822" t="-232941" r="-229110" b="-10588"/>
                          </a:stretch>
                        </a:blipFill>
                      </a:tcPr>
                    </a:tc>
                    <a:tc>
                      <a:txBody>
                        <a:bodyPr/>
                        <a:lstStyle/>
                        <a:p>
                          <a:pPr algn="ctr"/>
                          <a:r>
                            <a:rPr lang="en-US" sz="1400" dirty="0">
                              <a:solidFill>
                                <a:schemeClr val="tx1"/>
                              </a:solidFill>
                            </a:rPr>
                            <a:t>4.2</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6.9</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26.9</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tx1"/>
                              </a:solidFill>
                            </a:rPr>
                            <a:t>5.7</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bl>
              </a:graphicData>
            </a:graphic>
          </p:graphicFrame>
        </mc:Fallback>
      </mc:AlternateContent>
      <p:sp>
        <p:nvSpPr>
          <p:cNvPr id="6" name="Object 5" descr="A formula: Cost of goods sold over inventory."/>
          <p:cNvSpPr txBox="1"/>
          <p:nvPr/>
        </p:nvSpPr>
        <p:spPr bwMode="auto">
          <a:xfrm>
            <a:off x="2771800" y="3579862"/>
            <a:ext cx="1460353" cy="495758"/>
          </a:xfrm>
          <a:prstGeom prst="rect">
            <a:avLst/>
          </a:prstGeom>
          <a:noFill/>
        </p:spPr>
        <p:txBody>
          <a:bodyPr>
            <a:normAutofit/>
          </a:bodyPr>
          <a:lstStyle/>
          <a:p>
            <a:endParaRPr lang="en-GB" dirty="0"/>
          </a:p>
        </p:txBody>
      </p:sp>
    </p:spTree>
    <p:extLst>
      <p:ext uri="{BB962C8B-B14F-4D97-AF65-F5344CB8AC3E}">
        <p14:creationId xmlns:p14="http://schemas.microsoft.com/office/powerpoint/2010/main" val="38484780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0628" y="165855"/>
            <a:ext cx="6604198" cy="822960"/>
          </a:xfrm>
        </p:spPr>
        <p:txBody>
          <a:bodyPr/>
          <a:lstStyle/>
          <a:p>
            <a:r>
              <a:rPr lang="en-US" altLang="en-US" sz="3200" dirty="0">
                <a:latin typeface="+mj-lt"/>
                <a:ea typeface="ヒラギノ角ゴ Pro W3" pitchFamily="-65" charset="-128"/>
              </a:rPr>
              <a:t>A Summary of Key Financial Ratios</a:t>
            </a:r>
            <a:endParaRPr lang="en-US" sz="1800" b="0" dirty="0">
              <a:latin typeface="+mj-lt"/>
            </a:endParaRPr>
          </a:p>
        </p:txBody>
      </p:sp>
      <p:sp>
        <p:nvSpPr>
          <p:cNvPr id="3" name="Content Placeholder 2"/>
          <p:cNvSpPr>
            <a:spLocks noGrp="1"/>
          </p:cNvSpPr>
          <p:nvPr>
            <p:ph idx="1"/>
          </p:nvPr>
        </p:nvSpPr>
        <p:spPr>
          <a:xfrm>
            <a:off x="1485900" y="1200151"/>
            <a:ext cx="6172200" cy="342900"/>
          </a:xfrm>
        </p:spPr>
        <p:txBody>
          <a:bodyPr/>
          <a:lstStyle/>
          <a:p>
            <a:pPr marL="0" indent="0">
              <a:buNone/>
            </a:pPr>
            <a:r>
              <a:rPr lang="en-US" sz="1800" b="1" dirty="0"/>
              <a:t>Table 2.4 [Continued]</a:t>
            </a:r>
            <a:endParaRPr lang="en-US" sz="1800" dirty="0"/>
          </a:p>
        </p:txBody>
      </p:sp>
      <mc:AlternateContent xmlns:mc="http://schemas.openxmlformats.org/markup-compatibility/2006" xmlns:a14="http://schemas.microsoft.com/office/drawing/2010/main">
        <mc:Choice Requires="a14">
          <p:graphicFrame>
            <p:nvGraphicFramePr>
              <p:cNvPr id="4" name="Table 3" descr="Table 2.4 continued. The sub-heading for column 1, ratio, is leverage ratios. Row 18: Ratio: book debt-to-equity ratio. Formula: total debt over book value of total equity. Manufacturing: 27.1%. Retail: 44.2%. Service: 21.5%. S and P: 46.6%. Row 19: Ratio: market debt-to-equity ratio. Formula: total debt over book value of total equity. Manufacturing: 10.0%. Retail: 17.2%. Service: 6.2%. S and P: 21.8%. Row 20: Ratio: debt-to-capital ratio. Formula: total debt over total equity plus total debt. Manufacturing: 20.9%. Retail: 30.6%. Service: 17.6%. S and P: 32.0%. Row 21: Ratio: debt-to-enterprise value. Formula: total assets over total equity. Manufacturing: 0.0%. Retail: 4.7%. Service: 0.0%. S and P: 2.0%. Row 22: Ratio: equity multiplier. Formula: net debt over enterprise value. Manufacturing: 1.8. Retail: 2.4. Service: 1.98. S and P: 2.4."/>
              <p:cNvGraphicFramePr>
                <a:graphicFrameLocks noGrp="1"/>
              </p:cNvGraphicFramePr>
              <p:nvPr>
                <p:extLst>
                  <p:ext uri="{D42A27DB-BD31-4B8C-83A1-F6EECF244321}">
                    <p14:modId xmlns:p14="http://schemas.microsoft.com/office/powerpoint/2010/main" val="3762608830"/>
                  </p:ext>
                </p:extLst>
              </p:nvPr>
            </p:nvGraphicFramePr>
            <p:xfrm>
              <a:off x="827584" y="1551385"/>
              <a:ext cx="7560840" cy="2338770"/>
            </p:xfrm>
            <a:graphic>
              <a:graphicData uri="http://schemas.openxmlformats.org/drawingml/2006/table">
                <a:tbl>
                  <a:tblPr firstRow="1" bandRow="1">
                    <a:tableStyleId>{3B4B98B0-60AC-42C2-AFA5-B58CD77FA1E5}</a:tableStyleId>
                  </a:tblPr>
                  <a:tblGrid>
                    <a:gridCol w="1559373">
                      <a:extLst>
                        <a:ext uri="{9D8B030D-6E8A-4147-A177-3AD203B41FA5}">
                          <a16:colId xmlns:a16="http://schemas.microsoft.com/office/drawing/2014/main" val="20000"/>
                        </a:ext>
                      </a:extLst>
                    </a:gridCol>
                    <a:gridCol w="2360128">
                      <a:extLst>
                        <a:ext uri="{9D8B030D-6E8A-4147-A177-3AD203B41FA5}">
                          <a16:colId xmlns:a16="http://schemas.microsoft.com/office/drawing/2014/main" val="20001"/>
                        </a:ext>
                      </a:extLst>
                    </a:gridCol>
                    <a:gridCol w="1078915">
                      <a:extLst>
                        <a:ext uri="{9D8B030D-6E8A-4147-A177-3AD203B41FA5}">
                          <a16:colId xmlns:a16="http://schemas.microsoft.com/office/drawing/2014/main" val="20002"/>
                        </a:ext>
                      </a:extLst>
                    </a:gridCol>
                    <a:gridCol w="944053">
                      <a:extLst>
                        <a:ext uri="{9D8B030D-6E8A-4147-A177-3AD203B41FA5}">
                          <a16:colId xmlns:a16="http://schemas.microsoft.com/office/drawing/2014/main" val="20003"/>
                        </a:ext>
                      </a:extLst>
                    </a:gridCol>
                    <a:gridCol w="876619">
                      <a:extLst>
                        <a:ext uri="{9D8B030D-6E8A-4147-A177-3AD203B41FA5}">
                          <a16:colId xmlns:a16="http://schemas.microsoft.com/office/drawing/2014/main" val="20004"/>
                        </a:ext>
                      </a:extLst>
                    </a:gridCol>
                    <a:gridCol w="741752">
                      <a:extLst>
                        <a:ext uri="{9D8B030D-6E8A-4147-A177-3AD203B41FA5}">
                          <a16:colId xmlns:a16="http://schemas.microsoft.com/office/drawing/2014/main" val="20005"/>
                        </a:ext>
                      </a:extLst>
                    </a:gridCol>
                  </a:tblGrid>
                  <a:tr h="434340">
                    <a:tc>
                      <a:txBody>
                        <a:bodyPr/>
                        <a:lstStyle/>
                        <a:p>
                          <a:pPr algn="ctr"/>
                          <a:r>
                            <a:rPr lang="en-US" sz="1400" b="1" i="0" u="none" strike="noStrike" kern="1200" baseline="0" dirty="0">
                              <a:solidFill>
                                <a:schemeClr val="tx1"/>
                              </a:solidFill>
                              <a:latin typeface="+mn-lt"/>
                              <a:ea typeface="+mn-ea"/>
                              <a:cs typeface="+mn-cs"/>
                            </a:rPr>
                            <a:t>Ratio</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Formula</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Manu</a:t>
                          </a:r>
                        </a:p>
                        <a:p>
                          <a:pPr algn="ctr"/>
                          <a:r>
                            <a:rPr lang="en-US" sz="1400" b="1" i="0" u="none" strike="noStrike" kern="1200" baseline="0" dirty="0">
                              <a:solidFill>
                                <a:schemeClr val="tx1"/>
                              </a:solidFill>
                              <a:latin typeface="+mn-lt"/>
                              <a:ea typeface="+mn-ea"/>
                              <a:cs typeface="+mn-cs"/>
                            </a:rPr>
                            <a:t>facturing</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Retail</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Service</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S&amp;P 500</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74320">
                    <a:tc>
                      <a:txBody>
                        <a:bodyPr/>
                        <a:lstStyle/>
                        <a:p>
                          <a:r>
                            <a:rPr lang="en-US" sz="1400" b="1" i="0" u="none" strike="noStrike" kern="1200" baseline="0" dirty="0">
                              <a:solidFill>
                                <a:schemeClr val="tx1"/>
                              </a:solidFill>
                              <a:latin typeface="+mn-lt"/>
                              <a:ea typeface="+mn-ea"/>
                              <a:cs typeface="+mn-cs"/>
                            </a:rPr>
                            <a:t>Leverage Ratios</a:t>
                          </a:r>
                          <a:endParaRPr lang="en-US" sz="14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457200">
                    <a:tc>
                      <a:txBody>
                        <a:bodyPr/>
                        <a:lstStyle/>
                        <a:p>
                          <a:r>
                            <a:rPr lang="en-US" sz="1400" b="0" i="0" u="none" strike="noStrike" kern="1200" baseline="0" dirty="0">
                              <a:solidFill>
                                <a:schemeClr val="tx1"/>
                              </a:solidFill>
                              <a:latin typeface="+mn-lt"/>
                              <a:ea typeface="+mn-ea"/>
                              <a:cs typeface="+mn-cs"/>
                            </a:rPr>
                            <a:t>Book Debt-to-Equity Ratio</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lang="en-GB" sz="1400" i="1" smtClean="0">
                                        <a:solidFill>
                                          <a:srgbClr val="000000"/>
                                        </a:solidFill>
                                        <a:latin typeface="Cambria Math" panose="02040503050406030204" pitchFamily="18" charset="0"/>
                                      </a:rPr>
                                    </m:ctrlPr>
                                  </m:fPr>
                                  <m:num>
                                    <m:r>
                                      <m:rPr>
                                        <m:sty m:val="p"/>
                                      </m:rPr>
                                      <a:rPr lang="en-GB" sz="1400" i="1">
                                        <a:solidFill>
                                          <a:srgbClr val="000000"/>
                                        </a:solidFill>
                                        <a:latin typeface="Cambria Math" panose="02040503050406030204" pitchFamily="18" charset="0"/>
                                      </a:rPr>
                                      <m:t>Total</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Debt</m:t>
                                    </m:r>
                                  </m:num>
                                  <m:den>
                                    <m:r>
                                      <m:rPr>
                                        <m:sty m:val="p"/>
                                      </m:rPr>
                                      <a:rPr lang="en-GB" sz="1400" i="1">
                                        <a:solidFill>
                                          <a:srgbClr val="000000"/>
                                        </a:solidFill>
                                        <a:latin typeface="Cambria Math" panose="02040503050406030204" pitchFamily="18" charset="0"/>
                                      </a:rPr>
                                      <m:t>Book</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Value</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of</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Total</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Equity</m:t>
                                    </m:r>
                                  </m:den>
                                </m:f>
                              </m:oMath>
                            </m:oMathPara>
                          </a14:m>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27.1%</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44.2%</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21.5%</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46.6%</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457200">
                    <a:tc>
                      <a:txBody>
                        <a:bodyPr/>
                        <a:lstStyle/>
                        <a:p>
                          <a:r>
                            <a:rPr lang="en-US" sz="1400" b="0" i="0" u="none" strike="noStrike" kern="1200" baseline="0" dirty="0">
                              <a:solidFill>
                                <a:schemeClr val="tx1"/>
                              </a:solidFill>
                              <a:latin typeface="+mn-lt"/>
                              <a:ea typeface="+mn-ea"/>
                              <a:cs typeface="+mn-cs"/>
                            </a:rPr>
                            <a:t>Market Debt-to-</a:t>
                          </a:r>
                        </a:p>
                        <a:p>
                          <a:r>
                            <a:rPr lang="en-US" sz="1400" b="0" i="0" u="none" strike="noStrike" kern="1200" baseline="0" dirty="0">
                              <a:solidFill>
                                <a:schemeClr val="tx1"/>
                              </a:solidFill>
                              <a:latin typeface="+mn-lt"/>
                              <a:ea typeface="+mn-ea"/>
                              <a:cs typeface="+mn-cs"/>
                            </a:rPr>
                            <a:t>Equity Ratio</a:t>
                          </a:r>
                          <a:endParaRPr lang="en-US" sz="14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lang="en-GB" sz="1400" i="1" smtClean="0">
                                        <a:solidFill>
                                          <a:srgbClr val="000000"/>
                                        </a:solidFill>
                                        <a:latin typeface="Cambria Math" panose="02040503050406030204" pitchFamily="18" charset="0"/>
                                      </a:rPr>
                                    </m:ctrlPr>
                                  </m:fPr>
                                  <m:num>
                                    <m:r>
                                      <m:rPr>
                                        <m:sty m:val="p"/>
                                      </m:rPr>
                                      <a:rPr lang="en-GB" sz="1400" i="1">
                                        <a:solidFill>
                                          <a:srgbClr val="000000"/>
                                        </a:solidFill>
                                        <a:latin typeface="Cambria Math" panose="02040503050406030204" pitchFamily="18" charset="0"/>
                                      </a:rPr>
                                      <m:t>Total</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Debt</m:t>
                                    </m:r>
                                  </m:num>
                                  <m:den>
                                    <m:r>
                                      <m:rPr>
                                        <m:sty m:val="p"/>
                                      </m:rPr>
                                      <a:rPr lang="en-GB" sz="1400" b="0" i="0" smtClean="0">
                                        <a:solidFill>
                                          <a:srgbClr val="000000"/>
                                        </a:solidFill>
                                        <a:latin typeface="Cambria Math" panose="02040503050406030204" pitchFamily="18" charset="0"/>
                                      </a:rPr>
                                      <m:t>Market</m:t>
                                    </m:r>
                                    <m:r>
                                      <a:rPr lang="en-GB" sz="1400" b="0" i="1" smtClean="0">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Value</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of</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Total</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Equity</m:t>
                                    </m:r>
                                  </m:den>
                                </m:f>
                              </m:oMath>
                            </m:oMathPara>
                          </a14:m>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10.0%</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17.2%</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6.2%</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21.8%</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457200">
                    <a:tc>
                      <a:txBody>
                        <a:bodyPr/>
                        <a:lstStyle/>
                        <a:p>
                          <a:r>
                            <a:rPr lang="en-US" sz="1400" b="0" i="0" u="none" strike="noStrike" kern="1200" baseline="0" dirty="0">
                              <a:solidFill>
                                <a:schemeClr val="tx1"/>
                              </a:solidFill>
                              <a:latin typeface="+mn-lt"/>
                              <a:ea typeface="+mn-ea"/>
                              <a:cs typeface="+mn-cs"/>
                            </a:rPr>
                            <a:t>Debt-to-Capital</a:t>
                          </a:r>
                        </a:p>
                        <a:p>
                          <a:r>
                            <a:rPr lang="en-US" sz="1400" b="0" i="0" u="none" strike="noStrike" kern="1200" baseline="0" dirty="0">
                              <a:solidFill>
                                <a:schemeClr val="tx1"/>
                              </a:solidFill>
                              <a:latin typeface="+mn-lt"/>
                              <a:ea typeface="+mn-ea"/>
                              <a:cs typeface="+mn-cs"/>
                            </a:rPr>
                            <a:t>Ratio</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lang="en-GB" sz="1400" i="1" smtClean="0">
                                        <a:solidFill>
                                          <a:srgbClr val="000000"/>
                                        </a:solidFill>
                                        <a:latin typeface="Cambria Math" panose="02040503050406030204" pitchFamily="18" charset="0"/>
                                      </a:rPr>
                                    </m:ctrlPr>
                                  </m:fPr>
                                  <m:num>
                                    <m:r>
                                      <m:rPr>
                                        <m:sty m:val="p"/>
                                      </m:rPr>
                                      <a:rPr lang="en-GB" sz="1400" i="1">
                                        <a:solidFill>
                                          <a:srgbClr val="000000"/>
                                        </a:solidFill>
                                        <a:latin typeface="Cambria Math" panose="02040503050406030204" pitchFamily="18" charset="0"/>
                                      </a:rPr>
                                      <m:t>Total</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Debt</m:t>
                                    </m:r>
                                  </m:num>
                                  <m:den>
                                    <m:r>
                                      <m:rPr>
                                        <m:sty m:val="p"/>
                                      </m:rPr>
                                      <a:rPr lang="en-GB" sz="1400" i="1">
                                        <a:solidFill>
                                          <a:srgbClr val="000000"/>
                                        </a:solidFill>
                                        <a:latin typeface="Cambria Math" panose="02040503050406030204" pitchFamily="18" charset="0"/>
                                      </a:rPr>
                                      <m:t>Total</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Equity</m:t>
                                    </m:r>
                                    <m:r>
                                      <a:rPr lang="en-GB" sz="1400" i="1">
                                        <a:solidFill>
                                          <a:srgbClr val="000000"/>
                                        </a:solidFill>
                                        <a:latin typeface="Cambria Math" panose="02040503050406030204" pitchFamily="18" charset="0"/>
                                      </a:rPr>
                                      <m:t>+</m:t>
                                    </m:r>
                                    <m:r>
                                      <m:rPr>
                                        <m:sty m:val="p"/>
                                      </m:rPr>
                                      <a:rPr lang="en-GB" sz="1400" b="0" i="0" smtClean="0">
                                        <a:solidFill>
                                          <a:srgbClr val="000000"/>
                                        </a:solidFill>
                                        <a:latin typeface="Cambria Math" panose="02040503050406030204" pitchFamily="18" charset="0"/>
                                      </a:rPr>
                                      <m:t>Net</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Debt</m:t>
                                    </m:r>
                                  </m:den>
                                </m:f>
                              </m:oMath>
                            </m:oMathPara>
                          </a14:m>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20.9%</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30.6%</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17.6%</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32.0%</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mc:Choice>
        <mc:Fallback xmlns="">
          <p:graphicFrame>
            <p:nvGraphicFramePr>
              <p:cNvPr id="4" name="Table 3" descr="Table 2.4 continued. The sub-heading for column 1, ratio, is leverage ratios. Row 18: Ratio: book debt-to-equity ratio. Formula: total debt over book value of total equity. Manufacturing: 27.1%. Retail: 44.2%. Service: 21.5%. S and P: 46.6%. Row 19: Ratio: market debt-to-equity ratio. Formula: total debt over book value of total equity. Manufacturing: 10.0%. Retail: 17.2%. Service: 6.2%. S and P: 21.8%. Row 20: Ratio: debt-to-capital ratio. Formula: total debt over total equity plus total debt. Manufacturing: 20.9%. Retail: 30.6%. Service: 17.6%. S and P: 32.0%. Row 21: Ratio: debt-to-enterprise value. Formula: total assets over total equity. Manufacturing: 0.0%. Retail: 4.7%. Service: 0.0%. S and P: 2.0%. Row 22: Ratio: equity multiplier. Formula: net debt over enterprise value. Manufacturing: 1.8. Retail: 2.4. Service: 1.98. S and P: 2.4."/>
              <p:cNvGraphicFramePr>
                <a:graphicFrameLocks noGrp="1"/>
              </p:cNvGraphicFramePr>
              <p:nvPr>
                <p:extLst>
                  <p:ext uri="{D42A27DB-BD31-4B8C-83A1-F6EECF244321}">
                    <p14:modId xmlns:p14="http://schemas.microsoft.com/office/powerpoint/2010/main" val="3762608830"/>
                  </p:ext>
                </p:extLst>
              </p:nvPr>
            </p:nvGraphicFramePr>
            <p:xfrm>
              <a:off x="827584" y="1551385"/>
              <a:ext cx="7560840" cy="2338770"/>
            </p:xfrm>
            <a:graphic>
              <a:graphicData uri="http://schemas.openxmlformats.org/drawingml/2006/table">
                <a:tbl>
                  <a:tblPr firstRow="1" bandRow="1">
                    <a:tableStyleId>{3B4B98B0-60AC-42C2-AFA5-B58CD77FA1E5}</a:tableStyleId>
                  </a:tblPr>
                  <a:tblGrid>
                    <a:gridCol w="1559373">
                      <a:extLst>
                        <a:ext uri="{9D8B030D-6E8A-4147-A177-3AD203B41FA5}">
                          <a16:colId xmlns:a16="http://schemas.microsoft.com/office/drawing/2014/main" val="20000"/>
                        </a:ext>
                      </a:extLst>
                    </a:gridCol>
                    <a:gridCol w="2360128">
                      <a:extLst>
                        <a:ext uri="{9D8B030D-6E8A-4147-A177-3AD203B41FA5}">
                          <a16:colId xmlns:a16="http://schemas.microsoft.com/office/drawing/2014/main" val="20001"/>
                        </a:ext>
                      </a:extLst>
                    </a:gridCol>
                    <a:gridCol w="1078915">
                      <a:extLst>
                        <a:ext uri="{9D8B030D-6E8A-4147-A177-3AD203B41FA5}">
                          <a16:colId xmlns:a16="http://schemas.microsoft.com/office/drawing/2014/main" val="20002"/>
                        </a:ext>
                      </a:extLst>
                    </a:gridCol>
                    <a:gridCol w="944053">
                      <a:extLst>
                        <a:ext uri="{9D8B030D-6E8A-4147-A177-3AD203B41FA5}">
                          <a16:colId xmlns:a16="http://schemas.microsoft.com/office/drawing/2014/main" val="20003"/>
                        </a:ext>
                      </a:extLst>
                    </a:gridCol>
                    <a:gridCol w="876619">
                      <a:extLst>
                        <a:ext uri="{9D8B030D-6E8A-4147-A177-3AD203B41FA5}">
                          <a16:colId xmlns:a16="http://schemas.microsoft.com/office/drawing/2014/main" val="20004"/>
                        </a:ext>
                      </a:extLst>
                    </a:gridCol>
                    <a:gridCol w="741752">
                      <a:extLst>
                        <a:ext uri="{9D8B030D-6E8A-4147-A177-3AD203B41FA5}">
                          <a16:colId xmlns:a16="http://schemas.microsoft.com/office/drawing/2014/main" val="20005"/>
                        </a:ext>
                      </a:extLst>
                    </a:gridCol>
                  </a:tblGrid>
                  <a:tr h="495300">
                    <a:tc>
                      <a:txBody>
                        <a:bodyPr/>
                        <a:lstStyle/>
                        <a:p>
                          <a:pPr algn="ctr"/>
                          <a:r>
                            <a:rPr lang="en-US" sz="1400" b="1" i="0" u="none" strike="noStrike" kern="1200" baseline="0" dirty="0">
                              <a:solidFill>
                                <a:schemeClr val="tx1"/>
                              </a:solidFill>
                              <a:latin typeface="+mn-lt"/>
                              <a:ea typeface="+mn-ea"/>
                              <a:cs typeface="+mn-cs"/>
                            </a:rPr>
                            <a:t>Ratio</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Formula</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Manu</a:t>
                          </a:r>
                        </a:p>
                        <a:p>
                          <a:pPr algn="ctr"/>
                          <a:r>
                            <a:rPr lang="en-US" sz="1400" b="1" i="0" u="none" strike="noStrike" kern="1200" baseline="0" dirty="0">
                              <a:solidFill>
                                <a:schemeClr val="tx1"/>
                              </a:solidFill>
                              <a:latin typeface="+mn-lt"/>
                              <a:ea typeface="+mn-ea"/>
                              <a:cs typeface="+mn-cs"/>
                            </a:rPr>
                            <a:t>facturing</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Retail</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Service</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S&amp;P 500</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312420">
                    <a:tc>
                      <a:txBody>
                        <a:bodyPr/>
                        <a:lstStyle/>
                        <a:p>
                          <a:r>
                            <a:rPr lang="en-US" sz="1400" b="1" i="0" u="none" strike="noStrike" kern="1200" baseline="0" dirty="0">
                              <a:solidFill>
                                <a:schemeClr val="tx1"/>
                              </a:solidFill>
                              <a:latin typeface="+mn-lt"/>
                              <a:ea typeface="+mn-ea"/>
                              <a:cs typeface="+mn-cs"/>
                            </a:rPr>
                            <a:t>Leverage Ratios</a:t>
                          </a:r>
                          <a:endParaRPr lang="en-US" sz="14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510350">
                    <a:tc>
                      <a:txBody>
                        <a:bodyPr/>
                        <a:lstStyle/>
                        <a:p>
                          <a:r>
                            <a:rPr lang="en-US" sz="1400" b="0" i="0" u="none" strike="noStrike" kern="1200" baseline="0" dirty="0">
                              <a:solidFill>
                                <a:schemeClr val="tx1"/>
                              </a:solidFill>
                              <a:latin typeface="+mn-lt"/>
                              <a:ea typeface="+mn-ea"/>
                              <a:cs typeface="+mn-cs"/>
                            </a:rPr>
                            <a:t>Book Debt-to-Equity Ratio</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stretch>
                            <a:fillRect l="-66237" t="-161905" r="-154639" b="-210714"/>
                          </a:stretch>
                        </a:blipFill>
                      </a:tcPr>
                    </a:tc>
                    <a:tc>
                      <a:txBody>
                        <a:bodyPr/>
                        <a:lstStyle/>
                        <a:p>
                          <a:pPr algn="ctr"/>
                          <a:r>
                            <a:rPr lang="en-US" sz="1400" b="0" i="0" u="none" strike="noStrike" kern="1200" baseline="0" dirty="0">
                              <a:solidFill>
                                <a:schemeClr val="tx1"/>
                              </a:solidFill>
                              <a:latin typeface="+mn-lt"/>
                              <a:ea typeface="+mn-ea"/>
                              <a:cs typeface="+mn-cs"/>
                            </a:rPr>
                            <a:t>27.1%</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44.2%</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21.5%</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46.6%</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510350">
                    <a:tc>
                      <a:txBody>
                        <a:bodyPr/>
                        <a:lstStyle/>
                        <a:p>
                          <a:r>
                            <a:rPr lang="en-US" sz="1400" b="0" i="0" u="none" strike="noStrike" kern="1200" baseline="0" dirty="0">
                              <a:solidFill>
                                <a:schemeClr val="tx1"/>
                              </a:solidFill>
                              <a:latin typeface="+mn-lt"/>
                              <a:ea typeface="+mn-ea"/>
                              <a:cs typeface="+mn-cs"/>
                            </a:rPr>
                            <a:t>Market Debt-to-</a:t>
                          </a:r>
                        </a:p>
                        <a:p>
                          <a:r>
                            <a:rPr lang="en-US" sz="1400" b="0" i="0" u="none" strike="noStrike" kern="1200" baseline="0" dirty="0">
                              <a:solidFill>
                                <a:schemeClr val="tx1"/>
                              </a:solidFill>
                              <a:latin typeface="+mn-lt"/>
                              <a:ea typeface="+mn-ea"/>
                              <a:cs typeface="+mn-cs"/>
                            </a:rPr>
                            <a:t>Equity Ratio</a:t>
                          </a:r>
                          <a:endParaRPr lang="en-US" sz="14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stretch>
                            <a:fillRect l="-66237" t="-261905" r="-154639" b="-110714"/>
                          </a:stretch>
                        </a:blipFill>
                      </a:tcPr>
                    </a:tc>
                    <a:tc>
                      <a:txBody>
                        <a:bodyPr/>
                        <a:lstStyle/>
                        <a:p>
                          <a:pPr algn="ctr"/>
                          <a:r>
                            <a:rPr lang="en-US" sz="1400" b="0" i="0" u="none" strike="noStrike" kern="1200" baseline="0" dirty="0">
                              <a:solidFill>
                                <a:schemeClr val="tx1"/>
                              </a:solidFill>
                              <a:latin typeface="+mn-lt"/>
                              <a:ea typeface="+mn-ea"/>
                              <a:cs typeface="+mn-cs"/>
                            </a:rPr>
                            <a:t>10.0%</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17.2%</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6.2%</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21.8%</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510350">
                    <a:tc>
                      <a:txBody>
                        <a:bodyPr/>
                        <a:lstStyle/>
                        <a:p>
                          <a:r>
                            <a:rPr lang="en-US" sz="1400" b="0" i="0" u="none" strike="noStrike" kern="1200" baseline="0" dirty="0">
                              <a:solidFill>
                                <a:schemeClr val="tx1"/>
                              </a:solidFill>
                              <a:latin typeface="+mn-lt"/>
                              <a:ea typeface="+mn-ea"/>
                              <a:cs typeface="+mn-cs"/>
                            </a:rPr>
                            <a:t>Debt-to-Capital</a:t>
                          </a:r>
                        </a:p>
                        <a:p>
                          <a:r>
                            <a:rPr lang="en-US" sz="1400" b="0" i="0" u="none" strike="noStrike" kern="1200" baseline="0" dirty="0">
                              <a:solidFill>
                                <a:schemeClr val="tx1"/>
                              </a:solidFill>
                              <a:latin typeface="+mn-lt"/>
                              <a:ea typeface="+mn-ea"/>
                              <a:cs typeface="+mn-cs"/>
                            </a:rPr>
                            <a:t>Ratio</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stretch>
                            <a:fillRect l="-66237" t="-361905" r="-154639" b="-10714"/>
                          </a:stretch>
                        </a:blipFill>
                      </a:tcPr>
                    </a:tc>
                    <a:tc>
                      <a:txBody>
                        <a:bodyPr/>
                        <a:lstStyle/>
                        <a:p>
                          <a:pPr algn="ctr"/>
                          <a:r>
                            <a:rPr lang="en-US" sz="1400" b="0" i="0" u="none" strike="noStrike" kern="1200" baseline="0" dirty="0">
                              <a:solidFill>
                                <a:schemeClr val="tx1"/>
                              </a:solidFill>
                              <a:latin typeface="+mn-lt"/>
                              <a:ea typeface="+mn-ea"/>
                              <a:cs typeface="+mn-cs"/>
                            </a:rPr>
                            <a:t>20.9%</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30.6%</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17.6%</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32.0%</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mc:Fallback>
      </mc:AlternateContent>
    </p:spTree>
    <p:extLst>
      <p:ext uri="{BB962C8B-B14F-4D97-AF65-F5344CB8AC3E}">
        <p14:creationId xmlns:p14="http://schemas.microsoft.com/office/powerpoint/2010/main" val="41920474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2053" y="255079"/>
            <a:ext cx="6661348" cy="822960"/>
          </a:xfrm>
        </p:spPr>
        <p:txBody>
          <a:bodyPr/>
          <a:lstStyle/>
          <a:p>
            <a:r>
              <a:rPr lang="en-US" altLang="en-US" sz="3200" dirty="0">
                <a:latin typeface="+mn-lt"/>
                <a:ea typeface="ヒラギノ角ゴ Pro W3" pitchFamily="-65" charset="-128"/>
              </a:rPr>
              <a:t>A Summary of Key Financial Ratios</a:t>
            </a:r>
            <a:endParaRPr lang="en-US" sz="1800" b="0" dirty="0">
              <a:latin typeface="+mn-lt"/>
            </a:endParaRPr>
          </a:p>
        </p:txBody>
      </p:sp>
      <p:sp>
        <p:nvSpPr>
          <p:cNvPr id="3" name="Content Placeholder 2"/>
          <p:cNvSpPr>
            <a:spLocks noGrp="1"/>
          </p:cNvSpPr>
          <p:nvPr>
            <p:ph idx="1"/>
          </p:nvPr>
        </p:nvSpPr>
        <p:spPr>
          <a:xfrm>
            <a:off x="1485900" y="1200151"/>
            <a:ext cx="6172200" cy="285749"/>
          </a:xfrm>
        </p:spPr>
        <p:txBody>
          <a:bodyPr/>
          <a:lstStyle/>
          <a:p>
            <a:pPr marL="0" indent="0">
              <a:buNone/>
            </a:pPr>
            <a:r>
              <a:rPr lang="en-US" sz="1800" b="1" dirty="0"/>
              <a:t>Table 2.4 [Continued]</a:t>
            </a:r>
            <a:endParaRPr lang="en-US" sz="1800" dirty="0"/>
          </a:p>
        </p:txBody>
      </p:sp>
      <mc:AlternateContent xmlns:mc="http://schemas.openxmlformats.org/markup-compatibility/2006" xmlns:a14="http://schemas.microsoft.com/office/drawing/2010/main">
        <mc:Choice Requires="a14">
          <p:graphicFrame>
            <p:nvGraphicFramePr>
              <p:cNvPr id="4" name="Table 3" descr="Table 2.4 continued. The sub-heading for column 1, ratio, is operating returns. Row 24: Ratio: Return on equity. Formula: net income over book value of equity. Manufacturing: 4.2%. Retail: 10.4%. Service: 3.6%. S and P: 7.1%. Row 25: Ratio: return on assets. Formula: net income plus interest expense over total assets. Manufacturing: 3.6%. Retail: 5.8%. Service: 3.3%. S and P: 4.1%. Row 26: Ratio: Return on invested capital (R O I C). Manufacturing: E B I T (1 minus tax rate) over book value of equity plus net debt. Manufacturing: 18.0%. Retail: 20.1%. Service: 18.3%. S and P: 17.0%."/>
              <p:cNvGraphicFramePr>
                <a:graphicFrameLocks noGrp="1"/>
              </p:cNvGraphicFramePr>
              <p:nvPr>
                <p:extLst>
                  <p:ext uri="{D42A27DB-BD31-4B8C-83A1-F6EECF244321}">
                    <p14:modId xmlns:p14="http://schemas.microsoft.com/office/powerpoint/2010/main" val="4189545164"/>
                  </p:ext>
                </p:extLst>
              </p:nvPr>
            </p:nvGraphicFramePr>
            <p:xfrm>
              <a:off x="899592" y="1551385"/>
              <a:ext cx="7344816" cy="2337245"/>
            </p:xfrm>
            <a:graphic>
              <a:graphicData uri="http://schemas.openxmlformats.org/drawingml/2006/table">
                <a:tbl>
                  <a:tblPr firstRow="1" bandRow="1">
                    <a:tableStyleId>{3B4B98B0-60AC-42C2-AFA5-B58CD77FA1E5}</a:tableStyleId>
                  </a:tblPr>
                  <a:tblGrid>
                    <a:gridCol w="1224136">
                      <a:extLst>
                        <a:ext uri="{9D8B030D-6E8A-4147-A177-3AD203B41FA5}">
                          <a16:colId xmlns:a16="http://schemas.microsoft.com/office/drawing/2014/main" val="20000"/>
                        </a:ext>
                      </a:extLst>
                    </a:gridCol>
                    <a:gridCol w="2583379">
                      <a:extLst>
                        <a:ext uri="{9D8B030D-6E8A-4147-A177-3AD203B41FA5}">
                          <a16:colId xmlns:a16="http://schemas.microsoft.com/office/drawing/2014/main" val="20001"/>
                        </a:ext>
                      </a:extLst>
                    </a:gridCol>
                    <a:gridCol w="1048089">
                      <a:extLst>
                        <a:ext uri="{9D8B030D-6E8A-4147-A177-3AD203B41FA5}">
                          <a16:colId xmlns:a16="http://schemas.microsoft.com/office/drawing/2014/main" val="20002"/>
                        </a:ext>
                      </a:extLst>
                    </a:gridCol>
                    <a:gridCol w="917080">
                      <a:extLst>
                        <a:ext uri="{9D8B030D-6E8A-4147-A177-3AD203B41FA5}">
                          <a16:colId xmlns:a16="http://schemas.microsoft.com/office/drawing/2014/main" val="20003"/>
                        </a:ext>
                      </a:extLst>
                    </a:gridCol>
                    <a:gridCol w="851572">
                      <a:extLst>
                        <a:ext uri="{9D8B030D-6E8A-4147-A177-3AD203B41FA5}">
                          <a16:colId xmlns:a16="http://schemas.microsoft.com/office/drawing/2014/main" val="20004"/>
                        </a:ext>
                      </a:extLst>
                    </a:gridCol>
                    <a:gridCol w="720560">
                      <a:extLst>
                        <a:ext uri="{9D8B030D-6E8A-4147-A177-3AD203B41FA5}">
                          <a16:colId xmlns:a16="http://schemas.microsoft.com/office/drawing/2014/main" val="20005"/>
                        </a:ext>
                      </a:extLst>
                    </a:gridCol>
                  </a:tblGrid>
                  <a:tr h="434340">
                    <a:tc>
                      <a:txBody>
                        <a:bodyPr/>
                        <a:lstStyle/>
                        <a:p>
                          <a:pPr algn="ctr"/>
                          <a:r>
                            <a:rPr lang="en-US" sz="1400" b="1" i="0" u="none" strike="noStrike" kern="1200" baseline="0" dirty="0">
                              <a:solidFill>
                                <a:schemeClr val="tx1"/>
                              </a:solidFill>
                              <a:latin typeface="+mn-lt"/>
                              <a:ea typeface="+mn-ea"/>
                              <a:cs typeface="+mn-cs"/>
                            </a:rPr>
                            <a:t>Ratio</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Formula</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Manu</a:t>
                          </a:r>
                        </a:p>
                        <a:p>
                          <a:pPr algn="ctr"/>
                          <a:r>
                            <a:rPr lang="en-US" sz="1400" b="1" i="0" u="none" strike="noStrike" kern="1200" baseline="0" dirty="0">
                              <a:solidFill>
                                <a:schemeClr val="tx1"/>
                              </a:solidFill>
                              <a:latin typeface="+mn-lt"/>
                              <a:ea typeface="+mn-ea"/>
                              <a:cs typeface="+mn-cs"/>
                            </a:rPr>
                            <a:t>facturing</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Retail</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Service</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S&amp;P 500</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434340">
                    <a:tc>
                      <a:txBody>
                        <a:bodyPr/>
                        <a:lstStyle/>
                        <a:p>
                          <a:r>
                            <a:rPr lang="en-US" sz="1400" b="1" i="0" u="none" strike="noStrike" kern="1200" baseline="0" dirty="0">
                              <a:solidFill>
                                <a:schemeClr val="tx1"/>
                              </a:solidFill>
                              <a:latin typeface="+mn-lt"/>
                              <a:ea typeface="+mn-ea"/>
                              <a:cs typeface="+mn-cs"/>
                            </a:rPr>
                            <a:t>Operating Returns</a:t>
                          </a:r>
                          <a:endParaRPr lang="en-US" sz="14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08885">
                    <a:tc>
                      <a:txBody>
                        <a:bodyPr/>
                        <a:lstStyle/>
                        <a:p>
                          <a:r>
                            <a:rPr lang="en-US" sz="1400" b="0" i="0" u="none" strike="noStrike" kern="1200" baseline="0" dirty="0">
                              <a:solidFill>
                                <a:schemeClr val="tx1"/>
                              </a:solidFill>
                              <a:latin typeface="+mn-lt"/>
                              <a:ea typeface="+mn-ea"/>
                              <a:cs typeface="+mn-cs"/>
                            </a:rPr>
                            <a:t>Return on Equity</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lang="en-GB" sz="1400" i="1" smtClean="0">
                                        <a:solidFill>
                                          <a:srgbClr val="000000"/>
                                        </a:solidFill>
                                        <a:latin typeface="Cambria Math" panose="02040503050406030204" pitchFamily="18" charset="0"/>
                                      </a:rPr>
                                    </m:ctrlPr>
                                  </m:fPr>
                                  <m:num>
                                    <m:r>
                                      <m:rPr>
                                        <m:sty m:val="p"/>
                                      </m:rPr>
                                      <a:rPr lang="en-GB" sz="1400" i="1">
                                        <a:solidFill>
                                          <a:srgbClr val="000000"/>
                                        </a:solidFill>
                                        <a:latin typeface="Cambria Math" panose="02040503050406030204" pitchFamily="18" charset="0"/>
                                      </a:rPr>
                                      <m:t>Net</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Income</m:t>
                                    </m:r>
                                  </m:num>
                                  <m:den>
                                    <m:r>
                                      <m:rPr>
                                        <m:sty m:val="p"/>
                                      </m:rPr>
                                      <a:rPr lang="en-GB" sz="1400" i="1">
                                        <a:solidFill>
                                          <a:srgbClr val="000000"/>
                                        </a:solidFill>
                                        <a:latin typeface="Cambria Math" panose="02040503050406030204" pitchFamily="18" charset="0"/>
                                      </a:rPr>
                                      <m:t>Book</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Value</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of</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Equity</m:t>
                                    </m:r>
                                  </m:den>
                                </m:f>
                              </m:oMath>
                            </m:oMathPara>
                          </a14:m>
                          <a:endParaRPr lang="en-GB" sz="1400" dirty="0"/>
                        </a:p>
                        <a:p>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4.2%</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10.4%</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3.6%</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7.1%</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628650">
                    <a:tc>
                      <a:txBody>
                        <a:bodyPr/>
                        <a:lstStyle/>
                        <a:p>
                          <a:r>
                            <a:rPr lang="en-US" sz="1400" b="0" i="0" u="none" strike="noStrike" kern="1200" baseline="0" dirty="0">
                              <a:solidFill>
                                <a:schemeClr val="tx1"/>
                              </a:solidFill>
                              <a:latin typeface="+mn-lt"/>
                              <a:ea typeface="+mn-ea"/>
                              <a:cs typeface="+mn-cs"/>
                            </a:rPr>
                            <a:t>Return on Assets</a:t>
                          </a:r>
                          <a:endParaRPr lang="en-US" sz="14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lang="en-GB" sz="1400" i="1" smtClean="0">
                                        <a:solidFill>
                                          <a:srgbClr val="000000"/>
                                        </a:solidFill>
                                        <a:latin typeface="Cambria Math" panose="02040503050406030204" pitchFamily="18" charset="0"/>
                                      </a:rPr>
                                    </m:ctrlPr>
                                  </m:fPr>
                                  <m:num>
                                    <m:r>
                                      <m:rPr>
                                        <m:sty m:val="p"/>
                                      </m:rPr>
                                      <a:rPr lang="en-GB" sz="1400" i="1">
                                        <a:solidFill>
                                          <a:srgbClr val="000000"/>
                                        </a:solidFill>
                                        <a:latin typeface="Cambria Math" panose="02040503050406030204" pitchFamily="18" charset="0"/>
                                      </a:rPr>
                                      <m:t>Net</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Income</m:t>
                                    </m:r>
                                    <m:r>
                                      <a:rPr lang="en-GB" sz="1400" i="1">
                                        <a:solidFill>
                                          <a:srgbClr val="000000"/>
                                        </a:solidFill>
                                        <a:latin typeface="Cambria Math" panose="02040503050406030204" pitchFamily="18" charset="0"/>
                                      </a:rPr>
                                      <m:t>+</m:t>
                                    </m:r>
                                    <m:r>
                                      <m:rPr>
                                        <m:sty m:val="p"/>
                                      </m:rPr>
                                      <a:rPr lang="en-GB" sz="1400" i="1">
                                        <a:solidFill>
                                          <a:srgbClr val="000000"/>
                                        </a:solidFill>
                                        <a:latin typeface="Cambria Math" panose="02040503050406030204" pitchFamily="18" charset="0"/>
                                      </a:rPr>
                                      <m:t>Interest</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Expense</m:t>
                                    </m:r>
                                  </m:num>
                                  <m:den>
                                    <m:r>
                                      <m:rPr>
                                        <m:sty m:val="p"/>
                                      </m:rPr>
                                      <a:rPr lang="en-GB" sz="1400" i="1">
                                        <a:solidFill>
                                          <a:srgbClr val="000000"/>
                                        </a:solidFill>
                                        <a:latin typeface="Cambria Math" panose="02040503050406030204" pitchFamily="18" charset="0"/>
                                      </a:rPr>
                                      <m:t>Total</m:t>
                                    </m:r>
                                    <m:r>
                                      <a:rPr lang="en-GB" sz="1400" i="1">
                                        <a:solidFill>
                                          <a:srgbClr val="000000"/>
                                        </a:solidFill>
                                        <a:latin typeface="Cambria Math" panose="02040503050406030204" pitchFamily="18" charset="0"/>
                                      </a:rPr>
                                      <m:t> </m:t>
                                    </m:r>
                                    <m:r>
                                      <m:rPr>
                                        <m:sty m:val="p"/>
                                      </m:rPr>
                                      <a:rPr lang="en-GB" sz="1400" i="1">
                                        <a:solidFill>
                                          <a:srgbClr val="000000"/>
                                        </a:solidFill>
                                        <a:latin typeface="Cambria Math" panose="02040503050406030204" pitchFamily="18" charset="0"/>
                                      </a:rPr>
                                      <m:t>Assets</m:t>
                                    </m:r>
                                  </m:den>
                                </m:f>
                              </m:oMath>
                            </m:oMathPara>
                          </a14:m>
                          <a:endParaRPr lang="en-GB"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3.6%</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5.8%</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3.3%</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4.1%</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mc:Choice>
        <mc:Fallback xmlns="">
          <p:graphicFrame>
            <p:nvGraphicFramePr>
              <p:cNvPr id="4" name="Table 3" descr="Table 2.4 continued. The sub-heading for column 1, ratio, is operating returns. Row 24: Ratio: Return on equity. Formula: net income over book value of equity. Manufacturing: 4.2%. Retail: 10.4%. Service: 3.6%. S and P: 7.1%. Row 25: Ratio: return on assets. Formula: net income plus interest expense over total assets. Manufacturing: 3.6%. Retail: 5.8%. Service: 3.3%. S and P: 4.1%. Row 26: Ratio: Return on invested capital (R O I C). Manufacturing: E B I T (1 minus tax rate) over book value of equity plus net debt. Manufacturing: 18.0%. Retail: 20.1%. Service: 18.3%. S and P: 17.0%."/>
              <p:cNvGraphicFramePr>
                <a:graphicFrameLocks noGrp="1"/>
              </p:cNvGraphicFramePr>
              <p:nvPr>
                <p:extLst>
                  <p:ext uri="{D42A27DB-BD31-4B8C-83A1-F6EECF244321}">
                    <p14:modId xmlns:p14="http://schemas.microsoft.com/office/powerpoint/2010/main" val="4189545164"/>
                  </p:ext>
                </p:extLst>
              </p:nvPr>
            </p:nvGraphicFramePr>
            <p:xfrm>
              <a:off x="899592" y="1551385"/>
              <a:ext cx="7344816" cy="2337245"/>
            </p:xfrm>
            <a:graphic>
              <a:graphicData uri="http://schemas.openxmlformats.org/drawingml/2006/table">
                <a:tbl>
                  <a:tblPr firstRow="1" bandRow="1">
                    <a:tableStyleId>{3B4B98B0-60AC-42C2-AFA5-B58CD77FA1E5}</a:tableStyleId>
                  </a:tblPr>
                  <a:tblGrid>
                    <a:gridCol w="1224136">
                      <a:extLst>
                        <a:ext uri="{9D8B030D-6E8A-4147-A177-3AD203B41FA5}">
                          <a16:colId xmlns:a16="http://schemas.microsoft.com/office/drawing/2014/main" val="20000"/>
                        </a:ext>
                      </a:extLst>
                    </a:gridCol>
                    <a:gridCol w="2583379">
                      <a:extLst>
                        <a:ext uri="{9D8B030D-6E8A-4147-A177-3AD203B41FA5}">
                          <a16:colId xmlns:a16="http://schemas.microsoft.com/office/drawing/2014/main" val="20001"/>
                        </a:ext>
                      </a:extLst>
                    </a:gridCol>
                    <a:gridCol w="1048089">
                      <a:extLst>
                        <a:ext uri="{9D8B030D-6E8A-4147-A177-3AD203B41FA5}">
                          <a16:colId xmlns:a16="http://schemas.microsoft.com/office/drawing/2014/main" val="20002"/>
                        </a:ext>
                      </a:extLst>
                    </a:gridCol>
                    <a:gridCol w="917080">
                      <a:extLst>
                        <a:ext uri="{9D8B030D-6E8A-4147-A177-3AD203B41FA5}">
                          <a16:colId xmlns:a16="http://schemas.microsoft.com/office/drawing/2014/main" val="20003"/>
                        </a:ext>
                      </a:extLst>
                    </a:gridCol>
                    <a:gridCol w="851572">
                      <a:extLst>
                        <a:ext uri="{9D8B030D-6E8A-4147-A177-3AD203B41FA5}">
                          <a16:colId xmlns:a16="http://schemas.microsoft.com/office/drawing/2014/main" val="20004"/>
                        </a:ext>
                      </a:extLst>
                    </a:gridCol>
                    <a:gridCol w="720560">
                      <a:extLst>
                        <a:ext uri="{9D8B030D-6E8A-4147-A177-3AD203B41FA5}">
                          <a16:colId xmlns:a16="http://schemas.microsoft.com/office/drawing/2014/main" val="20005"/>
                        </a:ext>
                      </a:extLst>
                    </a:gridCol>
                  </a:tblGrid>
                  <a:tr h="495300">
                    <a:tc>
                      <a:txBody>
                        <a:bodyPr/>
                        <a:lstStyle/>
                        <a:p>
                          <a:pPr algn="ctr"/>
                          <a:r>
                            <a:rPr lang="en-US" sz="1400" b="1" i="0" u="none" strike="noStrike" kern="1200" baseline="0" dirty="0">
                              <a:solidFill>
                                <a:schemeClr val="tx1"/>
                              </a:solidFill>
                              <a:latin typeface="+mn-lt"/>
                              <a:ea typeface="+mn-ea"/>
                              <a:cs typeface="+mn-cs"/>
                            </a:rPr>
                            <a:t>Ratio</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Formula</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Manu</a:t>
                          </a:r>
                        </a:p>
                        <a:p>
                          <a:pPr algn="ctr"/>
                          <a:r>
                            <a:rPr lang="en-US" sz="1400" b="1" i="0" u="none" strike="noStrike" kern="1200" baseline="0" dirty="0">
                              <a:solidFill>
                                <a:schemeClr val="tx1"/>
                              </a:solidFill>
                              <a:latin typeface="+mn-lt"/>
                              <a:ea typeface="+mn-ea"/>
                              <a:cs typeface="+mn-cs"/>
                            </a:rPr>
                            <a:t>facturing</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Retail</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Service</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1" i="0" u="none" strike="noStrike" kern="1200" baseline="0" dirty="0">
                              <a:solidFill>
                                <a:schemeClr val="tx1"/>
                              </a:solidFill>
                              <a:latin typeface="+mn-lt"/>
                              <a:ea typeface="+mn-ea"/>
                              <a:cs typeface="+mn-cs"/>
                            </a:rPr>
                            <a:t>S&amp;P 500</a:t>
                          </a:r>
                          <a:endParaRPr lang="en-US" sz="1400" dirty="0">
                            <a:solidFill>
                              <a:schemeClr val="tx1"/>
                            </a:solidFill>
                          </a:endParaRP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495300">
                    <a:tc>
                      <a:txBody>
                        <a:bodyPr/>
                        <a:lstStyle/>
                        <a:p>
                          <a:r>
                            <a:rPr lang="en-US" sz="1400" b="1" i="0" u="none" strike="noStrike" kern="1200" baseline="0" dirty="0">
                              <a:solidFill>
                                <a:schemeClr val="tx1"/>
                              </a:solidFill>
                              <a:latin typeface="+mn-lt"/>
                              <a:ea typeface="+mn-ea"/>
                              <a:cs typeface="+mn-cs"/>
                            </a:rPr>
                            <a:t>Operating Returns</a:t>
                          </a:r>
                          <a:endParaRPr lang="en-US" sz="14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dirty="0">
                              <a:solidFill>
                                <a:schemeClr val="bg1"/>
                              </a:solidFill>
                            </a:rPr>
                            <a:t>blank</a:t>
                          </a:r>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717995">
                    <a:tc>
                      <a:txBody>
                        <a:bodyPr/>
                        <a:lstStyle/>
                        <a:p>
                          <a:r>
                            <a:rPr lang="en-US" sz="1400" b="0" i="0" u="none" strike="noStrike" kern="1200" baseline="0" dirty="0">
                              <a:solidFill>
                                <a:schemeClr val="tx1"/>
                              </a:solidFill>
                              <a:latin typeface="+mn-lt"/>
                              <a:ea typeface="+mn-ea"/>
                              <a:cs typeface="+mn-cs"/>
                            </a:rPr>
                            <a:t>Return on Equity</a:t>
                          </a:r>
                          <a:endParaRPr lang="en-US" sz="1400"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stretch>
                            <a:fillRect l="-47642" t="-140678" r="-137500" b="-88983"/>
                          </a:stretch>
                        </a:blipFill>
                      </a:tcPr>
                    </a:tc>
                    <a:tc>
                      <a:txBody>
                        <a:bodyPr/>
                        <a:lstStyle/>
                        <a:p>
                          <a:pPr algn="ctr"/>
                          <a:r>
                            <a:rPr lang="en-US" sz="1400" b="0" i="0" u="none" strike="noStrike" kern="1200" baseline="0" dirty="0">
                              <a:solidFill>
                                <a:schemeClr val="tx1"/>
                              </a:solidFill>
                              <a:latin typeface="+mn-lt"/>
                              <a:ea typeface="+mn-ea"/>
                              <a:cs typeface="+mn-cs"/>
                            </a:rPr>
                            <a:t>4.2%</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10.4%</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3.6%</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7.1%</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628650">
                    <a:tc>
                      <a:txBody>
                        <a:bodyPr/>
                        <a:lstStyle/>
                        <a:p>
                          <a:r>
                            <a:rPr lang="en-US" sz="1400" b="0" i="0" u="none" strike="noStrike" kern="1200" baseline="0" dirty="0">
                              <a:solidFill>
                                <a:schemeClr val="tx1"/>
                              </a:solidFill>
                              <a:latin typeface="+mn-lt"/>
                              <a:ea typeface="+mn-ea"/>
                              <a:cs typeface="+mn-cs"/>
                            </a:rPr>
                            <a:t>Return on Assets</a:t>
                          </a:r>
                          <a:endParaRPr lang="en-US" sz="14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2"/>
                          <a:stretch>
                            <a:fillRect l="-47642" t="-275728" r="-137500" b="-1942"/>
                          </a:stretch>
                        </a:blipFill>
                      </a:tcPr>
                    </a:tc>
                    <a:tc>
                      <a:txBody>
                        <a:bodyPr/>
                        <a:lstStyle/>
                        <a:p>
                          <a:pPr algn="ctr"/>
                          <a:r>
                            <a:rPr lang="en-US" sz="1400" b="0" i="0" u="none" strike="noStrike" kern="1200" baseline="0" dirty="0">
                              <a:solidFill>
                                <a:schemeClr val="tx1"/>
                              </a:solidFill>
                              <a:latin typeface="+mn-lt"/>
                              <a:ea typeface="+mn-ea"/>
                              <a:cs typeface="+mn-cs"/>
                            </a:rPr>
                            <a:t>3.6%</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5.8%</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3.3%</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400" b="0" i="0" u="none" strike="noStrike" kern="1200" baseline="0" dirty="0">
                              <a:solidFill>
                                <a:schemeClr val="tx1"/>
                              </a:solidFill>
                              <a:latin typeface="+mn-lt"/>
                              <a:ea typeface="+mn-ea"/>
                              <a:cs typeface="+mn-cs"/>
                            </a:rPr>
                            <a:t>4.1%</a:t>
                          </a:r>
                          <a:endParaRPr lang="en-US" sz="1400" dirty="0"/>
                        </a:p>
                      </a:txBody>
                      <a:tcPr marL="68580" marR="68580" marT="34290" marB="3429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mc:Fallback>
      </mc:AlternateContent>
    </p:spTree>
    <p:extLst>
      <p:ext uri="{BB962C8B-B14F-4D97-AF65-F5344CB8AC3E}">
        <p14:creationId xmlns:p14="http://schemas.microsoft.com/office/powerpoint/2010/main" val="11246872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66D0B4-3558-72D2-D203-44EB0BFFCE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71AA63-CE9A-432A-A586-C200008F7D9B}"/>
              </a:ext>
            </a:extLst>
          </p:cNvPr>
          <p:cNvSpPr>
            <a:spLocks noGrp="1"/>
          </p:cNvSpPr>
          <p:nvPr>
            <p:ph type="ctrTitle"/>
          </p:nvPr>
        </p:nvSpPr>
        <p:spPr>
          <a:xfrm>
            <a:off x="1462900" y="1830859"/>
            <a:ext cx="6138050" cy="769441"/>
          </a:xfrm>
        </p:spPr>
        <p:txBody>
          <a:bodyPr wrap="square">
            <a:spAutoFit/>
          </a:bodyPr>
          <a:lstStyle/>
          <a:p>
            <a:r>
              <a:rPr lang="en-IN" dirty="0">
                <a:solidFill>
                  <a:schemeClr val="accent2"/>
                </a:solidFill>
                <a:latin typeface="+mj-lt"/>
              </a:rPr>
              <a:t>I</a:t>
            </a:r>
            <a:r>
              <a:rPr lang="en-US" altLang="zh-CN" dirty="0" err="1">
                <a:solidFill>
                  <a:schemeClr val="accent2"/>
                </a:solidFill>
                <a:latin typeface="+mj-lt"/>
              </a:rPr>
              <a:t>ndependent</a:t>
            </a:r>
            <a:r>
              <a:rPr lang="en-US" altLang="zh-CN" dirty="0">
                <a:solidFill>
                  <a:schemeClr val="accent2"/>
                </a:solidFill>
                <a:latin typeface="+mj-lt"/>
              </a:rPr>
              <a:t> Study</a:t>
            </a:r>
            <a:endParaRPr lang="en-US" dirty="0">
              <a:solidFill>
                <a:schemeClr val="accent2"/>
              </a:solidFill>
              <a:latin typeface="+mj-lt"/>
            </a:endParaRPr>
          </a:p>
        </p:txBody>
      </p:sp>
    </p:spTree>
    <p:extLst>
      <p:ext uri="{BB962C8B-B14F-4D97-AF65-F5344CB8AC3E}">
        <p14:creationId xmlns:p14="http://schemas.microsoft.com/office/powerpoint/2010/main" val="10781174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61E928-3C59-AED8-07C0-5561B0B3A25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9CCE6D1-8164-23D8-D049-EEF378F62B64}"/>
              </a:ext>
            </a:extLst>
          </p:cNvPr>
          <p:cNvSpPr>
            <a:spLocks noGrp="1"/>
          </p:cNvSpPr>
          <p:nvPr>
            <p:ph type="title"/>
          </p:nvPr>
        </p:nvSpPr>
        <p:spPr/>
        <p:txBody>
          <a:bodyPr/>
          <a:lstStyle/>
          <a:p>
            <a:r>
              <a:rPr lang="en-GB" dirty="0"/>
              <a:t>Task 1</a:t>
            </a:r>
          </a:p>
        </p:txBody>
      </p:sp>
      <p:sp>
        <p:nvSpPr>
          <p:cNvPr id="3" name="Content Placeholder 2">
            <a:extLst>
              <a:ext uri="{FF2B5EF4-FFF2-40B4-BE49-F238E27FC236}">
                <a16:creationId xmlns:a16="http://schemas.microsoft.com/office/drawing/2014/main" id="{B976D0A6-A65A-1533-5AB8-1B06B3E0DCAF}"/>
              </a:ext>
            </a:extLst>
          </p:cNvPr>
          <p:cNvSpPr>
            <a:spLocks noGrp="1"/>
          </p:cNvSpPr>
          <p:nvPr>
            <p:ph idx="1"/>
          </p:nvPr>
        </p:nvSpPr>
        <p:spPr>
          <a:xfrm>
            <a:off x="457200" y="1063228"/>
            <a:ext cx="8229600" cy="2640723"/>
          </a:xfrm>
        </p:spPr>
        <p:txBody>
          <a:bodyPr wrap="square">
            <a:spAutoFit/>
          </a:bodyPr>
          <a:lstStyle/>
          <a:p>
            <a:r>
              <a:rPr lang="en-GB" sz="1800" dirty="0"/>
              <a:t>Calculate at least </a:t>
            </a:r>
            <a:r>
              <a:rPr lang="en-GB" sz="1800" b="1" dirty="0"/>
              <a:t>5 key financial ratios</a:t>
            </a:r>
            <a:r>
              <a:rPr lang="en-GB" sz="1800" dirty="0"/>
              <a:t> for each of the 5 years: </a:t>
            </a:r>
            <a:r>
              <a:rPr lang="en-GB" sz="1800" b="1" dirty="0"/>
              <a:t>investment</a:t>
            </a:r>
            <a:r>
              <a:rPr lang="en-GB" sz="1800" dirty="0"/>
              <a:t> (ROE, ROA, P/E), and </a:t>
            </a:r>
            <a:r>
              <a:rPr lang="en-GB" sz="1800" b="1" dirty="0"/>
              <a:t>cash flow</a:t>
            </a:r>
            <a:r>
              <a:rPr lang="en-GB" sz="1800" dirty="0"/>
              <a:t> (operating cash flow ratio, free cash flow margin). Present in a clear table with trend commentary. Add this data to the same Excel file and the same worksheet named “Ratios_5yr”.</a:t>
            </a:r>
          </a:p>
          <a:p>
            <a:r>
              <a:rPr lang="en-GB" sz="1800" dirty="0"/>
              <a:t>Identify </a:t>
            </a:r>
            <a:r>
              <a:rPr lang="en-GB" sz="1800" b="1" dirty="0"/>
              <a:t>2–3 direct competitors</a:t>
            </a:r>
            <a:r>
              <a:rPr lang="en-GB" sz="1800" dirty="0"/>
              <a:t> or </a:t>
            </a:r>
            <a:r>
              <a:rPr lang="en-GB" sz="1800" b="1" dirty="0"/>
              <a:t>industry average ratios</a:t>
            </a:r>
            <a:r>
              <a:rPr lang="en-GB" sz="1800" dirty="0"/>
              <a:t> (from sources like </a:t>
            </a:r>
            <a:r>
              <a:rPr lang="en-GB" sz="1800" dirty="0">
                <a:hlinkClick r:id="rId2"/>
              </a:rPr>
              <a:t>GlobalData</a:t>
            </a:r>
            <a:r>
              <a:rPr lang="en-GB" sz="1800" dirty="0"/>
              <a:t>, Yahoo Finance, or annual reports). Compare your company’s latest year ratios against these benchmarks. Highlight strengths and weaknesses. Add this data to a new worksheet named “Benchmark”.</a:t>
            </a:r>
          </a:p>
        </p:txBody>
      </p:sp>
    </p:spTree>
    <p:extLst>
      <p:ext uri="{BB962C8B-B14F-4D97-AF65-F5344CB8AC3E}">
        <p14:creationId xmlns:p14="http://schemas.microsoft.com/office/powerpoint/2010/main" val="14149619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C084D9-DC19-0D15-53ED-DCC50470D15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2FFEA78-FE21-4FAE-0E50-FD40D1F7CC3D}"/>
              </a:ext>
            </a:extLst>
          </p:cNvPr>
          <p:cNvSpPr>
            <a:spLocks noGrp="1"/>
          </p:cNvSpPr>
          <p:nvPr>
            <p:ph type="title"/>
          </p:nvPr>
        </p:nvSpPr>
        <p:spPr/>
        <p:txBody>
          <a:bodyPr/>
          <a:lstStyle/>
          <a:p>
            <a:r>
              <a:rPr lang="en-GB" dirty="0"/>
              <a:t>Task 1</a:t>
            </a:r>
          </a:p>
        </p:txBody>
      </p:sp>
      <p:sp>
        <p:nvSpPr>
          <p:cNvPr id="3" name="Content Placeholder 2">
            <a:extLst>
              <a:ext uri="{FF2B5EF4-FFF2-40B4-BE49-F238E27FC236}">
                <a16:creationId xmlns:a16="http://schemas.microsoft.com/office/drawing/2014/main" id="{0C872FDB-0CE7-728A-7E20-63681451F5CF}"/>
              </a:ext>
            </a:extLst>
          </p:cNvPr>
          <p:cNvSpPr>
            <a:spLocks noGrp="1"/>
          </p:cNvSpPr>
          <p:nvPr>
            <p:ph idx="1"/>
          </p:nvPr>
        </p:nvSpPr>
        <p:spPr>
          <a:xfrm>
            <a:off x="457200" y="1063228"/>
            <a:ext cx="8229600" cy="2197525"/>
          </a:xfrm>
        </p:spPr>
        <p:txBody>
          <a:bodyPr wrap="square">
            <a:spAutoFit/>
          </a:bodyPr>
          <a:lstStyle/>
          <a:p>
            <a:pPr lvl="0"/>
            <a:r>
              <a:rPr lang="en-GB" sz="1800" b="1" dirty="0"/>
              <a:t>Submit to </a:t>
            </a:r>
            <a:r>
              <a:rPr lang="en-GB" sz="1800" dirty="0">
                <a:hlinkClick r:id="rId2"/>
              </a:rPr>
              <a:t>Tile: Week 6 - Independent Study | Financial Management (LCMB7002_LON) | Home</a:t>
            </a:r>
            <a:r>
              <a:rPr lang="en-GB" sz="1800" b="1" dirty="0"/>
              <a:t>:</a:t>
            </a:r>
            <a:r>
              <a:rPr lang="en-GB" sz="1800" dirty="0"/>
              <a:t> Updated Excel file with the original worksheet named “Ratios_5yr” and a new worksheet named “Benchmark”.</a:t>
            </a:r>
          </a:p>
          <a:p>
            <a:pPr lvl="0"/>
            <a:r>
              <a:rPr lang="en-GB" sz="1800" dirty="0"/>
              <a:t>A written comparison (max 300 words) between your selected company and direct competitors (or industry average) in Word file.</a:t>
            </a:r>
          </a:p>
          <a:p>
            <a:pPr lvl="0"/>
            <a:endParaRPr lang="en-GB" sz="1800" dirty="0"/>
          </a:p>
          <a:p>
            <a:r>
              <a:rPr lang="en-GB" sz="1800" b="1" dirty="0"/>
              <a:t>Online text</a:t>
            </a:r>
            <a:r>
              <a:rPr lang="en-GB" sz="1800" dirty="0"/>
              <a:t>: Write a note of AI usage.</a:t>
            </a:r>
          </a:p>
        </p:txBody>
      </p:sp>
    </p:spTree>
    <p:extLst>
      <p:ext uri="{BB962C8B-B14F-4D97-AF65-F5344CB8AC3E}">
        <p14:creationId xmlns:p14="http://schemas.microsoft.com/office/powerpoint/2010/main" val="7273650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dirty="0"/>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sz="2000" dirty="0" err="1"/>
              <a:t>Atrill</a:t>
            </a:r>
            <a:r>
              <a:rPr lang="en-GB" sz="2000" dirty="0"/>
              <a:t>, P., &amp; McLaney, E. (2017). Chapter 12. </a:t>
            </a:r>
            <a:r>
              <a:rPr lang="en-GB" sz="2000" i="1" dirty="0"/>
              <a:t>Accounting and Finance for Non-Specialists</a:t>
            </a:r>
            <a:r>
              <a:rPr lang="en-GB" sz="2000" dirty="0"/>
              <a:t> (10th Edition, pp. 456-503). Pearson Education. ISBN: 9781292135601.</a:t>
            </a:r>
          </a:p>
          <a:p>
            <a:r>
              <a:rPr lang="en-GB" sz="2000" dirty="0"/>
              <a:t>Berk, J. and </a:t>
            </a:r>
            <a:r>
              <a:rPr lang="en-GB" sz="2000" dirty="0" err="1"/>
              <a:t>DeMarzo</a:t>
            </a:r>
            <a:r>
              <a:rPr lang="en-GB" sz="2000" dirty="0"/>
              <a:t>, P. (2020). </a:t>
            </a:r>
            <a:r>
              <a:rPr lang="en-GB" sz="2000" i="1" dirty="0"/>
              <a:t>Corporate Finance</a:t>
            </a:r>
            <a:r>
              <a:rPr lang="en-GB" sz="2000" dirty="0"/>
              <a:t> (5th Global Edition). Pearson Education. ISBN: 9781292304151. </a:t>
            </a:r>
          </a:p>
          <a:p>
            <a:r>
              <a:rPr lang="en-GB" sz="2000" dirty="0"/>
              <a:t>Keown, A.J., Martin, J.D., and Petty, J.W. (2024). </a:t>
            </a:r>
            <a:r>
              <a:rPr lang="en-GB" sz="2000" i="1" dirty="0"/>
              <a:t>Foundations of Finance</a:t>
            </a:r>
            <a:r>
              <a:rPr lang="en-GB" sz="2000" dirty="0"/>
              <a:t> (10th Global Edition). Pearson Education. ISBN: 9781292742168.</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24/06/2026</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1669</Words>
  <Application>Microsoft Office PowerPoint</Application>
  <PresentationFormat>On-screen Show (16:9)</PresentationFormat>
  <Paragraphs>334</Paragraphs>
  <Slides>34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ＭＳ Ｐゴシック</vt:lpstr>
      <vt:lpstr>Myriad Pro</vt:lpstr>
      <vt:lpstr>ヒラギノ角ゴ Pro W3</vt:lpstr>
      <vt:lpstr>Arial</vt:lpstr>
      <vt:lpstr>Cambria Math</vt:lpstr>
      <vt:lpstr>Verdana</vt:lpstr>
      <vt:lpstr>20140311PresentationUWTSDTemplate</vt:lpstr>
      <vt:lpstr>MBA</vt:lpstr>
      <vt:lpstr>Week Outline</vt:lpstr>
      <vt:lpstr>Working Capital</vt:lpstr>
      <vt:lpstr>Financial Statement Analysis </vt:lpstr>
      <vt:lpstr>Financial Statement Analysis </vt:lpstr>
      <vt:lpstr>Financial Statement Analysis </vt:lpstr>
      <vt:lpstr>Financial Statement Analysis </vt:lpstr>
      <vt:lpstr>Practice: UrbanBites Cafe</vt:lpstr>
      <vt:lpstr>Practice: UrbanBites Cafe</vt:lpstr>
      <vt:lpstr>Practice: UrbanBites Cafe</vt:lpstr>
      <vt:lpstr>Practice: UrbanBites Cafe</vt:lpstr>
      <vt:lpstr>Practice: UrbanBites Cafe</vt:lpstr>
      <vt:lpstr>Example Computing Working Capital Ratios</vt:lpstr>
      <vt:lpstr>Example Computing Working Capital Ratios</vt:lpstr>
      <vt:lpstr>Example Computing Working Capital Ratios</vt:lpstr>
      <vt:lpstr>Example Computing Working Capital Ratios</vt:lpstr>
      <vt:lpstr>Example Computing Working Capital Ratios</vt:lpstr>
      <vt:lpstr>Example Computing Working Capital Ratios</vt:lpstr>
      <vt:lpstr>Example Computing Working Capital Ratios</vt:lpstr>
      <vt:lpstr>Financial Statement Analysis</vt:lpstr>
      <vt:lpstr>Financial Statement Analysis </vt:lpstr>
      <vt:lpstr>Example Computing Operating Returns </vt:lpstr>
      <vt:lpstr>Example: Computing Operating Returns</vt:lpstr>
      <vt:lpstr>Example Computing Operating Returns</vt:lpstr>
      <vt:lpstr>A Summary of Key Financial Ratios</vt:lpstr>
      <vt:lpstr>A Summary of Key Financial Ratios</vt:lpstr>
      <vt:lpstr>A Summary of Key Financial Ratios</vt:lpstr>
      <vt:lpstr>A Summary of Key Financial Ratios</vt:lpstr>
      <vt:lpstr>A Summary of Key Financial Ratios</vt:lpstr>
      <vt:lpstr>A Summary of Key Financial Ratios</vt:lpstr>
      <vt:lpstr>Independent Study</vt:lpstr>
      <vt:lpstr>Task 1</vt:lpstr>
      <vt:lpstr>Task 1</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Shengfeng Mei</cp:lastModifiedBy>
  <cp:revision>267</cp:revision>
  <cp:lastPrinted>2018-07-09T15:27:01Z</cp:lastPrinted>
  <dcterms:created xsi:type="dcterms:W3CDTF">2002-10-07T19:43:58Z</dcterms:created>
  <dcterms:modified xsi:type="dcterms:W3CDTF">2026-06-24T08:21:31Z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