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2.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5"/>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5" dt="2026-10-22T04:55:44.310"/>
    <p1510:client id="{36217310-680D-E7F5-0EA4-2BF93A494688}" v="137" dt="2026-10-22T04:43:30.772"/>
    <p1510:client id="{3C840562-D1E8-4D09-9E0F-9433C9BE3E46}" v="183" dt="2026-10-22T04:44:24.015"/>
    <p1510:client id="{52137AD2-4A7B-117D-2639-8CA61DFAC490}" v="6" dt="2026-10-21T11:38:10.524"/>
    <p1510:client id="{A4B462B4-23F1-7CC0-7F98-56925C66161A}" v="23" dt="2026-10-21T09:21:10.996"/>
    <p1510:client id="{CA73B389-247A-EF92-B894-6EAC83F691AB}" v="61" dt="2026-10-21T08:50:40.5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sma Amjid (2322971)" userId="S::2322971@student.uwtsd.ac.uk::842c7bc3-a507-4f69-b671-99368e591d31" providerId="AD" clId="Web-{CA73B389-247A-EF92-B894-6EAC83F691AB}"/>
    <pc:docChg chg="modSld">
      <pc:chgData name="Aasma Amjid (2322971)" userId="S::2322971@student.uwtsd.ac.uk::842c7bc3-a507-4f69-b671-99368e591d31" providerId="AD" clId="Web-{CA73B389-247A-EF92-B894-6EAC83F691AB}" dt="2026-10-21T08:50:40.524" v="59" actId="14100"/>
      <pc:docMkLst>
        <pc:docMk/>
      </pc:docMkLst>
      <pc:sldChg chg="modSp">
        <pc:chgData name="Aasma Amjid (2322971)" userId="S::2322971@student.uwtsd.ac.uk::842c7bc3-a507-4f69-b671-99368e591d31" providerId="AD" clId="Web-{CA73B389-247A-EF92-B894-6EAC83F691AB}" dt="2026-10-21T08:40:44.083" v="8" actId="20577"/>
        <pc:sldMkLst>
          <pc:docMk/>
          <pc:sldMk cId="214240275" sldId="262"/>
        </pc:sldMkLst>
        <pc:spChg chg="mod">
          <ac:chgData name="Aasma Amjid (2322971)" userId="S::2322971@student.uwtsd.ac.uk::842c7bc3-a507-4f69-b671-99368e591d31" providerId="AD" clId="Web-{CA73B389-247A-EF92-B894-6EAC83F691AB}" dt="2026-10-21T08:40:44.083" v="8" actId="20577"/>
          <ac:spMkLst>
            <pc:docMk/>
            <pc:sldMk cId="214240275" sldId="262"/>
            <ac:spMk id="4" creationId="{5723CC4A-DC8E-4243-AE3C-1F6665886013}"/>
          </ac:spMkLst>
        </pc:spChg>
      </pc:sldChg>
      <pc:sldChg chg="modSp">
        <pc:chgData name="Aasma Amjid (2322971)" userId="S::2322971@student.uwtsd.ac.uk::842c7bc3-a507-4f69-b671-99368e591d31" providerId="AD" clId="Web-{CA73B389-247A-EF92-B894-6EAC83F691AB}" dt="2026-10-21T08:46:27.999" v="15" actId="20577"/>
        <pc:sldMkLst>
          <pc:docMk/>
          <pc:sldMk cId="1298845381" sldId="273"/>
        </pc:sldMkLst>
        <pc:spChg chg="mod">
          <ac:chgData name="Aasma Amjid (2322971)" userId="S::2322971@student.uwtsd.ac.uk::842c7bc3-a507-4f69-b671-99368e591d31" providerId="AD" clId="Web-{CA73B389-247A-EF92-B894-6EAC83F691AB}" dt="2026-10-21T08:46:27.999" v="15" actId="20577"/>
          <ac:spMkLst>
            <pc:docMk/>
            <pc:sldMk cId="1298845381" sldId="273"/>
            <ac:spMk id="2" creationId="{5AE3DAF8-8CBC-4978-A463-1F614A67F17D}"/>
          </ac:spMkLst>
        </pc:spChg>
      </pc:sldChg>
      <pc:sldChg chg="modSp">
        <pc:chgData name="Aasma Amjid (2322971)" userId="S::2322971@student.uwtsd.ac.uk::842c7bc3-a507-4f69-b671-99368e591d31" providerId="AD" clId="Web-{CA73B389-247A-EF92-B894-6EAC83F691AB}" dt="2026-10-21T08:50:40.524" v="59" actId="14100"/>
        <pc:sldMkLst>
          <pc:docMk/>
          <pc:sldMk cId="1343841483" sldId="274"/>
        </pc:sldMkLst>
        <pc:spChg chg="mod">
          <ac:chgData name="Aasma Amjid (2322971)" userId="S::2322971@student.uwtsd.ac.uk::842c7bc3-a507-4f69-b671-99368e591d31" providerId="AD" clId="Web-{CA73B389-247A-EF92-B894-6EAC83F691AB}" dt="2026-10-21T08:50:40.524" v="59" actId="14100"/>
          <ac:spMkLst>
            <pc:docMk/>
            <pc:sldMk cId="1343841483" sldId="274"/>
            <ac:spMk id="2" creationId="{20CCBE21-2061-424F-9D25-D264A3AC4CDC}"/>
          </ac:spMkLst>
        </pc:spChg>
      </pc:sldChg>
    </pc:docChg>
  </pc:docChgLst>
  <pc:docChgLst>
    <pc:chgData name="Aasma Amjid (2322971)" userId="S::2322971@student.uwtsd.ac.uk::842c7bc3-a507-4f69-b671-99368e591d31" providerId="AD" clId="Web-{52137AD2-4A7B-117D-2639-8CA61DFAC490}"/>
    <pc:docChg chg="modSld">
      <pc:chgData name="Aasma Amjid (2322971)" userId="S::2322971@student.uwtsd.ac.uk::842c7bc3-a507-4f69-b671-99368e591d31" providerId="AD" clId="Web-{52137AD2-4A7B-117D-2639-8CA61DFAC490}" dt="2026-10-21T11:38:10.508" v="5" actId="20577"/>
      <pc:docMkLst>
        <pc:docMk/>
      </pc:docMkLst>
      <pc:sldChg chg="modSp">
        <pc:chgData name="Aasma Amjid (2322971)" userId="S::2322971@student.uwtsd.ac.uk::842c7bc3-a507-4f69-b671-99368e591d31" providerId="AD" clId="Web-{52137AD2-4A7B-117D-2639-8CA61DFAC490}" dt="2026-10-21T11:37:24.053" v="3" actId="20577"/>
        <pc:sldMkLst>
          <pc:docMk/>
          <pc:sldMk cId="525773883" sldId="257"/>
        </pc:sldMkLst>
        <pc:spChg chg="mod">
          <ac:chgData name="Aasma Amjid (2322971)" userId="S::2322971@student.uwtsd.ac.uk::842c7bc3-a507-4f69-b671-99368e591d31" providerId="AD" clId="Web-{52137AD2-4A7B-117D-2639-8CA61DFAC490}" dt="2026-10-21T11:35:45.877" v="1" actId="20577"/>
          <ac:spMkLst>
            <pc:docMk/>
            <pc:sldMk cId="525773883" sldId="257"/>
            <ac:spMk id="8" creationId="{9126D3B0-9CC4-4812-903F-489BE6D6B9D2}"/>
          </ac:spMkLst>
        </pc:spChg>
        <pc:spChg chg="mod">
          <ac:chgData name="Aasma Amjid (2322971)" userId="S::2322971@student.uwtsd.ac.uk::842c7bc3-a507-4f69-b671-99368e591d31" providerId="AD" clId="Web-{52137AD2-4A7B-117D-2639-8CA61DFAC490}" dt="2026-10-21T11:37:24.053" v="3" actId="20577"/>
          <ac:spMkLst>
            <pc:docMk/>
            <pc:sldMk cId="525773883" sldId="257"/>
            <ac:spMk id="10" creationId="{A58AE0B9-3DBB-4524-ABED-C7CDB4C9E5A0}"/>
          </ac:spMkLst>
        </pc:spChg>
      </pc:sldChg>
      <pc:sldChg chg="modSp">
        <pc:chgData name="Aasma Amjid (2322971)" userId="S::2322971@student.uwtsd.ac.uk::842c7bc3-a507-4f69-b671-99368e591d31" providerId="AD" clId="Web-{52137AD2-4A7B-117D-2639-8CA61DFAC490}" dt="2026-10-21T11:38:10.508" v="5" actId="20577"/>
        <pc:sldMkLst>
          <pc:docMk/>
          <pc:sldMk cId="1787317873" sldId="259"/>
        </pc:sldMkLst>
        <pc:spChg chg="mod">
          <ac:chgData name="Aasma Amjid (2322971)" userId="S::2322971@student.uwtsd.ac.uk::842c7bc3-a507-4f69-b671-99368e591d31" providerId="AD" clId="Web-{52137AD2-4A7B-117D-2639-8CA61DFAC490}" dt="2026-10-21T11:38:10.508" v="5" actId="20577"/>
          <ac:spMkLst>
            <pc:docMk/>
            <pc:sldMk cId="1787317873" sldId="259"/>
            <ac:spMk id="6" creationId="{6013C9E9-0380-4735-9AF4-75D934C6E469}"/>
          </ac:spMkLst>
        </pc:spChg>
      </pc:sldChg>
    </pc:docChg>
  </pc:docChgLst>
  <pc:docChgLst>
    <pc:chgData name="Aasma Amjid (2322971)" userId="S::2322971@student.uwtsd.ac.uk::842c7bc3-a507-4f69-b671-99368e591d31" providerId="AD" clId="Web-{36217310-680D-E7F5-0EA4-2BF93A494688}"/>
    <pc:docChg chg="modSld">
      <pc:chgData name="Aasma Amjid (2322971)" userId="S::2322971@student.uwtsd.ac.uk::842c7bc3-a507-4f69-b671-99368e591d31" providerId="AD" clId="Web-{36217310-680D-E7F5-0EA4-2BF93A494688}" dt="2026-10-22T04:43:30.772" v="136" actId="20577"/>
      <pc:docMkLst>
        <pc:docMk/>
      </pc:docMkLst>
      <pc:sldChg chg="modSp">
        <pc:chgData name="Aasma Amjid (2322971)" userId="S::2322971@student.uwtsd.ac.uk::842c7bc3-a507-4f69-b671-99368e591d31" providerId="AD" clId="Web-{36217310-680D-E7F5-0EA4-2BF93A494688}" dt="2026-10-22T04:14:56.307" v="132" actId="20577"/>
        <pc:sldMkLst>
          <pc:docMk/>
          <pc:sldMk cId="601177034" sldId="256"/>
        </pc:sldMkLst>
        <pc:spChg chg="mod">
          <ac:chgData name="Aasma Amjid (2322971)" userId="S::2322971@student.uwtsd.ac.uk::842c7bc3-a507-4f69-b671-99368e591d31" providerId="AD" clId="Web-{36217310-680D-E7F5-0EA4-2BF93A494688}" dt="2026-10-22T04:14:56.307" v="132" actId="20577"/>
          <ac:spMkLst>
            <pc:docMk/>
            <pc:sldMk cId="601177034" sldId="256"/>
            <ac:spMk id="2" creationId="{DD5DB3C9-2401-4C3F-9C47-68C2BE28BB5F}"/>
          </ac:spMkLst>
        </pc:spChg>
        <pc:spChg chg="mod">
          <ac:chgData name="Aasma Amjid (2322971)" userId="S::2322971@student.uwtsd.ac.uk::842c7bc3-a507-4f69-b671-99368e591d31" providerId="AD" clId="Web-{36217310-680D-E7F5-0EA4-2BF93A494688}" dt="2026-10-22T04:13:59.209" v="125" actId="20577"/>
          <ac:spMkLst>
            <pc:docMk/>
            <pc:sldMk cId="601177034" sldId="256"/>
            <ac:spMk id="4" creationId="{22E2764B-299C-46F1-9CE4-394AA9F19063}"/>
          </ac:spMkLst>
        </pc:spChg>
        <pc:spChg chg="mod">
          <ac:chgData name="Aasma Amjid (2322971)" userId="S::2322971@student.uwtsd.ac.uk::842c7bc3-a507-4f69-b671-99368e591d31" providerId="AD" clId="Web-{36217310-680D-E7F5-0EA4-2BF93A494688}" dt="2026-10-22T04:14:19.820" v="131" actId="20577"/>
          <ac:spMkLst>
            <pc:docMk/>
            <pc:sldMk cId="601177034" sldId="256"/>
            <ac:spMk id="5" creationId="{F038E613-0545-47F0-A28E-A7E7DD553439}"/>
          </ac:spMkLst>
        </pc:spChg>
      </pc:sldChg>
      <pc:sldChg chg="modSp">
        <pc:chgData name="Aasma Amjid (2322971)" userId="S::2322971@student.uwtsd.ac.uk::842c7bc3-a507-4f69-b671-99368e591d31" providerId="AD" clId="Web-{36217310-680D-E7F5-0EA4-2BF93A494688}" dt="2026-10-22T04:17:10.567" v="134" actId="1076"/>
        <pc:sldMkLst>
          <pc:docMk/>
          <pc:sldMk cId="525773883" sldId="257"/>
        </pc:sldMkLst>
        <pc:spChg chg="mod">
          <ac:chgData name="Aasma Amjid (2322971)" userId="S::2322971@student.uwtsd.ac.uk::842c7bc3-a507-4f69-b671-99368e591d31" providerId="AD" clId="Web-{36217310-680D-E7F5-0EA4-2BF93A494688}" dt="2026-10-22T04:17:10.567" v="134" actId="1076"/>
          <ac:spMkLst>
            <pc:docMk/>
            <pc:sldMk cId="525773883" sldId="257"/>
            <ac:spMk id="4" creationId="{20A5BFE1-293A-4766-A356-7C05FEA1B622}"/>
          </ac:spMkLst>
        </pc:spChg>
        <pc:spChg chg="mod">
          <ac:chgData name="Aasma Amjid (2322971)" userId="S::2322971@student.uwtsd.ac.uk::842c7bc3-a507-4f69-b671-99368e591d31" providerId="AD" clId="Web-{36217310-680D-E7F5-0EA4-2BF93A494688}" dt="2026-10-22T04:16:57.254" v="133" actId="1076"/>
          <ac:spMkLst>
            <pc:docMk/>
            <pc:sldMk cId="525773883" sldId="257"/>
            <ac:spMk id="5" creationId="{55C04831-91E5-4D28-A707-00DDDC4E4BBF}"/>
          </ac:spMkLst>
        </pc:spChg>
      </pc:sldChg>
      <pc:sldChg chg="modSp">
        <pc:chgData name="Aasma Amjid (2322971)" userId="S::2322971@student.uwtsd.ac.uk::842c7bc3-a507-4f69-b671-99368e591d31" providerId="AD" clId="Web-{36217310-680D-E7F5-0EA4-2BF93A494688}" dt="2026-10-22T04:43:30.772" v="136" actId="20577"/>
        <pc:sldMkLst>
          <pc:docMk/>
          <pc:sldMk cId="1295243746" sldId="258"/>
        </pc:sldMkLst>
        <pc:spChg chg="mod">
          <ac:chgData name="Aasma Amjid (2322971)" userId="S::2322971@student.uwtsd.ac.uk::842c7bc3-a507-4f69-b671-99368e591d31" providerId="AD" clId="Web-{36217310-680D-E7F5-0EA4-2BF93A494688}" dt="2026-10-22T04:43:30.772" v="136" actId="20577"/>
          <ac:spMkLst>
            <pc:docMk/>
            <pc:sldMk cId="1295243746" sldId="258"/>
            <ac:spMk id="7" creationId="{299668C2-9546-471C-853E-971BE3A5D4AF}"/>
          </ac:spMkLst>
        </pc:spChg>
        <pc:spChg chg="mod">
          <ac:chgData name="Aasma Amjid (2322971)" userId="S::2322971@student.uwtsd.ac.uk::842c7bc3-a507-4f69-b671-99368e591d31" providerId="AD" clId="Web-{36217310-680D-E7F5-0EA4-2BF93A494688}" dt="2026-10-22T03:58:31.935" v="8" actId="20577"/>
          <ac:spMkLst>
            <pc:docMk/>
            <pc:sldMk cId="1295243746" sldId="258"/>
            <ac:spMk id="9" creationId="{B9979562-440B-4B54-9B8C-A6BC09AEE1FA}"/>
          </ac:spMkLst>
        </pc:spChg>
      </pc:sldChg>
      <pc:sldChg chg="modSp">
        <pc:chgData name="Aasma Amjid (2322971)" userId="S::2322971@student.uwtsd.ac.uk::842c7bc3-a507-4f69-b671-99368e591d31" providerId="AD" clId="Web-{36217310-680D-E7F5-0EA4-2BF93A494688}" dt="2026-10-22T04:01:16.012" v="36" actId="20577"/>
        <pc:sldMkLst>
          <pc:docMk/>
          <pc:sldMk cId="1062296113" sldId="260"/>
        </pc:sldMkLst>
        <pc:spChg chg="mod">
          <ac:chgData name="Aasma Amjid (2322971)" userId="S::2322971@student.uwtsd.ac.uk::842c7bc3-a507-4f69-b671-99368e591d31" providerId="AD" clId="Web-{36217310-680D-E7F5-0EA4-2BF93A494688}" dt="2026-10-22T04:00:17.414" v="17" actId="20577"/>
          <ac:spMkLst>
            <pc:docMk/>
            <pc:sldMk cId="1062296113" sldId="260"/>
            <ac:spMk id="2" creationId="{C58358B1-BD1B-4DCF-8FE2-75308FDF21A9}"/>
          </ac:spMkLst>
        </pc:spChg>
        <pc:spChg chg="mod">
          <ac:chgData name="Aasma Amjid (2322971)" userId="S::2322971@student.uwtsd.ac.uk::842c7bc3-a507-4f69-b671-99368e591d31" providerId="AD" clId="Web-{36217310-680D-E7F5-0EA4-2BF93A494688}" dt="2026-10-22T04:01:16.012" v="36" actId="20577"/>
          <ac:spMkLst>
            <pc:docMk/>
            <pc:sldMk cId="1062296113" sldId="260"/>
            <ac:spMk id="10" creationId="{B196AD94-C74F-45C2-8C7F-D3BAD227E5CC}"/>
          </ac:spMkLst>
        </pc:spChg>
        <pc:spChg chg="mod">
          <ac:chgData name="Aasma Amjid (2322971)" userId="S::2322971@student.uwtsd.ac.uk::842c7bc3-a507-4f69-b671-99368e591d31" providerId="AD" clId="Web-{36217310-680D-E7F5-0EA4-2BF93A494688}" dt="2026-10-22T03:59:25.001" v="13" actId="1076"/>
          <ac:spMkLst>
            <pc:docMk/>
            <pc:sldMk cId="1062296113" sldId="260"/>
            <ac:spMk id="12" creationId="{6B997F8A-3B1F-4B1C-B27C-F3CC36D2B817}"/>
          </ac:spMkLst>
        </pc:spChg>
      </pc:sldChg>
      <pc:sldChg chg="modSp">
        <pc:chgData name="Aasma Amjid (2322971)" userId="S::2322971@student.uwtsd.ac.uk::842c7bc3-a507-4f69-b671-99368e591d31" providerId="AD" clId="Web-{36217310-680D-E7F5-0EA4-2BF93A494688}" dt="2026-10-22T04:01:49.858" v="40" actId="20577"/>
        <pc:sldMkLst>
          <pc:docMk/>
          <pc:sldMk cId="977498590" sldId="261"/>
        </pc:sldMkLst>
        <pc:spChg chg="mod">
          <ac:chgData name="Aasma Amjid (2322971)" userId="S::2322971@student.uwtsd.ac.uk::842c7bc3-a507-4f69-b671-99368e591d31" providerId="AD" clId="Web-{36217310-680D-E7F5-0EA4-2BF93A494688}" dt="2026-10-22T04:01:49.858" v="40" actId="20577"/>
          <ac:spMkLst>
            <pc:docMk/>
            <pc:sldMk cId="977498590" sldId="261"/>
            <ac:spMk id="3" creationId="{95B06435-CDAA-4C4B-8FF3-B6FD534F43BA}"/>
          </ac:spMkLst>
        </pc:spChg>
        <pc:spChg chg="mod">
          <ac:chgData name="Aasma Amjid (2322971)" userId="S::2322971@student.uwtsd.ac.uk::842c7bc3-a507-4f69-b671-99368e591d31" providerId="AD" clId="Web-{36217310-680D-E7F5-0EA4-2BF93A494688}" dt="2026-10-22T04:01:39.154" v="37" actId="20577"/>
          <ac:spMkLst>
            <pc:docMk/>
            <pc:sldMk cId="977498590" sldId="261"/>
            <ac:spMk id="5" creationId="{28A79B79-2CAC-4202-94B7-40D39AE45958}"/>
          </ac:spMkLst>
        </pc:spChg>
      </pc:sldChg>
      <pc:sldChg chg="modSp">
        <pc:chgData name="Aasma Amjid (2322971)" userId="S::2322971@student.uwtsd.ac.uk::842c7bc3-a507-4f69-b671-99368e591d31" providerId="AD" clId="Web-{36217310-680D-E7F5-0EA4-2BF93A494688}" dt="2026-10-22T04:13:06.784" v="124" actId="20577"/>
        <pc:sldMkLst>
          <pc:docMk/>
          <pc:sldMk cId="214240275" sldId="262"/>
        </pc:sldMkLst>
        <pc:spChg chg="mod">
          <ac:chgData name="Aasma Amjid (2322971)" userId="S::2322971@student.uwtsd.ac.uk::842c7bc3-a507-4f69-b671-99368e591d31" providerId="AD" clId="Web-{36217310-680D-E7F5-0EA4-2BF93A494688}" dt="2026-10-22T04:13:06.784" v="124" actId="20577"/>
          <ac:spMkLst>
            <pc:docMk/>
            <pc:sldMk cId="214240275" sldId="262"/>
            <ac:spMk id="4" creationId="{5723CC4A-DC8E-4243-AE3C-1F6665886013}"/>
          </ac:spMkLst>
        </pc:spChg>
        <pc:spChg chg="mod">
          <ac:chgData name="Aasma Amjid (2322971)" userId="S::2322971@student.uwtsd.ac.uk::842c7bc3-a507-4f69-b671-99368e591d31" providerId="AD" clId="Web-{36217310-680D-E7F5-0EA4-2BF93A494688}" dt="2026-10-22T04:02:02.296" v="41" actId="20577"/>
          <ac:spMkLst>
            <pc:docMk/>
            <pc:sldMk cId="214240275" sldId="262"/>
            <ac:spMk id="6" creationId="{D5A51743-7542-44E5-9466-CF9C86E642F6}"/>
          </ac:spMkLst>
        </pc:spChg>
      </pc:sldChg>
      <pc:sldChg chg="modSp">
        <pc:chgData name="Aasma Amjid (2322971)" userId="S::2322971@student.uwtsd.ac.uk::842c7bc3-a507-4f69-b671-99368e591d31" providerId="AD" clId="Web-{36217310-680D-E7F5-0EA4-2BF93A494688}" dt="2026-10-22T04:02:25.626" v="42" actId="20577"/>
        <pc:sldMkLst>
          <pc:docMk/>
          <pc:sldMk cId="565661230" sldId="263"/>
        </pc:sldMkLst>
        <pc:spChg chg="mod">
          <ac:chgData name="Aasma Amjid (2322971)" userId="S::2322971@student.uwtsd.ac.uk::842c7bc3-a507-4f69-b671-99368e591d31" providerId="AD" clId="Web-{36217310-680D-E7F5-0EA4-2BF93A494688}" dt="2026-10-22T04:02:25.626" v="42" actId="20577"/>
          <ac:spMkLst>
            <pc:docMk/>
            <pc:sldMk cId="565661230" sldId="263"/>
            <ac:spMk id="10" creationId="{891DAA26-4554-4F5A-9D4F-119E955304F9}"/>
          </ac:spMkLst>
        </pc:spChg>
      </pc:sldChg>
      <pc:sldChg chg="modSp">
        <pc:chgData name="Aasma Amjid (2322971)" userId="S::2322971@student.uwtsd.ac.uk::842c7bc3-a507-4f69-b671-99368e591d31" providerId="AD" clId="Web-{36217310-680D-E7F5-0EA4-2BF93A494688}" dt="2026-10-22T04:11:23.667" v="112" actId="20577"/>
        <pc:sldMkLst>
          <pc:docMk/>
          <pc:sldMk cId="1958261682" sldId="264"/>
        </pc:sldMkLst>
        <pc:spChg chg="mod">
          <ac:chgData name="Aasma Amjid (2322971)" userId="S::2322971@student.uwtsd.ac.uk::842c7bc3-a507-4f69-b671-99368e591d31" providerId="AD" clId="Web-{36217310-680D-E7F5-0EA4-2BF93A494688}" dt="2026-10-22T04:03:12.067" v="45" actId="20577"/>
          <ac:spMkLst>
            <pc:docMk/>
            <pc:sldMk cId="1958261682" sldId="264"/>
            <ac:spMk id="2" creationId="{5AC1A300-0FED-4F6C-915A-9BD313B04557}"/>
          </ac:spMkLst>
        </pc:spChg>
        <pc:spChg chg="mod">
          <ac:chgData name="Aasma Amjid (2322971)" userId="S::2322971@student.uwtsd.ac.uk::842c7bc3-a507-4f69-b671-99368e591d31" providerId="AD" clId="Web-{36217310-680D-E7F5-0EA4-2BF93A494688}" dt="2026-10-22T04:11:23.667" v="112" actId="20577"/>
          <ac:spMkLst>
            <pc:docMk/>
            <pc:sldMk cId="1958261682" sldId="264"/>
            <ac:spMk id="7" creationId="{D64EF4B6-8B47-4519-939A-576FD4737400}"/>
          </ac:spMkLst>
        </pc:spChg>
        <pc:spChg chg="mod">
          <ac:chgData name="Aasma Amjid (2322971)" userId="S::2322971@student.uwtsd.ac.uk::842c7bc3-a507-4f69-b671-99368e591d31" providerId="AD" clId="Web-{36217310-680D-E7F5-0EA4-2BF93A494688}" dt="2026-10-22T04:04:57.153" v="49" actId="20577"/>
          <ac:spMkLst>
            <pc:docMk/>
            <pc:sldMk cId="1958261682" sldId="264"/>
            <ac:spMk id="9" creationId="{FB5201A6-BD73-4A54-9173-61D46F28487E}"/>
          </ac:spMkLst>
        </pc:spChg>
      </pc:sldChg>
      <pc:sldChg chg="modSp">
        <pc:chgData name="Aasma Amjid (2322971)" userId="S::2322971@student.uwtsd.ac.uk::842c7bc3-a507-4f69-b671-99368e591d31" providerId="AD" clId="Web-{36217310-680D-E7F5-0EA4-2BF93A494688}" dt="2026-10-22T04:05:40.704" v="56" actId="20577"/>
        <pc:sldMkLst>
          <pc:docMk/>
          <pc:sldMk cId="1159458591" sldId="265"/>
        </pc:sldMkLst>
        <pc:spChg chg="mod">
          <ac:chgData name="Aasma Amjid (2322971)" userId="S::2322971@student.uwtsd.ac.uk::842c7bc3-a507-4f69-b671-99368e591d31" providerId="AD" clId="Web-{36217310-680D-E7F5-0EA4-2BF93A494688}" dt="2026-10-22T04:05:40.704" v="56" actId="20577"/>
          <ac:spMkLst>
            <pc:docMk/>
            <pc:sldMk cId="1159458591" sldId="265"/>
            <ac:spMk id="5" creationId="{AC2E1E32-EB08-442E-AE52-B36EAF589CD2}"/>
          </ac:spMkLst>
        </pc:spChg>
        <pc:spChg chg="mod">
          <ac:chgData name="Aasma Amjid (2322971)" userId="S::2322971@student.uwtsd.ac.uk::842c7bc3-a507-4f69-b671-99368e591d31" providerId="AD" clId="Web-{36217310-680D-E7F5-0EA4-2BF93A494688}" dt="2026-10-22T04:05:12.951" v="50" actId="20577"/>
          <ac:spMkLst>
            <pc:docMk/>
            <pc:sldMk cId="1159458591" sldId="265"/>
            <ac:spMk id="7" creationId="{A518BC93-1035-4889-B23B-D30EB1DF41C7}"/>
          </ac:spMkLst>
        </pc:spChg>
      </pc:sldChg>
      <pc:sldChg chg="modSp">
        <pc:chgData name="Aasma Amjid (2322971)" userId="S::2322971@student.uwtsd.ac.uk::842c7bc3-a507-4f69-b671-99368e591d31" providerId="AD" clId="Web-{36217310-680D-E7F5-0EA4-2BF93A494688}" dt="2026-10-22T04:05:48.751" v="61" actId="20577"/>
        <pc:sldMkLst>
          <pc:docMk/>
          <pc:sldMk cId="220394104" sldId="266"/>
        </pc:sldMkLst>
        <pc:spChg chg="mod">
          <ac:chgData name="Aasma Amjid (2322971)" userId="S::2322971@student.uwtsd.ac.uk::842c7bc3-a507-4f69-b671-99368e591d31" providerId="AD" clId="Web-{36217310-680D-E7F5-0EA4-2BF93A494688}" dt="2026-10-22T04:05:48.751" v="61" actId="20577"/>
          <ac:spMkLst>
            <pc:docMk/>
            <pc:sldMk cId="220394104" sldId="266"/>
            <ac:spMk id="7" creationId="{876CF8E9-34EB-4A6C-87D0-4FF792446569}"/>
          </ac:spMkLst>
        </pc:spChg>
      </pc:sldChg>
      <pc:sldChg chg="modSp">
        <pc:chgData name="Aasma Amjid (2322971)" userId="S::2322971@student.uwtsd.ac.uk::842c7bc3-a507-4f69-b671-99368e591d31" providerId="AD" clId="Web-{36217310-680D-E7F5-0EA4-2BF93A494688}" dt="2026-10-22T04:10:55.383" v="108" actId="1076"/>
        <pc:sldMkLst>
          <pc:docMk/>
          <pc:sldMk cId="362207419" sldId="267"/>
        </pc:sldMkLst>
        <pc:spChg chg="mod">
          <ac:chgData name="Aasma Amjid (2322971)" userId="S::2322971@student.uwtsd.ac.uk::842c7bc3-a507-4f69-b671-99368e591d31" providerId="AD" clId="Web-{36217310-680D-E7F5-0EA4-2BF93A494688}" dt="2026-10-22T04:06:17.488" v="66" actId="20577"/>
          <ac:spMkLst>
            <pc:docMk/>
            <pc:sldMk cId="362207419" sldId="267"/>
            <ac:spMk id="7" creationId="{23516589-BEAE-4E2A-A0ED-C38AA8380E54}"/>
          </ac:spMkLst>
        </pc:spChg>
        <pc:spChg chg="mod">
          <ac:chgData name="Aasma Amjid (2322971)" userId="S::2322971@student.uwtsd.ac.uk::842c7bc3-a507-4f69-b671-99368e591d31" providerId="AD" clId="Web-{36217310-680D-E7F5-0EA4-2BF93A494688}" dt="2026-10-22T04:10:55.383" v="108" actId="1076"/>
          <ac:spMkLst>
            <pc:docMk/>
            <pc:sldMk cId="362207419" sldId="267"/>
            <ac:spMk id="9" creationId="{B710238B-31D4-4B7B-ACCE-8E848C7C39D4}"/>
          </ac:spMkLst>
        </pc:spChg>
      </pc:sldChg>
      <pc:sldChg chg="modSp">
        <pc:chgData name="Aasma Amjid (2322971)" userId="S::2322971@student.uwtsd.ac.uk::842c7bc3-a507-4f69-b671-99368e591d31" providerId="AD" clId="Web-{36217310-680D-E7F5-0EA4-2BF93A494688}" dt="2026-10-22T04:07:05.007" v="73" actId="20577"/>
        <pc:sldMkLst>
          <pc:docMk/>
          <pc:sldMk cId="321088791" sldId="268"/>
        </pc:sldMkLst>
        <pc:spChg chg="mod">
          <ac:chgData name="Aasma Amjid (2322971)" userId="S::2322971@student.uwtsd.ac.uk::842c7bc3-a507-4f69-b671-99368e591d31" providerId="AD" clId="Web-{36217310-680D-E7F5-0EA4-2BF93A494688}" dt="2026-10-22T04:07:05.007" v="73" actId="20577"/>
          <ac:spMkLst>
            <pc:docMk/>
            <pc:sldMk cId="321088791" sldId="268"/>
            <ac:spMk id="8" creationId="{BFBBB282-D16F-4717-9B5C-92C79FEAD44E}"/>
          </ac:spMkLst>
        </pc:spChg>
        <pc:spChg chg="mod">
          <ac:chgData name="Aasma Amjid (2322971)" userId="S::2322971@student.uwtsd.ac.uk::842c7bc3-a507-4f69-b671-99368e591d31" providerId="AD" clId="Web-{36217310-680D-E7F5-0EA4-2BF93A494688}" dt="2026-10-22T03:54:43.058" v="0" actId="20577"/>
          <ac:spMkLst>
            <pc:docMk/>
            <pc:sldMk cId="321088791" sldId="268"/>
            <ac:spMk id="10" creationId="{287FE138-1E22-43FB-8F03-29F34FE8CBD5}"/>
          </ac:spMkLst>
        </pc:spChg>
      </pc:sldChg>
      <pc:sldChg chg="modSp">
        <pc:chgData name="Aasma Amjid (2322971)" userId="S::2322971@student.uwtsd.ac.uk::842c7bc3-a507-4f69-b671-99368e591d31" providerId="AD" clId="Web-{36217310-680D-E7F5-0EA4-2BF93A494688}" dt="2026-10-22T04:07:54.917" v="94" actId="20577"/>
        <pc:sldMkLst>
          <pc:docMk/>
          <pc:sldMk cId="1501228478" sldId="269"/>
        </pc:sldMkLst>
        <pc:spChg chg="mod">
          <ac:chgData name="Aasma Amjid (2322971)" userId="S::2322971@student.uwtsd.ac.uk::842c7bc3-a507-4f69-b671-99368e591d31" providerId="AD" clId="Web-{36217310-680D-E7F5-0EA4-2BF93A494688}" dt="2026-10-22T04:07:54.917" v="94" actId="20577"/>
          <ac:spMkLst>
            <pc:docMk/>
            <pc:sldMk cId="1501228478" sldId="269"/>
            <ac:spMk id="3" creationId="{B991503F-6561-4FF1-89EA-2DD85C2D11F6}"/>
          </ac:spMkLst>
        </pc:spChg>
        <pc:spChg chg="mod">
          <ac:chgData name="Aasma Amjid (2322971)" userId="S::2322971@student.uwtsd.ac.uk::842c7bc3-a507-4f69-b671-99368e591d31" providerId="AD" clId="Web-{36217310-680D-E7F5-0EA4-2BF93A494688}" dt="2026-10-22T03:54:59.059" v="1" actId="20577"/>
          <ac:spMkLst>
            <pc:docMk/>
            <pc:sldMk cId="1501228478" sldId="269"/>
            <ac:spMk id="5" creationId="{BCB23B33-19EE-4931-ACE9-6BB304FDC9FD}"/>
          </ac:spMkLst>
        </pc:spChg>
      </pc:sldChg>
      <pc:sldChg chg="modSp">
        <pc:chgData name="Aasma Amjid (2322971)" userId="S::2322971@student.uwtsd.ac.uk::842c7bc3-a507-4f69-b671-99368e591d31" providerId="AD" clId="Web-{36217310-680D-E7F5-0EA4-2BF93A494688}" dt="2026-10-22T04:08:43.030" v="104" actId="20577"/>
        <pc:sldMkLst>
          <pc:docMk/>
          <pc:sldMk cId="2093501548" sldId="270"/>
        </pc:sldMkLst>
        <pc:spChg chg="mod">
          <ac:chgData name="Aasma Amjid (2322971)" userId="S::2322971@student.uwtsd.ac.uk::842c7bc3-a507-4f69-b671-99368e591d31" providerId="AD" clId="Web-{36217310-680D-E7F5-0EA4-2BF93A494688}" dt="2026-10-22T03:55:45.407" v="3" actId="20577"/>
          <ac:spMkLst>
            <pc:docMk/>
            <pc:sldMk cId="2093501548" sldId="270"/>
            <ac:spMk id="2" creationId="{75383DB9-0046-4EBA-843F-1A514D3CAD60}"/>
          </ac:spMkLst>
        </pc:spChg>
        <pc:spChg chg="mod">
          <ac:chgData name="Aasma Amjid (2322971)" userId="S::2322971@student.uwtsd.ac.uk::842c7bc3-a507-4f69-b671-99368e591d31" providerId="AD" clId="Web-{36217310-680D-E7F5-0EA4-2BF93A494688}" dt="2026-10-22T04:08:43.030" v="104" actId="20577"/>
          <ac:spMkLst>
            <pc:docMk/>
            <pc:sldMk cId="2093501548" sldId="270"/>
            <ac:spMk id="4" creationId="{15D88A44-1A43-4345-B881-D9372D53A1FE}"/>
          </ac:spMkLst>
        </pc:spChg>
        <pc:spChg chg="mod">
          <ac:chgData name="Aasma Amjid (2322971)" userId="S::2322971@student.uwtsd.ac.uk::842c7bc3-a507-4f69-b671-99368e591d31" providerId="AD" clId="Web-{36217310-680D-E7F5-0EA4-2BF93A494688}" dt="2026-10-22T03:55:11.810" v="2" actId="20577"/>
          <ac:spMkLst>
            <pc:docMk/>
            <pc:sldMk cId="2093501548" sldId="270"/>
            <ac:spMk id="6" creationId="{9CA0775E-A013-4A21-B00D-43D2663B9DAC}"/>
          </ac:spMkLst>
        </pc:spChg>
      </pc:sldChg>
    </pc:docChg>
  </pc:docChgLst>
  <pc:docChgLst>
    <pc:chgData name="Olivia Edmonds" userId="S::o.edmonds@uwtsd.ac.uk::a3930750-9c81-45c8-8000-38f1e659e108" providerId="AD" clId="Web-{A4B462B4-23F1-7CC0-7F98-56925C66161A}"/>
    <pc:docChg chg="modSld">
      <pc:chgData name="Olivia Edmonds" userId="S::o.edmonds@uwtsd.ac.uk::a3930750-9c81-45c8-8000-38f1e659e108" providerId="AD" clId="Web-{A4B462B4-23F1-7CC0-7F98-56925C66161A}" dt="2026-10-21T09:21:10.996" v="22" actId="20577"/>
      <pc:docMkLst>
        <pc:docMk/>
      </pc:docMkLst>
      <pc:sldChg chg="modSp">
        <pc:chgData name="Olivia Edmonds" userId="S::o.edmonds@uwtsd.ac.uk::a3930750-9c81-45c8-8000-38f1e659e108" providerId="AD" clId="Web-{A4B462B4-23F1-7CC0-7F98-56925C66161A}" dt="2026-10-21T09:19:52.255" v="2" actId="20577"/>
        <pc:sldMkLst>
          <pc:docMk/>
          <pc:sldMk cId="2022904053" sldId="272"/>
        </pc:sldMkLst>
        <pc:spChg chg="mod">
          <ac:chgData name="Olivia Edmonds" userId="S::o.edmonds@uwtsd.ac.uk::a3930750-9c81-45c8-8000-38f1e659e108" providerId="AD" clId="Web-{A4B462B4-23F1-7CC0-7F98-56925C66161A}" dt="2026-10-21T09:19:52.255" v="2" actId="20577"/>
          <ac:spMkLst>
            <pc:docMk/>
            <pc:sldMk cId="2022904053" sldId="272"/>
            <ac:spMk id="2" creationId="{BD76B0C7-9C96-40D0-999B-35AA573AE73E}"/>
          </ac:spMkLst>
        </pc:spChg>
      </pc:sldChg>
      <pc:sldChg chg="modSp">
        <pc:chgData name="Olivia Edmonds" userId="S::o.edmonds@uwtsd.ac.uk::a3930750-9c81-45c8-8000-38f1e659e108" providerId="AD" clId="Web-{A4B462B4-23F1-7CC0-7F98-56925C66161A}" dt="2026-10-21T09:21:10.996" v="22" actId="20577"/>
        <pc:sldMkLst>
          <pc:docMk/>
          <pc:sldMk cId="1326768088" sldId="276"/>
        </pc:sldMkLst>
        <pc:spChg chg="mod">
          <ac:chgData name="Olivia Edmonds" userId="S::o.edmonds@uwtsd.ac.uk::a3930750-9c81-45c8-8000-38f1e659e108" providerId="AD" clId="Web-{A4B462B4-23F1-7CC0-7F98-56925C66161A}" dt="2026-10-21T09:21:10.996" v="22" actId="20577"/>
          <ac:spMkLst>
            <pc:docMk/>
            <pc:sldMk cId="1326768088" sldId="276"/>
            <ac:spMk id="2" creationId="{5301DFB0-B068-415B-8B34-F8F0F841ADED}"/>
          </ac:spMkLst>
        </pc:spChg>
      </pc:sldChg>
    </pc:docChg>
  </pc:docChgLst>
  <pc:docChgLst>
    <pc:chgData name="Aasma Amjid (2322971)" userId="S::2322971@student.uwtsd.ac.uk::842c7bc3-a507-4f69-b671-99368e591d31" providerId="AD" clId="Web-{00000000-0000-0000-0000-000000000000}"/>
    <pc:docChg chg="modSld">
      <pc:chgData name="Aasma Amjid (2322971)" userId="S::2322971@student.uwtsd.ac.uk::842c7bc3-a507-4f69-b671-99368e591d31" providerId="AD" clId="Web-{00000000-0000-0000-0000-000000000000}" dt="2026-10-22T04:55:44.310" v="78"/>
      <pc:docMkLst>
        <pc:docMk/>
      </pc:docMkLst>
      <pc:sldChg chg="modSp">
        <pc:chgData name="Aasma Amjid (2322971)" userId="S::2322971@student.uwtsd.ac.uk::842c7bc3-a507-4f69-b671-99368e591d31" providerId="AD" clId="Web-{00000000-0000-0000-0000-000000000000}" dt="2026-10-22T04:45:00.857" v="2" actId="20577"/>
        <pc:sldMkLst>
          <pc:docMk/>
          <pc:sldMk cId="1787317873" sldId="259"/>
        </pc:sldMkLst>
        <pc:spChg chg="mod">
          <ac:chgData name="Aasma Amjid (2322971)" userId="S::2322971@student.uwtsd.ac.uk::842c7bc3-a507-4f69-b671-99368e591d31" providerId="AD" clId="Web-{00000000-0000-0000-0000-000000000000}" dt="2026-10-22T04:45:00.857" v="2" actId="20577"/>
          <ac:spMkLst>
            <pc:docMk/>
            <pc:sldMk cId="1787317873" sldId="259"/>
            <ac:spMk id="4" creationId="{B95E78AD-B8A7-438E-901E-59911897ED26}"/>
          </ac:spMkLst>
        </pc:spChg>
      </pc:sldChg>
      <pc:sldChg chg="modNotes">
        <pc:chgData name="Aasma Amjid (2322971)" userId="S::2322971@student.uwtsd.ac.uk::842c7bc3-a507-4f69-b671-99368e591d31" providerId="AD" clId="Web-{00000000-0000-0000-0000-000000000000}" dt="2026-10-22T04:48:01.668" v="3"/>
        <pc:sldMkLst>
          <pc:docMk/>
          <pc:sldMk cId="977498590" sldId="261"/>
        </pc:sldMkLst>
      </pc:sldChg>
      <pc:sldChg chg="modNotes">
        <pc:chgData name="Aasma Amjid (2322971)" userId="S::2322971@student.uwtsd.ac.uk::842c7bc3-a507-4f69-b671-99368e591d31" providerId="AD" clId="Web-{00000000-0000-0000-0000-000000000000}" dt="2026-10-22T04:52:18.404" v="28"/>
        <pc:sldMkLst>
          <pc:docMk/>
          <pc:sldMk cId="1958261682" sldId="264"/>
        </pc:sldMkLst>
      </pc:sldChg>
      <pc:sldChg chg="modSp">
        <pc:chgData name="Aasma Amjid (2322971)" userId="S::2322971@student.uwtsd.ac.uk::842c7bc3-a507-4f69-b671-99368e591d31" providerId="AD" clId="Web-{00000000-0000-0000-0000-000000000000}" dt="2026-10-22T04:53:39.676" v="30" actId="20577"/>
        <pc:sldMkLst>
          <pc:docMk/>
          <pc:sldMk cId="220394104" sldId="266"/>
        </pc:sldMkLst>
        <pc:spChg chg="mod">
          <ac:chgData name="Aasma Amjid (2322971)" userId="S::2322971@student.uwtsd.ac.uk::842c7bc3-a507-4f69-b671-99368e591d31" providerId="AD" clId="Web-{00000000-0000-0000-0000-000000000000}" dt="2026-10-22T04:53:39.676" v="30" actId="20577"/>
          <ac:spMkLst>
            <pc:docMk/>
            <pc:sldMk cId="220394104" sldId="266"/>
            <ac:spMk id="4" creationId="{0F9729B9-043D-43A5-B5A6-3221DE93747B}"/>
          </ac:spMkLst>
        </pc:spChg>
      </pc:sldChg>
      <pc:sldChg chg="modSp">
        <pc:chgData name="Aasma Amjid (2322971)" userId="S::2322971@student.uwtsd.ac.uk::842c7bc3-a507-4f69-b671-99368e591d31" providerId="AD" clId="Web-{00000000-0000-0000-0000-000000000000}" dt="2026-10-22T04:55:44.310" v="78"/>
        <pc:sldMkLst>
          <pc:docMk/>
          <pc:sldMk cId="1501228478" sldId="269"/>
        </pc:sldMkLst>
        <pc:graphicFrameChg chg="mod modGraphic">
          <ac:chgData name="Aasma Amjid (2322971)" userId="S::2322971@student.uwtsd.ac.uk::842c7bc3-a507-4f69-b671-99368e591d31" providerId="AD" clId="Web-{00000000-0000-0000-0000-000000000000}" dt="2026-10-22T04:55:44.310" v="78"/>
          <ac:graphicFrameMkLst>
            <pc:docMk/>
            <pc:sldMk cId="1501228478" sldId="269"/>
            <ac:graphicFrameMk id="2" creationId="{186D2C24-6468-4236-925D-B9998C3E966B}"/>
          </ac:graphicFrameMkLst>
        </pc:graphicFrameChg>
      </pc:sldChg>
      <pc:sldChg chg="modSp">
        <pc:chgData name="Aasma Amjid (2322971)" userId="S::2322971@student.uwtsd.ac.uk::842c7bc3-a507-4f69-b671-99368e591d31" providerId="AD" clId="Web-{00000000-0000-0000-0000-000000000000}" dt="2026-10-22T04:49:40.378" v="5" actId="20577"/>
        <pc:sldMkLst>
          <pc:docMk/>
          <pc:sldMk cId="1326768088" sldId="276"/>
        </pc:sldMkLst>
        <pc:spChg chg="mod">
          <ac:chgData name="Aasma Amjid (2322971)" userId="S::2322971@student.uwtsd.ac.uk::842c7bc3-a507-4f69-b671-99368e591d31" providerId="AD" clId="Web-{00000000-0000-0000-0000-000000000000}" dt="2026-10-22T04:49:40.378" v="5" actId="20577"/>
          <ac:spMkLst>
            <pc:docMk/>
            <pc:sldMk cId="1326768088" sldId="276"/>
            <ac:spMk id="3" creationId="{3F6C6966-DC0A-403D-ACDD-4EC05E16A0F4}"/>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07_21B74E2E.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_10A_D22F278.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Happiness score</c:v>
          </c:tx>
          <c:spPr>
            <a:solidFill>
              <a:srgbClr val="AA566D"/>
            </a:solidFill>
          </c:spPr>
          <c:invertIfNegative val="0"/>
          <c:dLbls>
            <c:spPr>
              <a:noFill/>
              <a:ln>
                <a:noFill/>
              </a:ln>
              <a:effectLst/>
            </c:spPr>
            <c:txPr>
              <a:bodyPr anchorCtr="1"/>
              <a:lstStyle/>
              <a:p>
                <a:pPr>
                  <a:defRPr sz="2250" b="1">
                    <a:solidFill>
                      <a:srgbClr val="342B3B"/>
                    </a:solidFill>
                    <a:latin typeface="Arial"/>
                    <a:ea typeface="Arial"/>
                    <a:cs typeface="Aria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Data'!$A$2:$A$3</c:f>
              <c:strCache>
                <c:ptCount val="2"/>
                <c:pt idx="0">
                  <c:v>Before</c:v>
                </c:pt>
                <c:pt idx="1">
                  <c:v>After</c:v>
                </c:pt>
              </c:strCache>
            </c:strRef>
          </c:cat>
          <c:val>
            <c:numRef>
              <c:f>'Chart Data'!$B$2:$B$3</c:f>
              <c:numCache>
                <c:formatCode>General</c:formatCode>
                <c:ptCount val="2"/>
                <c:pt idx="0">
                  <c:v>5.3</c:v>
                </c:pt>
                <c:pt idx="1">
                  <c:v>7.5</c:v>
                </c:pt>
              </c:numCache>
            </c:numRef>
          </c:val>
          <c:extLst>
            <c:ext xmlns:c16="http://schemas.microsoft.com/office/drawing/2014/chart" uri="{C3380CC4-5D6E-409C-BE32-E72D297353CC}">
              <c16:uniqueId val="{00000000-4979-4D29-B797-F559A46D593D}"/>
            </c:ext>
          </c:extLst>
        </c:ser>
        <c:dLbls>
          <c:dLblPos val="outEnd"/>
          <c:showLegendKey val="0"/>
          <c:showVal val="1"/>
          <c:showCatName val="0"/>
          <c:showSerName val="0"/>
          <c:showPercent val="0"/>
          <c:showBubbleSize val="0"/>
        </c:dLbls>
        <c:gapWidth val="16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sz="1800">
                <a:solidFill>
                  <a:srgbClr val="342B3B"/>
                </a:solidFill>
                <a:latin typeface="Arial"/>
                <a:ea typeface="Arial"/>
                <a:cs typeface="Arial"/>
              </a:defRPr>
            </a:pPr>
            <a:endParaRPr lang="en-US"/>
          </a:p>
        </c:txPr>
        <c:crossAx val="48672768"/>
        <c:crosses val="autoZero"/>
        <c:auto val="1"/>
        <c:lblAlgn val="ctr"/>
        <c:lblOffset val="100"/>
        <c:noMultiLvlLbl val="1"/>
      </c:catAx>
      <c:valAx>
        <c:axId val="48672768"/>
        <c:scaling>
          <c:orientation val="minMax"/>
          <c:max val="10"/>
          <c:min val="0"/>
        </c:scaling>
        <c:delete val="0"/>
        <c:axPos val="l"/>
        <c:majorGridlines>
          <c:spPr>
            <a:ln w="4763">
              <a:solidFill>
                <a:srgbClr val="D5C5CE"/>
              </a:solidFill>
              <a:prstDash val="solid"/>
            </a:ln>
          </c:spPr>
        </c:majorGridlines>
        <c:numFmt formatCode="General" sourceLinked="1"/>
        <c:majorTickMark val="none"/>
        <c:minorTickMark val="none"/>
        <c:tickLblPos val="nextTo"/>
        <c:spPr>
          <a:ln w="9525">
            <a:solidFill>
              <a:srgbClr val="D4D4D4"/>
            </a:solidFill>
            <a:prstDash val="solid"/>
          </a:ln>
        </c:spPr>
        <c:txPr>
          <a:bodyPr anchorCtr="1"/>
          <a:lstStyle/>
          <a:p>
            <a:pPr>
              <a:defRPr sz="1500">
                <a:solidFill>
                  <a:srgbClr val="6C5E69"/>
                </a:solidFill>
                <a:latin typeface="Arial"/>
                <a:ea typeface="Arial"/>
                <a:cs typeface="Arial"/>
              </a:defRPr>
            </a:pPr>
            <a:endParaRPr lang="en-US"/>
          </a:p>
        </c:txPr>
        <c:crossAx val="48650112"/>
        <c:crosses val="autoZero"/>
        <c:crossBetween val="between"/>
        <c:majorUnit val="2"/>
      </c:valAx>
    </c:plotArea>
    <c:plotVisOnly val="1"/>
    <c:dispBlanksAs val="zero"/>
    <c:showDLblsOverMax val="1"/>
  </c:chart>
  <c:spPr>
    <a:ln w="0">
      <a:noFill/>
      <a:prstDash val="solid"/>
    </a:ln>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People</c:v>
          </c:tx>
          <c:spPr>
            <a:solidFill>
              <a:srgbClr val="927B53"/>
            </a:solidFill>
          </c:spPr>
          <c:invertIfNegative val="0"/>
          <c:dLbls>
            <c:spPr>
              <a:noFill/>
              <a:ln>
                <a:noFill/>
              </a:ln>
              <a:effectLst/>
            </c:spPr>
            <c:txPr>
              <a:bodyPr anchorCtr="1"/>
              <a:lstStyle/>
              <a:p>
                <a:pPr>
                  <a:defRPr sz="2250" b="1">
                    <a:solidFill>
                      <a:srgbClr val="342B3B"/>
                    </a:solidFill>
                    <a:latin typeface="Arial"/>
                    <a:ea typeface="Arial"/>
                    <a:cs typeface="Aria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Data'!$A$2:$A$3</c:f>
              <c:strCache>
                <c:ptCount val="2"/>
                <c:pt idx="0">
                  <c:v>Consented</c:v>
                </c:pt>
                <c:pt idx="1">
                  <c:v>6-month outcomes</c:v>
                </c:pt>
              </c:strCache>
            </c:strRef>
          </c:cat>
          <c:val>
            <c:numRef>
              <c:f>'Chart Data'!$B$2:$B$3</c:f>
              <c:numCache>
                <c:formatCode>General</c:formatCode>
                <c:ptCount val="2"/>
                <c:pt idx="0">
                  <c:v>103</c:v>
                </c:pt>
                <c:pt idx="1">
                  <c:v>79</c:v>
                </c:pt>
              </c:numCache>
            </c:numRef>
          </c:val>
          <c:extLst>
            <c:ext xmlns:c16="http://schemas.microsoft.com/office/drawing/2014/chart" uri="{C3380CC4-5D6E-409C-BE32-E72D297353CC}">
              <c16:uniqueId val="{00000000-6969-4BE9-B61D-C891878AF899}"/>
            </c:ext>
          </c:extLst>
        </c:ser>
        <c:dLbls>
          <c:dLblPos val="outEnd"/>
          <c:showLegendKey val="0"/>
          <c:showVal val="1"/>
          <c:showCatName val="0"/>
          <c:showSerName val="0"/>
          <c:showPercent val="0"/>
          <c:showBubbleSize val="0"/>
        </c:dLbls>
        <c:gapWidth val="16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sz="1800">
                <a:solidFill>
                  <a:srgbClr val="342B3B"/>
                </a:solidFill>
                <a:latin typeface="Arial"/>
                <a:ea typeface="Arial"/>
                <a:cs typeface="Arial"/>
              </a:defRPr>
            </a:pPr>
            <a:endParaRPr lang="en-US"/>
          </a:p>
        </c:txPr>
        <c:crossAx val="48672768"/>
        <c:crosses val="autoZero"/>
        <c:auto val="1"/>
        <c:lblAlgn val="ctr"/>
        <c:lblOffset val="100"/>
        <c:noMultiLvlLbl val="1"/>
      </c:catAx>
      <c:valAx>
        <c:axId val="48672768"/>
        <c:scaling>
          <c:orientation val="minMax"/>
          <c:max val="120"/>
          <c:min val="0"/>
        </c:scaling>
        <c:delete val="0"/>
        <c:axPos val="l"/>
        <c:majorGridlines>
          <c:spPr>
            <a:ln w="4763">
              <a:solidFill>
                <a:srgbClr val="D5C5CE"/>
              </a:solidFill>
              <a:prstDash val="solid"/>
            </a:ln>
          </c:spPr>
        </c:majorGridlines>
        <c:numFmt formatCode="General" sourceLinked="1"/>
        <c:majorTickMark val="none"/>
        <c:minorTickMark val="none"/>
        <c:tickLblPos val="nextTo"/>
        <c:spPr>
          <a:ln w="9525">
            <a:solidFill>
              <a:srgbClr val="D4D4D4"/>
            </a:solidFill>
            <a:prstDash val="solid"/>
          </a:ln>
        </c:spPr>
        <c:txPr>
          <a:bodyPr anchorCtr="1"/>
          <a:lstStyle/>
          <a:p>
            <a:pPr>
              <a:defRPr sz="1500">
                <a:solidFill>
                  <a:srgbClr val="6C5E69"/>
                </a:solidFill>
                <a:latin typeface="Arial"/>
                <a:ea typeface="Arial"/>
                <a:cs typeface="Arial"/>
              </a:defRPr>
            </a:pPr>
            <a:endParaRPr lang="en-US"/>
          </a:p>
        </c:txPr>
        <c:crossAx val="48650112"/>
        <c:crosses val="autoZero"/>
        <c:crossBetween val="between"/>
        <c:majorUnit val="20"/>
      </c:valAx>
    </c:plotArea>
    <c:plotVisOnly val="1"/>
    <c:dispBlanksAs val="zero"/>
    <c:showDLblsOverMax val="1"/>
  </c:chart>
  <c:spPr>
    <a:ln w="0">
      <a:noFill/>
      <a:prstDash val="solid"/>
    </a:ln>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presentation examines green social prescribing in England. It asks whether connecting adults with nature-based community activities can integrate health, wellbeing and sustainable development. My argument is that the approach offers a credible addition to care when people can access suitable activities and providers receive stable support. However, promising wellbeing outcomes do not prove that it replaces clinical treatment or reduces emissions. I will examine the concepts and models, evaluate national and local evidence, and recommend improvements at service and policy le</a:t>
            </a:r>
          </a:p>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WHO frames health beyond the absence of disease, incorporating physical, mental and social wellbeing. For a person experiencing depression and isolation, treatment and a sense of belonging can both matter. Wellbeing also includes emotional experience and the conditions supporting daily life. The Brundtland definition of sustainable development connects meeting present needs with protecting future generations’ ability to meet theirs. Applied here, sustainability includes fair access today, viable community organisations and responsible use of natural resources. These concepts overlap, but none can stand in for the others. An activity could improve mood while remaining financially unstable or inaccessible to disabled people. Integration requires examining those tensions together.</a:t>
            </a:r>
          </a:p>
          <a:p>
            <a:endParaRPr/>
          </a:p>
          <a:p>
            <a:r>
              <a:t>Sources: (WHO, 1948; WCED, 1987)</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Subjective wellbeing concerns people’s own experience. The ONS measures life satisfaction, whether life feels worthwhile, happiness and anxiety through separate questions scored from zero to ten. It advises against combining them into a single score. Objective conditions include housing, income and access to suitable environments. These may influence wellbeing without being captured by an immediate change in mood. A person could enjoy a gardening session while continuing to face insecure housing. Services therefore need both patient-reported outcomes and an understanding of material needs. Changes in wellbeing also do not automatically establish remission from a diagnosed mental health condition. That distinction matters when we interpret the evaluation results.</a:t>
            </a:r>
          </a:p>
          <a:p>
            <a:endParaRPr/>
          </a:p>
          <a:p>
            <a:r>
              <a:t>Sources: (ONS, 2025; NICE, 2022)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t>
            </a:r>
            <a:r>
              <a:t>he biomedical model supports diagnosis and treatment of illness, but a narrow application may overlook loneliness or practical barriers. Engel’s biopsychosocial model combines biological, psychological and social influences, supporting a care plan that includes treatment and community participation. Its breadth is useful, although staff still need decisions about responsibility and resources. Antonovsky’s salutogenic approach asks what supports health, focusing on resources and a sense that life is understandable, manageable and meaningful. Gardening or shared activity could support these experiences. However, an emphasis on personal coping can underplay poverty if commissioners ignore structural barriers. These models are complementary: clinical assessment protects safety, while broader approaches explain why participation and relationships matter.</a:t>
            </a:r>
          </a:p>
          <a:p>
            <a:endParaRPr/>
          </a:p>
          <a:p>
            <a:r>
              <a:t>Sources: (Engel, 1977; Antonovsky, 1996)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Green social prescribing supports people, often through a link worker, to join nature-based activities such as group walks or gardening. An ecological model extends the analysis across individual, community and policy levels. A referral can only help if suitable activities exist and the person can reach them. This connects clinical practice with public health: promoting healthy environments is as important as encouraging healthier behaviour. The delivery capacity assessment identified barriers involving funding, staffing and links between services. Its rapid, self-selecting survey cannot establish the availability of every provider in England, but it challenges the idea that referrals alone create capacity. My interpretation is that the intervention is the supported relationship between a person and a community resource, rather than the referral form itself. Services should assess both personal preferences and the surrounding conditions.</a:t>
            </a:r>
          </a:p>
          <a:p>
            <a:endParaRPr/>
          </a:p>
          <a:p>
            <a:r>
              <a:t>Sources: (McLeroy et al., 1988; DHSC, 2023b; NHS England, n.d.)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Sustainable Development Goals belong to the United Nations’ 2030 Agenda. Goal 3.4 explicitly includes mental health and wellbeing. Goal 10 focuses attention on inequalities, while Goal 11.7 concerns access to safe, inclusive and accessible green and public spaces. Goal 13 adds climate responsibility. Green social prescribing can connect these priorities, but the word green does not demonstrate climate benefit. </a:t>
            </a:r>
            <a:r>
              <a:rPr lang="en-GB"/>
              <a:t>Programmes</a:t>
            </a:r>
            <a:r>
              <a:t> must assess travel and resource use before claiming lower emissions. Likewise, improving wellbeing among participants cannot establish achievement of a population-level SDG. The framework is most useful when commissioners translate it into measurable obligations: who benefits, which places become accessible, and what environmental effects occur.</a:t>
            </a:r>
          </a:p>
          <a:p>
            <a:endParaRPr/>
          </a:p>
          <a:p>
            <a:r>
              <a:t>Sources: (UN, 2015; WCED, 1987)</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WHO’s Health in All Policies approach supports collaboration beyond healthcare. In this case, local government, transport services, parks teams and community organisations influence whether care plans are feasible. England’s 2025 health plan prioritises prevention, community care and digital services. The Care Act places wellbeing and prevention within local authorities’ adult care responsibilities. The Health and Care Act provides an integrated care framework, while the Equality Act supports reasonable adjustments for disabled people facing substantial disadvantage. These frameworks support integration but do not themselves guarantee a funded gardening place or transport. A central ideological tension is whether social prescribing strengthens collective provision or transfers responsibility to individuals and volunteers. My judgement is that referral growth should be matched by investment in community capacity.</a:t>
            </a:r>
          </a:p>
          <a:p>
            <a:endParaRPr/>
          </a:p>
          <a:p>
            <a:r>
              <a:t>Sources: (WHO, 2014; DHSC, 2025; Care Act 2014; Health and Care Act 2022; Equality Act 2010)</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national test-and-learn programme supported 8,339 people with mental health needs across seven English sites. Its evaluation reported improvements in wellbeing, including mean happiness scores rising from 5.3 to 7.5. The happiness analysis involved 1,267 people with paired data, rather than all participants. This is useful real-world evidence, but missing follow-up and the absence of a concurrent control group limit causal conclusions. Recovery over time, other treatment or selective participation could contribute. Comparing the final score with a national average also does not create a matched comparator. The result supports further investment and evaluation, while leaving the size of the programme’s independent effect uncertain.</a:t>
            </a:r>
          </a:p>
          <a:p>
            <a:endParaRPr/>
          </a:p>
          <a:p>
            <a:r>
              <a:t>Sources: (Haywood et al., 2024)</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Coventry </a:t>
            </a:r>
            <a:r>
              <a:rPr lang="en-US"/>
              <a:t>et al </a:t>
            </a:r>
            <a:r>
              <a:t>reviewed fifty studies of nature-based outdoor activities, including randomised trials. The review found evidence of mental health benefits, but activities, populations and comparisons varied. It concerns nature-based interventions more broadly, so it cannot by itself validate the complete social prescribing pathway. Conversely, a national evaluation tells us more about delivery in routine services but provides weaker causal attribution. Triangulating these sources is stronger than treating either as decisive. </a:t>
            </a:r>
            <a:r>
              <a:rPr lang="en-US"/>
              <a:t>In </a:t>
            </a:r>
            <a:r>
              <a:t>conclusion is that commissioners have a reasonable basis for supported provision, with careful evaluation of who benefits and how long improvements last. Evidence for clinical benefit, equitable delivery and reduced service demand should be examined as separate questions.</a:t>
            </a:r>
          </a:p>
          <a:p>
            <a:endParaRPr/>
          </a:p>
          <a:p>
            <a:r>
              <a:t>Sources: (Coventry et al., 2021; Haywood et al., 2024)</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Pollard </a:t>
            </a:r>
            <a:r>
              <a:rPr lang="en-GB"/>
              <a:t>et al,</a:t>
            </a:r>
            <a:r>
              <a:t> used ethnographic observation and interviews to examine walking and gardening groups within a wider social prescribing intervention. They found that caring experiences depended on coordination by link workers and group leaders, alongside welcoming group members. Changing activities and seasons made this work less stable. This helps explain why the same referral process can produce different experiences. The study offers detailed mechanisms rather than an average treatment effect, and its context limits generalisation. Separately, the government’s perceptions research identified preferences, confidence and practical logistics as barriers. Together these findings support accompanied introductions and realistic information about activities. Publicity can raise awareness, but it cannot replace the relational work that makes participation possible.</a:t>
            </a:r>
          </a:p>
          <a:p>
            <a:endParaRPr/>
          </a:p>
          <a:p>
            <a:r>
              <a:t>Sources: (Pollard et al., 2025; DHSC, 2023a)</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 2026 mixed-methods study in Hull and York worked with six community organisations serving ethnically diverse communities. Of 103 people consenting to outcome data collection, 79 provided six-month outcomes. Interviews identified trusted organisations, practical help and social connection as important. This suggests that community relationships can reach people beyond conventional referral routes. However, missing follow-up may bias results. The paper reports modest wellbeing changes and contains inconsistencies between some significance statements and confidence intervals, so I would avoid strong claims about effect size. For equitable delivery, services should commission trusted partners and address transport, language and disability access. Participation data should distinguish referral routes and record why people decline or leave.</a:t>
            </a:r>
          </a:p>
          <a:p>
            <a:endParaRPr/>
          </a:p>
          <a:p>
            <a:r>
              <a:t>Sources: (Armitt et al., 2026; Equality Act 2010)</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national evaluation estimated an average provider cost of around £507 per participant using data from thirteen providers. This is an activity cost, not proof of cash savings or superiority to therapy. Different case mixes and outcome measures make simple treatment comparisons unreliable. The delivery capacity survey found that 57.7 percent of responding providers received no funding attached to any referrals. Its self-selection limits national representativeness, but it exposes a practical mismatch between referral ambitions and delivery resources. Environmental sustainability requires additional evidence. Local venues and active travel may reduce some impacts, while transport, equipment and site maintenance still consume resources. A programme can support nature connection without automatically delivering net carbon savings.</a:t>
            </a:r>
          </a:p>
          <a:p>
            <a:endParaRPr/>
          </a:p>
          <a:p>
            <a:r>
              <a:t>Sources: (Haywood et al., 2024; DHSC, 2023b; UN, 2015)</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Digital tools could help with initial conversations, scheduling and maintaining contact. This aligns with the current health plan, but it is a service-design proposal rather than a demonstrated effect of these evaluations. Services should offer telephone and face-to-face routes for people without suitable technology or digital confidence. Remote contact also cannot substitute for the social and practical support required at an activity. NICE emphasises informed treatment choice and matching depression care to clinical need. Community providers therefore need clear responsibilities, supervision and an agreed route back to clinical teams when needs change. Green social prescribing should add options to care, with appropriate assessment and review, rather than become an automatic replacement for indicated treatment.</a:t>
            </a:r>
          </a:p>
          <a:p>
            <a:endParaRPr/>
          </a:p>
          <a:p>
            <a:r>
              <a:t>Sources: (DHSC, 2025; NICE, 2022; NHS England, n.d.)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Locally, integrated care boards and councils should map provision and access gaps with residents, then commission activity places and practical support together. Providers and link workers should plan supported first visits and retain telephone and face-to-face contact. Nationally, commissioners should provide longer funding periods, with transparent expectations for access and safety. Evaluation should compare outcomes with an appropriate comparison group where feasible, report missing data and follow up beyond programme exit. The measures on this slide are proposed indicators, not claimed outcomes. Reviewing them by deprivation, ethnicity and disability would test whether benefits reach people facing barriers. Transport and resource data should accompany wellbeing measures so that sustainability becomes an accountable claim.</a:t>
            </a:r>
          </a:p>
          <a:p>
            <a:endParaRPr/>
          </a:p>
          <a:p>
            <a:r>
              <a:t>Sources: (DHSC, 2023b; Pollard et al., 2025; Armitt et al., 2026; ONS, 2025)</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Green social prescribing connects health promotion with everyday environments and community relationships. National and local studies provide promising evidence, but uncontrolled designs, missing data and variable delivery limit certainty. Broader models of health explain why clinical assessment must work alongside attention to meaning, social connection and living conditions. My overall judgement is to support provision with equitable access, stable community funding and continued clinical responsibility. The Sustainable Development Goals help connect mental wellbeing with inclusive places and long-term stewardship. Success should therefore mean more than generating referrals: it requires sustained, fair benefits that services can demonstrate without overstating treatment effects or environmental savings.</a:t>
            </a:r>
          </a:p>
          <a:p>
            <a:endParaRPr/>
          </a:p>
          <a:p>
            <a:r>
              <a:t>Sources: (UN, 2015; Haywood et al., 2024; Pollard et al., 2025; Armitt et al., 2026)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a:p>
            <a:endParaRPr/>
          </a:p>
          <a:p>
            <a:r>
              <a:t>Reference list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a:p>
            <a:endParaRPr/>
          </a:p>
          <a:p>
            <a:r>
              <a:t>Reference list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a:p>
            <a:endParaRPr/>
          </a:p>
          <a:p>
            <a:r>
              <a:t>Reference list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a:p>
            <a:endParaRPr/>
          </a:p>
          <a:p>
            <a:r>
              <a:t>Reference list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a:p>
            <a:endParaRPr/>
          </a:p>
          <a:p>
            <a:r>
              <a:t>Reference list for consultation after the spoken presentation.</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57344E5C-07B6-49C0-BE30-AA2BE4093ECF}"/>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gn="ctr">
              <a:lnSpc>
                <a:spcPct val="110000"/>
              </a:lnSpc>
              <a:spcBef>
                <a:spcPts val="0"/>
              </a:spcBef>
              <a:spcAft>
                <a:spcPts val="0"/>
              </a:spcAft>
              <a:buNone/>
              <a:defRPr sz="4800" b="1">
                <a:solidFill>
                  <a:schemeClr val="tx1"/>
                </a:solidFill>
                <a:latin typeface="+mj-lt"/>
                <a:ea typeface="+mj-lt"/>
                <a:cs typeface="+mj-lt"/>
              </a:defRPr>
            </a:lvl1pPr>
            <a:lvl2pPr marL="0" indent="0" algn="ctr">
              <a:lnSpc>
                <a:spcPct val="110000"/>
              </a:lnSpc>
              <a:spcBef>
                <a:spcPts val="0"/>
              </a:spcBef>
              <a:spcAft>
                <a:spcPts val="0"/>
              </a:spcAft>
              <a:buNone/>
              <a:defRPr sz="4800" b="1">
                <a:solidFill>
                  <a:schemeClr val="tx1"/>
                </a:solidFill>
                <a:latin typeface="+mj-lt"/>
                <a:ea typeface="+mj-lt"/>
                <a:cs typeface="+mj-lt"/>
              </a:defRPr>
            </a:lvl2pPr>
            <a:lvl3pPr marL="0" indent="0" algn="ctr">
              <a:lnSpc>
                <a:spcPct val="110000"/>
              </a:lnSpc>
              <a:spcBef>
                <a:spcPts val="0"/>
              </a:spcBef>
              <a:spcAft>
                <a:spcPts val="0"/>
              </a:spcAft>
              <a:buNone/>
              <a:defRPr sz="4800" b="1">
                <a:solidFill>
                  <a:schemeClr val="tx1"/>
                </a:solidFill>
                <a:latin typeface="+mj-lt"/>
                <a:ea typeface="+mj-lt"/>
                <a:cs typeface="+mj-lt"/>
              </a:defRPr>
            </a:lvl3pPr>
            <a:lvl4pPr marL="0" indent="0" algn="ctr">
              <a:lnSpc>
                <a:spcPct val="110000"/>
              </a:lnSpc>
              <a:spcBef>
                <a:spcPts val="0"/>
              </a:spcBef>
              <a:spcAft>
                <a:spcPts val="0"/>
              </a:spcAft>
              <a:buNone/>
              <a:defRPr sz="4800" b="1">
                <a:solidFill>
                  <a:schemeClr val="tx1"/>
                </a:solidFill>
                <a:latin typeface="+mj-lt"/>
                <a:ea typeface="+mj-lt"/>
                <a:cs typeface="+mj-lt"/>
              </a:defRPr>
            </a:lvl4pPr>
            <a:lvl5pPr marL="0" indent="0" algn="ctr">
              <a:lnSpc>
                <a:spcPct val="110000"/>
              </a:lnSpc>
              <a:spcBef>
                <a:spcPts val="0"/>
              </a:spcBef>
              <a:spcAft>
                <a:spcPts val="0"/>
              </a:spcAft>
              <a:buNone/>
              <a:defRPr sz="4800" b="1">
                <a:solidFill>
                  <a:schemeClr val="tx1"/>
                </a:solidFill>
                <a:latin typeface="+mj-lt"/>
                <a:ea typeface="+mj-lt"/>
                <a:cs typeface="+mj-lt"/>
              </a:defRPr>
            </a:lvl5pPr>
            <a:lvl6pPr marL="0" indent="0" algn="ctr">
              <a:lnSpc>
                <a:spcPct val="110000"/>
              </a:lnSpc>
              <a:spcBef>
                <a:spcPts val="0"/>
              </a:spcBef>
              <a:spcAft>
                <a:spcPts val="0"/>
              </a:spcAft>
              <a:buNone/>
              <a:defRPr sz="4800" b="1">
                <a:solidFill>
                  <a:schemeClr val="tx1"/>
                </a:solidFill>
                <a:latin typeface="+mj-lt"/>
                <a:ea typeface="+mj-lt"/>
                <a:cs typeface="+mj-lt"/>
              </a:defRPr>
            </a:lvl6pPr>
            <a:lvl7pPr marL="0" indent="0" algn="ctr">
              <a:lnSpc>
                <a:spcPct val="110000"/>
              </a:lnSpc>
              <a:spcBef>
                <a:spcPts val="0"/>
              </a:spcBef>
              <a:spcAft>
                <a:spcPts val="0"/>
              </a:spcAft>
              <a:buNone/>
              <a:defRPr sz="4800" b="1">
                <a:solidFill>
                  <a:schemeClr val="tx1"/>
                </a:solidFill>
                <a:latin typeface="+mj-lt"/>
                <a:ea typeface="+mj-lt"/>
                <a:cs typeface="+mj-lt"/>
              </a:defRPr>
            </a:lvl7pPr>
            <a:lvl8pPr marL="0" indent="0" algn="ctr">
              <a:lnSpc>
                <a:spcPct val="110000"/>
              </a:lnSpc>
              <a:spcBef>
                <a:spcPts val="0"/>
              </a:spcBef>
              <a:spcAft>
                <a:spcPts val="0"/>
              </a:spcAft>
              <a:buNone/>
              <a:defRPr sz="4800" b="1">
                <a:solidFill>
                  <a:schemeClr val="tx1"/>
                </a:solidFill>
                <a:latin typeface="+mj-lt"/>
                <a:ea typeface="+mj-lt"/>
                <a:cs typeface="+mj-lt"/>
              </a:defRPr>
            </a:lvl8pPr>
            <a:lvl9pPr marL="0" indent="0" algn="ctr">
              <a:lnSpc>
                <a:spcPct val="110000"/>
              </a:lnSpc>
              <a:spcBef>
                <a:spcPts val="0"/>
              </a:spcBef>
              <a:spcAft>
                <a:spcPts val="0"/>
              </a:spcAft>
              <a:buNone/>
              <a:defRPr sz="4800" b="1">
                <a:solidFill>
                  <a:schemeClr val="tx1"/>
                </a:solidFill>
                <a:latin typeface="+mj-lt"/>
                <a:ea typeface="+mj-lt"/>
                <a:cs typeface="+mj-lt"/>
              </a:defRPr>
            </a:lvl9pPr>
          </a:lstStyle>
          <a:p>
            <a:endParaRPr/>
          </a:p>
        </p:txBody>
      </p:sp>
      <p:sp>
        <p:nvSpPr>
          <p:cNvPr id="2" name="Subtitle">
            <a:extLst>
              <a:ext uri="{FF2B5EF4-FFF2-40B4-BE49-F238E27FC236}">
                <a16:creationId xmlns:a16="http://schemas.microsoft.com/office/drawing/2014/main" id="{5A766A26-1268-44D4-A5DA-5B8FD5AF7DFE}"/>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gn="ctr">
              <a:lnSpc>
                <a:spcPct val="110000"/>
              </a:lnSpc>
              <a:spcBef>
                <a:spcPts val="0"/>
              </a:spcBef>
              <a:spcAft>
                <a:spcPts val="0"/>
              </a:spcAft>
              <a:buNone/>
              <a:defRPr sz="2100" b="0">
                <a:solidFill>
                  <a:schemeClr val="tx1"/>
                </a:solidFill>
                <a:latin typeface="+mn-lt"/>
                <a:ea typeface="+mn-lt"/>
                <a:cs typeface="+mn-lt"/>
              </a:defRPr>
            </a:lvl1pPr>
            <a:lvl2pPr marL="0" indent="0" algn="ctr">
              <a:lnSpc>
                <a:spcPct val="110000"/>
              </a:lnSpc>
              <a:spcBef>
                <a:spcPts val="0"/>
              </a:spcBef>
              <a:spcAft>
                <a:spcPts val="0"/>
              </a:spcAft>
              <a:buNone/>
              <a:defRPr sz="2100" b="0">
                <a:solidFill>
                  <a:schemeClr val="tx1"/>
                </a:solidFill>
                <a:latin typeface="+mn-lt"/>
                <a:ea typeface="+mn-lt"/>
                <a:cs typeface="+mn-lt"/>
              </a:defRPr>
            </a:lvl2pPr>
            <a:lvl3pPr marL="0" indent="0" algn="ctr">
              <a:lnSpc>
                <a:spcPct val="110000"/>
              </a:lnSpc>
              <a:spcBef>
                <a:spcPts val="0"/>
              </a:spcBef>
              <a:spcAft>
                <a:spcPts val="0"/>
              </a:spcAft>
              <a:buNone/>
              <a:defRPr sz="2100" b="0">
                <a:solidFill>
                  <a:schemeClr val="tx1"/>
                </a:solidFill>
                <a:latin typeface="+mn-lt"/>
                <a:ea typeface="+mn-lt"/>
                <a:cs typeface="+mn-lt"/>
              </a:defRPr>
            </a:lvl3pPr>
            <a:lvl4pPr marL="0" indent="0" algn="ctr">
              <a:lnSpc>
                <a:spcPct val="110000"/>
              </a:lnSpc>
              <a:spcBef>
                <a:spcPts val="0"/>
              </a:spcBef>
              <a:spcAft>
                <a:spcPts val="0"/>
              </a:spcAft>
              <a:buNone/>
              <a:defRPr sz="2100" b="0">
                <a:solidFill>
                  <a:schemeClr val="tx1"/>
                </a:solidFill>
                <a:latin typeface="+mn-lt"/>
                <a:ea typeface="+mn-lt"/>
                <a:cs typeface="+mn-lt"/>
              </a:defRPr>
            </a:lvl4pPr>
            <a:lvl5pPr marL="0" indent="0" algn="ctr">
              <a:lnSpc>
                <a:spcPct val="110000"/>
              </a:lnSpc>
              <a:spcBef>
                <a:spcPts val="0"/>
              </a:spcBef>
              <a:spcAft>
                <a:spcPts val="0"/>
              </a:spcAft>
              <a:buNone/>
              <a:defRPr sz="2100" b="0">
                <a:solidFill>
                  <a:schemeClr val="tx1"/>
                </a:solidFill>
                <a:latin typeface="+mn-lt"/>
                <a:ea typeface="+mn-lt"/>
                <a:cs typeface="+mn-lt"/>
              </a:defRPr>
            </a:lvl5pPr>
            <a:lvl6pPr marL="0" indent="0" algn="ctr">
              <a:lnSpc>
                <a:spcPct val="110000"/>
              </a:lnSpc>
              <a:spcBef>
                <a:spcPts val="0"/>
              </a:spcBef>
              <a:spcAft>
                <a:spcPts val="0"/>
              </a:spcAft>
              <a:buNone/>
              <a:defRPr sz="2100" b="0">
                <a:solidFill>
                  <a:schemeClr val="tx1"/>
                </a:solidFill>
                <a:latin typeface="+mn-lt"/>
                <a:ea typeface="+mn-lt"/>
                <a:cs typeface="+mn-lt"/>
              </a:defRPr>
            </a:lvl6pPr>
            <a:lvl7pPr marL="0" indent="0" algn="ctr">
              <a:lnSpc>
                <a:spcPct val="110000"/>
              </a:lnSpc>
              <a:spcBef>
                <a:spcPts val="0"/>
              </a:spcBef>
              <a:spcAft>
                <a:spcPts val="0"/>
              </a:spcAft>
              <a:buNone/>
              <a:defRPr sz="2100" b="0">
                <a:solidFill>
                  <a:schemeClr val="tx1"/>
                </a:solidFill>
                <a:latin typeface="+mn-lt"/>
                <a:ea typeface="+mn-lt"/>
                <a:cs typeface="+mn-lt"/>
              </a:defRPr>
            </a:lvl7pPr>
            <a:lvl8pPr marL="0" indent="0" algn="ctr">
              <a:lnSpc>
                <a:spcPct val="110000"/>
              </a:lnSpc>
              <a:spcBef>
                <a:spcPts val="0"/>
              </a:spcBef>
              <a:spcAft>
                <a:spcPts val="0"/>
              </a:spcAft>
              <a:buNone/>
              <a:defRPr sz="2100" b="0">
                <a:solidFill>
                  <a:schemeClr val="tx1"/>
                </a:solidFill>
                <a:latin typeface="+mn-lt"/>
                <a:ea typeface="+mn-lt"/>
                <a:cs typeface="+mn-lt"/>
              </a:defRPr>
            </a:lvl8pPr>
            <a:lvl9pPr marL="0" indent="0" algn="ctr">
              <a:lnSpc>
                <a:spcPct val="110000"/>
              </a:lnSpc>
              <a:spcBef>
                <a:spcPts val="0"/>
              </a:spcBef>
              <a:spcAft>
                <a:spcPts val="0"/>
              </a:spcAft>
              <a:buNone/>
              <a:defRPr sz="2100" b="0">
                <a:solidFill>
                  <a:schemeClr val="tx1"/>
                </a:solidFill>
                <a:latin typeface="+mn-lt"/>
                <a:ea typeface="+mn-lt"/>
                <a:cs typeface="+mn-l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0E178955-BFD4-4D96-8EC1-5A2BE3610262}"/>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gn="ctr">
              <a:lnSpc>
                <a:spcPct val="110000"/>
              </a:lnSpc>
              <a:spcBef>
                <a:spcPts val="0"/>
              </a:spcBef>
              <a:spcAft>
                <a:spcPts val="0"/>
              </a:spcAft>
              <a:buNone/>
              <a:defRPr sz="4200" b="1">
                <a:solidFill>
                  <a:schemeClr val="tx1"/>
                </a:solidFill>
                <a:latin typeface="+mj-lt"/>
                <a:ea typeface="+mj-lt"/>
                <a:cs typeface="+mj-lt"/>
              </a:defRPr>
            </a:lvl1pPr>
            <a:lvl2pPr marL="0" indent="0" algn="ctr">
              <a:lnSpc>
                <a:spcPct val="110000"/>
              </a:lnSpc>
              <a:spcBef>
                <a:spcPts val="0"/>
              </a:spcBef>
              <a:spcAft>
                <a:spcPts val="0"/>
              </a:spcAft>
              <a:buNone/>
              <a:defRPr sz="4200" b="1">
                <a:solidFill>
                  <a:schemeClr val="tx1"/>
                </a:solidFill>
                <a:latin typeface="+mj-lt"/>
                <a:ea typeface="+mj-lt"/>
                <a:cs typeface="+mj-lt"/>
              </a:defRPr>
            </a:lvl2pPr>
            <a:lvl3pPr marL="0" indent="0" algn="ctr">
              <a:lnSpc>
                <a:spcPct val="110000"/>
              </a:lnSpc>
              <a:spcBef>
                <a:spcPts val="0"/>
              </a:spcBef>
              <a:spcAft>
                <a:spcPts val="0"/>
              </a:spcAft>
              <a:buNone/>
              <a:defRPr sz="4200" b="1">
                <a:solidFill>
                  <a:schemeClr val="tx1"/>
                </a:solidFill>
                <a:latin typeface="+mj-lt"/>
                <a:ea typeface="+mj-lt"/>
                <a:cs typeface="+mj-lt"/>
              </a:defRPr>
            </a:lvl3pPr>
            <a:lvl4pPr marL="0" indent="0" algn="ctr">
              <a:lnSpc>
                <a:spcPct val="110000"/>
              </a:lnSpc>
              <a:spcBef>
                <a:spcPts val="0"/>
              </a:spcBef>
              <a:spcAft>
                <a:spcPts val="0"/>
              </a:spcAft>
              <a:buNone/>
              <a:defRPr sz="4200" b="1">
                <a:solidFill>
                  <a:schemeClr val="tx1"/>
                </a:solidFill>
                <a:latin typeface="+mj-lt"/>
                <a:ea typeface="+mj-lt"/>
                <a:cs typeface="+mj-lt"/>
              </a:defRPr>
            </a:lvl4pPr>
            <a:lvl5pPr marL="0" indent="0" algn="ctr">
              <a:lnSpc>
                <a:spcPct val="110000"/>
              </a:lnSpc>
              <a:spcBef>
                <a:spcPts val="0"/>
              </a:spcBef>
              <a:spcAft>
                <a:spcPts val="0"/>
              </a:spcAft>
              <a:buNone/>
              <a:defRPr sz="4200" b="1">
                <a:solidFill>
                  <a:schemeClr val="tx1"/>
                </a:solidFill>
                <a:latin typeface="+mj-lt"/>
                <a:ea typeface="+mj-lt"/>
                <a:cs typeface="+mj-lt"/>
              </a:defRPr>
            </a:lvl5pPr>
            <a:lvl6pPr marL="0" indent="0" algn="ctr">
              <a:lnSpc>
                <a:spcPct val="110000"/>
              </a:lnSpc>
              <a:spcBef>
                <a:spcPts val="0"/>
              </a:spcBef>
              <a:spcAft>
                <a:spcPts val="0"/>
              </a:spcAft>
              <a:buNone/>
              <a:defRPr sz="4200" b="1">
                <a:solidFill>
                  <a:schemeClr val="tx1"/>
                </a:solidFill>
                <a:latin typeface="+mj-lt"/>
                <a:ea typeface="+mj-lt"/>
                <a:cs typeface="+mj-lt"/>
              </a:defRPr>
            </a:lvl6pPr>
            <a:lvl7pPr marL="0" indent="0" algn="ctr">
              <a:lnSpc>
                <a:spcPct val="110000"/>
              </a:lnSpc>
              <a:spcBef>
                <a:spcPts val="0"/>
              </a:spcBef>
              <a:spcAft>
                <a:spcPts val="0"/>
              </a:spcAft>
              <a:buNone/>
              <a:defRPr sz="4200" b="1">
                <a:solidFill>
                  <a:schemeClr val="tx1"/>
                </a:solidFill>
                <a:latin typeface="+mj-lt"/>
                <a:ea typeface="+mj-lt"/>
                <a:cs typeface="+mj-lt"/>
              </a:defRPr>
            </a:lvl7pPr>
            <a:lvl8pPr marL="0" indent="0" algn="ctr">
              <a:lnSpc>
                <a:spcPct val="110000"/>
              </a:lnSpc>
              <a:spcBef>
                <a:spcPts val="0"/>
              </a:spcBef>
              <a:spcAft>
                <a:spcPts val="0"/>
              </a:spcAft>
              <a:buNone/>
              <a:defRPr sz="4200" b="1">
                <a:solidFill>
                  <a:schemeClr val="tx1"/>
                </a:solidFill>
                <a:latin typeface="+mj-lt"/>
                <a:ea typeface="+mj-lt"/>
                <a:cs typeface="+mj-lt"/>
              </a:defRPr>
            </a:lvl8pPr>
            <a:lvl9pPr marL="0" indent="0" algn="ctr">
              <a:lnSpc>
                <a:spcPct val="110000"/>
              </a:lnSpc>
              <a:spcBef>
                <a:spcPts val="0"/>
              </a:spcBef>
              <a:spcAft>
                <a:spcPts val="0"/>
              </a:spcAft>
              <a:buNone/>
              <a:defRPr sz="4200" b="1">
                <a:solidFill>
                  <a:schemeClr val="tx1"/>
                </a:solidFill>
                <a:latin typeface="+mj-lt"/>
                <a:ea typeface="+mj-lt"/>
                <a:cs typeface="+mj-lt"/>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24E6B20E-8740-40D0-B66C-3A8ACF8D5862}"/>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Body">
            <a:extLst>
              <a:ext uri="{FF2B5EF4-FFF2-40B4-BE49-F238E27FC236}">
                <a16:creationId xmlns:a16="http://schemas.microsoft.com/office/drawing/2014/main" id="{D2B3D4F1-ED21-496D-93D3-0C5666811B41}"/>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0E8301FE-DB3C-444E-BEC1-9B3A349BF231}"/>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09E6ECE9-9276-4498-82CF-615E7BB43A70}"/>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
        <p:nvSpPr>
          <p:cNvPr id="3" name="Right column">
            <a:extLst>
              <a:ext uri="{FF2B5EF4-FFF2-40B4-BE49-F238E27FC236}">
                <a16:creationId xmlns:a16="http://schemas.microsoft.com/office/drawing/2014/main" id="{2C86D4B7-E3BC-4163-9035-C55ADCCCC65E}"/>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0E16F3A5-E63E-448D-AB15-DB1F747E80AD}"/>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AA8ABE5D-66E9-4450-838D-140665AC5890}"/>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E8E9"/>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ECFBF21-8FA9-4005-92A5-2933480EBF7B}"/>
              </a:ext>
            </a:extLst>
          </p:cNvPr>
          <p:cNvPicPr>
            <a:picLocks noChangeAspect="1"/>
          </p:cNvPicPr>
          <p:nvPr/>
        </p:nvPicPr>
        <p:blipFill>
          <a:blip r:embed="rId3"/>
          <a:srcRect t="2475" b="2475"/>
          <a:stretch>
            <a:fillRect/>
          </a:stretch>
        </p:blipFill>
        <p:spPr>
          <a:xfrm>
            <a:off x="7381875" y="0"/>
            <a:ext cx="4810125" cy="6858000"/>
          </a:xfrm>
          <a:prstGeom prst="rect">
            <a:avLst/>
          </a:prstGeom>
        </p:spPr>
      </p:pic>
      <p:sp>
        <p:nvSpPr>
          <p:cNvPr id="2" name="text-0">
            <a:extLst>
              <a:ext uri="{FF2B5EF4-FFF2-40B4-BE49-F238E27FC236}">
                <a16:creationId xmlns:a16="http://schemas.microsoft.com/office/drawing/2014/main" id="{DD5DB3C9-2401-4C3F-9C47-68C2BE28BB5F}"/>
              </a:ext>
            </a:extLst>
          </p:cNvPr>
          <p:cNvSpPr>
            <a:spLocks noGrp="1"/>
          </p:cNvSpPr>
          <p:nvPr/>
        </p:nvSpPr>
        <p:spPr>
          <a:xfrm>
            <a:off x="609600" y="847725"/>
            <a:ext cx="6572250" cy="2476500"/>
          </a:xfrm>
          <a:prstGeom prst="rect">
            <a:avLst/>
          </a:prstGeom>
          <a:noFill/>
          <a:ln w="0">
            <a:noFill/>
            <a:prstDash val="solid"/>
          </a:ln>
        </p:spPr>
        <p:txBody>
          <a:bodyPr lIns="91440" tIns="45720" rIns="91440" bIns="45720" anchor="t">
            <a:noAutofit/>
          </a:bodyPr>
          <a:lstStyle>
            <a:defPPr>
              <a:defRPr sz="4800" b="0">
                <a:solidFill>
                  <a:srgbClr val="65394E"/>
                </a:solidFill>
                <a:latin typeface="Georgia"/>
                <a:ea typeface="Georgia"/>
                <a:cs typeface="Georgia"/>
              </a:defRPr>
            </a:defPPr>
            <a:lvl1pPr>
              <a:defRPr sz="4800" b="0">
                <a:solidFill>
                  <a:srgbClr val="65394E"/>
                </a:solidFill>
                <a:latin typeface="Georgia"/>
                <a:ea typeface="Georgia"/>
                <a:cs typeface="Georgia"/>
              </a:defRPr>
            </a:lvl1pPr>
            <a:lvl2pPr>
              <a:defRPr sz="4800" b="0">
                <a:solidFill>
                  <a:srgbClr val="65394E"/>
                </a:solidFill>
                <a:latin typeface="Georgia"/>
                <a:ea typeface="Georgia"/>
                <a:cs typeface="Georgia"/>
              </a:defRPr>
            </a:lvl2pPr>
            <a:lvl3pPr>
              <a:defRPr sz="4800" b="0">
                <a:solidFill>
                  <a:srgbClr val="65394E"/>
                </a:solidFill>
                <a:latin typeface="Georgia"/>
                <a:ea typeface="Georgia"/>
                <a:cs typeface="Georgia"/>
              </a:defRPr>
            </a:lvl3pPr>
            <a:lvl4pPr>
              <a:defRPr sz="4800" b="0">
                <a:solidFill>
                  <a:srgbClr val="65394E"/>
                </a:solidFill>
                <a:latin typeface="Georgia"/>
                <a:ea typeface="Georgia"/>
                <a:cs typeface="Georgia"/>
              </a:defRPr>
            </a:lvl4pPr>
            <a:lvl5pPr>
              <a:defRPr sz="4800" b="0">
                <a:solidFill>
                  <a:srgbClr val="65394E"/>
                </a:solidFill>
                <a:latin typeface="Georgia"/>
                <a:ea typeface="Georgia"/>
                <a:cs typeface="Georgia"/>
              </a:defRPr>
            </a:lvl5pPr>
            <a:lvl6pPr>
              <a:defRPr sz="4800" b="0">
                <a:solidFill>
                  <a:srgbClr val="65394E"/>
                </a:solidFill>
                <a:latin typeface="Georgia"/>
                <a:ea typeface="Georgia"/>
                <a:cs typeface="Georgia"/>
              </a:defRPr>
            </a:lvl6pPr>
            <a:lvl7pPr>
              <a:defRPr sz="4800" b="0">
                <a:solidFill>
                  <a:srgbClr val="65394E"/>
                </a:solidFill>
                <a:latin typeface="Georgia"/>
                <a:ea typeface="Georgia"/>
                <a:cs typeface="Georgia"/>
              </a:defRPr>
            </a:lvl7pPr>
            <a:lvl8pPr>
              <a:defRPr sz="4800" b="0">
                <a:solidFill>
                  <a:srgbClr val="65394E"/>
                </a:solidFill>
                <a:latin typeface="Georgia"/>
                <a:ea typeface="Georgia"/>
                <a:cs typeface="Georgia"/>
              </a:defRPr>
            </a:lvl8pPr>
            <a:lvl9pPr>
              <a:defRPr sz="4800" b="0">
                <a:solidFill>
                  <a:srgbClr val="65394E"/>
                </a:solidFill>
                <a:latin typeface="Georgia"/>
                <a:ea typeface="Georgia"/>
                <a:cs typeface="Georgia"/>
              </a:defRPr>
            </a:lvl9pPr>
          </a:lstStyle>
          <a:p>
            <a:pPr>
              <a:defRPr sz="4800" b="0">
                <a:solidFill>
                  <a:srgbClr val="65394E"/>
                </a:solidFill>
                <a:latin typeface="Georgia"/>
                <a:ea typeface="Georgia"/>
                <a:cs typeface="Georgia"/>
              </a:defRPr>
            </a:pPr>
            <a:r>
              <a:rPr sz="4800" b="1">
                <a:solidFill>
                  <a:srgbClr val="65394E"/>
                </a:solidFill>
                <a:latin typeface="Georgia"/>
                <a:ea typeface="Georgia"/>
                <a:cs typeface="Georgia"/>
              </a:rPr>
              <a:t>Nature, connection</a:t>
            </a:r>
            <a:endParaRPr lang="en-US" sz="4800" b="1">
              <a:solidFill>
                <a:srgbClr val="65394E"/>
              </a:solidFill>
              <a:latin typeface="Georgia"/>
              <a:ea typeface="Georgia"/>
              <a:cs typeface="Georgia"/>
            </a:endParaRPr>
          </a:p>
          <a:p>
            <a:pPr>
              <a:defRPr sz="4800" b="0">
                <a:solidFill>
                  <a:srgbClr val="65394E"/>
                </a:solidFill>
                <a:latin typeface="Georgia"/>
                <a:ea typeface="Georgia"/>
                <a:cs typeface="Georgia"/>
              </a:defRPr>
            </a:pPr>
            <a:r>
              <a:rPr sz="4800" b="1">
                <a:solidFill>
                  <a:srgbClr val="65394E"/>
                </a:solidFill>
                <a:latin typeface="Georgia"/>
                <a:ea typeface="Georgia"/>
                <a:cs typeface="Georgia"/>
              </a:rPr>
              <a:t>and mental</a:t>
            </a:r>
          </a:p>
          <a:p>
            <a:pPr>
              <a:defRPr sz="4800" b="0">
                <a:solidFill>
                  <a:srgbClr val="65394E"/>
                </a:solidFill>
                <a:latin typeface="Georgia"/>
                <a:ea typeface="Georgia"/>
                <a:cs typeface="Georgia"/>
              </a:defRPr>
            </a:pPr>
            <a:r>
              <a:rPr sz="4800" b="1">
                <a:solidFill>
                  <a:srgbClr val="65394E"/>
                </a:solidFill>
                <a:latin typeface="Georgia"/>
                <a:ea typeface="Georgia"/>
                <a:cs typeface="Georgia"/>
              </a:rPr>
              <a:t>wellbeing</a:t>
            </a:r>
          </a:p>
        </p:txBody>
      </p:sp>
      <p:sp>
        <p:nvSpPr>
          <p:cNvPr id="3" name="text-1">
            <a:extLst>
              <a:ext uri="{FF2B5EF4-FFF2-40B4-BE49-F238E27FC236}">
                <a16:creationId xmlns:a16="http://schemas.microsoft.com/office/drawing/2014/main" id="{79FE93B1-E20A-4352-990C-EBB437BFF3A2}"/>
              </a:ext>
            </a:extLst>
          </p:cNvPr>
          <p:cNvSpPr>
            <a:spLocks noGrp="1"/>
          </p:cNvSpPr>
          <p:nvPr/>
        </p:nvSpPr>
        <p:spPr>
          <a:xfrm>
            <a:off x="609600" y="3638550"/>
            <a:ext cx="6381750" cy="1343025"/>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a:defRPr sz="2250" b="0">
                <a:solidFill>
                  <a:srgbClr val="342B3B"/>
                </a:solidFill>
                <a:latin typeface="Arial"/>
                <a:ea typeface="Arial"/>
                <a:cs typeface="Arial"/>
              </a:defRPr>
            </a:pPr>
            <a:r>
              <a:rPr sz="2250" b="0">
                <a:solidFill>
                  <a:srgbClr val="342B3B"/>
                </a:solidFill>
                <a:latin typeface="Arial"/>
                <a:ea typeface="Arial"/>
                <a:cs typeface="Arial"/>
              </a:rPr>
              <a:t>Green social prescribing in England</a:t>
            </a:r>
          </a:p>
          <a:p>
            <a:pPr>
              <a:defRPr sz="2250" b="0">
                <a:solidFill>
                  <a:srgbClr val="342B3B"/>
                </a:solidFill>
                <a:latin typeface="Arial"/>
                <a:ea typeface="Arial"/>
                <a:cs typeface="Arial"/>
              </a:defRPr>
            </a:pPr>
            <a:r>
              <a:rPr sz="2250" b="0">
                <a:solidFill>
                  <a:srgbClr val="342B3B"/>
                </a:solidFill>
                <a:latin typeface="Arial"/>
                <a:ea typeface="Arial"/>
                <a:cs typeface="Arial"/>
              </a:rPr>
              <a:t>A critical examination of health, wellbeing</a:t>
            </a:r>
          </a:p>
          <a:p>
            <a:pPr>
              <a:defRPr sz="2250" b="0">
                <a:solidFill>
                  <a:srgbClr val="342B3B"/>
                </a:solidFill>
                <a:latin typeface="Arial"/>
                <a:ea typeface="Arial"/>
                <a:cs typeface="Arial"/>
              </a:defRPr>
            </a:pPr>
            <a:r>
              <a:rPr sz="2250" b="0">
                <a:solidFill>
                  <a:srgbClr val="342B3B"/>
                </a:solidFill>
                <a:latin typeface="Arial"/>
                <a:ea typeface="Arial"/>
                <a:cs typeface="Arial"/>
              </a:rPr>
              <a:t>and sustainable development</a:t>
            </a:r>
          </a:p>
        </p:txBody>
      </p:sp>
      <p:sp>
        <p:nvSpPr>
          <p:cNvPr id="4" name="text-2">
            <a:extLst>
              <a:ext uri="{FF2B5EF4-FFF2-40B4-BE49-F238E27FC236}">
                <a16:creationId xmlns:a16="http://schemas.microsoft.com/office/drawing/2014/main" id="{22E2764B-299C-46F1-9CE4-394AA9F19063}"/>
              </a:ext>
            </a:extLst>
          </p:cNvPr>
          <p:cNvSpPr>
            <a:spLocks noGrp="1"/>
          </p:cNvSpPr>
          <p:nvPr/>
        </p:nvSpPr>
        <p:spPr>
          <a:xfrm>
            <a:off x="609600" y="5124450"/>
            <a:ext cx="6381750" cy="619125"/>
          </a:xfrm>
          <a:prstGeom prst="rect">
            <a:avLst/>
          </a:prstGeom>
          <a:noFill/>
          <a:ln w="0">
            <a:noFill/>
            <a:prstDash val="solid"/>
          </a:ln>
        </p:spPr>
        <p:txBody>
          <a:bodyPr lIns="91440" tIns="45720" rIns="91440" bIns="45720" anchor="t">
            <a:noAutofit/>
          </a:bodyPr>
          <a:lstStyle>
            <a:defPPr>
              <a:defRPr sz="1725" b="0">
                <a:solidFill>
                  <a:srgbClr val="6C5E69"/>
                </a:solidFill>
                <a:latin typeface="Arial"/>
                <a:ea typeface="Arial"/>
                <a:cs typeface="Arial"/>
              </a:defRPr>
            </a:defPPr>
            <a:lvl1pPr>
              <a:defRPr sz="1725" b="0">
                <a:solidFill>
                  <a:srgbClr val="6C5E69"/>
                </a:solidFill>
                <a:latin typeface="Arial"/>
                <a:ea typeface="Arial"/>
                <a:cs typeface="Arial"/>
              </a:defRPr>
            </a:lvl1pPr>
            <a:lvl2pPr>
              <a:defRPr sz="1725" b="0">
                <a:solidFill>
                  <a:srgbClr val="6C5E69"/>
                </a:solidFill>
                <a:latin typeface="Arial"/>
                <a:ea typeface="Arial"/>
                <a:cs typeface="Arial"/>
              </a:defRPr>
            </a:lvl2pPr>
            <a:lvl3pPr>
              <a:defRPr sz="1725" b="0">
                <a:solidFill>
                  <a:srgbClr val="6C5E69"/>
                </a:solidFill>
                <a:latin typeface="Arial"/>
                <a:ea typeface="Arial"/>
                <a:cs typeface="Arial"/>
              </a:defRPr>
            </a:lvl3pPr>
            <a:lvl4pPr>
              <a:defRPr sz="1725" b="0">
                <a:solidFill>
                  <a:srgbClr val="6C5E69"/>
                </a:solidFill>
                <a:latin typeface="Arial"/>
                <a:ea typeface="Arial"/>
                <a:cs typeface="Arial"/>
              </a:defRPr>
            </a:lvl4pPr>
            <a:lvl5pPr>
              <a:defRPr sz="1725" b="0">
                <a:solidFill>
                  <a:srgbClr val="6C5E69"/>
                </a:solidFill>
                <a:latin typeface="Arial"/>
                <a:ea typeface="Arial"/>
                <a:cs typeface="Arial"/>
              </a:defRPr>
            </a:lvl5pPr>
            <a:lvl6pPr>
              <a:defRPr sz="1725" b="0">
                <a:solidFill>
                  <a:srgbClr val="6C5E69"/>
                </a:solidFill>
                <a:latin typeface="Arial"/>
                <a:ea typeface="Arial"/>
                <a:cs typeface="Arial"/>
              </a:defRPr>
            </a:lvl6pPr>
            <a:lvl7pPr>
              <a:defRPr sz="1725" b="0">
                <a:solidFill>
                  <a:srgbClr val="6C5E69"/>
                </a:solidFill>
                <a:latin typeface="Arial"/>
                <a:ea typeface="Arial"/>
                <a:cs typeface="Arial"/>
              </a:defRPr>
            </a:lvl7pPr>
            <a:lvl8pPr>
              <a:defRPr sz="1725" b="0">
                <a:solidFill>
                  <a:srgbClr val="6C5E69"/>
                </a:solidFill>
                <a:latin typeface="Arial"/>
                <a:ea typeface="Arial"/>
                <a:cs typeface="Arial"/>
              </a:defRPr>
            </a:lvl8pPr>
            <a:lvl9pPr>
              <a:defRPr sz="1725" b="0">
                <a:solidFill>
                  <a:srgbClr val="6C5E69"/>
                </a:solidFill>
                <a:latin typeface="Arial"/>
                <a:ea typeface="Arial"/>
                <a:cs typeface="Arial"/>
              </a:defRPr>
            </a:lvl9pPr>
          </a:lstStyle>
          <a:p>
            <a:pPr>
              <a:defRPr sz="1725" b="0">
                <a:solidFill>
                  <a:srgbClr val="6C5E69"/>
                </a:solidFill>
                <a:latin typeface="Arial"/>
                <a:ea typeface="Arial"/>
                <a:cs typeface="Arial"/>
              </a:defRPr>
            </a:pPr>
            <a:r>
              <a:rPr sz="1800" b="0">
                <a:solidFill>
                  <a:srgbClr val="6C5E69"/>
                </a:solidFill>
                <a:latin typeface="Arial"/>
                <a:ea typeface="Arial"/>
                <a:cs typeface="Arial"/>
              </a:rPr>
              <a:t>BMHP6030</a:t>
            </a:r>
            <a:endParaRPr lang="en-US" sz="1800" b="0">
              <a:solidFill>
                <a:srgbClr val="6C5E69"/>
              </a:solidFill>
              <a:latin typeface="Arial"/>
              <a:ea typeface="Arial"/>
              <a:cs typeface="Arial"/>
            </a:endParaRPr>
          </a:p>
          <a:p>
            <a:pPr>
              <a:defRPr sz="1725" b="0">
                <a:solidFill>
                  <a:srgbClr val="6C5E69"/>
                </a:solidFill>
                <a:latin typeface="Arial"/>
                <a:ea typeface="Arial"/>
                <a:cs typeface="Arial"/>
              </a:defRPr>
            </a:pPr>
            <a:r>
              <a:rPr sz="1800" b="0">
                <a:solidFill>
                  <a:srgbClr val="6C5E69"/>
                </a:solidFill>
                <a:latin typeface="Arial"/>
                <a:ea typeface="Arial"/>
                <a:cs typeface="Arial"/>
              </a:rPr>
              <a:t>Health, Wellbeing and Sustainable Development</a:t>
            </a:r>
          </a:p>
        </p:txBody>
      </p:sp>
      <p:sp>
        <p:nvSpPr>
          <p:cNvPr id="5" name="text-3">
            <a:extLst>
              <a:ext uri="{FF2B5EF4-FFF2-40B4-BE49-F238E27FC236}">
                <a16:creationId xmlns:a16="http://schemas.microsoft.com/office/drawing/2014/main" id="{F038E613-0545-47F0-A28E-A7E7DD553439}"/>
              </a:ext>
            </a:extLst>
          </p:cNvPr>
          <p:cNvSpPr>
            <a:spLocks noGrp="1"/>
          </p:cNvSpPr>
          <p:nvPr/>
        </p:nvSpPr>
        <p:spPr>
          <a:xfrm>
            <a:off x="609600" y="6000750"/>
            <a:ext cx="6477000" cy="600075"/>
          </a:xfrm>
          <a:prstGeom prst="rect">
            <a:avLst/>
          </a:prstGeom>
          <a:noFill/>
          <a:ln w="0">
            <a:noFill/>
            <a:prstDash val="solid"/>
          </a:ln>
        </p:spPr>
        <p:txBody>
          <a:bodyPr lIns="91440" tIns="45720" rIns="91440" bIns="45720" anchor="t">
            <a:noAutofit/>
          </a:bodyPr>
          <a:lstStyle>
            <a:defPPr>
              <a:defRPr sz="1575" b="0">
                <a:solidFill>
                  <a:srgbClr val="6C5E69"/>
                </a:solidFill>
                <a:latin typeface="Arial"/>
                <a:ea typeface="Arial"/>
                <a:cs typeface="Arial"/>
              </a:defRPr>
            </a:defPPr>
            <a:lvl1pPr>
              <a:defRPr sz="1575" b="0">
                <a:solidFill>
                  <a:srgbClr val="6C5E69"/>
                </a:solidFill>
                <a:latin typeface="Arial"/>
                <a:ea typeface="Arial"/>
                <a:cs typeface="Arial"/>
              </a:defRPr>
            </a:lvl1pPr>
            <a:lvl2pPr>
              <a:defRPr sz="1575" b="0">
                <a:solidFill>
                  <a:srgbClr val="6C5E69"/>
                </a:solidFill>
                <a:latin typeface="Arial"/>
                <a:ea typeface="Arial"/>
                <a:cs typeface="Arial"/>
              </a:defRPr>
            </a:lvl2pPr>
            <a:lvl3pPr>
              <a:defRPr sz="1575" b="0">
                <a:solidFill>
                  <a:srgbClr val="6C5E69"/>
                </a:solidFill>
                <a:latin typeface="Arial"/>
                <a:ea typeface="Arial"/>
                <a:cs typeface="Arial"/>
              </a:defRPr>
            </a:lvl3pPr>
            <a:lvl4pPr>
              <a:defRPr sz="1575" b="0">
                <a:solidFill>
                  <a:srgbClr val="6C5E69"/>
                </a:solidFill>
                <a:latin typeface="Arial"/>
                <a:ea typeface="Arial"/>
                <a:cs typeface="Arial"/>
              </a:defRPr>
            </a:lvl4pPr>
            <a:lvl5pPr>
              <a:defRPr sz="1575" b="0">
                <a:solidFill>
                  <a:srgbClr val="6C5E69"/>
                </a:solidFill>
                <a:latin typeface="Arial"/>
                <a:ea typeface="Arial"/>
                <a:cs typeface="Arial"/>
              </a:defRPr>
            </a:lvl5pPr>
            <a:lvl6pPr>
              <a:defRPr sz="1575" b="0">
                <a:solidFill>
                  <a:srgbClr val="6C5E69"/>
                </a:solidFill>
                <a:latin typeface="Arial"/>
                <a:ea typeface="Arial"/>
                <a:cs typeface="Arial"/>
              </a:defRPr>
            </a:lvl6pPr>
            <a:lvl7pPr>
              <a:defRPr sz="1575" b="0">
                <a:solidFill>
                  <a:srgbClr val="6C5E69"/>
                </a:solidFill>
                <a:latin typeface="Arial"/>
                <a:ea typeface="Arial"/>
                <a:cs typeface="Arial"/>
              </a:defRPr>
            </a:lvl7pPr>
            <a:lvl8pPr>
              <a:defRPr sz="1575" b="0">
                <a:solidFill>
                  <a:srgbClr val="6C5E69"/>
                </a:solidFill>
                <a:latin typeface="Arial"/>
                <a:ea typeface="Arial"/>
                <a:cs typeface="Arial"/>
              </a:defRPr>
            </a:lvl8pPr>
            <a:lvl9pPr>
              <a:defRPr sz="1575" b="0">
                <a:solidFill>
                  <a:srgbClr val="6C5E69"/>
                </a:solidFill>
                <a:latin typeface="Arial"/>
                <a:ea typeface="Arial"/>
                <a:cs typeface="Arial"/>
              </a:defRPr>
            </a:lvl9pPr>
          </a:lstStyle>
          <a:p>
            <a:pPr>
              <a:defRPr sz="1575" b="0">
                <a:solidFill>
                  <a:srgbClr val="6C5E69"/>
                </a:solidFill>
                <a:latin typeface="Arial"/>
                <a:ea typeface="Arial"/>
                <a:cs typeface="Arial"/>
              </a:defRPr>
            </a:pPr>
            <a:r>
              <a:rPr sz="1800" b="0">
                <a:solidFill>
                  <a:srgbClr val="6C5E69"/>
                </a:solidFill>
                <a:latin typeface="Arial"/>
                <a:ea typeface="Arial"/>
                <a:cs typeface="Arial"/>
              </a:rPr>
              <a:t>Name: </a:t>
            </a:r>
            <a:r>
              <a:rPr lang="en-GB" sz="1800"/>
              <a:t>Aasma Amjid     </a:t>
            </a:r>
            <a:r>
              <a:rPr lang="en-GB" sz="1800" b="0">
                <a:solidFill>
                  <a:srgbClr val="6C5E69"/>
                </a:solidFill>
                <a:latin typeface="Arial"/>
                <a:ea typeface="Arial"/>
                <a:cs typeface="Arial"/>
              </a:rPr>
              <a:t> </a:t>
            </a:r>
            <a:r>
              <a:rPr lang="en-GB" sz="1800"/>
              <a:t> </a:t>
            </a:r>
            <a:r>
              <a:rPr lang="en-GB" sz="1800" b="0">
                <a:solidFill>
                  <a:srgbClr val="6C5E69"/>
                </a:solidFill>
                <a:latin typeface="Arial"/>
                <a:ea typeface="Arial"/>
                <a:cs typeface="Arial"/>
              </a:rPr>
              <a:t>Student number: </a:t>
            </a:r>
            <a:r>
              <a:rPr lang="en-GB" sz="1800"/>
              <a:t>2322971</a:t>
            </a:r>
            <a:endParaRPr lang="en-US" sz="1800" b="0">
              <a:solidFill>
                <a:srgbClr val="6C5E69"/>
              </a:solidFill>
              <a:latin typeface="Arial"/>
              <a:ea typeface="Arial"/>
              <a:cs typeface="Arial"/>
            </a:endParaRPr>
          </a:p>
          <a:p>
            <a:pPr>
              <a:defRPr sz="1575" b="0">
                <a:solidFill>
                  <a:srgbClr val="6C5E69"/>
                </a:solidFill>
                <a:latin typeface="Arial"/>
                <a:ea typeface="Arial"/>
                <a:cs typeface="Arial"/>
              </a:defRPr>
            </a:pPr>
            <a:r>
              <a:rPr sz="1800" b="0">
                <a:solidFill>
                  <a:srgbClr val="6C5E69"/>
                </a:solidFill>
                <a:latin typeface="Arial"/>
                <a:ea typeface="Arial"/>
                <a:cs typeface="Arial"/>
              </a:rPr>
              <a:t>Lecturer</a:t>
            </a:r>
            <a:r>
              <a:rPr lang="en-GB" sz="1800" b="0">
                <a:solidFill>
                  <a:srgbClr val="6C5E69"/>
                </a:solidFill>
                <a:latin typeface="Arial"/>
                <a:ea typeface="Arial"/>
                <a:cs typeface="Arial"/>
              </a:rPr>
              <a:t>: Olufemi Oluranti</a:t>
            </a:r>
            <a:r>
              <a:rPr sz="1550" b="0">
                <a:solidFill>
                  <a:srgbClr val="6C5E69"/>
                </a:solidFill>
                <a:latin typeface="Arial"/>
                <a:ea typeface="Arial"/>
                <a:cs typeface="Arial"/>
              </a:rPr>
              <a:t> </a:t>
            </a:r>
          </a:p>
        </p:txBody>
      </p:sp>
    </p:spTree>
    <p:extLst>
      <p:ext uri="{BB962C8B-B14F-4D97-AF65-F5344CB8AC3E}">
        <p14:creationId xmlns:p14="http://schemas.microsoft.com/office/powerpoint/2010/main" val="601177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6ECDD"/>
        </a:solidFill>
        <a:effectLst/>
      </p:bgPr>
    </p:bg>
    <p:spTree>
      <p:nvGrpSpPr>
        <p:cNvPr id="1" name=""/>
        <p:cNvGrpSpPr/>
        <p:nvPr/>
      </p:nvGrpSpPr>
      <p:grpSpPr>
        <a:xfrm>
          <a:off x="0" y="0"/>
          <a:ext cx="0" cy="0"/>
          <a:chOff x="0" y="0"/>
          <a:chExt cx="0" cy="0"/>
        </a:xfrm>
      </p:grpSpPr>
      <p:sp>
        <p:nvSpPr>
          <p:cNvPr id="10" name="text-0">
            <a:extLst>
              <a:ext uri="{FF2B5EF4-FFF2-40B4-BE49-F238E27FC236}">
                <a16:creationId xmlns:a16="http://schemas.microsoft.com/office/drawing/2014/main" id="{A58AE0B9-3DBB-4524-ABED-C7CDB4C9E5A0}"/>
              </a:ext>
            </a:extLst>
          </p:cNvPr>
          <p:cNvSpPr>
            <a:spLocks noGrp="1"/>
          </p:cNvSpPr>
          <p:nvPr/>
        </p:nvSpPr>
        <p:spPr>
          <a:xfrm>
            <a:off x="609600" y="438150"/>
            <a:ext cx="10934700" cy="952500"/>
          </a:xfrm>
          <a:prstGeom prst="rect">
            <a:avLst/>
          </a:prstGeom>
          <a:noFill/>
          <a:ln w="0">
            <a:noFill/>
            <a:prstDash val="solid"/>
          </a:ln>
        </p:spPr>
        <p:txBody>
          <a:bodyPr lIns="91440" tIns="45720" rIns="91440" bIns="45720">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lang="en-US" sz="3600" b="1">
                <a:solidFill>
                  <a:srgbClr val="65394E"/>
                </a:solidFill>
                <a:latin typeface="Georgia"/>
                <a:ea typeface="Georgia"/>
                <a:cs typeface="Georgia"/>
              </a:rPr>
              <a:t>Integration reaches beyond the clinic</a:t>
            </a:r>
          </a:p>
        </p:txBody>
      </p:sp>
      <p:sp>
        <p:nvSpPr>
          <p:cNvPr id="2" name="text-1">
            <a:extLst>
              <a:ext uri="{FF2B5EF4-FFF2-40B4-BE49-F238E27FC236}">
                <a16:creationId xmlns:a16="http://schemas.microsoft.com/office/drawing/2014/main" id="{618C19E7-FEE6-4043-9475-AA485288A165}"/>
              </a:ext>
            </a:extLst>
          </p:cNvPr>
          <p:cNvSpPr>
            <a:spLocks noGrp="1"/>
          </p:cNvSpPr>
          <p:nvPr/>
        </p:nvSpPr>
        <p:spPr>
          <a:xfrm>
            <a:off x="609600" y="1714500"/>
            <a:ext cx="4429125" cy="666750"/>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Health</a:t>
            </a:r>
          </a:p>
        </p:txBody>
      </p:sp>
      <p:sp>
        <p:nvSpPr>
          <p:cNvPr id="3" name="text-2">
            <a:extLst>
              <a:ext uri="{FF2B5EF4-FFF2-40B4-BE49-F238E27FC236}">
                <a16:creationId xmlns:a16="http://schemas.microsoft.com/office/drawing/2014/main" id="{963996AB-1F77-4982-8E76-2169444B22CA}"/>
              </a:ext>
            </a:extLst>
          </p:cNvPr>
          <p:cNvSpPr>
            <a:spLocks noGrp="1"/>
          </p:cNvSpPr>
          <p:nvPr/>
        </p:nvSpPr>
        <p:spPr>
          <a:xfrm>
            <a:off x="5581650" y="1714500"/>
            <a:ext cx="5905500" cy="952500"/>
          </a:xfrm>
          <a:prstGeom prst="rect">
            <a:avLst/>
          </a:prstGeom>
          <a:noFill/>
          <a:ln w="0">
            <a:noFill/>
            <a:prstDash val="solid"/>
          </a:ln>
        </p:spPr>
        <p:txBody>
          <a:bodyPr>
            <a:noAutofit/>
          </a:bodyPr>
          <a:lstStyle>
            <a:defPPr>
              <a:defRPr sz="2550" b="0">
                <a:solidFill>
                  <a:srgbClr val="342B3B"/>
                </a:solidFill>
                <a:latin typeface="Arial"/>
                <a:ea typeface="Arial"/>
                <a:cs typeface="Arial"/>
              </a:defRPr>
            </a:defPPr>
            <a:lvl1pPr>
              <a:defRPr sz="2550" b="0">
                <a:solidFill>
                  <a:srgbClr val="342B3B"/>
                </a:solidFill>
                <a:latin typeface="Arial"/>
                <a:ea typeface="Arial"/>
                <a:cs typeface="Arial"/>
              </a:defRPr>
            </a:lvl1pPr>
            <a:lvl2pPr>
              <a:defRPr sz="2550" b="0">
                <a:solidFill>
                  <a:srgbClr val="342B3B"/>
                </a:solidFill>
                <a:latin typeface="Arial"/>
                <a:ea typeface="Arial"/>
                <a:cs typeface="Arial"/>
              </a:defRPr>
            </a:lvl2pPr>
            <a:lvl3pPr>
              <a:defRPr sz="2550" b="0">
                <a:solidFill>
                  <a:srgbClr val="342B3B"/>
                </a:solidFill>
                <a:latin typeface="Arial"/>
                <a:ea typeface="Arial"/>
                <a:cs typeface="Arial"/>
              </a:defRPr>
            </a:lvl3pPr>
            <a:lvl4pPr>
              <a:defRPr sz="2550" b="0">
                <a:solidFill>
                  <a:srgbClr val="342B3B"/>
                </a:solidFill>
                <a:latin typeface="Arial"/>
                <a:ea typeface="Arial"/>
                <a:cs typeface="Arial"/>
              </a:defRPr>
            </a:lvl4pPr>
            <a:lvl5pPr>
              <a:defRPr sz="2550" b="0">
                <a:solidFill>
                  <a:srgbClr val="342B3B"/>
                </a:solidFill>
                <a:latin typeface="Arial"/>
                <a:ea typeface="Arial"/>
                <a:cs typeface="Arial"/>
              </a:defRPr>
            </a:lvl5pPr>
            <a:lvl6pPr>
              <a:defRPr sz="2550" b="0">
                <a:solidFill>
                  <a:srgbClr val="342B3B"/>
                </a:solidFill>
                <a:latin typeface="Arial"/>
                <a:ea typeface="Arial"/>
                <a:cs typeface="Arial"/>
              </a:defRPr>
            </a:lvl6pPr>
            <a:lvl7pPr>
              <a:defRPr sz="2550" b="0">
                <a:solidFill>
                  <a:srgbClr val="342B3B"/>
                </a:solidFill>
                <a:latin typeface="Arial"/>
                <a:ea typeface="Arial"/>
                <a:cs typeface="Arial"/>
              </a:defRPr>
            </a:lvl7pPr>
            <a:lvl8pPr>
              <a:defRPr sz="2550" b="0">
                <a:solidFill>
                  <a:srgbClr val="342B3B"/>
                </a:solidFill>
                <a:latin typeface="Arial"/>
                <a:ea typeface="Arial"/>
                <a:cs typeface="Arial"/>
              </a:defRPr>
            </a:lvl8pPr>
            <a:lvl9pPr>
              <a:defRPr sz="2550" b="0">
                <a:solidFill>
                  <a:srgbClr val="342B3B"/>
                </a:solidFill>
                <a:latin typeface="Arial"/>
                <a:ea typeface="Arial"/>
                <a:cs typeface="Arial"/>
              </a:defRPr>
            </a:lvl9pPr>
          </a:lstStyle>
          <a:p>
            <a:pPr>
              <a:defRPr sz="2550" b="0">
                <a:solidFill>
                  <a:srgbClr val="342B3B"/>
                </a:solidFill>
                <a:latin typeface="Arial"/>
                <a:ea typeface="Arial"/>
                <a:cs typeface="Arial"/>
              </a:defRPr>
            </a:pPr>
            <a:r>
              <a:rPr sz="2550" b="0">
                <a:solidFill>
                  <a:srgbClr val="342B3B"/>
                </a:solidFill>
                <a:latin typeface="Arial"/>
                <a:ea typeface="Arial"/>
                <a:cs typeface="Arial"/>
              </a:rPr>
              <a:t>Physical, mental and social wellbeing</a:t>
            </a:r>
          </a:p>
        </p:txBody>
      </p:sp>
      <p:sp>
        <p:nvSpPr>
          <p:cNvPr id="4" name="text-3">
            <a:extLst>
              <a:ext uri="{FF2B5EF4-FFF2-40B4-BE49-F238E27FC236}">
                <a16:creationId xmlns:a16="http://schemas.microsoft.com/office/drawing/2014/main" id="{20A5BFE1-293A-4766-A356-7C05FEA1B622}"/>
              </a:ext>
            </a:extLst>
          </p:cNvPr>
          <p:cNvSpPr>
            <a:spLocks noGrp="1"/>
          </p:cNvSpPr>
          <p:nvPr/>
        </p:nvSpPr>
        <p:spPr>
          <a:xfrm>
            <a:off x="609600" y="2949488"/>
            <a:ext cx="4429125" cy="666750"/>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Wellbeing</a:t>
            </a:r>
          </a:p>
        </p:txBody>
      </p:sp>
      <p:sp>
        <p:nvSpPr>
          <p:cNvPr id="5" name="text-4">
            <a:extLst>
              <a:ext uri="{FF2B5EF4-FFF2-40B4-BE49-F238E27FC236}">
                <a16:creationId xmlns:a16="http://schemas.microsoft.com/office/drawing/2014/main" id="{55C04831-91E5-4D28-A707-00DDDC4E4BBF}"/>
              </a:ext>
            </a:extLst>
          </p:cNvPr>
          <p:cNvSpPr>
            <a:spLocks noGrp="1"/>
          </p:cNvSpPr>
          <p:nvPr/>
        </p:nvSpPr>
        <p:spPr>
          <a:xfrm>
            <a:off x="5456390" y="2803351"/>
            <a:ext cx="5905500" cy="952500"/>
          </a:xfrm>
          <a:prstGeom prst="rect">
            <a:avLst/>
          </a:prstGeom>
          <a:noFill/>
          <a:ln w="0">
            <a:noFill/>
            <a:prstDash val="solid"/>
          </a:ln>
        </p:spPr>
        <p:txBody>
          <a:bodyPr>
            <a:noAutofit/>
          </a:bodyPr>
          <a:lstStyle>
            <a:defPPr>
              <a:defRPr sz="2550" b="0">
                <a:solidFill>
                  <a:srgbClr val="342B3B"/>
                </a:solidFill>
                <a:latin typeface="Arial"/>
                <a:ea typeface="Arial"/>
                <a:cs typeface="Arial"/>
              </a:defRPr>
            </a:defPPr>
            <a:lvl1pPr>
              <a:defRPr sz="2550" b="0">
                <a:solidFill>
                  <a:srgbClr val="342B3B"/>
                </a:solidFill>
                <a:latin typeface="Arial"/>
                <a:ea typeface="Arial"/>
                <a:cs typeface="Arial"/>
              </a:defRPr>
            </a:lvl1pPr>
            <a:lvl2pPr>
              <a:defRPr sz="2550" b="0">
                <a:solidFill>
                  <a:srgbClr val="342B3B"/>
                </a:solidFill>
                <a:latin typeface="Arial"/>
                <a:ea typeface="Arial"/>
                <a:cs typeface="Arial"/>
              </a:defRPr>
            </a:lvl2pPr>
            <a:lvl3pPr>
              <a:defRPr sz="2550" b="0">
                <a:solidFill>
                  <a:srgbClr val="342B3B"/>
                </a:solidFill>
                <a:latin typeface="Arial"/>
                <a:ea typeface="Arial"/>
                <a:cs typeface="Arial"/>
              </a:defRPr>
            </a:lvl3pPr>
            <a:lvl4pPr>
              <a:defRPr sz="2550" b="0">
                <a:solidFill>
                  <a:srgbClr val="342B3B"/>
                </a:solidFill>
                <a:latin typeface="Arial"/>
                <a:ea typeface="Arial"/>
                <a:cs typeface="Arial"/>
              </a:defRPr>
            </a:lvl4pPr>
            <a:lvl5pPr>
              <a:defRPr sz="2550" b="0">
                <a:solidFill>
                  <a:srgbClr val="342B3B"/>
                </a:solidFill>
                <a:latin typeface="Arial"/>
                <a:ea typeface="Arial"/>
                <a:cs typeface="Arial"/>
              </a:defRPr>
            </a:lvl5pPr>
            <a:lvl6pPr>
              <a:defRPr sz="2550" b="0">
                <a:solidFill>
                  <a:srgbClr val="342B3B"/>
                </a:solidFill>
                <a:latin typeface="Arial"/>
                <a:ea typeface="Arial"/>
                <a:cs typeface="Arial"/>
              </a:defRPr>
            </a:lvl6pPr>
            <a:lvl7pPr>
              <a:defRPr sz="2550" b="0">
                <a:solidFill>
                  <a:srgbClr val="342B3B"/>
                </a:solidFill>
                <a:latin typeface="Arial"/>
                <a:ea typeface="Arial"/>
                <a:cs typeface="Arial"/>
              </a:defRPr>
            </a:lvl7pPr>
            <a:lvl8pPr>
              <a:defRPr sz="2550" b="0">
                <a:solidFill>
                  <a:srgbClr val="342B3B"/>
                </a:solidFill>
                <a:latin typeface="Arial"/>
                <a:ea typeface="Arial"/>
                <a:cs typeface="Arial"/>
              </a:defRPr>
            </a:lvl8pPr>
            <a:lvl9pPr>
              <a:defRPr sz="2550" b="0">
                <a:solidFill>
                  <a:srgbClr val="342B3B"/>
                </a:solidFill>
                <a:latin typeface="Arial"/>
                <a:ea typeface="Arial"/>
                <a:cs typeface="Arial"/>
              </a:defRPr>
            </a:lvl9pPr>
          </a:lstStyle>
          <a:p>
            <a:pPr>
              <a:defRPr sz="2550" b="0">
                <a:solidFill>
                  <a:srgbClr val="342B3B"/>
                </a:solidFill>
                <a:latin typeface="Arial"/>
                <a:ea typeface="Arial"/>
                <a:cs typeface="Arial"/>
              </a:defRPr>
            </a:pPr>
            <a:r>
              <a:rPr sz="2550" b="0">
                <a:solidFill>
                  <a:srgbClr val="342B3B"/>
                </a:solidFill>
                <a:latin typeface="Arial"/>
                <a:ea typeface="Arial"/>
                <a:cs typeface="Arial"/>
              </a:rPr>
              <a:t>Emotional experience and living conditions</a:t>
            </a:r>
          </a:p>
        </p:txBody>
      </p:sp>
      <p:sp>
        <p:nvSpPr>
          <p:cNvPr id="6" name="text-5">
            <a:extLst>
              <a:ext uri="{FF2B5EF4-FFF2-40B4-BE49-F238E27FC236}">
                <a16:creationId xmlns:a16="http://schemas.microsoft.com/office/drawing/2014/main" id="{224EBD3E-6361-4121-BAAC-25E0EE4B3702}"/>
              </a:ext>
            </a:extLst>
          </p:cNvPr>
          <p:cNvSpPr>
            <a:spLocks noGrp="1"/>
          </p:cNvSpPr>
          <p:nvPr/>
        </p:nvSpPr>
        <p:spPr>
          <a:xfrm>
            <a:off x="609600" y="4476750"/>
            <a:ext cx="4429125" cy="666750"/>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Sustainable development</a:t>
            </a:r>
          </a:p>
        </p:txBody>
      </p:sp>
      <p:sp>
        <p:nvSpPr>
          <p:cNvPr id="7" name="text-6">
            <a:extLst>
              <a:ext uri="{FF2B5EF4-FFF2-40B4-BE49-F238E27FC236}">
                <a16:creationId xmlns:a16="http://schemas.microsoft.com/office/drawing/2014/main" id="{24CC8CE1-2A36-4D15-AF90-37B8698C381C}"/>
              </a:ext>
            </a:extLst>
          </p:cNvPr>
          <p:cNvSpPr>
            <a:spLocks noGrp="1"/>
          </p:cNvSpPr>
          <p:nvPr/>
        </p:nvSpPr>
        <p:spPr>
          <a:xfrm>
            <a:off x="5581650" y="4476750"/>
            <a:ext cx="5905500" cy="952500"/>
          </a:xfrm>
          <a:prstGeom prst="rect">
            <a:avLst/>
          </a:prstGeom>
          <a:noFill/>
          <a:ln w="0">
            <a:noFill/>
            <a:prstDash val="solid"/>
          </a:ln>
        </p:spPr>
        <p:txBody>
          <a:bodyPr>
            <a:noAutofit/>
          </a:bodyPr>
          <a:lstStyle>
            <a:defPPr>
              <a:defRPr sz="2550" b="0">
                <a:solidFill>
                  <a:srgbClr val="342B3B"/>
                </a:solidFill>
                <a:latin typeface="Arial"/>
                <a:ea typeface="Arial"/>
                <a:cs typeface="Arial"/>
              </a:defRPr>
            </a:defPPr>
            <a:lvl1pPr>
              <a:defRPr sz="2550" b="0">
                <a:solidFill>
                  <a:srgbClr val="342B3B"/>
                </a:solidFill>
                <a:latin typeface="Arial"/>
                <a:ea typeface="Arial"/>
                <a:cs typeface="Arial"/>
              </a:defRPr>
            </a:lvl1pPr>
            <a:lvl2pPr>
              <a:defRPr sz="2550" b="0">
                <a:solidFill>
                  <a:srgbClr val="342B3B"/>
                </a:solidFill>
                <a:latin typeface="Arial"/>
                <a:ea typeface="Arial"/>
                <a:cs typeface="Arial"/>
              </a:defRPr>
            </a:lvl2pPr>
            <a:lvl3pPr>
              <a:defRPr sz="2550" b="0">
                <a:solidFill>
                  <a:srgbClr val="342B3B"/>
                </a:solidFill>
                <a:latin typeface="Arial"/>
                <a:ea typeface="Arial"/>
                <a:cs typeface="Arial"/>
              </a:defRPr>
            </a:lvl3pPr>
            <a:lvl4pPr>
              <a:defRPr sz="2550" b="0">
                <a:solidFill>
                  <a:srgbClr val="342B3B"/>
                </a:solidFill>
                <a:latin typeface="Arial"/>
                <a:ea typeface="Arial"/>
                <a:cs typeface="Arial"/>
              </a:defRPr>
            </a:lvl4pPr>
            <a:lvl5pPr>
              <a:defRPr sz="2550" b="0">
                <a:solidFill>
                  <a:srgbClr val="342B3B"/>
                </a:solidFill>
                <a:latin typeface="Arial"/>
                <a:ea typeface="Arial"/>
                <a:cs typeface="Arial"/>
              </a:defRPr>
            </a:lvl5pPr>
            <a:lvl6pPr>
              <a:defRPr sz="2550" b="0">
                <a:solidFill>
                  <a:srgbClr val="342B3B"/>
                </a:solidFill>
                <a:latin typeface="Arial"/>
                <a:ea typeface="Arial"/>
                <a:cs typeface="Arial"/>
              </a:defRPr>
            </a:lvl6pPr>
            <a:lvl7pPr>
              <a:defRPr sz="2550" b="0">
                <a:solidFill>
                  <a:srgbClr val="342B3B"/>
                </a:solidFill>
                <a:latin typeface="Arial"/>
                <a:ea typeface="Arial"/>
                <a:cs typeface="Arial"/>
              </a:defRPr>
            </a:lvl7pPr>
            <a:lvl8pPr>
              <a:defRPr sz="2550" b="0">
                <a:solidFill>
                  <a:srgbClr val="342B3B"/>
                </a:solidFill>
                <a:latin typeface="Arial"/>
                <a:ea typeface="Arial"/>
                <a:cs typeface="Arial"/>
              </a:defRPr>
            </a:lvl8pPr>
            <a:lvl9pPr>
              <a:defRPr sz="2550" b="0">
                <a:solidFill>
                  <a:srgbClr val="342B3B"/>
                </a:solidFill>
                <a:latin typeface="Arial"/>
                <a:ea typeface="Arial"/>
                <a:cs typeface="Arial"/>
              </a:defRPr>
            </a:lvl9pPr>
          </a:lstStyle>
          <a:p>
            <a:pPr>
              <a:defRPr sz="2550" b="0">
                <a:solidFill>
                  <a:srgbClr val="342B3B"/>
                </a:solidFill>
                <a:latin typeface="Arial"/>
                <a:ea typeface="Arial"/>
                <a:cs typeface="Arial"/>
              </a:defRPr>
            </a:pPr>
            <a:r>
              <a:rPr sz="2550" b="0">
                <a:solidFill>
                  <a:srgbClr val="342B3B"/>
                </a:solidFill>
                <a:latin typeface="Arial"/>
                <a:ea typeface="Arial"/>
                <a:cs typeface="Arial"/>
              </a:rPr>
              <a:t>Present needs and future capacity</a:t>
            </a:r>
          </a:p>
        </p:txBody>
      </p:sp>
      <p:sp>
        <p:nvSpPr>
          <p:cNvPr id="8" name="text-7">
            <a:extLst>
              <a:ext uri="{FF2B5EF4-FFF2-40B4-BE49-F238E27FC236}">
                <a16:creationId xmlns:a16="http://schemas.microsoft.com/office/drawing/2014/main" id="{9126D3B0-9CC4-4812-903F-489BE6D6B9D2}"/>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lang="en-GB" sz="1400" b="0">
                <a:solidFill>
                  <a:srgbClr val="6C5E69"/>
                </a:solidFill>
                <a:latin typeface="Arial"/>
                <a:ea typeface="Arial"/>
                <a:cs typeface="Arial"/>
              </a:rPr>
              <a:t>(WHO, 1948</a:t>
            </a:r>
            <a:r>
              <a:rPr lang="en-GB" sz="1400"/>
              <a:t>;</a:t>
            </a:r>
            <a:r>
              <a:rPr lang="en-GB" sz="1400" b="0">
                <a:solidFill>
                  <a:srgbClr val="6C5E69"/>
                </a:solidFill>
                <a:latin typeface="Arial"/>
                <a:ea typeface="Arial"/>
                <a:cs typeface="Arial"/>
              </a:rPr>
              <a:t> WCED, 1987)</a:t>
            </a:r>
          </a:p>
        </p:txBody>
      </p:sp>
      <p:sp>
        <p:nvSpPr>
          <p:cNvPr id="9" name="text-8">
            <a:extLst>
              <a:ext uri="{FF2B5EF4-FFF2-40B4-BE49-F238E27FC236}">
                <a16:creationId xmlns:a16="http://schemas.microsoft.com/office/drawing/2014/main" id="{48AED084-49AF-4420-B550-3AA24AEE6548}"/>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02</a:t>
            </a:r>
          </a:p>
        </p:txBody>
      </p:sp>
    </p:spTree>
    <p:extLst>
      <p:ext uri="{BB962C8B-B14F-4D97-AF65-F5344CB8AC3E}">
        <p14:creationId xmlns:p14="http://schemas.microsoft.com/office/powerpoint/2010/main" val="525773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CE7F2"/>
        </a:solidFill>
        <a:effectLst/>
      </p:bgPr>
    </p:bg>
    <p:spTree>
      <p:nvGrpSpPr>
        <p:cNvPr id="1" name=""/>
        <p:cNvGrpSpPr/>
        <p:nvPr/>
      </p:nvGrpSpPr>
      <p:grpSpPr>
        <a:xfrm>
          <a:off x="0" y="0"/>
          <a:ext cx="0" cy="0"/>
          <a:chOff x="0" y="0"/>
          <a:chExt cx="0" cy="0"/>
        </a:xfrm>
      </p:grpSpPr>
      <p:sp>
        <p:nvSpPr>
          <p:cNvPr id="9" name="text-0">
            <a:extLst>
              <a:ext uri="{FF2B5EF4-FFF2-40B4-BE49-F238E27FC236}">
                <a16:creationId xmlns:a16="http://schemas.microsoft.com/office/drawing/2014/main" id="{B9979562-440B-4B54-9B8C-A6BC09AEE1FA}"/>
              </a:ext>
            </a:extLst>
          </p:cNvPr>
          <p:cNvSpPr>
            <a:spLocks noGrp="1"/>
          </p:cNvSpPr>
          <p:nvPr/>
        </p:nvSpPr>
        <p:spPr>
          <a:xfrm>
            <a:off x="609600" y="438150"/>
            <a:ext cx="10934700" cy="952500"/>
          </a:xfrm>
          <a:prstGeom prst="rect">
            <a:avLst/>
          </a:prstGeom>
          <a:noFill/>
          <a:ln w="0">
            <a:noFill/>
            <a:prstDash val="solid"/>
          </a:ln>
        </p:spPr>
        <p:txBody>
          <a:bodyPr lIns="91440" tIns="45720" rIns="91440" bIns="45720">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lang="en-US" sz="3450" b="1">
                <a:solidFill>
                  <a:srgbClr val="65394E"/>
                </a:solidFill>
                <a:latin typeface="Georgia"/>
                <a:ea typeface="Georgia"/>
                <a:cs typeface="Georgia"/>
              </a:rPr>
              <a:t>Wellbeing requires more than a symptom score</a:t>
            </a:r>
          </a:p>
        </p:txBody>
      </p:sp>
      <p:sp>
        <p:nvSpPr>
          <p:cNvPr id="2" name="text-1">
            <a:extLst>
              <a:ext uri="{FF2B5EF4-FFF2-40B4-BE49-F238E27FC236}">
                <a16:creationId xmlns:a16="http://schemas.microsoft.com/office/drawing/2014/main" id="{DD59D6D5-C19A-409B-8032-6E3C25432205}"/>
              </a:ext>
            </a:extLst>
          </p:cNvPr>
          <p:cNvSpPr>
            <a:spLocks noGrp="1"/>
          </p:cNvSpPr>
          <p:nvPr/>
        </p:nvSpPr>
        <p:spPr>
          <a:xfrm>
            <a:off x="609600" y="1724025"/>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Subjective experience</a:t>
            </a:r>
          </a:p>
        </p:txBody>
      </p:sp>
      <p:sp>
        <p:nvSpPr>
          <p:cNvPr id="3" name="text-2">
            <a:extLst>
              <a:ext uri="{FF2B5EF4-FFF2-40B4-BE49-F238E27FC236}">
                <a16:creationId xmlns:a16="http://schemas.microsoft.com/office/drawing/2014/main" id="{0C961262-246C-465A-B8E8-F5CA12985BC2}"/>
              </a:ext>
            </a:extLst>
          </p:cNvPr>
          <p:cNvSpPr>
            <a:spLocks noGrp="1"/>
          </p:cNvSpPr>
          <p:nvPr/>
        </p:nvSpPr>
        <p:spPr>
          <a:xfrm>
            <a:off x="609600" y="2381250"/>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marL="342900" indent="-342900">
              <a:buFont typeface="Arial" panose="020B0604020202020204" pitchFamily="34" charset="0"/>
              <a:buChar char="•"/>
              <a:defRPr sz="2250" b="0">
                <a:solidFill>
                  <a:srgbClr val="342B3B"/>
                </a:solidFill>
                <a:latin typeface="Arial"/>
                <a:ea typeface="Arial"/>
                <a:cs typeface="Arial"/>
              </a:defRPr>
            </a:pPr>
            <a:r>
              <a:rPr sz="2250" b="0">
                <a:solidFill>
                  <a:srgbClr val="342B3B"/>
                </a:solidFill>
                <a:latin typeface="Arial"/>
                <a:ea typeface="Arial"/>
                <a:cs typeface="Arial"/>
              </a:rPr>
              <a:t>Life satisfaction</a:t>
            </a:r>
          </a:p>
          <a:p>
            <a:pPr marL="342900" indent="-342900">
              <a:buFont typeface="Arial" panose="020B0604020202020204" pitchFamily="34" charset="0"/>
              <a:buChar char="•"/>
              <a:defRPr sz="2250" b="0">
                <a:solidFill>
                  <a:srgbClr val="342B3B"/>
                </a:solidFill>
                <a:latin typeface="Arial"/>
                <a:ea typeface="Arial"/>
                <a:cs typeface="Arial"/>
              </a:defRPr>
            </a:pPr>
            <a:r>
              <a:rPr sz="2250" b="0">
                <a:solidFill>
                  <a:srgbClr val="342B3B"/>
                </a:solidFill>
                <a:latin typeface="Arial"/>
                <a:ea typeface="Arial"/>
                <a:cs typeface="Arial"/>
              </a:rPr>
              <a:t>Meaning and purpose</a:t>
            </a:r>
          </a:p>
          <a:p>
            <a:pPr marL="342900" indent="-342900">
              <a:buFont typeface="Arial" panose="020B0604020202020204" pitchFamily="34" charset="0"/>
              <a:buChar char="•"/>
              <a:defRPr sz="2250" b="0">
                <a:solidFill>
                  <a:srgbClr val="342B3B"/>
                </a:solidFill>
                <a:latin typeface="Arial"/>
                <a:ea typeface="Arial"/>
                <a:cs typeface="Arial"/>
              </a:defRPr>
            </a:pPr>
            <a:r>
              <a:rPr sz="2250" b="0">
                <a:solidFill>
                  <a:srgbClr val="342B3B"/>
                </a:solidFill>
                <a:latin typeface="Arial"/>
                <a:ea typeface="Arial"/>
                <a:cs typeface="Arial"/>
              </a:rPr>
              <a:t>Happiness and anxiety</a:t>
            </a:r>
          </a:p>
        </p:txBody>
      </p:sp>
      <p:sp>
        <p:nvSpPr>
          <p:cNvPr id="4" name="text-3">
            <a:extLst>
              <a:ext uri="{FF2B5EF4-FFF2-40B4-BE49-F238E27FC236}">
                <a16:creationId xmlns:a16="http://schemas.microsoft.com/office/drawing/2014/main" id="{018C2F30-683C-4547-BCD0-77524BFA1B65}"/>
              </a:ext>
            </a:extLst>
          </p:cNvPr>
          <p:cNvSpPr>
            <a:spLocks noGrp="1"/>
          </p:cNvSpPr>
          <p:nvPr/>
        </p:nvSpPr>
        <p:spPr>
          <a:xfrm>
            <a:off x="6477000" y="1724025"/>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Objective conditions</a:t>
            </a:r>
          </a:p>
        </p:txBody>
      </p:sp>
      <p:sp>
        <p:nvSpPr>
          <p:cNvPr id="5" name="text-4">
            <a:extLst>
              <a:ext uri="{FF2B5EF4-FFF2-40B4-BE49-F238E27FC236}">
                <a16:creationId xmlns:a16="http://schemas.microsoft.com/office/drawing/2014/main" id="{FE1AECE1-906D-4797-801C-F687E290C009}"/>
              </a:ext>
            </a:extLst>
          </p:cNvPr>
          <p:cNvSpPr>
            <a:spLocks noGrp="1"/>
          </p:cNvSpPr>
          <p:nvPr/>
        </p:nvSpPr>
        <p:spPr>
          <a:xfrm>
            <a:off x="6477000" y="2381250"/>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marL="342900" indent="-342900">
              <a:buFont typeface="Arial" panose="020B0604020202020204" pitchFamily="34" charset="0"/>
              <a:buChar char="•"/>
              <a:defRPr sz="2250" b="0">
                <a:solidFill>
                  <a:srgbClr val="342B3B"/>
                </a:solidFill>
                <a:latin typeface="Arial"/>
                <a:ea typeface="Arial"/>
                <a:cs typeface="Arial"/>
              </a:defRPr>
            </a:pPr>
            <a:r>
              <a:rPr sz="2250" b="0">
                <a:solidFill>
                  <a:srgbClr val="342B3B"/>
                </a:solidFill>
                <a:latin typeface="Arial"/>
                <a:ea typeface="Arial"/>
                <a:cs typeface="Arial"/>
              </a:rPr>
              <a:t>Income and secure housing</a:t>
            </a:r>
          </a:p>
          <a:p>
            <a:pPr marL="342900" indent="-342900">
              <a:buFont typeface="Arial" panose="020B0604020202020204" pitchFamily="34" charset="0"/>
              <a:buChar char="•"/>
              <a:defRPr sz="2250" b="0">
                <a:solidFill>
                  <a:srgbClr val="342B3B"/>
                </a:solidFill>
                <a:latin typeface="Arial"/>
                <a:ea typeface="Arial"/>
                <a:cs typeface="Arial"/>
              </a:defRPr>
            </a:pPr>
            <a:r>
              <a:rPr sz="2250" b="0">
                <a:solidFill>
                  <a:srgbClr val="342B3B"/>
                </a:solidFill>
                <a:latin typeface="Arial"/>
                <a:ea typeface="Arial"/>
                <a:cs typeface="Arial"/>
              </a:rPr>
              <a:t>Safety and social support</a:t>
            </a:r>
          </a:p>
          <a:p>
            <a:pPr marL="342900" indent="-342900">
              <a:buFont typeface="Arial" panose="020B0604020202020204" pitchFamily="34" charset="0"/>
              <a:buChar char="•"/>
              <a:defRPr sz="2250" b="0">
                <a:solidFill>
                  <a:srgbClr val="342B3B"/>
                </a:solidFill>
                <a:latin typeface="Arial"/>
                <a:ea typeface="Arial"/>
                <a:cs typeface="Arial"/>
              </a:defRPr>
            </a:pPr>
            <a:r>
              <a:rPr sz="2250" b="0">
                <a:solidFill>
                  <a:srgbClr val="342B3B"/>
                </a:solidFill>
                <a:latin typeface="Arial"/>
                <a:ea typeface="Arial"/>
                <a:cs typeface="Arial"/>
              </a:rPr>
              <a:t>Access to green space</a:t>
            </a:r>
          </a:p>
        </p:txBody>
      </p:sp>
      <p:sp>
        <p:nvSpPr>
          <p:cNvPr id="6" name="text-5">
            <a:extLst>
              <a:ext uri="{FF2B5EF4-FFF2-40B4-BE49-F238E27FC236}">
                <a16:creationId xmlns:a16="http://schemas.microsoft.com/office/drawing/2014/main" id="{AD5B4FFD-54EB-46AC-86C5-D0B2AA16FEEC}"/>
              </a:ext>
            </a:extLst>
          </p:cNvPr>
          <p:cNvSpPr>
            <a:spLocks noGrp="1"/>
          </p:cNvSpPr>
          <p:nvPr/>
        </p:nvSpPr>
        <p:spPr>
          <a:xfrm>
            <a:off x="609600" y="5229225"/>
            <a:ext cx="10934700" cy="752475"/>
          </a:xfrm>
          <a:prstGeom prst="rect">
            <a:avLst/>
          </a:prstGeom>
          <a:noFill/>
          <a:ln w="0">
            <a:noFill/>
            <a:prstDash val="solid"/>
          </a:ln>
        </p:spPr>
        <p:txBody>
          <a:bodyPr>
            <a:noAutofit/>
          </a:bodyPr>
          <a:lstStyle>
            <a:defPPr>
              <a:defRPr sz="2700" b="1">
                <a:solidFill>
                  <a:srgbClr val="AA566D"/>
                </a:solidFill>
                <a:latin typeface="Arial"/>
                <a:ea typeface="Arial"/>
                <a:cs typeface="Arial"/>
              </a:defRPr>
            </a:defPPr>
            <a:lvl1pPr>
              <a:defRPr sz="2700" b="1">
                <a:solidFill>
                  <a:srgbClr val="AA566D"/>
                </a:solidFill>
                <a:latin typeface="Arial"/>
                <a:ea typeface="Arial"/>
                <a:cs typeface="Arial"/>
              </a:defRPr>
            </a:lvl1pPr>
            <a:lvl2pPr>
              <a:defRPr sz="2700" b="1">
                <a:solidFill>
                  <a:srgbClr val="AA566D"/>
                </a:solidFill>
                <a:latin typeface="Arial"/>
                <a:ea typeface="Arial"/>
                <a:cs typeface="Arial"/>
              </a:defRPr>
            </a:lvl2pPr>
            <a:lvl3pPr>
              <a:defRPr sz="2700" b="1">
                <a:solidFill>
                  <a:srgbClr val="AA566D"/>
                </a:solidFill>
                <a:latin typeface="Arial"/>
                <a:ea typeface="Arial"/>
                <a:cs typeface="Arial"/>
              </a:defRPr>
            </a:lvl3pPr>
            <a:lvl4pPr>
              <a:defRPr sz="2700" b="1">
                <a:solidFill>
                  <a:srgbClr val="AA566D"/>
                </a:solidFill>
                <a:latin typeface="Arial"/>
                <a:ea typeface="Arial"/>
                <a:cs typeface="Arial"/>
              </a:defRPr>
            </a:lvl4pPr>
            <a:lvl5pPr>
              <a:defRPr sz="2700" b="1">
                <a:solidFill>
                  <a:srgbClr val="AA566D"/>
                </a:solidFill>
                <a:latin typeface="Arial"/>
                <a:ea typeface="Arial"/>
                <a:cs typeface="Arial"/>
              </a:defRPr>
            </a:lvl5pPr>
            <a:lvl6pPr>
              <a:defRPr sz="2700" b="1">
                <a:solidFill>
                  <a:srgbClr val="AA566D"/>
                </a:solidFill>
                <a:latin typeface="Arial"/>
                <a:ea typeface="Arial"/>
                <a:cs typeface="Arial"/>
              </a:defRPr>
            </a:lvl6pPr>
            <a:lvl7pPr>
              <a:defRPr sz="2700" b="1">
                <a:solidFill>
                  <a:srgbClr val="AA566D"/>
                </a:solidFill>
                <a:latin typeface="Arial"/>
                <a:ea typeface="Arial"/>
                <a:cs typeface="Arial"/>
              </a:defRPr>
            </a:lvl7pPr>
            <a:lvl8pPr>
              <a:defRPr sz="2700" b="1">
                <a:solidFill>
                  <a:srgbClr val="AA566D"/>
                </a:solidFill>
                <a:latin typeface="Arial"/>
                <a:ea typeface="Arial"/>
                <a:cs typeface="Arial"/>
              </a:defRPr>
            </a:lvl8pPr>
            <a:lvl9pPr>
              <a:defRPr sz="2700" b="1">
                <a:solidFill>
                  <a:srgbClr val="AA566D"/>
                </a:solidFill>
                <a:latin typeface="Arial"/>
                <a:ea typeface="Arial"/>
                <a:cs typeface="Arial"/>
              </a:defRPr>
            </a:lvl9pPr>
          </a:lstStyle>
          <a:p>
            <a:pPr>
              <a:defRPr sz="2700" b="1">
                <a:solidFill>
                  <a:srgbClr val="AA566D"/>
                </a:solidFill>
                <a:latin typeface="Arial"/>
                <a:ea typeface="Arial"/>
                <a:cs typeface="Arial"/>
              </a:defRPr>
            </a:pPr>
            <a:r>
              <a:rPr sz="2700" b="1">
                <a:solidFill>
                  <a:srgbClr val="AA566D"/>
                </a:solidFill>
                <a:latin typeface="Arial"/>
                <a:ea typeface="Arial"/>
                <a:cs typeface="Arial"/>
              </a:rPr>
              <a:t>A wellbeing gain does not establish clinical remission</a:t>
            </a:r>
          </a:p>
        </p:txBody>
      </p:sp>
      <p:sp>
        <p:nvSpPr>
          <p:cNvPr id="7" name="text-6">
            <a:extLst>
              <a:ext uri="{FF2B5EF4-FFF2-40B4-BE49-F238E27FC236}">
                <a16:creationId xmlns:a16="http://schemas.microsoft.com/office/drawing/2014/main" id="{299668C2-9546-471C-853E-971BE3A5D4AF}"/>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chor="t">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00" b="0">
                <a:solidFill>
                  <a:srgbClr val="6C5E69"/>
                </a:solidFill>
                <a:latin typeface="Arial"/>
                <a:ea typeface="Arial"/>
                <a:cs typeface="Arial"/>
              </a:rPr>
              <a:t>(ONS, 2025</a:t>
            </a:r>
            <a:r>
              <a:rPr lang="en-GB" sz="1400"/>
              <a:t>; </a:t>
            </a:r>
            <a:r>
              <a:rPr sz="1400" b="0">
                <a:solidFill>
                  <a:srgbClr val="6C5E69"/>
                </a:solidFill>
                <a:latin typeface="Arial"/>
                <a:ea typeface="Arial"/>
                <a:cs typeface="Arial"/>
              </a:rPr>
              <a:t>NICE, 2022)</a:t>
            </a:r>
          </a:p>
        </p:txBody>
      </p:sp>
      <p:sp>
        <p:nvSpPr>
          <p:cNvPr id="8" name="text-7">
            <a:extLst>
              <a:ext uri="{FF2B5EF4-FFF2-40B4-BE49-F238E27FC236}">
                <a16:creationId xmlns:a16="http://schemas.microsoft.com/office/drawing/2014/main" id="{D8BA6B48-9344-4A3E-A041-F623B7B3F90C}"/>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03</a:t>
            </a:r>
          </a:p>
        </p:txBody>
      </p:sp>
    </p:spTree>
    <p:extLst>
      <p:ext uri="{BB962C8B-B14F-4D97-AF65-F5344CB8AC3E}">
        <p14:creationId xmlns:p14="http://schemas.microsoft.com/office/powerpoint/2010/main" val="1295243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E8E9"/>
        </a:solidFill>
        <a:effectLst/>
      </p:bgPr>
    </p:bg>
    <p:spTree>
      <p:nvGrpSpPr>
        <p:cNvPr id="1" name=""/>
        <p:cNvGrpSpPr/>
        <p:nvPr/>
      </p:nvGrpSpPr>
      <p:grpSpPr>
        <a:xfrm>
          <a:off x="0" y="0"/>
          <a:ext cx="0" cy="0"/>
          <a:chOff x="0" y="0"/>
          <a:chExt cx="0" cy="0"/>
        </a:xfrm>
      </p:grpSpPr>
      <p:sp>
        <p:nvSpPr>
          <p:cNvPr id="6" name="text-0">
            <a:extLst>
              <a:ext uri="{FF2B5EF4-FFF2-40B4-BE49-F238E27FC236}">
                <a16:creationId xmlns:a16="http://schemas.microsoft.com/office/drawing/2014/main" id="{6013C9E9-0380-4735-9AF4-75D934C6E469}"/>
              </a:ext>
            </a:extLst>
          </p:cNvPr>
          <p:cNvSpPr>
            <a:spLocks noGrp="1"/>
          </p:cNvSpPr>
          <p:nvPr/>
        </p:nvSpPr>
        <p:spPr>
          <a:xfrm>
            <a:off x="609600" y="438150"/>
            <a:ext cx="10934700" cy="952500"/>
          </a:xfrm>
          <a:prstGeom prst="rect">
            <a:avLst/>
          </a:prstGeom>
          <a:noFill/>
          <a:ln w="0">
            <a:noFill/>
            <a:prstDash val="solid"/>
          </a:ln>
        </p:spPr>
        <p:txBody>
          <a:bodyPr lIns="91440" tIns="45720" rIns="91440" bIns="45720">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lang="en-US" sz="3600" b="1">
                <a:solidFill>
                  <a:srgbClr val="65394E"/>
                </a:solidFill>
                <a:latin typeface="Georgia"/>
                <a:ea typeface="Georgia"/>
                <a:cs typeface="Georgia"/>
              </a:rPr>
              <a:t>Models imply different forms of care</a:t>
            </a:r>
          </a:p>
        </p:txBody>
      </p:sp>
      <p:graphicFrame>
        <p:nvGraphicFramePr>
          <p:cNvPr id="2" name="Table 1">
            <a:extLst>
              <a:ext uri="{FF2B5EF4-FFF2-40B4-BE49-F238E27FC236}">
                <a16:creationId xmlns:a16="http://schemas.microsoft.com/office/drawing/2014/main" id="{ECFCABC3-37E5-439B-AD8F-E9C54AA8A8E6}"/>
              </a:ext>
            </a:extLst>
          </p:cNvPr>
          <p:cNvGraphicFramePr/>
          <p:nvPr>
            <p:extLst>
              <p:ext uri="{D42A27DB-BD31-4B8C-83A1-F6EECF244321}">
                <p14:modId xmlns:p14="http://schemas.microsoft.com/office/powerpoint/2010/main" val="1960056275"/>
              </p:ext>
            </p:extLst>
          </p:nvPr>
        </p:nvGraphicFramePr>
        <p:xfrm>
          <a:off x="609600" y="1676400"/>
          <a:ext cx="10972800" cy="3810000"/>
        </p:xfrm>
        <a:graphic>
          <a:graphicData uri="http://schemas.openxmlformats.org/drawingml/2006/table">
            <a:tbl>
              <a:tblPr/>
              <a:tblGrid>
                <a:gridCol w="2381250">
                  <a:extLst>
                    <a:ext uri="{9D8B030D-6E8A-4147-A177-3AD203B41FA5}">
                      <a16:colId xmlns:a16="http://schemas.microsoft.com/office/drawing/2014/main" val="20000"/>
                    </a:ext>
                  </a:extLst>
                </a:gridCol>
                <a:gridCol w="4352925">
                  <a:extLst>
                    <a:ext uri="{9D8B030D-6E8A-4147-A177-3AD203B41FA5}">
                      <a16:colId xmlns:a16="http://schemas.microsoft.com/office/drawing/2014/main" val="20001"/>
                    </a:ext>
                  </a:extLst>
                </a:gridCol>
                <a:gridCol w="4238625">
                  <a:extLst>
                    <a:ext uri="{9D8B030D-6E8A-4147-A177-3AD203B41FA5}">
                      <a16:colId xmlns:a16="http://schemas.microsoft.com/office/drawing/2014/main" val="20002"/>
                    </a:ext>
                  </a:extLst>
                </a:gridCol>
              </a:tblGrid>
              <a:tr h="952500">
                <a:tc>
                  <a:txBody>
                    <a:bodyPr/>
                    <a:lstStyle/>
                    <a:p>
                      <a:r>
                        <a:rPr sz="1950" b="1">
                          <a:solidFill>
                            <a:srgbClr val="FFFFFF"/>
                          </a:solidFill>
                          <a:latin typeface="Arial"/>
                          <a:ea typeface="Arial"/>
                          <a:cs typeface="Arial"/>
                        </a:rPr>
                        <a:t>Approach</a:t>
                      </a:r>
                    </a:p>
                  </a:txBody>
                  <a:tcPr>
                    <a:lnL w="5715">
                      <a:solidFill>
                        <a:srgbClr val="CAB9C0"/>
                      </a:solidFill>
                      <a:prstDash val="soli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Contribution</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Limitation</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extLst>
                  <a:ext uri="{0D108BD9-81ED-4DB2-BD59-A6C34878D82A}">
                    <a16:rowId xmlns:a16="http://schemas.microsoft.com/office/drawing/2014/main" val="10000"/>
                  </a:ext>
                </a:extLst>
              </a:tr>
              <a:tr h="952500">
                <a:tc>
                  <a:txBody>
                    <a:bodyPr/>
                    <a:lstStyle/>
                    <a:p>
                      <a:r>
                        <a:rPr sz="1950" b="0">
                          <a:solidFill>
                            <a:srgbClr val="342B3B"/>
                          </a:solidFill>
                          <a:latin typeface="Arial"/>
                          <a:ea typeface="Arial"/>
                          <a:cs typeface="Arial"/>
                        </a:rPr>
                        <a:t>Biomedical</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Assessment and clinical treatment</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A narrow focus may miss social needs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1"/>
                  </a:ext>
                </a:extLst>
              </a:tr>
              <a:tr h="952500">
                <a:tc>
                  <a:txBody>
                    <a:bodyPr/>
                    <a:lstStyle/>
                    <a:p>
                      <a:r>
                        <a:rPr sz="1950" b="0">
                          <a:solidFill>
                            <a:srgbClr val="342B3B"/>
                          </a:solidFill>
                          <a:latin typeface="Arial"/>
                          <a:ea typeface="Arial"/>
                          <a:cs typeface="Arial"/>
                        </a:rPr>
                        <a:t>Biopsychosocial</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Treatment alongside emotional and social support</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Needs clear roles and resources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2"/>
                  </a:ext>
                </a:extLst>
              </a:tr>
              <a:tr h="952500">
                <a:tc>
                  <a:txBody>
                    <a:bodyPr/>
                    <a:lstStyle/>
                    <a:p>
                      <a:r>
                        <a:rPr sz="1950" b="0">
                          <a:solidFill>
                            <a:srgbClr val="342B3B"/>
                          </a:solidFill>
                          <a:latin typeface="Arial"/>
                          <a:ea typeface="Arial"/>
                          <a:cs typeface="Arial"/>
                        </a:rPr>
                        <a:t>Salutogenic</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Meaning, coping and health-supporting resources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May understate structural disadvantage</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3"/>
                  </a:ext>
                </a:extLst>
              </a:tr>
            </a:tbl>
          </a:graphicData>
        </a:graphic>
      </p:graphicFrame>
      <p:sp>
        <p:nvSpPr>
          <p:cNvPr id="3" name="text-1">
            <a:extLst>
              <a:ext uri="{FF2B5EF4-FFF2-40B4-BE49-F238E27FC236}">
                <a16:creationId xmlns:a16="http://schemas.microsoft.com/office/drawing/2014/main" id="{DB6E37F0-7B10-45FF-863E-0C293913DADB}"/>
              </a:ext>
            </a:extLst>
          </p:cNvPr>
          <p:cNvSpPr>
            <a:spLocks noGrp="1"/>
          </p:cNvSpPr>
          <p:nvPr/>
        </p:nvSpPr>
        <p:spPr>
          <a:xfrm>
            <a:off x="609600" y="5629275"/>
            <a:ext cx="10906125" cy="409575"/>
          </a:xfrm>
          <a:prstGeom prst="rect">
            <a:avLst/>
          </a:prstGeom>
          <a:noFill/>
          <a:ln w="0">
            <a:noFill/>
            <a:prstDash val="solid"/>
          </a:ln>
        </p:spPr>
        <p:txBody>
          <a:bodyPr>
            <a:noAutofit/>
          </a:bodyPr>
          <a:lstStyle>
            <a:defPPr>
              <a:defRPr sz="2175" b="1">
                <a:solidFill>
                  <a:srgbClr val="AA566D"/>
                </a:solidFill>
                <a:latin typeface="Arial"/>
                <a:ea typeface="Arial"/>
                <a:cs typeface="Arial"/>
              </a:defRPr>
            </a:defPPr>
            <a:lvl1pPr>
              <a:defRPr sz="2175" b="1">
                <a:solidFill>
                  <a:srgbClr val="AA566D"/>
                </a:solidFill>
                <a:latin typeface="Arial"/>
                <a:ea typeface="Arial"/>
                <a:cs typeface="Arial"/>
              </a:defRPr>
            </a:lvl1pPr>
            <a:lvl2pPr>
              <a:defRPr sz="2175" b="1">
                <a:solidFill>
                  <a:srgbClr val="AA566D"/>
                </a:solidFill>
                <a:latin typeface="Arial"/>
                <a:ea typeface="Arial"/>
                <a:cs typeface="Arial"/>
              </a:defRPr>
            </a:lvl2pPr>
            <a:lvl3pPr>
              <a:defRPr sz="2175" b="1">
                <a:solidFill>
                  <a:srgbClr val="AA566D"/>
                </a:solidFill>
                <a:latin typeface="Arial"/>
                <a:ea typeface="Arial"/>
                <a:cs typeface="Arial"/>
              </a:defRPr>
            </a:lvl3pPr>
            <a:lvl4pPr>
              <a:defRPr sz="2175" b="1">
                <a:solidFill>
                  <a:srgbClr val="AA566D"/>
                </a:solidFill>
                <a:latin typeface="Arial"/>
                <a:ea typeface="Arial"/>
                <a:cs typeface="Arial"/>
              </a:defRPr>
            </a:lvl4pPr>
            <a:lvl5pPr>
              <a:defRPr sz="2175" b="1">
                <a:solidFill>
                  <a:srgbClr val="AA566D"/>
                </a:solidFill>
                <a:latin typeface="Arial"/>
                <a:ea typeface="Arial"/>
                <a:cs typeface="Arial"/>
              </a:defRPr>
            </a:lvl5pPr>
            <a:lvl6pPr>
              <a:defRPr sz="2175" b="1">
                <a:solidFill>
                  <a:srgbClr val="AA566D"/>
                </a:solidFill>
                <a:latin typeface="Arial"/>
                <a:ea typeface="Arial"/>
                <a:cs typeface="Arial"/>
              </a:defRPr>
            </a:lvl6pPr>
            <a:lvl7pPr>
              <a:defRPr sz="2175" b="1">
                <a:solidFill>
                  <a:srgbClr val="AA566D"/>
                </a:solidFill>
                <a:latin typeface="Arial"/>
                <a:ea typeface="Arial"/>
                <a:cs typeface="Arial"/>
              </a:defRPr>
            </a:lvl7pPr>
            <a:lvl8pPr>
              <a:defRPr sz="2175" b="1">
                <a:solidFill>
                  <a:srgbClr val="AA566D"/>
                </a:solidFill>
                <a:latin typeface="Arial"/>
                <a:ea typeface="Arial"/>
                <a:cs typeface="Arial"/>
              </a:defRPr>
            </a:lvl8pPr>
            <a:lvl9pPr>
              <a:defRPr sz="2175" b="1">
                <a:solidFill>
                  <a:srgbClr val="AA566D"/>
                </a:solidFill>
                <a:latin typeface="Arial"/>
                <a:ea typeface="Arial"/>
                <a:cs typeface="Arial"/>
              </a:defRPr>
            </a:lvl9pPr>
          </a:lstStyle>
          <a:p>
            <a:pPr>
              <a:defRPr sz="2175" b="1">
                <a:solidFill>
                  <a:srgbClr val="AA566D"/>
                </a:solidFill>
                <a:latin typeface="Arial"/>
                <a:ea typeface="Arial"/>
                <a:cs typeface="Arial"/>
              </a:defRPr>
            </a:pPr>
            <a:r>
              <a:rPr sz="2175" b="1">
                <a:solidFill>
                  <a:srgbClr val="AA566D"/>
                </a:solidFill>
                <a:latin typeface="Arial"/>
                <a:ea typeface="Arial"/>
                <a:cs typeface="Arial"/>
              </a:rPr>
              <a:t>Clinical assessment and social support work together</a:t>
            </a:r>
          </a:p>
        </p:txBody>
      </p:sp>
      <p:sp>
        <p:nvSpPr>
          <p:cNvPr id="4" name="text-2">
            <a:extLst>
              <a:ext uri="{FF2B5EF4-FFF2-40B4-BE49-F238E27FC236}">
                <a16:creationId xmlns:a16="http://schemas.microsoft.com/office/drawing/2014/main" id="{B95E78AD-B8A7-438E-901E-59911897ED26}"/>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chor="t">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lang="en-GB" sz="1400" b="0">
                <a:solidFill>
                  <a:srgbClr val="6C5E69"/>
                </a:solidFill>
                <a:latin typeface="Arial"/>
                <a:ea typeface="Arial"/>
                <a:cs typeface="Arial"/>
              </a:rPr>
              <a:t>(Engel, 1977;</a:t>
            </a:r>
            <a:r>
              <a:rPr lang="en-GB" sz="1400"/>
              <a:t> </a:t>
            </a:r>
            <a:r>
              <a:rPr lang="en-GB" sz="1400" b="0">
                <a:solidFill>
                  <a:srgbClr val="6C5E69"/>
                </a:solidFill>
                <a:latin typeface="Arial"/>
                <a:ea typeface="Arial"/>
                <a:cs typeface="Arial"/>
              </a:rPr>
              <a:t>Antonovsky, 1996)</a:t>
            </a:r>
          </a:p>
        </p:txBody>
      </p:sp>
      <p:sp>
        <p:nvSpPr>
          <p:cNvPr id="5" name="text-3">
            <a:extLst>
              <a:ext uri="{FF2B5EF4-FFF2-40B4-BE49-F238E27FC236}">
                <a16:creationId xmlns:a16="http://schemas.microsoft.com/office/drawing/2014/main" id="{4F5FDDFE-B776-4672-9D79-23F77431F8CF}"/>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04</a:t>
            </a:r>
          </a:p>
        </p:txBody>
      </p:sp>
    </p:spTree>
    <p:extLst>
      <p:ext uri="{BB962C8B-B14F-4D97-AF65-F5344CB8AC3E}">
        <p14:creationId xmlns:p14="http://schemas.microsoft.com/office/powerpoint/2010/main" val="1787317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6ECDD"/>
        </a:solidFill>
        <a:effectLst/>
      </p:bgPr>
    </p:bg>
    <p:spTree>
      <p:nvGrpSpPr>
        <p:cNvPr id="1" name=""/>
        <p:cNvGrpSpPr/>
        <p:nvPr/>
      </p:nvGrpSpPr>
      <p:grpSpPr>
        <a:xfrm>
          <a:off x="0" y="0"/>
          <a:ext cx="0" cy="0"/>
          <a:chOff x="0" y="0"/>
          <a:chExt cx="0" cy="0"/>
        </a:xfrm>
      </p:grpSpPr>
      <p:sp>
        <p:nvSpPr>
          <p:cNvPr id="12" name="text-0">
            <a:extLst>
              <a:ext uri="{FF2B5EF4-FFF2-40B4-BE49-F238E27FC236}">
                <a16:creationId xmlns:a16="http://schemas.microsoft.com/office/drawing/2014/main" id="{6B997F8A-3B1F-4B1C-B27C-F3CC36D2B817}"/>
              </a:ext>
            </a:extLst>
          </p:cNvPr>
          <p:cNvSpPr>
            <a:spLocks noGrp="1"/>
          </p:cNvSpPr>
          <p:nvPr/>
        </p:nvSpPr>
        <p:spPr>
          <a:xfrm>
            <a:off x="296449" y="438150"/>
            <a:ext cx="12082919" cy="952500"/>
          </a:xfrm>
          <a:prstGeom prst="rect">
            <a:avLst/>
          </a:prstGeom>
          <a:noFill/>
          <a:ln w="0">
            <a:noFill/>
            <a:prstDash val="solid"/>
          </a:ln>
        </p:spPr>
        <p:txBody>
          <a:bodyPr lIns="91440" tIns="45720" rIns="91440" bIns="45720" anchor="t">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1">
                <a:solidFill>
                  <a:srgbClr val="65394E"/>
                </a:solidFill>
                <a:latin typeface="Georgia"/>
                <a:ea typeface="Georgia"/>
                <a:cs typeface="Georgia"/>
              </a:rPr>
              <a:t>Participation depends on the whole environment</a:t>
            </a:r>
            <a:endParaRPr lang="en-US" sz="3450" b="1">
              <a:solidFill>
                <a:srgbClr val="65394E"/>
              </a:solidFill>
              <a:latin typeface="Georgia"/>
              <a:ea typeface="Georgia"/>
              <a:cs typeface="Georgia"/>
            </a:endParaRPr>
          </a:p>
        </p:txBody>
      </p:sp>
      <p:sp>
        <p:nvSpPr>
          <p:cNvPr id="2" name="text-1">
            <a:extLst>
              <a:ext uri="{FF2B5EF4-FFF2-40B4-BE49-F238E27FC236}">
                <a16:creationId xmlns:a16="http://schemas.microsoft.com/office/drawing/2014/main" id="{C58358B1-BD1B-4DCF-8FE2-75308FDF21A9}"/>
              </a:ext>
            </a:extLst>
          </p:cNvPr>
          <p:cNvSpPr>
            <a:spLocks noGrp="1"/>
          </p:cNvSpPr>
          <p:nvPr/>
        </p:nvSpPr>
        <p:spPr>
          <a:xfrm>
            <a:off x="609600" y="1762125"/>
            <a:ext cx="4857750" cy="2238375"/>
          </a:xfrm>
          <a:prstGeom prst="rect">
            <a:avLst/>
          </a:prstGeom>
          <a:noFill/>
          <a:ln w="0">
            <a:noFill/>
            <a:prstDash val="solid"/>
          </a:ln>
        </p:spPr>
        <p:txBody>
          <a:bodyPr lIns="91440" tIns="45720" rIns="91440" bIns="45720" anchor="t">
            <a:noAutofit/>
          </a:bodyPr>
          <a:lstStyle>
            <a:defPPr>
              <a:defRPr sz="3225" b="0">
                <a:solidFill>
                  <a:srgbClr val="65394E"/>
                </a:solidFill>
                <a:latin typeface="Georgia"/>
                <a:ea typeface="Georgia"/>
                <a:cs typeface="Georgia"/>
              </a:defRPr>
            </a:defPPr>
            <a:lvl1pPr>
              <a:defRPr sz="3225" b="0">
                <a:solidFill>
                  <a:srgbClr val="65394E"/>
                </a:solidFill>
                <a:latin typeface="Georgia"/>
                <a:ea typeface="Georgia"/>
                <a:cs typeface="Georgia"/>
              </a:defRPr>
            </a:lvl1pPr>
            <a:lvl2pPr>
              <a:defRPr sz="3225" b="0">
                <a:solidFill>
                  <a:srgbClr val="65394E"/>
                </a:solidFill>
                <a:latin typeface="Georgia"/>
                <a:ea typeface="Georgia"/>
                <a:cs typeface="Georgia"/>
              </a:defRPr>
            </a:lvl2pPr>
            <a:lvl3pPr>
              <a:defRPr sz="3225" b="0">
                <a:solidFill>
                  <a:srgbClr val="65394E"/>
                </a:solidFill>
                <a:latin typeface="Georgia"/>
                <a:ea typeface="Georgia"/>
                <a:cs typeface="Georgia"/>
              </a:defRPr>
            </a:lvl3pPr>
            <a:lvl4pPr>
              <a:defRPr sz="3225" b="0">
                <a:solidFill>
                  <a:srgbClr val="65394E"/>
                </a:solidFill>
                <a:latin typeface="Georgia"/>
                <a:ea typeface="Georgia"/>
                <a:cs typeface="Georgia"/>
              </a:defRPr>
            </a:lvl4pPr>
            <a:lvl5pPr>
              <a:defRPr sz="3225" b="0">
                <a:solidFill>
                  <a:srgbClr val="65394E"/>
                </a:solidFill>
                <a:latin typeface="Georgia"/>
                <a:ea typeface="Georgia"/>
                <a:cs typeface="Georgia"/>
              </a:defRPr>
            </a:lvl5pPr>
            <a:lvl6pPr>
              <a:defRPr sz="3225" b="0">
                <a:solidFill>
                  <a:srgbClr val="65394E"/>
                </a:solidFill>
                <a:latin typeface="Georgia"/>
                <a:ea typeface="Georgia"/>
                <a:cs typeface="Georgia"/>
              </a:defRPr>
            </a:lvl6pPr>
            <a:lvl7pPr>
              <a:defRPr sz="3225" b="0">
                <a:solidFill>
                  <a:srgbClr val="65394E"/>
                </a:solidFill>
                <a:latin typeface="Georgia"/>
                <a:ea typeface="Georgia"/>
                <a:cs typeface="Georgia"/>
              </a:defRPr>
            </a:lvl7pPr>
            <a:lvl8pPr>
              <a:defRPr sz="3225" b="0">
                <a:solidFill>
                  <a:srgbClr val="65394E"/>
                </a:solidFill>
                <a:latin typeface="Georgia"/>
                <a:ea typeface="Georgia"/>
                <a:cs typeface="Georgia"/>
              </a:defRPr>
            </a:lvl8pPr>
            <a:lvl9pPr>
              <a:defRPr sz="3225" b="0">
                <a:solidFill>
                  <a:srgbClr val="65394E"/>
                </a:solidFill>
                <a:latin typeface="Georgia"/>
                <a:ea typeface="Georgia"/>
                <a:cs typeface="Georgia"/>
              </a:defRPr>
            </a:lvl9pPr>
          </a:lstStyle>
          <a:p>
            <a:pPr>
              <a:defRPr sz="3225" b="0">
                <a:solidFill>
                  <a:srgbClr val="65394E"/>
                </a:solidFill>
                <a:latin typeface="Georgia"/>
                <a:ea typeface="Georgia"/>
                <a:cs typeface="Georgia"/>
              </a:defRPr>
            </a:pPr>
            <a:r>
              <a:rPr sz="3200" b="0">
                <a:solidFill>
                  <a:srgbClr val="65394E"/>
                </a:solidFill>
                <a:cs typeface="Arial"/>
              </a:rPr>
              <a:t>Support into walking,</a:t>
            </a:r>
            <a:endParaRPr lang="en-US" sz="3200" b="0">
              <a:solidFill>
                <a:srgbClr val="65394E"/>
              </a:solidFill>
              <a:cs typeface="Arial"/>
            </a:endParaRPr>
          </a:p>
          <a:p>
            <a:pPr>
              <a:defRPr sz="3225" b="0">
                <a:solidFill>
                  <a:srgbClr val="65394E"/>
                </a:solidFill>
                <a:latin typeface="Georgia"/>
                <a:ea typeface="Georgia"/>
                <a:cs typeface="Georgia"/>
              </a:defRPr>
            </a:pPr>
            <a:r>
              <a:rPr sz="3200" b="0">
                <a:solidFill>
                  <a:srgbClr val="65394E"/>
                </a:solidFill>
                <a:cs typeface="Arial"/>
              </a:rPr>
              <a:t>gardening and other</a:t>
            </a:r>
          </a:p>
          <a:p>
            <a:pPr>
              <a:defRPr sz="3225" b="0">
                <a:solidFill>
                  <a:srgbClr val="65394E"/>
                </a:solidFill>
                <a:latin typeface="Georgia"/>
                <a:ea typeface="Georgia"/>
                <a:cs typeface="Georgia"/>
              </a:defRPr>
            </a:pPr>
            <a:r>
              <a:rPr sz="3200" b="0">
                <a:solidFill>
                  <a:srgbClr val="65394E"/>
                </a:solidFill>
                <a:cs typeface="Arial"/>
              </a:rPr>
              <a:t>nature-based activities</a:t>
            </a:r>
          </a:p>
        </p:txBody>
      </p:sp>
      <p:sp>
        <p:nvSpPr>
          <p:cNvPr id="3" name="text-2">
            <a:extLst>
              <a:ext uri="{FF2B5EF4-FFF2-40B4-BE49-F238E27FC236}">
                <a16:creationId xmlns:a16="http://schemas.microsoft.com/office/drawing/2014/main" id="{967EA539-3078-437E-BEF8-C7058AC9C95C}"/>
              </a:ext>
            </a:extLst>
          </p:cNvPr>
          <p:cNvSpPr>
            <a:spLocks noGrp="1"/>
          </p:cNvSpPr>
          <p:nvPr/>
        </p:nvSpPr>
        <p:spPr>
          <a:xfrm>
            <a:off x="6477000" y="1724025"/>
            <a:ext cx="4953000" cy="457200"/>
          </a:xfrm>
          <a:prstGeom prst="rect">
            <a:avLst/>
          </a:prstGeom>
          <a:noFill/>
          <a:ln w="0">
            <a:noFill/>
            <a:prstDash val="solid"/>
          </a:ln>
        </p:spPr>
        <p:txBody>
          <a:bodyPr>
            <a:noAutofit/>
          </a:bodyPr>
          <a:lstStyle>
            <a:defPPr>
              <a:defRPr sz="2475" b="1">
                <a:solidFill>
                  <a:srgbClr val="65394E"/>
                </a:solidFill>
                <a:latin typeface="Arial"/>
                <a:ea typeface="Arial"/>
                <a:cs typeface="Arial"/>
              </a:defRPr>
            </a:defPPr>
            <a:lvl1pPr>
              <a:defRPr sz="2475" b="1">
                <a:solidFill>
                  <a:srgbClr val="65394E"/>
                </a:solidFill>
                <a:latin typeface="Arial"/>
                <a:ea typeface="Arial"/>
                <a:cs typeface="Arial"/>
              </a:defRPr>
            </a:lvl1pPr>
            <a:lvl2pPr>
              <a:defRPr sz="2475" b="1">
                <a:solidFill>
                  <a:srgbClr val="65394E"/>
                </a:solidFill>
                <a:latin typeface="Arial"/>
                <a:ea typeface="Arial"/>
                <a:cs typeface="Arial"/>
              </a:defRPr>
            </a:lvl2pPr>
            <a:lvl3pPr>
              <a:defRPr sz="2475" b="1">
                <a:solidFill>
                  <a:srgbClr val="65394E"/>
                </a:solidFill>
                <a:latin typeface="Arial"/>
                <a:ea typeface="Arial"/>
                <a:cs typeface="Arial"/>
              </a:defRPr>
            </a:lvl3pPr>
            <a:lvl4pPr>
              <a:defRPr sz="2475" b="1">
                <a:solidFill>
                  <a:srgbClr val="65394E"/>
                </a:solidFill>
                <a:latin typeface="Arial"/>
                <a:ea typeface="Arial"/>
                <a:cs typeface="Arial"/>
              </a:defRPr>
            </a:lvl4pPr>
            <a:lvl5pPr>
              <a:defRPr sz="2475" b="1">
                <a:solidFill>
                  <a:srgbClr val="65394E"/>
                </a:solidFill>
                <a:latin typeface="Arial"/>
                <a:ea typeface="Arial"/>
                <a:cs typeface="Arial"/>
              </a:defRPr>
            </a:lvl5pPr>
            <a:lvl6pPr>
              <a:defRPr sz="2475" b="1">
                <a:solidFill>
                  <a:srgbClr val="65394E"/>
                </a:solidFill>
                <a:latin typeface="Arial"/>
                <a:ea typeface="Arial"/>
                <a:cs typeface="Arial"/>
              </a:defRPr>
            </a:lvl6pPr>
            <a:lvl7pPr>
              <a:defRPr sz="2475" b="1">
                <a:solidFill>
                  <a:srgbClr val="65394E"/>
                </a:solidFill>
                <a:latin typeface="Arial"/>
                <a:ea typeface="Arial"/>
                <a:cs typeface="Arial"/>
              </a:defRPr>
            </a:lvl7pPr>
            <a:lvl8pPr>
              <a:defRPr sz="2475" b="1">
                <a:solidFill>
                  <a:srgbClr val="65394E"/>
                </a:solidFill>
                <a:latin typeface="Arial"/>
                <a:ea typeface="Arial"/>
                <a:cs typeface="Arial"/>
              </a:defRPr>
            </a:lvl8pPr>
            <a:lvl9pPr>
              <a:defRPr sz="2475" b="1">
                <a:solidFill>
                  <a:srgbClr val="65394E"/>
                </a:solidFill>
                <a:latin typeface="Arial"/>
                <a:ea typeface="Arial"/>
                <a:cs typeface="Arial"/>
              </a:defRPr>
            </a:lvl9pPr>
          </a:lstStyle>
          <a:p>
            <a:pPr>
              <a:defRPr sz="2475" b="1">
                <a:solidFill>
                  <a:srgbClr val="65394E"/>
                </a:solidFill>
                <a:latin typeface="Arial"/>
                <a:ea typeface="Arial"/>
                <a:cs typeface="Arial"/>
              </a:defRPr>
            </a:pPr>
            <a:r>
              <a:rPr sz="2475" b="1">
                <a:solidFill>
                  <a:srgbClr val="65394E"/>
                </a:solidFill>
                <a:latin typeface="Arial"/>
                <a:ea typeface="Arial"/>
                <a:cs typeface="Arial"/>
              </a:rPr>
              <a:t>Individual</a:t>
            </a:r>
          </a:p>
        </p:txBody>
      </p:sp>
      <p:sp>
        <p:nvSpPr>
          <p:cNvPr id="4" name="text-3">
            <a:extLst>
              <a:ext uri="{FF2B5EF4-FFF2-40B4-BE49-F238E27FC236}">
                <a16:creationId xmlns:a16="http://schemas.microsoft.com/office/drawing/2014/main" id="{057F27AC-CA93-469D-8C42-2750C2CE1E7B}"/>
              </a:ext>
            </a:extLst>
          </p:cNvPr>
          <p:cNvSpPr>
            <a:spLocks noGrp="1"/>
          </p:cNvSpPr>
          <p:nvPr/>
        </p:nvSpPr>
        <p:spPr>
          <a:xfrm>
            <a:off x="6477000" y="2238375"/>
            <a:ext cx="4953000" cy="762000"/>
          </a:xfrm>
          <a:prstGeom prst="rect">
            <a:avLst/>
          </a:prstGeom>
          <a:noFill/>
          <a:ln w="0">
            <a:noFill/>
            <a:prstDash val="solid"/>
          </a:ln>
        </p:spPr>
        <p:txBody>
          <a:bodyPr>
            <a:noAutofit/>
          </a:bodyPr>
          <a:lstStyle>
            <a:defPPr>
              <a:defRPr sz="2175" b="0">
                <a:solidFill>
                  <a:srgbClr val="342B3B"/>
                </a:solidFill>
                <a:latin typeface="Arial"/>
                <a:ea typeface="Arial"/>
                <a:cs typeface="Arial"/>
              </a:defRPr>
            </a:defPPr>
            <a:lvl1pPr>
              <a:defRPr sz="2175" b="0">
                <a:solidFill>
                  <a:srgbClr val="342B3B"/>
                </a:solidFill>
                <a:latin typeface="Arial"/>
                <a:ea typeface="Arial"/>
                <a:cs typeface="Arial"/>
              </a:defRPr>
            </a:lvl1pPr>
            <a:lvl2pPr>
              <a:defRPr sz="2175" b="0">
                <a:solidFill>
                  <a:srgbClr val="342B3B"/>
                </a:solidFill>
                <a:latin typeface="Arial"/>
                <a:ea typeface="Arial"/>
                <a:cs typeface="Arial"/>
              </a:defRPr>
            </a:lvl2pPr>
            <a:lvl3pPr>
              <a:defRPr sz="2175" b="0">
                <a:solidFill>
                  <a:srgbClr val="342B3B"/>
                </a:solidFill>
                <a:latin typeface="Arial"/>
                <a:ea typeface="Arial"/>
                <a:cs typeface="Arial"/>
              </a:defRPr>
            </a:lvl3pPr>
            <a:lvl4pPr>
              <a:defRPr sz="2175" b="0">
                <a:solidFill>
                  <a:srgbClr val="342B3B"/>
                </a:solidFill>
                <a:latin typeface="Arial"/>
                <a:ea typeface="Arial"/>
                <a:cs typeface="Arial"/>
              </a:defRPr>
            </a:lvl4pPr>
            <a:lvl5pPr>
              <a:defRPr sz="2175" b="0">
                <a:solidFill>
                  <a:srgbClr val="342B3B"/>
                </a:solidFill>
                <a:latin typeface="Arial"/>
                <a:ea typeface="Arial"/>
                <a:cs typeface="Arial"/>
              </a:defRPr>
            </a:lvl5pPr>
            <a:lvl6pPr>
              <a:defRPr sz="2175" b="0">
                <a:solidFill>
                  <a:srgbClr val="342B3B"/>
                </a:solidFill>
                <a:latin typeface="Arial"/>
                <a:ea typeface="Arial"/>
                <a:cs typeface="Arial"/>
              </a:defRPr>
            </a:lvl6pPr>
            <a:lvl7pPr>
              <a:defRPr sz="2175" b="0">
                <a:solidFill>
                  <a:srgbClr val="342B3B"/>
                </a:solidFill>
                <a:latin typeface="Arial"/>
                <a:ea typeface="Arial"/>
                <a:cs typeface="Arial"/>
              </a:defRPr>
            </a:lvl7pPr>
            <a:lvl8pPr>
              <a:defRPr sz="2175" b="0">
                <a:solidFill>
                  <a:srgbClr val="342B3B"/>
                </a:solidFill>
                <a:latin typeface="Arial"/>
                <a:ea typeface="Arial"/>
                <a:cs typeface="Arial"/>
              </a:defRPr>
            </a:lvl8pPr>
            <a:lvl9pPr>
              <a:defRPr sz="2175" b="0">
                <a:solidFill>
                  <a:srgbClr val="342B3B"/>
                </a:solidFill>
                <a:latin typeface="Arial"/>
                <a:ea typeface="Arial"/>
                <a:cs typeface="Arial"/>
              </a:defRPr>
            </a:lvl9pPr>
          </a:lstStyle>
          <a:p>
            <a:pPr>
              <a:defRPr sz="2175" b="0">
                <a:solidFill>
                  <a:srgbClr val="342B3B"/>
                </a:solidFill>
                <a:latin typeface="Arial"/>
                <a:ea typeface="Arial"/>
                <a:cs typeface="Arial"/>
              </a:defRPr>
            </a:pPr>
            <a:r>
              <a:rPr sz="2175" b="0">
                <a:solidFill>
                  <a:srgbClr val="342B3B"/>
                </a:solidFill>
                <a:latin typeface="Arial"/>
                <a:ea typeface="Arial"/>
                <a:cs typeface="Arial"/>
              </a:rPr>
              <a:t>Preferences, confidence and mobility</a:t>
            </a:r>
          </a:p>
        </p:txBody>
      </p:sp>
      <p:sp>
        <p:nvSpPr>
          <p:cNvPr id="5" name="text-4">
            <a:extLst>
              <a:ext uri="{FF2B5EF4-FFF2-40B4-BE49-F238E27FC236}">
                <a16:creationId xmlns:a16="http://schemas.microsoft.com/office/drawing/2014/main" id="{A380ED29-7E7C-4045-91B7-47423A7B6183}"/>
              </a:ext>
            </a:extLst>
          </p:cNvPr>
          <p:cNvSpPr>
            <a:spLocks noGrp="1"/>
          </p:cNvSpPr>
          <p:nvPr/>
        </p:nvSpPr>
        <p:spPr>
          <a:xfrm>
            <a:off x="6477000" y="3105150"/>
            <a:ext cx="4953000" cy="457200"/>
          </a:xfrm>
          <a:prstGeom prst="rect">
            <a:avLst/>
          </a:prstGeom>
          <a:noFill/>
          <a:ln w="0">
            <a:noFill/>
            <a:prstDash val="solid"/>
          </a:ln>
        </p:spPr>
        <p:txBody>
          <a:bodyPr>
            <a:noAutofit/>
          </a:bodyPr>
          <a:lstStyle>
            <a:defPPr>
              <a:defRPr sz="2475" b="1">
                <a:solidFill>
                  <a:srgbClr val="65394E"/>
                </a:solidFill>
                <a:latin typeface="Arial"/>
                <a:ea typeface="Arial"/>
                <a:cs typeface="Arial"/>
              </a:defRPr>
            </a:defPPr>
            <a:lvl1pPr>
              <a:defRPr sz="2475" b="1">
                <a:solidFill>
                  <a:srgbClr val="65394E"/>
                </a:solidFill>
                <a:latin typeface="Arial"/>
                <a:ea typeface="Arial"/>
                <a:cs typeface="Arial"/>
              </a:defRPr>
            </a:lvl1pPr>
            <a:lvl2pPr>
              <a:defRPr sz="2475" b="1">
                <a:solidFill>
                  <a:srgbClr val="65394E"/>
                </a:solidFill>
                <a:latin typeface="Arial"/>
                <a:ea typeface="Arial"/>
                <a:cs typeface="Arial"/>
              </a:defRPr>
            </a:lvl2pPr>
            <a:lvl3pPr>
              <a:defRPr sz="2475" b="1">
                <a:solidFill>
                  <a:srgbClr val="65394E"/>
                </a:solidFill>
                <a:latin typeface="Arial"/>
                <a:ea typeface="Arial"/>
                <a:cs typeface="Arial"/>
              </a:defRPr>
            </a:lvl3pPr>
            <a:lvl4pPr>
              <a:defRPr sz="2475" b="1">
                <a:solidFill>
                  <a:srgbClr val="65394E"/>
                </a:solidFill>
                <a:latin typeface="Arial"/>
                <a:ea typeface="Arial"/>
                <a:cs typeface="Arial"/>
              </a:defRPr>
            </a:lvl4pPr>
            <a:lvl5pPr>
              <a:defRPr sz="2475" b="1">
                <a:solidFill>
                  <a:srgbClr val="65394E"/>
                </a:solidFill>
                <a:latin typeface="Arial"/>
                <a:ea typeface="Arial"/>
                <a:cs typeface="Arial"/>
              </a:defRPr>
            </a:lvl5pPr>
            <a:lvl6pPr>
              <a:defRPr sz="2475" b="1">
                <a:solidFill>
                  <a:srgbClr val="65394E"/>
                </a:solidFill>
                <a:latin typeface="Arial"/>
                <a:ea typeface="Arial"/>
                <a:cs typeface="Arial"/>
              </a:defRPr>
            </a:lvl6pPr>
            <a:lvl7pPr>
              <a:defRPr sz="2475" b="1">
                <a:solidFill>
                  <a:srgbClr val="65394E"/>
                </a:solidFill>
                <a:latin typeface="Arial"/>
                <a:ea typeface="Arial"/>
                <a:cs typeface="Arial"/>
              </a:defRPr>
            </a:lvl7pPr>
            <a:lvl8pPr>
              <a:defRPr sz="2475" b="1">
                <a:solidFill>
                  <a:srgbClr val="65394E"/>
                </a:solidFill>
                <a:latin typeface="Arial"/>
                <a:ea typeface="Arial"/>
                <a:cs typeface="Arial"/>
              </a:defRPr>
            </a:lvl8pPr>
            <a:lvl9pPr>
              <a:defRPr sz="2475" b="1">
                <a:solidFill>
                  <a:srgbClr val="65394E"/>
                </a:solidFill>
                <a:latin typeface="Arial"/>
                <a:ea typeface="Arial"/>
                <a:cs typeface="Arial"/>
              </a:defRPr>
            </a:lvl9pPr>
          </a:lstStyle>
          <a:p>
            <a:pPr>
              <a:defRPr sz="2475" b="1">
                <a:solidFill>
                  <a:srgbClr val="65394E"/>
                </a:solidFill>
                <a:latin typeface="Arial"/>
                <a:ea typeface="Arial"/>
                <a:cs typeface="Arial"/>
              </a:defRPr>
            </a:pPr>
            <a:r>
              <a:rPr sz="2475" b="1">
                <a:solidFill>
                  <a:srgbClr val="65394E"/>
                </a:solidFill>
                <a:latin typeface="Arial"/>
                <a:ea typeface="Arial"/>
                <a:cs typeface="Arial"/>
              </a:rPr>
              <a:t>Community</a:t>
            </a:r>
          </a:p>
        </p:txBody>
      </p:sp>
      <p:sp>
        <p:nvSpPr>
          <p:cNvPr id="6" name="text-5">
            <a:extLst>
              <a:ext uri="{FF2B5EF4-FFF2-40B4-BE49-F238E27FC236}">
                <a16:creationId xmlns:a16="http://schemas.microsoft.com/office/drawing/2014/main" id="{F33ED823-2DC5-4376-B435-BFB5EC0C290B}"/>
              </a:ext>
            </a:extLst>
          </p:cNvPr>
          <p:cNvSpPr>
            <a:spLocks noGrp="1"/>
          </p:cNvSpPr>
          <p:nvPr/>
        </p:nvSpPr>
        <p:spPr>
          <a:xfrm>
            <a:off x="6477000" y="3619500"/>
            <a:ext cx="4953000" cy="762000"/>
          </a:xfrm>
          <a:prstGeom prst="rect">
            <a:avLst/>
          </a:prstGeom>
          <a:noFill/>
          <a:ln w="0">
            <a:noFill/>
            <a:prstDash val="solid"/>
          </a:ln>
        </p:spPr>
        <p:txBody>
          <a:bodyPr>
            <a:noAutofit/>
          </a:bodyPr>
          <a:lstStyle>
            <a:defPPr>
              <a:defRPr sz="2175" b="0">
                <a:solidFill>
                  <a:srgbClr val="342B3B"/>
                </a:solidFill>
                <a:latin typeface="Arial"/>
                <a:ea typeface="Arial"/>
                <a:cs typeface="Arial"/>
              </a:defRPr>
            </a:defPPr>
            <a:lvl1pPr>
              <a:defRPr sz="2175" b="0">
                <a:solidFill>
                  <a:srgbClr val="342B3B"/>
                </a:solidFill>
                <a:latin typeface="Arial"/>
                <a:ea typeface="Arial"/>
                <a:cs typeface="Arial"/>
              </a:defRPr>
            </a:lvl1pPr>
            <a:lvl2pPr>
              <a:defRPr sz="2175" b="0">
                <a:solidFill>
                  <a:srgbClr val="342B3B"/>
                </a:solidFill>
                <a:latin typeface="Arial"/>
                <a:ea typeface="Arial"/>
                <a:cs typeface="Arial"/>
              </a:defRPr>
            </a:lvl2pPr>
            <a:lvl3pPr>
              <a:defRPr sz="2175" b="0">
                <a:solidFill>
                  <a:srgbClr val="342B3B"/>
                </a:solidFill>
                <a:latin typeface="Arial"/>
                <a:ea typeface="Arial"/>
                <a:cs typeface="Arial"/>
              </a:defRPr>
            </a:lvl3pPr>
            <a:lvl4pPr>
              <a:defRPr sz="2175" b="0">
                <a:solidFill>
                  <a:srgbClr val="342B3B"/>
                </a:solidFill>
                <a:latin typeface="Arial"/>
                <a:ea typeface="Arial"/>
                <a:cs typeface="Arial"/>
              </a:defRPr>
            </a:lvl4pPr>
            <a:lvl5pPr>
              <a:defRPr sz="2175" b="0">
                <a:solidFill>
                  <a:srgbClr val="342B3B"/>
                </a:solidFill>
                <a:latin typeface="Arial"/>
                <a:ea typeface="Arial"/>
                <a:cs typeface="Arial"/>
              </a:defRPr>
            </a:lvl5pPr>
            <a:lvl6pPr>
              <a:defRPr sz="2175" b="0">
                <a:solidFill>
                  <a:srgbClr val="342B3B"/>
                </a:solidFill>
                <a:latin typeface="Arial"/>
                <a:ea typeface="Arial"/>
                <a:cs typeface="Arial"/>
              </a:defRPr>
            </a:lvl6pPr>
            <a:lvl7pPr>
              <a:defRPr sz="2175" b="0">
                <a:solidFill>
                  <a:srgbClr val="342B3B"/>
                </a:solidFill>
                <a:latin typeface="Arial"/>
                <a:ea typeface="Arial"/>
                <a:cs typeface="Arial"/>
              </a:defRPr>
            </a:lvl7pPr>
            <a:lvl8pPr>
              <a:defRPr sz="2175" b="0">
                <a:solidFill>
                  <a:srgbClr val="342B3B"/>
                </a:solidFill>
                <a:latin typeface="Arial"/>
                <a:ea typeface="Arial"/>
                <a:cs typeface="Arial"/>
              </a:defRPr>
            </a:lvl8pPr>
            <a:lvl9pPr>
              <a:defRPr sz="2175" b="0">
                <a:solidFill>
                  <a:srgbClr val="342B3B"/>
                </a:solidFill>
                <a:latin typeface="Arial"/>
                <a:ea typeface="Arial"/>
                <a:cs typeface="Arial"/>
              </a:defRPr>
            </a:lvl9pPr>
          </a:lstStyle>
          <a:p>
            <a:pPr>
              <a:defRPr sz="2175" b="0">
                <a:solidFill>
                  <a:srgbClr val="342B3B"/>
                </a:solidFill>
                <a:latin typeface="Arial"/>
                <a:ea typeface="Arial"/>
                <a:cs typeface="Arial"/>
              </a:defRPr>
            </a:pPr>
            <a:r>
              <a:rPr sz="2175" b="0">
                <a:solidFill>
                  <a:srgbClr val="342B3B"/>
                </a:solidFill>
                <a:latin typeface="Arial"/>
                <a:ea typeface="Arial"/>
                <a:cs typeface="Arial"/>
              </a:rPr>
              <a:t>Trusted groups and practical support</a:t>
            </a:r>
          </a:p>
        </p:txBody>
      </p:sp>
      <p:sp>
        <p:nvSpPr>
          <p:cNvPr id="7" name="text-6">
            <a:extLst>
              <a:ext uri="{FF2B5EF4-FFF2-40B4-BE49-F238E27FC236}">
                <a16:creationId xmlns:a16="http://schemas.microsoft.com/office/drawing/2014/main" id="{7DA3841A-33EC-47A6-92DB-B7C93180E333}"/>
              </a:ext>
            </a:extLst>
          </p:cNvPr>
          <p:cNvSpPr>
            <a:spLocks noGrp="1"/>
          </p:cNvSpPr>
          <p:nvPr/>
        </p:nvSpPr>
        <p:spPr>
          <a:xfrm>
            <a:off x="6477000" y="4486275"/>
            <a:ext cx="4953000" cy="457200"/>
          </a:xfrm>
          <a:prstGeom prst="rect">
            <a:avLst/>
          </a:prstGeom>
          <a:noFill/>
          <a:ln w="0">
            <a:noFill/>
            <a:prstDash val="solid"/>
          </a:ln>
        </p:spPr>
        <p:txBody>
          <a:bodyPr>
            <a:noAutofit/>
          </a:bodyPr>
          <a:lstStyle>
            <a:defPPr>
              <a:defRPr sz="2475" b="1">
                <a:solidFill>
                  <a:srgbClr val="65394E"/>
                </a:solidFill>
                <a:latin typeface="Arial"/>
                <a:ea typeface="Arial"/>
                <a:cs typeface="Arial"/>
              </a:defRPr>
            </a:defPPr>
            <a:lvl1pPr>
              <a:defRPr sz="2475" b="1">
                <a:solidFill>
                  <a:srgbClr val="65394E"/>
                </a:solidFill>
                <a:latin typeface="Arial"/>
                <a:ea typeface="Arial"/>
                <a:cs typeface="Arial"/>
              </a:defRPr>
            </a:lvl1pPr>
            <a:lvl2pPr>
              <a:defRPr sz="2475" b="1">
                <a:solidFill>
                  <a:srgbClr val="65394E"/>
                </a:solidFill>
                <a:latin typeface="Arial"/>
                <a:ea typeface="Arial"/>
                <a:cs typeface="Arial"/>
              </a:defRPr>
            </a:lvl2pPr>
            <a:lvl3pPr>
              <a:defRPr sz="2475" b="1">
                <a:solidFill>
                  <a:srgbClr val="65394E"/>
                </a:solidFill>
                <a:latin typeface="Arial"/>
                <a:ea typeface="Arial"/>
                <a:cs typeface="Arial"/>
              </a:defRPr>
            </a:lvl3pPr>
            <a:lvl4pPr>
              <a:defRPr sz="2475" b="1">
                <a:solidFill>
                  <a:srgbClr val="65394E"/>
                </a:solidFill>
                <a:latin typeface="Arial"/>
                <a:ea typeface="Arial"/>
                <a:cs typeface="Arial"/>
              </a:defRPr>
            </a:lvl4pPr>
            <a:lvl5pPr>
              <a:defRPr sz="2475" b="1">
                <a:solidFill>
                  <a:srgbClr val="65394E"/>
                </a:solidFill>
                <a:latin typeface="Arial"/>
                <a:ea typeface="Arial"/>
                <a:cs typeface="Arial"/>
              </a:defRPr>
            </a:lvl5pPr>
            <a:lvl6pPr>
              <a:defRPr sz="2475" b="1">
                <a:solidFill>
                  <a:srgbClr val="65394E"/>
                </a:solidFill>
                <a:latin typeface="Arial"/>
                <a:ea typeface="Arial"/>
                <a:cs typeface="Arial"/>
              </a:defRPr>
            </a:lvl6pPr>
            <a:lvl7pPr>
              <a:defRPr sz="2475" b="1">
                <a:solidFill>
                  <a:srgbClr val="65394E"/>
                </a:solidFill>
                <a:latin typeface="Arial"/>
                <a:ea typeface="Arial"/>
                <a:cs typeface="Arial"/>
              </a:defRPr>
            </a:lvl7pPr>
            <a:lvl8pPr>
              <a:defRPr sz="2475" b="1">
                <a:solidFill>
                  <a:srgbClr val="65394E"/>
                </a:solidFill>
                <a:latin typeface="Arial"/>
                <a:ea typeface="Arial"/>
                <a:cs typeface="Arial"/>
              </a:defRPr>
            </a:lvl8pPr>
            <a:lvl9pPr>
              <a:defRPr sz="2475" b="1">
                <a:solidFill>
                  <a:srgbClr val="65394E"/>
                </a:solidFill>
                <a:latin typeface="Arial"/>
                <a:ea typeface="Arial"/>
                <a:cs typeface="Arial"/>
              </a:defRPr>
            </a:lvl9pPr>
          </a:lstStyle>
          <a:p>
            <a:pPr>
              <a:defRPr sz="2475" b="1">
                <a:solidFill>
                  <a:srgbClr val="65394E"/>
                </a:solidFill>
                <a:latin typeface="Arial"/>
                <a:ea typeface="Arial"/>
                <a:cs typeface="Arial"/>
              </a:defRPr>
            </a:pPr>
            <a:r>
              <a:rPr sz="2475" b="1">
                <a:solidFill>
                  <a:srgbClr val="65394E"/>
                </a:solidFill>
                <a:latin typeface="Arial"/>
                <a:ea typeface="Arial"/>
                <a:cs typeface="Arial"/>
              </a:rPr>
              <a:t>Policy</a:t>
            </a:r>
          </a:p>
        </p:txBody>
      </p:sp>
      <p:sp>
        <p:nvSpPr>
          <p:cNvPr id="8" name="text-7">
            <a:extLst>
              <a:ext uri="{FF2B5EF4-FFF2-40B4-BE49-F238E27FC236}">
                <a16:creationId xmlns:a16="http://schemas.microsoft.com/office/drawing/2014/main" id="{A93FC105-CA45-40C8-86EB-A392FE1D14FC}"/>
              </a:ext>
            </a:extLst>
          </p:cNvPr>
          <p:cNvSpPr>
            <a:spLocks noGrp="1"/>
          </p:cNvSpPr>
          <p:nvPr/>
        </p:nvSpPr>
        <p:spPr>
          <a:xfrm>
            <a:off x="6477000" y="5000625"/>
            <a:ext cx="4953000" cy="762000"/>
          </a:xfrm>
          <a:prstGeom prst="rect">
            <a:avLst/>
          </a:prstGeom>
          <a:noFill/>
          <a:ln w="0">
            <a:noFill/>
            <a:prstDash val="solid"/>
          </a:ln>
        </p:spPr>
        <p:txBody>
          <a:bodyPr>
            <a:noAutofit/>
          </a:bodyPr>
          <a:lstStyle>
            <a:defPPr>
              <a:defRPr sz="2175" b="0">
                <a:solidFill>
                  <a:srgbClr val="342B3B"/>
                </a:solidFill>
                <a:latin typeface="Arial"/>
                <a:ea typeface="Arial"/>
                <a:cs typeface="Arial"/>
              </a:defRPr>
            </a:defPPr>
            <a:lvl1pPr>
              <a:defRPr sz="2175" b="0">
                <a:solidFill>
                  <a:srgbClr val="342B3B"/>
                </a:solidFill>
                <a:latin typeface="Arial"/>
                <a:ea typeface="Arial"/>
                <a:cs typeface="Arial"/>
              </a:defRPr>
            </a:lvl1pPr>
            <a:lvl2pPr>
              <a:defRPr sz="2175" b="0">
                <a:solidFill>
                  <a:srgbClr val="342B3B"/>
                </a:solidFill>
                <a:latin typeface="Arial"/>
                <a:ea typeface="Arial"/>
                <a:cs typeface="Arial"/>
              </a:defRPr>
            </a:lvl2pPr>
            <a:lvl3pPr>
              <a:defRPr sz="2175" b="0">
                <a:solidFill>
                  <a:srgbClr val="342B3B"/>
                </a:solidFill>
                <a:latin typeface="Arial"/>
                <a:ea typeface="Arial"/>
                <a:cs typeface="Arial"/>
              </a:defRPr>
            </a:lvl3pPr>
            <a:lvl4pPr>
              <a:defRPr sz="2175" b="0">
                <a:solidFill>
                  <a:srgbClr val="342B3B"/>
                </a:solidFill>
                <a:latin typeface="Arial"/>
                <a:ea typeface="Arial"/>
                <a:cs typeface="Arial"/>
              </a:defRPr>
            </a:lvl4pPr>
            <a:lvl5pPr>
              <a:defRPr sz="2175" b="0">
                <a:solidFill>
                  <a:srgbClr val="342B3B"/>
                </a:solidFill>
                <a:latin typeface="Arial"/>
                <a:ea typeface="Arial"/>
                <a:cs typeface="Arial"/>
              </a:defRPr>
            </a:lvl5pPr>
            <a:lvl6pPr>
              <a:defRPr sz="2175" b="0">
                <a:solidFill>
                  <a:srgbClr val="342B3B"/>
                </a:solidFill>
                <a:latin typeface="Arial"/>
                <a:ea typeface="Arial"/>
                <a:cs typeface="Arial"/>
              </a:defRPr>
            </a:lvl6pPr>
            <a:lvl7pPr>
              <a:defRPr sz="2175" b="0">
                <a:solidFill>
                  <a:srgbClr val="342B3B"/>
                </a:solidFill>
                <a:latin typeface="Arial"/>
                <a:ea typeface="Arial"/>
                <a:cs typeface="Arial"/>
              </a:defRPr>
            </a:lvl7pPr>
            <a:lvl8pPr>
              <a:defRPr sz="2175" b="0">
                <a:solidFill>
                  <a:srgbClr val="342B3B"/>
                </a:solidFill>
                <a:latin typeface="Arial"/>
                <a:ea typeface="Arial"/>
                <a:cs typeface="Arial"/>
              </a:defRPr>
            </a:lvl8pPr>
            <a:lvl9pPr>
              <a:defRPr sz="2175" b="0">
                <a:solidFill>
                  <a:srgbClr val="342B3B"/>
                </a:solidFill>
                <a:latin typeface="Arial"/>
                <a:ea typeface="Arial"/>
                <a:cs typeface="Arial"/>
              </a:defRPr>
            </a:lvl9pPr>
          </a:lstStyle>
          <a:p>
            <a:pPr>
              <a:defRPr sz="2175" b="0">
                <a:solidFill>
                  <a:srgbClr val="342B3B"/>
                </a:solidFill>
                <a:latin typeface="Arial"/>
                <a:ea typeface="Arial"/>
                <a:cs typeface="Arial"/>
              </a:defRPr>
            </a:pPr>
            <a:r>
              <a:rPr sz="2175" b="0">
                <a:solidFill>
                  <a:srgbClr val="342B3B"/>
                </a:solidFill>
                <a:latin typeface="Arial"/>
                <a:ea typeface="Arial"/>
                <a:cs typeface="Arial"/>
              </a:rPr>
              <a:t>Transport, funding and public space</a:t>
            </a:r>
          </a:p>
        </p:txBody>
      </p:sp>
      <p:sp>
        <p:nvSpPr>
          <p:cNvPr id="9" name="text-8">
            <a:extLst>
              <a:ext uri="{FF2B5EF4-FFF2-40B4-BE49-F238E27FC236}">
                <a16:creationId xmlns:a16="http://schemas.microsoft.com/office/drawing/2014/main" id="{E5F00BDE-DEE8-432E-8219-74EF97229EFB}"/>
              </a:ext>
            </a:extLst>
          </p:cNvPr>
          <p:cNvSpPr>
            <a:spLocks noGrp="1"/>
          </p:cNvSpPr>
          <p:nvPr/>
        </p:nvSpPr>
        <p:spPr>
          <a:xfrm>
            <a:off x="609600" y="4572000"/>
            <a:ext cx="4762500" cy="1057275"/>
          </a:xfrm>
          <a:prstGeom prst="rect">
            <a:avLst/>
          </a:prstGeom>
          <a:noFill/>
          <a:ln w="0">
            <a:noFill/>
            <a:prstDash val="solid"/>
          </a:ln>
        </p:spPr>
        <p:txBody>
          <a:bodyPr>
            <a:noAutofit/>
          </a:bodyPr>
          <a:lstStyle>
            <a:defPPr>
              <a:defRPr sz="2550" b="1">
                <a:solidFill>
                  <a:srgbClr val="AA566D"/>
                </a:solidFill>
                <a:latin typeface="Arial"/>
                <a:ea typeface="Arial"/>
                <a:cs typeface="Arial"/>
              </a:defRPr>
            </a:defPPr>
            <a:lvl1pPr>
              <a:defRPr sz="2550" b="1">
                <a:solidFill>
                  <a:srgbClr val="AA566D"/>
                </a:solidFill>
                <a:latin typeface="Arial"/>
                <a:ea typeface="Arial"/>
                <a:cs typeface="Arial"/>
              </a:defRPr>
            </a:lvl1pPr>
            <a:lvl2pPr>
              <a:defRPr sz="2550" b="1">
                <a:solidFill>
                  <a:srgbClr val="AA566D"/>
                </a:solidFill>
                <a:latin typeface="Arial"/>
                <a:ea typeface="Arial"/>
                <a:cs typeface="Arial"/>
              </a:defRPr>
            </a:lvl2pPr>
            <a:lvl3pPr>
              <a:defRPr sz="2550" b="1">
                <a:solidFill>
                  <a:srgbClr val="AA566D"/>
                </a:solidFill>
                <a:latin typeface="Arial"/>
                <a:ea typeface="Arial"/>
                <a:cs typeface="Arial"/>
              </a:defRPr>
            </a:lvl3pPr>
            <a:lvl4pPr>
              <a:defRPr sz="2550" b="1">
                <a:solidFill>
                  <a:srgbClr val="AA566D"/>
                </a:solidFill>
                <a:latin typeface="Arial"/>
                <a:ea typeface="Arial"/>
                <a:cs typeface="Arial"/>
              </a:defRPr>
            </a:lvl4pPr>
            <a:lvl5pPr>
              <a:defRPr sz="2550" b="1">
                <a:solidFill>
                  <a:srgbClr val="AA566D"/>
                </a:solidFill>
                <a:latin typeface="Arial"/>
                <a:ea typeface="Arial"/>
                <a:cs typeface="Arial"/>
              </a:defRPr>
            </a:lvl5pPr>
            <a:lvl6pPr>
              <a:defRPr sz="2550" b="1">
                <a:solidFill>
                  <a:srgbClr val="AA566D"/>
                </a:solidFill>
                <a:latin typeface="Arial"/>
                <a:ea typeface="Arial"/>
                <a:cs typeface="Arial"/>
              </a:defRPr>
            </a:lvl6pPr>
            <a:lvl7pPr>
              <a:defRPr sz="2550" b="1">
                <a:solidFill>
                  <a:srgbClr val="AA566D"/>
                </a:solidFill>
                <a:latin typeface="Arial"/>
                <a:ea typeface="Arial"/>
                <a:cs typeface="Arial"/>
              </a:defRPr>
            </a:lvl7pPr>
            <a:lvl8pPr>
              <a:defRPr sz="2550" b="1">
                <a:solidFill>
                  <a:srgbClr val="AA566D"/>
                </a:solidFill>
                <a:latin typeface="Arial"/>
                <a:ea typeface="Arial"/>
                <a:cs typeface="Arial"/>
              </a:defRPr>
            </a:lvl8pPr>
            <a:lvl9pPr>
              <a:defRPr sz="2550" b="1">
                <a:solidFill>
                  <a:srgbClr val="AA566D"/>
                </a:solidFill>
                <a:latin typeface="Arial"/>
                <a:ea typeface="Arial"/>
                <a:cs typeface="Arial"/>
              </a:defRPr>
            </a:lvl9pPr>
          </a:lstStyle>
          <a:p>
            <a:pPr>
              <a:defRPr sz="2550" b="1">
                <a:solidFill>
                  <a:srgbClr val="AA566D"/>
                </a:solidFill>
                <a:latin typeface="Arial"/>
                <a:ea typeface="Arial"/>
                <a:cs typeface="Arial"/>
              </a:defRPr>
            </a:pPr>
            <a:r>
              <a:rPr sz="2550" b="1">
                <a:solidFill>
                  <a:srgbClr val="AA566D"/>
                </a:solidFill>
                <a:latin typeface="Arial"/>
                <a:ea typeface="Arial"/>
                <a:cs typeface="Arial"/>
              </a:rPr>
              <a:t>A referral alone cannot create capacity</a:t>
            </a:r>
          </a:p>
        </p:txBody>
      </p:sp>
      <p:sp>
        <p:nvSpPr>
          <p:cNvPr id="10" name="text-9">
            <a:extLst>
              <a:ext uri="{FF2B5EF4-FFF2-40B4-BE49-F238E27FC236}">
                <a16:creationId xmlns:a16="http://schemas.microsoft.com/office/drawing/2014/main" id="{B196AD94-C74F-45C2-8C7F-D3BAD227E5CC}"/>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chor="t">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00" b="0">
                <a:solidFill>
                  <a:srgbClr val="6C5E69"/>
                </a:solidFill>
                <a:latin typeface="Arial"/>
                <a:ea typeface="Arial"/>
                <a:cs typeface="Arial"/>
              </a:rPr>
              <a:t>(McLeroy et al., 1988</a:t>
            </a:r>
            <a:r>
              <a:rPr lang="en-US" sz="1400"/>
              <a:t>;</a:t>
            </a:r>
            <a:r>
              <a:rPr sz="1400" b="0">
                <a:solidFill>
                  <a:srgbClr val="6C5E69"/>
                </a:solidFill>
                <a:latin typeface="Arial"/>
                <a:ea typeface="Arial"/>
                <a:cs typeface="Arial"/>
              </a:rPr>
              <a:t> DHSC, </a:t>
            </a:r>
            <a:r>
              <a:rPr lang="en-US" sz="1400"/>
              <a:t>2023b; NHS</a:t>
            </a:r>
            <a:r>
              <a:rPr sz="1400" b="0">
                <a:solidFill>
                  <a:srgbClr val="6C5E69"/>
                </a:solidFill>
                <a:latin typeface="Arial"/>
                <a:ea typeface="Arial"/>
                <a:cs typeface="Arial"/>
              </a:rPr>
              <a:t> England, n.d.)</a:t>
            </a:r>
            <a:endParaRPr lang="en-US"/>
          </a:p>
        </p:txBody>
      </p:sp>
      <p:sp>
        <p:nvSpPr>
          <p:cNvPr id="11" name="text-10">
            <a:extLst>
              <a:ext uri="{FF2B5EF4-FFF2-40B4-BE49-F238E27FC236}">
                <a16:creationId xmlns:a16="http://schemas.microsoft.com/office/drawing/2014/main" id="{02858C6A-A0BF-4B7E-87C9-777E89D24473}"/>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05</a:t>
            </a:r>
          </a:p>
        </p:txBody>
      </p:sp>
    </p:spTree>
    <p:extLst>
      <p:ext uri="{BB962C8B-B14F-4D97-AF65-F5344CB8AC3E}">
        <p14:creationId xmlns:p14="http://schemas.microsoft.com/office/powerpoint/2010/main" val="1062296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CE7F2"/>
        </a:solidFill>
        <a:effectLst/>
      </p:bgPr>
    </p:bg>
    <p:spTree>
      <p:nvGrpSpPr>
        <p:cNvPr id="1" name=""/>
        <p:cNvGrpSpPr/>
        <p:nvPr/>
      </p:nvGrpSpPr>
      <p:grpSpPr>
        <a:xfrm>
          <a:off x="0" y="0"/>
          <a:ext cx="0" cy="0"/>
          <a:chOff x="0" y="0"/>
          <a:chExt cx="0" cy="0"/>
        </a:xfrm>
      </p:grpSpPr>
      <p:sp>
        <p:nvSpPr>
          <p:cNvPr id="5" name="text-0">
            <a:extLst>
              <a:ext uri="{FF2B5EF4-FFF2-40B4-BE49-F238E27FC236}">
                <a16:creationId xmlns:a16="http://schemas.microsoft.com/office/drawing/2014/main" id="{28A79B79-2CAC-4202-94B7-40D39AE45958}"/>
              </a:ext>
            </a:extLst>
          </p:cNvPr>
          <p:cNvSpPr>
            <a:spLocks noGrp="1"/>
          </p:cNvSpPr>
          <p:nvPr/>
        </p:nvSpPr>
        <p:spPr>
          <a:xfrm>
            <a:off x="609600" y="438150"/>
            <a:ext cx="10934700" cy="952500"/>
          </a:xfrm>
          <a:prstGeom prst="rect">
            <a:avLst/>
          </a:prstGeom>
          <a:noFill/>
          <a:ln w="0">
            <a:noFill/>
            <a:prstDash val="solid"/>
          </a:ln>
        </p:spPr>
        <p:txBody>
          <a:bodyPr lIns="91440" tIns="45720" rIns="91440" bIns="45720" anchor="t">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1">
                <a:solidFill>
                  <a:srgbClr val="65394E"/>
                </a:solidFill>
                <a:latin typeface="Georgia"/>
                <a:ea typeface="Georgia"/>
                <a:cs typeface="Georgia"/>
              </a:rPr>
              <a:t>The SDGs connect mental health with place</a:t>
            </a:r>
            <a:endParaRPr lang="en-US" sz="3450" b="1">
              <a:solidFill>
                <a:srgbClr val="65394E"/>
              </a:solidFill>
              <a:latin typeface="Georgia"/>
              <a:ea typeface="Georgia"/>
              <a:cs typeface="Georgia"/>
            </a:endParaRPr>
          </a:p>
        </p:txBody>
      </p:sp>
      <p:graphicFrame>
        <p:nvGraphicFramePr>
          <p:cNvPr id="2" name="Table 1">
            <a:extLst>
              <a:ext uri="{FF2B5EF4-FFF2-40B4-BE49-F238E27FC236}">
                <a16:creationId xmlns:a16="http://schemas.microsoft.com/office/drawing/2014/main" id="{556CC045-5DCD-4132-9F49-83993962EB0F}"/>
              </a:ext>
            </a:extLst>
          </p:cNvPr>
          <p:cNvGraphicFramePr/>
          <p:nvPr/>
        </p:nvGraphicFramePr>
        <p:xfrm>
          <a:off x="609600" y="1609725"/>
          <a:ext cx="10972800" cy="4095750"/>
        </p:xfrm>
        <a:graphic>
          <a:graphicData uri="http://schemas.openxmlformats.org/drawingml/2006/table">
            <a:tbl>
              <a:tblPr/>
              <a:tblGrid>
                <a:gridCol w="266700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gridCol w="4114800">
                  <a:extLst>
                    <a:ext uri="{9D8B030D-6E8A-4147-A177-3AD203B41FA5}">
                      <a16:colId xmlns:a16="http://schemas.microsoft.com/office/drawing/2014/main" val="20002"/>
                    </a:ext>
                  </a:extLst>
                </a:gridCol>
              </a:tblGrid>
              <a:tr h="819150">
                <a:tc>
                  <a:txBody>
                    <a:bodyPr/>
                    <a:lstStyle/>
                    <a:p>
                      <a:r>
                        <a:rPr sz="1950" b="1">
                          <a:solidFill>
                            <a:srgbClr val="FFFFFF"/>
                          </a:solidFill>
                          <a:latin typeface="Arial"/>
                          <a:ea typeface="Arial"/>
                          <a:cs typeface="Arial"/>
                        </a:rPr>
                        <a:t>Goal</a:t>
                      </a:r>
                    </a:p>
                  </a:txBody>
                  <a:tcPr>
                    <a:lnL w="5715">
                      <a:solidFill>
                        <a:srgbClr val="CAB9C0"/>
                      </a:solidFill>
                      <a:prstDash val="soli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Application</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What services must test</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extLst>
                  <a:ext uri="{0D108BD9-81ED-4DB2-BD59-A6C34878D82A}">
                    <a16:rowId xmlns:a16="http://schemas.microsoft.com/office/drawing/2014/main" val="10000"/>
                  </a:ext>
                </a:extLst>
              </a:tr>
              <a:tr h="819150">
                <a:tc>
                  <a:txBody>
                    <a:bodyPr/>
                    <a:lstStyle/>
                    <a:p>
                      <a:r>
                        <a:rPr sz="1950" b="0">
                          <a:solidFill>
                            <a:srgbClr val="342B3B"/>
                          </a:solidFill>
                          <a:latin typeface="Arial"/>
                          <a:ea typeface="Arial"/>
                          <a:cs typeface="Arial"/>
                        </a:rPr>
                        <a:t>3.4  Mental wellbeing</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Support mental health in everyday settings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Wellbeing and clinical need</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1"/>
                  </a:ext>
                </a:extLst>
              </a:tr>
              <a:tr h="819150">
                <a:tc>
                  <a:txBody>
                    <a:bodyPr/>
                    <a:lstStyle/>
                    <a:p>
                      <a:r>
                        <a:rPr sz="1950" b="0">
                          <a:solidFill>
                            <a:srgbClr val="342B3B"/>
                          </a:solidFill>
                          <a:latin typeface="Arial"/>
                          <a:ea typeface="Arial"/>
                          <a:cs typeface="Arial"/>
                        </a:rPr>
                        <a:t>10  Reduced inequalities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Reach people facing exclusion</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Access and outcome gaps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2"/>
                  </a:ext>
                </a:extLst>
              </a:tr>
              <a:tr h="819150">
                <a:tc>
                  <a:txBody>
                    <a:bodyPr/>
                    <a:lstStyle/>
                    <a:p>
                      <a:r>
                        <a:rPr sz="1950" b="0">
                          <a:solidFill>
                            <a:srgbClr val="342B3B"/>
                          </a:solidFill>
                          <a:latin typeface="Arial"/>
                          <a:ea typeface="Arial"/>
                          <a:cs typeface="Arial"/>
                        </a:rPr>
                        <a:t>11.7  Inclusive green space</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Make local environments usable</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Accessibility and perceived safety</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3"/>
                  </a:ext>
                </a:extLst>
              </a:tr>
              <a:tr h="819150">
                <a:tc>
                  <a:txBody>
                    <a:bodyPr/>
                    <a:lstStyle/>
                    <a:p>
                      <a:r>
                        <a:rPr sz="1950" b="0">
                          <a:solidFill>
                            <a:srgbClr val="342B3B"/>
                          </a:solidFill>
                          <a:latin typeface="Arial"/>
                          <a:ea typeface="Arial"/>
                          <a:cs typeface="Arial"/>
                        </a:rPr>
                        <a:t>13  Climate action</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Reduce avoidable environmental impacts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Travel and resource footprint</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4"/>
                  </a:ext>
                </a:extLst>
              </a:tr>
            </a:tbl>
          </a:graphicData>
        </a:graphic>
      </p:graphicFrame>
      <p:sp>
        <p:nvSpPr>
          <p:cNvPr id="3" name="text-1">
            <a:extLst>
              <a:ext uri="{FF2B5EF4-FFF2-40B4-BE49-F238E27FC236}">
                <a16:creationId xmlns:a16="http://schemas.microsoft.com/office/drawing/2014/main" id="{95B06435-CDAA-4C4B-8FF3-B6FD534F43BA}"/>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chor="t">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00" b="0">
                <a:solidFill>
                  <a:srgbClr val="6C5E69"/>
                </a:solidFill>
                <a:latin typeface="Arial"/>
                <a:ea typeface="Arial"/>
                <a:cs typeface="Arial"/>
              </a:rPr>
              <a:t>(UN, 2015</a:t>
            </a:r>
            <a:r>
              <a:rPr lang="en-GB" sz="1400"/>
              <a:t>; </a:t>
            </a:r>
            <a:r>
              <a:rPr sz="1400" b="0">
                <a:solidFill>
                  <a:srgbClr val="6C5E69"/>
                </a:solidFill>
                <a:latin typeface="Arial"/>
                <a:ea typeface="Arial"/>
                <a:cs typeface="Arial"/>
              </a:rPr>
              <a:t>WCED, 1987)</a:t>
            </a:r>
          </a:p>
        </p:txBody>
      </p:sp>
      <p:sp>
        <p:nvSpPr>
          <p:cNvPr id="4" name="text-2">
            <a:extLst>
              <a:ext uri="{FF2B5EF4-FFF2-40B4-BE49-F238E27FC236}">
                <a16:creationId xmlns:a16="http://schemas.microsoft.com/office/drawing/2014/main" id="{BD747713-1AB8-4DD5-AC24-2E54F3E230B7}"/>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06</a:t>
            </a:r>
          </a:p>
        </p:txBody>
      </p:sp>
    </p:spTree>
    <p:extLst>
      <p:ext uri="{BB962C8B-B14F-4D97-AF65-F5344CB8AC3E}">
        <p14:creationId xmlns:p14="http://schemas.microsoft.com/office/powerpoint/2010/main" val="977498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E8E9"/>
        </a:solidFill>
        <a:effectLst/>
      </p:bgPr>
    </p:bg>
    <p:spTree>
      <p:nvGrpSpPr>
        <p:cNvPr id="1" name=""/>
        <p:cNvGrpSpPr/>
        <p:nvPr/>
      </p:nvGrpSpPr>
      <p:grpSpPr>
        <a:xfrm>
          <a:off x="0" y="0"/>
          <a:ext cx="0" cy="0"/>
          <a:chOff x="0" y="0"/>
          <a:chExt cx="0" cy="0"/>
        </a:xfrm>
      </p:grpSpPr>
      <p:sp>
        <p:nvSpPr>
          <p:cNvPr id="6" name="text-0">
            <a:extLst>
              <a:ext uri="{FF2B5EF4-FFF2-40B4-BE49-F238E27FC236}">
                <a16:creationId xmlns:a16="http://schemas.microsoft.com/office/drawing/2014/main" id="{D5A51743-7542-44E5-9466-CF9C86E642F6}"/>
              </a:ext>
            </a:extLst>
          </p:cNvPr>
          <p:cNvSpPr>
            <a:spLocks noGrp="1"/>
          </p:cNvSpPr>
          <p:nvPr/>
        </p:nvSpPr>
        <p:spPr>
          <a:xfrm>
            <a:off x="609600" y="438150"/>
            <a:ext cx="10934700" cy="952500"/>
          </a:xfrm>
          <a:prstGeom prst="rect">
            <a:avLst/>
          </a:prstGeom>
          <a:noFill/>
          <a:ln w="0">
            <a:noFill/>
            <a:prstDash val="solid"/>
          </a:ln>
        </p:spPr>
        <p:txBody>
          <a:bodyPr lIns="91440" tIns="45720" rIns="91440" bIns="45720" anchor="t">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1">
                <a:solidFill>
                  <a:srgbClr val="65394E"/>
                </a:solidFill>
                <a:latin typeface="Georgia"/>
                <a:ea typeface="Georgia"/>
                <a:cs typeface="Georgia"/>
              </a:rPr>
              <a:t>Policy support needs funded responsibilities</a:t>
            </a:r>
            <a:endParaRPr lang="en-US" sz="3450" b="1">
              <a:solidFill>
                <a:srgbClr val="65394E"/>
              </a:solidFill>
              <a:latin typeface="Georgia"/>
              <a:ea typeface="Georgia"/>
              <a:cs typeface="Georgia"/>
            </a:endParaRPr>
          </a:p>
        </p:txBody>
      </p:sp>
      <p:graphicFrame>
        <p:nvGraphicFramePr>
          <p:cNvPr id="2" name="Table 1">
            <a:extLst>
              <a:ext uri="{FF2B5EF4-FFF2-40B4-BE49-F238E27FC236}">
                <a16:creationId xmlns:a16="http://schemas.microsoft.com/office/drawing/2014/main" id="{9601F07E-97C3-4CC8-83D7-053AE1EBAFDE}"/>
              </a:ext>
            </a:extLst>
          </p:cNvPr>
          <p:cNvGraphicFramePr/>
          <p:nvPr/>
        </p:nvGraphicFramePr>
        <p:xfrm>
          <a:off x="609600" y="1609725"/>
          <a:ext cx="10972800" cy="3914775"/>
        </p:xfrm>
        <a:graphic>
          <a:graphicData uri="http://schemas.openxmlformats.org/drawingml/2006/table">
            <a:tbl>
              <a:tblPr/>
              <a:tblGrid>
                <a:gridCol w="4295775">
                  <a:extLst>
                    <a:ext uri="{9D8B030D-6E8A-4147-A177-3AD203B41FA5}">
                      <a16:colId xmlns:a16="http://schemas.microsoft.com/office/drawing/2014/main" val="20000"/>
                    </a:ext>
                  </a:extLst>
                </a:gridCol>
                <a:gridCol w="6677025">
                  <a:extLst>
                    <a:ext uri="{9D8B030D-6E8A-4147-A177-3AD203B41FA5}">
                      <a16:colId xmlns:a16="http://schemas.microsoft.com/office/drawing/2014/main" val="20001"/>
                    </a:ext>
                  </a:extLst>
                </a:gridCol>
              </a:tblGrid>
              <a:tr h="782955">
                <a:tc>
                  <a:txBody>
                    <a:bodyPr/>
                    <a:lstStyle/>
                    <a:p>
                      <a:r>
                        <a:rPr sz="1950" b="1">
                          <a:solidFill>
                            <a:srgbClr val="FFFFFF"/>
                          </a:solidFill>
                          <a:latin typeface="Arial"/>
                          <a:ea typeface="Arial"/>
                          <a:cs typeface="Arial"/>
                        </a:rPr>
                        <a:t>Framework</a:t>
                      </a:r>
                    </a:p>
                  </a:txBody>
                  <a:tcPr>
                    <a:lnL w="5715">
                      <a:solidFill>
                        <a:srgbClr val="CAB9C0"/>
                      </a:solidFill>
                      <a:prstDash val="soli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Practical implication</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extLst>
                  <a:ext uri="{0D108BD9-81ED-4DB2-BD59-A6C34878D82A}">
                    <a16:rowId xmlns:a16="http://schemas.microsoft.com/office/drawing/2014/main" val="10000"/>
                  </a:ext>
                </a:extLst>
              </a:tr>
              <a:tr h="782955">
                <a:tc>
                  <a:txBody>
                    <a:bodyPr/>
                    <a:lstStyle/>
                    <a:p>
                      <a:r>
                        <a:rPr sz="1950" b="0">
                          <a:solidFill>
                            <a:srgbClr val="342B3B"/>
                          </a:solidFill>
                          <a:latin typeface="Arial"/>
                          <a:ea typeface="Arial"/>
                          <a:cs typeface="Arial"/>
                        </a:rPr>
                        <a:t>Health in All Policies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NHS, councils and community partners share decisions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1"/>
                  </a:ext>
                </a:extLst>
              </a:tr>
              <a:tr h="782955">
                <a:tc>
                  <a:txBody>
                    <a:bodyPr/>
                    <a:lstStyle/>
                    <a:p>
                      <a:r>
                        <a:rPr sz="1950" b="0">
                          <a:solidFill>
                            <a:srgbClr val="342B3B"/>
                          </a:solidFill>
                          <a:latin typeface="Arial"/>
                          <a:ea typeface="Arial"/>
                          <a:cs typeface="Arial"/>
                        </a:rPr>
                        <a:t>10 Year Health Plan (2025)</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Prevention and care closer to home</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2"/>
                  </a:ext>
                </a:extLst>
              </a:tr>
              <a:tr h="782955">
                <a:tc>
                  <a:txBody>
                    <a:bodyPr/>
                    <a:lstStyle/>
                    <a:p>
                      <a:r>
                        <a:rPr sz="1950" b="0">
                          <a:solidFill>
                            <a:srgbClr val="342B3B"/>
                          </a:solidFill>
                          <a:latin typeface="Arial"/>
                          <a:ea typeface="Arial"/>
                          <a:cs typeface="Arial"/>
                        </a:rPr>
                        <a:t>Care Act 2014</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Adult wellbeing and prevention of care needs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3"/>
                  </a:ext>
                </a:extLst>
              </a:tr>
              <a:tr h="782955">
                <a:tc>
                  <a:txBody>
                    <a:bodyPr/>
                    <a:lstStyle/>
                    <a:p>
                      <a:r>
                        <a:rPr sz="1950" b="0">
                          <a:solidFill>
                            <a:srgbClr val="342B3B"/>
                          </a:solidFill>
                          <a:latin typeface="Arial"/>
                          <a:ea typeface="Arial"/>
                          <a:cs typeface="Arial"/>
                        </a:rPr>
                        <a:t>Equality Act 2010</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Reasonable adjustments for disability</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4"/>
                  </a:ext>
                </a:extLst>
              </a:tr>
            </a:tbl>
          </a:graphicData>
        </a:graphic>
      </p:graphicFrame>
      <p:sp>
        <p:nvSpPr>
          <p:cNvPr id="3" name="text-1">
            <a:extLst>
              <a:ext uri="{FF2B5EF4-FFF2-40B4-BE49-F238E27FC236}">
                <a16:creationId xmlns:a16="http://schemas.microsoft.com/office/drawing/2014/main" id="{1BCFE13D-4B87-4746-A888-CA6E1659D9A6}"/>
              </a:ext>
            </a:extLst>
          </p:cNvPr>
          <p:cNvSpPr>
            <a:spLocks noGrp="1"/>
          </p:cNvSpPr>
          <p:nvPr/>
        </p:nvSpPr>
        <p:spPr>
          <a:xfrm>
            <a:off x="609600" y="5715000"/>
            <a:ext cx="10858500" cy="428625"/>
          </a:xfrm>
          <a:prstGeom prst="rect">
            <a:avLst/>
          </a:prstGeom>
          <a:noFill/>
          <a:ln w="0">
            <a:noFill/>
            <a:prstDash val="solid"/>
          </a:ln>
        </p:spPr>
        <p:txBody>
          <a:bodyPr>
            <a:noAutofit/>
          </a:bodyPr>
          <a:lstStyle>
            <a:defPPr>
              <a:defRPr sz="2100" b="1">
                <a:solidFill>
                  <a:srgbClr val="AA566D"/>
                </a:solidFill>
                <a:latin typeface="Arial"/>
                <a:ea typeface="Arial"/>
                <a:cs typeface="Arial"/>
              </a:defRPr>
            </a:defPPr>
            <a:lvl1pPr>
              <a:defRPr sz="2100" b="1">
                <a:solidFill>
                  <a:srgbClr val="AA566D"/>
                </a:solidFill>
                <a:latin typeface="Arial"/>
                <a:ea typeface="Arial"/>
                <a:cs typeface="Arial"/>
              </a:defRPr>
            </a:lvl1pPr>
            <a:lvl2pPr>
              <a:defRPr sz="2100" b="1">
                <a:solidFill>
                  <a:srgbClr val="AA566D"/>
                </a:solidFill>
                <a:latin typeface="Arial"/>
                <a:ea typeface="Arial"/>
                <a:cs typeface="Arial"/>
              </a:defRPr>
            </a:lvl2pPr>
            <a:lvl3pPr>
              <a:defRPr sz="2100" b="1">
                <a:solidFill>
                  <a:srgbClr val="AA566D"/>
                </a:solidFill>
                <a:latin typeface="Arial"/>
                <a:ea typeface="Arial"/>
                <a:cs typeface="Arial"/>
              </a:defRPr>
            </a:lvl3pPr>
            <a:lvl4pPr>
              <a:defRPr sz="2100" b="1">
                <a:solidFill>
                  <a:srgbClr val="AA566D"/>
                </a:solidFill>
                <a:latin typeface="Arial"/>
                <a:ea typeface="Arial"/>
                <a:cs typeface="Arial"/>
              </a:defRPr>
            </a:lvl4pPr>
            <a:lvl5pPr>
              <a:defRPr sz="2100" b="1">
                <a:solidFill>
                  <a:srgbClr val="AA566D"/>
                </a:solidFill>
                <a:latin typeface="Arial"/>
                <a:ea typeface="Arial"/>
                <a:cs typeface="Arial"/>
              </a:defRPr>
            </a:lvl5pPr>
            <a:lvl6pPr>
              <a:defRPr sz="2100" b="1">
                <a:solidFill>
                  <a:srgbClr val="AA566D"/>
                </a:solidFill>
                <a:latin typeface="Arial"/>
                <a:ea typeface="Arial"/>
                <a:cs typeface="Arial"/>
              </a:defRPr>
            </a:lvl6pPr>
            <a:lvl7pPr>
              <a:defRPr sz="2100" b="1">
                <a:solidFill>
                  <a:srgbClr val="AA566D"/>
                </a:solidFill>
                <a:latin typeface="Arial"/>
                <a:ea typeface="Arial"/>
                <a:cs typeface="Arial"/>
              </a:defRPr>
            </a:lvl7pPr>
            <a:lvl8pPr>
              <a:defRPr sz="2100" b="1">
                <a:solidFill>
                  <a:srgbClr val="AA566D"/>
                </a:solidFill>
                <a:latin typeface="Arial"/>
                <a:ea typeface="Arial"/>
                <a:cs typeface="Arial"/>
              </a:defRPr>
            </a:lvl8pPr>
            <a:lvl9pPr>
              <a:defRPr sz="2100" b="1">
                <a:solidFill>
                  <a:srgbClr val="AA566D"/>
                </a:solidFill>
                <a:latin typeface="Arial"/>
                <a:ea typeface="Arial"/>
                <a:cs typeface="Arial"/>
              </a:defRPr>
            </a:lvl9pPr>
          </a:lstStyle>
          <a:p>
            <a:pPr>
              <a:defRPr sz="2100" b="1">
                <a:solidFill>
                  <a:srgbClr val="AA566D"/>
                </a:solidFill>
                <a:latin typeface="Arial"/>
                <a:ea typeface="Arial"/>
                <a:cs typeface="Arial"/>
              </a:defRPr>
            </a:pPr>
            <a:r>
              <a:rPr sz="2100" b="1">
                <a:solidFill>
                  <a:srgbClr val="AA566D"/>
                </a:solidFill>
                <a:latin typeface="Arial"/>
                <a:ea typeface="Arial"/>
                <a:cs typeface="Arial"/>
              </a:rPr>
              <a:t>Integration needs investment in community capacity</a:t>
            </a:r>
          </a:p>
        </p:txBody>
      </p:sp>
      <p:sp>
        <p:nvSpPr>
          <p:cNvPr id="4" name="text-2">
            <a:extLst>
              <a:ext uri="{FF2B5EF4-FFF2-40B4-BE49-F238E27FC236}">
                <a16:creationId xmlns:a16="http://schemas.microsoft.com/office/drawing/2014/main" id="{5723CC4A-DC8E-4243-AE3C-1F6665886013}"/>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chor="t">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00" b="0">
                <a:solidFill>
                  <a:srgbClr val="6C5E69"/>
                </a:solidFill>
                <a:latin typeface="Arial"/>
                <a:ea typeface="Arial"/>
                <a:cs typeface="Arial"/>
              </a:rPr>
              <a:t>(WHO, 2014</a:t>
            </a:r>
            <a:r>
              <a:rPr lang="en-US" sz="1400"/>
              <a:t>;</a:t>
            </a:r>
            <a:r>
              <a:rPr sz="1400" b="0">
                <a:solidFill>
                  <a:srgbClr val="6C5E69"/>
                </a:solidFill>
                <a:latin typeface="Arial"/>
                <a:ea typeface="Arial"/>
                <a:cs typeface="Arial"/>
              </a:rPr>
              <a:t> DHSC, </a:t>
            </a:r>
            <a:r>
              <a:rPr lang="en-US" sz="1400"/>
              <a:t>2025;</a:t>
            </a:r>
            <a:r>
              <a:rPr sz="1400" b="0">
                <a:solidFill>
                  <a:srgbClr val="6C5E69"/>
                </a:solidFill>
                <a:latin typeface="Arial"/>
                <a:ea typeface="Arial"/>
                <a:cs typeface="Arial"/>
              </a:rPr>
              <a:t>Care Act </a:t>
            </a:r>
            <a:r>
              <a:rPr lang="en-US" sz="1400"/>
              <a:t>2014;Health</a:t>
            </a:r>
            <a:r>
              <a:rPr sz="1400" b="0">
                <a:solidFill>
                  <a:srgbClr val="6C5E69"/>
                </a:solidFill>
                <a:latin typeface="Arial"/>
                <a:ea typeface="Arial"/>
                <a:cs typeface="Arial"/>
              </a:rPr>
              <a:t> and Care Act </a:t>
            </a:r>
            <a:r>
              <a:rPr lang="en-US" sz="1400"/>
              <a:t>2022; Equality</a:t>
            </a:r>
            <a:r>
              <a:rPr sz="1400" b="0">
                <a:solidFill>
                  <a:srgbClr val="6C5E69"/>
                </a:solidFill>
                <a:latin typeface="Arial"/>
                <a:ea typeface="Arial"/>
                <a:cs typeface="Arial"/>
              </a:rPr>
              <a:t> Act 2010)</a:t>
            </a:r>
          </a:p>
        </p:txBody>
      </p:sp>
      <p:sp>
        <p:nvSpPr>
          <p:cNvPr id="5" name="text-3">
            <a:extLst>
              <a:ext uri="{FF2B5EF4-FFF2-40B4-BE49-F238E27FC236}">
                <a16:creationId xmlns:a16="http://schemas.microsoft.com/office/drawing/2014/main" id="{7FE96077-2B61-4EC9-AFFA-85D82B8F1401}"/>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07</a:t>
            </a:r>
          </a:p>
        </p:txBody>
      </p:sp>
    </p:spTree>
    <p:extLst>
      <p:ext uri="{BB962C8B-B14F-4D97-AF65-F5344CB8AC3E}">
        <p14:creationId xmlns:p14="http://schemas.microsoft.com/office/powerpoint/2010/main" val="214240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6ECDD"/>
        </a:solidFill>
        <a:effectLst/>
      </p:bgPr>
    </p:bg>
    <p:spTree>
      <p:nvGrpSpPr>
        <p:cNvPr id="1" name=""/>
        <p:cNvGrpSpPr/>
        <p:nvPr/>
      </p:nvGrpSpPr>
      <p:grpSpPr>
        <a:xfrm>
          <a:off x="0" y="0"/>
          <a:ext cx="0" cy="0"/>
          <a:chOff x="0" y="0"/>
          <a:chExt cx="0" cy="0"/>
        </a:xfrm>
      </p:grpSpPr>
      <p:sp>
        <p:nvSpPr>
          <p:cNvPr id="10" name="text-0">
            <a:extLst>
              <a:ext uri="{FF2B5EF4-FFF2-40B4-BE49-F238E27FC236}">
                <a16:creationId xmlns:a16="http://schemas.microsoft.com/office/drawing/2014/main" id="{891DAA26-4554-4F5A-9D4F-119E955304F9}"/>
              </a:ext>
            </a:extLst>
          </p:cNvPr>
          <p:cNvSpPr>
            <a:spLocks noGrp="1"/>
          </p:cNvSpPr>
          <p:nvPr/>
        </p:nvSpPr>
        <p:spPr>
          <a:xfrm>
            <a:off x="609600" y="438150"/>
            <a:ext cx="10934700" cy="952500"/>
          </a:xfrm>
          <a:prstGeom prst="rect">
            <a:avLst/>
          </a:prstGeom>
          <a:noFill/>
          <a:ln w="0">
            <a:noFill/>
            <a:prstDash val="solid"/>
          </a:ln>
        </p:spPr>
        <p:txBody>
          <a:bodyPr lIns="91440" tIns="45720" rIns="91440" bIns="45720">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lang="en-US" sz="3450" b="1">
                <a:solidFill>
                  <a:srgbClr val="65394E"/>
                </a:solidFill>
                <a:latin typeface="Georgia"/>
                <a:ea typeface="Georgia"/>
                <a:cs typeface="Georgia"/>
              </a:rPr>
              <a:t>The national </a:t>
            </a:r>
            <a:r>
              <a:rPr lang="en-GB" sz="3450" b="1" noProof="0">
                <a:solidFill>
                  <a:srgbClr val="65394E"/>
                </a:solidFill>
                <a:latin typeface="Georgia"/>
                <a:ea typeface="Georgia"/>
                <a:cs typeface="Georgia"/>
              </a:rPr>
              <a:t>programme</a:t>
            </a:r>
            <a:r>
              <a:rPr lang="en-US" sz="3450" b="1">
                <a:solidFill>
                  <a:srgbClr val="65394E"/>
                </a:solidFill>
                <a:latin typeface="Georgia"/>
                <a:ea typeface="Georgia"/>
                <a:cs typeface="Georgia"/>
              </a:rPr>
              <a:t> shows promise</a:t>
            </a:r>
          </a:p>
        </p:txBody>
      </p:sp>
      <p:sp>
        <p:nvSpPr>
          <p:cNvPr id="2" name="text-1">
            <a:extLst>
              <a:ext uri="{FF2B5EF4-FFF2-40B4-BE49-F238E27FC236}">
                <a16:creationId xmlns:a16="http://schemas.microsoft.com/office/drawing/2014/main" id="{9CC7E6B7-5FC0-45E2-8358-C67CADDFCCCF}"/>
              </a:ext>
            </a:extLst>
          </p:cNvPr>
          <p:cNvSpPr>
            <a:spLocks noGrp="1"/>
          </p:cNvSpPr>
          <p:nvPr/>
        </p:nvSpPr>
        <p:spPr>
          <a:xfrm>
            <a:off x="609600" y="1590675"/>
            <a:ext cx="4191000" cy="1323975"/>
          </a:xfrm>
          <a:prstGeom prst="rect">
            <a:avLst/>
          </a:prstGeom>
          <a:noFill/>
          <a:ln w="0">
            <a:noFill/>
            <a:prstDash val="solid"/>
          </a:ln>
        </p:spPr>
        <p:txBody>
          <a:bodyPr>
            <a:noAutofit/>
          </a:bodyPr>
          <a:lstStyle>
            <a:defPPr>
              <a:defRPr sz="7500" b="1">
                <a:solidFill>
                  <a:srgbClr val="65394E"/>
                </a:solidFill>
                <a:latin typeface="Arial"/>
                <a:ea typeface="Arial"/>
                <a:cs typeface="Arial"/>
              </a:defRPr>
            </a:defPPr>
            <a:lvl1pPr>
              <a:defRPr sz="7500" b="1">
                <a:solidFill>
                  <a:srgbClr val="65394E"/>
                </a:solidFill>
                <a:latin typeface="Arial"/>
                <a:ea typeface="Arial"/>
                <a:cs typeface="Arial"/>
              </a:defRPr>
            </a:lvl1pPr>
            <a:lvl2pPr>
              <a:defRPr sz="7500" b="1">
                <a:solidFill>
                  <a:srgbClr val="65394E"/>
                </a:solidFill>
                <a:latin typeface="Arial"/>
                <a:ea typeface="Arial"/>
                <a:cs typeface="Arial"/>
              </a:defRPr>
            </a:lvl2pPr>
            <a:lvl3pPr>
              <a:defRPr sz="7500" b="1">
                <a:solidFill>
                  <a:srgbClr val="65394E"/>
                </a:solidFill>
                <a:latin typeface="Arial"/>
                <a:ea typeface="Arial"/>
                <a:cs typeface="Arial"/>
              </a:defRPr>
            </a:lvl3pPr>
            <a:lvl4pPr>
              <a:defRPr sz="7500" b="1">
                <a:solidFill>
                  <a:srgbClr val="65394E"/>
                </a:solidFill>
                <a:latin typeface="Arial"/>
                <a:ea typeface="Arial"/>
                <a:cs typeface="Arial"/>
              </a:defRPr>
            </a:lvl4pPr>
            <a:lvl5pPr>
              <a:defRPr sz="7500" b="1">
                <a:solidFill>
                  <a:srgbClr val="65394E"/>
                </a:solidFill>
                <a:latin typeface="Arial"/>
                <a:ea typeface="Arial"/>
                <a:cs typeface="Arial"/>
              </a:defRPr>
            </a:lvl5pPr>
            <a:lvl6pPr>
              <a:defRPr sz="7500" b="1">
                <a:solidFill>
                  <a:srgbClr val="65394E"/>
                </a:solidFill>
                <a:latin typeface="Arial"/>
                <a:ea typeface="Arial"/>
                <a:cs typeface="Arial"/>
              </a:defRPr>
            </a:lvl6pPr>
            <a:lvl7pPr>
              <a:defRPr sz="7500" b="1">
                <a:solidFill>
                  <a:srgbClr val="65394E"/>
                </a:solidFill>
                <a:latin typeface="Arial"/>
                <a:ea typeface="Arial"/>
                <a:cs typeface="Arial"/>
              </a:defRPr>
            </a:lvl7pPr>
            <a:lvl8pPr>
              <a:defRPr sz="7500" b="1">
                <a:solidFill>
                  <a:srgbClr val="65394E"/>
                </a:solidFill>
                <a:latin typeface="Arial"/>
                <a:ea typeface="Arial"/>
                <a:cs typeface="Arial"/>
              </a:defRPr>
            </a:lvl8pPr>
            <a:lvl9pPr>
              <a:defRPr sz="7500" b="1">
                <a:solidFill>
                  <a:srgbClr val="65394E"/>
                </a:solidFill>
                <a:latin typeface="Arial"/>
                <a:ea typeface="Arial"/>
                <a:cs typeface="Arial"/>
              </a:defRPr>
            </a:lvl9pPr>
          </a:lstStyle>
          <a:p>
            <a:pPr>
              <a:defRPr sz="7500" b="1">
                <a:solidFill>
                  <a:srgbClr val="65394E"/>
                </a:solidFill>
                <a:latin typeface="Arial"/>
                <a:ea typeface="Arial"/>
                <a:cs typeface="Arial"/>
              </a:defRPr>
            </a:pPr>
            <a:r>
              <a:rPr sz="7500" b="1">
                <a:solidFill>
                  <a:srgbClr val="65394E"/>
                </a:solidFill>
                <a:latin typeface="Arial"/>
                <a:ea typeface="Arial"/>
                <a:cs typeface="Arial"/>
              </a:rPr>
              <a:t>8,339</a:t>
            </a:r>
          </a:p>
        </p:txBody>
      </p:sp>
      <p:sp>
        <p:nvSpPr>
          <p:cNvPr id="3" name="text-2">
            <a:extLst>
              <a:ext uri="{FF2B5EF4-FFF2-40B4-BE49-F238E27FC236}">
                <a16:creationId xmlns:a16="http://schemas.microsoft.com/office/drawing/2014/main" id="{69BBFECF-A8FD-410F-9638-B594D19F60A4}"/>
              </a:ext>
            </a:extLst>
          </p:cNvPr>
          <p:cNvSpPr>
            <a:spLocks noGrp="1"/>
          </p:cNvSpPr>
          <p:nvPr/>
        </p:nvSpPr>
        <p:spPr>
          <a:xfrm>
            <a:off x="685800" y="3095625"/>
            <a:ext cx="4381500" cy="1038225"/>
          </a:xfrm>
          <a:prstGeom prst="rect">
            <a:avLst/>
          </a:prstGeom>
          <a:noFill/>
          <a:ln w="0">
            <a:noFill/>
            <a:prstDash val="solid"/>
          </a:ln>
        </p:spPr>
        <p:txBody>
          <a:bodyPr>
            <a:noAutofit/>
          </a:bodyPr>
          <a:lstStyle>
            <a:defPPr>
              <a:defRPr sz="2400" b="0">
                <a:solidFill>
                  <a:srgbClr val="342B3B"/>
                </a:solidFill>
                <a:latin typeface="Arial"/>
                <a:ea typeface="Arial"/>
                <a:cs typeface="Arial"/>
              </a:defRPr>
            </a:defPPr>
            <a:lvl1pPr>
              <a:defRPr sz="2400" b="0">
                <a:solidFill>
                  <a:srgbClr val="342B3B"/>
                </a:solidFill>
                <a:latin typeface="Arial"/>
                <a:ea typeface="Arial"/>
                <a:cs typeface="Arial"/>
              </a:defRPr>
            </a:lvl1pPr>
            <a:lvl2pPr>
              <a:defRPr sz="2400" b="0">
                <a:solidFill>
                  <a:srgbClr val="342B3B"/>
                </a:solidFill>
                <a:latin typeface="Arial"/>
                <a:ea typeface="Arial"/>
                <a:cs typeface="Arial"/>
              </a:defRPr>
            </a:lvl2pPr>
            <a:lvl3pPr>
              <a:defRPr sz="2400" b="0">
                <a:solidFill>
                  <a:srgbClr val="342B3B"/>
                </a:solidFill>
                <a:latin typeface="Arial"/>
                <a:ea typeface="Arial"/>
                <a:cs typeface="Arial"/>
              </a:defRPr>
            </a:lvl3pPr>
            <a:lvl4pPr>
              <a:defRPr sz="2400" b="0">
                <a:solidFill>
                  <a:srgbClr val="342B3B"/>
                </a:solidFill>
                <a:latin typeface="Arial"/>
                <a:ea typeface="Arial"/>
                <a:cs typeface="Arial"/>
              </a:defRPr>
            </a:lvl4pPr>
            <a:lvl5pPr>
              <a:defRPr sz="2400" b="0">
                <a:solidFill>
                  <a:srgbClr val="342B3B"/>
                </a:solidFill>
                <a:latin typeface="Arial"/>
                <a:ea typeface="Arial"/>
                <a:cs typeface="Arial"/>
              </a:defRPr>
            </a:lvl5pPr>
            <a:lvl6pPr>
              <a:defRPr sz="2400" b="0">
                <a:solidFill>
                  <a:srgbClr val="342B3B"/>
                </a:solidFill>
                <a:latin typeface="Arial"/>
                <a:ea typeface="Arial"/>
                <a:cs typeface="Arial"/>
              </a:defRPr>
            </a:lvl6pPr>
            <a:lvl7pPr>
              <a:defRPr sz="2400" b="0">
                <a:solidFill>
                  <a:srgbClr val="342B3B"/>
                </a:solidFill>
                <a:latin typeface="Arial"/>
                <a:ea typeface="Arial"/>
                <a:cs typeface="Arial"/>
              </a:defRPr>
            </a:lvl7pPr>
            <a:lvl8pPr>
              <a:defRPr sz="2400" b="0">
                <a:solidFill>
                  <a:srgbClr val="342B3B"/>
                </a:solidFill>
                <a:latin typeface="Arial"/>
                <a:ea typeface="Arial"/>
                <a:cs typeface="Arial"/>
              </a:defRPr>
            </a:lvl8pPr>
            <a:lvl9pPr>
              <a:defRPr sz="2400" b="0">
                <a:solidFill>
                  <a:srgbClr val="342B3B"/>
                </a:solidFill>
                <a:latin typeface="Arial"/>
                <a:ea typeface="Arial"/>
                <a:cs typeface="Arial"/>
              </a:defRPr>
            </a:lvl9pPr>
          </a:lstStyle>
          <a:p>
            <a:pPr>
              <a:defRPr sz="2400" b="0">
                <a:solidFill>
                  <a:srgbClr val="342B3B"/>
                </a:solidFill>
                <a:latin typeface="Arial"/>
                <a:ea typeface="Arial"/>
                <a:cs typeface="Arial"/>
              </a:defRPr>
            </a:pPr>
            <a:r>
              <a:rPr sz="2400" b="0">
                <a:solidFill>
                  <a:srgbClr val="342B3B"/>
                </a:solidFill>
                <a:latin typeface="Arial"/>
                <a:ea typeface="Arial"/>
                <a:cs typeface="Arial"/>
              </a:rPr>
              <a:t>people supported</a:t>
            </a:r>
          </a:p>
          <a:p>
            <a:pPr>
              <a:defRPr sz="2400" b="0">
                <a:solidFill>
                  <a:srgbClr val="342B3B"/>
                </a:solidFill>
                <a:latin typeface="Arial"/>
                <a:ea typeface="Arial"/>
                <a:cs typeface="Arial"/>
              </a:defRPr>
            </a:pPr>
            <a:r>
              <a:rPr sz="2400" b="0">
                <a:solidFill>
                  <a:srgbClr val="342B3B"/>
                </a:solidFill>
                <a:latin typeface="Arial"/>
                <a:ea typeface="Arial"/>
                <a:cs typeface="Arial"/>
              </a:rPr>
              <a:t>Seven English pilot sites</a:t>
            </a:r>
          </a:p>
        </p:txBody>
      </p:sp>
      <p:sp>
        <p:nvSpPr>
          <p:cNvPr id="4" name="text-3">
            <a:extLst>
              <a:ext uri="{FF2B5EF4-FFF2-40B4-BE49-F238E27FC236}">
                <a16:creationId xmlns:a16="http://schemas.microsoft.com/office/drawing/2014/main" id="{88425AEA-B766-4B3A-A003-73A13508FF28}"/>
              </a:ext>
            </a:extLst>
          </p:cNvPr>
          <p:cNvSpPr>
            <a:spLocks noGrp="1"/>
          </p:cNvSpPr>
          <p:nvPr/>
        </p:nvSpPr>
        <p:spPr>
          <a:xfrm>
            <a:off x="5524500" y="1609725"/>
            <a:ext cx="5905500" cy="476250"/>
          </a:xfrm>
          <a:prstGeom prst="rect">
            <a:avLst/>
          </a:prstGeom>
          <a:noFill/>
          <a:ln w="0">
            <a:noFill/>
            <a:prstDash val="solid"/>
          </a:ln>
        </p:spPr>
        <p:txBody>
          <a:bodyPr>
            <a:noAutofit/>
          </a:bodyPr>
          <a:lstStyle>
            <a:defPPr>
              <a:defRPr sz="2175" b="1">
                <a:solidFill>
                  <a:srgbClr val="65394E"/>
                </a:solidFill>
                <a:latin typeface="Arial"/>
                <a:ea typeface="Arial"/>
                <a:cs typeface="Arial"/>
              </a:defRPr>
            </a:defPPr>
            <a:lvl1pPr>
              <a:defRPr sz="2175" b="1">
                <a:solidFill>
                  <a:srgbClr val="65394E"/>
                </a:solidFill>
                <a:latin typeface="Arial"/>
                <a:ea typeface="Arial"/>
                <a:cs typeface="Arial"/>
              </a:defRPr>
            </a:lvl1pPr>
            <a:lvl2pPr>
              <a:defRPr sz="2175" b="1">
                <a:solidFill>
                  <a:srgbClr val="65394E"/>
                </a:solidFill>
                <a:latin typeface="Arial"/>
                <a:ea typeface="Arial"/>
                <a:cs typeface="Arial"/>
              </a:defRPr>
            </a:lvl2pPr>
            <a:lvl3pPr>
              <a:defRPr sz="2175" b="1">
                <a:solidFill>
                  <a:srgbClr val="65394E"/>
                </a:solidFill>
                <a:latin typeface="Arial"/>
                <a:ea typeface="Arial"/>
                <a:cs typeface="Arial"/>
              </a:defRPr>
            </a:lvl3pPr>
            <a:lvl4pPr>
              <a:defRPr sz="2175" b="1">
                <a:solidFill>
                  <a:srgbClr val="65394E"/>
                </a:solidFill>
                <a:latin typeface="Arial"/>
                <a:ea typeface="Arial"/>
                <a:cs typeface="Arial"/>
              </a:defRPr>
            </a:lvl4pPr>
            <a:lvl5pPr>
              <a:defRPr sz="2175" b="1">
                <a:solidFill>
                  <a:srgbClr val="65394E"/>
                </a:solidFill>
                <a:latin typeface="Arial"/>
                <a:ea typeface="Arial"/>
                <a:cs typeface="Arial"/>
              </a:defRPr>
            </a:lvl5pPr>
            <a:lvl6pPr>
              <a:defRPr sz="2175" b="1">
                <a:solidFill>
                  <a:srgbClr val="65394E"/>
                </a:solidFill>
                <a:latin typeface="Arial"/>
                <a:ea typeface="Arial"/>
                <a:cs typeface="Arial"/>
              </a:defRPr>
            </a:lvl6pPr>
            <a:lvl7pPr>
              <a:defRPr sz="2175" b="1">
                <a:solidFill>
                  <a:srgbClr val="65394E"/>
                </a:solidFill>
                <a:latin typeface="Arial"/>
                <a:ea typeface="Arial"/>
                <a:cs typeface="Arial"/>
              </a:defRPr>
            </a:lvl7pPr>
            <a:lvl8pPr>
              <a:defRPr sz="2175" b="1">
                <a:solidFill>
                  <a:srgbClr val="65394E"/>
                </a:solidFill>
                <a:latin typeface="Arial"/>
                <a:ea typeface="Arial"/>
                <a:cs typeface="Arial"/>
              </a:defRPr>
            </a:lvl8pPr>
            <a:lvl9pPr>
              <a:defRPr sz="2175" b="1">
                <a:solidFill>
                  <a:srgbClr val="65394E"/>
                </a:solidFill>
                <a:latin typeface="Arial"/>
                <a:ea typeface="Arial"/>
                <a:cs typeface="Arial"/>
              </a:defRPr>
            </a:lvl9pPr>
          </a:lstStyle>
          <a:p>
            <a:pPr>
              <a:defRPr sz="2175" b="1">
                <a:solidFill>
                  <a:srgbClr val="65394E"/>
                </a:solidFill>
                <a:latin typeface="Arial"/>
                <a:ea typeface="Arial"/>
                <a:cs typeface="Arial"/>
              </a:defRPr>
            </a:pPr>
            <a:r>
              <a:rPr sz="2175" b="1">
                <a:solidFill>
                  <a:srgbClr val="65394E"/>
                </a:solidFill>
                <a:latin typeface="Arial"/>
                <a:ea typeface="Arial"/>
                <a:cs typeface="Arial"/>
              </a:rPr>
              <a:t>Mean happiness score (0–10)</a:t>
            </a:r>
          </a:p>
        </p:txBody>
      </p:sp>
      <p:graphicFrame>
        <p:nvGraphicFramePr>
          <p:cNvPr id="5" name="Chart">
            <a:extLst>
              <a:ext uri="{FF2B5EF4-FFF2-40B4-BE49-F238E27FC236}">
                <a16:creationId xmlns:a16="http://schemas.microsoft.com/office/drawing/2014/main" id="{8C81B92C-49E6-4FD2-ACA0-9C1B51D8CAEC}"/>
              </a:ext>
            </a:extLst>
          </p:cNvPr>
          <p:cNvGraphicFramePr/>
          <p:nvPr/>
        </p:nvGraphicFramePr>
        <p:xfrm>
          <a:off x="5476875" y="2324100"/>
          <a:ext cx="6000750" cy="308610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4">
            <a:extLst>
              <a:ext uri="{FF2B5EF4-FFF2-40B4-BE49-F238E27FC236}">
                <a16:creationId xmlns:a16="http://schemas.microsoft.com/office/drawing/2014/main" id="{CB51DC6C-499A-40E1-BDC0-ED916C8BD39E}"/>
              </a:ext>
            </a:extLst>
          </p:cNvPr>
          <p:cNvSpPr>
            <a:spLocks noGrp="1"/>
          </p:cNvSpPr>
          <p:nvPr/>
        </p:nvSpPr>
        <p:spPr>
          <a:xfrm>
            <a:off x="5619750" y="5543550"/>
            <a:ext cx="5810250" cy="419100"/>
          </a:xfrm>
          <a:prstGeom prst="rect">
            <a:avLst/>
          </a:prstGeom>
          <a:noFill/>
          <a:ln w="0">
            <a:noFill/>
            <a:prstDash val="solid"/>
          </a:ln>
        </p:spPr>
        <p:txBody>
          <a:bodyPr>
            <a:noAutofit/>
          </a:bodyPr>
          <a:lstStyle>
            <a:defPPr>
              <a:defRPr sz="1875" b="0">
                <a:solidFill>
                  <a:srgbClr val="6C5E69"/>
                </a:solidFill>
                <a:latin typeface="Arial"/>
                <a:ea typeface="Arial"/>
                <a:cs typeface="Arial"/>
              </a:defRPr>
            </a:defPPr>
            <a:lvl1pPr>
              <a:defRPr sz="1875" b="0">
                <a:solidFill>
                  <a:srgbClr val="6C5E69"/>
                </a:solidFill>
                <a:latin typeface="Arial"/>
                <a:ea typeface="Arial"/>
                <a:cs typeface="Arial"/>
              </a:defRPr>
            </a:lvl1pPr>
            <a:lvl2pPr>
              <a:defRPr sz="1875" b="0">
                <a:solidFill>
                  <a:srgbClr val="6C5E69"/>
                </a:solidFill>
                <a:latin typeface="Arial"/>
                <a:ea typeface="Arial"/>
                <a:cs typeface="Arial"/>
              </a:defRPr>
            </a:lvl2pPr>
            <a:lvl3pPr>
              <a:defRPr sz="1875" b="0">
                <a:solidFill>
                  <a:srgbClr val="6C5E69"/>
                </a:solidFill>
                <a:latin typeface="Arial"/>
                <a:ea typeface="Arial"/>
                <a:cs typeface="Arial"/>
              </a:defRPr>
            </a:lvl3pPr>
            <a:lvl4pPr>
              <a:defRPr sz="1875" b="0">
                <a:solidFill>
                  <a:srgbClr val="6C5E69"/>
                </a:solidFill>
                <a:latin typeface="Arial"/>
                <a:ea typeface="Arial"/>
                <a:cs typeface="Arial"/>
              </a:defRPr>
            </a:lvl4pPr>
            <a:lvl5pPr>
              <a:defRPr sz="1875" b="0">
                <a:solidFill>
                  <a:srgbClr val="6C5E69"/>
                </a:solidFill>
                <a:latin typeface="Arial"/>
                <a:ea typeface="Arial"/>
                <a:cs typeface="Arial"/>
              </a:defRPr>
            </a:lvl5pPr>
            <a:lvl6pPr>
              <a:defRPr sz="1875" b="0">
                <a:solidFill>
                  <a:srgbClr val="6C5E69"/>
                </a:solidFill>
                <a:latin typeface="Arial"/>
                <a:ea typeface="Arial"/>
                <a:cs typeface="Arial"/>
              </a:defRPr>
            </a:lvl6pPr>
            <a:lvl7pPr>
              <a:defRPr sz="1875" b="0">
                <a:solidFill>
                  <a:srgbClr val="6C5E69"/>
                </a:solidFill>
                <a:latin typeface="Arial"/>
                <a:ea typeface="Arial"/>
                <a:cs typeface="Arial"/>
              </a:defRPr>
            </a:lvl7pPr>
            <a:lvl8pPr>
              <a:defRPr sz="1875" b="0">
                <a:solidFill>
                  <a:srgbClr val="6C5E69"/>
                </a:solidFill>
                <a:latin typeface="Arial"/>
                <a:ea typeface="Arial"/>
                <a:cs typeface="Arial"/>
              </a:defRPr>
            </a:lvl8pPr>
            <a:lvl9pPr>
              <a:defRPr sz="1875" b="0">
                <a:solidFill>
                  <a:srgbClr val="6C5E69"/>
                </a:solidFill>
                <a:latin typeface="Arial"/>
                <a:ea typeface="Arial"/>
                <a:cs typeface="Arial"/>
              </a:defRPr>
            </a:lvl9pPr>
          </a:lstStyle>
          <a:p>
            <a:pPr>
              <a:defRPr sz="1875" b="0">
                <a:solidFill>
                  <a:srgbClr val="6C5E69"/>
                </a:solidFill>
                <a:latin typeface="Arial"/>
                <a:ea typeface="Arial"/>
                <a:cs typeface="Arial"/>
              </a:defRPr>
            </a:pPr>
            <a:r>
              <a:rPr sz="1875" b="0">
                <a:solidFill>
                  <a:srgbClr val="6C5E69"/>
                </a:solidFill>
                <a:latin typeface="Arial"/>
                <a:ea typeface="Arial"/>
                <a:cs typeface="Arial"/>
              </a:rPr>
              <a:t>Paired data: 1,267 participants</a:t>
            </a:r>
          </a:p>
        </p:txBody>
      </p:sp>
      <p:sp>
        <p:nvSpPr>
          <p:cNvPr id="7" name="text-5">
            <a:extLst>
              <a:ext uri="{FF2B5EF4-FFF2-40B4-BE49-F238E27FC236}">
                <a16:creationId xmlns:a16="http://schemas.microsoft.com/office/drawing/2014/main" id="{5880CDFD-91C7-4339-8E02-26443C6C6F06}"/>
              </a:ext>
            </a:extLst>
          </p:cNvPr>
          <p:cNvSpPr>
            <a:spLocks noGrp="1"/>
          </p:cNvSpPr>
          <p:nvPr/>
        </p:nvSpPr>
        <p:spPr>
          <a:xfrm>
            <a:off x="609600" y="4924425"/>
            <a:ext cx="4572000" cy="952500"/>
          </a:xfrm>
          <a:prstGeom prst="rect">
            <a:avLst/>
          </a:prstGeom>
          <a:noFill/>
          <a:ln w="0">
            <a:noFill/>
            <a:prstDash val="solid"/>
          </a:ln>
        </p:spPr>
        <p:txBody>
          <a:bodyPr>
            <a:noAutofit/>
          </a:bodyPr>
          <a:lstStyle>
            <a:defPPr>
              <a:defRPr sz="2700" b="1">
                <a:solidFill>
                  <a:srgbClr val="AA566D"/>
                </a:solidFill>
                <a:latin typeface="Arial"/>
                <a:ea typeface="Arial"/>
                <a:cs typeface="Arial"/>
              </a:defRPr>
            </a:defPPr>
            <a:lvl1pPr>
              <a:defRPr sz="2700" b="1">
                <a:solidFill>
                  <a:srgbClr val="AA566D"/>
                </a:solidFill>
                <a:latin typeface="Arial"/>
                <a:ea typeface="Arial"/>
                <a:cs typeface="Arial"/>
              </a:defRPr>
            </a:lvl1pPr>
            <a:lvl2pPr>
              <a:defRPr sz="2700" b="1">
                <a:solidFill>
                  <a:srgbClr val="AA566D"/>
                </a:solidFill>
                <a:latin typeface="Arial"/>
                <a:ea typeface="Arial"/>
                <a:cs typeface="Arial"/>
              </a:defRPr>
            </a:lvl2pPr>
            <a:lvl3pPr>
              <a:defRPr sz="2700" b="1">
                <a:solidFill>
                  <a:srgbClr val="AA566D"/>
                </a:solidFill>
                <a:latin typeface="Arial"/>
                <a:ea typeface="Arial"/>
                <a:cs typeface="Arial"/>
              </a:defRPr>
            </a:lvl3pPr>
            <a:lvl4pPr>
              <a:defRPr sz="2700" b="1">
                <a:solidFill>
                  <a:srgbClr val="AA566D"/>
                </a:solidFill>
                <a:latin typeface="Arial"/>
                <a:ea typeface="Arial"/>
                <a:cs typeface="Arial"/>
              </a:defRPr>
            </a:lvl4pPr>
            <a:lvl5pPr>
              <a:defRPr sz="2700" b="1">
                <a:solidFill>
                  <a:srgbClr val="AA566D"/>
                </a:solidFill>
                <a:latin typeface="Arial"/>
                <a:ea typeface="Arial"/>
                <a:cs typeface="Arial"/>
              </a:defRPr>
            </a:lvl5pPr>
            <a:lvl6pPr>
              <a:defRPr sz="2700" b="1">
                <a:solidFill>
                  <a:srgbClr val="AA566D"/>
                </a:solidFill>
                <a:latin typeface="Arial"/>
                <a:ea typeface="Arial"/>
                <a:cs typeface="Arial"/>
              </a:defRPr>
            </a:lvl6pPr>
            <a:lvl7pPr>
              <a:defRPr sz="2700" b="1">
                <a:solidFill>
                  <a:srgbClr val="AA566D"/>
                </a:solidFill>
                <a:latin typeface="Arial"/>
                <a:ea typeface="Arial"/>
                <a:cs typeface="Arial"/>
              </a:defRPr>
            </a:lvl7pPr>
            <a:lvl8pPr>
              <a:defRPr sz="2700" b="1">
                <a:solidFill>
                  <a:srgbClr val="AA566D"/>
                </a:solidFill>
                <a:latin typeface="Arial"/>
                <a:ea typeface="Arial"/>
                <a:cs typeface="Arial"/>
              </a:defRPr>
            </a:lvl8pPr>
            <a:lvl9pPr>
              <a:defRPr sz="2700" b="1">
                <a:solidFill>
                  <a:srgbClr val="AA566D"/>
                </a:solidFill>
                <a:latin typeface="Arial"/>
                <a:ea typeface="Arial"/>
                <a:cs typeface="Arial"/>
              </a:defRPr>
            </a:lvl9pPr>
          </a:lstStyle>
          <a:p>
            <a:pPr>
              <a:defRPr sz="2700" b="1">
                <a:solidFill>
                  <a:srgbClr val="AA566D"/>
                </a:solidFill>
                <a:latin typeface="Arial"/>
                <a:ea typeface="Arial"/>
                <a:cs typeface="Arial"/>
              </a:defRPr>
            </a:pPr>
            <a:r>
              <a:rPr sz="2700" b="1">
                <a:solidFill>
                  <a:srgbClr val="AA566D"/>
                </a:solidFill>
                <a:latin typeface="Arial"/>
                <a:ea typeface="Arial"/>
                <a:cs typeface="Arial"/>
              </a:rPr>
              <a:t>No concurrent control group</a:t>
            </a:r>
          </a:p>
        </p:txBody>
      </p:sp>
      <p:sp>
        <p:nvSpPr>
          <p:cNvPr id="8" name="text-6">
            <a:extLst>
              <a:ext uri="{FF2B5EF4-FFF2-40B4-BE49-F238E27FC236}">
                <a16:creationId xmlns:a16="http://schemas.microsoft.com/office/drawing/2014/main" id="{89AB3C01-05C0-47DF-9109-85877A3F31C0}"/>
              </a:ext>
            </a:extLst>
          </p:cNvPr>
          <p:cNvSpPr>
            <a:spLocks noGrp="1"/>
          </p:cNvSpPr>
          <p:nvPr/>
        </p:nvSpPr>
        <p:spPr>
          <a:xfrm>
            <a:off x="609600" y="6257925"/>
            <a:ext cx="10287000" cy="447675"/>
          </a:xfrm>
          <a:prstGeom prst="rect">
            <a:avLst/>
          </a:prstGeom>
          <a:noFill/>
          <a:ln w="0">
            <a:noFill/>
            <a:prstDash val="solid"/>
          </a:ln>
        </p:spPr>
        <p:txBody>
          <a:bodyPr>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25" b="0">
                <a:solidFill>
                  <a:srgbClr val="6C5E69"/>
                </a:solidFill>
                <a:latin typeface="Arial"/>
                <a:ea typeface="Arial"/>
                <a:cs typeface="Arial"/>
              </a:rPr>
              <a:t>(Haywood et al., 2024)</a:t>
            </a:r>
          </a:p>
        </p:txBody>
      </p:sp>
      <p:sp>
        <p:nvSpPr>
          <p:cNvPr id="9" name="text-7">
            <a:extLst>
              <a:ext uri="{FF2B5EF4-FFF2-40B4-BE49-F238E27FC236}">
                <a16:creationId xmlns:a16="http://schemas.microsoft.com/office/drawing/2014/main" id="{A384BA86-2DF2-4764-A93A-ED068F29D98B}"/>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08</a:t>
            </a:r>
          </a:p>
        </p:txBody>
      </p:sp>
    </p:spTree>
    <p:extLst>
      <p:ext uri="{BB962C8B-B14F-4D97-AF65-F5344CB8AC3E}">
        <p14:creationId xmlns:p14="http://schemas.microsoft.com/office/powerpoint/2010/main" val="565661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CE7F2"/>
        </a:solidFill>
        <a:effectLst/>
      </p:bgPr>
    </p:bg>
    <p:spTree>
      <p:nvGrpSpPr>
        <p:cNvPr id="1" name=""/>
        <p:cNvGrpSpPr/>
        <p:nvPr/>
      </p:nvGrpSpPr>
      <p:grpSpPr>
        <a:xfrm>
          <a:off x="0" y="0"/>
          <a:ext cx="0" cy="0"/>
          <a:chOff x="0" y="0"/>
          <a:chExt cx="0" cy="0"/>
        </a:xfrm>
      </p:grpSpPr>
      <p:sp>
        <p:nvSpPr>
          <p:cNvPr id="9" name="text-0">
            <a:extLst>
              <a:ext uri="{FF2B5EF4-FFF2-40B4-BE49-F238E27FC236}">
                <a16:creationId xmlns:a16="http://schemas.microsoft.com/office/drawing/2014/main" id="{FB5201A6-BD73-4A54-9173-61D46F28487E}"/>
              </a:ext>
            </a:extLst>
          </p:cNvPr>
          <p:cNvSpPr>
            <a:spLocks noGrp="1"/>
          </p:cNvSpPr>
          <p:nvPr/>
        </p:nvSpPr>
        <p:spPr>
          <a:xfrm>
            <a:off x="609600" y="438150"/>
            <a:ext cx="10934700" cy="952500"/>
          </a:xfrm>
          <a:prstGeom prst="rect">
            <a:avLst/>
          </a:prstGeom>
          <a:noFill/>
          <a:ln w="0">
            <a:noFill/>
            <a:prstDash val="solid"/>
          </a:ln>
        </p:spPr>
        <p:txBody>
          <a:bodyPr lIns="91440" tIns="45720" rIns="91440" bIns="45720" anchor="t">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1">
                <a:solidFill>
                  <a:schemeClr val="accent5">
                    <a:lumMod val="76000"/>
                  </a:schemeClr>
                </a:solidFill>
                <a:latin typeface="Georgia"/>
                <a:ea typeface="Georgia"/>
                <a:cs typeface="Georgia"/>
              </a:rPr>
              <a:t>Research strength and service relevance differ</a:t>
            </a:r>
            <a:endParaRPr lang="en-US" sz="3450" b="1">
              <a:solidFill>
                <a:schemeClr val="accent5">
                  <a:lumMod val="76000"/>
                </a:schemeClr>
              </a:solidFill>
              <a:latin typeface="Georgia"/>
              <a:ea typeface="Georgia"/>
              <a:cs typeface="Georgia"/>
            </a:endParaRPr>
          </a:p>
        </p:txBody>
      </p:sp>
      <p:sp>
        <p:nvSpPr>
          <p:cNvPr id="2" name="text-1">
            <a:extLst>
              <a:ext uri="{FF2B5EF4-FFF2-40B4-BE49-F238E27FC236}">
                <a16:creationId xmlns:a16="http://schemas.microsoft.com/office/drawing/2014/main" id="{5AC1A300-0FED-4F6C-915A-9BD313B04557}"/>
              </a:ext>
            </a:extLst>
          </p:cNvPr>
          <p:cNvSpPr>
            <a:spLocks noGrp="1"/>
          </p:cNvSpPr>
          <p:nvPr/>
        </p:nvSpPr>
        <p:spPr>
          <a:xfrm>
            <a:off x="609600" y="1666875"/>
            <a:ext cx="10668000" cy="1285875"/>
          </a:xfrm>
          <a:prstGeom prst="rect">
            <a:avLst/>
          </a:prstGeom>
          <a:noFill/>
          <a:ln w="0">
            <a:noFill/>
            <a:prstDash val="solid"/>
          </a:ln>
        </p:spPr>
        <p:txBody>
          <a:bodyPr lIns="91440" tIns="45720" rIns="91440" bIns="45720" anchor="t">
            <a:noAutofit/>
          </a:bodyPr>
          <a:lstStyle>
            <a:defPPr>
              <a:defRPr sz="3825" b="0">
                <a:solidFill>
                  <a:srgbClr val="65394E"/>
                </a:solidFill>
                <a:latin typeface="Georgia"/>
                <a:ea typeface="Georgia"/>
                <a:cs typeface="Georgia"/>
              </a:defRPr>
            </a:defPPr>
            <a:lvl1pPr>
              <a:defRPr sz="3825" b="0">
                <a:solidFill>
                  <a:srgbClr val="65394E"/>
                </a:solidFill>
                <a:latin typeface="Georgia"/>
                <a:ea typeface="Georgia"/>
                <a:cs typeface="Georgia"/>
              </a:defRPr>
            </a:lvl1pPr>
            <a:lvl2pPr>
              <a:defRPr sz="3825" b="0">
                <a:solidFill>
                  <a:srgbClr val="65394E"/>
                </a:solidFill>
                <a:latin typeface="Georgia"/>
                <a:ea typeface="Georgia"/>
                <a:cs typeface="Georgia"/>
              </a:defRPr>
            </a:lvl2pPr>
            <a:lvl3pPr>
              <a:defRPr sz="3825" b="0">
                <a:solidFill>
                  <a:srgbClr val="65394E"/>
                </a:solidFill>
                <a:latin typeface="Georgia"/>
                <a:ea typeface="Georgia"/>
                <a:cs typeface="Georgia"/>
              </a:defRPr>
            </a:lvl3pPr>
            <a:lvl4pPr>
              <a:defRPr sz="3825" b="0">
                <a:solidFill>
                  <a:srgbClr val="65394E"/>
                </a:solidFill>
                <a:latin typeface="Georgia"/>
                <a:ea typeface="Georgia"/>
                <a:cs typeface="Georgia"/>
              </a:defRPr>
            </a:lvl4pPr>
            <a:lvl5pPr>
              <a:defRPr sz="3825" b="0">
                <a:solidFill>
                  <a:srgbClr val="65394E"/>
                </a:solidFill>
                <a:latin typeface="Georgia"/>
                <a:ea typeface="Georgia"/>
                <a:cs typeface="Georgia"/>
              </a:defRPr>
            </a:lvl5pPr>
            <a:lvl6pPr>
              <a:defRPr sz="3825" b="0">
                <a:solidFill>
                  <a:srgbClr val="65394E"/>
                </a:solidFill>
                <a:latin typeface="Georgia"/>
                <a:ea typeface="Georgia"/>
                <a:cs typeface="Georgia"/>
              </a:defRPr>
            </a:lvl6pPr>
            <a:lvl7pPr>
              <a:defRPr sz="3825" b="0">
                <a:solidFill>
                  <a:srgbClr val="65394E"/>
                </a:solidFill>
                <a:latin typeface="Georgia"/>
                <a:ea typeface="Georgia"/>
                <a:cs typeface="Georgia"/>
              </a:defRPr>
            </a:lvl7pPr>
            <a:lvl8pPr>
              <a:defRPr sz="3825" b="0">
                <a:solidFill>
                  <a:srgbClr val="65394E"/>
                </a:solidFill>
                <a:latin typeface="Georgia"/>
                <a:ea typeface="Georgia"/>
                <a:cs typeface="Georgia"/>
              </a:defRPr>
            </a:lvl8pPr>
            <a:lvl9pPr>
              <a:defRPr sz="3825" b="0">
                <a:solidFill>
                  <a:srgbClr val="65394E"/>
                </a:solidFill>
                <a:latin typeface="Georgia"/>
                <a:ea typeface="Georgia"/>
                <a:cs typeface="Georgia"/>
              </a:defRPr>
            </a:lvl9pPr>
          </a:lstStyle>
          <a:p>
            <a:pPr>
              <a:defRPr sz="3825" b="0">
                <a:solidFill>
                  <a:srgbClr val="65394E"/>
                </a:solidFill>
                <a:latin typeface="Georgia"/>
                <a:ea typeface="Georgia"/>
                <a:cs typeface="Georgia"/>
              </a:defRPr>
            </a:pPr>
            <a:r>
              <a:rPr sz="3800">
                <a:solidFill>
                  <a:srgbClr val="65394E"/>
                </a:solidFill>
                <a:latin typeface="Georgia"/>
                <a:ea typeface="Georgia"/>
                <a:cs typeface="Georgia"/>
              </a:rPr>
              <a:t>Different evidence answers</a:t>
            </a:r>
            <a:r>
              <a:rPr lang="en-GB" sz="3800">
                <a:solidFill>
                  <a:srgbClr val="65394E"/>
                </a:solidFill>
                <a:latin typeface="Georgia"/>
                <a:ea typeface="Georgia"/>
                <a:cs typeface="Georgia"/>
              </a:rPr>
              <a:t> </a:t>
            </a:r>
            <a:r>
              <a:rPr sz="3800">
                <a:solidFill>
                  <a:srgbClr val="65394E"/>
                </a:solidFill>
                <a:latin typeface="Georgia"/>
                <a:ea typeface="Georgia"/>
                <a:cs typeface="Georgia"/>
              </a:rPr>
              <a:t>different questions</a:t>
            </a:r>
            <a:endParaRPr lang="en-US" sz="3800">
              <a:solidFill>
                <a:srgbClr val="65394E"/>
              </a:solidFill>
              <a:latin typeface="Georgia"/>
              <a:ea typeface="Georgia"/>
              <a:cs typeface="Georgia"/>
            </a:endParaRPr>
          </a:p>
        </p:txBody>
      </p:sp>
      <p:sp>
        <p:nvSpPr>
          <p:cNvPr id="3" name="text-2">
            <a:extLst>
              <a:ext uri="{FF2B5EF4-FFF2-40B4-BE49-F238E27FC236}">
                <a16:creationId xmlns:a16="http://schemas.microsoft.com/office/drawing/2014/main" id="{AADDD65F-42B6-4421-B35E-FEA60B22AC99}"/>
              </a:ext>
            </a:extLst>
          </p:cNvPr>
          <p:cNvSpPr>
            <a:spLocks noGrp="1"/>
          </p:cNvSpPr>
          <p:nvPr/>
        </p:nvSpPr>
        <p:spPr>
          <a:xfrm>
            <a:off x="609600" y="3324225"/>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Activity trials</a:t>
            </a:r>
          </a:p>
        </p:txBody>
      </p:sp>
      <p:sp>
        <p:nvSpPr>
          <p:cNvPr id="4" name="text-3">
            <a:extLst>
              <a:ext uri="{FF2B5EF4-FFF2-40B4-BE49-F238E27FC236}">
                <a16:creationId xmlns:a16="http://schemas.microsoft.com/office/drawing/2014/main" id="{C4AC1D4C-C546-4F94-B72E-557A8B22FA96}"/>
              </a:ext>
            </a:extLst>
          </p:cNvPr>
          <p:cNvSpPr>
            <a:spLocks noGrp="1"/>
          </p:cNvSpPr>
          <p:nvPr/>
        </p:nvSpPr>
        <p:spPr>
          <a:xfrm>
            <a:off x="609600" y="3981450"/>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marL="342900" indent="-342900">
              <a:buFont typeface="Arial" panose="020B0604020202020204" pitchFamily="34" charset="0"/>
              <a:buChar char="•"/>
              <a:defRPr sz="2250" b="0">
                <a:solidFill>
                  <a:srgbClr val="342B3B"/>
                </a:solidFill>
                <a:latin typeface="Arial"/>
                <a:ea typeface="Arial"/>
                <a:cs typeface="Arial"/>
              </a:defRPr>
            </a:pPr>
            <a:r>
              <a:rPr sz="2250" b="0">
                <a:solidFill>
                  <a:srgbClr val="342B3B"/>
                </a:solidFill>
                <a:latin typeface="Arial"/>
                <a:ea typeface="Arial"/>
                <a:cs typeface="Arial"/>
              </a:rPr>
              <a:t>Support potential clinical benefit</a:t>
            </a:r>
          </a:p>
          <a:p>
            <a:pPr marL="342900" indent="-342900">
              <a:buFont typeface="Arial" panose="020B0604020202020204" pitchFamily="34" charset="0"/>
              <a:buChar char="•"/>
              <a:defRPr sz="2250" b="0">
                <a:solidFill>
                  <a:srgbClr val="342B3B"/>
                </a:solidFill>
                <a:latin typeface="Arial"/>
                <a:ea typeface="Arial"/>
                <a:cs typeface="Arial"/>
              </a:defRPr>
            </a:pPr>
            <a:r>
              <a:rPr sz="2250" b="0">
                <a:solidFill>
                  <a:srgbClr val="342B3B"/>
                </a:solidFill>
                <a:latin typeface="Arial"/>
                <a:ea typeface="Arial"/>
                <a:cs typeface="Arial"/>
              </a:rPr>
              <a:t>Variation limits transfer to routine services</a:t>
            </a:r>
          </a:p>
        </p:txBody>
      </p:sp>
      <p:sp>
        <p:nvSpPr>
          <p:cNvPr id="5" name="text-4">
            <a:extLst>
              <a:ext uri="{FF2B5EF4-FFF2-40B4-BE49-F238E27FC236}">
                <a16:creationId xmlns:a16="http://schemas.microsoft.com/office/drawing/2014/main" id="{6B679FF5-283C-4BDC-84D8-2924EE2B50B9}"/>
              </a:ext>
            </a:extLst>
          </p:cNvPr>
          <p:cNvSpPr>
            <a:spLocks noGrp="1"/>
          </p:cNvSpPr>
          <p:nvPr/>
        </p:nvSpPr>
        <p:spPr>
          <a:xfrm>
            <a:off x="6477000" y="3324225"/>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sz="2625" b="1">
                <a:solidFill>
                  <a:srgbClr val="65394E"/>
                </a:solidFill>
                <a:latin typeface="Arial"/>
                <a:ea typeface="Arial"/>
                <a:cs typeface="Arial"/>
              </a:rPr>
              <a:t>Programme evaluation</a:t>
            </a:r>
          </a:p>
        </p:txBody>
      </p:sp>
      <p:sp>
        <p:nvSpPr>
          <p:cNvPr id="6" name="text-5">
            <a:extLst>
              <a:ext uri="{FF2B5EF4-FFF2-40B4-BE49-F238E27FC236}">
                <a16:creationId xmlns:a16="http://schemas.microsoft.com/office/drawing/2014/main" id="{E856C688-69D4-4B34-AC9A-587F9FF49472}"/>
              </a:ext>
            </a:extLst>
          </p:cNvPr>
          <p:cNvSpPr>
            <a:spLocks noGrp="1"/>
          </p:cNvSpPr>
          <p:nvPr/>
        </p:nvSpPr>
        <p:spPr>
          <a:xfrm>
            <a:off x="6477000" y="3981450"/>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marL="342900" indent="-342900">
              <a:buFont typeface="Arial" panose="020B0604020202020204" pitchFamily="34" charset="0"/>
              <a:buChar char="•"/>
              <a:defRPr sz="2250" b="0">
                <a:solidFill>
                  <a:srgbClr val="342B3B"/>
                </a:solidFill>
                <a:latin typeface="Arial"/>
                <a:ea typeface="Arial"/>
                <a:cs typeface="Arial"/>
              </a:defRPr>
            </a:pPr>
            <a:r>
              <a:rPr sz="2250" b="0">
                <a:solidFill>
                  <a:srgbClr val="342B3B"/>
                </a:solidFill>
                <a:latin typeface="Arial"/>
                <a:ea typeface="Arial"/>
                <a:cs typeface="Arial"/>
              </a:rPr>
              <a:t>Shows real-world implementation</a:t>
            </a:r>
          </a:p>
          <a:p>
            <a:pPr marL="342900" indent="-342900">
              <a:buFont typeface="Arial" panose="020B0604020202020204" pitchFamily="34" charset="0"/>
              <a:buChar char="•"/>
              <a:defRPr sz="2250" b="0">
                <a:solidFill>
                  <a:srgbClr val="342B3B"/>
                </a:solidFill>
                <a:latin typeface="Arial"/>
                <a:ea typeface="Arial"/>
                <a:cs typeface="Arial"/>
              </a:defRPr>
            </a:pPr>
            <a:r>
              <a:rPr sz="2250" b="0">
                <a:solidFill>
                  <a:srgbClr val="342B3B"/>
                </a:solidFill>
                <a:latin typeface="Arial"/>
                <a:ea typeface="Arial"/>
                <a:cs typeface="Arial"/>
              </a:rPr>
              <a:t>Weaker attribution of cause and effect</a:t>
            </a:r>
          </a:p>
        </p:txBody>
      </p:sp>
      <p:sp>
        <p:nvSpPr>
          <p:cNvPr id="7" name="text-6">
            <a:extLst>
              <a:ext uri="{FF2B5EF4-FFF2-40B4-BE49-F238E27FC236}">
                <a16:creationId xmlns:a16="http://schemas.microsoft.com/office/drawing/2014/main" id="{D64EF4B6-8B47-4519-939A-576FD4737400}"/>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lang="da-DK" sz="1400" b="0">
                <a:solidFill>
                  <a:srgbClr val="6C5E69"/>
                </a:solidFill>
                <a:latin typeface="Arial"/>
                <a:ea typeface="Arial"/>
                <a:cs typeface="Arial"/>
              </a:rPr>
              <a:t>(Coventry et al., 2021</a:t>
            </a:r>
            <a:r>
              <a:rPr lang="da-DK" sz="1400"/>
              <a:t>; </a:t>
            </a:r>
            <a:r>
              <a:rPr lang="da-DK" sz="1400" b="0">
                <a:solidFill>
                  <a:srgbClr val="6C5E69"/>
                </a:solidFill>
                <a:latin typeface="Arial"/>
                <a:ea typeface="Arial"/>
                <a:cs typeface="Arial"/>
              </a:rPr>
              <a:t>Haywood et al., 2024)</a:t>
            </a:r>
          </a:p>
        </p:txBody>
      </p:sp>
      <p:sp>
        <p:nvSpPr>
          <p:cNvPr id="8" name="text-7">
            <a:extLst>
              <a:ext uri="{FF2B5EF4-FFF2-40B4-BE49-F238E27FC236}">
                <a16:creationId xmlns:a16="http://schemas.microsoft.com/office/drawing/2014/main" id="{C0A9595A-3DB4-4C1E-8659-76F9AD9E69C4}"/>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09</a:t>
            </a:r>
          </a:p>
        </p:txBody>
      </p:sp>
    </p:spTree>
    <p:extLst>
      <p:ext uri="{BB962C8B-B14F-4D97-AF65-F5344CB8AC3E}">
        <p14:creationId xmlns:p14="http://schemas.microsoft.com/office/powerpoint/2010/main" val="1958261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E8E9"/>
        </a:solidFill>
        <a:effectLst/>
      </p:bgPr>
    </p:bg>
    <p:spTree>
      <p:nvGrpSpPr>
        <p:cNvPr id="1" name=""/>
        <p:cNvGrpSpPr/>
        <p:nvPr/>
      </p:nvGrpSpPr>
      <p:grpSpPr>
        <a:xfrm>
          <a:off x="0" y="0"/>
          <a:ext cx="0" cy="0"/>
          <a:chOff x="0" y="0"/>
          <a:chExt cx="0" cy="0"/>
        </a:xfrm>
      </p:grpSpPr>
      <p:sp>
        <p:nvSpPr>
          <p:cNvPr id="7" name="text-0">
            <a:extLst>
              <a:ext uri="{FF2B5EF4-FFF2-40B4-BE49-F238E27FC236}">
                <a16:creationId xmlns:a16="http://schemas.microsoft.com/office/drawing/2014/main" id="{A518BC93-1035-4889-B23B-D30EB1DF41C7}"/>
              </a:ext>
            </a:extLst>
          </p:cNvPr>
          <p:cNvSpPr>
            <a:spLocks noGrp="1"/>
          </p:cNvSpPr>
          <p:nvPr/>
        </p:nvSpPr>
        <p:spPr>
          <a:xfrm>
            <a:off x="609600" y="438150"/>
            <a:ext cx="10934700" cy="952500"/>
          </a:xfrm>
          <a:prstGeom prst="rect">
            <a:avLst/>
          </a:prstGeom>
          <a:noFill/>
          <a:ln w="0">
            <a:noFill/>
            <a:prstDash val="solid"/>
          </a:ln>
        </p:spPr>
        <p:txBody>
          <a:bodyPr lIns="91440" tIns="45720" rIns="91440" bIns="45720" anchor="t">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1">
                <a:solidFill>
                  <a:srgbClr val="65394E"/>
                </a:solidFill>
                <a:latin typeface="Georgia"/>
                <a:ea typeface="Georgia"/>
                <a:cs typeface="Georgia"/>
              </a:rPr>
              <a:t>Qualitative evidence explains the handover</a:t>
            </a:r>
            <a:endParaRPr lang="en-US" sz="3450" b="1">
              <a:solidFill>
                <a:srgbClr val="65394E"/>
              </a:solidFill>
              <a:latin typeface="Georgia"/>
              <a:ea typeface="Georgia"/>
              <a:cs typeface="Georgia"/>
            </a:endParaRPr>
          </a:p>
        </p:txBody>
      </p:sp>
      <p:sp>
        <p:nvSpPr>
          <p:cNvPr id="2" name="text-1">
            <a:extLst>
              <a:ext uri="{FF2B5EF4-FFF2-40B4-BE49-F238E27FC236}">
                <a16:creationId xmlns:a16="http://schemas.microsoft.com/office/drawing/2014/main" id="{AF305FEC-F1D2-43AA-9F4A-D303BD976919}"/>
              </a:ext>
            </a:extLst>
          </p:cNvPr>
          <p:cNvSpPr>
            <a:spLocks noGrp="1"/>
          </p:cNvSpPr>
          <p:nvPr/>
        </p:nvSpPr>
        <p:spPr>
          <a:xfrm>
            <a:off x="609600" y="1714500"/>
            <a:ext cx="4709652" cy="1714500"/>
          </a:xfrm>
          <a:prstGeom prst="rect">
            <a:avLst/>
          </a:prstGeom>
          <a:noFill/>
          <a:ln w="0">
            <a:noFill/>
            <a:prstDash val="solid"/>
          </a:ln>
        </p:spPr>
        <p:txBody>
          <a:bodyPr>
            <a:noAutofit/>
          </a:bodyPr>
          <a:lstStyle>
            <a:defPPr>
              <a:defRPr sz="4350" b="0">
                <a:solidFill>
                  <a:srgbClr val="65394E"/>
                </a:solidFill>
                <a:latin typeface="Georgia"/>
                <a:ea typeface="Georgia"/>
                <a:cs typeface="Georgia"/>
              </a:defRPr>
            </a:defPPr>
            <a:lvl1pPr>
              <a:defRPr sz="4350" b="0">
                <a:solidFill>
                  <a:srgbClr val="65394E"/>
                </a:solidFill>
                <a:latin typeface="Georgia"/>
                <a:ea typeface="Georgia"/>
                <a:cs typeface="Georgia"/>
              </a:defRPr>
            </a:lvl1pPr>
            <a:lvl2pPr>
              <a:defRPr sz="4350" b="0">
                <a:solidFill>
                  <a:srgbClr val="65394E"/>
                </a:solidFill>
                <a:latin typeface="Georgia"/>
                <a:ea typeface="Georgia"/>
                <a:cs typeface="Georgia"/>
              </a:defRPr>
            </a:lvl2pPr>
            <a:lvl3pPr>
              <a:defRPr sz="4350" b="0">
                <a:solidFill>
                  <a:srgbClr val="65394E"/>
                </a:solidFill>
                <a:latin typeface="Georgia"/>
                <a:ea typeface="Georgia"/>
                <a:cs typeface="Georgia"/>
              </a:defRPr>
            </a:lvl3pPr>
            <a:lvl4pPr>
              <a:defRPr sz="4350" b="0">
                <a:solidFill>
                  <a:srgbClr val="65394E"/>
                </a:solidFill>
                <a:latin typeface="Georgia"/>
                <a:ea typeface="Georgia"/>
                <a:cs typeface="Georgia"/>
              </a:defRPr>
            </a:lvl4pPr>
            <a:lvl5pPr>
              <a:defRPr sz="4350" b="0">
                <a:solidFill>
                  <a:srgbClr val="65394E"/>
                </a:solidFill>
                <a:latin typeface="Georgia"/>
                <a:ea typeface="Georgia"/>
                <a:cs typeface="Georgia"/>
              </a:defRPr>
            </a:lvl5pPr>
            <a:lvl6pPr>
              <a:defRPr sz="4350" b="0">
                <a:solidFill>
                  <a:srgbClr val="65394E"/>
                </a:solidFill>
                <a:latin typeface="Georgia"/>
                <a:ea typeface="Georgia"/>
                <a:cs typeface="Georgia"/>
              </a:defRPr>
            </a:lvl6pPr>
            <a:lvl7pPr>
              <a:defRPr sz="4350" b="0">
                <a:solidFill>
                  <a:srgbClr val="65394E"/>
                </a:solidFill>
                <a:latin typeface="Georgia"/>
                <a:ea typeface="Georgia"/>
                <a:cs typeface="Georgia"/>
              </a:defRPr>
            </a:lvl7pPr>
            <a:lvl8pPr>
              <a:defRPr sz="4350" b="0">
                <a:solidFill>
                  <a:srgbClr val="65394E"/>
                </a:solidFill>
                <a:latin typeface="Georgia"/>
                <a:ea typeface="Georgia"/>
                <a:cs typeface="Georgia"/>
              </a:defRPr>
            </a:lvl8pPr>
            <a:lvl9pPr>
              <a:defRPr sz="4350" b="0">
                <a:solidFill>
                  <a:srgbClr val="65394E"/>
                </a:solidFill>
                <a:latin typeface="Georgia"/>
                <a:ea typeface="Georgia"/>
                <a:cs typeface="Georgia"/>
              </a:defRPr>
            </a:lvl9pPr>
          </a:lstStyle>
          <a:p>
            <a:pPr>
              <a:defRPr sz="4350" b="0">
                <a:solidFill>
                  <a:srgbClr val="65394E"/>
                </a:solidFill>
                <a:latin typeface="Georgia"/>
                <a:ea typeface="Georgia"/>
                <a:cs typeface="Georgia"/>
              </a:defRPr>
            </a:pPr>
            <a:r>
              <a:rPr sz="4350" b="0">
                <a:solidFill>
                  <a:srgbClr val="65394E"/>
                </a:solidFill>
                <a:latin typeface="Georgia"/>
                <a:ea typeface="Georgia"/>
                <a:cs typeface="Georgia"/>
              </a:rPr>
              <a:t>The handover is</a:t>
            </a:r>
          </a:p>
          <a:p>
            <a:pPr>
              <a:defRPr sz="4350" b="0">
                <a:solidFill>
                  <a:srgbClr val="65394E"/>
                </a:solidFill>
                <a:latin typeface="Georgia"/>
                <a:ea typeface="Georgia"/>
                <a:cs typeface="Georgia"/>
              </a:defRPr>
            </a:pPr>
            <a:r>
              <a:rPr sz="4350" b="0">
                <a:solidFill>
                  <a:srgbClr val="65394E"/>
                </a:solidFill>
                <a:latin typeface="Georgia"/>
                <a:ea typeface="Georgia"/>
                <a:cs typeface="Georgia"/>
              </a:rPr>
              <a:t>part of the care</a:t>
            </a:r>
          </a:p>
        </p:txBody>
      </p:sp>
      <p:sp>
        <p:nvSpPr>
          <p:cNvPr id="3" name="text-2">
            <a:extLst>
              <a:ext uri="{FF2B5EF4-FFF2-40B4-BE49-F238E27FC236}">
                <a16:creationId xmlns:a16="http://schemas.microsoft.com/office/drawing/2014/main" id="{CBA44665-F107-4B2F-AD2C-396A8846C3B8}"/>
              </a:ext>
            </a:extLst>
          </p:cNvPr>
          <p:cNvSpPr>
            <a:spLocks noGrp="1"/>
          </p:cNvSpPr>
          <p:nvPr/>
        </p:nvSpPr>
        <p:spPr>
          <a:xfrm>
            <a:off x="6381750" y="1743075"/>
            <a:ext cx="5048250" cy="3238500"/>
          </a:xfrm>
          <a:prstGeom prst="rect">
            <a:avLst/>
          </a:prstGeom>
          <a:noFill/>
          <a:ln w="0">
            <a:noFill/>
            <a:prstDash val="solid"/>
          </a:ln>
        </p:spPr>
        <p:txBody>
          <a:bodyPr>
            <a:noAutofit/>
          </a:bodyPr>
          <a:lstStyle>
            <a:defPPr>
              <a:defRPr sz="2400" b="0">
                <a:solidFill>
                  <a:srgbClr val="342B3B"/>
                </a:solidFill>
                <a:latin typeface="Arial"/>
                <a:ea typeface="Arial"/>
                <a:cs typeface="Arial"/>
              </a:defRPr>
            </a:defPPr>
            <a:lvl1pPr>
              <a:defRPr sz="2400" b="0">
                <a:solidFill>
                  <a:srgbClr val="342B3B"/>
                </a:solidFill>
                <a:latin typeface="Arial"/>
                <a:ea typeface="Arial"/>
                <a:cs typeface="Arial"/>
              </a:defRPr>
            </a:lvl1pPr>
            <a:lvl2pPr>
              <a:defRPr sz="2400" b="0">
                <a:solidFill>
                  <a:srgbClr val="342B3B"/>
                </a:solidFill>
                <a:latin typeface="Arial"/>
                <a:ea typeface="Arial"/>
                <a:cs typeface="Arial"/>
              </a:defRPr>
            </a:lvl2pPr>
            <a:lvl3pPr>
              <a:defRPr sz="2400" b="0">
                <a:solidFill>
                  <a:srgbClr val="342B3B"/>
                </a:solidFill>
                <a:latin typeface="Arial"/>
                <a:ea typeface="Arial"/>
                <a:cs typeface="Arial"/>
              </a:defRPr>
            </a:lvl3pPr>
            <a:lvl4pPr>
              <a:defRPr sz="2400" b="0">
                <a:solidFill>
                  <a:srgbClr val="342B3B"/>
                </a:solidFill>
                <a:latin typeface="Arial"/>
                <a:ea typeface="Arial"/>
                <a:cs typeface="Arial"/>
              </a:defRPr>
            </a:lvl4pPr>
            <a:lvl5pPr>
              <a:defRPr sz="2400" b="0">
                <a:solidFill>
                  <a:srgbClr val="342B3B"/>
                </a:solidFill>
                <a:latin typeface="Arial"/>
                <a:ea typeface="Arial"/>
                <a:cs typeface="Arial"/>
              </a:defRPr>
            </a:lvl5pPr>
            <a:lvl6pPr>
              <a:defRPr sz="2400" b="0">
                <a:solidFill>
                  <a:srgbClr val="342B3B"/>
                </a:solidFill>
                <a:latin typeface="Arial"/>
                <a:ea typeface="Arial"/>
                <a:cs typeface="Arial"/>
              </a:defRPr>
            </a:lvl6pPr>
            <a:lvl7pPr>
              <a:defRPr sz="2400" b="0">
                <a:solidFill>
                  <a:srgbClr val="342B3B"/>
                </a:solidFill>
                <a:latin typeface="Arial"/>
                <a:ea typeface="Arial"/>
                <a:cs typeface="Arial"/>
              </a:defRPr>
            </a:lvl7pPr>
            <a:lvl8pPr>
              <a:defRPr sz="2400" b="0">
                <a:solidFill>
                  <a:srgbClr val="342B3B"/>
                </a:solidFill>
                <a:latin typeface="Arial"/>
                <a:ea typeface="Arial"/>
                <a:cs typeface="Arial"/>
              </a:defRPr>
            </a:lvl8pPr>
            <a:lvl9pPr>
              <a:defRPr sz="2400" b="0">
                <a:solidFill>
                  <a:srgbClr val="342B3B"/>
                </a:solidFill>
                <a:latin typeface="Arial"/>
                <a:ea typeface="Arial"/>
                <a:cs typeface="Arial"/>
              </a:defRPr>
            </a:lvl9pPr>
          </a:lstStyle>
          <a:p>
            <a:pPr marL="342900" indent="-342900">
              <a:buFont typeface="Arial" panose="020B0604020202020204" pitchFamily="34" charset="0"/>
              <a:buChar char="•"/>
              <a:defRPr sz="2400" b="0">
                <a:solidFill>
                  <a:srgbClr val="342B3B"/>
                </a:solidFill>
                <a:latin typeface="Arial"/>
                <a:ea typeface="Arial"/>
                <a:cs typeface="Arial"/>
              </a:defRPr>
            </a:pPr>
            <a:r>
              <a:rPr sz="2400" b="0">
                <a:solidFill>
                  <a:srgbClr val="342B3B"/>
                </a:solidFill>
                <a:latin typeface="Arial"/>
                <a:ea typeface="Arial"/>
                <a:cs typeface="Arial"/>
              </a:rPr>
              <a:t>Link workers and leaders coordinate fit</a:t>
            </a:r>
          </a:p>
          <a:p>
            <a:pPr marL="342900" indent="-342900">
              <a:buFont typeface="Arial" panose="020B0604020202020204" pitchFamily="34" charset="0"/>
              <a:buChar char="•"/>
            </a:pPr>
            <a:endParaRPr sz="2400" b="0">
              <a:solidFill>
                <a:srgbClr val="342B3B"/>
              </a:solidFill>
              <a:latin typeface="Arial"/>
              <a:ea typeface="Arial"/>
              <a:cs typeface="Arial"/>
            </a:endParaRPr>
          </a:p>
          <a:p>
            <a:pPr marL="342900" indent="-342900">
              <a:buFont typeface="Arial" panose="020B0604020202020204" pitchFamily="34" charset="0"/>
              <a:buChar char="•"/>
              <a:defRPr sz="2400" b="0">
                <a:solidFill>
                  <a:srgbClr val="342B3B"/>
                </a:solidFill>
                <a:latin typeface="Arial"/>
                <a:ea typeface="Arial"/>
                <a:cs typeface="Arial"/>
              </a:defRPr>
            </a:pPr>
            <a:r>
              <a:rPr sz="2400" b="0">
                <a:solidFill>
                  <a:srgbClr val="342B3B"/>
                </a:solidFill>
                <a:latin typeface="Arial"/>
                <a:ea typeface="Arial"/>
                <a:cs typeface="Arial"/>
              </a:rPr>
              <a:t>Welcoming groups build confidence</a:t>
            </a:r>
          </a:p>
          <a:p>
            <a:pPr marL="342900" indent="-342900">
              <a:buFont typeface="Arial" panose="020B0604020202020204" pitchFamily="34" charset="0"/>
              <a:buChar char="•"/>
            </a:pPr>
            <a:endParaRPr sz="2400" b="0">
              <a:solidFill>
                <a:srgbClr val="342B3B"/>
              </a:solidFill>
              <a:latin typeface="Arial"/>
              <a:ea typeface="Arial"/>
              <a:cs typeface="Arial"/>
            </a:endParaRPr>
          </a:p>
          <a:p>
            <a:pPr marL="342900" indent="-342900">
              <a:buFont typeface="Arial" panose="020B0604020202020204" pitchFamily="34" charset="0"/>
              <a:buChar char="•"/>
              <a:defRPr sz="2400" b="0">
                <a:solidFill>
                  <a:srgbClr val="342B3B"/>
                </a:solidFill>
                <a:latin typeface="Arial"/>
                <a:ea typeface="Arial"/>
                <a:cs typeface="Arial"/>
              </a:defRPr>
            </a:pPr>
            <a:r>
              <a:rPr sz="2400" b="0">
                <a:solidFill>
                  <a:srgbClr val="342B3B"/>
                </a:solidFill>
                <a:latin typeface="Arial"/>
                <a:ea typeface="Arial"/>
                <a:cs typeface="Arial"/>
              </a:rPr>
              <a:t>Seasonal provision creates uncertainty</a:t>
            </a:r>
          </a:p>
        </p:txBody>
      </p:sp>
      <p:sp>
        <p:nvSpPr>
          <p:cNvPr id="4" name="text-3">
            <a:extLst>
              <a:ext uri="{FF2B5EF4-FFF2-40B4-BE49-F238E27FC236}">
                <a16:creationId xmlns:a16="http://schemas.microsoft.com/office/drawing/2014/main" id="{5B4F7541-F716-4FA1-8CEA-6FAB277A1573}"/>
              </a:ext>
            </a:extLst>
          </p:cNvPr>
          <p:cNvSpPr>
            <a:spLocks noGrp="1"/>
          </p:cNvSpPr>
          <p:nvPr/>
        </p:nvSpPr>
        <p:spPr>
          <a:xfrm>
            <a:off x="609600" y="4581525"/>
            <a:ext cx="5772150" cy="1104900"/>
          </a:xfrm>
          <a:prstGeom prst="rect">
            <a:avLst/>
          </a:prstGeom>
          <a:noFill/>
          <a:ln w="0">
            <a:noFill/>
            <a:prstDash val="solid"/>
          </a:ln>
        </p:spPr>
        <p:txBody>
          <a:bodyPr>
            <a:noAutofit/>
          </a:bodyPr>
          <a:lstStyle>
            <a:defPPr>
              <a:defRPr sz="2400" b="1">
                <a:solidFill>
                  <a:srgbClr val="AA566D"/>
                </a:solidFill>
                <a:latin typeface="Arial"/>
                <a:ea typeface="Arial"/>
                <a:cs typeface="Arial"/>
              </a:defRPr>
            </a:defPPr>
            <a:lvl1pPr>
              <a:defRPr sz="2400" b="1">
                <a:solidFill>
                  <a:srgbClr val="AA566D"/>
                </a:solidFill>
                <a:latin typeface="Arial"/>
                <a:ea typeface="Arial"/>
                <a:cs typeface="Arial"/>
              </a:defRPr>
            </a:lvl1pPr>
            <a:lvl2pPr>
              <a:defRPr sz="2400" b="1">
                <a:solidFill>
                  <a:srgbClr val="AA566D"/>
                </a:solidFill>
                <a:latin typeface="Arial"/>
                <a:ea typeface="Arial"/>
                <a:cs typeface="Arial"/>
              </a:defRPr>
            </a:lvl2pPr>
            <a:lvl3pPr>
              <a:defRPr sz="2400" b="1">
                <a:solidFill>
                  <a:srgbClr val="AA566D"/>
                </a:solidFill>
                <a:latin typeface="Arial"/>
                <a:ea typeface="Arial"/>
                <a:cs typeface="Arial"/>
              </a:defRPr>
            </a:lvl3pPr>
            <a:lvl4pPr>
              <a:defRPr sz="2400" b="1">
                <a:solidFill>
                  <a:srgbClr val="AA566D"/>
                </a:solidFill>
                <a:latin typeface="Arial"/>
                <a:ea typeface="Arial"/>
                <a:cs typeface="Arial"/>
              </a:defRPr>
            </a:lvl4pPr>
            <a:lvl5pPr>
              <a:defRPr sz="2400" b="1">
                <a:solidFill>
                  <a:srgbClr val="AA566D"/>
                </a:solidFill>
                <a:latin typeface="Arial"/>
                <a:ea typeface="Arial"/>
                <a:cs typeface="Arial"/>
              </a:defRPr>
            </a:lvl5pPr>
            <a:lvl6pPr>
              <a:defRPr sz="2400" b="1">
                <a:solidFill>
                  <a:srgbClr val="AA566D"/>
                </a:solidFill>
                <a:latin typeface="Arial"/>
                <a:ea typeface="Arial"/>
                <a:cs typeface="Arial"/>
              </a:defRPr>
            </a:lvl6pPr>
            <a:lvl7pPr>
              <a:defRPr sz="2400" b="1">
                <a:solidFill>
                  <a:srgbClr val="AA566D"/>
                </a:solidFill>
                <a:latin typeface="Arial"/>
                <a:ea typeface="Arial"/>
                <a:cs typeface="Arial"/>
              </a:defRPr>
            </a:lvl7pPr>
            <a:lvl8pPr>
              <a:defRPr sz="2400" b="1">
                <a:solidFill>
                  <a:srgbClr val="AA566D"/>
                </a:solidFill>
                <a:latin typeface="Arial"/>
                <a:ea typeface="Arial"/>
                <a:cs typeface="Arial"/>
              </a:defRPr>
            </a:lvl8pPr>
            <a:lvl9pPr>
              <a:defRPr sz="2400" b="1">
                <a:solidFill>
                  <a:srgbClr val="AA566D"/>
                </a:solidFill>
                <a:latin typeface="Arial"/>
                <a:ea typeface="Arial"/>
                <a:cs typeface="Arial"/>
              </a:defRPr>
            </a:lvl9pPr>
          </a:lstStyle>
          <a:p>
            <a:pPr>
              <a:defRPr sz="2400" b="1">
                <a:solidFill>
                  <a:srgbClr val="AA566D"/>
                </a:solidFill>
                <a:latin typeface="Arial"/>
                <a:ea typeface="Arial"/>
                <a:cs typeface="Arial"/>
              </a:defRPr>
            </a:pPr>
            <a:r>
              <a:rPr sz="2400" b="1">
                <a:solidFill>
                  <a:srgbClr val="AA566D"/>
                </a:solidFill>
                <a:latin typeface="Arial"/>
                <a:ea typeface="Arial"/>
                <a:cs typeface="Arial"/>
              </a:rPr>
              <a:t>Publicity creates awareness.</a:t>
            </a:r>
          </a:p>
          <a:p>
            <a:pPr>
              <a:defRPr sz="2400" b="1">
                <a:solidFill>
                  <a:srgbClr val="AA566D"/>
                </a:solidFill>
                <a:latin typeface="Arial"/>
                <a:ea typeface="Arial"/>
                <a:cs typeface="Arial"/>
              </a:defRPr>
            </a:pPr>
            <a:r>
              <a:rPr sz="2400" b="1">
                <a:solidFill>
                  <a:srgbClr val="AA566D"/>
                </a:solidFill>
                <a:latin typeface="Arial"/>
                <a:ea typeface="Arial"/>
                <a:cs typeface="Arial"/>
              </a:rPr>
              <a:t>Relationships support participation.</a:t>
            </a:r>
          </a:p>
        </p:txBody>
      </p:sp>
      <p:sp>
        <p:nvSpPr>
          <p:cNvPr id="5" name="text-4">
            <a:extLst>
              <a:ext uri="{FF2B5EF4-FFF2-40B4-BE49-F238E27FC236}">
                <a16:creationId xmlns:a16="http://schemas.microsoft.com/office/drawing/2014/main" id="{AC2E1E32-EB08-442E-AE52-B36EAF589CD2}"/>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chor="t">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00" b="0">
                <a:solidFill>
                  <a:srgbClr val="6C5E69"/>
                </a:solidFill>
                <a:latin typeface="Arial"/>
                <a:ea typeface="Arial"/>
                <a:cs typeface="Arial"/>
              </a:rPr>
              <a:t>(Pollard et al., 2025</a:t>
            </a:r>
            <a:r>
              <a:rPr lang="en-GB" sz="1400"/>
              <a:t> ;</a:t>
            </a:r>
            <a:r>
              <a:rPr sz="1400" b="0">
                <a:solidFill>
                  <a:srgbClr val="6C5E69"/>
                </a:solidFill>
                <a:latin typeface="Arial"/>
                <a:ea typeface="Arial"/>
                <a:cs typeface="Arial"/>
              </a:rPr>
              <a:t> DHSC, 2023a)</a:t>
            </a:r>
          </a:p>
        </p:txBody>
      </p:sp>
      <p:sp>
        <p:nvSpPr>
          <p:cNvPr id="6" name="text-5">
            <a:extLst>
              <a:ext uri="{FF2B5EF4-FFF2-40B4-BE49-F238E27FC236}">
                <a16:creationId xmlns:a16="http://schemas.microsoft.com/office/drawing/2014/main" id="{509E6FD4-EDDA-4DBC-8B10-85F04C39F362}"/>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10</a:t>
            </a:r>
          </a:p>
        </p:txBody>
      </p:sp>
    </p:spTree>
    <p:extLst>
      <p:ext uri="{BB962C8B-B14F-4D97-AF65-F5344CB8AC3E}">
        <p14:creationId xmlns:p14="http://schemas.microsoft.com/office/powerpoint/2010/main" val="1159458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6ECDD"/>
        </a:solidFill>
        <a:effectLst/>
      </p:bgPr>
    </p:bg>
    <p:spTree>
      <p:nvGrpSpPr>
        <p:cNvPr id="1" name=""/>
        <p:cNvGrpSpPr/>
        <p:nvPr/>
      </p:nvGrpSpPr>
      <p:grpSpPr>
        <a:xfrm>
          <a:off x="0" y="0"/>
          <a:ext cx="0" cy="0"/>
          <a:chOff x="0" y="0"/>
          <a:chExt cx="0" cy="0"/>
        </a:xfrm>
      </p:grpSpPr>
      <p:sp>
        <p:nvSpPr>
          <p:cNvPr id="9" name="text-0">
            <a:extLst>
              <a:ext uri="{FF2B5EF4-FFF2-40B4-BE49-F238E27FC236}">
                <a16:creationId xmlns:a16="http://schemas.microsoft.com/office/drawing/2014/main" id="{0962ECF7-4177-48D2-B624-FC87B87D0E8F}"/>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1">
                <a:solidFill>
                  <a:srgbClr val="65394E"/>
                </a:solidFill>
                <a:latin typeface="Georgia"/>
                <a:ea typeface="Georgia"/>
                <a:cs typeface="Georgia"/>
              </a:rPr>
              <a:t>Equity requires trust and sustained access</a:t>
            </a:r>
          </a:p>
        </p:txBody>
      </p:sp>
      <p:sp>
        <p:nvSpPr>
          <p:cNvPr id="2" name="text-1">
            <a:extLst>
              <a:ext uri="{FF2B5EF4-FFF2-40B4-BE49-F238E27FC236}">
                <a16:creationId xmlns:a16="http://schemas.microsoft.com/office/drawing/2014/main" id="{42D74C6F-676B-401B-8505-846E3B55A36A}"/>
              </a:ext>
            </a:extLst>
          </p:cNvPr>
          <p:cNvSpPr>
            <a:spLocks noGrp="1"/>
          </p:cNvSpPr>
          <p:nvPr/>
        </p:nvSpPr>
        <p:spPr>
          <a:xfrm>
            <a:off x="609600" y="1628775"/>
            <a:ext cx="5715000" cy="533400"/>
          </a:xfrm>
          <a:prstGeom prst="rect">
            <a:avLst/>
          </a:prstGeom>
          <a:noFill/>
          <a:ln w="0">
            <a:noFill/>
            <a:prstDash val="solid"/>
          </a:ln>
        </p:spPr>
        <p:txBody>
          <a:bodyPr>
            <a:noAutofit/>
          </a:bodyPr>
          <a:lstStyle>
            <a:defPPr>
              <a:defRPr sz="2925" b="0">
                <a:solidFill>
                  <a:srgbClr val="65394E"/>
                </a:solidFill>
                <a:latin typeface="Georgia"/>
                <a:ea typeface="Georgia"/>
                <a:cs typeface="Georgia"/>
              </a:defRPr>
            </a:defPPr>
            <a:lvl1pPr>
              <a:defRPr sz="2925" b="0">
                <a:solidFill>
                  <a:srgbClr val="65394E"/>
                </a:solidFill>
                <a:latin typeface="Georgia"/>
                <a:ea typeface="Georgia"/>
                <a:cs typeface="Georgia"/>
              </a:defRPr>
            </a:lvl1pPr>
            <a:lvl2pPr>
              <a:defRPr sz="2925" b="0">
                <a:solidFill>
                  <a:srgbClr val="65394E"/>
                </a:solidFill>
                <a:latin typeface="Georgia"/>
                <a:ea typeface="Georgia"/>
                <a:cs typeface="Georgia"/>
              </a:defRPr>
            </a:lvl2pPr>
            <a:lvl3pPr>
              <a:defRPr sz="2925" b="0">
                <a:solidFill>
                  <a:srgbClr val="65394E"/>
                </a:solidFill>
                <a:latin typeface="Georgia"/>
                <a:ea typeface="Georgia"/>
                <a:cs typeface="Georgia"/>
              </a:defRPr>
            </a:lvl3pPr>
            <a:lvl4pPr>
              <a:defRPr sz="2925" b="0">
                <a:solidFill>
                  <a:srgbClr val="65394E"/>
                </a:solidFill>
                <a:latin typeface="Georgia"/>
                <a:ea typeface="Georgia"/>
                <a:cs typeface="Georgia"/>
              </a:defRPr>
            </a:lvl4pPr>
            <a:lvl5pPr>
              <a:defRPr sz="2925" b="0">
                <a:solidFill>
                  <a:srgbClr val="65394E"/>
                </a:solidFill>
                <a:latin typeface="Georgia"/>
                <a:ea typeface="Georgia"/>
                <a:cs typeface="Georgia"/>
              </a:defRPr>
            </a:lvl5pPr>
            <a:lvl6pPr>
              <a:defRPr sz="2925" b="0">
                <a:solidFill>
                  <a:srgbClr val="65394E"/>
                </a:solidFill>
                <a:latin typeface="Georgia"/>
                <a:ea typeface="Georgia"/>
                <a:cs typeface="Georgia"/>
              </a:defRPr>
            </a:lvl6pPr>
            <a:lvl7pPr>
              <a:defRPr sz="2925" b="0">
                <a:solidFill>
                  <a:srgbClr val="65394E"/>
                </a:solidFill>
                <a:latin typeface="Georgia"/>
                <a:ea typeface="Georgia"/>
                <a:cs typeface="Georgia"/>
              </a:defRPr>
            </a:lvl7pPr>
            <a:lvl8pPr>
              <a:defRPr sz="2925" b="0">
                <a:solidFill>
                  <a:srgbClr val="65394E"/>
                </a:solidFill>
                <a:latin typeface="Georgia"/>
                <a:ea typeface="Georgia"/>
                <a:cs typeface="Georgia"/>
              </a:defRPr>
            </a:lvl8pPr>
            <a:lvl9pPr>
              <a:defRPr sz="2925" b="0">
                <a:solidFill>
                  <a:srgbClr val="65394E"/>
                </a:solidFill>
                <a:latin typeface="Georgia"/>
                <a:ea typeface="Georgia"/>
                <a:cs typeface="Georgia"/>
              </a:defRPr>
            </a:lvl9pPr>
          </a:lstStyle>
          <a:p>
            <a:pPr>
              <a:defRPr sz="2925" b="0">
                <a:solidFill>
                  <a:srgbClr val="65394E"/>
                </a:solidFill>
                <a:latin typeface="Georgia"/>
                <a:ea typeface="Georgia"/>
                <a:cs typeface="Georgia"/>
              </a:defRPr>
            </a:pPr>
            <a:r>
              <a:rPr sz="2925" b="0">
                <a:solidFill>
                  <a:srgbClr val="65394E"/>
                </a:solidFill>
                <a:latin typeface="Georgia"/>
                <a:ea typeface="Georgia"/>
                <a:cs typeface="Georgia"/>
              </a:rPr>
              <a:t>Hull and York</a:t>
            </a:r>
          </a:p>
        </p:txBody>
      </p:sp>
      <p:graphicFrame>
        <p:nvGraphicFramePr>
          <p:cNvPr id="3" name="Chart">
            <a:extLst>
              <a:ext uri="{FF2B5EF4-FFF2-40B4-BE49-F238E27FC236}">
                <a16:creationId xmlns:a16="http://schemas.microsoft.com/office/drawing/2014/main" id="{FACF4528-1DF4-4D58-A8DB-485E24316E28}"/>
              </a:ext>
            </a:extLst>
          </p:cNvPr>
          <p:cNvGraphicFramePr/>
          <p:nvPr/>
        </p:nvGraphicFramePr>
        <p:xfrm>
          <a:off x="609600" y="2552700"/>
          <a:ext cx="6096000" cy="2952750"/>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2">
            <a:extLst>
              <a:ext uri="{FF2B5EF4-FFF2-40B4-BE49-F238E27FC236}">
                <a16:creationId xmlns:a16="http://schemas.microsoft.com/office/drawing/2014/main" id="{0F9729B9-043D-43A5-B5A6-3221DE93747B}"/>
              </a:ext>
            </a:extLst>
          </p:cNvPr>
          <p:cNvSpPr>
            <a:spLocks noGrp="1"/>
          </p:cNvSpPr>
          <p:nvPr/>
        </p:nvSpPr>
        <p:spPr>
          <a:xfrm>
            <a:off x="7477125" y="1743075"/>
            <a:ext cx="4000500" cy="1009650"/>
          </a:xfrm>
          <a:prstGeom prst="rect">
            <a:avLst/>
          </a:prstGeom>
          <a:noFill/>
          <a:ln w="0">
            <a:noFill/>
            <a:prstDash val="solid"/>
          </a:ln>
        </p:spPr>
        <p:txBody>
          <a:bodyPr lIns="91440" tIns="45720" rIns="91440" bIns="45720" anchor="t">
            <a:noAutofit/>
          </a:bodyPr>
          <a:lstStyle>
            <a:defPPr>
              <a:defRPr sz="2925" b="1">
                <a:solidFill>
                  <a:srgbClr val="65394E"/>
                </a:solidFill>
                <a:latin typeface="Arial"/>
                <a:ea typeface="Arial"/>
                <a:cs typeface="Arial"/>
              </a:defRPr>
            </a:defPPr>
            <a:lvl1pPr>
              <a:defRPr sz="2925" b="1">
                <a:solidFill>
                  <a:srgbClr val="65394E"/>
                </a:solidFill>
                <a:latin typeface="Arial"/>
                <a:ea typeface="Arial"/>
                <a:cs typeface="Arial"/>
              </a:defRPr>
            </a:lvl1pPr>
            <a:lvl2pPr>
              <a:defRPr sz="2925" b="1">
                <a:solidFill>
                  <a:srgbClr val="65394E"/>
                </a:solidFill>
                <a:latin typeface="Arial"/>
                <a:ea typeface="Arial"/>
                <a:cs typeface="Arial"/>
              </a:defRPr>
            </a:lvl2pPr>
            <a:lvl3pPr>
              <a:defRPr sz="2925" b="1">
                <a:solidFill>
                  <a:srgbClr val="65394E"/>
                </a:solidFill>
                <a:latin typeface="Arial"/>
                <a:ea typeface="Arial"/>
                <a:cs typeface="Arial"/>
              </a:defRPr>
            </a:lvl3pPr>
            <a:lvl4pPr>
              <a:defRPr sz="2925" b="1">
                <a:solidFill>
                  <a:srgbClr val="65394E"/>
                </a:solidFill>
                <a:latin typeface="Arial"/>
                <a:ea typeface="Arial"/>
                <a:cs typeface="Arial"/>
              </a:defRPr>
            </a:lvl4pPr>
            <a:lvl5pPr>
              <a:defRPr sz="2925" b="1">
                <a:solidFill>
                  <a:srgbClr val="65394E"/>
                </a:solidFill>
                <a:latin typeface="Arial"/>
                <a:ea typeface="Arial"/>
                <a:cs typeface="Arial"/>
              </a:defRPr>
            </a:lvl5pPr>
            <a:lvl6pPr>
              <a:defRPr sz="2925" b="1">
                <a:solidFill>
                  <a:srgbClr val="65394E"/>
                </a:solidFill>
                <a:latin typeface="Arial"/>
                <a:ea typeface="Arial"/>
                <a:cs typeface="Arial"/>
              </a:defRPr>
            </a:lvl6pPr>
            <a:lvl7pPr>
              <a:defRPr sz="2925" b="1">
                <a:solidFill>
                  <a:srgbClr val="65394E"/>
                </a:solidFill>
                <a:latin typeface="Arial"/>
                <a:ea typeface="Arial"/>
                <a:cs typeface="Arial"/>
              </a:defRPr>
            </a:lvl7pPr>
            <a:lvl8pPr>
              <a:defRPr sz="2925" b="1">
                <a:solidFill>
                  <a:srgbClr val="65394E"/>
                </a:solidFill>
                <a:latin typeface="Arial"/>
                <a:ea typeface="Arial"/>
                <a:cs typeface="Arial"/>
              </a:defRPr>
            </a:lvl8pPr>
            <a:lvl9pPr>
              <a:defRPr sz="2925" b="1">
                <a:solidFill>
                  <a:srgbClr val="65394E"/>
                </a:solidFill>
                <a:latin typeface="Arial"/>
                <a:ea typeface="Arial"/>
                <a:cs typeface="Arial"/>
              </a:defRPr>
            </a:lvl9pPr>
          </a:lstStyle>
          <a:p>
            <a:pPr>
              <a:defRPr sz="2925" b="1">
                <a:solidFill>
                  <a:srgbClr val="65394E"/>
                </a:solidFill>
                <a:latin typeface="Arial"/>
                <a:ea typeface="Arial"/>
                <a:cs typeface="Arial"/>
              </a:defRPr>
            </a:pPr>
            <a:r>
              <a:rPr sz="2925" b="1">
                <a:solidFill>
                  <a:srgbClr val="65394E"/>
                </a:solidFill>
                <a:latin typeface="Arial"/>
                <a:ea typeface="Arial"/>
                <a:cs typeface="Arial"/>
              </a:rPr>
              <a:t>Six community</a:t>
            </a:r>
          </a:p>
          <a:p>
            <a:pPr>
              <a:defRPr sz="2925" b="1">
                <a:solidFill>
                  <a:srgbClr val="65394E"/>
                </a:solidFill>
                <a:latin typeface="Arial"/>
                <a:ea typeface="Arial"/>
                <a:cs typeface="Arial"/>
              </a:defRPr>
            </a:pPr>
            <a:r>
              <a:rPr sz="2900" b="1" err="1">
                <a:solidFill>
                  <a:srgbClr val="65394E"/>
                </a:solidFill>
                <a:latin typeface="Arial"/>
                <a:ea typeface="Arial"/>
                <a:cs typeface="Arial"/>
              </a:rPr>
              <a:t>organisations</a:t>
            </a:r>
            <a:endParaRPr sz="2900" b="1">
              <a:solidFill>
                <a:srgbClr val="65394E"/>
              </a:solidFill>
              <a:latin typeface="Arial"/>
              <a:ea typeface="Arial"/>
              <a:cs typeface="Arial"/>
            </a:endParaRPr>
          </a:p>
        </p:txBody>
      </p:sp>
      <p:sp>
        <p:nvSpPr>
          <p:cNvPr id="5" name="text-3">
            <a:extLst>
              <a:ext uri="{FF2B5EF4-FFF2-40B4-BE49-F238E27FC236}">
                <a16:creationId xmlns:a16="http://schemas.microsoft.com/office/drawing/2014/main" id="{786D6620-108C-47E0-AD1D-EC340C054C3A}"/>
              </a:ext>
            </a:extLst>
          </p:cNvPr>
          <p:cNvSpPr>
            <a:spLocks noGrp="1"/>
          </p:cNvSpPr>
          <p:nvPr/>
        </p:nvSpPr>
        <p:spPr>
          <a:xfrm>
            <a:off x="7477125" y="3333750"/>
            <a:ext cx="4000500" cy="20574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a:defRPr sz="2250" b="0">
                <a:solidFill>
                  <a:srgbClr val="342B3B"/>
                </a:solidFill>
                <a:latin typeface="Arial"/>
                <a:ea typeface="Arial"/>
                <a:cs typeface="Arial"/>
              </a:defRPr>
            </a:pPr>
            <a:r>
              <a:rPr sz="2250" b="0">
                <a:solidFill>
                  <a:srgbClr val="342B3B"/>
                </a:solidFill>
                <a:latin typeface="Arial"/>
                <a:ea typeface="Arial"/>
                <a:cs typeface="Arial"/>
              </a:rPr>
              <a:t>Trust and practical help</a:t>
            </a:r>
          </a:p>
          <a:p>
            <a:pPr>
              <a:defRPr sz="2250" b="0">
                <a:solidFill>
                  <a:srgbClr val="342B3B"/>
                </a:solidFill>
                <a:latin typeface="Arial"/>
                <a:ea typeface="Arial"/>
                <a:cs typeface="Arial"/>
              </a:defRPr>
            </a:pPr>
            <a:r>
              <a:rPr sz="2250" b="0">
                <a:solidFill>
                  <a:srgbClr val="342B3B"/>
                </a:solidFill>
                <a:latin typeface="Arial"/>
                <a:ea typeface="Arial"/>
                <a:cs typeface="Arial"/>
              </a:rPr>
              <a:t>supported access</a:t>
            </a:r>
          </a:p>
          <a:p>
            <a:endParaRPr sz="2250" b="0">
              <a:solidFill>
                <a:srgbClr val="342B3B"/>
              </a:solidFill>
              <a:latin typeface="Arial"/>
              <a:ea typeface="Arial"/>
              <a:cs typeface="Arial"/>
            </a:endParaRPr>
          </a:p>
          <a:p>
            <a:pPr>
              <a:defRPr sz="2250" b="0">
                <a:solidFill>
                  <a:srgbClr val="342B3B"/>
                </a:solidFill>
                <a:latin typeface="Arial"/>
                <a:ea typeface="Arial"/>
                <a:cs typeface="Arial"/>
              </a:defRPr>
            </a:pPr>
            <a:r>
              <a:rPr sz="2250" b="0">
                <a:solidFill>
                  <a:srgbClr val="342B3B"/>
                </a:solidFill>
                <a:latin typeface="Arial"/>
                <a:ea typeface="Arial"/>
                <a:cs typeface="Arial"/>
              </a:rPr>
              <a:t>Missing follow-up limits</a:t>
            </a:r>
          </a:p>
          <a:p>
            <a:pPr>
              <a:defRPr sz="2250" b="0">
                <a:solidFill>
                  <a:srgbClr val="342B3B"/>
                </a:solidFill>
                <a:latin typeface="Arial"/>
                <a:ea typeface="Arial"/>
                <a:cs typeface="Arial"/>
              </a:defRPr>
            </a:pPr>
            <a:r>
              <a:rPr sz="2250" b="0">
                <a:solidFill>
                  <a:srgbClr val="342B3B"/>
                </a:solidFill>
                <a:latin typeface="Arial"/>
                <a:ea typeface="Arial"/>
                <a:cs typeface="Arial"/>
              </a:rPr>
              <a:t>certainty about outcomes</a:t>
            </a:r>
          </a:p>
        </p:txBody>
      </p:sp>
      <p:sp>
        <p:nvSpPr>
          <p:cNvPr id="6" name="text-4">
            <a:extLst>
              <a:ext uri="{FF2B5EF4-FFF2-40B4-BE49-F238E27FC236}">
                <a16:creationId xmlns:a16="http://schemas.microsoft.com/office/drawing/2014/main" id="{74E95A2B-1012-4EE5-988C-33A20F4724B9}"/>
              </a:ext>
            </a:extLst>
          </p:cNvPr>
          <p:cNvSpPr>
            <a:spLocks noGrp="1"/>
          </p:cNvSpPr>
          <p:nvPr/>
        </p:nvSpPr>
        <p:spPr>
          <a:xfrm>
            <a:off x="609600" y="5715000"/>
            <a:ext cx="10763250" cy="409575"/>
          </a:xfrm>
          <a:prstGeom prst="rect">
            <a:avLst/>
          </a:prstGeom>
          <a:noFill/>
          <a:ln w="0">
            <a:noFill/>
            <a:prstDash val="solid"/>
          </a:ln>
        </p:spPr>
        <p:txBody>
          <a:bodyPr>
            <a:noAutofit/>
          </a:bodyPr>
          <a:lstStyle>
            <a:defPPr>
              <a:defRPr sz="2025" b="1">
                <a:solidFill>
                  <a:srgbClr val="AA566D"/>
                </a:solidFill>
                <a:latin typeface="Arial"/>
                <a:ea typeface="Arial"/>
                <a:cs typeface="Arial"/>
              </a:defRPr>
            </a:defPPr>
            <a:lvl1pPr>
              <a:defRPr sz="2025" b="1">
                <a:solidFill>
                  <a:srgbClr val="AA566D"/>
                </a:solidFill>
                <a:latin typeface="Arial"/>
                <a:ea typeface="Arial"/>
                <a:cs typeface="Arial"/>
              </a:defRPr>
            </a:lvl1pPr>
            <a:lvl2pPr>
              <a:defRPr sz="2025" b="1">
                <a:solidFill>
                  <a:srgbClr val="AA566D"/>
                </a:solidFill>
                <a:latin typeface="Arial"/>
                <a:ea typeface="Arial"/>
                <a:cs typeface="Arial"/>
              </a:defRPr>
            </a:lvl2pPr>
            <a:lvl3pPr>
              <a:defRPr sz="2025" b="1">
                <a:solidFill>
                  <a:srgbClr val="AA566D"/>
                </a:solidFill>
                <a:latin typeface="Arial"/>
                <a:ea typeface="Arial"/>
                <a:cs typeface="Arial"/>
              </a:defRPr>
            </a:lvl3pPr>
            <a:lvl4pPr>
              <a:defRPr sz="2025" b="1">
                <a:solidFill>
                  <a:srgbClr val="AA566D"/>
                </a:solidFill>
                <a:latin typeface="Arial"/>
                <a:ea typeface="Arial"/>
                <a:cs typeface="Arial"/>
              </a:defRPr>
            </a:lvl4pPr>
            <a:lvl5pPr>
              <a:defRPr sz="2025" b="1">
                <a:solidFill>
                  <a:srgbClr val="AA566D"/>
                </a:solidFill>
                <a:latin typeface="Arial"/>
                <a:ea typeface="Arial"/>
                <a:cs typeface="Arial"/>
              </a:defRPr>
            </a:lvl5pPr>
            <a:lvl6pPr>
              <a:defRPr sz="2025" b="1">
                <a:solidFill>
                  <a:srgbClr val="AA566D"/>
                </a:solidFill>
                <a:latin typeface="Arial"/>
                <a:ea typeface="Arial"/>
                <a:cs typeface="Arial"/>
              </a:defRPr>
            </a:lvl6pPr>
            <a:lvl7pPr>
              <a:defRPr sz="2025" b="1">
                <a:solidFill>
                  <a:srgbClr val="AA566D"/>
                </a:solidFill>
                <a:latin typeface="Arial"/>
                <a:ea typeface="Arial"/>
                <a:cs typeface="Arial"/>
              </a:defRPr>
            </a:lvl7pPr>
            <a:lvl8pPr>
              <a:defRPr sz="2025" b="1">
                <a:solidFill>
                  <a:srgbClr val="AA566D"/>
                </a:solidFill>
                <a:latin typeface="Arial"/>
                <a:ea typeface="Arial"/>
                <a:cs typeface="Arial"/>
              </a:defRPr>
            </a:lvl8pPr>
            <a:lvl9pPr>
              <a:defRPr sz="2025" b="1">
                <a:solidFill>
                  <a:srgbClr val="AA566D"/>
                </a:solidFill>
                <a:latin typeface="Arial"/>
                <a:ea typeface="Arial"/>
                <a:cs typeface="Arial"/>
              </a:defRPr>
            </a:lvl9pPr>
          </a:lstStyle>
          <a:p>
            <a:pPr>
              <a:defRPr sz="2025" b="1">
                <a:solidFill>
                  <a:srgbClr val="AA566D"/>
                </a:solidFill>
                <a:latin typeface="Arial"/>
                <a:ea typeface="Arial"/>
                <a:cs typeface="Arial"/>
              </a:defRPr>
            </a:pPr>
            <a:r>
              <a:rPr sz="2025" b="1">
                <a:solidFill>
                  <a:srgbClr val="AA566D"/>
                </a:solidFill>
                <a:latin typeface="Arial"/>
                <a:ea typeface="Arial"/>
                <a:cs typeface="Arial"/>
              </a:rPr>
              <a:t>Equity depends on transport, cultural safety and choice</a:t>
            </a:r>
          </a:p>
        </p:txBody>
      </p:sp>
      <p:sp>
        <p:nvSpPr>
          <p:cNvPr id="7" name="text-5">
            <a:extLst>
              <a:ext uri="{FF2B5EF4-FFF2-40B4-BE49-F238E27FC236}">
                <a16:creationId xmlns:a16="http://schemas.microsoft.com/office/drawing/2014/main" id="{876CF8E9-34EB-4A6C-87D0-4FF792446569}"/>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lang="en-US" sz="1400" b="0">
                <a:solidFill>
                  <a:srgbClr val="6C5E69"/>
                </a:solidFill>
                <a:latin typeface="Arial"/>
                <a:ea typeface="Arial"/>
                <a:cs typeface="Arial"/>
              </a:rPr>
              <a:t>(Armitt et al., 2026</a:t>
            </a:r>
            <a:r>
              <a:rPr lang="en-US" sz="1400"/>
              <a:t> ; </a:t>
            </a:r>
            <a:r>
              <a:rPr lang="en-US" sz="1400" b="0">
                <a:solidFill>
                  <a:srgbClr val="6C5E69"/>
                </a:solidFill>
                <a:latin typeface="Arial"/>
                <a:ea typeface="Arial"/>
                <a:cs typeface="Arial"/>
              </a:rPr>
              <a:t>Equality Act 2010)</a:t>
            </a:r>
          </a:p>
        </p:txBody>
      </p:sp>
      <p:sp>
        <p:nvSpPr>
          <p:cNvPr id="8" name="text-6">
            <a:extLst>
              <a:ext uri="{FF2B5EF4-FFF2-40B4-BE49-F238E27FC236}">
                <a16:creationId xmlns:a16="http://schemas.microsoft.com/office/drawing/2014/main" id="{24E6F053-47F5-4671-9548-452BC749275B}"/>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11</a:t>
            </a:r>
          </a:p>
        </p:txBody>
      </p:sp>
    </p:spTree>
    <p:extLst>
      <p:ext uri="{BB962C8B-B14F-4D97-AF65-F5344CB8AC3E}">
        <p14:creationId xmlns:p14="http://schemas.microsoft.com/office/powerpoint/2010/main" val="220394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CE7F2"/>
        </a:solidFill>
        <a:effectLst/>
      </p:bgPr>
    </p:bg>
    <p:spTree>
      <p:nvGrpSpPr>
        <p:cNvPr id="1" name=""/>
        <p:cNvGrpSpPr/>
        <p:nvPr/>
      </p:nvGrpSpPr>
      <p:grpSpPr>
        <a:xfrm>
          <a:off x="0" y="0"/>
          <a:ext cx="0" cy="0"/>
          <a:chOff x="0" y="0"/>
          <a:chExt cx="0" cy="0"/>
        </a:xfrm>
      </p:grpSpPr>
      <p:sp>
        <p:nvSpPr>
          <p:cNvPr id="9" name="text-0">
            <a:extLst>
              <a:ext uri="{FF2B5EF4-FFF2-40B4-BE49-F238E27FC236}">
                <a16:creationId xmlns:a16="http://schemas.microsoft.com/office/drawing/2014/main" id="{B710238B-31D4-4B7B-ACCE-8E848C7C39D4}"/>
              </a:ext>
            </a:extLst>
          </p:cNvPr>
          <p:cNvSpPr>
            <a:spLocks noGrp="1"/>
          </p:cNvSpPr>
          <p:nvPr/>
        </p:nvSpPr>
        <p:spPr>
          <a:xfrm>
            <a:off x="421709" y="479904"/>
            <a:ext cx="11540125" cy="952500"/>
          </a:xfrm>
          <a:prstGeom prst="rect">
            <a:avLst/>
          </a:prstGeom>
          <a:noFill/>
          <a:ln w="0">
            <a:noFill/>
            <a:prstDash val="solid"/>
          </a:ln>
        </p:spPr>
        <p:txBody>
          <a:bodyPr lIns="91440" tIns="45720" rIns="91440" bIns="45720" anchor="t">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1">
                <a:solidFill>
                  <a:srgbClr val="65394E"/>
                </a:solidFill>
                <a:latin typeface="Georgia"/>
                <a:ea typeface="Georgia"/>
                <a:cs typeface="Georgia"/>
              </a:rPr>
              <a:t>Sustainability includes the community workforce</a:t>
            </a:r>
            <a:endParaRPr lang="en-US" sz="3450" b="1">
              <a:solidFill>
                <a:srgbClr val="65394E"/>
              </a:solidFill>
              <a:latin typeface="Georgia"/>
              <a:ea typeface="Georgia"/>
              <a:cs typeface="Georgia"/>
            </a:endParaRPr>
          </a:p>
        </p:txBody>
      </p:sp>
      <p:sp>
        <p:nvSpPr>
          <p:cNvPr id="2" name="text-1">
            <a:extLst>
              <a:ext uri="{FF2B5EF4-FFF2-40B4-BE49-F238E27FC236}">
                <a16:creationId xmlns:a16="http://schemas.microsoft.com/office/drawing/2014/main" id="{BE996175-0DC0-49FA-B3F0-C726A1C828E7}"/>
              </a:ext>
            </a:extLst>
          </p:cNvPr>
          <p:cNvSpPr>
            <a:spLocks noGrp="1"/>
          </p:cNvSpPr>
          <p:nvPr/>
        </p:nvSpPr>
        <p:spPr>
          <a:xfrm>
            <a:off x="609600" y="1619250"/>
            <a:ext cx="5048250" cy="1323975"/>
          </a:xfrm>
          <a:prstGeom prst="rect">
            <a:avLst/>
          </a:prstGeom>
          <a:noFill/>
          <a:ln w="0">
            <a:noFill/>
            <a:prstDash val="solid"/>
          </a:ln>
        </p:spPr>
        <p:txBody>
          <a:bodyPr>
            <a:noAutofit/>
          </a:bodyPr>
          <a:lstStyle>
            <a:defPPr>
              <a:defRPr sz="7725" b="1">
                <a:solidFill>
                  <a:srgbClr val="65394E"/>
                </a:solidFill>
                <a:latin typeface="Arial"/>
                <a:ea typeface="Arial"/>
                <a:cs typeface="Arial"/>
              </a:defRPr>
            </a:defPPr>
            <a:lvl1pPr>
              <a:defRPr sz="7725" b="1">
                <a:solidFill>
                  <a:srgbClr val="65394E"/>
                </a:solidFill>
                <a:latin typeface="Arial"/>
                <a:ea typeface="Arial"/>
                <a:cs typeface="Arial"/>
              </a:defRPr>
            </a:lvl1pPr>
            <a:lvl2pPr>
              <a:defRPr sz="7725" b="1">
                <a:solidFill>
                  <a:srgbClr val="65394E"/>
                </a:solidFill>
                <a:latin typeface="Arial"/>
                <a:ea typeface="Arial"/>
                <a:cs typeface="Arial"/>
              </a:defRPr>
            </a:lvl2pPr>
            <a:lvl3pPr>
              <a:defRPr sz="7725" b="1">
                <a:solidFill>
                  <a:srgbClr val="65394E"/>
                </a:solidFill>
                <a:latin typeface="Arial"/>
                <a:ea typeface="Arial"/>
                <a:cs typeface="Arial"/>
              </a:defRPr>
            </a:lvl3pPr>
            <a:lvl4pPr>
              <a:defRPr sz="7725" b="1">
                <a:solidFill>
                  <a:srgbClr val="65394E"/>
                </a:solidFill>
                <a:latin typeface="Arial"/>
                <a:ea typeface="Arial"/>
                <a:cs typeface="Arial"/>
              </a:defRPr>
            </a:lvl4pPr>
            <a:lvl5pPr>
              <a:defRPr sz="7725" b="1">
                <a:solidFill>
                  <a:srgbClr val="65394E"/>
                </a:solidFill>
                <a:latin typeface="Arial"/>
                <a:ea typeface="Arial"/>
                <a:cs typeface="Arial"/>
              </a:defRPr>
            </a:lvl5pPr>
            <a:lvl6pPr>
              <a:defRPr sz="7725" b="1">
                <a:solidFill>
                  <a:srgbClr val="65394E"/>
                </a:solidFill>
                <a:latin typeface="Arial"/>
                <a:ea typeface="Arial"/>
                <a:cs typeface="Arial"/>
              </a:defRPr>
            </a:lvl6pPr>
            <a:lvl7pPr>
              <a:defRPr sz="7725" b="1">
                <a:solidFill>
                  <a:srgbClr val="65394E"/>
                </a:solidFill>
                <a:latin typeface="Arial"/>
                <a:ea typeface="Arial"/>
                <a:cs typeface="Arial"/>
              </a:defRPr>
            </a:lvl7pPr>
            <a:lvl8pPr>
              <a:defRPr sz="7725" b="1">
                <a:solidFill>
                  <a:srgbClr val="65394E"/>
                </a:solidFill>
                <a:latin typeface="Arial"/>
                <a:ea typeface="Arial"/>
                <a:cs typeface="Arial"/>
              </a:defRPr>
            </a:lvl8pPr>
            <a:lvl9pPr>
              <a:defRPr sz="7725" b="1">
                <a:solidFill>
                  <a:srgbClr val="65394E"/>
                </a:solidFill>
                <a:latin typeface="Arial"/>
                <a:ea typeface="Arial"/>
                <a:cs typeface="Arial"/>
              </a:defRPr>
            </a:lvl9pPr>
          </a:lstStyle>
          <a:p>
            <a:pPr>
              <a:defRPr sz="7725" b="1">
                <a:solidFill>
                  <a:srgbClr val="65394E"/>
                </a:solidFill>
                <a:latin typeface="Arial"/>
                <a:ea typeface="Arial"/>
                <a:cs typeface="Arial"/>
              </a:defRPr>
            </a:pPr>
            <a:r>
              <a:rPr sz="7725" b="1">
                <a:solidFill>
                  <a:srgbClr val="65394E"/>
                </a:solidFill>
                <a:latin typeface="Arial"/>
                <a:ea typeface="Arial"/>
                <a:cs typeface="Arial"/>
              </a:rPr>
              <a:t>£507</a:t>
            </a:r>
          </a:p>
        </p:txBody>
      </p:sp>
      <p:sp>
        <p:nvSpPr>
          <p:cNvPr id="3" name="text-2">
            <a:extLst>
              <a:ext uri="{FF2B5EF4-FFF2-40B4-BE49-F238E27FC236}">
                <a16:creationId xmlns:a16="http://schemas.microsoft.com/office/drawing/2014/main" id="{B6B9C723-C6FB-4B31-B426-3EF0784B8E0A}"/>
              </a:ext>
            </a:extLst>
          </p:cNvPr>
          <p:cNvSpPr>
            <a:spLocks noGrp="1"/>
          </p:cNvSpPr>
          <p:nvPr/>
        </p:nvSpPr>
        <p:spPr>
          <a:xfrm>
            <a:off x="685800" y="3133725"/>
            <a:ext cx="4762500" cy="1476375"/>
          </a:xfrm>
          <a:prstGeom prst="rect">
            <a:avLst/>
          </a:prstGeom>
          <a:noFill/>
          <a:ln w="0">
            <a:noFill/>
            <a:prstDash val="solid"/>
          </a:ln>
        </p:spPr>
        <p:txBody>
          <a:bodyPr>
            <a:noAutofit/>
          </a:bodyPr>
          <a:lstStyle>
            <a:defPPr>
              <a:defRPr sz="2400" b="0">
                <a:solidFill>
                  <a:srgbClr val="342B3B"/>
                </a:solidFill>
                <a:latin typeface="Arial"/>
                <a:ea typeface="Arial"/>
                <a:cs typeface="Arial"/>
              </a:defRPr>
            </a:defPPr>
            <a:lvl1pPr>
              <a:defRPr sz="2400" b="0">
                <a:solidFill>
                  <a:srgbClr val="342B3B"/>
                </a:solidFill>
                <a:latin typeface="Arial"/>
                <a:ea typeface="Arial"/>
                <a:cs typeface="Arial"/>
              </a:defRPr>
            </a:lvl1pPr>
            <a:lvl2pPr>
              <a:defRPr sz="2400" b="0">
                <a:solidFill>
                  <a:srgbClr val="342B3B"/>
                </a:solidFill>
                <a:latin typeface="Arial"/>
                <a:ea typeface="Arial"/>
                <a:cs typeface="Arial"/>
              </a:defRPr>
            </a:lvl2pPr>
            <a:lvl3pPr>
              <a:defRPr sz="2400" b="0">
                <a:solidFill>
                  <a:srgbClr val="342B3B"/>
                </a:solidFill>
                <a:latin typeface="Arial"/>
                <a:ea typeface="Arial"/>
                <a:cs typeface="Arial"/>
              </a:defRPr>
            </a:lvl3pPr>
            <a:lvl4pPr>
              <a:defRPr sz="2400" b="0">
                <a:solidFill>
                  <a:srgbClr val="342B3B"/>
                </a:solidFill>
                <a:latin typeface="Arial"/>
                <a:ea typeface="Arial"/>
                <a:cs typeface="Arial"/>
              </a:defRPr>
            </a:lvl4pPr>
            <a:lvl5pPr>
              <a:defRPr sz="2400" b="0">
                <a:solidFill>
                  <a:srgbClr val="342B3B"/>
                </a:solidFill>
                <a:latin typeface="Arial"/>
                <a:ea typeface="Arial"/>
                <a:cs typeface="Arial"/>
              </a:defRPr>
            </a:lvl5pPr>
            <a:lvl6pPr>
              <a:defRPr sz="2400" b="0">
                <a:solidFill>
                  <a:srgbClr val="342B3B"/>
                </a:solidFill>
                <a:latin typeface="Arial"/>
                <a:ea typeface="Arial"/>
                <a:cs typeface="Arial"/>
              </a:defRPr>
            </a:lvl6pPr>
            <a:lvl7pPr>
              <a:defRPr sz="2400" b="0">
                <a:solidFill>
                  <a:srgbClr val="342B3B"/>
                </a:solidFill>
                <a:latin typeface="Arial"/>
                <a:ea typeface="Arial"/>
                <a:cs typeface="Arial"/>
              </a:defRPr>
            </a:lvl7pPr>
            <a:lvl8pPr>
              <a:defRPr sz="2400" b="0">
                <a:solidFill>
                  <a:srgbClr val="342B3B"/>
                </a:solidFill>
                <a:latin typeface="Arial"/>
                <a:ea typeface="Arial"/>
                <a:cs typeface="Arial"/>
              </a:defRPr>
            </a:lvl8pPr>
            <a:lvl9pPr>
              <a:defRPr sz="2400" b="0">
                <a:solidFill>
                  <a:srgbClr val="342B3B"/>
                </a:solidFill>
                <a:latin typeface="Arial"/>
                <a:ea typeface="Arial"/>
                <a:cs typeface="Arial"/>
              </a:defRPr>
            </a:lvl9pPr>
          </a:lstStyle>
          <a:p>
            <a:pPr>
              <a:defRPr sz="2400" b="0">
                <a:solidFill>
                  <a:srgbClr val="342B3B"/>
                </a:solidFill>
                <a:latin typeface="Arial"/>
                <a:ea typeface="Arial"/>
                <a:cs typeface="Arial"/>
              </a:defRPr>
            </a:pPr>
            <a:r>
              <a:rPr sz="2400" b="0">
                <a:solidFill>
                  <a:srgbClr val="342B3B"/>
                </a:solidFill>
                <a:latin typeface="Arial"/>
                <a:ea typeface="Arial"/>
                <a:cs typeface="Arial"/>
              </a:rPr>
              <a:t>average provider cost</a:t>
            </a:r>
          </a:p>
          <a:p>
            <a:pPr>
              <a:defRPr sz="2400" b="0">
                <a:solidFill>
                  <a:srgbClr val="342B3B"/>
                </a:solidFill>
                <a:latin typeface="Arial"/>
                <a:ea typeface="Arial"/>
                <a:cs typeface="Arial"/>
              </a:defRPr>
            </a:pPr>
            <a:r>
              <a:rPr sz="2400" b="0">
                <a:solidFill>
                  <a:srgbClr val="342B3B"/>
                </a:solidFill>
                <a:latin typeface="Arial"/>
                <a:ea typeface="Arial"/>
                <a:cs typeface="Arial"/>
              </a:rPr>
              <a:t>per participant</a:t>
            </a:r>
          </a:p>
          <a:p>
            <a:pPr>
              <a:defRPr sz="2400" b="0">
                <a:solidFill>
                  <a:srgbClr val="342B3B"/>
                </a:solidFill>
                <a:latin typeface="Arial"/>
                <a:ea typeface="Arial"/>
                <a:cs typeface="Arial"/>
              </a:defRPr>
            </a:pPr>
            <a:r>
              <a:rPr sz="2400" b="0">
                <a:solidFill>
                  <a:srgbClr val="342B3B"/>
                </a:solidFill>
                <a:latin typeface="Arial"/>
                <a:ea typeface="Arial"/>
                <a:cs typeface="Arial"/>
              </a:rPr>
              <a:t>Sample: 13 providers</a:t>
            </a:r>
          </a:p>
        </p:txBody>
      </p:sp>
      <p:sp>
        <p:nvSpPr>
          <p:cNvPr id="4" name="text-3">
            <a:extLst>
              <a:ext uri="{FF2B5EF4-FFF2-40B4-BE49-F238E27FC236}">
                <a16:creationId xmlns:a16="http://schemas.microsoft.com/office/drawing/2014/main" id="{FB32D984-B9EA-4131-9CD1-6377A1CA4BB9}"/>
              </a:ext>
            </a:extLst>
          </p:cNvPr>
          <p:cNvSpPr>
            <a:spLocks noGrp="1"/>
          </p:cNvSpPr>
          <p:nvPr/>
        </p:nvSpPr>
        <p:spPr>
          <a:xfrm>
            <a:off x="6858000" y="1619250"/>
            <a:ext cx="4667250" cy="1323975"/>
          </a:xfrm>
          <a:prstGeom prst="rect">
            <a:avLst/>
          </a:prstGeom>
          <a:noFill/>
          <a:ln w="0">
            <a:noFill/>
            <a:prstDash val="solid"/>
          </a:ln>
        </p:spPr>
        <p:txBody>
          <a:bodyPr>
            <a:noAutofit/>
          </a:bodyPr>
          <a:lstStyle>
            <a:defPPr>
              <a:defRPr sz="7725" b="1">
                <a:solidFill>
                  <a:srgbClr val="9A762C"/>
                </a:solidFill>
                <a:latin typeface="Arial"/>
                <a:ea typeface="Arial"/>
                <a:cs typeface="Arial"/>
              </a:defRPr>
            </a:defPPr>
            <a:lvl1pPr>
              <a:defRPr sz="7725" b="1">
                <a:solidFill>
                  <a:srgbClr val="9A762C"/>
                </a:solidFill>
                <a:latin typeface="Arial"/>
                <a:ea typeface="Arial"/>
                <a:cs typeface="Arial"/>
              </a:defRPr>
            </a:lvl1pPr>
            <a:lvl2pPr>
              <a:defRPr sz="7725" b="1">
                <a:solidFill>
                  <a:srgbClr val="9A762C"/>
                </a:solidFill>
                <a:latin typeface="Arial"/>
                <a:ea typeface="Arial"/>
                <a:cs typeface="Arial"/>
              </a:defRPr>
            </a:lvl2pPr>
            <a:lvl3pPr>
              <a:defRPr sz="7725" b="1">
                <a:solidFill>
                  <a:srgbClr val="9A762C"/>
                </a:solidFill>
                <a:latin typeface="Arial"/>
                <a:ea typeface="Arial"/>
                <a:cs typeface="Arial"/>
              </a:defRPr>
            </a:lvl3pPr>
            <a:lvl4pPr>
              <a:defRPr sz="7725" b="1">
                <a:solidFill>
                  <a:srgbClr val="9A762C"/>
                </a:solidFill>
                <a:latin typeface="Arial"/>
                <a:ea typeface="Arial"/>
                <a:cs typeface="Arial"/>
              </a:defRPr>
            </a:lvl4pPr>
            <a:lvl5pPr>
              <a:defRPr sz="7725" b="1">
                <a:solidFill>
                  <a:srgbClr val="9A762C"/>
                </a:solidFill>
                <a:latin typeface="Arial"/>
                <a:ea typeface="Arial"/>
                <a:cs typeface="Arial"/>
              </a:defRPr>
            </a:lvl5pPr>
            <a:lvl6pPr>
              <a:defRPr sz="7725" b="1">
                <a:solidFill>
                  <a:srgbClr val="9A762C"/>
                </a:solidFill>
                <a:latin typeface="Arial"/>
                <a:ea typeface="Arial"/>
                <a:cs typeface="Arial"/>
              </a:defRPr>
            </a:lvl6pPr>
            <a:lvl7pPr>
              <a:defRPr sz="7725" b="1">
                <a:solidFill>
                  <a:srgbClr val="9A762C"/>
                </a:solidFill>
                <a:latin typeface="Arial"/>
                <a:ea typeface="Arial"/>
                <a:cs typeface="Arial"/>
              </a:defRPr>
            </a:lvl7pPr>
            <a:lvl8pPr>
              <a:defRPr sz="7725" b="1">
                <a:solidFill>
                  <a:srgbClr val="9A762C"/>
                </a:solidFill>
                <a:latin typeface="Arial"/>
                <a:ea typeface="Arial"/>
                <a:cs typeface="Arial"/>
              </a:defRPr>
            </a:lvl8pPr>
            <a:lvl9pPr>
              <a:defRPr sz="7725" b="1">
                <a:solidFill>
                  <a:srgbClr val="9A762C"/>
                </a:solidFill>
                <a:latin typeface="Arial"/>
                <a:ea typeface="Arial"/>
                <a:cs typeface="Arial"/>
              </a:defRPr>
            </a:lvl9pPr>
          </a:lstStyle>
          <a:p>
            <a:pPr>
              <a:defRPr sz="7725" b="1">
                <a:solidFill>
                  <a:srgbClr val="9A762C"/>
                </a:solidFill>
                <a:latin typeface="Arial"/>
                <a:ea typeface="Arial"/>
                <a:cs typeface="Arial"/>
              </a:defRPr>
            </a:pPr>
            <a:r>
              <a:rPr sz="7725" b="1">
                <a:solidFill>
                  <a:srgbClr val="9A762C"/>
                </a:solidFill>
                <a:latin typeface="Arial"/>
                <a:ea typeface="Arial"/>
                <a:cs typeface="Arial"/>
              </a:rPr>
              <a:t>57.7%</a:t>
            </a:r>
          </a:p>
        </p:txBody>
      </p:sp>
      <p:sp>
        <p:nvSpPr>
          <p:cNvPr id="5" name="text-4">
            <a:extLst>
              <a:ext uri="{FF2B5EF4-FFF2-40B4-BE49-F238E27FC236}">
                <a16:creationId xmlns:a16="http://schemas.microsoft.com/office/drawing/2014/main" id="{5864FF80-2D77-4F69-8A1A-234696236860}"/>
              </a:ext>
            </a:extLst>
          </p:cNvPr>
          <p:cNvSpPr>
            <a:spLocks noGrp="1"/>
          </p:cNvSpPr>
          <p:nvPr/>
        </p:nvSpPr>
        <p:spPr>
          <a:xfrm>
            <a:off x="6934200" y="3133725"/>
            <a:ext cx="4572000" cy="1476375"/>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a:defRPr sz="2250" b="0">
                <a:solidFill>
                  <a:srgbClr val="342B3B"/>
                </a:solidFill>
                <a:latin typeface="Arial"/>
                <a:ea typeface="Arial"/>
                <a:cs typeface="Arial"/>
              </a:defRPr>
            </a:pPr>
            <a:r>
              <a:rPr sz="2250" b="0">
                <a:solidFill>
                  <a:srgbClr val="342B3B"/>
                </a:solidFill>
                <a:latin typeface="Arial"/>
                <a:ea typeface="Arial"/>
                <a:cs typeface="Arial"/>
              </a:rPr>
              <a:t>of surveyed providers reported</a:t>
            </a:r>
          </a:p>
          <a:p>
            <a:pPr>
              <a:defRPr sz="2250" b="0">
                <a:solidFill>
                  <a:srgbClr val="342B3B"/>
                </a:solidFill>
                <a:latin typeface="Arial"/>
                <a:ea typeface="Arial"/>
                <a:cs typeface="Arial"/>
              </a:defRPr>
            </a:pPr>
            <a:r>
              <a:rPr sz="2250" b="0">
                <a:solidFill>
                  <a:srgbClr val="342B3B"/>
                </a:solidFill>
                <a:latin typeface="Arial"/>
                <a:ea typeface="Arial"/>
                <a:cs typeface="Arial"/>
              </a:rPr>
              <a:t>no funding attached to any</a:t>
            </a:r>
          </a:p>
          <a:p>
            <a:pPr>
              <a:defRPr sz="2250" b="0">
                <a:solidFill>
                  <a:srgbClr val="342B3B"/>
                </a:solidFill>
                <a:latin typeface="Arial"/>
                <a:ea typeface="Arial"/>
                <a:cs typeface="Arial"/>
              </a:defRPr>
            </a:pPr>
            <a:r>
              <a:rPr sz="2250" b="0">
                <a:solidFill>
                  <a:srgbClr val="342B3B"/>
                </a:solidFill>
                <a:latin typeface="Arial"/>
                <a:ea typeface="Arial"/>
                <a:cs typeface="Arial"/>
              </a:rPr>
              <a:t>referrals they received</a:t>
            </a:r>
          </a:p>
        </p:txBody>
      </p:sp>
      <p:sp>
        <p:nvSpPr>
          <p:cNvPr id="6" name="text-5">
            <a:extLst>
              <a:ext uri="{FF2B5EF4-FFF2-40B4-BE49-F238E27FC236}">
                <a16:creationId xmlns:a16="http://schemas.microsoft.com/office/drawing/2014/main" id="{1F7E9E06-A4D3-45F2-AFDB-6F4EFA9D5604}"/>
              </a:ext>
            </a:extLst>
          </p:cNvPr>
          <p:cNvSpPr>
            <a:spLocks noGrp="1"/>
          </p:cNvSpPr>
          <p:nvPr/>
        </p:nvSpPr>
        <p:spPr>
          <a:xfrm>
            <a:off x="609600" y="5391150"/>
            <a:ext cx="10925175" cy="666750"/>
          </a:xfrm>
          <a:prstGeom prst="rect">
            <a:avLst/>
          </a:prstGeom>
          <a:noFill/>
          <a:ln w="0">
            <a:noFill/>
            <a:prstDash val="solid"/>
          </a:ln>
        </p:spPr>
        <p:txBody>
          <a:bodyPr>
            <a:noAutofit/>
          </a:bodyPr>
          <a:lstStyle>
            <a:defPPr>
              <a:defRPr sz="2250" b="1">
                <a:solidFill>
                  <a:srgbClr val="AA566D"/>
                </a:solidFill>
                <a:latin typeface="Arial"/>
                <a:ea typeface="Arial"/>
                <a:cs typeface="Arial"/>
              </a:defRPr>
            </a:defPPr>
            <a:lvl1pPr>
              <a:defRPr sz="2250" b="1">
                <a:solidFill>
                  <a:srgbClr val="AA566D"/>
                </a:solidFill>
                <a:latin typeface="Arial"/>
                <a:ea typeface="Arial"/>
                <a:cs typeface="Arial"/>
              </a:defRPr>
            </a:lvl1pPr>
            <a:lvl2pPr>
              <a:defRPr sz="2250" b="1">
                <a:solidFill>
                  <a:srgbClr val="AA566D"/>
                </a:solidFill>
                <a:latin typeface="Arial"/>
                <a:ea typeface="Arial"/>
                <a:cs typeface="Arial"/>
              </a:defRPr>
            </a:lvl2pPr>
            <a:lvl3pPr>
              <a:defRPr sz="2250" b="1">
                <a:solidFill>
                  <a:srgbClr val="AA566D"/>
                </a:solidFill>
                <a:latin typeface="Arial"/>
                <a:ea typeface="Arial"/>
                <a:cs typeface="Arial"/>
              </a:defRPr>
            </a:lvl3pPr>
            <a:lvl4pPr>
              <a:defRPr sz="2250" b="1">
                <a:solidFill>
                  <a:srgbClr val="AA566D"/>
                </a:solidFill>
                <a:latin typeface="Arial"/>
                <a:ea typeface="Arial"/>
                <a:cs typeface="Arial"/>
              </a:defRPr>
            </a:lvl4pPr>
            <a:lvl5pPr>
              <a:defRPr sz="2250" b="1">
                <a:solidFill>
                  <a:srgbClr val="AA566D"/>
                </a:solidFill>
                <a:latin typeface="Arial"/>
                <a:ea typeface="Arial"/>
                <a:cs typeface="Arial"/>
              </a:defRPr>
            </a:lvl5pPr>
            <a:lvl6pPr>
              <a:defRPr sz="2250" b="1">
                <a:solidFill>
                  <a:srgbClr val="AA566D"/>
                </a:solidFill>
                <a:latin typeface="Arial"/>
                <a:ea typeface="Arial"/>
                <a:cs typeface="Arial"/>
              </a:defRPr>
            </a:lvl6pPr>
            <a:lvl7pPr>
              <a:defRPr sz="2250" b="1">
                <a:solidFill>
                  <a:srgbClr val="AA566D"/>
                </a:solidFill>
                <a:latin typeface="Arial"/>
                <a:ea typeface="Arial"/>
                <a:cs typeface="Arial"/>
              </a:defRPr>
            </a:lvl7pPr>
            <a:lvl8pPr>
              <a:defRPr sz="2250" b="1">
                <a:solidFill>
                  <a:srgbClr val="AA566D"/>
                </a:solidFill>
                <a:latin typeface="Arial"/>
                <a:ea typeface="Arial"/>
                <a:cs typeface="Arial"/>
              </a:defRPr>
            </a:lvl8pPr>
            <a:lvl9pPr>
              <a:defRPr sz="2250" b="1">
                <a:solidFill>
                  <a:srgbClr val="AA566D"/>
                </a:solidFill>
                <a:latin typeface="Arial"/>
                <a:ea typeface="Arial"/>
                <a:cs typeface="Arial"/>
              </a:defRPr>
            </a:lvl9pPr>
          </a:lstStyle>
          <a:p>
            <a:pPr>
              <a:defRPr sz="2250" b="1">
                <a:solidFill>
                  <a:srgbClr val="AA566D"/>
                </a:solidFill>
                <a:latin typeface="Arial"/>
                <a:ea typeface="Arial"/>
                <a:cs typeface="Arial"/>
              </a:defRPr>
            </a:pPr>
            <a:r>
              <a:rPr sz="2250" b="1">
                <a:solidFill>
                  <a:srgbClr val="AA566D"/>
                </a:solidFill>
                <a:latin typeface="Arial"/>
                <a:ea typeface="Arial"/>
                <a:cs typeface="Arial"/>
              </a:rPr>
              <a:t>Cost is not proof of savings. Nature-based is not proof of low carbon.</a:t>
            </a:r>
          </a:p>
        </p:txBody>
      </p:sp>
      <p:sp>
        <p:nvSpPr>
          <p:cNvPr id="7" name="text-6">
            <a:extLst>
              <a:ext uri="{FF2B5EF4-FFF2-40B4-BE49-F238E27FC236}">
                <a16:creationId xmlns:a16="http://schemas.microsoft.com/office/drawing/2014/main" id="{23516589-BEAE-4E2A-A0ED-C38AA8380E54}"/>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chor="t">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00" b="0">
                <a:solidFill>
                  <a:srgbClr val="6C5E69"/>
                </a:solidFill>
                <a:latin typeface="Arial"/>
                <a:ea typeface="Arial"/>
                <a:cs typeface="Arial"/>
              </a:rPr>
              <a:t>(Haywood et al., 2024</a:t>
            </a:r>
            <a:r>
              <a:rPr lang="en-GB" sz="1400"/>
              <a:t>; </a:t>
            </a:r>
            <a:r>
              <a:rPr sz="1400" b="0">
                <a:solidFill>
                  <a:srgbClr val="6C5E69"/>
                </a:solidFill>
                <a:latin typeface="Arial"/>
                <a:ea typeface="Arial"/>
                <a:cs typeface="Arial"/>
              </a:rPr>
              <a:t>DHSC, 2023b</a:t>
            </a:r>
            <a:r>
              <a:rPr lang="en-GB" sz="1400"/>
              <a:t> ;</a:t>
            </a:r>
            <a:r>
              <a:rPr sz="1400" b="0">
                <a:solidFill>
                  <a:srgbClr val="6C5E69"/>
                </a:solidFill>
                <a:latin typeface="Arial"/>
                <a:ea typeface="Arial"/>
                <a:cs typeface="Arial"/>
              </a:rPr>
              <a:t> UN, 2015)</a:t>
            </a:r>
          </a:p>
        </p:txBody>
      </p:sp>
      <p:sp>
        <p:nvSpPr>
          <p:cNvPr id="8" name="text-7">
            <a:extLst>
              <a:ext uri="{FF2B5EF4-FFF2-40B4-BE49-F238E27FC236}">
                <a16:creationId xmlns:a16="http://schemas.microsoft.com/office/drawing/2014/main" id="{84EC3A8F-9054-4DD8-85DE-01AC75F96868}"/>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12</a:t>
            </a:r>
          </a:p>
        </p:txBody>
      </p:sp>
    </p:spTree>
    <p:extLst>
      <p:ext uri="{BB962C8B-B14F-4D97-AF65-F5344CB8AC3E}">
        <p14:creationId xmlns:p14="http://schemas.microsoft.com/office/powerpoint/2010/main" val="362207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E8E9"/>
        </a:solidFill>
        <a:effectLst/>
      </p:bgPr>
    </p:bg>
    <p:spTree>
      <p:nvGrpSpPr>
        <p:cNvPr id="1" name=""/>
        <p:cNvGrpSpPr/>
        <p:nvPr/>
      </p:nvGrpSpPr>
      <p:grpSpPr>
        <a:xfrm>
          <a:off x="0" y="0"/>
          <a:ext cx="0" cy="0"/>
          <a:chOff x="0" y="0"/>
          <a:chExt cx="0" cy="0"/>
        </a:xfrm>
      </p:grpSpPr>
      <p:sp>
        <p:nvSpPr>
          <p:cNvPr id="10" name="text-0">
            <a:extLst>
              <a:ext uri="{FF2B5EF4-FFF2-40B4-BE49-F238E27FC236}">
                <a16:creationId xmlns:a16="http://schemas.microsoft.com/office/drawing/2014/main" id="{287FE138-1E22-43FB-8F03-29F34FE8CBD5}"/>
              </a:ext>
            </a:extLst>
          </p:cNvPr>
          <p:cNvSpPr>
            <a:spLocks noGrp="1"/>
          </p:cNvSpPr>
          <p:nvPr/>
        </p:nvSpPr>
        <p:spPr>
          <a:xfrm>
            <a:off x="609600" y="438150"/>
            <a:ext cx="10934700" cy="952500"/>
          </a:xfrm>
          <a:prstGeom prst="rect">
            <a:avLst/>
          </a:prstGeom>
          <a:noFill/>
          <a:ln w="0">
            <a:noFill/>
            <a:prstDash val="solid"/>
          </a:ln>
        </p:spPr>
        <p:txBody>
          <a:bodyPr lIns="91440" tIns="45720" rIns="91440" bIns="45720" anchor="t">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lang="en-GB" sz="3450" b="1" noProof="0">
                <a:solidFill>
                  <a:srgbClr val="65394E"/>
                </a:solidFill>
                <a:latin typeface="Georgia"/>
                <a:ea typeface="Georgia"/>
                <a:cs typeface="Georgia"/>
              </a:rPr>
              <a:t>Digital access and clinical continuity</a:t>
            </a:r>
          </a:p>
        </p:txBody>
      </p:sp>
      <p:sp>
        <p:nvSpPr>
          <p:cNvPr id="2" name="text-1">
            <a:extLst>
              <a:ext uri="{FF2B5EF4-FFF2-40B4-BE49-F238E27FC236}">
                <a16:creationId xmlns:a16="http://schemas.microsoft.com/office/drawing/2014/main" id="{09429168-8DE9-462F-BFA5-53E78327A0E4}"/>
              </a:ext>
            </a:extLst>
          </p:cNvPr>
          <p:cNvSpPr>
            <a:spLocks noGrp="1"/>
          </p:cNvSpPr>
          <p:nvPr/>
        </p:nvSpPr>
        <p:spPr>
          <a:xfrm>
            <a:off x="609600" y="1771650"/>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lang="en-GB" sz="2625" b="1" noProof="0">
                <a:solidFill>
                  <a:srgbClr val="65394E"/>
                </a:solidFill>
                <a:latin typeface="Arial"/>
                <a:ea typeface="Arial"/>
                <a:cs typeface="Arial"/>
              </a:rPr>
              <a:t>Flexible contact</a:t>
            </a:r>
          </a:p>
        </p:txBody>
      </p:sp>
      <p:sp>
        <p:nvSpPr>
          <p:cNvPr id="3" name="text-2">
            <a:extLst>
              <a:ext uri="{FF2B5EF4-FFF2-40B4-BE49-F238E27FC236}">
                <a16:creationId xmlns:a16="http://schemas.microsoft.com/office/drawing/2014/main" id="{6D40701B-1159-49F2-B9A5-65AEF93CBEF8}"/>
              </a:ext>
            </a:extLst>
          </p:cNvPr>
          <p:cNvSpPr>
            <a:spLocks noGrp="1"/>
          </p:cNvSpPr>
          <p:nvPr/>
        </p:nvSpPr>
        <p:spPr>
          <a:xfrm>
            <a:off x="609600" y="2428875"/>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a:defRPr sz="2250" b="0">
                <a:solidFill>
                  <a:srgbClr val="342B3B"/>
                </a:solidFill>
                <a:latin typeface="Arial"/>
                <a:ea typeface="Arial"/>
                <a:cs typeface="Arial"/>
              </a:defRPr>
            </a:pPr>
            <a:r>
              <a:rPr lang="en-GB" sz="2250" b="0" noProof="0">
                <a:solidFill>
                  <a:srgbClr val="342B3B"/>
                </a:solidFill>
                <a:latin typeface="Arial"/>
                <a:ea typeface="Arial"/>
                <a:cs typeface="Arial"/>
              </a:rPr>
              <a:t>Telephone or online support</a:t>
            </a:r>
          </a:p>
          <a:p>
            <a:pPr>
              <a:defRPr sz="2250" b="0">
                <a:solidFill>
                  <a:srgbClr val="342B3B"/>
                </a:solidFill>
                <a:latin typeface="Arial"/>
                <a:ea typeface="Arial"/>
                <a:cs typeface="Arial"/>
              </a:defRPr>
            </a:pPr>
            <a:r>
              <a:rPr lang="en-GB" sz="2250" b="0" noProof="0">
                <a:solidFill>
                  <a:srgbClr val="342B3B"/>
                </a:solidFill>
                <a:latin typeface="Arial"/>
                <a:ea typeface="Arial"/>
                <a:cs typeface="Arial"/>
              </a:rPr>
              <a:t>for information and follow-up</a:t>
            </a:r>
          </a:p>
        </p:txBody>
      </p:sp>
      <p:sp>
        <p:nvSpPr>
          <p:cNvPr id="4" name="text-3">
            <a:extLst>
              <a:ext uri="{FF2B5EF4-FFF2-40B4-BE49-F238E27FC236}">
                <a16:creationId xmlns:a16="http://schemas.microsoft.com/office/drawing/2014/main" id="{4A395FFA-40E1-4014-9621-33041D793F0A}"/>
              </a:ext>
            </a:extLst>
          </p:cNvPr>
          <p:cNvSpPr>
            <a:spLocks noGrp="1"/>
          </p:cNvSpPr>
          <p:nvPr/>
        </p:nvSpPr>
        <p:spPr>
          <a:xfrm>
            <a:off x="6477000" y="1771650"/>
            <a:ext cx="4857750" cy="523875"/>
          </a:xfrm>
          <a:prstGeom prst="rect">
            <a:avLst/>
          </a:prstGeom>
          <a:noFill/>
          <a:ln w="0">
            <a:noFill/>
            <a:prstDash val="solid"/>
          </a:ln>
        </p:spPr>
        <p:txBody>
          <a:bodyPr>
            <a:noAutofit/>
          </a:bodyPr>
          <a:lstStyle>
            <a:defPPr>
              <a:defRPr sz="2625" b="1">
                <a:solidFill>
                  <a:srgbClr val="65394E"/>
                </a:solidFill>
                <a:latin typeface="Arial"/>
                <a:ea typeface="Arial"/>
                <a:cs typeface="Arial"/>
              </a:defRPr>
            </a:defPPr>
            <a:lvl1pPr>
              <a:defRPr sz="2625" b="1">
                <a:solidFill>
                  <a:srgbClr val="65394E"/>
                </a:solidFill>
                <a:latin typeface="Arial"/>
                <a:ea typeface="Arial"/>
                <a:cs typeface="Arial"/>
              </a:defRPr>
            </a:lvl1pPr>
            <a:lvl2pPr>
              <a:defRPr sz="2625" b="1">
                <a:solidFill>
                  <a:srgbClr val="65394E"/>
                </a:solidFill>
                <a:latin typeface="Arial"/>
                <a:ea typeface="Arial"/>
                <a:cs typeface="Arial"/>
              </a:defRPr>
            </a:lvl2pPr>
            <a:lvl3pPr>
              <a:defRPr sz="2625" b="1">
                <a:solidFill>
                  <a:srgbClr val="65394E"/>
                </a:solidFill>
                <a:latin typeface="Arial"/>
                <a:ea typeface="Arial"/>
                <a:cs typeface="Arial"/>
              </a:defRPr>
            </a:lvl3pPr>
            <a:lvl4pPr>
              <a:defRPr sz="2625" b="1">
                <a:solidFill>
                  <a:srgbClr val="65394E"/>
                </a:solidFill>
                <a:latin typeface="Arial"/>
                <a:ea typeface="Arial"/>
                <a:cs typeface="Arial"/>
              </a:defRPr>
            </a:lvl4pPr>
            <a:lvl5pPr>
              <a:defRPr sz="2625" b="1">
                <a:solidFill>
                  <a:srgbClr val="65394E"/>
                </a:solidFill>
                <a:latin typeface="Arial"/>
                <a:ea typeface="Arial"/>
                <a:cs typeface="Arial"/>
              </a:defRPr>
            </a:lvl5pPr>
            <a:lvl6pPr>
              <a:defRPr sz="2625" b="1">
                <a:solidFill>
                  <a:srgbClr val="65394E"/>
                </a:solidFill>
                <a:latin typeface="Arial"/>
                <a:ea typeface="Arial"/>
                <a:cs typeface="Arial"/>
              </a:defRPr>
            </a:lvl6pPr>
            <a:lvl7pPr>
              <a:defRPr sz="2625" b="1">
                <a:solidFill>
                  <a:srgbClr val="65394E"/>
                </a:solidFill>
                <a:latin typeface="Arial"/>
                <a:ea typeface="Arial"/>
                <a:cs typeface="Arial"/>
              </a:defRPr>
            </a:lvl7pPr>
            <a:lvl8pPr>
              <a:defRPr sz="2625" b="1">
                <a:solidFill>
                  <a:srgbClr val="65394E"/>
                </a:solidFill>
                <a:latin typeface="Arial"/>
                <a:ea typeface="Arial"/>
                <a:cs typeface="Arial"/>
              </a:defRPr>
            </a:lvl8pPr>
            <a:lvl9pPr>
              <a:defRPr sz="2625" b="1">
                <a:solidFill>
                  <a:srgbClr val="65394E"/>
                </a:solidFill>
                <a:latin typeface="Arial"/>
                <a:ea typeface="Arial"/>
                <a:cs typeface="Arial"/>
              </a:defRPr>
            </a:lvl9pPr>
          </a:lstStyle>
          <a:p>
            <a:pPr>
              <a:defRPr sz="2625" b="1">
                <a:solidFill>
                  <a:srgbClr val="65394E"/>
                </a:solidFill>
                <a:latin typeface="Arial"/>
                <a:ea typeface="Arial"/>
                <a:cs typeface="Arial"/>
              </a:defRPr>
            </a:pPr>
            <a:r>
              <a:rPr lang="en-GB" sz="2625" b="1" noProof="0">
                <a:solidFill>
                  <a:srgbClr val="65394E"/>
                </a:solidFill>
                <a:latin typeface="Arial"/>
                <a:ea typeface="Arial"/>
                <a:cs typeface="Arial"/>
              </a:rPr>
              <a:t>Meaningful choice</a:t>
            </a:r>
          </a:p>
        </p:txBody>
      </p:sp>
      <p:sp>
        <p:nvSpPr>
          <p:cNvPr id="5" name="text-4">
            <a:extLst>
              <a:ext uri="{FF2B5EF4-FFF2-40B4-BE49-F238E27FC236}">
                <a16:creationId xmlns:a16="http://schemas.microsoft.com/office/drawing/2014/main" id="{F622AC2C-83FC-446A-B133-DF0F5BB4132C}"/>
              </a:ext>
            </a:extLst>
          </p:cNvPr>
          <p:cNvSpPr>
            <a:spLocks noGrp="1"/>
          </p:cNvSpPr>
          <p:nvPr/>
        </p:nvSpPr>
        <p:spPr>
          <a:xfrm>
            <a:off x="6477000" y="2428875"/>
            <a:ext cx="4857750" cy="1524000"/>
          </a:xfrm>
          <a:prstGeom prst="rect">
            <a:avLst/>
          </a:prstGeom>
          <a:noFill/>
          <a:ln w="0">
            <a:noFill/>
            <a:prstDash val="solid"/>
          </a:ln>
        </p:spPr>
        <p:txBody>
          <a:bodyPr>
            <a:noAutofit/>
          </a:bodyPr>
          <a:lstStyle>
            <a:defPPr>
              <a:defRPr sz="2250" b="0">
                <a:solidFill>
                  <a:srgbClr val="342B3B"/>
                </a:solidFill>
                <a:latin typeface="Arial"/>
                <a:ea typeface="Arial"/>
                <a:cs typeface="Arial"/>
              </a:defRPr>
            </a:defPPr>
            <a:lvl1pPr>
              <a:defRPr sz="2250" b="0">
                <a:solidFill>
                  <a:srgbClr val="342B3B"/>
                </a:solidFill>
                <a:latin typeface="Arial"/>
                <a:ea typeface="Arial"/>
                <a:cs typeface="Arial"/>
              </a:defRPr>
            </a:lvl1pPr>
            <a:lvl2pPr>
              <a:defRPr sz="2250" b="0">
                <a:solidFill>
                  <a:srgbClr val="342B3B"/>
                </a:solidFill>
                <a:latin typeface="Arial"/>
                <a:ea typeface="Arial"/>
                <a:cs typeface="Arial"/>
              </a:defRPr>
            </a:lvl2pPr>
            <a:lvl3pPr>
              <a:defRPr sz="2250" b="0">
                <a:solidFill>
                  <a:srgbClr val="342B3B"/>
                </a:solidFill>
                <a:latin typeface="Arial"/>
                <a:ea typeface="Arial"/>
                <a:cs typeface="Arial"/>
              </a:defRPr>
            </a:lvl3pPr>
            <a:lvl4pPr>
              <a:defRPr sz="2250" b="0">
                <a:solidFill>
                  <a:srgbClr val="342B3B"/>
                </a:solidFill>
                <a:latin typeface="Arial"/>
                <a:ea typeface="Arial"/>
                <a:cs typeface="Arial"/>
              </a:defRPr>
            </a:lvl4pPr>
            <a:lvl5pPr>
              <a:defRPr sz="2250" b="0">
                <a:solidFill>
                  <a:srgbClr val="342B3B"/>
                </a:solidFill>
                <a:latin typeface="Arial"/>
                <a:ea typeface="Arial"/>
                <a:cs typeface="Arial"/>
              </a:defRPr>
            </a:lvl5pPr>
            <a:lvl6pPr>
              <a:defRPr sz="2250" b="0">
                <a:solidFill>
                  <a:srgbClr val="342B3B"/>
                </a:solidFill>
                <a:latin typeface="Arial"/>
                <a:ea typeface="Arial"/>
                <a:cs typeface="Arial"/>
              </a:defRPr>
            </a:lvl6pPr>
            <a:lvl7pPr>
              <a:defRPr sz="2250" b="0">
                <a:solidFill>
                  <a:srgbClr val="342B3B"/>
                </a:solidFill>
                <a:latin typeface="Arial"/>
                <a:ea typeface="Arial"/>
                <a:cs typeface="Arial"/>
              </a:defRPr>
            </a:lvl7pPr>
            <a:lvl8pPr>
              <a:defRPr sz="2250" b="0">
                <a:solidFill>
                  <a:srgbClr val="342B3B"/>
                </a:solidFill>
                <a:latin typeface="Arial"/>
                <a:ea typeface="Arial"/>
                <a:cs typeface="Arial"/>
              </a:defRPr>
            </a:lvl8pPr>
            <a:lvl9pPr>
              <a:defRPr sz="2250" b="0">
                <a:solidFill>
                  <a:srgbClr val="342B3B"/>
                </a:solidFill>
                <a:latin typeface="Arial"/>
                <a:ea typeface="Arial"/>
                <a:cs typeface="Arial"/>
              </a:defRPr>
            </a:lvl9pPr>
          </a:lstStyle>
          <a:p>
            <a:pPr>
              <a:defRPr sz="2250" b="0">
                <a:solidFill>
                  <a:srgbClr val="342B3B"/>
                </a:solidFill>
                <a:latin typeface="Arial"/>
                <a:ea typeface="Arial"/>
                <a:cs typeface="Arial"/>
              </a:defRPr>
            </a:pPr>
            <a:r>
              <a:rPr lang="en-GB" sz="2250" b="0" noProof="0">
                <a:solidFill>
                  <a:srgbClr val="342B3B"/>
                </a:solidFill>
                <a:latin typeface="Arial"/>
                <a:ea typeface="Arial"/>
                <a:cs typeface="Arial"/>
              </a:rPr>
              <a:t>Face-to-face contact and</a:t>
            </a:r>
          </a:p>
          <a:p>
            <a:pPr>
              <a:defRPr sz="2250" b="0">
                <a:solidFill>
                  <a:srgbClr val="342B3B"/>
                </a:solidFill>
                <a:latin typeface="Arial"/>
                <a:ea typeface="Arial"/>
                <a:cs typeface="Arial"/>
              </a:defRPr>
            </a:pPr>
            <a:r>
              <a:rPr lang="en-GB" sz="2250" b="0" noProof="0">
                <a:solidFill>
                  <a:srgbClr val="342B3B"/>
                </a:solidFill>
                <a:latin typeface="Arial"/>
                <a:ea typeface="Arial"/>
                <a:cs typeface="Arial"/>
              </a:rPr>
              <a:t>accessible community activities</a:t>
            </a:r>
          </a:p>
        </p:txBody>
      </p:sp>
      <p:sp>
        <p:nvSpPr>
          <p:cNvPr id="6" name="text-5">
            <a:extLst>
              <a:ext uri="{FF2B5EF4-FFF2-40B4-BE49-F238E27FC236}">
                <a16:creationId xmlns:a16="http://schemas.microsoft.com/office/drawing/2014/main" id="{B001B974-C48B-4030-B675-0820CB0772EC}"/>
              </a:ext>
            </a:extLst>
          </p:cNvPr>
          <p:cNvSpPr>
            <a:spLocks noGrp="1"/>
          </p:cNvSpPr>
          <p:nvPr/>
        </p:nvSpPr>
        <p:spPr>
          <a:xfrm>
            <a:off x="609600" y="4486275"/>
            <a:ext cx="10934700" cy="714375"/>
          </a:xfrm>
          <a:prstGeom prst="rect">
            <a:avLst/>
          </a:prstGeom>
          <a:noFill/>
          <a:ln w="0">
            <a:noFill/>
            <a:prstDash val="solid"/>
          </a:ln>
        </p:spPr>
        <p:txBody>
          <a:bodyPr>
            <a:noAutofit/>
          </a:bodyPr>
          <a:lstStyle>
            <a:defPPr>
              <a:defRPr sz="3225" b="0">
                <a:solidFill>
                  <a:srgbClr val="65394E"/>
                </a:solidFill>
                <a:latin typeface="Georgia"/>
                <a:ea typeface="Georgia"/>
                <a:cs typeface="Georgia"/>
              </a:defRPr>
            </a:defPPr>
            <a:lvl1pPr>
              <a:defRPr sz="3225" b="0">
                <a:solidFill>
                  <a:srgbClr val="65394E"/>
                </a:solidFill>
                <a:latin typeface="Georgia"/>
                <a:ea typeface="Georgia"/>
                <a:cs typeface="Georgia"/>
              </a:defRPr>
            </a:lvl1pPr>
            <a:lvl2pPr>
              <a:defRPr sz="3225" b="0">
                <a:solidFill>
                  <a:srgbClr val="65394E"/>
                </a:solidFill>
                <a:latin typeface="Georgia"/>
                <a:ea typeface="Georgia"/>
                <a:cs typeface="Georgia"/>
              </a:defRPr>
            </a:lvl2pPr>
            <a:lvl3pPr>
              <a:defRPr sz="3225" b="0">
                <a:solidFill>
                  <a:srgbClr val="65394E"/>
                </a:solidFill>
                <a:latin typeface="Georgia"/>
                <a:ea typeface="Georgia"/>
                <a:cs typeface="Georgia"/>
              </a:defRPr>
            </a:lvl3pPr>
            <a:lvl4pPr>
              <a:defRPr sz="3225" b="0">
                <a:solidFill>
                  <a:srgbClr val="65394E"/>
                </a:solidFill>
                <a:latin typeface="Georgia"/>
                <a:ea typeface="Georgia"/>
                <a:cs typeface="Georgia"/>
              </a:defRPr>
            </a:lvl4pPr>
            <a:lvl5pPr>
              <a:defRPr sz="3225" b="0">
                <a:solidFill>
                  <a:srgbClr val="65394E"/>
                </a:solidFill>
                <a:latin typeface="Georgia"/>
                <a:ea typeface="Georgia"/>
                <a:cs typeface="Georgia"/>
              </a:defRPr>
            </a:lvl5pPr>
            <a:lvl6pPr>
              <a:defRPr sz="3225" b="0">
                <a:solidFill>
                  <a:srgbClr val="65394E"/>
                </a:solidFill>
                <a:latin typeface="Georgia"/>
                <a:ea typeface="Georgia"/>
                <a:cs typeface="Georgia"/>
              </a:defRPr>
            </a:lvl6pPr>
            <a:lvl7pPr>
              <a:defRPr sz="3225" b="0">
                <a:solidFill>
                  <a:srgbClr val="65394E"/>
                </a:solidFill>
                <a:latin typeface="Georgia"/>
                <a:ea typeface="Georgia"/>
                <a:cs typeface="Georgia"/>
              </a:defRPr>
            </a:lvl7pPr>
            <a:lvl8pPr>
              <a:defRPr sz="3225" b="0">
                <a:solidFill>
                  <a:srgbClr val="65394E"/>
                </a:solidFill>
                <a:latin typeface="Georgia"/>
                <a:ea typeface="Georgia"/>
                <a:cs typeface="Georgia"/>
              </a:defRPr>
            </a:lvl8pPr>
            <a:lvl9pPr>
              <a:defRPr sz="3225" b="0">
                <a:solidFill>
                  <a:srgbClr val="65394E"/>
                </a:solidFill>
                <a:latin typeface="Georgia"/>
                <a:ea typeface="Georgia"/>
                <a:cs typeface="Georgia"/>
              </a:defRPr>
            </a:lvl9pPr>
          </a:lstStyle>
          <a:p>
            <a:pPr>
              <a:defRPr sz="3225" b="0">
                <a:solidFill>
                  <a:srgbClr val="65394E"/>
                </a:solidFill>
                <a:latin typeface="Georgia"/>
                <a:ea typeface="Georgia"/>
                <a:cs typeface="Georgia"/>
              </a:defRPr>
            </a:pPr>
            <a:r>
              <a:rPr lang="en-GB" sz="3225" b="0" noProof="0">
                <a:solidFill>
                  <a:srgbClr val="65394E"/>
                </a:solidFill>
                <a:latin typeface="Georgia"/>
                <a:ea typeface="Georgia"/>
                <a:cs typeface="Georgia"/>
              </a:rPr>
              <a:t>Community activity complements clinical care</a:t>
            </a:r>
          </a:p>
        </p:txBody>
      </p:sp>
      <p:sp>
        <p:nvSpPr>
          <p:cNvPr id="7" name="text-6">
            <a:extLst>
              <a:ext uri="{FF2B5EF4-FFF2-40B4-BE49-F238E27FC236}">
                <a16:creationId xmlns:a16="http://schemas.microsoft.com/office/drawing/2014/main" id="{0B9D77FB-3FCF-4035-B021-E7E9851EE7EC}"/>
              </a:ext>
            </a:extLst>
          </p:cNvPr>
          <p:cNvSpPr>
            <a:spLocks noGrp="1"/>
          </p:cNvSpPr>
          <p:nvPr/>
        </p:nvSpPr>
        <p:spPr>
          <a:xfrm>
            <a:off x="609600" y="5410200"/>
            <a:ext cx="10934700" cy="542925"/>
          </a:xfrm>
          <a:prstGeom prst="rect">
            <a:avLst/>
          </a:prstGeom>
          <a:noFill/>
          <a:ln w="0">
            <a:noFill/>
            <a:prstDash val="solid"/>
          </a:ln>
        </p:spPr>
        <p:txBody>
          <a:bodyPr>
            <a:noAutofit/>
          </a:bodyPr>
          <a:lstStyle>
            <a:defPPr>
              <a:defRPr sz="2175" b="1">
                <a:solidFill>
                  <a:srgbClr val="AA566D"/>
                </a:solidFill>
                <a:latin typeface="Arial"/>
                <a:ea typeface="Arial"/>
                <a:cs typeface="Arial"/>
              </a:defRPr>
            </a:defPPr>
            <a:lvl1pPr>
              <a:defRPr sz="2175" b="1">
                <a:solidFill>
                  <a:srgbClr val="AA566D"/>
                </a:solidFill>
                <a:latin typeface="Arial"/>
                <a:ea typeface="Arial"/>
                <a:cs typeface="Arial"/>
              </a:defRPr>
            </a:lvl1pPr>
            <a:lvl2pPr>
              <a:defRPr sz="2175" b="1">
                <a:solidFill>
                  <a:srgbClr val="AA566D"/>
                </a:solidFill>
                <a:latin typeface="Arial"/>
                <a:ea typeface="Arial"/>
                <a:cs typeface="Arial"/>
              </a:defRPr>
            </a:lvl2pPr>
            <a:lvl3pPr>
              <a:defRPr sz="2175" b="1">
                <a:solidFill>
                  <a:srgbClr val="AA566D"/>
                </a:solidFill>
                <a:latin typeface="Arial"/>
                <a:ea typeface="Arial"/>
                <a:cs typeface="Arial"/>
              </a:defRPr>
            </a:lvl3pPr>
            <a:lvl4pPr>
              <a:defRPr sz="2175" b="1">
                <a:solidFill>
                  <a:srgbClr val="AA566D"/>
                </a:solidFill>
                <a:latin typeface="Arial"/>
                <a:ea typeface="Arial"/>
                <a:cs typeface="Arial"/>
              </a:defRPr>
            </a:lvl4pPr>
            <a:lvl5pPr>
              <a:defRPr sz="2175" b="1">
                <a:solidFill>
                  <a:srgbClr val="AA566D"/>
                </a:solidFill>
                <a:latin typeface="Arial"/>
                <a:ea typeface="Arial"/>
                <a:cs typeface="Arial"/>
              </a:defRPr>
            </a:lvl5pPr>
            <a:lvl6pPr>
              <a:defRPr sz="2175" b="1">
                <a:solidFill>
                  <a:srgbClr val="AA566D"/>
                </a:solidFill>
                <a:latin typeface="Arial"/>
                <a:ea typeface="Arial"/>
                <a:cs typeface="Arial"/>
              </a:defRPr>
            </a:lvl6pPr>
            <a:lvl7pPr>
              <a:defRPr sz="2175" b="1">
                <a:solidFill>
                  <a:srgbClr val="AA566D"/>
                </a:solidFill>
                <a:latin typeface="Arial"/>
                <a:ea typeface="Arial"/>
                <a:cs typeface="Arial"/>
              </a:defRPr>
            </a:lvl7pPr>
            <a:lvl8pPr>
              <a:defRPr sz="2175" b="1">
                <a:solidFill>
                  <a:srgbClr val="AA566D"/>
                </a:solidFill>
                <a:latin typeface="Arial"/>
                <a:ea typeface="Arial"/>
                <a:cs typeface="Arial"/>
              </a:defRPr>
            </a:lvl8pPr>
            <a:lvl9pPr>
              <a:defRPr sz="2175" b="1">
                <a:solidFill>
                  <a:srgbClr val="AA566D"/>
                </a:solidFill>
                <a:latin typeface="Arial"/>
                <a:ea typeface="Arial"/>
                <a:cs typeface="Arial"/>
              </a:defRPr>
            </a:lvl9pPr>
          </a:lstStyle>
          <a:p>
            <a:pPr>
              <a:defRPr sz="2175" b="1">
                <a:solidFill>
                  <a:srgbClr val="AA566D"/>
                </a:solidFill>
                <a:latin typeface="Arial"/>
                <a:ea typeface="Arial"/>
                <a:cs typeface="Arial"/>
              </a:defRPr>
            </a:pPr>
            <a:r>
              <a:rPr lang="en-GB" sz="2175" b="1" noProof="0">
                <a:solidFill>
                  <a:srgbClr val="AA566D"/>
                </a:solidFill>
                <a:latin typeface="Arial"/>
                <a:ea typeface="Arial"/>
                <a:cs typeface="Arial"/>
              </a:rPr>
              <a:t>Clear responsibilities, review and a route back to clinical teams</a:t>
            </a:r>
          </a:p>
        </p:txBody>
      </p:sp>
      <p:sp>
        <p:nvSpPr>
          <p:cNvPr id="8" name="text-7">
            <a:extLst>
              <a:ext uri="{FF2B5EF4-FFF2-40B4-BE49-F238E27FC236}">
                <a16:creationId xmlns:a16="http://schemas.microsoft.com/office/drawing/2014/main" id="{BFBBB282-D16F-4717-9B5C-92C79FEAD44E}"/>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chor="t">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lang="en-GB" sz="1400" b="0" noProof="0">
                <a:solidFill>
                  <a:srgbClr val="6C5E69"/>
                </a:solidFill>
                <a:latin typeface="Arial"/>
                <a:ea typeface="Arial"/>
                <a:cs typeface="Arial"/>
              </a:rPr>
              <a:t>(DHSC, </a:t>
            </a:r>
            <a:r>
              <a:rPr lang="en-GB" sz="1400" noProof="0"/>
              <a:t>2025;NICE</a:t>
            </a:r>
            <a:r>
              <a:rPr lang="en-GB" sz="1400" b="0" noProof="0">
                <a:solidFill>
                  <a:srgbClr val="6C5E69"/>
                </a:solidFill>
                <a:latin typeface="Arial"/>
                <a:ea typeface="Arial"/>
                <a:cs typeface="Arial"/>
              </a:rPr>
              <a:t>, 2022</a:t>
            </a:r>
            <a:r>
              <a:rPr lang="en-GB" sz="1400" noProof="0"/>
              <a:t>; </a:t>
            </a:r>
            <a:r>
              <a:rPr lang="en-GB" sz="1400" b="0" noProof="0">
                <a:solidFill>
                  <a:srgbClr val="6C5E69"/>
                </a:solidFill>
                <a:latin typeface="Arial"/>
                <a:ea typeface="Arial"/>
                <a:cs typeface="Arial"/>
              </a:rPr>
              <a:t>NHS England, n.d.)</a:t>
            </a:r>
          </a:p>
        </p:txBody>
      </p:sp>
      <p:sp>
        <p:nvSpPr>
          <p:cNvPr id="9" name="text-8">
            <a:extLst>
              <a:ext uri="{FF2B5EF4-FFF2-40B4-BE49-F238E27FC236}">
                <a16:creationId xmlns:a16="http://schemas.microsoft.com/office/drawing/2014/main" id="{03277D57-D551-4C3D-8EAF-66CCBD926319}"/>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lang="en-GB" sz="1350" b="0" noProof="0">
                <a:solidFill>
                  <a:srgbClr val="6C5E69"/>
                </a:solidFill>
                <a:latin typeface="Arial"/>
                <a:ea typeface="Arial"/>
                <a:cs typeface="Arial"/>
              </a:rPr>
              <a:t>13</a:t>
            </a:r>
          </a:p>
        </p:txBody>
      </p:sp>
    </p:spTree>
    <p:extLst>
      <p:ext uri="{BB962C8B-B14F-4D97-AF65-F5344CB8AC3E}">
        <p14:creationId xmlns:p14="http://schemas.microsoft.com/office/powerpoint/2010/main" val="321088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6ECDD"/>
        </a:solidFill>
        <a:effectLst/>
      </p:bgPr>
    </p:bg>
    <p:spTree>
      <p:nvGrpSpPr>
        <p:cNvPr id="1" name=""/>
        <p:cNvGrpSpPr/>
        <p:nvPr/>
      </p:nvGrpSpPr>
      <p:grpSpPr>
        <a:xfrm>
          <a:off x="0" y="0"/>
          <a:ext cx="0" cy="0"/>
          <a:chOff x="0" y="0"/>
          <a:chExt cx="0" cy="0"/>
        </a:xfrm>
      </p:grpSpPr>
      <p:sp>
        <p:nvSpPr>
          <p:cNvPr id="5" name="text-0">
            <a:extLst>
              <a:ext uri="{FF2B5EF4-FFF2-40B4-BE49-F238E27FC236}">
                <a16:creationId xmlns:a16="http://schemas.microsoft.com/office/drawing/2014/main" id="{BCB23B33-19EE-4931-ACE9-6BB304FDC9FD}"/>
              </a:ext>
            </a:extLst>
          </p:cNvPr>
          <p:cNvSpPr>
            <a:spLocks noGrp="1"/>
          </p:cNvSpPr>
          <p:nvPr/>
        </p:nvSpPr>
        <p:spPr>
          <a:xfrm>
            <a:off x="609600" y="438150"/>
            <a:ext cx="10934700" cy="952500"/>
          </a:xfrm>
          <a:prstGeom prst="rect">
            <a:avLst/>
          </a:prstGeom>
          <a:noFill/>
          <a:ln w="0">
            <a:noFill/>
            <a:prstDash val="solid"/>
          </a:ln>
        </p:spPr>
        <p:txBody>
          <a:bodyPr lIns="91440" tIns="45720" rIns="91440" bIns="45720" anchor="t">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1">
                <a:solidFill>
                  <a:srgbClr val="65394E"/>
                </a:solidFill>
                <a:latin typeface="Georgia"/>
                <a:ea typeface="Georgia"/>
                <a:cs typeface="Georgia"/>
              </a:rPr>
              <a:t>Recommendations with owners and measures</a:t>
            </a:r>
            <a:endParaRPr lang="en-US" sz="3450" b="1">
              <a:solidFill>
                <a:srgbClr val="65394E"/>
              </a:solidFill>
              <a:latin typeface="Georgia"/>
              <a:ea typeface="Georgia"/>
              <a:cs typeface="Georgia"/>
            </a:endParaRPr>
          </a:p>
        </p:txBody>
      </p:sp>
      <p:graphicFrame>
        <p:nvGraphicFramePr>
          <p:cNvPr id="2" name="Table 1">
            <a:extLst>
              <a:ext uri="{FF2B5EF4-FFF2-40B4-BE49-F238E27FC236}">
                <a16:creationId xmlns:a16="http://schemas.microsoft.com/office/drawing/2014/main" id="{186D2C24-6468-4236-925D-B9998C3E966B}"/>
              </a:ext>
            </a:extLst>
          </p:cNvPr>
          <p:cNvGraphicFramePr/>
          <p:nvPr>
            <p:extLst>
              <p:ext uri="{D42A27DB-BD31-4B8C-83A1-F6EECF244321}">
                <p14:modId xmlns:p14="http://schemas.microsoft.com/office/powerpoint/2010/main" val="1385448158"/>
              </p:ext>
            </p:extLst>
          </p:nvPr>
        </p:nvGraphicFramePr>
        <p:xfrm>
          <a:off x="609600" y="1695450"/>
          <a:ext cx="10972800" cy="4000500"/>
        </p:xfrm>
        <a:graphic>
          <a:graphicData uri="http://schemas.openxmlformats.org/drawingml/2006/table">
            <a:tbl>
              <a:tblPr/>
              <a:tblGrid>
                <a:gridCol w="257175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gridCol w="4210050">
                  <a:extLst>
                    <a:ext uri="{9D8B030D-6E8A-4147-A177-3AD203B41FA5}">
                      <a16:colId xmlns:a16="http://schemas.microsoft.com/office/drawing/2014/main" val="20002"/>
                    </a:ext>
                  </a:extLst>
                </a:gridCol>
              </a:tblGrid>
              <a:tr h="800100">
                <a:tc>
                  <a:txBody>
                    <a:bodyPr/>
                    <a:lstStyle/>
                    <a:p>
                      <a:r>
                        <a:rPr sz="1950" b="1">
                          <a:solidFill>
                            <a:srgbClr val="FFFFFF"/>
                          </a:solidFill>
                          <a:latin typeface="Arial"/>
                          <a:ea typeface="Arial"/>
                          <a:cs typeface="Arial"/>
                        </a:rPr>
                        <a:t>Owner</a:t>
                      </a:r>
                    </a:p>
                  </a:txBody>
                  <a:tcPr>
                    <a:lnL w="5715">
                      <a:solidFill>
                        <a:srgbClr val="CAB9C0"/>
                      </a:solidFill>
                      <a:prstDash val="soli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Proposed improvement</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tc>
                  <a:txBody>
                    <a:bodyPr/>
                    <a:lstStyle/>
                    <a:p>
                      <a:r>
                        <a:rPr sz="1950" b="1">
                          <a:solidFill>
                            <a:srgbClr val="FFFFFF"/>
                          </a:solidFill>
                          <a:latin typeface="Arial"/>
                          <a:ea typeface="Arial"/>
                          <a:cs typeface="Arial"/>
                        </a:rPr>
                        <a:t>Review indicator</a:t>
                      </a:r>
                    </a:p>
                  </a:txBody>
                  <a:tcPr>
                    <a:lnL w="5715" cap="flat" cmpd="sng" algn="ctr">
                      <a:solidFill>
                        <a:srgbClr val="CAB9C0"/>
                      </a:solidFill>
                      <a:prstDash val="solid"/>
                      <a:round/>
                      <a:headEnd type="none" w="med" len="med"/>
                      <a:tailEnd type="none" w="med" len="med"/>
                    </a:lnL>
                    <a:lnR w="5715">
                      <a:solidFill>
                        <a:srgbClr val="CAB9C0"/>
                      </a:solidFill>
                      <a:prstDash val="solid"/>
                    </a:lnR>
                    <a:lnT w="5715">
                      <a:solidFill>
                        <a:srgbClr val="CAB9C0"/>
                      </a:solidFill>
                      <a:prstDash val="solid"/>
                    </a:lnT>
                    <a:lnB w="5715">
                      <a:solidFill>
                        <a:srgbClr val="CAB9C0"/>
                      </a:solidFill>
                      <a:prstDash val="solid"/>
                    </a:lnB>
                    <a:solidFill>
                      <a:srgbClr val="65394E"/>
                    </a:solidFill>
                  </a:tcPr>
                </a:tc>
                <a:extLst>
                  <a:ext uri="{0D108BD9-81ED-4DB2-BD59-A6C34878D82A}">
                    <a16:rowId xmlns:a16="http://schemas.microsoft.com/office/drawing/2014/main" val="10000"/>
                  </a:ext>
                </a:extLst>
              </a:tr>
              <a:tr h="800100">
                <a:tc>
                  <a:txBody>
                    <a:bodyPr/>
                    <a:lstStyle/>
                    <a:p>
                      <a:r>
                        <a:rPr sz="1950" b="0">
                          <a:solidFill>
                            <a:srgbClr val="342B3B"/>
                          </a:solidFill>
                          <a:latin typeface="Arial"/>
                          <a:ea typeface="Arial"/>
                          <a:cs typeface="Arial"/>
                        </a:rPr>
                        <a:t>ICBs and councils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Commission places plus access support</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Uptake and retention gaps, quarterly</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1"/>
                  </a:ext>
                </a:extLst>
              </a:tr>
              <a:tr h="800100">
                <a:tc>
                  <a:txBody>
                    <a:bodyPr/>
                    <a:lstStyle/>
                    <a:p>
                      <a:r>
                        <a:rPr sz="1950" b="0">
                          <a:solidFill>
                            <a:srgbClr val="342B3B"/>
                          </a:solidFill>
                          <a:latin typeface="Arial"/>
                          <a:ea typeface="Arial"/>
                          <a:cs typeface="Arial"/>
                        </a:rPr>
                        <a:t>Providers and link workers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Support first visits and activity choice</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Experience and reasons for leaving</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2"/>
                  </a:ext>
                </a:extLst>
              </a:tr>
              <a:tr h="800100">
                <a:tc>
                  <a:txBody>
                    <a:bodyPr/>
                    <a:lstStyle/>
                    <a:p>
                      <a:r>
                        <a:rPr sz="1950" b="0">
                          <a:solidFill>
                            <a:srgbClr val="342B3B"/>
                          </a:solidFill>
                          <a:latin typeface="Arial"/>
                          <a:ea typeface="Arial"/>
                          <a:cs typeface="Arial"/>
                        </a:rPr>
                        <a:t>National commissioners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Fund continuity and clear responsibilities</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tc>
                  <a:txBody>
                    <a:bodyPr/>
                    <a:lstStyle/>
                    <a:p>
                      <a:r>
                        <a:rPr sz="1950" b="0">
                          <a:solidFill>
                            <a:srgbClr val="342B3B"/>
                          </a:solidFill>
                          <a:latin typeface="Arial"/>
                          <a:ea typeface="Arial"/>
                          <a:cs typeface="Arial"/>
                        </a:rPr>
                        <a:t>Provider stability and capacity</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F9F3F0"/>
                    </a:solidFill>
                  </a:tcPr>
                </a:tc>
                <a:extLst>
                  <a:ext uri="{0D108BD9-81ED-4DB2-BD59-A6C34878D82A}">
                    <a16:rowId xmlns:a16="http://schemas.microsoft.com/office/drawing/2014/main" val="10003"/>
                  </a:ext>
                </a:extLst>
              </a:tr>
              <a:tr h="800100">
                <a:tc>
                  <a:txBody>
                    <a:bodyPr/>
                    <a:lstStyle/>
                    <a:p>
                      <a:r>
                        <a:rPr sz="1950" b="0">
                          <a:solidFill>
                            <a:srgbClr val="342B3B"/>
                          </a:solidFill>
                          <a:latin typeface="Arial"/>
                          <a:ea typeface="Arial"/>
                          <a:cs typeface="Arial"/>
                        </a:rPr>
                        <a:t>Evaluation partners</a:t>
                      </a:r>
                    </a:p>
                  </a:txBody>
                  <a:tcPr>
                    <a:lnL w="5715">
                      <a:solidFill>
                        <a:srgbClr val="CAB9C0"/>
                      </a:solidFill>
                      <a:prstDash val="soli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Test benefit and environmental impact</a:t>
                      </a: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tc>
                  <a:txBody>
                    <a:bodyPr/>
                    <a:lstStyle/>
                    <a:p>
                      <a:r>
                        <a:rPr sz="1950" b="0">
                          <a:solidFill>
                            <a:srgbClr val="342B3B"/>
                          </a:solidFill>
                          <a:latin typeface="Arial"/>
                          <a:ea typeface="Arial"/>
                          <a:cs typeface="Arial"/>
                        </a:rPr>
                        <a:t>Follow-up wellbeing</a:t>
                      </a:r>
                      <a:r>
                        <a:rPr lang="en-US" sz="1950" b="0">
                          <a:solidFill>
                            <a:srgbClr val="342B3B"/>
                          </a:solidFill>
                          <a:latin typeface="Arial"/>
                          <a:ea typeface="Arial"/>
                          <a:cs typeface="Arial"/>
                        </a:rPr>
                        <a:t> and costs</a:t>
                      </a:r>
                      <a:endParaRPr sz="1950" b="0">
                        <a:solidFill>
                          <a:srgbClr val="342B3B"/>
                        </a:solidFill>
                        <a:latin typeface="Arial"/>
                        <a:ea typeface="Arial"/>
                        <a:cs typeface="Arial"/>
                      </a:endParaRPr>
                    </a:p>
                  </a:txBody>
                  <a:tcPr>
                    <a:lnL w="5715" cap="flat" cmpd="sng" algn="ctr">
                      <a:solidFill>
                        <a:srgbClr val="CAB9C0"/>
                      </a:solidFill>
                      <a:prstDash val="solid"/>
                      <a:round/>
                      <a:headEnd type="none" w="med" len="med"/>
                      <a:tailEnd type="none" w="med" len="med"/>
                    </a:lnL>
                    <a:lnR w="5715">
                      <a:solidFill>
                        <a:srgbClr val="CAB9C0"/>
                      </a:solidFill>
                      <a:prstDash val="solid"/>
                    </a:lnR>
                    <a:lnT w="5715" cap="flat" cmpd="sng" algn="ctr">
                      <a:solidFill>
                        <a:srgbClr val="CAB9C0"/>
                      </a:solidFill>
                      <a:prstDash val="solid"/>
                      <a:round/>
                      <a:headEnd type="none" w="med" len="med"/>
                      <a:tailEnd type="none" w="med" len="med"/>
                    </a:lnT>
                    <a:lnB w="5715">
                      <a:solidFill>
                        <a:srgbClr val="CAB9C0"/>
                      </a:solidFill>
                      <a:prstDash val="solid"/>
                    </a:lnB>
                    <a:solidFill>
                      <a:srgbClr val="EEE4E9"/>
                    </a:solidFill>
                  </a:tcPr>
                </a:tc>
                <a:extLst>
                  <a:ext uri="{0D108BD9-81ED-4DB2-BD59-A6C34878D82A}">
                    <a16:rowId xmlns:a16="http://schemas.microsoft.com/office/drawing/2014/main" val="10004"/>
                  </a:ext>
                </a:extLst>
              </a:tr>
            </a:tbl>
          </a:graphicData>
        </a:graphic>
      </p:graphicFrame>
      <p:sp>
        <p:nvSpPr>
          <p:cNvPr id="3" name="text-1">
            <a:extLst>
              <a:ext uri="{FF2B5EF4-FFF2-40B4-BE49-F238E27FC236}">
                <a16:creationId xmlns:a16="http://schemas.microsoft.com/office/drawing/2014/main" id="{B991503F-6561-4FF1-89EA-2DD85C2D11F6}"/>
              </a:ext>
            </a:extLst>
          </p:cNvPr>
          <p:cNvSpPr>
            <a:spLocks noGrp="1"/>
          </p:cNvSpPr>
          <p:nvPr/>
        </p:nvSpPr>
        <p:spPr>
          <a:xfrm>
            <a:off x="609600" y="6257925"/>
            <a:ext cx="10287000" cy="447675"/>
          </a:xfrm>
          <a:prstGeom prst="rect">
            <a:avLst/>
          </a:prstGeom>
          <a:noFill/>
          <a:ln w="0">
            <a:noFill/>
            <a:prstDash val="solid"/>
          </a:ln>
        </p:spPr>
        <p:txBody>
          <a:bodyPr lIns="91440" tIns="45720" rIns="91440" bIns="45720" anchor="t">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00" b="0">
                <a:solidFill>
                  <a:srgbClr val="6C5E69"/>
                </a:solidFill>
                <a:latin typeface="Arial"/>
                <a:ea typeface="Arial"/>
                <a:cs typeface="Arial"/>
              </a:rPr>
              <a:t>(DHSC, </a:t>
            </a:r>
            <a:r>
              <a:rPr lang="en-US" sz="1400"/>
              <a:t>2023b; Pollard</a:t>
            </a:r>
            <a:r>
              <a:rPr sz="1400" b="0">
                <a:solidFill>
                  <a:srgbClr val="6C5E69"/>
                </a:solidFill>
                <a:latin typeface="Arial"/>
                <a:ea typeface="Arial"/>
                <a:cs typeface="Arial"/>
              </a:rPr>
              <a:t> et al., </a:t>
            </a:r>
            <a:r>
              <a:rPr lang="en-US" sz="1400"/>
              <a:t>2025; Armitt</a:t>
            </a:r>
            <a:r>
              <a:rPr sz="1400" b="0">
                <a:solidFill>
                  <a:srgbClr val="6C5E69"/>
                </a:solidFill>
                <a:latin typeface="Arial"/>
                <a:ea typeface="Arial"/>
                <a:cs typeface="Arial"/>
              </a:rPr>
              <a:t> et al., 2026</a:t>
            </a:r>
            <a:r>
              <a:rPr lang="en-GB" sz="1400"/>
              <a:t> ; ONS</a:t>
            </a:r>
            <a:r>
              <a:rPr sz="1400" b="0">
                <a:solidFill>
                  <a:srgbClr val="6C5E69"/>
                </a:solidFill>
                <a:latin typeface="Arial"/>
                <a:ea typeface="Arial"/>
                <a:cs typeface="Arial"/>
              </a:rPr>
              <a:t>, 2025)</a:t>
            </a:r>
          </a:p>
        </p:txBody>
      </p:sp>
      <p:sp>
        <p:nvSpPr>
          <p:cNvPr id="4" name="text-2">
            <a:extLst>
              <a:ext uri="{FF2B5EF4-FFF2-40B4-BE49-F238E27FC236}">
                <a16:creationId xmlns:a16="http://schemas.microsoft.com/office/drawing/2014/main" id="{778AC30D-07C4-4024-991B-7D351DE82398}"/>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14</a:t>
            </a:r>
          </a:p>
        </p:txBody>
      </p:sp>
    </p:spTree>
    <p:extLst>
      <p:ext uri="{BB962C8B-B14F-4D97-AF65-F5344CB8AC3E}">
        <p14:creationId xmlns:p14="http://schemas.microsoft.com/office/powerpoint/2010/main" val="1501228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CE7F2"/>
        </a:solidFill>
        <a:effectLst/>
      </p:bgPr>
    </p:bg>
    <p:spTree>
      <p:nvGrpSpPr>
        <p:cNvPr id="1" name=""/>
        <p:cNvGrpSpPr/>
        <p:nvPr/>
      </p:nvGrpSpPr>
      <p:grpSpPr>
        <a:xfrm>
          <a:off x="0" y="0"/>
          <a:ext cx="0" cy="0"/>
          <a:chOff x="0" y="0"/>
          <a:chExt cx="0" cy="0"/>
        </a:xfrm>
      </p:grpSpPr>
      <p:sp>
        <p:nvSpPr>
          <p:cNvPr id="6" name="text-0">
            <a:extLst>
              <a:ext uri="{FF2B5EF4-FFF2-40B4-BE49-F238E27FC236}">
                <a16:creationId xmlns:a16="http://schemas.microsoft.com/office/drawing/2014/main" id="{9CA0775E-A013-4A21-B00D-43D2663B9DAC}"/>
              </a:ext>
            </a:extLst>
          </p:cNvPr>
          <p:cNvSpPr>
            <a:spLocks noGrp="1"/>
          </p:cNvSpPr>
          <p:nvPr/>
        </p:nvSpPr>
        <p:spPr>
          <a:xfrm>
            <a:off x="609600" y="438150"/>
            <a:ext cx="10934700" cy="952500"/>
          </a:xfrm>
          <a:prstGeom prst="rect">
            <a:avLst/>
          </a:prstGeom>
          <a:noFill/>
          <a:ln w="0">
            <a:noFill/>
            <a:prstDash val="solid"/>
          </a:ln>
        </p:spPr>
        <p:txBody>
          <a:bodyPr lIns="91440" tIns="45720" rIns="91440" bIns="45720" anchor="t">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1">
                <a:solidFill>
                  <a:srgbClr val="65394E"/>
                </a:solidFill>
                <a:latin typeface="Georgia"/>
                <a:ea typeface="Georgia"/>
                <a:cs typeface="Georgia"/>
              </a:rPr>
              <a:t>Conclusion</a:t>
            </a:r>
            <a:endParaRPr lang="en-US" sz="3450" b="1">
              <a:solidFill>
                <a:srgbClr val="65394E"/>
              </a:solidFill>
              <a:latin typeface="Georgia"/>
              <a:ea typeface="Georgia"/>
              <a:cs typeface="Georgia"/>
            </a:endParaRPr>
          </a:p>
        </p:txBody>
      </p:sp>
      <p:sp>
        <p:nvSpPr>
          <p:cNvPr id="2" name="text-1">
            <a:extLst>
              <a:ext uri="{FF2B5EF4-FFF2-40B4-BE49-F238E27FC236}">
                <a16:creationId xmlns:a16="http://schemas.microsoft.com/office/drawing/2014/main" id="{75383DB9-0046-4EBA-843F-1A514D3CAD60}"/>
              </a:ext>
            </a:extLst>
          </p:cNvPr>
          <p:cNvSpPr>
            <a:spLocks noGrp="1"/>
          </p:cNvSpPr>
          <p:nvPr/>
        </p:nvSpPr>
        <p:spPr>
          <a:xfrm>
            <a:off x="609599" y="1685925"/>
            <a:ext cx="11405419" cy="1619250"/>
          </a:xfrm>
          <a:prstGeom prst="rect">
            <a:avLst/>
          </a:prstGeom>
          <a:noFill/>
          <a:ln w="0">
            <a:noFill/>
            <a:prstDash val="solid"/>
          </a:ln>
        </p:spPr>
        <p:txBody>
          <a:bodyPr lIns="91440" tIns="45720" rIns="91440" bIns="45720" anchor="t">
            <a:noAutofit/>
          </a:bodyPr>
          <a:lstStyle>
            <a:defPPr>
              <a:defRPr sz="4950" b="0">
                <a:solidFill>
                  <a:srgbClr val="65394E"/>
                </a:solidFill>
                <a:latin typeface="Georgia"/>
                <a:ea typeface="Georgia"/>
                <a:cs typeface="Georgia"/>
              </a:defRPr>
            </a:defPPr>
            <a:lvl1pPr>
              <a:defRPr sz="4950" b="0">
                <a:solidFill>
                  <a:srgbClr val="65394E"/>
                </a:solidFill>
                <a:latin typeface="Georgia"/>
                <a:ea typeface="Georgia"/>
                <a:cs typeface="Georgia"/>
              </a:defRPr>
            </a:lvl1pPr>
            <a:lvl2pPr>
              <a:defRPr sz="4950" b="0">
                <a:solidFill>
                  <a:srgbClr val="65394E"/>
                </a:solidFill>
                <a:latin typeface="Georgia"/>
                <a:ea typeface="Georgia"/>
                <a:cs typeface="Georgia"/>
              </a:defRPr>
            </a:lvl2pPr>
            <a:lvl3pPr>
              <a:defRPr sz="4950" b="0">
                <a:solidFill>
                  <a:srgbClr val="65394E"/>
                </a:solidFill>
                <a:latin typeface="Georgia"/>
                <a:ea typeface="Georgia"/>
                <a:cs typeface="Georgia"/>
              </a:defRPr>
            </a:lvl3pPr>
            <a:lvl4pPr>
              <a:defRPr sz="4950" b="0">
                <a:solidFill>
                  <a:srgbClr val="65394E"/>
                </a:solidFill>
                <a:latin typeface="Georgia"/>
                <a:ea typeface="Georgia"/>
                <a:cs typeface="Georgia"/>
              </a:defRPr>
            </a:lvl4pPr>
            <a:lvl5pPr>
              <a:defRPr sz="4950" b="0">
                <a:solidFill>
                  <a:srgbClr val="65394E"/>
                </a:solidFill>
                <a:latin typeface="Georgia"/>
                <a:ea typeface="Georgia"/>
                <a:cs typeface="Georgia"/>
              </a:defRPr>
            </a:lvl5pPr>
            <a:lvl6pPr>
              <a:defRPr sz="4950" b="0">
                <a:solidFill>
                  <a:srgbClr val="65394E"/>
                </a:solidFill>
                <a:latin typeface="Georgia"/>
                <a:ea typeface="Georgia"/>
                <a:cs typeface="Georgia"/>
              </a:defRPr>
            </a:lvl6pPr>
            <a:lvl7pPr>
              <a:defRPr sz="4950" b="0">
                <a:solidFill>
                  <a:srgbClr val="65394E"/>
                </a:solidFill>
                <a:latin typeface="Georgia"/>
                <a:ea typeface="Georgia"/>
                <a:cs typeface="Georgia"/>
              </a:defRPr>
            </a:lvl7pPr>
            <a:lvl8pPr>
              <a:defRPr sz="4950" b="0">
                <a:solidFill>
                  <a:srgbClr val="65394E"/>
                </a:solidFill>
                <a:latin typeface="Georgia"/>
                <a:ea typeface="Georgia"/>
                <a:cs typeface="Georgia"/>
              </a:defRPr>
            </a:lvl8pPr>
            <a:lvl9pPr>
              <a:defRPr sz="4950" b="0">
                <a:solidFill>
                  <a:srgbClr val="65394E"/>
                </a:solidFill>
                <a:latin typeface="Georgia"/>
                <a:ea typeface="Georgia"/>
                <a:cs typeface="Georgia"/>
              </a:defRPr>
            </a:lvl9pPr>
          </a:lstStyle>
          <a:p>
            <a:pPr>
              <a:defRPr sz="4950" b="0">
                <a:solidFill>
                  <a:srgbClr val="65394E"/>
                </a:solidFill>
                <a:latin typeface="Georgia"/>
                <a:ea typeface="Georgia"/>
                <a:cs typeface="Georgia"/>
              </a:defRPr>
            </a:pPr>
            <a:r>
              <a:rPr sz="3600" b="0">
                <a:solidFill>
                  <a:srgbClr val="65394E"/>
                </a:solidFill>
                <a:latin typeface="Georgia"/>
                <a:ea typeface="Georgia"/>
                <a:cs typeface="Georgia"/>
              </a:rPr>
              <a:t>A supported addition</a:t>
            </a:r>
            <a:r>
              <a:rPr lang="en-GB" sz="3600" b="0">
                <a:solidFill>
                  <a:srgbClr val="65394E"/>
                </a:solidFill>
                <a:latin typeface="Georgia"/>
                <a:ea typeface="Georgia"/>
                <a:cs typeface="Georgia"/>
              </a:rPr>
              <a:t> </a:t>
            </a:r>
            <a:r>
              <a:rPr sz="3600" b="0">
                <a:solidFill>
                  <a:srgbClr val="65394E"/>
                </a:solidFill>
                <a:latin typeface="Georgia"/>
                <a:ea typeface="Georgia"/>
                <a:cs typeface="Georgia"/>
              </a:rPr>
              <a:t>to integrated care</a:t>
            </a:r>
            <a:endParaRPr lang="en-US" sz="3600" b="0">
              <a:solidFill>
                <a:srgbClr val="65394E"/>
              </a:solidFill>
              <a:latin typeface="Georgia"/>
              <a:ea typeface="Georgia"/>
              <a:cs typeface="Georgia"/>
            </a:endParaRPr>
          </a:p>
        </p:txBody>
      </p:sp>
      <p:sp>
        <p:nvSpPr>
          <p:cNvPr id="3" name="text-2">
            <a:extLst>
              <a:ext uri="{FF2B5EF4-FFF2-40B4-BE49-F238E27FC236}">
                <a16:creationId xmlns:a16="http://schemas.microsoft.com/office/drawing/2014/main" id="{55F7B65D-62BE-415F-9BA3-363F4AC438F1}"/>
              </a:ext>
            </a:extLst>
          </p:cNvPr>
          <p:cNvSpPr>
            <a:spLocks noGrp="1"/>
          </p:cNvSpPr>
          <p:nvPr/>
        </p:nvSpPr>
        <p:spPr>
          <a:xfrm>
            <a:off x="381000" y="3105150"/>
            <a:ext cx="10858500" cy="1714500"/>
          </a:xfrm>
          <a:prstGeom prst="rect">
            <a:avLst/>
          </a:prstGeom>
          <a:noFill/>
          <a:ln w="0">
            <a:noFill/>
            <a:prstDash val="solid"/>
          </a:ln>
        </p:spPr>
        <p:txBody>
          <a:bodyPr>
            <a:noAutofit/>
          </a:bodyPr>
          <a:lstStyle>
            <a:defPPr>
              <a:defRPr sz="2550" b="0">
                <a:solidFill>
                  <a:srgbClr val="342B3B"/>
                </a:solidFill>
                <a:latin typeface="Arial"/>
                <a:ea typeface="Arial"/>
                <a:cs typeface="Arial"/>
              </a:defRPr>
            </a:defPPr>
            <a:lvl1pPr>
              <a:defRPr sz="2550" b="0">
                <a:solidFill>
                  <a:srgbClr val="342B3B"/>
                </a:solidFill>
                <a:latin typeface="Arial"/>
                <a:ea typeface="Arial"/>
                <a:cs typeface="Arial"/>
              </a:defRPr>
            </a:lvl1pPr>
            <a:lvl2pPr>
              <a:defRPr sz="2550" b="0">
                <a:solidFill>
                  <a:srgbClr val="342B3B"/>
                </a:solidFill>
                <a:latin typeface="Arial"/>
                <a:ea typeface="Arial"/>
                <a:cs typeface="Arial"/>
              </a:defRPr>
            </a:lvl2pPr>
            <a:lvl3pPr>
              <a:defRPr sz="2550" b="0">
                <a:solidFill>
                  <a:srgbClr val="342B3B"/>
                </a:solidFill>
                <a:latin typeface="Arial"/>
                <a:ea typeface="Arial"/>
                <a:cs typeface="Arial"/>
              </a:defRPr>
            </a:lvl3pPr>
            <a:lvl4pPr>
              <a:defRPr sz="2550" b="0">
                <a:solidFill>
                  <a:srgbClr val="342B3B"/>
                </a:solidFill>
                <a:latin typeface="Arial"/>
                <a:ea typeface="Arial"/>
                <a:cs typeface="Arial"/>
              </a:defRPr>
            </a:lvl4pPr>
            <a:lvl5pPr>
              <a:defRPr sz="2550" b="0">
                <a:solidFill>
                  <a:srgbClr val="342B3B"/>
                </a:solidFill>
                <a:latin typeface="Arial"/>
                <a:ea typeface="Arial"/>
                <a:cs typeface="Arial"/>
              </a:defRPr>
            </a:lvl5pPr>
            <a:lvl6pPr>
              <a:defRPr sz="2550" b="0">
                <a:solidFill>
                  <a:srgbClr val="342B3B"/>
                </a:solidFill>
                <a:latin typeface="Arial"/>
                <a:ea typeface="Arial"/>
                <a:cs typeface="Arial"/>
              </a:defRPr>
            </a:lvl6pPr>
            <a:lvl7pPr>
              <a:defRPr sz="2550" b="0">
                <a:solidFill>
                  <a:srgbClr val="342B3B"/>
                </a:solidFill>
                <a:latin typeface="Arial"/>
                <a:ea typeface="Arial"/>
                <a:cs typeface="Arial"/>
              </a:defRPr>
            </a:lvl7pPr>
            <a:lvl8pPr>
              <a:defRPr sz="2550" b="0">
                <a:solidFill>
                  <a:srgbClr val="342B3B"/>
                </a:solidFill>
                <a:latin typeface="Arial"/>
                <a:ea typeface="Arial"/>
                <a:cs typeface="Arial"/>
              </a:defRPr>
            </a:lvl8pPr>
            <a:lvl9pPr>
              <a:defRPr sz="2550" b="0">
                <a:solidFill>
                  <a:srgbClr val="342B3B"/>
                </a:solidFill>
                <a:latin typeface="Arial"/>
                <a:ea typeface="Arial"/>
                <a:cs typeface="Arial"/>
              </a:defRPr>
            </a:lvl9pPr>
          </a:lstStyle>
          <a:p>
            <a:pPr marL="457200" indent="-457200">
              <a:buFont typeface="Arial" panose="020B0604020202020204" pitchFamily="34" charset="0"/>
              <a:buChar char="•"/>
              <a:defRPr sz="2550" b="0">
                <a:solidFill>
                  <a:srgbClr val="342B3B"/>
                </a:solidFill>
                <a:latin typeface="Arial"/>
                <a:ea typeface="Arial"/>
                <a:cs typeface="Arial"/>
              </a:defRPr>
            </a:pPr>
            <a:r>
              <a:rPr sz="2550" b="0">
                <a:solidFill>
                  <a:srgbClr val="342B3B"/>
                </a:solidFill>
                <a:latin typeface="Arial"/>
                <a:ea typeface="Arial"/>
                <a:cs typeface="Arial"/>
              </a:rPr>
              <a:t>Trust and access shape who benefits</a:t>
            </a:r>
          </a:p>
          <a:p>
            <a:pPr marL="457200" indent="-457200">
              <a:buFont typeface="Arial" panose="020B0604020202020204" pitchFamily="34" charset="0"/>
              <a:buChar char="•"/>
              <a:defRPr sz="2550" b="0">
                <a:solidFill>
                  <a:srgbClr val="342B3B"/>
                </a:solidFill>
                <a:latin typeface="Arial"/>
                <a:ea typeface="Arial"/>
                <a:cs typeface="Arial"/>
              </a:defRPr>
            </a:pPr>
            <a:r>
              <a:rPr sz="2550" b="0">
                <a:solidFill>
                  <a:srgbClr val="342B3B"/>
                </a:solidFill>
                <a:latin typeface="Arial"/>
                <a:ea typeface="Arial"/>
                <a:cs typeface="Arial"/>
              </a:rPr>
              <a:t>Stable funding supports continuity</a:t>
            </a:r>
          </a:p>
          <a:p>
            <a:pPr marL="457200" indent="-457200">
              <a:buFont typeface="Arial" panose="020B0604020202020204" pitchFamily="34" charset="0"/>
              <a:buChar char="•"/>
              <a:defRPr sz="2550" b="0">
                <a:solidFill>
                  <a:srgbClr val="342B3B"/>
                </a:solidFill>
                <a:latin typeface="Arial"/>
                <a:ea typeface="Arial"/>
                <a:cs typeface="Arial"/>
              </a:defRPr>
            </a:pPr>
            <a:r>
              <a:rPr sz="2550" b="0">
                <a:solidFill>
                  <a:srgbClr val="342B3B"/>
                </a:solidFill>
                <a:latin typeface="Arial"/>
                <a:ea typeface="Arial"/>
                <a:cs typeface="Arial"/>
              </a:rPr>
              <a:t>The SDGs connect quality with fairness and future resources</a:t>
            </a:r>
          </a:p>
        </p:txBody>
      </p:sp>
      <p:sp>
        <p:nvSpPr>
          <p:cNvPr id="4" name="text-3">
            <a:extLst>
              <a:ext uri="{FF2B5EF4-FFF2-40B4-BE49-F238E27FC236}">
                <a16:creationId xmlns:a16="http://schemas.microsoft.com/office/drawing/2014/main" id="{15D88A44-1A43-4345-B881-D9372D53A1FE}"/>
              </a:ext>
            </a:extLst>
          </p:cNvPr>
          <p:cNvSpPr>
            <a:spLocks noGrp="1"/>
          </p:cNvSpPr>
          <p:nvPr/>
        </p:nvSpPr>
        <p:spPr>
          <a:xfrm>
            <a:off x="609599" y="6238875"/>
            <a:ext cx="10287000" cy="447675"/>
          </a:xfrm>
          <a:prstGeom prst="rect">
            <a:avLst/>
          </a:prstGeom>
          <a:noFill/>
          <a:ln w="0">
            <a:noFill/>
            <a:prstDash val="solid"/>
          </a:ln>
        </p:spPr>
        <p:txBody>
          <a:bodyPr lIns="91440" tIns="45720" rIns="91440" bIns="45720" anchor="t">
            <a:noAutofit/>
          </a:bodyPr>
          <a:lstStyle>
            <a:defPPr>
              <a:defRPr sz="1425" b="0">
                <a:solidFill>
                  <a:srgbClr val="6C5E69"/>
                </a:solidFill>
                <a:latin typeface="Arial"/>
                <a:ea typeface="Arial"/>
                <a:cs typeface="Arial"/>
              </a:defRPr>
            </a:defPPr>
            <a:lvl1pPr>
              <a:defRPr sz="1425" b="0">
                <a:solidFill>
                  <a:srgbClr val="6C5E69"/>
                </a:solidFill>
                <a:latin typeface="Arial"/>
                <a:ea typeface="Arial"/>
                <a:cs typeface="Arial"/>
              </a:defRPr>
            </a:lvl1pPr>
            <a:lvl2pPr>
              <a:defRPr sz="1425" b="0">
                <a:solidFill>
                  <a:srgbClr val="6C5E69"/>
                </a:solidFill>
                <a:latin typeface="Arial"/>
                <a:ea typeface="Arial"/>
                <a:cs typeface="Arial"/>
              </a:defRPr>
            </a:lvl2pPr>
            <a:lvl3pPr>
              <a:defRPr sz="1425" b="0">
                <a:solidFill>
                  <a:srgbClr val="6C5E69"/>
                </a:solidFill>
                <a:latin typeface="Arial"/>
                <a:ea typeface="Arial"/>
                <a:cs typeface="Arial"/>
              </a:defRPr>
            </a:lvl3pPr>
            <a:lvl4pPr>
              <a:defRPr sz="1425" b="0">
                <a:solidFill>
                  <a:srgbClr val="6C5E69"/>
                </a:solidFill>
                <a:latin typeface="Arial"/>
                <a:ea typeface="Arial"/>
                <a:cs typeface="Arial"/>
              </a:defRPr>
            </a:lvl4pPr>
            <a:lvl5pPr>
              <a:defRPr sz="1425" b="0">
                <a:solidFill>
                  <a:srgbClr val="6C5E69"/>
                </a:solidFill>
                <a:latin typeface="Arial"/>
                <a:ea typeface="Arial"/>
                <a:cs typeface="Arial"/>
              </a:defRPr>
            </a:lvl5pPr>
            <a:lvl6pPr>
              <a:defRPr sz="1425" b="0">
                <a:solidFill>
                  <a:srgbClr val="6C5E69"/>
                </a:solidFill>
                <a:latin typeface="Arial"/>
                <a:ea typeface="Arial"/>
                <a:cs typeface="Arial"/>
              </a:defRPr>
            </a:lvl6pPr>
            <a:lvl7pPr>
              <a:defRPr sz="1425" b="0">
                <a:solidFill>
                  <a:srgbClr val="6C5E69"/>
                </a:solidFill>
                <a:latin typeface="Arial"/>
                <a:ea typeface="Arial"/>
                <a:cs typeface="Arial"/>
              </a:defRPr>
            </a:lvl7pPr>
            <a:lvl8pPr>
              <a:defRPr sz="1425" b="0">
                <a:solidFill>
                  <a:srgbClr val="6C5E69"/>
                </a:solidFill>
                <a:latin typeface="Arial"/>
                <a:ea typeface="Arial"/>
                <a:cs typeface="Arial"/>
              </a:defRPr>
            </a:lvl8pPr>
            <a:lvl9pPr>
              <a:defRPr sz="1425" b="0">
                <a:solidFill>
                  <a:srgbClr val="6C5E69"/>
                </a:solidFill>
                <a:latin typeface="Arial"/>
                <a:ea typeface="Arial"/>
                <a:cs typeface="Arial"/>
              </a:defRPr>
            </a:lvl9pPr>
          </a:lstStyle>
          <a:p>
            <a:pPr>
              <a:defRPr sz="1425" b="0">
                <a:solidFill>
                  <a:srgbClr val="6C5E69"/>
                </a:solidFill>
                <a:latin typeface="Arial"/>
                <a:ea typeface="Arial"/>
                <a:cs typeface="Arial"/>
              </a:defRPr>
            </a:pPr>
            <a:r>
              <a:rPr sz="1400" b="0">
                <a:solidFill>
                  <a:srgbClr val="6C5E69"/>
                </a:solidFill>
                <a:latin typeface="Arial"/>
                <a:ea typeface="Arial"/>
                <a:cs typeface="Arial"/>
              </a:rPr>
              <a:t>(UN, </a:t>
            </a:r>
            <a:r>
              <a:rPr lang="en-US" sz="1400"/>
              <a:t>2015 ;Haywood</a:t>
            </a:r>
            <a:r>
              <a:rPr sz="1400" b="0">
                <a:solidFill>
                  <a:srgbClr val="6C5E69"/>
                </a:solidFill>
                <a:latin typeface="Arial"/>
                <a:ea typeface="Arial"/>
                <a:cs typeface="Arial"/>
              </a:rPr>
              <a:t> et al., 2024</a:t>
            </a:r>
            <a:r>
              <a:rPr lang="en-US" sz="1400"/>
              <a:t>;</a:t>
            </a:r>
            <a:r>
              <a:rPr lang="en-US" sz="1400" b="0">
                <a:solidFill>
                  <a:srgbClr val="6C5E69"/>
                </a:solidFill>
                <a:latin typeface="Arial"/>
                <a:ea typeface="Arial"/>
                <a:cs typeface="Arial"/>
              </a:rPr>
              <a:t> </a:t>
            </a:r>
            <a:r>
              <a:rPr sz="1400" b="0">
                <a:solidFill>
                  <a:srgbClr val="6C5E69"/>
                </a:solidFill>
                <a:latin typeface="Arial"/>
                <a:ea typeface="Arial"/>
                <a:cs typeface="Arial"/>
              </a:rPr>
              <a:t>Pollard et al., 2025</a:t>
            </a:r>
            <a:r>
              <a:rPr lang="en-GB" sz="1400"/>
              <a:t>; </a:t>
            </a:r>
            <a:r>
              <a:rPr sz="1400" b="0">
                <a:solidFill>
                  <a:srgbClr val="6C5E69"/>
                </a:solidFill>
                <a:latin typeface="Arial"/>
                <a:ea typeface="Arial"/>
                <a:cs typeface="Arial"/>
              </a:rPr>
              <a:t>Armitt et al., 2026)</a:t>
            </a:r>
          </a:p>
        </p:txBody>
      </p:sp>
      <p:sp>
        <p:nvSpPr>
          <p:cNvPr id="5" name="text-4">
            <a:extLst>
              <a:ext uri="{FF2B5EF4-FFF2-40B4-BE49-F238E27FC236}">
                <a16:creationId xmlns:a16="http://schemas.microsoft.com/office/drawing/2014/main" id="{D7C2079A-3F6C-4071-90A2-47ECAB97ACCB}"/>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15</a:t>
            </a:r>
          </a:p>
        </p:txBody>
      </p:sp>
    </p:spTree>
    <p:extLst>
      <p:ext uri="{BB962C8B-B14F-4D97-AF65-F5344CB8AC3E}">
        <p14:creationId xmlns:p14="http://schemas.microsoft.com/office/powerpoint/2010/main" val="2093501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3EDF1"/>
        </a:solidFill>
        <a:effectLst/>
      </p:bgPr>
    </p:bg>
    <p:spTree>
      <p:nvGrpSpPr>
        <p:cNvPr id="1" name=""/>
        <p:cNvGrpSpPr/>
        <p:nvPr/>
      </p:nvGrpSpPr>
      <p:grpSpPr>
        <a:xfrm>
          <a:off x="0" y="0"/>
          <a:ext cx="0" cy="0"/>
          <a:chOff x="0" y="0"/>
          <a:chExt cx="0" cy="0"/>
        </a:xfrm>
      </p:grpSpPr>
      <p:sp>
        <p:nvSpPr>
          <p:cNvPr id="4" name="text-0">
            <a:extLst>
              <a:ext uri="{FF2B5EF4-FFF2-40B4-BE49-F238E27FC236}">
                <a16:creationId xmlns:a16="http://schemas.microsoft.com/office/drawing/2014/main" id="{5017BD0D-518A-49D4-AB38-1E29289FF9A2}"/>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References</a:t>
            </a:r>
          </a:p>
        </p:txBody>
      </p:sp>
      <p:sp>
        <p:nvSpPr>
          <p:cNvPr id="2" name="text-1">
            <a:extLst>
              <a:ext uri="{FF2B5EF4-FFF2-40B4-BE49-F238E27FC236}">
                <a16:creationId xmlns:a16="http://schemas.microsoft.com/office/drawing/2014/main" id="{5C3BF74B-DCF5-41FC-BCDF-4B4B824A1440}"/>
              </a:ext>
            </a:extLst>
          </p:cNvPr>
          <p:cNvSpPr>
            <a:spLocks noGrp="1"/>
          </p:cNvSpPr>
          <p:nvPr/>
        </p:nvSpPr>
        <p:spPr>
          <a:xfrm>
            <a:off x="609600" y="1638300"/>
            <a:ext cx="10972800" cy="4362450"/>
          </a:xfrm>
          <a:prstGeom prst="rect">
            <a:avLst/>
          </a:prstGeom>
          <a:noFill/>
          <a:ln w="0">
            <a:noFill/>
            <a:prstDash val="solid"/>
          </a:ln>
        </p:spPr>
        <p:txBody>
          <a:bodyPr>
            <a:noAutofit/>
          </a:bodyPr>
          <a:lstStyle>
            <a:defPPr>
              <a:defRPr sz="1725" b="0">
                <a:solidFill>
                  <a:srgbClr val="342B3B"/>
                </a:solidFill>
                <a:latin typeface="Arial"/>
                <a:ea typeface="Arial"/>
                <a:cs typeface="Arial"/>
              </a:defRPr>
            </a:defPPr>
            <a:lvl1pPr>
              <a:defRPr sz="1725" b="0">
                <a:solidFill>
                  <a:srgbClr val="342B3B"/>
                </a:solidFill>
                <a:latin typeface="Arial"/>
                <a:ea typeface="Arial"/>
                <a:cs typeface="Arial"/>
              </a:defRPr>
            </a:lvl1pPr>
            <a:lvl2pPr>
              <a:defRPr sz="1725" b="0">
                <a:solidFill>
                  <a:srgbClr val="342B3B"/>
                </a:solidFill>
                <a:latin typeface="Arial"/>
                <a:ea typeface="Arial"/>
                <a:cs typeface="Arial"/>
              </a:defRPr>
            </a:lvl2pPr>
            <a:lvl3pPr>
              <a:defRPr sz="1725" b="0">
                <a:solidFill>
                  <a:srgbClr val="342B3B"/>
                </a:solidFill>
                <a:latin typeface="Arial"/>
                <a:ea typeface="Arial"/>
                <a:cs typeface="Arial"/>
              </a:defRPr>
            </a:lvl3pPr>
            <a:lvl4pPr>
              <a:defRPr sz="1725" b="0">
                <a:solidFill>
                  <a:srgbClr val="342B3B"/>
                </a:solidFill>
                <a:latin typeface="Arial"/>
                <a:ea typeface="Arial"/>
                <a:cs typeface="Arial"/>
              </a:defRPr>
            </a:lvl4pPr>
            <a:lvl5pPr>
              <a:defRPr sz="1725" b="0">
                <a:solidFill>
                  <a:srgbClr val="342B3B"/>
                </a:solidFill>
                <a:latin typeface="Arial"/>
                <a:ea typeface="Arial"/>
                <a:cs typeface="Arial"/>
              </a:defRPr>
            </a:lvl5pPr>
            <a:lvl6pPr>
              <a:defRPr sz="1725" b="0">
                <a:solidFill>
                  <a:srgbClr val="342B3B"/>
                </a:solidFill>
                <a:latin typeface="Arial"/>
                <a:ea typeface="Arial"/>
                <a:cs typeface="Arial"/>
              </a:defRPr>
            </a:lvl6pPr>
            <a:lvl7pPr>
              <a:defRPr sz="1725" b="0">
                <a:solidFill>
                  <a:srgbClr val="342B3B"/>
                </a:solidFill>
                <a:latin typeface="Arial"/>
                <a:ea typeface="Arial"/>
                <a:cs typeface="Arial"/>
              </a:defRPr>
            </a:lvl7pPr>
            <a:lvl8pPr>
              <a:defRPr sz="1725" b="0">
                <a:solidFill>
                  <a:srgbClr val="342B3B"/>
                </a:solidFill>
                <a:latin typeface="Arial"/>
                <a:ea typeface="Arial"/>
                <a:cs typeface="Arial"/>
              </a:defRPr>
            </a:lvl8pPr>
            <a:lvl9pPr>
              <a:defRPr sz="1725" b="0">
                <a:solidFill>
                  <a:srgbClr val="342B3B"/>
                </a:solidFill>
                <a:latin typeface="Arial"/>
                <a:ea typeface="Arial"/>
                <a:cs typeface="Arial"/>
              </a:defRPr>
            </a:lvl9pPr>
          </a:lstStyle>
          <a:p>
            <a:pPr marL="285750" indent="-285750">
              <a:buFont typeface="Arial" panose="020B0604020202020204" pitchFamily="34" charset="0"/>
              <a:buChar char="•"/>
              <a:defRPr sz="1725" b="0">
                <a:solidFill>
                  <a:srgbClr val="342B3B"/>
                </a:solidFill>
                <a:latin typeface="Arial"/>
                <a:ea typeface="Arial"/>
                <a:cs typeface="Arial"/>
              </a:defRPr>
            </a:pPr>
            <a:r>
              <a:rPr sz="1725" b="0">
                <a:solidFill>
                  <a:srgbClr val="342B3B"/>
                </a:solidFill>
                <a:latin typeface="Arial"/>
                <a:ea typeface="Arial"/>
                <a:cs typeface="Arial"/>
              </a:rPr>
              <a:t>Antonovsky, A. (1996) ‘The salutogenic model as a theory to guide health promotion’, </a:t>
            </a:r>
            <a:r>
              <a:rPr sz="1725" b="0" i="1">
                <a:solidFill>
                  <a:srgbClr val="342B3B"/>
                </a:solidFill>
                <a:latin typeface="Arial"/>
                <a:ea typeface="Arial"/>
                <a:cs typeface="Arial"/>
              </a:rPr>
              <a:t>Health Promotion International</a:t>
            </a:r>
            <a:r>
              <a:rPr sz="1725" b="0">
                <a:solidFill>
                  <a:srgbClr val="342B3B"/>
                </a:solidFill>
                <a:latin typeface="Arial"/>
                <a:ea typeface="Arial"/>
                <a:cs typeface="Arial"/>
              </a:rPr>
              <a:t>, 11(1), pp. 11</a:t>
            </a:r>
            <a:r>
              <a:rPr lang="en-GB" sz="1725" b="0">
                <a:solidFill>
                  <a:srgbClr val="342B3B"/>
                </a:solidFill>
                <a:latin typeface="Arial"/>
                <a:ea typeface="Arial"/>
                <a:cs typeface="Arial"/>
              </a:rPr>
              <a:t>-</a:t>
            </a:r>
            <a:r>
              <a:rPr sz="1725" b="0">
                <a:solidFill>
                  <a:srgbClr val="342B3B"/>
                </a:solidFill>
                <a:latin typeface="Arial"/>
                <a:ea typeface="Arial"/>
                <a:cs typeface="Arial"/>
              </a:rPr>
              <a:t>18. Available at: https://doi.org/10.1093/heapro/11.1.11 (Accessed: </a:t>
            </a:r>
            <a:r>
              <a:rPr lang="en-GB" sz="1725" b="0">
                <a:solidFill>
                  <a:srgbClr val="342B3B"/>
                </a:solidFill>
                <a:latin typeface="Arial"/>
                <a:ea typeface="Arial"/>
                <a:cs typeface="Arial"/>
              </a:rPr>
              <a:t>2</a:t>
            </a:r>
            <a:r>
              <a:rPr lang="en-GB" sz="1725" b="0" baseline="30000">
                <a:solidFill>
                  <a:srgbClr val="342B3B"/>
                </a:solidFill>
                <a:latin typeface="Arial"/>
                <a:ea typeface="Arial"/>
                <a:cs typeface="Arial"/>
              </a:rPr>
              <a:t>nd</a:t>
            </a:r>
            <a:r>
              <a:rPr lang="en-GB" sz="1725" b="0">
                <a:solidFill>
                  <a:srgbClr val="342B3B"/>
                </a:solidFill>
                <a:latin typeface="Arial"/>
                <a:ea typeface="Arial"/>
                <a:cs typeface="Arial"/>
              </a:rPr>
              <a:t> </a:t>
            </a:r>
            <a:r>
              <a:rPr lang="en-GB"/>
              <a:t> September </a:t>
            </a:r>
            <a:r>
              <a:rPr sz="1725" b="0">
                <a:solidFill>
                  <a:srgbClr val="342B3B"/>
                </a:solidFill>
                <a:latin typeface="Arial"/>
                <a:ea typeface="Arial"/>
                <a:cs typeface="Arial"/>
              </a:rPr>
              <a:t> 2026).</a:t>
            </a:r>
          </a:p>
          <a:p>
            <a:pPr marL="285750" indent="-285750">
              <a:buFont typeface="Arial" panose="020B0604020202020204" pitchFamily="34" charset="0"/>
              <a:buChar char="•"/>
            </a:pPr>
            <a:endParaRPr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a:solidFill>
                  <a:srgbClr val="342B3B"/>
                </a:solidFill>
                <a:latin typeface="Arial"/>
                <a:ea typeface="Arial"/>
                <a:cs typeface="Arial"/>
              </a:rPr>
              <a:t>Armitt, H.A., Hurd, A., Dorey, T., Foster, A., Beadle, L., Butt, H., Davy, M., Charura, D., Jatta, D., Kipili, S., Matadi-Nawamo, R., Murden, A., Ogunfidodo, A., Rehema, E., Rizaee, S., Scott-Townsend, T. and Twiddy, M. (2026) ‘Green social prescribing delivered by community organisations supports wellbeing among ethnically diverse communities in England’, </a:t>
            </a:r>
            <a:r>
              <a:rPr sz="1725" b="0" i="1">
                <a:solidFill>
                  <a:srgbClr val="342B3B"/>
                </a:solidFill>
                <a:latin typeface="Arial"/>
                <a:ea typeface="Arial"/>
                <a:cs typeface="Arial"/>
              </a:rPr>
              <a:t>Discover Public Health</a:t>
            </a:r>
            <a:r>
              <a:rPr sz="1725" b="0">
                <a:solidFill>
                  <a:srgbClr val="342B3B"/>
                </a:solidFill>
                <a:latin typeface="Arial"/>
                <a:ea typeface="Arial"/>
                <a:cs typeface="Arial"/>
              </a:rPr>
              <a:t>, 23, 215. Available at: https://doi.org/10.1186/s12982-026-01515-y (Accessed: </a:t>
            </a:r>
            <a:r>
              <a:rPr lang="en-GB" sz="1725" b="0">
                <a:solidFill>
                  <a:srgbClr val="342B3B"/>
                </a:solidFill>
                <a:latin typeface="Arial"/>
                <a:ea typeface="Arial"/>
                <a:cs typeface="Arial"/>
              </a:rPr>
              <a:t>8</a:t>
            </a:r>
            <a:r>
              <a:rPr lang="en-GB" sz="1725" b="0" baseline="30000">
                <a:solidFill>
                  <a:srgbClr val="342B3B"/>
                </a:solidFill>
                <a:latin typeface="Arial"/>
                <a:ea typeface="Arial"/>
                <a:cs typeface="Arial"/>
              </a:rPr>
              <a:t>th</a:t>
            </a:r>
            <a:r>
              <a:rPr lang="en-GB" sz="1725" b="0">
                <a:solidFill>
                  <a:srgbClr val="342B3B"/>
                </a:solidFill>
                <a:latin typeface="Arial"/>
                <a:ea typeface="Arial"/>
                <a:cs typeface="Arial"/>
              </a:rPr>
              <a:t> </a:t>
            </a:r>
            <a:r>
              <a:rPr sz="1725" b="0">
                <a:solidFill>
                  <a:srgbClr val="342B3B"/>
                </a:solidFill>
                <a:latin typeface="Arial"/>
                <a:ea typeface="Arial"/>
                <a:cs typeface="Arial"/>
              </a:rPr>
              <a:t> </a:t>
            </a:r>
            <a:r>
              <a:rPr lang="en-GB" sz="1725" b="0">
                <a:solidFill>
                  <a:srgbClr val="342B3B"/>
                </a:solidFill>
                <a:latin typeface="Arial"/>
                <a:ea typeface="Arial"/>
                <a:cs typeface="Arial"/>
              </a:rPr>
              <a:t>September </a:t>
            </a:r>
            <a:r>
              <a:rPr sz="1725" b="0">
                <a:solidFill>
                  <a:srgbClr val="342B3B"/>
                </a:solidFill>
                <a:latin typeface="Arial"/>
                <a:ea typeface="Arial"/>
                <a:cs typeface="Arial"/>
              </a:rPr>
              <a:t>2026).</a:t>
            </a:r>
          </a:p>
          <a:p>
            <a:pPr marL="285750" indent="-285750">
              <a:buFont typeface="Arial" panose="020B0604020202020204" pitchFamily="34" charset="0"/>
              <a:buChar char="•"/>
            </a:pPr>
            <a:endParaRPr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i="1">
                <a:solidFill>
                  <a:srgbClr val="342B3B"/>
                </a:solidFill>
                <a:latin typeface="Arial"/>
                <a:ea typeface="Arial"/>
                <a:cs typeface="Arial"/>
              </a:rPr>
              <a:t>Care Act 2014</a:t>
            </a:r>
            <a:r>
              <a:rPr sz="1725" b="0">
                <a:solidFill>
                  <a:srgbClr val="342B3B"/>
                </a:solidFill>
                <a:latin typeface="Arial"/>
                <a:ea typeface="Arial"/>
                <a:cs typeface="Arial"/>
              </a:rPr>
              <a:t>, c. 23. Available at: https://www.legislation.gov.uk/ukpga/2014/23/contents (Accessed:</a:t>
            </a:r>
            <a:r>
              <a:rPr lang="en-GB"/>
              <a:t>20</a:t>
            </a:r>
            <a:r>
              <a:rPr lang="en-GB" baseline="30000"/>
              <a:t>th</a:t>
            </a:r>
            <a:r>
              <a:rPr lang="en-GB"/>
              <a:t> </a:t>
            </a:r>
            <a:r>
              <a:rPr lang="en-GB" sz="1725" b="0">
                <a:solidFill>
                  <a:srgbClr val="342B3B"/>
                </a:solidFill>
                <a:latin typeface="Arial"/>
                <a:ea typeface="Arial"/>
                <a:cs typeface="Arial"/>
              </a:rPr>
              <a:t> S</a:t>
            </a:r>
            <a:r>
              <a:rPr lang="en-GB"/>
              <a:t>eptember</a:t>
            </a:r>
            <a:r>
              <a:rPr sz="1725" b="0">
                <a:solidFill>
                  <a:srgbClr val="342B3B"/>
                </a:solidFill>
                <a:latin typeface="Arial"/>
                <a:ea typeface="Arial"/>
                <a:cs typeface="Arial"/>
              </a:rPr>
              <a:t> 2026).</a:t>
            </a:r>
            <a:endParaRPr lang="en-GB"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endParaRPr lang="en-GB"/>
          </a:p>
          <a:p>
            <a:pPr marL="285750" indent="-285750">
              <a:buFont typeface="Arial" panose="020B0604020202020204" pitchFamily="34" charset="0"/>
              <a:buChar char="•"/>
              <a:defRPr sz="1725" b="0">
                <a:solidFill>
                  <a:srgbClr val="342B3B"/>
                </a:solidFill>
                <a:latin typeface="Arial"/>
                <a:ea typeface="Arial"/>
                <a:cs typeface="Arial"/>
              </a:defRPr>
            </a:pPr>
            <a:endParaRPr sz="1725" b="0">
              <a:solidFill>
                <a:srgbClr val="342B3B"/>
              </a:solidFill>
              <a:latin typeface="Arial"/>
              <a:ea typeface="Arial"/>
              <a:cs typeface="Arial"/>
            </a:endParaRPr>
          </a:p>
        </p:txBody>
      </p:sp>
      <p:sp>
        <p:nvSpPr>
          <p:cNvPr id="3" name="text-2">
            <a:extLst>
              <a:ext uri="{FF2B5EF4-FFF2-40B4-BE49-F238E27FC236}">
                <a16:creationId xmlns:a16="http://schemas.microsoft.com/office/drawing/2014/main" id="{13C578F0-FB0C-46D1-A54B-0D73E39F87F7}"/>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16</a:t>
            </a:r>
          </a:p>
        </p:txBody>
      </p:sp>
    </p:spTree>
    <p:extLst>
      <p:ext uri="{BB962C8B-B14F-4D97-AF65-F5344CB8AC3E}">
        <p14:creationId xmlns:p14="http://schemas.microsoft.com/office/powerpoint/2010/main" val="1458313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3EDF1"/>
        </a:solidFill>
        <a:effectLst/>
      </p:bgPr>
    </p:bg>
    <p:spTree>
      <p:nvGrpSpPr>
        <p:cNvPr id="1" name=""/>
        <p:cNvGrpSpPr/>
        <p:nvPr/>
      </p:nvGrpSpPr>
      <p:grpSpPr>
        <a:xfrm>
          <a:off x="0" y="0"/>
          <a:ext cx="0" cy="0"/>
          <a:chOff x="0" y="0"/>
          <a:chExt cx="0" cy="0"/>
        </a:xfrm>
      </p:grpSpPr>
      <p:sp>
        <p:nvSpPr>
          <p:cNvPr id="4" name="text-0">
            <a:extLst>
              <a:ext uri="{FF2B5EF4-FFF2-40B4-BE49-F238E27FC236}">
                <a16:creationId xmlns:a16="http://schemas.microsoft.com/office/drawing/2014/main" id="{0624DC23-164C-496B-8CB6-5EE8838B8FE0}"/>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References </a:t>
            </a:r>
          </a:p>
        </p:txBody>
      </p:sp>
      <p:sp>
        <p:nvSpPr>
          <p:cNvPr id="2" name="text-1">
            <a:extLst>
              <a:ext uri="{FF2B5EF4-FFF2-40B4-BE49-F238E27FC236}">
                <a16:creationId xmlns:a16="http://schemas.microsoft.com/office/drawing/2014/main" id="{BD76B0C7-9C96-40D0-999B-35AA573AE73E}"/>
              </a:ext>
            </a:extLst>
          </p:cNvPr>
          <p:cNvSpPr>
            <a:spLocks noGrp="1"/>
          </p:cNvSpPr>
          <p:nvPr/>
        </p:nvSpPr>
        <p:spPr>
          <a:xfrm>
            <a:off x="609600" y="1638300"/>
            <a:ext cx="10972800" cy="4362450"/>
          </a:xfrm>
          <a:prstGeom prst="rect">
            <a:avLst/>
          </a:prstGeom>
          <a:noFill/>
          <a:ln w="0">
            <a:noFill/>
            <a:prstDash val="solid"/>
          </a:ln>
        </p:spPr>
        <p:txBody>
          <a:bodyPr lIns="91440" tIns="45720" rIns="91440" bIns="45720">
            <a:noAutofit/>
          </a:bodyPr>
          <a:lstStyle>
            <a:defPPr>
              <a:defRPr sz="1725" b="0">
                <a:solidFill>
                  <a:srgbClr val="342B3B"/>
                </a:solidFill>
                <a:latin typeface="Arial"/>
                <a:ea typeface="Arial"/>
                <a:cs typeface="Arial"/>
              </a:defRPr>
            </a:defPPr>
            <a:lvl1pPr>
              <a:defRPr sz="1725" b="0">
                <a:solidFill>
                  <a:srgbClr val="342B3B"/>
                </a:solidFill>
                <a:latin typeface="Arial"/>
                <a:ea typeface="Arial"/>
                <a:cs typeface="Arial"/>
              </a:defRPr>
            </a:lvl1pPr>
            <a:lvl2pPr>
              <a:defRPr sz="1725" b="0">
                <a:solidFill>
                  <a:srgbClr val="342B3B"/>
                </a:solidFill>
                <a:latin typeface="Arial"/>
                <a:ea typeface="Arial"/>
                <a:cs typeface="Arial"/>
              </a:defRPr>
            </a:lvl2pPr>
            <a:lvl3pPr>
              <a:defRPr sz="1725" b="0">
                <a:solidFill>
                  <a:srgbClr val="342B3B"/>
                </a:solidFill>
                <a:latin typeface="Arial"/>
                <a:ea typeface="Arial"/>
                <a:cs typeface="Arial"/>
              </a:defRPr>
            </a:lvl3pPr>
            <a:lvl4pPr>
              <a:defRPr sz="1725" b="0">
                <a:solidFill>
                  <a:srgbClr val="342B3B"/>
                </a:solidFill>
                <a:latin typeface="Arial"/>
                <a:ea typeface="Arial"/>
                <a:cs typeface="Arial"/>
              </a:defRPr>
            </a:lvl4pPr>
            <a:lvl5pPr>
              <a:defRPr sz="1725" b="0">
                <a:solidFill>
                  <a:srgbClr val="342B3B"/>
                </a:solidFill>
                <a:latin typeface="Arial"/>
                <a:ea typeface="Arial"/>
                <a:cs typeface="Arial"/>
              </a:defRPr>
            </a:lvl5pPr>
            <a:lvl6pPr>
              <a:defRPr sz="1725" b="0">
                <a:solidFill>
                  <a:srgbClr val="342B3B"/>
                </a:solidFill>
                <a:latin typeface="Arial"/>
                <a:ea typeface="Arial"/>
                <a:cs typeface="Arial"/>
              </a:defRPr>
            </a:lvl6pPr>
            <a:lvl7pPr>
              <a:defRPr sz="1725" b="0">
                <a:solidFill>
                  <a:srgbClr val="342B3B"/>
                </a:solidFill>
                <a:latin typeface="Arial"/>
                <a:ea typeface="Arial"/>
                <a:cs typeface="Arial"/>
              </a:defRPr>
            </a:lvl7pPr>
            <a:lvl8pPr>
              <a:defRPr sz="1725" b="0">
                <a:solidFill>
                  <a:srgbClr val="342B3B"/>
                </a:solidFill>
                <a:latin typeface="Arial"/>
                <a:ea typeface="Arial"/>
                <a:cs typeface="Arial"/>
              </a:defRPr>
            </a:lvl8pPr>
            <a:lvl9pPr>
              <a:defRPr sz="1725" b="0">
                <a:solidFill>
                  <a:srgbClr val="342B3B"/>
                </a:solidFill>
                <a:latin typeface="Arial"/>
                <a:ea typeface="Arial"/>
                <a:cs typeface="Arial"/>
              </a:defRPr>
            </a:lvl9pPr>
          </a:lstStyle>
          <a:p>
            <a:pPr marL="285750" indent="-285750">
              <a:buFont typeface="Arial" panose="020B0604020202020204" pitchFamily="34" charset="0"/>
              <a:buChar char="•"/>
              <a:defRPr sz="1725" b="0">
                <a:solidFill>
                  <a:srgbClr val="342B3B"/>
                </a:solidFill>
                <a:latin typeface="Arial"/>
                <a:ea typeface="Arial"/>
                <a:cs typeface="Arial"/>
              </a:defRPr>
            </a:pPr>
            <a:r>
              <a:rPr lang="en-GB" sz="1700" b="0">
                <a:solidFill>
                  <a:srgbClr val="342B3B"/>
                </a:solidFill>
                <a:latin typeface="Arial"/>
                <a:ea typeface="Arial"/>
                <a:cs typeface="Arial"/>
              </a:rPr>
              <a:t>Coventry, P.A., Brown, J.V.E., Pervin, J., Brabyn, S., Pateman, R., Breedvelt, J., Gilbody, S., Stancliffe, R., McEachan, R. and White, P.C.L. (2021) ‘Nature-based outdoor activities for mental and physical health: systematic review and meta-analysis’, </a:t>
            </a:r>
            <a:r>
              <a:rPr lang="en-GB" sz="1700" b="0" i="1">
                <a:solidFill>
                  <a:srgbClr val="342B3B"/>
                </a:solidFill>
                <a:latin typeface="Arial"/>
                <a:ea typeface="Arial"/>
                <a:cs typeface="Arial"/>
              </a:rPr>
              <a:t>SSM - Population Health</a:t>
            </a:r>
            <a:r>
              <a:rPr lang="en-GB" sz="1700" b="0">
                <a:solidFill>
                  <a:srgbClr val="342B3B"/>
                </a:solidFill>
                <a:latin typeface="Arial"/>
                <a:ea typeface="Arial"/>
                <a:cs typeface="Arial"/>
              </a:rPr>
              <a:t>, 16, 100934. Available at: https://doi.org/10.1016/j.ssmph.2021.100934 (Accessed: </a:t>
            </a:r>
            <a:r>
              <a:rPr lang="en-GB" sz="1700"/>
              <a:t>18</a:t>
            </a:r>
            <a:r>
              <a:rPr lang="en-GB" sz="1700" baseline="30000"/>
              <a:t>th</a:t>
            </a:r>
            <a:r>
              <a:rPr lang="en-GB" sz="1700"/>
              <a:t> </a:t>
            </a:r>
            <a:r>
              <a:rPr lang="en-GB" sz="1700" b="0">
                <a:solidFill>
                  <a:srgbClr val="342B3B"/>
                </a:solidFill>
                <a:latin typeface="Arial"/>
                <a:ea typeface="Arial"/>
                <a:cs typeface="Arial"/>
              </a:rPr>
              <a:t> </a:t>
            </a:r>
            <a:r>
              <a:rPr lang="en-GB" sz="1700"/>
              <a:t>September</a:t>
            </a:r>
            <a:r>
              <a:rPr lang="en-GB" sz="1700" b="0">
                <a:solidFill>
                  <a:srgbClr val="342B3B"/>
                </a:solidFill>
                <a:latin typeface="Arial"/>
                <a:ea typeface="Arial"/>
                <a:cs typeface="Arial"/>
              </a:rPr>
              <a:t> 2026).</a:t>
            </a:r>
          </a:p>
          <a:p>
            <a:pPr marL="285750" indent="-285750">
              <a:buFont typeface="Arial" panose="020B0604020202020204" pitchFamily="34" charset="0"/>
              <a:buChar char="•"/>
            </a:pPr>
            <a:endParaRPr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lang="en-US" sz="1700" b="0">
                <a:solidFill>
                  <a:srgbClr val="342B3B"/>
                </a:solidFill>
                <a:latin typeface="Arial"/>
                <a:ea typeface="Arial"/>
                <a:cs typeface="Arial"/>
              </a:rPr>
              <a:t>Department of Health and Social Care (DHSC) (</a:t>
            </a:r>
            <a:r>
              <a:rPr lang="en-US" sz="1700"/>
              <a:t>2023</a:t>
            </a:r>
            <a:r>
              <a:rPr lang="en-US" sz="1700" b="0">
                <a:solidFill>
                  <a:srgbClr val="342B3B"/>
                </a:solidFill>
                <a:latin typeface="Arial"/>
                <a:ea typeface="Arial"/>
                <a:cs typeface="Arial"/>
              </a:rPr>
              <a:t>) </a:t>
            </a:r>
            <a:r>
              <a:rPr lang="en-US" sz="1700" b="0" i="1">
                <a:solidFill>
                  <a:srgbClr val="342B3B"/>
                </a:solidFill>
                <a:latin typeface="Arial"/>
                <a:ea typeface="Arial"/>
                <a:cs typeface="Arial"/>
              </a:rPr>
              <a:t>Exploring perceptions of green social prescribing among clinicians and the public</a:t>
            </a:r>
            <a:r>
              <a:rPr lang="en-US" sz="1700" b="0">
                <a:solidFill>
                  <a:srgbClr val="342B3B"/>
                </a:solidFill>
                <a:latin typeface="Arial"/>
                <a:ea typeface="Arial"/>
                <a:cs typeface="Arial"/>
              </a:rPr>
              <a:t>. Available at: https://www.gov.uk/government/publications/green-social-prescribing-perceptions-among-clinicians-and-the-public (Accessed: 10</a:t>
            </a:r>
            <a:r>
              <a:rPr lang="en-US" sz="1700" b="0" baseline="30000">
                <a:solidFill>
                  <a:srgbClr val="342B3B"/>
                </a:solidFill>
                <a:latin typeface="Arial"/>
                <a:ea typeface="Arial"/>
                <a:cs typeface="Arial"/>
              </a:rPr>
              <a:t>th</a:t>
            </a:r>
            <a:r>
              <a:rPr lang="en-US" sz="1700" b="0">
                <a:solidFill>
                  <a:srgbClr val="342B3B"/>
                </a:solidFill>
                <a:latin typeface="Arial"/>
                <a:ea typeface="Arial"/>
                <a:cs typeface="Arial"/>
              </a:rPr>
              <a:t> </a:t>
            </a:r>
            <a:r>
              <a:rPr lang="en-US" sz="1700"/>
              <a:t> September </a:t>
            </a:r>
            <a:r>
              <a:rPr lang="en-US" sz="1700" b="0">
                <a:solidFill>
                  <a:srgbClr val="342B3B"/>
                </a:solidFill>
                <a:latin typeface="Arial"/>
                <a:ea typeface="Arial"/>
                <a:cs typeface="Arial"/>
              </a:rPr>
              <a:t> 2026).</a:t>
            </a:r>
          </a:p>
          <a:p>
            <a:pPr marL="285750" indent="-285750">
              <a:buFont typeface="Arial" panose="020B0604020202020204" pitchFamily="34" charset="0"/>
              <a:buChar char="•"/>
            </a:pPr>
            <a:endParaRPr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lang="en-US" sz="1700" b="0">
                <a:solidFill>
                  <a:srgbClr val="342B3B"/>
                </a:solidFill>
                <a:latin typeface="Arial"/>
                <a:ea typeface="Arial"/>
                <a:cs typeface="Arial"/>
              </a:rPr>
              <a:t>Department of Health and Social Care (DHSC) (</a:t>
            </a:r>
            <a:r>
              <a:rPr lang="en-US" sz="1700"/>
              <a:t>2023</a:t>
            </a:r>
            <a:r>
              <a:rPr lang="en-US" sz="1700" b="0">
                <a:solidFill>
                  <a:srgbClr val="342B3B"/>
                </a:solidFill>
                <a:latin typeface="Arial"/>
                <a:ea typeface="Arial"/>
                <a:cs typeface="Arial"/>
              </a:rPr>
              <a:t>) </a:t>
            </a:r>
            <a:r>
              <a:rPr lang="en-US" sz="1700" b="0" i="1">
                <a:solidFill>
                  <a:srgbClr val="342B3B"/>
                </a:solidFill>
                <a:latin typeface="Arial"/>
                <a:ea typeface="Arial"/>
                <a:cs typeface="Arial"/>
              </a:rPr>
              <a:t>National green social prescribing delivery capacity assessment: final report</a:t>
            </a:r>
            <a:r>
              <a:rPr lang="en-US" sz="1700" b="0">
                <a:solidFill>
                  <a:srgbClr val="342B3B"/>
                </a:solidFill>
                <a:latin typeface="Arial"/>
                <a:ea typeface="Arial"/>
                <a:cs typeface="Arial"/>
              </a:rPr>
              <a:t>. Available at: https://www.gov.uk/government/publications/national-green-social-prescribing-delivery-capacity-assessment (Accessed: 25</a:t>
            </a:r>
            <a:r>
              <a:rPr lang="en-US" sz="1700" b="0" baseline="30000">
                <a:solidFill>
                  <a:srgbClr val="342B3B"/>
                </a:solidFill>
                <a:latin typeface="Arial"/>
                <a:ea typeface="Arial"/>
                <a:cs typeface="Arial"/>
              </a:rPr>
              <a:t>th</a:t>
            </a:r>
            <a:r>
              <a:rPr lang="en-US" sz="1700" b="0">
                <a:solidFill>
                  <a:srgbClr val="342B3B"/>
                </a:solidFill>
                <a:latin typeface="Arial"/>
                <a:ea typeface="Arial"/>
                <a:cs typeface="Arial"/>
              </a:rPr>
              <a:t>  September  2026).</a:t>
            </a:r>
          </a:p>
        </p:txBody>
      </p:sp>
      <p:sp>
        <p:nvSpPr>
          <p:cNvPr id="3" name="text-2">
            <a:extLst>
              <a:ext uri="{FF2B5EF4-FFF2-40B4-BE49-F238E27FC236}">
                <a16:creationId xmlns:a16="http://schemas.microsoft.com/office/drawing/2014/main" id="{A068905C-1EB5-49C6-A282-0AB4436F3AC3}"/>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17</a:t>
            </a:r>
          </a:p>
        </p:txBody>
      </p:sp>
    </p:spTree>
    <p:extLst>
      <p:ext uri="{BB962C8B-B14F-4D97-AF65-F5344CB8AC3E}">
        <p14:creationId xmlns:p14="http://schemas.microsoft.com/office/powerpoint/2010/main" val="2022904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3EDF1"/>
        </a:solidFill>
        <a:effectLst/>
      </p:bgPr>
    </p:bg>
    <p:spTree>
      <p:nvGrpSpPr>
        <p:cNvPr id="1" name=""/>
        <p:cNvGrpSpPr/>
        <p:nvPr/>
      </p:nvGrpSpPr>
      <p:grpSpPr>
        <a:xfrm>
          <a:off x="0" y="0"/>
          <a:ext cx="0" cy="0"/>
          <a:chOff x="0" y="0"/>
          <a:chExt cx="0" cy="0"/>
        </a:xfrm>
      </p:grpSpPr>
      <p:sp>
        <p:nvSpPr>
          <p:cNvPr id="4" name="text-0">
            <a:extLst>
              <a:ext uri="{FF2B5EF4-FFF2-40B4-BE49-F238E27FC236}">
                <a16:creationId xmlns:a16="http://schemas.microsoft.com/office/drawing/2014/main" id="{ACCDEA01-D15F-4112-9189-3945D31FDC35}"/>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References </a:t>
            </a:r>
          </a:p>
        </p:txBody>
      </p:sp>
      <p:sp>
        <p:nvSpPr>
          <p:cNvPr id="2" name="text-1">
            <a:extLst>
              <a:ext uri="{FF2B5EF4-FFF2-40B4-BE49-F238E27FC236}">
                <a16:creationId xmlns:a16="http://schemas.microsoft.com/office/drawing/2014/main" id="{5AE3DAF8-8CBC-4978-A463-1F614A67F17D}"/>
              </a:ext>
            </a:extLst>
          </p:cNvPr>
          <p:cNvSpPr>
            <a:spLocks noGrp="1"/>
          </p:cNvSpPr>
          <p:nvPr/>
        </p:nvSpPr>
        <p:spPr>
          <a:xfrm>
            <a:off x="609600" y="1638300"/>
            <a:ext cx="10972800" cy="4362450"/>
          </a:xfrm>
          <a:prstGeom prst="rect">
            <a:avLst/>
          </a:prstGeom>
          <a:noFill/>
          <a:ln w="0">
            <a:noFill/>
            <a:prstDash val="solid"/>
          </a:ln>
        </p:spPr>
        <p:txBody>
          <a:bodyPr lIns="91440" tIns="45720" rIns="91440" bIns="45720">
            <a:noAutofit/>
          </a:bodyPr>
          <a:lstStyle>
            <a:defPPr>
              <a:defRPr sz="1725" b="0">
                <a:solidFill>
                  <a:srgbClr val="342B3B"/>
                </a:solidFill>
                <a:latin typeface="Arial"/>
                <a:ea typeface="Arial"/>
                <a:cs typeface="Arial"/>
              </a:defRPr>
            </a:defPPr>
            <a:lvl1pPr>
              <a:defRPr sz="1725" b="0">
                <a:solidFill>
                  <a:srgbClr val="342B3B"/>
                </a:solidFill>
                <a:latin typeface="Arial"/>
                <a:ea typeface="Arial"/>
                <a:cs typeface="Arial"/>
              </a:defRPr>
            </a:lvl1pPr>
            <a:lvl2pPr>
              <a:defRPr sz="1725" b="0">
                <a:solidFill>
                  <a:srgbClr val="342B3B"/>
                </a:solidFill>
                <a:latin typeface="Arial"/>
                <a:ea typeface="Arial"/>
                <a:cs typeface="Arial"/>
              </a:defRPr>
            </a:lvl2pPr>
            <a:lvl3pPr>
              <a:defRPr sz="1725" b="0">
                <a:solidFill>
                  <a:srgbClr val="342B3B"/>
                </a:solidFill>
                <a:latin typeface="Arial"/>
                <a:ea typeface="Arial"/>
                <a:cs typeface="Arial"/>
              </a:defRPr>
            </a:lvl3pPr>
            <a:lvl4pPr>
              <a:defRPr sz="1725" b="0">
                <a:solidFill>
                  <a:srgbClr val="342B3B"/>
                </a:solidFill>
                <a:latin typeface="Arial"/>
                <a:ea typeface="Arial"/>
                <a:cs typeface="Arial"/>
              </a:defRPr>
            </a:lvl4pPr>
            <a:lvl5pPr>
              <a:defRPr sz="1725" b="0">
                <a:solidFill>
                  <a:srgbClr val="342B3B"/>
                </a:solidFill>
                <a:latin typeface="Arial"/>
                <a:ea typeface="Arial"/>
                <a:cs typeface="Arial"/>
              </a:defRPr>
            </a:lvl5pPr>
            <a:lvl6pPr>
              <a:defRPr sz="1725" b="0">
                <a:solidFill>
                  <a:srgbClr val="342B3B"/>
                </a:solidFill>
                <a:latin typeface="Arial"/>
                <a:ea typeface="Arial"/>
                <a:cs typeface="Arial"/>
              </a:defRPr>
            </a:lvl6pPr>
            <a:lvl7pPr>
              <a:defRPr sz="1725" b="0">
                <a:solidFill>
                  <a:srgbClr val="342B3B"/>
                </a:solidFill>
                <a:latin typeface="Arial"/>
                <a:ea typeface="Arial"/>
                <a:cs typeface="Arial"/>
              </a:defRPr>
            </a:lvl7pPr>
            <a:lvl8pPr>
              <a:defRPr sz="1725" b="0">
                <a:solidFill>
                  <a:srgbClr val="342B3B"/>
                </a:solidFill>
                <a:latin typeface="Arial"/>
                <a:ea typeface="Arial"/>
                <a:cs typeface="Arial"/>
              </a:defRPr>
            </a:lvl8pPr>
            <a:lvl9pPr>
              <a:defRPr sz="1725" b="0">
                <a:solidFill>
                  <a:srgbClr val="342B3B"/>
                </a:solidFill>
                <a:latin typeface="Arial"/>
                <a:ea typeface="Arial"/>
                <a:cs typeface="Arial"/>
              </a:defRPr>
            </a:lvl9pPr>
          </a:lstStyle>
          <a:p>
            <a:pPr marL="285750" indent="-285750">
              <a:buFont typeface="Arial" panose="020B0604020202020204" pitchFamily="34" charset="0"/>
              <a:buChar char="•"/>
              <a:defRPr sz="1725" b="0">
                <a:solidFill>
                  <a:srgbClr val="342B3B"/>
                </a:solidFill>
                <a:latin typeface="Arial"/>
                <a:ea typeface="Arial"/>
                <a:cs typeface="Arial"/>
              </a:defRPr>
            </a:pPr>
            <a:r>
              <a:rPr sz="1725" b="0">
                <a:solidFill>
                  <a:srgbClr val="342B3B"/>
                </a:solidFill>
                <a:latin typeface="Arial"/>
                <a:ea typeface="Arial"/>
                <a:cs typeface="Arial"/>
              </a:rPr>
              <a:t>Department of Health and Social Care (DHSC) (2025) </a:t>
            </a:r>
            <a:r>
              <a:rPr sz="1725" b="0" i="1">
                <a:solidFill>
                  <a:srgbClr val="342B3B"/>
                </a:solidFill>
                <a:latin typeface="Arial"/>
                <a:ea typeface="Arial"/>
                <a:cs typeface="Arial"/>
              </a:rPr>
              <a:t>Fit for the future: 10 Year Health Plan for England</a:t>
            </a:r>
            <a:r>
              <a:rPr sz="1725" b="0">
                <a:solidFill>
                  <a:srgbClr val="342B3B"/>
                </a:solidFill>
                <a:latin typeface="Arial"/>
                <a:ea typeface="Arial"/>
                <a:cs typeface="Arial"/>
              </a:rPr>
              <a:t>. Available at: https://www.gov.uk/government/publications/10-year-health-plan-for-england-fit-for-the-future (Accessed: </a:t>
            </a:r>
            <a:r>
              <a:rPr lang="en-GB" sz="1725" b="0">
                <a:solidFill>
                  <a:srgbClr val="342B3B"/>
                </a:solidFill>
                <a:latin typeface="Arial"/>
                <a:ea typeface="Arial"/>
                <a:cs typeface="Arial"/>
              </a:rPr>
              <a:t>15</a:t>
            </a:r>
            <a:r>
              <a:rPr lang="en-GB" sz="1725" b="0" baseline="30000">
                <a:solidFill>
                  <a:srgbClr val="342B3B"/>
                </a:solidFill>
                <a:latin typeface="Arial"/>
                <a:ea typeface="Arial"/>
                <a:cs typeface="Arial"/>
              </a:rPr>
              <a:t>th</a:t>
            </a:r>
            <a:r>
              <a:rPr lang="en-GB" sz="1725" b="0">
                <a:solidFill>
                  <a:srgbClr val="342B3B"/>
                </a:solidFill>
                <a:latin typeface="Arial"/>
                <a:ea typeface="Arial"/>
                <a:cs typeface="Arial"/>
              </a:rPr>
              <a:t> </a:t>
            </a:r>
            <a:r>
              <a:rPr lang="en-GB"/>
              <a:t> </a:t>
            </a:r>
            <a:r>
              <a:rPr sz="1725" b="0">
                <a:solidFill>
                  <a:srgbClr val="342B3B"/>
                </a:solidFill>
                <a:latin typeface="Arial"/>
                <a:ea typeface="Arial"/>
                <a:cs typeface="Arial"/>
              </a:rPr>
              <a:t> </a:t>
            </a:r>
            <a:r>
              <a:rPr lang="en-GB" sz="1725" b="0">
                <a:solidFill>
                  <a:srgbClr val="342B3B"/>
                </a:solidFill>
                <a:latin typeface="Arial"/>
                <a:ea typeface="Arial"/>
                <a:cs typeface="Arial"/>
              </a:rPr>
              <a:t>September </a:t>
            </a:r>
            <a:r>
              <a:rPr sz="1725" b="0">
                <a:solidFill>
                  <a:srgbClr val="342B3B"/>
                </a:solidFill>
                <a:latin typeface="Arial"/>
                <a:ea typeface="Arial"/>
                <a:cs typeface="Arial"/>
              </a:rPr>
              <a:t> 2026).</a:t>
            </a:r>
          </a:p>
          <a:p>
            <a:pPr marL="285750" indent="-285750">
              <a:buFont typeface="Arial" panose="020B0604020202020204" pitchFamily="34" charset="0"/>
              <a:buChar char="•"/>
            </a:pPr>
            <a:endParaRPr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lang="en-US" sz="1700" b="0">
                <a:solidFill>
                  <a:srgbClr val="342B3B"/>
                </a:solidFill>
                <a:latin typeface="Arial"/>
                <a:ea typeface="Arial"/>
                <a:cs typeface="Arial"/>
              </a:rPr>
              <a:t>Engel, G.L. (1977) ‘The need for a new medical model: a challenge for biomedicine’, </a:t>
            </a:r>
            <a:r>
              <a:rPr lang="en-US" sz="1700" b="0" i="1">
                <a:solidFill>
                  <a:srgbClr val="342B3B"/>
                </a:solidFill>
                <a:latin typeface="Arial"/>
                <a:ea typeface="Arial"/>
                <a:cs typeface="Arial"/>
              </a:rPr>
              <a:t>Science</a:t>
            </a:r>
            <a:r>
              <a:rPr lang="en-US" sz="1700" b="0">
                <a:solidFill>
                  <a:srgbClr val="342B3B"/>
                </a:solidFill>
                <a:latin typeface="Arial"/>
                <a:ea typeface="Arial"/>
                <a:cs typeface="Arial"/>
              </a:rPr>
              <a:t>, 196(4286), pp. </a:t>
            </a:r>
            <a:r>
              <a:rPr lang="en-US" sz="1700"/>
              <a:t>129-136</a:t>
            </a:r>
            <a:r>
              <a:rPr lang="en-US" sz="1700" b="0">
                <a:solidFill>
                  <a:srgbClr val="342B3B"/>
                </a:solidFill>
                <a:latin typeface="Arial"/>
                <a:ea typeface="Arial"/>
                <a:cs typeface="Arial"/>
              </a:rPr>
              <a:t>. Available at: https://doi.org/10.1126/science.847460 (Accessed:4</a:t>
            </a:r>
            <a:r>
              <a:rPr lang="en-US" sz="1700" b="0" baseline="30000">
                <a:solidFill>
                  <a:srgbClr val="342B3B"/>
                </a:solidFill>
                <a:latin typeface="Arial"/>
                <a:ea typeface="Arial"/>
                <a:cs typeface="Arial"/>
              </a:rPr>
              <a:t>th</a:t>
            </a:r>
            <a:r>
              <a:rPr lang="en-US" sz="1700" b="0">
                <a:solidFill>
                  <a:srgbClr val="342B3B"/>
                </a:solidFill>
                <a:latin typeface="Arial"/>
                <a:ea typeface="Arial"/>
                <a:cs typeface="Arial"/>
              </a:rPr>
              <a:t> </a:t>
            </a:r>
            <a:r>
              <a:rPr lang="en-US" sz="1700"/>
              <a:t> </a:t>
            </a:r>
            <a:r>
              <a:rPr lang="en-US" sz="1700" b="0">
                <a:solidFill>
                  <a:srgbClr val="342B3B"/>
                </a:solidFill>
                <a:latin typeface="Arial"/>
                <a:ea typeface="Arial"/>
                <a:cs typeface="Arial"/>
              </a:rPr>
              <a:t> October 2026).</a:t>
            </a:r>
          </a:p>
          <a:p>
            <a:pPr marL="285750" indent="-285750">
              <a:buFont typeface="Arial" panose="020B0604020202020204" pitchFamily="34" charset="0"/>
              <a:buChar char="•"/>
            </a:pPr>
            <a:endParaRPr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i="1">
                <a:solidFill>
                  <a:srgbClr val="342B3B"/>
                </a:solidFill>
                <a:latin typeface="Arial"/>
                <a:ea typeface="Arial"/>
                <a:cs typeface="Arial"/>
              </a:rPr>
              <a:t>Equality Act 2010</a:t>
            </a:r>
            <a:r>
              <a:rPr sz="1725" b="0">
                <a:solidFill>
                  <a:srgbClr val="342B3B"/>
                </a:solidFill>
                <a:latin typeface="Arial"/>
                <a:ea typeface="Arial"/>
                <a:cs typeface="Arial"/>
              </a:rPr>
              <a:t>, c. 15. Available at: https://www.legislation.gov.uk/ukpga/2010/15/contents (Accessed: </a:t>
            </a:r>
            <a:r>
              <a:rPr lang="en-GB"/>
              <a:t>1</a:t>
            </a:r>
            <a:r>
              <a:rPr lang="en-GB" baseline="30000"/>
              <a:t>st</a:t>
            </a:r>
            <a:r>
              <a:rPr lang="en-GB"/>
              <a:t> </a:t>
            </a:r>
            <a:r>
              <a:rPr lang="en-GB" sz="1725" b="0">
                <a:solidFill>
                  <a:srgbClr val="342B3B"/>
                </a:solidFill>
                <a:latin typeface="Arial"/>
                <a:ea typeface="Arial"/>
                <a:cs typeface="Arial"/>
              </a:rPr>
              <a:t> </a:t>
            </a:r>
            <a:r>
              <a:rPr sz="1725" b="0">
                <a:solidFill>
                  <a:srgbClr val="342B3B"/>
                </a:solidFill>
                <a:latin typeface="Arial"/>
                <a:ea typeface="Arial"/>
                <a:cs typeface="Arial"/>
              </a:rPr>
              <a:t> October 2026).</a:t>
            </a:r>
            <a:endParaRPr lang="en-GB"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endParaRPr lang="en-GB"/>
          </a:p>
          <a:p>
            <a:pPr marL="285750" indent="-285750">
              <a:buFont typeface="Arial" panose="020B0604020202020204" pitchFamily="34" charset="0"/>
              <a:buChar char="•"/>
              <a:defRPr sz="1725" b="0">
                <a:solidFill>
                  <a:srgbClr val="342B3B"/>
                </a:solidFill>
                <a:latin typeface="Arial"/>
                <a:ea typeface="Arial"/>
                <a:cs typeface="Arial"/>
              </a:defRPr>
            </a:pPr>
            <a:r>
              <a:rPr kumimoji="0" lang="en-GB" sz="1700" b="0" i="0" u="none" strike="noStrike" kern="1200" cap="none" spc="0" normalizeH="0" baseline="0" noProof="0">
                <a:ln>
                  <a:noFill/>
                </a:ln>
                <a:solidFill>
                  <a:srgbClr val="342B3B"/>
                </a:solidFill>
                <a:effectLst/>
                <a:uLnTx/>
                <a:uFillTx/>
                <a:latin typeface="Arial"/>
                <a:ea typeface="Arial"/>
                <a:cs typeface="Arial"/>
              </a:rPr>
              <a:t>Haywood, A., Dayson, C., Garside, R., Foster, A., Lovell, R., Husk, K., Holding, E., Thompson, J., Shearn, K., Hunt, H.A., Dobson, J., Harris, C., Jacques, R., Witherley, D., Northall, P., Baumann, M. and Wilson, I. (2024) </a:t>
            </a:r>
            <a:r>
              <a:rPr kumimoji="0" lang="en-GB" sz="1700" b="0" i="1" u="none" strike="noStrike" kern="1200" cap="none" spc="0" normalizeH="0" baseline="0" noProof="0">
                <a:ln>
                  <a:noFill/>
                </a:ln>
                <a:solidFill>
                  <a:srgbClr val="342B3B"/>
                </a:solidFill>
                <a:effectLst/>
                <a:uLnTx/>
                <a:uFillTx/>
                <a:latin typeface="Arial"/>
                <a:ea typeface="Arial"/>
                <a:cs typeface="Arial"/>
              </a:rPr>
              <a:t>National evaluation of the preventing and tackling mental ill health through green social prescribing project: final report</a:t>
            </a:r>
            <a:r>
              <a:rPr lang="en-GB" sz="1700" i="1"/>
              <a:t> -</a:t>
            </a:r>
            <a:r>
              <a:rPr kumimoji="0" lang="en-GB" sz="1700" b="0" i="1" u="none" strike="noStrike" kern="1200" cap="none" spc="0" normalizeH="0" baseline="0" noProof="0">
                <a:ln>
                  <a:noFill/>
                </a:ln>
                <a:solidFill>
                  <a:srgbClr val="342B3B"/>
                </a:solidFill>
                <a:effectLst/>
                <a:uLnTx/>
                <a:uFillTx/>
                <a:latin typeface="Arial"/>
                <a:ea typeface="Arial"/>
                <a:cs typeface="Arial"/>
              </a:rPr>
              <a:t> March 2021 to June 2023</a:t>
            </a:r>
            <a:r>
              <a:rPr kumimoji="0" lang="en-GB" sz="1700" b="0" i="0" u="none" strike="noStrike" kern="1200" cap="none" spc="0" normalizeH="0" baseline="0" noProof="0">
                <a:ln>
                  <a:noFill/>
                </a:ln>
                <a:solidFill>
                  <a:srgbClr val="342B3B"/>
                </a:solidFill>
                <a:effectLst/>
                <a:uLnTx/>
                <a:uFillTx/>
                <a:latin typeface="Arial"/>
                <a:ea typeface="Arial"/>
                <a:cs typeface="Arial"/>
              </a:rPr>
              <a:t>. Defra. Available at: https://beyondgreenspace.net/wp-content/uploads/2024/09/21194_gspevaluationfinalreport-mainreportjan2024-4-1.pdf (Accessed: 22</a:t>
            </a:r>
            <a:r>
              <a:rPr kumimoji="0" lang="en-GB" sz="1700" b="0" i="0" u="none" strike="noStrike" kern="1200" cap="none" spc="0" normalizeH="0" baseline="30000" noProof="0">
                <a:ln>
                  <a:noFill/>
                </a:ln>
                <a:solidFill>
                  <a:srgbClr val="342B3B"/>
                </a:solidFill>
                <a:effectLst/>
                <a:uLnTx/>
                <a:uFillTx/>
                <a:latin typeface="Arial"/>
                <a:ea typeface="Arial"/>
                <a:cs typeface="Arial"/>
              </a:rPr>
              <a:t>nd</a:t>
            </a:r>
            <a:r>
              <a:rPr kumimoji="0" lang="en-GB" sz="1700" b="0" i="0" u="none" strike="noStrike" kern="1200" cap="none" spc="0" normalizeH="0" baseline="0" noProof="0">
                <a:ln>
                  <a:noFill/>
                </a:ln>
                <a:solidFill>
                  <a:srgbClr val="342B3B"/>
                </a:solidFill>
                <a:effectLst/>
                <a:uLnTx/>
                <a:uFillTx/>
                <a:latin typeface="Arial"/>
                <a:ea typeface="Arial"/>
                <a:cs typeface="Arial"/>
              </a:rPr>
              <a:t> </a:t>
            </a:r>
            <a:r>
              <a:rPr kumimoji="0" lang="en-GB" sz="1700" b="0" i="0" u="none" strike="noStrike" kern="1200" cap="none" spc="0" normalizeH="0" baseline="0" noProof="0">
                <a:ln>
                  <a:noFill/>
                </a:ln>
                <a:solidFill>
                  <a:srgbClr val="342B3B"/>
                </a:solidFill>
                <a:effectLst/>
                <a:uLnTx/>
                <a:uFillTx/>
                <a:latin typeface="Arial"/>
                <a:cs typeface="Arial"/>
              </a:rPr>
              <a:t> September </a:t>
            </a:r>
            <a:r>
              <a:rPr kumimoji="0" lang="en-GB" sz="1700" b="0" i="0" u="none" strike="noStrike" kern="1200" cap="none" spc="0" normalizeH="0" baseline="0" noProof="0">
                <a:ln>
                  <a:noFill/>
                </a:ln>
                <a:solidFill>
                  <a:srgbClr val="342B3B"/>
                </a:solidFill>
                <a:effectLst/>
                <a:uLnTx/>
                <a:uFillTx/>
                <a:latin typeface="Arial"/>
                <a:ea typeface="Arial"/>
                <a:cs typeface="Arial"/>
              </a:rPr>
              <a:t> 2026).</a:t>
            </a:r>
            <a:endParaRPr lang="en-GB" sz="1700" b="0" i="0" u="none" strike="noStrike" kern="1200" cap="none" spc="0" normalizeH="0" baseline="0" noProof="0">
              <a:ln>
                <a:noFill/>
              </a:ln>
              <a:solidFill>
                <a:srgbClr val="342B3B"/>
              </a:solidFill>
              <a:effectLst/>
              <a:uLnTx/>
              <a:uFillTx/>
              <a:latin typeface="Arial"/>
              <a:ea typeface="Arial"/>
              <a:cs typeface="Arial"/>
            </a:endParaRPr>
          </a:p>
          <a:p>
            <a:pPr>
              <a:defRPr sz="1725" b="0">
                <a:solidFill>
                  <a:srgbClr val="342B3B"/>
                </a:solidFill>
                <a:latin typeface="Arial"/>
                <a:ea typeface="Arial"/>
                <a:cs typeface="Arial"/>
              </a:defRPr>
            </a:pPr>
            <a:endParaRPr sz="1725" b="0">
              <a:solidFill>
                <a:srgbClr val="342B3B"/>
              </a:solidFill>
              <a:latin typeface="Arial"/>
              <a:ea typeface="Arial"/>
              <a:cs typeface="Arial"/>
            </a:endParaRPr>
          </a:p>
        </p:txBody>
      </p:sp>
      <p:sp>
        <p:nvSpPr>
          <p:cNvPr id="3" name="text-2">
            <a:extLst>
              <a:ext uri="{FF2B5EF4-FFF2-40B4-BE49-F238E27FC236}">
                <a16:creationId xmlns:a16="http://schemas.microsoft.com/office/drawing/2014/main" id="{024B28ED-566F-4472-8E42-60DC774874EF}"/>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18</a:t>
            </a:r>
          </a:p>
        </p:txBody>
      </p:sp>
    </p:spTree>
    <p:extLst>
      <p:ext uri="{BB962C8B-B14F-4D97-AF65-F5344CB8AC3E}">
        <p14:creationId xmlns:p14="http://schemas.microsoft.com/office/powerpoint/2010/main" val="1298845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3EDF1"/>
        </a:solidFill>
        <a:effectLst/>
      </p:bgPr>
    </p:bg>
    <p:spTree>
      <p:nvGrpSpPr>
        <p:cNvPr id="1" name=""/>
        <p:cNvGrpSpPr/>
        <p:nvPr/>
      </p:nvGrpSpPr>
      <p:grpSpPr>
        <a:xfrm>
          <a:off x="0" y="0"/>
          <a:ext cx="0" cy="0"/>
          <a:chOff x="0" y="0"/>
          <a:chExt cx="0" cy="0"/>
        </a:xfrm>
      </p:grpSpPr>
      <p:sp>
        <p:nvSpPr>
          <p:cNvPr id="4" name="text-0">
            <a:extLst>
              <a:ext uri="{FF2B5EF4-FFF2-40B4-BE49-F238E27FC236}">
                <a16:creationId xmlns:a16="http://schemas.microsoft.com/office/drawing/2014/main" id="{7FD75FE7-595B-49B2-9F92-88D22936AEFE}"/>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References </a:t>
            </a:r>
          </a:p>
        </p:txBody>
      </p:sp>
      <p:sp>
        <p:nvSpPr>
          <p:cNvPr id="2" name="text-1">
            <a:extLst>
              <a:ext uri="{FF2B5EF4-FFF2-40B4-BE49-F238E27FC236}">
                <a16:creationId xmlns:a16="http://schemas.microsoft.com/office/drawing/2014/main" id="{20CCBE21-2061-424F-9D25-D264A3AC4CDC}"/>
              </a:ext>
            </a:extLst>
          </p:cNvPr>
          <p:cNvSpPr>
            <a:spLocks noGrp="1"/>
          </p:cNvSpPr>
          <p:nvPr/>
        </p:nvSpPr>
        <p:spPr>
          <a:xfrm>
            <a:off x="609600" y="1638300"/>
            <a:ext cx="10943112" cy="4797878"/>
          </a:xfrm>
          <a:prstGeom prst="rect">
            <a:avLst/>
          </a:prstGeom>
          <a:noFill/>
          <a:ln w="0">
            <a:noFill/>
            <a:prstDash val="solid"/>
          </a:ln>
        </p:spPr>
        <p:txBody>
          <a:bodyPr lIns="91440" tIns="45720" rIns="91440" bIns="45720">
            <a:noAutofit/>
          </a:bodyPr>
          <a:lstStyle>
            <a:defPPr>
              <a:defRPr sz="1725" b="0">
                <a:solidFill>
                  <a:srgbClr val="342B3B"/>
                </a:solidFill>
                <a:latin typeface="Arial"/>
                <a:ea typeface="Arial"/>
                <a:cs typeface="Arial"/>
              </a:defRPr>
            </a:defPPr>
            <a:lvl1pPr>
              <a:defRPr sz="1725" b="0">
                <a:solidFill>
                  <a:srgbClr val="342B3B"/>
                </a:solidFill>
                <a:latin typeface="Arial"/>
                <a:ea typeface="Arial"/>
                <a:cs typeface="Arial"/>
              </a:defRPr>
            </a:lvl1pPr>
            <a:lvl2pPr>
              <a:defRPr sz="1725" b="0">
                <a:solidFill>
                  <a:srgbClr val="342B3B"/>
                </a:solidFill>
                <a:latin typeface="Arial"/>
                <a:ea typeface="Arial"/>
                <a:cs typeface="Arial"/>
              </a:defRPr>
            </a:lvl2pPr>
            <a:lvl3pPr>
              <a:defRPr sz="1725" b="0">
                <a:solidFill>
                  <a:srgbClr val="342B3B"/>
                </a:solidFill>
                <a:latin typeface="Arial"/>
                <a:ea typeface="Arial"/>
                <a:cs typeface="Arial"/>
              </a:defRPr>
            </a:lvl3pPr>
            <a:lvl4pPr>
              <a:defRPr sz="1725" b="0">
                <a:solidFill>
                  <a:srgbClr val="342B3B"/>
                </a:solidFill>
                <a:latin typeface="Arial"/>
                <a:ea typeface="Arial"/>
                <a:cs typeface="Arial"/>
              </a:defRPr>
            </a:lvl4pPr>
            <a:lvl5pPr>
              <a:defRPr sz="1725" b="0">
                <a:solidFill>
                  <a:srgbClr val="342B3B"/>
                </a:solidFill>
                <a:latin typeface="Arial"/>
                <a:ea typeface="Arial"/>
                <a:cs typeface="Arial"/>
              </a:defRPr>
            </a:lvl5pPr>
            <a:lvl6pPr>
              <a:defRPr sz="1725" b="0">
                <a:solidFill>
                  <a:srgbClr val="342B3B"/>
                </a:solidFill>
                <a:latin typeface="Arial"/>
                <a:ea typeface="Arial"/>
                <a:cs typeface="Arial"/>
              </a:defRPr>
            </a:lvl6pPr>
            <a:lvl7pPr>
              <a:defRPr sz="1725" b="0">
                <a:solidFill>
                  <a:srgbClr val="342B3B"/>
                </a:solidFill>
                <a:latin typeface="Arial"/>
                <a:ea typeface="Arial"/>
                <a:cs typeface="Arial"/>
              </a:defRPr>
            </a:lvl7pPr>
            <a:lvl8pPr>
              <a:defRPr sz="1725" b="0">
                <a:solidFill>
                  <a:srgbClr val="342B3B"/>
                </a:solidFill>
                <a:latin typeface="Arial"/>
                <a:ea typeface="Arial"/>
                <a:cs typeface="Arial"/>
              </a:defRPr>
            </a:lvl8pPr>
            <a:lvl9pPr>
              <a:defRPr sz="1725" b="0">
                <a:solidFill>
                  <a:srgbClr val="342B3B"/>
                </a:solidFill>
                <a:latin typeface="Arial"/>
                <a:ea typeface="Arial"/>
                <a:cs typeface="Arial"/>
              </a:defRPr>
            </a:lvl9pPr>
          </a:lstStyle>
          <a:p>
            <a:pPr marL="285750" indent="-285750">
              <a:buFont typeface="Arial" panose="020B0604020202020204" pitchFamily="34" charset="0"/>
              <a:buChar char="•"/>
              <a:defRPr sz="1725" b="0">
                <a:solidFill>
                  <a:srgbClr val="342B3B"/>
                </a:solidFill>
                <a:latin typeface="Arial"/>
                <a:ea typeface="Arial"/>
                <a:cs typeface="Arial"/>
              </a:defRPr>
            </a:pPr>
            <a:r>
              <a:rPr sz="1725" b="0" i="1">
                <a:solidFill>
                  <a:srgbClr val="342B3B"/>
                </a:solidFill>
                <a:latin typeface="Arial"/>
                <a:ea typeface="Arial"/>
                <a:cs typeface="Arial"/>
              </a:rPr>
              <a:t>Health and Care Act 2022</a:t>
            </a:r>
            <a:r>
              <a:rPr sz="1725" b="0">
                <a:solidFill>
                  <a:srgbClr val="342B3B"/>
                </a:solidFill>
                <a:latin typeface="Arial"/>
                <a:ea typeface="Arial"/>
                <a:cs typeface="Arial"/>
              </a:rPr>
              <a:t>, c. 31. Available at: https://www.legislation.gov.uk/ukpga/2022/31/contents (Accessed: </a:t>
            </a:r>
            <a:r>
              <a:rPr lang="en-GB" sz="1725" b="0">
                <a:solidFill>
                  <a:srgbClr val="342B3B"/>
                </a:solidFill>
                <a:latin typeface="Arial"/>
                <a:ea typeface="Arial"/>
                <a:cs typeface="Arial"/>
              </a:rPr>
              <a:t>18</a:t>
            </a:r>
            <a:r>
              <a:rPr lang="en-GB" sz="1725" b="0" baseline="30000">
                <a:solidFill>
                  <a:srgbClr val="342B3B"/>
                </a:solidFill>
                <a:latin typeface="Arial"/>
                <a:ea typeface="Arial"/>
                <a:cs typeface="Arial"/>
              </a:rPr>
              <a:t>th</a:t>
            </a:r>
            <a:r>
              <a:rPr lang="en-GB" sz="1725" b="0">
                <a:solidFill>
                  <a:srgbClr val="342B3B"/>
                </a:solidFill>
                <a:latin typeface="Arial"/>
                <a:ea typeface="Arial"/>
                <a:cs typeface="Arial"/>
              </a:rPr>
              <a:t> </a:t>
            </a:r>
            <a:r>
              <a:rPr lang="en-GB"/>
              <a:t> September </a:t>
            </a:r>
            <a:r>
              <a:rPr sz="1725" b="0">
                <a:solidFill>
                  <a:srgbClr val="342B3B"/>
                </a:solidFill>
                <a:latin typeface="Arial"/>
                <a:ea typeface="Arial"/>
                <a:cs typeface="Arial"/>
              </a:rPr>
              <a:t>2026).</a:t>
            </a:r>
          </a:p>
          <a:p>
            <a:pPr marL="285750" indent="-285750">
              <a:buFont typeface="Arial" panose="020B0604020202020204" pitchFamily="34" charset="0"/>
              <a:buChar char="•"/>
            </a:pPr>
            <a:endParaRPr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lang="en-US" sz="1700" b="0">
                <a:solidFill>
                  <a:srgbClr val="342B3B"/>
                </a:solidFill>
                <a:latin typeface="Arial"/>
                <a:ea typeface="Arial"/>
                <a:cs typeface="Arial"/>
              </a:rPr>
              <a:t>McLeroy, K.R., Bibeau, D., Steckler, A. and Glanz, K. (1988) ‘An ecological perspective on health promotion programs’, </a:t>
            </a:r>
            <a:r>
              <a:rPr lang="en-US" sz="1700" b="0" i="1">
                <a:solidFill>
                  <a:srgbClr val="342B3B"/>
                </a:solidFill>
                <a:latin typeface="Arial"/>
                <a:ea typeface="Arial"/>
                <a:cs typeface="Arial"/>
              </a:rPr>
              <a:t>Health Education Quarterly</a:t>
            </a:r>
            <a:r>
              <a:rPr lang="en-US" sz="1700" b="0">
                <a:solidFill>
                  <a:srgbClr val="342B3B"/>
                </a:solidFill>
                <a:latin typeface="Arial"/>
                <a:ea typeface="Arial"/>
                <a:cs typeface="Arial"/>
              </a:rPr>
              <a:t>, 15(4), pp. </a:t>
            </a:r>
            <a:r>
              <a:rPr lang="en-US" sz="1700"/>
              <a:t>351-377</a:t>
            </a:r>
            <a:r>
              <a:rPr lang="en-US" sz="1700" b="0">
                <a:solidFill>
                  <a:srgbClr val="342B3B"/>
                </a:solidFill>
                <a:latin typeface="Arial"/>
                <a:ea typeface="Arial"/>
                <a:cs typeface="Arial"/>
              </a:rPr>
              <a:t>. Available at: https://doi.org/10.1177/109019818801500401 (Accessed</a:t>
            </a:r>
            <a:r>
              <a:rPr lang="en-US" sz="1700"/>
              <a:t>: 19</a:t>
            </a:r>
            <a:r>
              <a:rPr lang="en-US" sz="1700" baseline="30000"/>
              <a:t>th</a:t>
            </a:r>
            <a:r>
              <a:rPr lang="en-US" sz="1700"/>
              <a:t> </a:t>
            </a:r>
            <a:r>
              <a:rPr lang="en-US" sz="1700" b="0">
                <a:solidFill>
                  <a:srgbClr val="342B3B"/>
                </a:solidFill>
                <a:latin typeface="Arial"/>
                <a:ea typeface="Arial"/>
                <a:cs typeface="Arial"/>
              </a:rPr>
              <a:t> </a:t>
            </a:r>
            <a:r>
              <a:rPr lang="en-US" sz="1700"/>
              <a:t>September </a:t>
            </a:r>
            <a:r>
              <a:rPr lang="en-US" sz="1700" b="0">
                <a:solidFill>
                  <a:srgbClr val="342B3B"/>
                </a:solidFill>
                <a:latin typeface="Arial"/>
                <a:ea typeface="Arial"/>
                <a:cs typeface="Arial"/>
              </a:rPr>
              <a:t> 2026).</a:t>
            </a:r>
          </a:p>
          <a:p>
            <a:pPr marL="285750" indent="-285750">
              <a:buFont typeface="Arial" panose="020B0604020202020204" pitchFamily="34" charset="0"/>
              <a:buChar char="•"/>
              <a:defRPr sz="1725" b="0">
                <a:solidFill>
                  <a:srgbClr val="342B3B"/>
                </a:solidFill>
                <a:latin typeface="Arial"/>
                <a:ea typeface="Arial"/>
                <a:cs typeface="Arial"/>
              </a:defRPr>
            </a:pPr>
            <a:endParaRPr lang="en-GB"/>
          </a:p>
          <a:p>
            <a:pPr marL="285750" indent="-285750">
              <a:buFont typeface="Arial" panose="020B0604020202020204" pitchFamily="34" charset="0"/>
              <a:buChar char="•"/>
              <a:defRPr sz="1725" b="0">
                <a:solidFill>
                  <a:srgbClr val="342B3B"/>
                </a:solidFill>
                <a:latin typeface="Arial"/>
                <a:ea typeface="Arial"/>
                <a:cs typeface="Arial"/>
              </a:defRPr>
            </a:pPr>
            <a:r>
              <a:rPr kumimoji="0" lang="en-US" sz="1700" b="0" i="0" u="none" strike="noStrike" kern="1200" cap="none" spc="0" normalizeH="0" baseline="0" noProof="0">
                <a:ln>
                  <a:noFill/>
                </a:ln>
                <a:solidFill>
                  <a:srgbClr val="342B3B"/>
                </a:solidFill>
                <a:effectLst/>
                <a:uLnTx/>
                <a:uFillTx/>
                <a:latin typeface="Arial"/>
                <a:ea typeface="Arial"/>
                <a:cs typeface="Arial"/>
              </a:rPr>
              <a:t>National Institute for Health and Care Excellence (NICE) (2022) </a:t>
            </a:r>
            <a:r>
              <a:rPr kumimoji="0" lang="en-US" sz="1700" b="0" i="1" u="none" strike="noStrike" kern="1200" cap="none" spc="0" normalizeH="0" baseline="0" noProof="0">
                <a:ln>
                  <a:noFill/>
                </a:ln>
                <a:solidFill>
                  <a:srgbClr val="342B3B"/>
                </a:solidFill>
                <a:effectLst/>
                <a:uLnTx/>
                <a:uFillTx/>
                <a:latin typeface="Arial"/>
                <a:ea typeface="Arial"/>
                <a:cs typeface="Arial"/>
              </a:rPr>
              <a:t>Depression in adults: treatment and management</a:t>
            </a:r>
            <a:r>
              <a:rPr kumimoji="0" lang="en-US" sz="1700" b="0" i="0" u="none" strike="noStrike" kern="1200" cap="none" spc="0" normalizeH="0" baseline="0" noProof="0">
                <a:ln>
                  <a:noFill/>
                </a:ln>
                <a:solidFill>
                  <a:srgbClr val="342B3B"/>
                </a:solidFill>
                <a:effectLst/>
                <a:uLnTx/>
                <a:uFillTx/>
                <a:latin typeface="Arial"/>
                <a:ea typeface="Arial"/>
                <a:cs typeface="Arial"/>
              </a:rPr>
              <a:t>. NG222. Available at: https://www.nice.org.uk/guidance/ng222 (Accessed</a:t>
            </a:r>
            <a:r>
              <a:rPr lang="en-US" sz="1700"/>
              <a:t>: 9th September 2026)</a:t>
            </a:r>
            <a:endParaRPr lang="en-US" sz="1700" b="0" i="0" u="none" strike="noStrike" kern="1200" cap="none" spc="0" normalizeH="0" baseline="0" noProof="0">
              <a:ln>
                <a:noFill/>
              </a:ln>
              <a:solidFill>
                <a:srgbClr val="342B3B"/>
              </a:solidFill>
              <a:effectLst/>
              <a:uLnTx/>
              <a:uFillTx/>
              <a:latin typeface="Arial"/>
              <a:ea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725" b="0" i="0" u="none" strike="noStrike" kern="1200" cap="none" spc="0" normalizeH="0" baseline="0" noProof="0">
              <a:ln>
                <a:noFill/>
              </a:ln>
              <a:solidFill>
                <a:srgbClr val="342B3B"/>
              </a:solidFill>
              <a:effectLst/>
              <a:uLnTx/>
              <a:uFillTx/>
              <a:latin typeface="Arial"/>
              <a:ea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r>
              <a:rPr kumimoji="0" lang="en-US" sz="1725" b="0" i="0" u="none" strike="noStrike" kern="1200" cap="none" spc="0" normalizeH="0" baseline="0" noProof="0">
                <a:ln>
                  <a:noFill/>
                </a:ln>
                <a:solidFill>
                  <a:srgbClr val="342B3B"/>
                </a:solidFill>
                <a:effectLst/>
                <a:uLnTx/>
                <a:uFillTx/>
                <a:latin typeface="Arial"/>
                <a:ea typeface="Arial"/>
                <a:cs typeface="Arial"/>
              </a:rPr>
              <a:t>NHS England (n.d.) </a:t>
            </a:r>
            <a:r>
              <a:rPr kumimoji="0" lang="en-US" sz="1725" b="0" i="1" u="none" strike="noStrike" kern="1200" cap="none" spc="0" normalizeH="0" baseline="0" noProof="0">
                <a:ln>
                  <a:noFill/>
                </a:ln>
                <a:solidFill>
                  <a:srgbClr val="342B3B"/>
                </a:solidFill>
                <a:effectLst/>
                <a:uLnTx/>
                <a:uFillTx/>
                <a:latin typeface="Arial"/>
                <a:ea typeface="Arial"/>
                <a:cs typeface="Arial"/>
              </a:rPr>
              <a:t>Green social prescribing</a:t>
            </a:r>
            <a:r>
              <a:rPr kumimoji="0" lang="en-US" sz="1725" b="0" i="0" u="none" strike="noStrike" kern="1200" cap="none" spc="0" normalizeH="0" baseline="0" noProof="0">
                <a:ln>
                  <a:noFill/>
                </a:ln>
                <a:solidFill>
                  <a:srgbClr val="342B3B"/>
                </a:solidFill>
                <a:effectLst/>
                <a:uLnTx/>
                <a:uFillTx/>
                <a:latin typeface="Arial"/>
                <a:ea typeface="Arial"/>
                <a:cs typeface="Arial"/>
              </a:rPr>
              <a:t>. Available at: https://www.england.nhs.uk/personalisedcare/social-prescribing/green-social-prescribing/ (Accessed: </a:t>
            </a:r>
            <a:r>
              <a:rPr kumimoji="0" lang="en-US" sz="1725" b="0" i="0" u="none" strike="noStrike" kern="1200" cap="none" spc="0" normalizeH="0" baseline="0" noProof="0">
                <a:ln>
                  <a:noFill/>
                </a:ln>
                <a:solidFill>
                  <a:srgbClr val="342B3B"/>
                </a:solidFill>
                <a:effectLst/>
                <a:uLnTx/>
                <a:uFillTx/>
                <a:latin typeface="Arial"/>
                <a:cs typeface="Arial"/>
              </a:rPr>
              <a:t>4</a:t>
            </a:r>
            <a:r>
              <a:rPr kumimoji="0" lang="en-US" sz="1725" b="0" i="0" u="none" strike="noStrike" kern="1200" cap="none" spc="0" normalizeH="0" baseline="30000" noProof="0">
                <a:ln>
                  <a:noFill/>
                </a:ln>
                <a:solidFill>
                  <a:srgbClr val="342B3B"/>
                </a:solidFill>
                <a:effectLst/>
                <a:uLnTx/>
                <a:uFillTx/>
                <a:latin typeface="Arial"/>
                <a:cs typeface="Arial"/>
              </a:rPr>
              <a:t>th</a:t>
            </a:r>
            <a:r>
              <a:rPr kumimoji="0" lang="en-US" sz="1725" b="0" i="0" u="none" strike="noStrike" kern="1200" cap="none" spc="0" normalizeH="0" baseline="0" noProof="0">
                <a:ln>
                  <a:noFill/>
                </a:ln>
                <a:solidFill>
                  <a:srgbClr val="342B3B"/>
                </a:solidFill>
                <a:effectLst/>
                <a:uLnTx/>
                <a:uFillTx/>
                <a:latin typeface="Arial"/>
                <a:cs typeface="Arial"/>
              </a:rPr>
              <a:t> </a:t>
            </a:r>
            <a:r>
              <a:rPr kumimoji="0" lang="en-US" sz="1725" b="0" i="0" u="none" strike="noStrike" kern="1200" cap="none" spc="0" normalizeH="0" baseline="0" noProof="0">
                <a:ln>
                  <a:noFill/>
                </a:ln>
                <a:solidFill>
                  <a:srgbClr val="342B3B"/>
                </a:solidFill>
                <a:effectLst/>
                <a:uLnTx/>
                <a:uFillTx/>
                <a:latin typeface="Arial"/>
                <a:ea typeface="Arial"/>
                <a:cs typeface="Arial"/>
              </a:rPr>
              <a:t> October 2026).</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endParaRPr kumimoji="0" lang="en-US" sz="1725" b="0" i="0" u="none" strike="noStrike" kern="1200" cap="none" spc="0" normalizeH="0" baseline="0" noProof="0">
              <a:ln>
                <a:noFill/>
              </a:ln>
              <a:solidFill>
                <a:srgbClr val="342B3B"/>
              </a:solidFill>
              <a:effectLst/>
              <a:uLnTx/>
              <a:uFillTx/>
              <a:latin typeface="Arial"/>
              <a:ea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r>
              <a:rPr kumimoji="0" lang="en-US" sz="1725" b="0" i="0" u="none" strike="noStrike" kern="1200" cap="none" spc="0" normalizeH="0" baseline="0" noProof="0">
                <a:ln>
                  <a:noFill/>
                </a:ln>
                <a:solidFill>
                  <a:srgbClr val="342B3B"/>
                </a:solidFill>
                <a:effectLst/>
                <a:uLnTx/>
                <a:uFillTx/>
                <a:latin typeface="Arial"/>
                <a:ea typeface="Arial"/>
                <a:cs typeface="Arial"/>
              </a:rPr>
              <a:t>Office for National Statistics (ONS) (2025) </a:t>
            </a:r>
            <a:r>
              <a:rPr kumimoji="0" lang="en-US" sz="1725" b="0" i="1" u="none" strike="noStrike" kern="1200" cap="none" spc="0" normalizeH="0" baseline="0" noProof="0">
                <a:ln>
                  <a:noFill/>
                </a:ln>
                <a:solidFill>
                  <a:srgbClr val="342B3B"/>
                </a:solidFill>
                <a:effectLst/>
                <a:uLnTx/>
                <a:uFillTx/>
                <a:latin typeface="Arial"/>
                <a:ea typeface="Arial"/>
                <a:cs typeface="Arial"/>
              </a:rPr>
              <a:t>Personal well-being user guidance</a:t>
            </a:r>
            <a:r>
              <a:rPr kumimoji="0" lang="en-US" sz="1725" b="0" i="0" u="none" strike="noStrike" kern="1200" cap="none" spc="0" normalizeH="0" baseline="0" noProof="0">
                <a:ln>
                  <a:noFill/>
                </a:ln>
                <a:solidFill>
                  <a:srgbClr val="342B3B"/>
                </a:solidFill>
                <a:effectLst/>
                <a:uLnTx/>
                <a:uFillTx/>
                <a:latin typeface="Arial"/>
                <a:ea typeface="Arial"/>
                <a:cs typeface="Arial"/>
              </a:rPr>
              <a:t>. Available at: https://www.ons.gov.uk/peoplepopulationandcommunity/wellbeing/methodologies/personalwellbeingsurveyuserguide (Accessed: </a:t>
            </a:r>
            <a:r>
              <a:rPr kumimoji="0" lang="en-US" sz="1725" b="0" i="0" u="none" strike="noStrike" kern="1200" cap="none" spc="0" normalizeH="0" baseline="0" noProof="0">
                <a:ln>
                  <a:noFill/>
                </a:ln>
                <a:solidFill>
                  <a:srgbClr val="342B3B"/>
                </a:solidFill>
                <a:effectLst/>
                <a:uLnTx/>
                <a:uFillTx/>
                <a:latin typeface="Arial"/>
                <a:cs typeface="Arial"/>
              </a:rPr>
              <a:t>4</a:t>
            </a:r>
            <a:r>
              <a:rPr kumimoji="0" lang="en-US" sz="1725" b="0" i="0" u="none" strike="noStrike" kern="1200" cap="none" spc="0" normalizeH="0" baseline="30000" noProof="0">
                <a:ln>
                  <a:noFill/>
                </a:ln>
                <a:solidFill>
                  <a:srgbClr val="342B3B"/>
                </a:solidFill>
                <a:effectLst/>
                <a:uLnTx/>
                <a:uFillTx/>
                <a:latin typeface="Arial"/>
                <a:cs typeface="Arial"/>
              </a:rPr>
              <a:t>th</a:t>
            </a:r>
            <a:r>
              <a:rPr kumimoji="0" lang="en-US" sz="1725" b="0" i="0" u="none" strike="noStrike" kern="1200" cap="none" spc="0" normalizeH="0" baseline="0" noProof="0">
                <a:ln>
                  <a:noFill/>
                </a:ln>
                <a:solidFill>
                  <a:srgbClr val="342B3B"/>
                </a:solidFill>
                <a:effectLst/>
                <a:uLnTx/>
                <a:uFillTx/>
                <a:latin typeface="Arial"/>
                <a:cs typeface="Arial"/>
              </a:rPr>
              <a:t> </a:t>
            </a:r>
            <a:r>
              <a:rPr kumimoji="0" lang="en-US" sz="1725" b="0" i="0" u="none" strike="noStrike" kern="1200" cap="none" spc="0" normalizeH="0" baseline="0" noProof="0">
                <a:ln>
                  <a:noFill/>
                </a:ln>
                <a:solidFill>
                  <a:srgbClr val="342B3B"/>
                </a:solidFill>
                <a:effectLst/>
                <a:uLnTx/>
                <a:uFillTx/>
                <a:latin typeface="Arial"/>
                <a:ea typeface="Arial"/>
                <a:cs typeface="Arial"/>
              </a:rPr>
              <a:t> </a:t>
            </a:r>
            <a:r>
              <a:rPr kumimoji="0" lang="en-US" sz="1725" b="0" i="0" u="none" strike="noStrike" kern="1200" cap="none" spc="0" normalizeH="0" baseline="0" noProof="0">
                <a:ln>
                  <a:noFill/>
                </a:ln>
                <a:solidFill>
                  <a:srgbClr val="342B3B"/>
                </a:solidFill>
                <a:effectLst/>
                <a:uLnTx/>
                <a:uFillTx/>
                <a:latin typeface="Arial"/>
                <a:cs typeface="Arial"/>
              </a:rPr>
              <a:t>September </a:t>
            </a:r>
            <a:r>
              <a:rPr kumimoji="0" lang="en-US" sz="1725" b="0" i="0" u="none" strike="noStrike" kern="1200" cap="none" spc="0" normalizeH="0" baseline="0" noProof="0">
                <a:ln>
                  <a:noFill/>
                </a:ln>
                <a:solidFill>
                  <a:srgbClr val="342B3B"/>
                </a:solidFill>
                <a:effectLst/>
                <a:uLnTx/>
                <a:uFillTx/>
                <a:latin typeface="Arial"/>
                <a:ea typeface="Arial"/>
                <a:cs typeface="Arial"/>
              </a:rPr>
              <a:t> 2026).</a:t>
            </a:r>
          </a:p>
          <a:p>
            <a:pPr marL="0" marR="0" lvl="0" indent="0" algn="l" defTabSz="914400" rtl="0" eaLnBrk="1" fontAlgn="auto" latinLnBrk="0" hangingPunct="1">
              <a:lnSpc>
                <a:spcPct val="100000"/>
              </a:lnSpc>
              <a:spcBef>
                <a:spcPts val="0"/>
              </a:spcBef>
              <a:spcAft>
                <a:spcPts val="0"/>
              </a:spcAft>
              <a:buClrTx/>
              <a:buSzTx/>
              <a:buFontTx/>
              <a:buNone/>
              <a:tabLst/>
              <a:defRPr sz="1725" b="0">
                <a:solidFill>
                  <a:srgbClr val="342B3B"/>
                </a:solidFill>
                <a:latin typeface="Arial"/>
                <a:ea typeface="Arial"/>
                <a:cs typeface="Arial"/>
              </a:defRPr>
            </a:pPr>
            <a:endParaRPr kumimoji="0" lang="en-US" sz="1725" b="0" i="0" u="none" strike="noStrike" kern="1200" cap="none" spc="0" normalizeH="0" baseline="0" noProof="0">
              <a:ln>
                <a:noFill/>
              </a:ln>
              <a:solidFill>
                <a:srgbClr val="342B3B"/>
              </a:solidFill>
              <a:effectLst/>
              <a:uLnTx/>
              <a:uFillTx/>
              <a:latin typeface="Arial"/>
              <a:ea typeface="Arial"/>
              <a:cs typeface="Arial"/>
            </a:endParaRPr>
          </a:p>
          <a:p>
            <a:pPr>
              <a:defRPr sz="1725" b="0">
                <a:solidFill>
                  <a:srgbClr val="342B3B"/>
                </a:solidFill>
                <a:latin typeface="Arial"/>
                <a:ea typeface="Arial"/>
                <a:cs typeface="Arial"/>
              </a:defRPr>
            </a:pPr>
            <a:endParaRPr lang="en-GB" sz="1725" b="0">
              <a:solidFill>
                <a:srgbClr val="342B3B"/>
              </a:solidFill>
              <a:latin typeface="Arial"/>
              <a:ea typeface="Arial"/>
              <a:cs typeface="Arial"/>
            </a:endParaRPr>
          </a:p>
          <a:p>
            <a:pPr>
              <a:defRPr sz="1725" b="0">
                <a:solidFill>
                  <a:srgbClr val="342B3B"/>
                </a:solidFill>
                <a:latin typeface="Arial"/>
                <a:ea typeface="Arial"/>
                <a:cs typeface="Arial"/>
              </a:defRPr>
            </a:pPr>
            <a:endParaRPr sz="1725" b="0">
              <a:solidFill>
                <a:srgbClr val="342B3B"/>
              </a:solidFill>
              <a:latin typeface="Arial"/>
              <a:ea typeface="Arial"/>
              <a:cs typeface="Arial"/>
            </a:endParaRPr>
          </a:p>
        </p:txBody>
      </p:sp>
      <p:sp>
        <p:nvSpPr>
          <p:cNvPr id="3" name="text-2">
            <a:extLst>
              <a:ext uri="{FF2B5EF4-FFF2-40B4-BE49-F238E27FC236}">
                <a16:creationId xmlns:a16="http://schemas.microsoft.com/office/drawing/2014/main" id="{C66C96B3-DBB4-428D-B29F-4A6B29E010BB}"/>
              </a:ext>
            </a:extLst>
          </p:cNvPr>
          <p:cNvSpPr>
            <a:spLocks noGrp="1"/>
          </p:cNvSpPr>
          <p:nvPr/>
        </p:nvSpPr>
        <p:spPr>
          <a:xfrm>
            <a:off x="11239500" y="6334125"/>
            <a:ext cx="476250" cy="304800"/>
          </a:xfrm>
          <a:prstGeom prst="rect">
            <a:avLst/>
          </a:prstGeom>
          <a:noFill/>
          <a:ln w="0">
            <a:noFill/>
            <a:prstDash val="solid"/>
          </a:ln>
        </p:spPr>
        <p:txBody>
          <a:bodyPr>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sz="1350" b="0">
                <a:solidFill>
                  <a:srgbClr val="6C5E69"/>
                </a:solidFill>
                <a:latin typeface="Arial"/>
                <a:ea typeface="Arial"/>
                <a:cs typeface="Arial"/>
              </a:rPr>
              <a:t>19</a:t>
            </a:r>
          </a:p>
        </p:txBody>
      </p:sp>
    </p:spTree>
    <p:extLst>
      <p:ext uri="{BB962C8B-B14F-4D97-AF65-F5344CB8AC3E}">
        <p14:creationId xmlns:p14="http://schemas.microsoft.com/office/powerpoint/2010/main" val="1343841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3EDF1"/>
        </a:solidFill>
        <a:effectLst/>
      </p:bgPr>
    </p:bg>
    <p:spTree>
      <p:nvGrpSpPr>
        <p:cNvPr id="1" name=""/>
        <p:cNvGrpSpPr/>
        <p:nvPr/>
      </p:nvGrpSpPr>
      <p:grpSpPr>
        <a:xfrm>
          <a:off x="0" y="0"/>
          <a:ext cx="0" cy="0"/>
          <a:chOff x="0" y="0"/>
          <a:chExt cx="0" cy="0"/>
        </a:xfrm>
      </p:grpSpPr>
      <p:sp>
        <p:nvSpPr>
          <p:cNvPr id="4" name="text-0">
            <a:extLst>
              <a:ext uri="{FF2B5EF4-FFF2-40B4-BE49-F238E27FC236}">
                <a16:creationId xmlns:a16="http://schemas.microsoft.com/office/drawing/2014/main" id="{DDB1C3F4-01E0-429B-9861-1174DF124C6B}"/>
              </a:ext>
            </a:extLst>
          </p:cNvPr>
          <p:cNvSpPr>
            <a:spLocks noGrp="1"/>
          </p:cNvSpPr>
          <p:nvPr/>
        </p:nvSpPr>
        <p:spPr>
          <a:xfrm>
            <a:off x="609600" y="438150"/>
            <a:ext cx="10934700" cy="952500"/>
          </a:xfrm>
          <a:prstGeom prst="rect">
            <a:avLst/>
          </a:prstGeom>
          <a:noFill/>
          <a:ln w="0">
            <a:noFill/>
            <a:prstDash val="solid"/>
          </a:ln>
        </p:spPr>
        <p:txBody>
          <a:bodyPr>
            <a:noAutofit/>
          </a:bodyPr>
          <a:lstStyle>
            <a:defPPr>
              <a:defRPr sz="3450" b="0">
                <a:solidFill>
                  <a:srgbClr val="65394E"/>
                </a:solidFill>
                <a:latin typeface="Georgia"/>
                <a:ea typeface="Georgia"/>
                <a:cs typeface="Georgia"/>
              </a:defRPr>
            </a:defPPr>
            <a:lvl1pPr>
              <a:defRPr sz="3450" b="0">
                <a:solidFill>
                  <a:srgbClr val="65394E"/>
                </a:solidFill>
                <a:latin typeface="Georgia"/>
                <a:ea typeface="Georgia"/>
                <a:cs typeface="Georgia"/>
              </a:defRPr>
            </a:lvl1pPr>
            <a:lvl2pPr>
              <a:defRPr sz="3450" b="0">
                <a:solidFill>
                  <a:srgbClr val="65394E"/>
                </a:solidFill>
                <a:latin typeface="Georgia"/>
                <a:ea typeface="Georgia"/>
                <a:cs typeface="Georgia"/>
              </a:defRPr>
            </a:lvl2pPr>
            <a:lvl3pPr>
              <a:defRPr sz="3450" b="0">
                <a:solidFill>
                  <a:srgbClr val="65394E"/>
                </a:solidFill>
                <a:latin typeface="Georgia"/>
                <a:ea typeface="Georgia"/>
                <a:cs typeface="Georgia"/>
              </a:defRPr>
            </a:lvl3pPr>
            <a:lvl4pPr>
              <a:defRPr sz="3450" b="0">
                <a:solidFill>
                  <a:srgbClr val="65394E"/>
                </a:solidFill>
                <a:latin typeface="Georgia"/>
                <a:ea typeface="Georgia"/>
                <a:cs typeface="Georgia"/>
              </a:defRPr>
            </a:lvl4pPr>
            <a:lvl5pPr>
              <a:defRPr sz="3450" b="0">
                <a:solidFill>
                  <a:srgbClr val="65394E"/>
                </a:solidFill>
                <a:latin typeface="Georgia"/>
                <a:ea typeface="Georgia"/>
                <a:cs typeface="Georgia"/>
              </a:defRPr>
            </a:lvl5pPr>
            <a:lvl6pPr>
              <a:defRPr sz="3450" b="0">
                <a:solidFill>
                  <a:srgbClr val="65394E"/>
                </a:solidFill>
                <a:latin typeface="Georgia"/>
                <a:ea typeface="Georgia"/>
                <a:cs typeface="Georgia"/>
              </a:defRPr>
            </a:lvl6pPr>
            <a:lvl7pPr>
              <a:defRPr sz="3450" b="0">
                <a:solidFill>
                  <a:srgbClr val="65394E"/>
                </a:solidFill>
                <a:latin typeface="Georgia"/>
                <a:ea typeface="Georgia"/>
                <a:cs typeface="Georgia"/>
              </a:defRPr>
            </a:lvl7pPr>
            <a:lvl8pPr>
              <a:defRPr sz="3450" b="0">
                <a:solidFill>
                  <a:srgbClr val="65394E"/>
                </a:solidFill>
                <a:latin typeface="Georgia"/>
                <a:ea typeface="Georgia"/>
                <a:cs typeface="Georgia"/>
              </a:defRPr>
            </a:lvl8pPr>
            <a:lvl9pPr>
              <a:defRPr sz="3450" b="0">
                <a:solidFill>
                  <a:srgbClr val="65394E"/>
                </a:solidFill>
                <a:latin typeface="Georgia"/>
                <a:ea typeface="Georgia"/>
                <a:cs typeface="Georgia"/>
              </a:defRPr>
            </a:lvl9pPr>
          </a:lstStyle>
          <a:p>
            <a:pPr>
              <a:defRPr sz="3450" b="0">
                <a:solidFill>
                  <a:srgbClr val="65394E"/>
                </a:solidFill>
                <a:latin typeface="Georgia"/>
                <a:ea typeface="Georgia"/>
                <a:cs typeface="Georgia"/>
              </a:defRPr>
            </a:pPr>
            <a:r>
              <a:rPr sz="3450" b="0">
                <a:solidFill>
                  <a:srgbClr val="65394E"/>
                </a:solidFill>
                <a:latin typeface="Georgia"/>
                <a:ea typeface="Georgia"/>
                <a:cs typeface="Georgia"/>
              </a:rPr>
              <a:t>References </a:t>
            </a:r>
          </a:p>
        </p:txBody>
      </p:sp>
      <p:sp>
        <p:nvSpPr>
          <p:cNvPr id="2" name="text-1">
            <a:extLst>
              <a:ext uri="{FF2B5EF4-FFF2-40B4-BE49-F238E27FC236}">
                <a16:creationId xmlns:a16="http://schemas.microsoft.com/office/drawing/2014/main" id="{5301DFB0-B068-415B-8B34-F8F0F841ADED}"/>
              </a:ext>
            </a:extLst>
          </p:cNvPr>
          <p:cNvSpPr>
            <a:spLocks noGrp="1"/>
          </p:cNvSpPr>
          <p:nvPr/>
        </p:nvSpPr>
        <p:spPr>
          <a:xfrm>
            <a:off x="609600" y="1638299"/>
            <a:ext cx="10972800" cy="4860823"/>
          </a:xfrm>
          <a:prstGeom prst="rect">
            <a:avLst/>
          </a:prstGeom>
          <a:noFill/>
          <a:ln w="0">
            <a:noFill/>
            <a:prstDash val="solid"/>
          </a:ln>
        </p:spPr>
        <p:txBody>
          <a:bodyPr lIns="91440" tIns="45720" rIns="91440" bIns="45720">
            <a:noAutofit/>
          </a:bodyPr>
          <a:lstStyle>
            <a:defPPr>
              <a:defRPr sz="1725" b="0">
                <a:solidFill>
                  <a:srgbClr val="342B3B"/>
                </a:solidFill>
                <a:latin typeface="Arial"/>
                <a:ea typeface="Arial"/>
                <a:cs typeface="Arial"/>
              </a:defRPr>
            </a:defPPr>
            <a:lvl1pPr>
              <a:defRPr sz="1725" b="0">
                <a:solidFill>
                  <a:srgbClr val="342B3B"/>
                </a:solidFill>
                <a:latin typeface="Arial"/>
                <a:ea typeface="Arial"/>
                <a:cs typeface="Arial"/>
              </a:defRPr>
            </a:lvl1pPr>
            <a:lvl2pPr>
              <a:defRPr sz="1725" b="0">
                <a:solidFill>
                  <a:srgbClr val="342B3B"/>
                </a:solidFill>
                <a:latin typeface="Arial"/>
                <a:ea typeface="Arial"/>
                <a:cs typeface="Arial"/>
              </a:defRPr>
            </a:lvl2pPr>
            <a:lvl3pPr>
              <a:defRPr sz="1725" b="0">
                <a:solidFill>
                  <a:srgbClr val="342B3B"/>
                </a:solidFill>
                <a:latin typeface="Arial"/>
                <a:ea typeface="Arial"/>
                <a:cs typeface="Arial"/>
              </a:defRPr>
            </a:lvl3pPr>
            <a:lvl4pPr>
              <a:defRPr sz="1725" b="0">
                <a:solidFill>
                  <a:srgbClr val="342B3B"/>
                </a:solidFill>
                <a:latin typeface="Arial"/>
                <a:ea typeface="Arial"/>
                <a:cs typeface="Arial"/>
              </a:defRPr>
            </a:lvl4pPr>
            <a:lvl5pPr>
              <a:defRPr sz="1725" b="0">
                <a:solidFill>
                  <a:srgbClr val="342B3B"/>
                </a:solidFill>
                <a:latin typeface="Arial"/>
                <a:ea typeface="Arial"/>
                <a:cs typeface="Arial"/>
              </a:defRPr>
            </a:lvl5pPr>
            <a:lvl6pPr>
              <a:defRPr sz="1725" b="0">
                <a:solidFill>
                  <a:srgbClr val="342B3B"/>
                </a:solidFill>
                <a:latin typeface="Arial"/>
                <a:ea typeface="Arial"/>
                <a:cs typeface="Arial"/>
              </a:defRPr>
            </a:lvl6pPr>
            <a:lvl7pPr>
              <a:defRPr sz="1725" b="0">
                <a:solidFill>
                  <a:srgbClr val="342B3B"/>
                </a:solidFill>
                <a:latin typeface="Arial"/>
                <a:ea typeface="Arial"/>
                <a:cs typeface="Arial"/>
              </a:defRPr>
            </a:lvl7pPr>
            <a:lvl8pPr>
              <a:defRPr sz="1725" b="0">
                <a:solidFill>
                  <a:srgbClr val="342B3B"/>
                </a:solidFill>
                <a:latin typeface="Arial"/>
                <a:ea typeface="Arial"/>
                <a:cs typeface="Arial"/>
              </a:defRPr>
            </a:lvl8pPr>
            <a:lvl9pPr>
              <a:defRPr sz="1725" b="0">
                <a:solidFill>
                  <a:srgbClr val="342B3B"/>
                </a:solidFill>
                <a:latin typeface="Arial"/>
                <a:ea typeface="Arial"/>
                <a:cs typeface="Arial"/>
              </a:defRPr>
            </a:lvl9pPr>
          </a:lstStyle>
          <a:p>
            <a:pPr marL="285750" indent="-285750">
              <a:buFont typeface="Arial" panose="020B0604020202020204" pitchFamily="34" charset="0"/>
              <a:buChar char="•"/>
              <a:defRPr sz="1725" b="0">
                <a:solidFill>
                  <a:srgbClr val="342B3B"/>
                </a:solidFill>
                <a:latin typeface="Arial"/>
                <a:ea typeface="Arial"/>
                <a:cs typeface="Arial"/>
              </a:defRPr>
            </a:pPr>
            <a:r>
              <a:rPr sz="1725" b="0">
                <a:solidFill>
                  <a:srgbClr val="342B3B"/>
                </a:solidFill>
                <a:latin typeface="Arial"/>
                <a:ea typeface="Arial"/>
                <a:cs typeface="Arial"/>
              </a:rPr>
              <a:t>Pollard, T.M., Gibson, K., Tupper, E., McGuire, L., Griffith, B. and Jeffries, J. (2025) ‘Delivering green social prescribing: an ethnographic exploration of the place of walking and gardening groups in a social prescribing intervention’, </a:t>
            </a:r>
            <a:r>
              <a:rPr sz="1725" b="0" i="1">
                <a:solidFill>
                  <a:srgbClr val="342B3B"/>
                </a:solidFill>
                <a:latin typeface="Arial"/>
                <a:ea typeface="Arial"/>
                <a:cs typeface="Arial"/>
              </a:rPr>
              <a:t>Social Science &amp; Medicine</a:t>
            </a:r>
            <a:r>
              <a:rPr sz="1725" b="0">
                <a:solidFill>
                  <a:srgbClr val="342B3B"/>
                </a:solidFill>
                <a:latin typeface="Arial"/>
                <a:ea typeface="Arial"/>
                <a:cs typeface="Arial"/>
              </a:rPr>
              <a:t>, 380, 118184. Available at: https://doi.org/10.1016/j.socscimed.2025.118184 (Accessed: </a:t>
            </a:r>
            <a:r>
              <a:rPr lang="en-GB"/>
              <a:t>29</a:t>
            </a:r>
            <a:r>
              <a:rPr lang="en-GB" baseline="30000"/>
              <a:t>th</a:t>
            </a:r>
            <a:r>
              <a:rPr lang="en-GB"/>
              <a:t> </a:t>
            </a:r>
            <a:r>
              <a:rPr sz="1725" b="0">
                <a:solidFill>
                  <a:srgbClr val="342B3B"/>
                </a:solidFill>
                <a:latin typeface="Arial"/>
                <a:ea typeface="Arial"/>
                <a:cs typeface="Arial"/>
              </a:rPr>
              <a:t> </a:t>
            </a:r>
            <a:r>
              <a:rPr lang="en-GB" sz="1725" b="0">
                <a:solidFill>
                  <a:srgbClr val="342B3B"/>
                </a:solidFill>
                <a:latin typeface="Arial"/>
                <a:ea typeface="Arial"/>
                <a:cs typeface="Arial"/>
              </a:rPr>
              <a:t>September </a:t>
            </a:r>
            <a:r>
              <a:rPr sz="1725" b="0">
                <a:solidFill>
                  <a:srgbClr val="342B3B"/>
                </a:solidFill>
                <a:latin typeface="Arial"/>
                <a:ea typeface="Arial"/>
                <a:cs typeface="Arial"/>
              </a:rPr>
              <a:t> 2026).</a:t>
            </a:r>
          </a:p>
          <a:p>
            <a:pPr marL="285750" indent="-285750">
              <a:buFont typeface="Arial" panose="020B0604020202020204" pitchFamily="34" charset="0"/>
              <a:buChar char="•"/>
            </a:pPr>
            <a:endParaRPr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sz="1725" b="0">
                <a:solidFill>
                  <a:srgbClr val="342B3B"/>
                </a:solidFill>
                <a:latin typeface="Arial"/>
                <a:ea typeface="Arial"/>
                <a:cs typeface="Arial"/>
              </a:rPr>
              <a:t>United Nations (UN) (2015) </a:t>
            </a:r>
            <a:r>
              <a:rPr sz="1725" b="0" i="1">
                <a:solidFill>
                  <a:srgbClr val="342B3B"/>
                </a:solidFill>
                <a:latin typeface="Arial"/>
                <a:ea typeface="Arial"/>
                <a:cs typeface="Arial"/>
              </a:rPr>
              <a:t>Transforming our world: the 2030 Agenda for Sustainable Development</a:t>
            </a:r>
            <a:r>
              <a:rPr sz="1725" b="0">
                <a:solidFill>
                  <a:srgbClr val="342B3B"/>
                </a:solidFill>
                <a:latin typeface="Arial"/>
                <a:ea typeface="Arial"/>
                <a:cs typeface="Arial"/>
              </a:rPr>
              <a:t>. Available at: https://sdgs.un.org/2030agenda (Accessed: </a:t>
            </a:r>
            <a:r>
              <a:rPr lang="en-GB" sz="1725" b="0">
                <a:solidFill>
                  <a:srgbClr val="342B3B"/>
                </a:solidFill>
                <a:latin typeface="Arial"/>
                <a:ea typeface="Arial"/>
                <a:cs typeface="Arial"/>
              </a:rPr>
              <a:t>25</a:t>
            </a:r>
            <a:r>
              <a:rPr lang="en-GB" sz="1725" b="0" baseline="30000">
                <a:solidFill>
                  <a:srgbClr val="342B3B"/>
                </a:solidFill>
                <a:latin typeface="Arial"/>
                <a:ea typeface="Arial"/>
                <a:cs typeface="Arial"/>
              </a:rPr>
              <a:t>th</a:t>
            </a:r>
            <a:r>
              <a:rPr lang="en-GB" sz="1725" b="0">
                <a:solidFill>
                  <a:srgbClr val="342B3B"/>
                </a:solidFill>
                <a:latin typeface="Arial"/>
                <a:ea typeface="Arial"/>
                <a:cs typeface="Arial"/>
              </a:rPr>
              <a:t> </a:t>
            </a:r>
            <a:r>
              <a:rPr sz="1725" b="0">
                <a:solidFill>
                  <a:srgbClr val="342B3B"/>
                </a:solidFill>
                <a:latin typeface="Arial"/>
                <a:ea typeface="Arial"/>
                <a:cs typeface="Arial"/>
              </a:rPr>
              <a:t> </a:t>
            </a:r>
            <a:r>
              <a:rPr lang="en-GB" sz="1725" b="0">
                <a:solidFill>
                  <a:srgbClr val="342B3B"/>
                </a:solidFill>
                <a:latin typeface="Arial"/>
                <a:ea typeface="Arial"/>
                <a:cs typeface="Arial"/>
              </a:rPr>
              <a:t>September </a:t>
            </a:r>
            <a:r>
              <a:rPr sz="1725" b="0">
                <a:solidFill>
                  <a:srgbClr val="342B3B"/>
                </a:solidFill>
                <a:latin typeface="Arial"/>
                <a:ea typeface="Arial"/>
                <a:cs typeface="Arial"/>
              </a:rPr>
              <a:t> 2026).</a:t>
            </a:r>
          </a:p>
          <a:p>
            <a:pPr marL="285750" indent="-285750">
              <a:buFont typeface="Arial" panose="020B0604020202020204" pitchFamily="34" charset="0"/>
              <a:buChar char="•"/>
            </a:pPr>
            <a:endParaRPr sz="1725" b="0">
              <a:solidFill>
                <a:srgbClr val="342B3B"/>
              </a:solidFill>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lang="en-US" sz="1700" b="0">
                <a:solidFill>
                  <a:srgbClr val="342B3B"/>
                </a:solidFill>
                <a:latin typeface="Arial"/>
                <a:ea typeface="Arial"/>
                <a:cs typeface="Arial"/>
              </a:rPr>
              <a:t>World Commission on Environment and Development</a:t>
            </a:r>
            <a:r>
              <a:rPr lang="en-US" sz="1700"/>
              <a:t> </a:t>
            </a:r>
            <a:r>
              <a:rPr lang="en-US" sz="1700" b="0">
                <a:solidFill>
                  <a:srgbClr val="342B3B"/>
                </a:solidFill>
                <a:latin typeface="Arial"/>
                <a:ea typeface="Arial"/>
                <a:cs typeface="Arial"/>
              </a:rPr>
              <a:t>(1987) </a:t>
            </a:r>
            <a:r>
              <a:rPr lang="en-US" sz="1700" b="0" i="1">
                <a:solidFill>
                  <a:srgbClr val="342B3B"/>
                </a:solidFill>
                <a:latin typeface="Arial"/>
                <a:ea typeface="Arial"/>
                <a:cs typeface="Arial"/>
              </a:rPr>
              <a:t>Our common future</a:t>
            </a:r>
            <a:r>
              <a:rPr lang="en-US" sz="1700" b="0">
                <a:solidFill>
                  <a:srgbClr val="342B3B"/>
                </a:solidFill>
                <a:latin typeface="Arial"/>
                <a:ea typeface="Arial"/>
                <a:cs typeface="Arial"/>
              </a:rPr>
              <a:t>. Available at: https://sdgs.un.org/sites/default/files/documents/5987our-common-future.pdf (Accessed: </a:t>
            </a:r>
            <a:r>
              <a:rPr lang="en-US" sz="1700"/>
              <a:t>22</a:t>
            </a:r>
            <a:r>
              <a:rPr lang="en-US" sz="1700" baseline="30000"/>
              <a:t>nd</a:t>
            </a:r>
            <a:r>
              <a:rPr lang="en-US" sz="1700"/>
              <a:t> September </a:t>
            </a:r>
            <a:r>
              <a:rPr lang="en-US" sz="1700" b="0">
                <a:solidFill>
                  <a:srgbClr val="342B3B"/>
                </a:solidFill>
                <a:latin typeface="Arial"/>
                <a:ea typeface="Arial"/>
                <a:cs typeface="Arial"/>
              </a:rPr>
              <a:t> 2026).</a:t>
            </a:r>
          </a:p>
          <a:p>
            <a:pPr marL="285750" indent="-285750">
              <a:buFont typeface="Arial" panose="020B0604020202020204" pitchFamily="34" charset="0"/>
              <a:buChar char="•"/>
              <a:defRPr sz="1725" b="0">
                <a:solidFill>
                  <a:srgbClr val="342B3B"/>
                </a:solidFill>
                <a:latin typeface="Arial"/>
                <a:ea typeface="Arial"/>
                <a:cs typeface="Arial"/>
              </a:defRPr>
            </a:pPr>
            <a:endParaRPr lang="en-GB" sz="1725" b="0">
              <a:solidFill>
                <a:srgbClr val="342B3B"/>
              </a:solidFill>
              <a:latin typeface="Arial"/>
              <a:ea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sz="1725" b="0">
                <a:solidFill>
                  <a:srgbClr val="342B3B"/>
                </a:solidFill>
                <a:latin typeface="Arial"/>
                <a:ea typeface="Arial"/>
                <a:cs typeface="Arial"/>
              </a:defRPr>
            </a:pPr>
            <a:r>
              <a:rPr kumimoji="0" lang="en-US" sz="1700" b="0" i="0" u="none" strike="noStrike" kern="1200" cap="none" spc="0" normalizeH="0" baseline="0" noProof="0">
                <a:ln>
                  <a:noFill/>
                </a:ln>
                <a:solidFill>
                  <a:srgbClr val="342B3B"/>
                </a:solidFill>
                <a:effectLst/>
                <a:uLnTx/>
                <a:uFillTx/>
                <a:latin typeface="Arial"/>
                <a:ea typeface="Arial"/>
                <a:cs typeface="Arial"/>
              </a:rPr>
              <a:t>World Health Organization </a:t>
            </a:r>
            <a:r>
              <a:rPr lang="en-US" sz="1700"/>
              <a:t>(</a:t>
            </a:r>
            <a:r>
              <a:rPr kumimoji="0" lang="en-US" sz="1700" b="0" i="0" u="none" strike="noStrike" kern="1200" cap="none" spc="0" normalizeH="0" baseline="0" noProof="0">
                <a:ln>
                  <a:noFill/>
                </a:ln>
                <a:solidFill>
                  <a:srgbClr val="342B3B"/>
                </a:solidFill>
                <a:effectLst/>
                <a:uLnTx/>
                <a:uFillTx/>
                <a:latin typeface="Arial"/>
                <a:ea typeface="Arial"/>
                <a:cs typeface="Arial"/>
              </a:rPr>
              <a:t>1948) </a:t>
            </a:r>
            <a:r>
              <a:rPr kumimoji="0" lang="en-US" sz="1700" b="0" i="1" u="none" strike="noStrike" kern="1200" cap="none" spc="0" normalizeH="0" baseline="0" noProof="0">
                <a:ln>
                  <a:noFill/>
                </a:ln>
                <a:solidFill>
                  <a:srgbClr val="342B3B"/>
                </a:solidFill>
                <a:effectLst/>
                <a:uLnTx/>
                <a:uFillTx/>
                <a:latin typeface="Arial"/>
                <a:ea typeface="Arial"/>
                <a:cs typeface="Arial"/>
              </a:rPr>
              <a:t>Constitution of the World Health Organization</a:t>
            </a:r>
            <a:r>
              <a:rPr kumimoji="0" lang="en-US" sz="1700" b="0" i="0" u="none" strike="noStrike" kern="1200" cap="none" spc="0" normalizeH="0" baseline="0" noProof="0">
                <a:ln>
                  <a:noFill/>
                </a:ln>
                <a:solidFill>
                  <a:srgbClr val="342B3B"/>
                </a:solidFill>
                <a:effectLst/>
                <a:uLnTx/>
                <a:uFillTx/>
                <a:latin typeface="Arial"/>
                <a:ea typeface="Arial"/>
                <a:cs typeface="Arial"/>
              </a:rPr>
              <a:t>. Available at: https://www.who.int/about/governance/constitution (Accessed:  27</a:t>
            </a:r>
            <a:r>
              <a:rPr kumimoji="0" lang="en-US" sz="1700" b="0" i="0" u="none" strike="noStrike" kern="1200" cap="none" spc="0" normalizeH="0" baseline="30000" noProof="0">
                <a:ln>
                  <a:noFill/>
                </a:ln>
                <a:solidFill>
                  <a:srgbClr val="342B3B"/>
                </a:solidFill>
                <a:effectLst/>
                <a:uLnTx/>
                <a:uFillTx/>
                <a:latin typeface="Arial"/>
                <a:ea typeface="Arial"/>
                <a:cs typeface="Arial"/>
              </a:rPr>
              <a:t>th</a:t>
            </a:r>
            <a:r>
              <a:rPr kumimoji="0" lang="en-US" sz="1700" b="0" i="0" u="none" strike="noStrike" kern="1200" cap="none" spc="0" normalizeH="0" baseline="0" noProof="0">
                <a:ln>
                  <a:noFill/>
                </a:ln>
                <a:solidFill>
                  <a:srgbClr val="342B3B"/>
                </a:solidFill>
                <a:effectLst/>
                <a:uLnTx/>
                <a:uFillTx/>
                <a:latin typeface="Arial"/>
                <a:ea typeface="Arial"/>
                <a:cs typeface="Arial"/>
              </a:rPr>
              <a:t> September  2026).</a:t>
            </a:r>
            <a:endParaRPr lang="en-US" sz="1700" b="0" i="0" u="none" strike="noStrike" kern="1200" cap="none" spc="0" normalizeH="0" baseline="0" noProof="0">
              <a:ln>
                <a:noFill/>
              </a:ln>
              <a:solidFill>
                <a:srgbClr val="342B3B"/>
              </a:solidFill>
              <a:effectLst/>
              <a:uLnTx/>
              <a:uFillTx/>
              <a:latin typeface="Arial"/>
              <a:ea typeface="Arial"/>
              <a:cs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725" b="0" i="0" u="none" strike="noStrike" kern="1200" cap="none" spc="0" normalizeH="0" baseline="0" noProof="0">
              <a:ln>
                <a:noFill/>
              </a:ln>
              <a:solidFill>
                <a:srgbClr val="342B3B"/>
              </a:solidFill>
              <a:effectLst/>
              <a:uLnTx/>
              <a:uFillTx/>
              <a:latin typeface="Arial"/>
              <a:ea typeface="Arial"/>
              <a:cs typeface="Arial"/>
            </a:endParaRPr>
          </a:p>
          <a:p>
            <a:pPr marL="285750" indent="-285750">
              <a:buFont typeface="Arial" panose="020B0604020202020204" pitchFamily="34" charset="0"/>
              <a:buChar char="•"/>
              <a:defRPr sz="1725" b="0">
                <a:solidFill>
                  <a:srgbClr val="342B3B"/>
                </a:solidFill>
                <a:latin typeface="Arial"/>
                <a:ea typeface="Arial"/>
                <a:cs typeface="Arial"/>
              </a:defRPr>
            </a:pPr>
            <a:r>
              <a:rPr kumimoji="0" lang="en-US" sz="1700" b="0" i="0" u="none" strike="noStrike" kern="1200" cap="none" spc="0" normalizeH="0" baseline="0" noProof="0">
                <a:ln>
                  <a:noFill/>
                </a:ln>
                <a:solidFill>
                  <a:srgbClr val="342B3B"/>
                </a:solidFill>
                <a:effectLst/>
                <a:uLnTx/>
                <a:uFillTx/>
                <a:latin typeface="Arial"/>
                <a:ea typeface="Arial"/>
                <a:cs typeface="Arial"/>
              </a:rPr>
              <a:t>World Health Organization</a:t>
            </a:r>
            <a:r>
              <a:rPr lang="en-US" sz="1700"/>
              <a:t> </a:t>
            </a:r>
            <a:r>
              <a:rPr kumimoji="0" lang="en-US" sz="1700" b="0" i="0" u="none" strike="noStrike" kern="1200" cap="none" spc="0" normalizeH="0" baseline="0" noProof="0">
                <a:ln>
                  <a:noFill/>
                </a:ln>
                <a:solidFill>
                  <a:srgbClr val="342B3B"/>
                </a:solidFill>
                <a:effectLst/>
                <a:uLnTx/>
                <a:uFillTx/>
                <a:latin typeface="Arial"/>
                <a:ea typeface="Arial"/>
                <a:cs typeface="Arial"/>
              </a:rPr>
              <a:t>(2014) </a:t>
            </a:r>
            <a:r>
              <a:rPr kumimoji="0" lang="en-US" sz="1700" b="0" i="1" u="none" strike="noStrike" kern="1200" cap="none" spc="0" normalizeH="0" baseline="0" noProof="0">
                <a:ln>
                  <a:noFill/>
                </a:ln>
                <a:solidFill>
                  <a:srgbClr val="342B3B"/>
                </a:solidFill>
                <a:effectLst/>
                <a:uLnTx/>
                <a:uFillTx/>
                <a:latin typeface="Arial"/>
                <a:ea typeface="Arial"/>
                <a:cs typeface="Arial"/>
              </a:rPr>
              <a:t>Health in all policies: Helsinki statement. Framework for country action</a:t>
            </a:r>
            <a:r>
              <a:rPr kumimoji="0" lang="en-US" sz="1700" b="0" i="0" u="none" strike="noStrike" kern="1200" cap="none" spc="0" normalizeH="0" baseline="0" noProof="0">
                <a:ln>
                  <a:noFill/>
                </a:ln>
                <a:solidFill>
                  <a:srgbClr val="342B3B"/>
                </a:solidFill>
                <a:effectLst/>
                <a:uLnTx/>
                <a:uFillTx/>
                <a:latin typeface="Arial"/>
                <a:ea typeface="Arial"/>
                <a:cs typeface="Arial"/>
              </a:rPr>
              <a:t>. Geneva: WHO. Available at: https://www.who.int/publications/i/item/9789241506908 (Accessed:17</a:t>
            </a:r>
            <a:r>
              <a:rPr kumimoji="0" lang="en-US" sz="1700" b="0" i="0" u="none" strike="noStrike" kern="1200" cap="none" spc="0" normalizeH="0" baseline="30000" noProof="0">
                <a:ln>
                  <a:noFill/>
                </a:ln>
                <a:solidFill>
                  <a:srgbClr val="342B3B"/>
                </a:solidFill>
                <a:effectLst/>
                <a:uLnTx/>
                <a:uFillTx/>
                <a:latin typeface="Arial"/>
                <a:ea typeface="Arial"/>
                <a:cs typeface="Arial"/>
              </a:rPr>
              <a:t>th</a:t>
            </a:r>
            <a:r>
              <a:rPr kumimoji="0" lang="en-US" sz="1700" b="0" i="0" u="none" strike="noStrike" kern="1200" cap="none" spc="0" normalizeH="0" baseline="0" noProof="0">
                <a:ln>
                  <a:noFill/>
                </a:ln>
                <a:solidFill>
                  <a:srgbClr val="342B3B"/>
                </a:solidFill>
                <a:effectLst/>
                <a:uLnTx/>
                <a:uFillTx/>
                <a:latin typeface="Arial"/>
                <a:ea typeface="Arial"/>
                <a:cs typeface="Arial"/>
              </a:rPr>
              <a:t> September  2026).</a:t>
            </a:r>
            <a:endParaRPr lang="en-US" sz="1700" b="0" i="0" u="none" strike="noStrike" kern="1200" cap="none" spc="0" normalizeH="0" baseline="0" noProof="0">
              <a:ln>
                <a:noFill/>
              </a:ln>
              <a:solidFill>
                <a:srgbClr val="342B3B"/>
              </a:solidFill>
              <a:effectLst/>
              <a:uLnTx/>
              <a:uFillTx/>
              <a:latin typeface="Arial"/>
              <a:ea typeface="Arial"/>
              <a:cs typeface="Arial"/>
            </a:endParaRPr>
          </a:p>
          <a:p>
            <a:pPr>
              <a:defRPr sz="1725" b="0">
                <a:solidFill>
                  <a:srgbClr val="342B3B"/>
                </a:solidFill>
                <a:latin typeface="Arial"/>
                <a:ea typeface="Arial"/>
                <a:cs typeface="Arial"/>
              </a:defRPr>
            </a:pPr>
            <a:endParaRPr sz="1725" b="0">
              <a:solidFill>
                <a:srgbClr val="342B3B"/>
              </a:solidFill>
              <a:latin typeface="Arial"/>
              <a:ea typeface="Arial"/>
              <a:cs typeface="Arial"/>
            </a:endParaRPr>
          </a:p>
        </p:txBody>
      </p:sp>
      <p:sp>
        <p:nvSpPr>
          <p:cNvPr id="3" name="text-2">
            <a:extLst>
              <a:ext uri="{FF2B5EF4-FFF2-40B4-BE49-F238E27FC236}">
                <a16:creationId xmlns:a16="http://schemas.microsoft.com/office/drawing/2014/main" id="{3F6C6966-DC0A-403D-ACDD-4EC05E16A0F4}"/>
              </a:ext>
            </a:extLst>
          </p:cNvPr>
          <p:cNvSpPr>
            <a:spLocks noGrp="1"/>
          </p:cNvSpPr>
          <p:nvPr/>
        </p:nvSpPr>
        <p:spPr>
          <a:xfrm>
            <a:off x="11239500" y="6334125"/>
            <a:ext cx="476250" cy="304800"/>
          </a:xfrm>
          <a:prstGeom prst="rect">
            <a:avLst/>
          </a:prstGeom>
          <a:noFill/>
          <a:ln w="0">
            <a:noFill/>
            <a:prstDash val="solid"/>
          </a:ln>
        </p:spPr>
        <p:txBody>
          <a:bodyPr lIns="91440" tIns="45720" rIns="91440" bIns="45720" anchor="t">
            <a:noAutofit/>
          </a:bodyPr>
          <a:lstStyle>
            <a:defPPr>
              <a:defRPr sz="1350" b="0">
                <a:solidFill>
                  <a:srgbClr val="6C5E69"/>
                </a:solidFill>
                <a:latin typeface="Arial"/>
                <a:ea typeface="Arial"/>
                <a:cs typeface="Arial"/>
              </a:defRPr>
            </a:defPPr>
            <a:lvl1pPr>
              <a:defRPr sz="1350" b="0">
                <a:solidFill>
                  <a:srgbClr val="6C5E69"/>
                </a:solidFill>
                <a:latin typeface="Arial"/>
                <a:ea typeface="Arial"/>
                <a:cs typeface="Arial"/>
              </a:defRPr>
            </a:lvl1pPr>
            <a:lvl2pPr>
              <a:defRPr sz="1350" b="0">
                <a:solidFill>
                  <a:srgbClr val="6C5E69"/>
                </a:solidFill>
                <a:latin typeface="Arial"/>
                <a:ea typeface="Arial"/>
                <a:cs typeface="Arial"/>
              </a:defRPr>
            </a:lvl2pPr>
            <a:lvl3pPr>
              <a:defRPr sz="1350" b="0">
                <a:solidFill>
                  <a:srgbClr val="6C5E69"/>
                </a:solidFill>
                <a:latin typeface="Arial"/>
                <a:ea typeface="Arial"/>
                <a:cs typeface="Arial"/>
              </a:defRPr>
            </a:lvl3pPr>
            <a:lvl4pPr>
              <a:defRPr sz="1350" b="0">
                <a:solidFill>
                  <a:srgbClr val="6C5E69"/>
                </a:solidFill>
                <a:latin typeface="Arial"/>
                <a:ea typeface="Arial"/>
                <a:cs typeface="Arial"/>
              </a:defRPr>
            </a:lvl4pPr>
            <a:lvl5pPr>
              <a:defRPr sz="1350" b="0">
                <a:solidFill>
                  <a:srgbClr val="6C5E69"/>
                </a:solidFill>
                <a:latin typeface="Arial"/>
                <a:ea typeface="Arial"/>
                <a:cs typeface="Arial"/>
              </a:defRPr>
            </a:lvl5pPr>
            <a:lvl6pPr>
              <a:defRPr sz="1350" b="0">
                <a:solidFill>
                  <a:srgbClr val="6C5E69"/>
                </a:solidFill>
                <a:latin typeface="Arial"/>
                <a:ea typeface="Arial"/>
                <a:cs typeface="Arial"/>
              </a:defRPr>
            </a:lvl6pPr>
            <a:lvl7pPr>
              <a:defRPr sz="1350" b="0">
                <a:solidFill>
                  <a:srgbClr val="6C5E69"/>
                </a:solidFill>
                <a:latin typeface="Arial"/>
                <a:ea typeface="Arial"/>
                <a:cs typeface="Arial"/>
              </a:defRPr>
            </a:lvl7pPr>
            <a:lvl8pPr>
              <a:defRPr sz="1350" b="0">
                <a:solidFill>
                  <a:srgbClr val="6C5E69"/>
                </a:solidFill>
                <a:latin typeface="Arial"/>
                <a:ea typeface="Arial"/>
                <a:cs typeface="Arial"/>
              </a:defRPr>
            </a:lvl8pPr>
            <a:lvl9pPr>
              <a:defRPr sz="1350" b="0">
                <a:solidFill>
                  <a:srgbClr val="6C5E69"/>
                </a:solidFill>
                <a:latin typeface="Arial"/>
                <a:ea typeface="Arial"/>
                <a:cs typeface="Arial"/>
              </a:defRPr>
            </a:lvl9pPr>
          </a:lstStyle>
          <a:p>
            <a:pPr>
              <a:defRPr sz="1350" b="0">
                <a:solidFill>
                  <a:srgbClr val="6C5E69"/>
                </a:solidFill>
                <a:latin typeface="Arial"/>
                <a:ea typeface="Arial"/>
                <a:cs typeface="Arial"/>
              </a:defRPr>
            </a:pPr>
            <a:r>
              <a:rPr lang="en-US"/>
              <a:t>20</a:t>
            </a:r>
            <a:endParaRPr sz="1350" b="0">
              <a:solidFill>
                <a:srgbClr val="6C5E69"/>
              </a:solidFill>
              <a:latin typeface="Arial"/>
              <a:ea typeface="Arial"/>
              <a:cs typeface="Arial"/>
            </a:endParaRPr>
          </a:p>
        </p:txBody>
      </p:sp>
    </p:spTree>
    <p:extLst>
      <p:ext uri="{BB962C8B-B14F-4D97-AF65-F5344CB8AC3E}">
        <p14:creationId xmlns:p14="http://schemas.microsoft.com/office/powerpoint/2010/main" val="1326768088"/>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13" ma:contentTypeDescription="Create a new document." ma:contentTypeScope="" ma:versionID="05e9e319890133acd91f70bdce3e6992">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b6d25cde2e0008f50fef5087ce7240f7"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E6BCF622-AA24-4198-A44A-3B5CB88567DC}">
  <ds:schemaRefs>
    <ds:schemaRef ds:uri="http://schemas.microsoft.com/sharepoint/v3/contenttype/forms"/>
  </ds:schemaRefs>
</ds:datastoreItem>
</file>

<file path=customXml/itemProps2.xml><?xml version="1.0" encoding="utf-8"?>
<ds:datastoreItem xmlns:ds="http://schemas.openxmlformats.org/officeDocument/2006/customXml" ds:itemID="{64892BC3-4CB9-4EEE-B866-60222E0261CA}">
  <ds:schemaRefs>
    <ds:schemaRef ds:uri="94f14c45-4680-4fdb-90a1-beddc8a22c58"/>
    <ds:schemaRef ds:uri="a653a6be-78ee-4b80-ae82-fa43b26269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C4195F9-6D86-460F-90D0-148BE466BF1C}">
  <ds:schemaRefs>
    <ds:schemaRef ds:uri="94f14c45-4680-4fdb-90a1-beddc8a22c58"/>
    <ds:schemaRef ds:uri="a653a6be-78ee-4b80-ae82-fa43b26269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20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revision>1</cp:revision>
  <dcterms:created xsi:type="dcterms:W3CDTF">2026-10-18T11:09:24Z</dcterms:created>
  <dcterms:modified xsi:type="dcterms:W3CDTF">2026-10-22T04:56:21Z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