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78" r:id="rId5"/>
    <p:sldId id="259" r:id="rId6"/>
    <p:sldId id="266" r:id="rId7"/>
    <p:sldId id="260" r:id="rId8"/>
    <p:sldId id="264" r:id="rId9"/>
    <p:sldId id="279" r:id="rId10"/>
    <p:sldId id="275" r:id="rId11"/>
    <p:sldId id="276" r:id="rId12"/>
    <p:sldId id="277" r:id="rId13"/>
    <p:sldId id="263" r:id="rId14"/>
    <p:sldId id="265" r:id="rId15"/>
    <p:sldId id="272" r:id="rId16"/>
    <p:sldId id="261"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4" d="100"/>
          <a:sy n="74" d="100"/>
        </p:scale>
        <p:origin x="66"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5DF35A-EEB0-47C6-B58E-BC035F70AD7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4BD6EA1-2502-4E13-BAB5-525BB69CA6EC}">
      <dgm:prSet/>
      <dgm:spPr/>
      <dgm:t>
        <a:bodyPr/>
        <a:lstStyle/>
        <a:p>
          <a:r>
            <a:rPr lang="en-US" dirty="0"/>
            <a:t> The Role of Human Resources Management</a:t>
          </a:r>
        </a:p>
      </dgm:t>
    </dgm:pt>
    <dgm:pt modelId="{59F6C0CB-6798-405E-811B-642A12B20D5B}" type="parTrans" cxnId="{9B70C0FA-2BDB-4D31-983C-9E94965B8F44}">
      <dgm:prSet/>
      <dgm:spPr/>
      <dgm:t>
        <a:bodyPr/>
        <a:lstStyle/>
        <a:p>
          <a:endParaRPr lang="en-US"/>
        </a:p>
      </dgm:t>
    </dgm:pt>
    <dgm:pt modelId="{71C0B140-D8E4-462E-ADAC-3F1DA54B1907}" type="sibTrans" cxnId="{9B70C0FA-2BDB-4D31-983C-9E94965B8F44}">
      <dgm:prSet phldrT="01"/>
      <dgm:spPr/>
      <dgm:t>
        <a:bodyPr/>
        <a:lstStyle/>
        <a:p>
          <a:r>
            <a:rPr lang="en-US"/>
            <a:t>01</a:t>
          </a:r>
        </a:p>
      </dgm:t>
    </dgm:pt>
    <dgm:pt modelId="{94333B3A-DFA0-4939-B1B6-BF8A59DA957E}">
      <dgm:prSet/>
      <dgm:spPr/>
      <dgm:t>
        <a:bodyPr/>
        <a:lstStyle/>
        <a:p>
          <a:r>
            <a:rPr lang="en-GB" dirty="0"/>
            <a:t> The Responsibilities of Human resources</a:t>
          </a:r>
          <a:endParaRPr lang="en-US" dirty="0"/>
        </a:p>
      </dgm:t>
    </dgm:pt>
    <dgm:pt modelId="{67467973-210E-448A-8B56-C2A152041F73}" type="parTrans" cxnId="{6E915687-DCEB-4135-BA3F-38430C20314B}">
      <dgm:prSet/>
      <dgm:spPr/>
      <dgm:t>
        <a:bodyPr/>
        <a:lstStyle/>
        <a:p>
          <a:endParaRPr lang="en-US"/>
        </a:p>
      </dgm:t>
    </dgm:pt>
    <dgm:pt modelId="{D8E02E41-48C9-44A1-B885-74142BEEC90B}" type="sibTrans" cxnId="{6E915687-DCEB-4135-BA3F-38430C20314B}">
      <dgm:prSet phldrT="02"/>
      <dgm:spPr/>
      <dgm:t>
        <a:bodyPr/>
        <a:lstStyle/>
        <a:p>
          <a:r>
            <a:rPr lang="en-US"/>
            <a:t>02</a:t>
          </a:r>
        </a:p>
      </dgm:t>
    </dgm:pt>
    <dgm:pt modelId="{8FAFF366-9FF5-4E6C-B63D-DD74EDD0985C}">
      <dgm:prSet/>
      <dgm:spPr/>
      <dgm:t>
        <a:bodyPr/>
        <a:lstStyle/>
        <a:p>
          <a:r>
            <a:rPr lang="en-GB" dirty="0"/>
            <a:t>Employees  Retention, Motivation, Engagement Concepts</a:t>
          </a:r>
          <a:endParaRPr lang="en-US" dirty="0"/>
        </a:p>
      </dgm:t>
    </dgm:pt>
    <dgm:pt modelId="{BC32CF8B-7359-42E4-A01B-2326BA6864BD}" type="parTrans" cxnId="{BE71B275-D1BD-446B-809C-33D448D51BD2}">
      <dgm:prSet/>
      <dgm:spPr/>
      <dgm:t>
        <a:bodyPr/>
        <a:lstStyle/>
        <a:p>
          <a:endParaRPr lang="en-US"/>
        </a:p>
      </dgm:t>
    </dgm:pt>
    <dgm:pt modelId="{4F67FD48-8EC3-43C2-80C2-57A34970BFBD}" type="sibTrans" cxnId="{BE71B275-D1BD-446B-809C-33D448D51BD2}">
      <dgm:prSet phldrT="03"/>
      <dgm:spPr/>
      <dgm:t>
        <a:bodyPr/>
        <a:lstStyle/>
        <a:p>
          <a:r>
            <a:rPr lang="en-US"/>
            <a:t>03</a:t>
          </a:r>
        </a:p>
      </dgm:t>
    </dgm:pt>
    <dgm:pt modelId="{63C31C11-8AFC-4884-88A9-53CDBB8C42FE}">
      <dgm:prSet/>
      <dgm:spPr/>
      <dgm:t>
        <a:bodyPr/>
        <a:lstStyle/>
        <a:p>
          <a:r>
            <a:rPr lang="en-US" dirty="0"/>
            <a:t>Problem solving solutions</a:t>
          </a:r>
        </a:p>
      </dgm:t>
    </dgm:pt>
    <dgm:pt modelId="{1E75172E-29D6-4996-B5CD-C4BA2D2AC75F}" type="parTrans" cxnId="{4A88E8BA-7E2B-4270-A02A-164387C6F300}">
      <dgm:prSet/>
      <dgm:spPr/>
      <dgm:t>
        <a:bodyPr/>
        <a:lstStyle/>
        <a:p>
          <a:endParaRPr lang="en-US"/>
        </a:p>
      </dgm:t>
    </dgm:pt>
    <dgm:pt modelId="{F5CCCED4-1ACF-444D-AE43-D7FC656CD283}" type="sibTrans" cxnId="{4A88E8BA-7E2B-4270-A02A-164387C6F300}">
      <dgm:prSet phldrT="05"/>
      <dgm:spPr/>
      <dgm:t>
        <a:bodyPr/>
        <a:lstStyle/>
        <a:p>
          <a:endParaRPr lang="en-US"/>
        </a:p>
      </dgm:t>
    </dgm:pt>
    <dgm:pt modelId="{0DB41456-5FD6-44F2-B4F8-64761293E79A}">
      <dgm:prSet/>
      <dgm:spPr/>
      <dgm:t>
        <a:bodyPr/>
        <a:lstStyle/>
        <a:p>
          <a:r>
            <a:rPr lang="en-US" dirty="0"/>
            <a:t>Strategies to improve overall performances of the Business</a:t>
          </a:r>
        </a:p>
      </dgm:t>
    </dgm:pt>
    <dgm:pt modelId="{A273FC51-EDD5-42CF-ABD1-4735F07E4A11}" type="sibTrans" cxnId="{40C85529-FF40-4F1C-A5EB-DA108EBF9780}">
      <dgm:prSet phldrT="04"/>
      <dgm:spPr/>
      <dgm:t>
        <a:bodyPr/>
        <a:lstStyle/>
        <a:p>
          <a:r>
            <a:rPr lang="en-US"/>
            <a:t>04</a:t>
          </a:r>
        </a:p>
      </dgm:t>
    </dgm:pt>
    <dgm:pt modelId="{3455B24B-3754-4D7C-84E1-70E574C76476}" type="parTrans" cxnId="{40C85529-FF40-4F1C-A5EB-DA108EBF9780}">
      <dgm:prSet/>
      <dgm:spPr/>
      <dgm:t>
        <a:bodyPr/>
        <a:lstStyle/>
        <a:p>
          <a:endParaRPr lang="en-US"/>
        </a:p>
      </dgm:t>
    </dgm:pt>
    <dgm:pt modelId="{E09285B0-B320-4D3B-A10E-570D9A096657}" type="pres">
      <dgm:prSet presAssocID="{B25DF35A-EEB0-47C6-B58E-BC035F70AD72}" presName="outerComposite" presStyleCnt="0">
        <dgm:presLayoutVars>
          <dgm:chMax val="5"/>
          <dgm:dir/>
          <dgm:resizeHandles val="exact"/>
        </dgm:presLayoutVars>
      </dgm:prSet>
      <dgm:spPr/>
    </dgm:pt>
    <dgm:pt modelId="{0311527E-A4AD-4116-9409-31D9DFF94806}" type="pres">
      <dgm:prSet presAssocID="{B25DF35A-EEB0-47C6-B58E-BC035F70AD72}" presName="dummyMaxCanvas" presStyleCnt="0">
        <dgm:presLayoutVars/>
      </dgm:prSet>
      <dgm:spPr/>
    </dgm:pt>
    <dgm:pt modelId="{14A2FB52-E8EF-4C3D-9D12-E4D9C1AED881}" type="pres">
      <dgm:prSet presAssocID="{B25DF35A-EEB0-47C6-B58E-BC035F70AD72}" presName="FiveNodes_1" presStyleLbl="node1" presStyleIdx="0" presStyleCnt="5">
        <dgm:presLayoutVars>
          <dgm:bulletEnabled val="1"/>
        </dgm:presLayoutVars>
      </dgm:prSet>
      <dgm:spPr/>
    </dgm:pt>
    <dgm:pt modelId="{21FB75E5-7708-4C43-B59F-7AE78CE36A28}" type="pres">
      <dgm:prSet presAssocID="{B25DF35A-EEB0-47C6-B58E-BC035F70AD72}" presName="FiveNodes_2" presStyleLbl="node1" presStyleIdx="1" presStyleCnt="5">
        <dgm:presLayoutVars>
          <dgm:bulletEnabled val="1"/>
        </dgm:presLayoutVars>
      </dgm:prSet>
      <dgm:spPr/>
    </dgm:pt>
    <dgm:pt modelId="{3221A769-C6ED-4248-80F2-9756316820DE}" type="pres">
      <dgm:prSet presAssocID="{B25DF35A-EEB0-47C6-B58E-BC035F70AD72}" presName="FiveNodes_3" presStyleLbl="node1" presStyleIdx="2" presStyleCnt="5">
        <dgm:presLayoutVars>
          <dgm:bulletEnabled val="1"/>
        </dgm:presLayoutVars>
      </dgm:prSet>
      <dgm:spPr/>
    </dgm:pt>
    <dgm:pt modelId="{3810A6DC-45BC-4EAB-B358-B4897310D738}" type="pres">
      <dgm:prSet presAssocID="{B25DF35A-EEB0-47C6-B58E-BC035F70AD72}" presName="FiveNodes_4" presStyleLbl="node1" presStyleIdx="3" presStyleCnt="5">
        <dgm:presLayoutVars>
          <dgm:bulletEnabled val="1"/>
        </dgm:presLayoutVars>
      </dgm:prSet>
      <dgm:spPr/>
    </dgm:pt>
    <dgm:pt modelId="{B3644490-8A0A-4BEA-BFD9-B1780BF55902}" type="pres">
      <dgm:prSet presAssocID="{B25DF35A-EEB0-47C6-B58E-BC035F70AD72}" presName="FiveNodes_5" presStyleLbl="node1" presStyleIdx="4" presStyleCnt="5">
        <dgm:presLayoutVars>
          <dgm:bulletEnabled val="1"/>
        </dgm:presLayoutVars>
      </dgm:prSet>
      <dgm:spPr/>
    </dgm:pt>
    <dgm:pt modelId="{7CD0629A-88AC-463B-8D52-DC86A23401C9}" type="pres">
      <dgm:prSet presAssocID="{B25DF35A-EEB0-47C6-B58E-BC035F70AD72}" presName="FiveConn_1-2" presStyleLbl="fgAccFollowNode1" presStyleIdx="0" presStyleCnt="4">
        <dgm:presLayoutVars>
          <dgm:bulletEnabled val="1"/>
        </dgm:presLayoutVars>
      </dgm:prSet>
      <dgm:spPr/>
    </dgm:pt>
    <dgm:pt modelId="{28994DF4-0C50-4102-98A2-2AEC338AE4F5}" type="pres">
      <dgm:prSet presAssocID="{B25DF35A-EEB0-47C6-B58E-BC035F70AD72}" presName="FiveConn_2-3" presStyleLbl="fgAccFollowNode1" presStyleIdx="1" presStyleCnt="4">
        <dgm:presLayoutVars>
          <dgm:bulletEnabled val="1"/>
        </dgm:presLayoutVars>
      </dgm:prSet>
      <dgm:spPr/>
    </dgm:pt>
    <dgm:pt modelId="{919750DF-65D3-4259-989E-CC057B9E7F59}" type="pres">
      <dgm:prSet presAssocID="{B25DF35A-EEB0-47C6-B58E-BC035F70AD72}" presName="FiveConn_3-4" presStyleLbl="fgAccFollowNode1" presStyleIdx="2" presStyleCnt="4">
        <dgm:presLayoutVars>
          <dgm:bulletEnabled val="1"/>
        </dgm:presLayoutVars>
      </dgm:prSet>
      <dgm:spPr/>
    </dgm:pt>
    <dgm:pt modelId="{2555E214-8C15-4EA4-B9BA-8836C93BDD92}" type="pres">
      <dgm:prSet presAssocID="{B25DF35A-EEB0-47C6-B58E-BC035F70AD72}" presName="FiveConn_4-5" presStyleLbl="fgAccFollowNode1" presStyleIdx="3" presStyleCnt="4">
        <dgm:presLayoutVars>
          <dgm:bulletEnabled val="1"/>
        </dgm:presLayoutVars>
      </dgm:prSet>
      <dgm:spPr/>
    </dgm:pt>
    <dgm:pt modelId="{F1A3EA7D-1DF5-42E8-80AF-4B54DB81A473}" type="pres">
      <dgm:prSet presAssocID="{B25DF35A-EEB0-47C6-B58E-BC035F70AD72}" presName="FiveNodes_1_text" presStyleLbl="node1" presStyleIdx="4" presStyleCnt="5">
        <dgm:presLayoutVars>
          <dgm:bulletEnabled val="1"/>
        </dgm:presLayoutVars>
      </dgm:prSet>
      <dgm:spPr/>
    </dgm:pt>
    <dgm:pt modelId="{C91D2407-00D7-4A2C-AC0C-B3100BD8A7B8}" type="pres">
      <dgm:prSet presAssocID="{B25DF35A-EEB0-47C6-B58E-BC035F70AD72}" presName="FiveNodes_2_text" presStyleLbl="node1" presStyleIdx="4" presStyleCnt="5">
        <dgm:presLayoutVars>
          <dgm:bulletEnabled val="1"/>
        </dgm:presLayoutVars>
      </dgm:prSet>
      <dgm:spPr/>
    </dgm:pt>
    <dgm:pt modelId="{CC02BF13-4B55-495C-8C73-A47AFCE7601E}" type="pres">
      <dgm:prSet presAssocID="{B25DF35A-EEB0-47C6-B58E-BC035F70AD72}" presName="FiveNodes_3_text" presStyleLbl="node1" presStyleIdx="4" presStyleCnt="5">
        <dgm:presLayoutVars>
          <dgm:bulletEnabled val="1"/>
        </dgm:presLayoutVars>
      </dgm:prSet>
      <dgm:spPr/>
    </dgm:pt>
    <dgm:pt modelId="{3428D226-E738-4DE9-A61F-BC699DC87E9A}" type="pres">
      <dgm:prSet presAssocID="{B25DF35A-EEB0-47C6-B58E-BC035F70AD72}" presName="FiveNodes_4_text" presStyleLbl="node1" presStyleIdx="4" presStyleCnt="5">
        <dgm:presLayoutVars>
          <dgm:bulletEnabled val="1"/>
        </dgm:presLayoutVars>
      </dgm:prSet>
      <dgm:spPr/>
    </dgm:pt>
    <dgm:pt modelId="{CE127E69-914E-4B98-A79F-8592E9747715}" type="pres">
      <dgm:prSet presAssocID="{B25DF35A-EEB0-47C6-B58E-BC035F70AD72}" presName="FiveNodes_5_text" presStyleLbl="node1" presStyleIdx="4" presStyleCnt="5">
        <dgm:presLayoutVars>
          <dgm:bulletEnabled val="1"/>
        </dgm:presLayoutVars>
      </dgm:prSet>
      <dgm:spPr/>
    </dgm:pt>
  </dgm:ptLst>
  <dgm:cxnLst>
    <dgm:cxn modelId="{709C1814-D51F-4449-8D8D-238F892E41D4}" type="presOf" srcId="{0DB41456-5FD6-44F2-B4F8-64761293E79A}" destId="{3810A6DC-45BC-4EAB-B358-B4897310D738}" srcOrd="0" destOrd="0" presId="urn:microsoft.com/office/officeart/2005/8/layout/vProcess5"/>
    <dgm:cxn modelId="{5A63ED24-A2EE-4C68-BB71-161D563789F7}" type="presOf" srcId="{94333B3A-DFA0-4939-B1B6-BF8A59DA957E}" destId="{21FB75E5-7708-4C43-B59F-7AE78CE36A28}" srcOrd="0" destOrd="0" presId="urn:microsoft.com/office/officeart/2005/8/layout/vProcess5"/>
    <dgm:cxn modelId="{40C85529-FF40-4F1C-A5EB-DA108EBF9780}" srcId="{B25DF35A-EEB0-47C6-B58E-BC035F70AD72}" destId="{0DB41456-5FD6-44F2-B4F8-64761293E79A}" srcOrd="3" destOrd="0" parTransId="{3455B24B-3754-4D7C-84E1-70E574C76476}" sibTransId="{A273FC51-EDD5-42CF-ABD1-4735F07E4A11}"/>
    <dgm:cxn modelId="{5794682F-7F3C-457D-BB4A-0E01DDFA5B0F}" type="presOf" srcId="{0DB41456-5FD6-44F2-B4F8-64761293E79A}" destId="{3428D226-E738-4DE9-A61F-BC699DC87E9A}" srcOrd="1" destOrd="0" presId="urn:microsoft.com/office/officeart/2005/8/layout/vProcess5"/>
    <dgm:cxn modelId="{CC6EBB5E-0D12-4A17-B8BA-C8DB7D10AC5A}" type="presOf" srcId="{8FAFF366-9FF5-4E6C-B63D-DD74EDD0985C}" destId="{3221A769-C6ED-4248-80F2-9756316820DE}" srcOrd="0" destOrd="0" presId="urn:microsoft.com/office/officeart/2005/8/layout/vProcess5"/>
    <dgm:cxn modelId="{07BFC649-6BA3-450B-8E6B-6E55D4C6892A}" type="presOf" srcId="{A4BD6EA1-2502-4E13-BAB5-525BB69CA6EC}" destId="{F1A3EA7D-1DF5-42E8-80AF-4B54DB81A473}" srcOrd="1" destOrd="0" presId="urn:microsoft.com/office/officeart/2005/8/layout/vProcess5"/>
    <dgm:cxn modelId="{8924FC50-FE11-4ECC-89E2-B6F458EC6A82}" type="presOf" srcId="{94333B3A-DFA0-4939-B1B6-BF8A59DA957E}" destId="{C91D2407-00D7-4A2C-AC0C-B3100BD8A7B8}" srcOrd="1" destOrd="0" presId="urn:microsoft.com/office/officeart/2005/8/layout/vProcess5"/>
    <dgm:cxn modelId="{BE71B275-D1BD-446B-809C-33D448D51BD2}" srcId="{B25DF35A-EEB0-47C6-B58E-BC035F70AD72}" destId="{8FAFF366-9FF5-4E6C-B63D-DD74EDD0985C}" srcOrd="2" destOrd="0" parTransId="{BC32CF8B-7359-42E4-A01B-2326BA6864BD}" sibTransId="{4F67FD48-8EC3-43C2-80C2-57A34970BFBD}"/>
    <dgm:cxn modelId="{6E915687-DCEB-4135-BA3F-38430C20314B}" srcId="{B25DF35A-EEB0-47C6-B58E-BC035F70AD72}" destId="{94333B3A-DFA0-4939-B1B6-BF8A59DA957E}" srcOrd="1" destOrd="0" parTransId="{67467973-210E-448A-8B56-C2A152041F73}" sibTransId="{D8E02E41-48C9-44A1-B885-74142BEEC90B}"/>
    <dgm:cxn modelId="{5C5DCFB3-47D3-4A25-AA50-149132D9597E}" type="presOf" srcId="{71C0B140-D8E4-462E-ADAC-3F1DA54B1907}" destId="{7CD0629A-88AC-463B-8D52-DC86A23401C9}" srcOrd="0" destOrd="0" presId="urn:microsoft.com/office/officeart/2005/8/layout/vProcess5"/>
    <dgm:cxn modelId="{4A88E8BA-7E2B-4270-A02A-164387C6F300}" srcId="{B25DF35A-EEB0-47C6-B58E-BC035F70AD72}" destId="{63C31C11-8AFC-4884-88A9-53CDBB8C42FE}" srcOrd="4" destOrd="0" parTransId="{1E75172E-29D6-4996-B5CD-C4BA2D2AC75F}" sibTransId="{F5CCCED4-1ACF-444D-AE43-D7FC656CD283}"/>
    <dgm:cxn modelId="{D167F1C6-9555-4AF0-A6FD-62ADAE1EC88D}" type="presOf" srcId="{4F67FD48-8EC3-43C2-80C2-57A34970BFBD}" destId="{919750DF-65D3-4259-989E-CC057B9E7F59}" srcOrd="0" destOrd="0" presId="urn:microsoft.com/office/officeart/2005/8/layout/vProcess5"/>
    <dgm:cxn modelId="{62C2E0C7-013C-4A04-86DB-663E6F50A8FA}" type="presOf" srcId="{D8E02E41-48C9-44A1-B885-74142BEEC90B}" destId="{28994DF4-0C50-4102-98A2-2AEC338AE4F5}" srcOrd="0" destOrd="0" presId="urn:microsoft.com/office/officeart/2005/8/layout/vProcess5"/>
    <dgm:cxn modelId="{053892C8-4F5A-4D1F-9355-645AD8FEEAAB}" type="presOf" srcId="{A273FC51-EDD5-42CF-ABD1-4735F07E4A11}" destId="{2555E214-8C15-4EA4-B9BA-8836C93BDD92}" srcOrd="0" destOrd="0" presId="urn:microsoft.com/office/officeart/2005/8/layout/vProcess5"/>
    <dgm:cxn modelId="{18959CD3-D5CD-4042-AD1A-14DC77520284}" type="presOf" srcId="{63C31C11-8AFC-4884-88A9-53CDBB8C42FE}" destId="{B3644490-8A0A-4BEA-BFD9-B1780BF55902}" srcOrd="0" destOrd="0" presId="urn:microsoft.com/office/officeart/2005/8/layout/vProcess5"/>
    <dgm:cxn modelId="{26177DD8-7A10-4676-83FD-DC4F778D1A96}" type="presOf" srcId="{8FAFF366-9FF5-4E6C-B63D-DD74EDD0985C}" destId="{CC02BF13-4B55-495C-8C73-A47AFCE7601E}" srcOrd="1" destOrd="0" presId="urn:microsoft.com/office/officeart/2005/8/layout/vProcess5"/>
    <dgm:cxn modelId="{6623BEDA-CA44-4D26-8494-F6C0F2E96779}" type="presOf" srcId="{A4BD6EA1-2502-4E13-BAB5-525BB69CA6EC}" destId="{14A2FB52-E8EF-4C3D-9D12-E4D9C1AED881}" srcOrd="0" destOrd="0" presId="urn:microsoft.com/office/officeart/2005/8/layout/vProcess5"/>
    <dgm:cxn modelId="{58626BE8-AA75-4726-80F6-64EEEBCE070C}" type="presOf" srcId="{63C31C11-8AFC-4884-88A9-53CDBB8C42FE}" destId="{CE127E69-914E-4B98-A79F-8592E9747715}" srcOrd="1" destOrd="0" presId="urn:microsoft.com/office/officeart/2005/8/layout/vProcess5"/>
    <dgm:cxn modelId="{9B70C0FA-2BDB-4D31-983C-9E94965B8F44}" srcId="{B25DF35A-EEB0-47C6-B58E-BC035F70AD72}" destId="{A4BD6EA1-2502-4E13-BAB5-525BB69CA6EC}" srcOrd="0" destOrd="0" parTransId="{59F6C0CB-6798-405E-811B-642A12B20D5B}" sibTransId="{71C0B140-D8E4-462E-ADAC-3F1DA54B1907}"/>
    <dgm:cxn modelId="{2D86FFFD-826C-4E71-B1F1-A6C3DF063F83}" type="presOf" srcId="{B25DF35A-EEB0-47C6-B58E-BC035F70AD72}" destId="{E09285B0-B320-4D3B-A10E-570D9A096657}" srcOrd="0" destOrd="0" presId="urn:microsoft.com/office/officeart/2005/8/layout/vProcess5"/>
    <dgm:cxn modelId="{D46E6BA6-0EDA-4351-A833-828CD0985549}" type="presParOf" srcId="{E09285B0-B320-4D3B-A10E-570D9A096657}" destId="{0311527E-A4AD-4116-9409-31D9DFF94806}" srcOrd="0" destOrd="0" presId="urn:microsoft.com/office/officeart/2005/8/layout/vProcess5"/>
    <dgm:cxn modelId="{1BC6BD8D-8CE9-4B08-9B71-36C1A4798C12}" type="presParOf" srcId="{E09285B0-B320-4D3B-A10E-570D9A096657}" destId="{14A2FB52-E8EF-4C3D-9D12-E4D9C1AED881}" srcOrd="1" destOrd="0" presId="urn:microsoft.com/office/officeart/2005/8/layout/vProcess5"/>
    <dgm:cxn modelId="{3E56F5CF-D8BA-480B-929B-7FAECA258C67}" type="presParOf" srcId="{E09285B0-B320-4D3B-A10E-570D9A096657}" destId="{21FB75E5-7708-4C43-B59F-7AE78CE36A28}" srcOrd="2" destOrd="0" presId="urn:microsoft.com/office/officeart/2005/8/layout/vProcess5"/>
    <dgm:cxn modelId="{BA6D4D69-CB82-4CDD-B517-F23E97C9F8AE}" type="presParOf" srcId="{E09285B0-B320-4D3B-A10E-570D9A096657}" destId="{3221A769-C6ED-4248-80F2-9756316820DE}" srcOrd="3" destOrd="0" presId="urn:microsoft.com/office/officeart/2005/8/layout/vProcess5"/>
    <dgm:cxn modelId="{235DC942-DB45-4886-A8ED-33A564297474}" type="presParOf" srcId="{E09285B0-B320-4D3B-A10E-570D9A096657}" destId="{3810A6DC-45BC-4EAB-B358-B4897310D738}" srcOrd="4" destOrd="0" presId="urn:microsoft.com/office/officeart/2005/8/layout/vProcess5"/>
    <dgm:cxn modelId="{691A4A7A-2582-406B-B626-A22F6AD7CC28}" type="presParOf" srcId="{E09285B0-B320-4D3B-A10E-570D9A096657}" destId="{B3644490-8A0A-4BEA-BFD9-B1780BF55902}" srcOrd="5" destOrd="0" presId="urn:microsoft.com/office/officeart/2005/8/layout/vProcess5"/>
    <dgm:cxn modelId="{6D4DBBCE-99D0-4F7A-9E22-1F7F2ED70E26}" type="presParOf" srcId="{E09285B0-B320-4D3B-A10E-570D9A096657}" destId="{7CD0629A-88AC-463B-8D52-DC86A23401C9}" srcOrd="6" destOrd="0" presId="urn:microsoft.com/office/officeart/2005/8/layout/vProcess5"/>
    <dgm:cxn modelId="{04284C43-52B1-4395-83EF-289E622FC1A0}" type="presParOf" srcId="{E09285B0-B320-4D3B-A10E-570D9A096657}" destId="{28994DF4-0C50-4102-98A2-2AEC338AE4F5}" srcOrd="7" destOrd="0" presId="urn:microsoft.com/office/officeart/2005/8/layout/vProcess5"/>
    <dgm:cxn modelId="{B230166B-E69C-4F35-A2C2-14F002961162}" type="presParOf" srcId="{E09285B0-B320-4D3B-A10E-570D9A096657}" destId="{919750DF-65D3-4259-989E-CC057B9E7F59}" srcOrd="8" destOrd="0" presId="urn:microsoft.com/office/officeart/2005/8/layout/vProcess5"/>
    <dgm:cxn modelId="{05F9CB87-A0E4-408E-8AC9-7C270B60DE94}" type="presParOf" srcId="{E09285B0-B320-4D3B-A10E-570D9A096657}" destId="{2555E214-8C15-4EA4-B9BA-8836C93BDD92}" srcOrd="9" destOrd="0" presId="urn:microsoft.com/office/officeart/2005/8/layout/vProcess5"/>
    <dgm:cxn modelId="{05D3A4C3-E790-4E21-A759-21529E09A5B2}" type="presParOf" srcId="{E09285B0-B320-4D3B-A10E-570D9A096657}" destId="{F1A3EA7D-1DF5-42E8-80AF-4B54DB81A473}" srcOrd="10" destOrd="0" presId="urn:microsoft.com/office/officeart/2005/8/layout/vProcess5"/>
    <dgm:cxn modelId="{3EB7C515-8CC3-44F5-93C4-C88CD62DD0B4}" type="presParOf" srcId="{E09285B0-B320-4D3B-A10E-570D9A096657}" destId="{C91D2407-00D7-4A2C-AC0C-B3100BD8A7B8}" srcOrd="11" destOrd="0" presId="urn:microsoft.com/office/officeart/2005/8/layout/vProcess5"/>
    <dgm:cxn modelId="{25B2656D-122B-4230-8BD3-F87724C09704}" type="presParOf" srcId="{E09285B0-B320-4D3B-A10E-570D9A096657}" destId="{CC02BF13-4B55-495C-8C73-A47AFCE7601E}" srcOrd="12" destOrd="0" presId="urn:microsoft.com/office/officeart/2005/8/layout/vProcess5"/>
    <dgm:cxn modelId="{74C1675D-C47E-4396-8166-3AED93D3AB7E}" type="presParOf" srcId="{E09285B0-B320-4D3B-A10E-570D9A096657}" destId="{3428D226-E738-4DE9-A61F-BC699DC87E9A}" srcOrd="13" destOrd="0" presId="urn:microsoft.com/office/officeart/2005/8/layout/vProcess5"/>
    <dgm:cxn modelId="{F7607F41-AA77-4B26-A98B-16716A932292}" type="presParOf" srcId="{E09285B0-B320-4D3B-A10E-570D9A096657}" destId="{CE127E69-914E-4B98-A79F-8592E974771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A1E80-2498-4E01-892A-276BE044C7B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3DE561-4515-4764-AC78-5D2871350D44}">
      <dgm:prSet custT="1"/>
      <dgm:spPr/>
      <dgm:t>
        <a:bodyPr/>
        <a:lstStyle/>
        <a:p>
          <a:pPr>
            <a:lnSpc>
              <a:spcPct val="100000"/>
            </a:lnSpc>
          </a:pPr>
          <a:r>
            <a:rPr lang="en-GB" sz="2000" dirty="0"/>
            <a:t>Regarding Armstrong and Taylor`s Handbook:</a:t>
          </a:r>
          <a:br>
            <a:rPr lang="en-GB" sz="2000" dirty="0"/>
          </a:br>
          <a:r>
            <a:rPr lang="en-GB" sz="2000" dirty="0"/>
            <a:t>“ HRM aims to improve organizational effectiveness through people, but it should also be concerned with the ethical dimension. (Armstrong and Taylor, 2020)</a:t>
          </a:r>
          <a:endParaRPr lang="en-US" sz="2000" dirty="0"/>
        </a:p>
      </dgm:t>
    </dgm:pt>
    <dgm:pt modelId="{95AD80F3-635F-4A08-910D-FAA0AFA27F23}" type="parTrans" cxnId="{7093FDAC-34FD-4105-B5B9-CD0FC701F047}">
      <dgm:prSet/>
      <dgm:spPr/>
      <dgm:t>
        <a:bodyPr/>
        <a:lstStyle/>
        <a:p>
          <a:endParaRPr lang="en-US"/>
        </a:p>
      </dgm:t>
    </dgm:pt>
    <dgm:pt modelId="{283257D2-1B57-40C1-A510-0C4CBA555342}" type="sibTrans" cxnId="{7093FDAC-34FD-4105-B5B9-CD0FC701F047}">
      <dgm:prSet/>
      <dgm:spPr/>
      <dgm:t>
        <a:bodyPr/>
        <a:lstStyle/>
        <a:p>
          <a:endParaRPr lang="en-US"/>
        </a:p>
      </dgm:t>
    </dgm:pt>
    <dgm:pt modelId="{5C024CF5-AB65-488A-904A-B8AF8A962A68}">
      <dgm:prSet/>
      <dgm:spPr/>
      <dgm:t>
        <a:bodyPr/>
        <a:lstStyle/>
        <a:p>
          <a:pPr>
            <a:lnSpc>
              <a:spcPct val="100000"/>
            </a:lnSpc>
          </a:pPr>
          <a:r>
            <a:rPr lang="en-US" b="1" i="0" dirty="0"/>
            <a:t>Human resource management mainly manages employees and recognizes their needs to maintain an optimistic work culture.</a:t>
          </a:r>
          <a:endParaRPr lang="en-US" b="1" dirty="0"/>
        </a:p>
      </dgm:t>
    </dgm:pt>
    <dgm:pt modelId="{2904D181-2DC8-4576-9D02-4BDC2F1F3A81}" type="parTrans" cxnId="{3A6CA821-8F87-4207-A1D1-CA8C4F7CBE87}">
      <dgm:prSet/>
      <dgm:spPr/>
      <dgm:t>
        <a:bodyPr/>
        <a:lstStyle/>
        <a:p>
          <a:endParaRPr lang="en-US"/>
        </a:p>
      </dgm:t>
    </dgm:pt>
    <dgm:pt modelId="{9B70FCD3-E63F-4346-90BA-3573AFE4FE83}" type="sibTrans" cxnId="{3A6CA821-8F87-4207-A1D1-CA8C4F7CBE87}">
      <dgm:prSet/>
      <dgm:spPr/>
      <dgm:t>
        <a:bodyPr/>
        <a:lstStyle/>
        <a:p>
          <a:endParaRPr lang="en-US"/>
        </a:p>
      </dgm:t>
    </dgm:pt>
    <dgm:pt modelId="{3BAE7F0C-DBA8-4DEB-96EF-06B7F8540BEB}" type="pres">
      <dgm:prSet presAssocID="{AB3A1E80-2498-4E01-892A-276BE044C7B6}" presName="root" presStyleCnt="0">
        <dgm:presLayoutVars>
          <dgm:dir/>
          <dgm:resizeHandles val="exact"/>
        </dgm:presLayoutVars>
      </dgm:prSet>
      <dgm:spPr/>
    </dgm:pt>
    <dgm:pt modelId="{5AD81486-A2F7-4F79-AE33-A6870AA23E1B}" type="pres">
      <dgm:prSet presAssocID="{613DE561-4515-4764-AC78-5D2871350D44}" presName="compNode" presStyleCnt="0"/>
      <dgm:spPr/>
    </dgm:pt>
    <dgm:pt modelId="{15B9787F-7EF2-4C5E-946B-770182A146CF}" type="pres">
      <dgm:prSet presAssocID="{613DE561-4515-4764-AC78-5D2871350D44}" presName="bgRect" presStyleLbl="bgShp" presStyleIdx="0" presStyleCnt="2"/>
      <dgm:spPr/>
    </dgm:pt>
    <dgm:pt modelId="{85DE5CF1-FACE-4C36-88D8-7A20F4AD9131}" type="pres">
      <dgm:prSet presAssocID="{613DE561-4515-4764-AC78-5D2871350D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0BBF7435-09E2-4BF3-8AE1-DE5D23B50012}" type="pres">
      <dgm:prSet presAssocID="{613DE561-4515-4764-AC78-5D2871350D44}" presName="spaceRect" presStyleCnt="0"/>
      <dgm:spPr/>
    </dgm:pt>
    <dgm:pt modelId="{E08EF2EE-8778-409A-88FA-2B9BA2930478}" type="pres">
      <dgm:prSet presAssocID="{613DE561-4515-4764-AC78-5D2871350D44}" presName="parTx" presStyleLbl="revTx" presStyleIdx="0" presStyleCnt="2">
        <dgm:presLayoutVars>
          <dgm:chMax val="0"/>
          <dgm:chPref val="0"/>
        </dgm:presLayoutVars>
      </dgm:prSet>
      <dgm:spPr/>
    </dgm:pt>
    <dgm:pt modelId="{24958ACD-BC00-44EA-BFE0-4DB66CB1C842}" type="pres">
      <dgm:prSet presAssocID="{283257D2-1B57-40C1-A510-0C4CBA555342}" presName="sibTrans" presStyleCnt="0"/>
      <dgm:spPr/>
    </dgm:pt>
    <dgm:pt modelId="{91C58B52-7DDF-4319-A46B-19D1BE1CDAD7}" type="pres">
      <dgm:prSet presAssocID="{5C024CF5-AB65-488A-904A-B8AF8A962A68}" presName="compNode" presStyleCnt="0"/>
      <dgm:spPr/>
    </dgm:pt>
    <dgm:pt modelId="{211C54F8-C2B1-4F65-A980-43A2F3F181DD}" type="pres">
      <dgm:prSet presAssocID="{5C024CF5-AB65-488A-904A-B8AF8A962A68}" presName="bgRect" presStyleLbl="bgShp" presStyleIdx="1" presStyleCnt="2"/>
      <dgm:spPr/>
    </dgm:pt>
    <dgm:pt modelId="{D3CD08BA-FDA6-4E6F-B558-B605F9F578BF}" type="pres">
      <dgm:prSet presAssocID="{5C024CF5-AB65-488A-904A-B8AF8A962A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49B23424-3EB7-4B26-9670-F272349AA3F2}" type="pres">
      <dgm:prSet presAssocID="{5C024CF5-AB65-488A-904A-B8AF8A962A68}" presName="spaceRect" presStyleCnt="0"/>
      <dgm:spPr/>
    </dgm:pt>
    <dgm:pt modelId="{CED05F18-C3E6-4650-AE5C-E816BA88F583}" type="pres">
      <dgm:prSet presAssocID="{5C024CF5-AB65-488A-904A-B8AF8A962A68}" presName="parTx" presStyleLbl="revTx" presStyleIdx="1" presStyleCnt="2">
        <dgm:presLayoutVars>
          <dgm:chMax val="0"/>
          <dgm:chPref val="0"/>
        </dgm:presLayoutVars>
      </dgm:prSet>
      <dgm:spPr/>
    </dgm:pt>
  </dgm:ptLst>
  <dgm:cxnLst>
    <dgm:cxn modelId="{AEC0B01A-9C71-458A-B4E7-F0C719941FD2}" type="presOf" srcId="{613DE561-4515-4764-AC78-5D2871350D44}" destId="{E08EF2EE-8778-409A-88FA-2B9BA2930478}" srcOrd="0" destOrd="0" presId="urn:microsoft.com/office/officeart/2018/2/layout/IconVerticalSolidList"/>
    <dgm:cxn modelId="{3A6CA821-8F87-4207-A1D1-CA8C4F7CBE87}" srcId="{AB3A1E80-2498-4E01-892A-276BE044C7B6}" destId="{5C024CF5-AB65-488A-904A-B8AF8A962A68}" srcOrd="1" destOrd="0" parTransId="{2904D181-2DC8-4576-9D02-4BDC2F1F3A81}" sibTransId="{9B70FCD3-E63F-4346-90BA-3573AFE4FE83}"/>
    <dgm:cxn modelId="{08883077-ED3D-41D3-93F4-7ED86F479D46}" type="presOf" srcId="{5C024CF5-AB65-488A-904A-B8AF8A962A68}" destId="{CED05F18-C3E6-4650-AE5C-E816BA88F583}" srcOrd="0" destOrd="0" presId="urn:microsoft.com/office/officeart/2018/2/layout/IconVerticalSolidList"/>
    <dgm:cxn modelId="{7093FDAC-34FD-4105-B5B9-CD0FC701F047}" srcId="{AB3A1E80-2498-4E01-892A-276BE044C7B6}" destId="{613DE561-4515-4764-AC78-5D2871350D44}" srcOrd="0" destOrd="0" parTransId="{95AD80F3-635F-4A08-910D-FAA0AFA27F23}" sibTransId="{283257D2-1B57-40C1-A510-0C4CBA555342}"/>
    <dgm:cxn modelId="{F997FADD-BF31-495C-B695-D91F6164469C}" type="presOf" srcId="{AB3A1E80-2498-4E01-892A-276BE044C7B6}" destId="{3BAE7F0C-DBA8-4DEB-96EF-06B7F8540BEB}" srcOrd="0" destOrd="0" presId="urn:microsoft.com/office/officeart/2018/2/layout/IconVerticalSolidList"/>
    <dgm:cxn modelId="{18D28EA9-AC02-4D4D-9169-E9D58FAE4FD1}" type="presParOf" srcId="{3BAE7F0C-DBA8-4DEB-96EF-06B7F8540BEB}" destId="{5AD81486-A2F7-4F79-AE33-A6870AA23E1B}" srcOrd="0" destOrd="0" presId="urn:microsoft.com/office/officeart/2018/2/layout/IconVerticalSolidList"/>
    <dgm:cxn modelId="{2E1794B7-A50A-4337-BC59-9A1A1F826042}" type="presParOf" srcId="{5AD81486-A2F7-4F79-AE33-A6870AA23E1B}" destId="{15B9787F-7EF2-4C5E-946B-770182A146CF}" srcOrd="0" destOrd="0" presId="urn:microsoft.com/office/officeart/2018/2/layout/IconVerticalSolidList"/>
    <dgm:cxn modelId="{B04B0717-0A95-457A-A32E-75E13F80D813}" type="presParOf" srcId="{5AD81486-A2F7-4F79-AE33-A6870AA23E1B}" destId="{85DE5CF1-FACE-4C36-88D8-7A20F4AD9131}" srcOrd="1" destOrd="0" presId="urn:microsoft.com/office/officeart/2018/2/layout/IconVerticalSolidList"/>
    <dgm:cxn modelId="{EEE51565-BAFD-4B59-A9DD-0838E9AF5B32}" type="presParOf" srcId="{5AD81486-A2F7-4F79-AE33-A6870AA23E1B}" destId="{0BBF7435-09E2-4BF3-8AE1-DE5D23B50012}" srcOrd="2" destOrd="0" presId="urn:microsoft.com/office/officeart/2018/2/layout/IconVerticalSolidList"/>
    <dgm:cxn modelId="{4594329E-16D5-4792-A222-23B4184DEFEA}" type="presParOf" srcId="{5AD81486-A2F7-4F79-AE33-A6870AA23E1B}" destId="{E08EF2EE-8778-409A-88FA-2B9BA2930478}" srcOrd="3" destOrd="0" presId="urn:microsoft.com/office/officeart/2018/2/layout/IconVerticalSolidList"/>
    <dgm:cxn modelId="{5E3891DD-868C-4327-91C7-A75477AA1A36}" type="presParOf" srcId="{3BAE7F0C-DBA8-4DEB-96EF-06B7F8540BEB}" destId="{24958ACD-BC00-44EA-BFE0-4DB66CB1C842}" srcOrd="1" destOrd="0" presId="urn:microsoft.com/office/officeart/2018/2/layout/IconVerticalSolidList"/>
    <dgm:cxn modelId="{5774E17D-566A-455F-8F0F-2E1DF693ED57}" type="presParOf" srcId="{3BAE7F0C-DBA8-4DEB-96EF-06B7F8540BEB}" destId="{91C58B52-7DDF-4319-A46B-19D1BE1CDAD7}" srcOrd="2" destOrd="0" presId="urn:microsoft.com/office/officeart/2018/2/layout/IconVerticalSolidList"/>
    <dgm:cxn modelId="{21E30A3C-F69A-4FEB-A4B1-BBA360292C5D}" type="presParOf" srcId="{91C58B52-7DDF-4319-A46B-19D1BE1CDAD7}" destId="{211C54F8-C2B1-4F65-A980-43A2F3F181DD}" srcOrd="0" destOrd="0" presId="urn:microsoft.com/office/officeart/2018/2/layout/IconVerticalSolidList"/>
    <dgm:cxn modelId="{C2647F51-C084-4A4C-9D00-123F43F5952E}" type="presParOf" srcId="{91C58B52-7DDF-4319-A46B-19D1BE1CDAD7}" destId="{D3CD08BA-FDA6-4E6F-B558-B605F9F578BF}" srcOrd="1" destOrd="0" presId="urn:microsoft.com/office/officeart/2018/2/layout/IconVerticalSolidList"/>
    <dgm:cxn modelId="{DCE5D8C8-F21A-4F7D-BDF5-D66A976D3D35}" type="presParOf" srcId="{91C58B52-7DDF-4319-A46B-19D1BE1CDAD7}" destId="{49B23424-3EB7-4B26-9670-F272349AA3F2}" srcOrd="2" destOrd="0" presId="urn:microsoft.com/office/officeart/2018/2/layout/IconVerticalSolidList"/>
    <dgm:cxn modelId="{9B9E4BC5-AFA1-4155-8F36-572FF9238508}" type="presParOf" srcId="{91C58B52-7DDF-4319-A46B-19D1BE1CDAD7}" destId="{CED05F18-C3E6-4650-AE5C-E816BA88F5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CAB40A-C12F-40C3-B10C-082DB6EB4D9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4E6946-5A87-4696-95E3-6879D89379EB}">
      <dgm:prSet custT="1"/>
      <dgm:spPr/>
      <dgm:t>
        <a:bodyPr/>
        <a:lstStyle/>
        <a:p>
          <a:r>
            <a:rPr lang="en-GB" sz="1800" dirty="0"/>
            <a:t>Listen to employee feedback and follow through. Create and support an inclusive culture. Invest in employee growth opportunities</a:t>
          </a:r>
          <a:r>
            <a:rPr lang="en-GB" sz="1200" dirty="0"/>
            <a:t>.</a:t>
          </a:r>
          <a:endParaRPr lang="en-US" sz="1200" dirty="0"/>
        </a:p>
      </dgm:t>
    </dgm:pt>
    <dgm:pt modelId="{1947C00C-3B61-4A7D-A022-0921F46BF4F3}" type="parTrans" cxnId="{D4BFAEE4-FEA8-4A88-A5E1-73DA02F7E634}">
      <dgm:prSet/>
      <dgm:spPr/>
      <dgm:t>
        <a:bodyPr/>
        <a:lstStyle/>
        <a:p>
          <a:endParaRPr lang="en-US"/>
        </a:p>
      </dgm:t>
    </dgm:pt>
    <dgm:pt modelId="{4B71AC3B-3667-454F-84CA-9189F5DCB17F}" type="sibTrans" cxnId="{D4BFAEE4-FEA8-4A88-A5E1-73DA02F7E634}">
      <dgm:prSet/>
      <dgm:spPr/>
      <dgm:t>
        <a:bodyPr/>
        <a:lstStyle/>
        <a:p>
          <a:endParaRPr lang="en-US"/>
        </a:p>
      </dgm:t>
    </dgm:pt>
    <dgm:pt modelId="{B3E02AE8-E71E-48DA-94A3-835AB0B9FA82}">
      <dgm:prSet custT="1"/>
      <dgm:spPr/>
      <dgm:t>
        <a:bodyPr/>
        <a:lstStyle/>
        <a:p>
          <a:r>
            <a:rPr lang="en-GB" sz="2000" dirty="0"/>
            <a:t>Reward </a:t>
          </a:r>
          <a:r>
            <a:rPr lang="en-GB" sz="2000" dirty="0" err="1"/>
            <a:t>System.Trust</a:t>
          </a:r>
          <a:r>
            <a:rPr lang="en-GB" sz="2000" dirty="0"/>
            <a:t>. Career Advancement. Empowerment</a:t>
          </a:r>
          <a:r>
            <a:rPr lang="en-GB" sz="1200" dirty="0"/>
            <a:t>.</a:t>
          </a:r>
          <a:endParaRPr lang="en-US" sz="1200" dirty="0"/>
        </a:p>
      </dgm:t>
    </dgm:pt>
    <dgm:pt modelId="{14F3E883-B35C-4FE3-AC3D-A17E08DD1CA3}" type="parTrans" cxnId="{396C0B52-2B2E-4ED9-AEFC-6B0A662E28E9}">
      <dgm:prSet/>
      <dgm:spPr/>
      <dgm:t>
        <a:bodyPr/>
        <a:lstStyle/>
        <a:p>
          <a:endParaRPr lang="en-US"/>
        </a:p>
      </dgm:t>
    </dgm:pt>
    <dgm:pt modelId="{B49F72BD-C54B-48CE-B1B2-01853D711D00}" type="sibTrans" cxnId="{396C0B52-2B2E-4ED9-AEFC-6B0A662E28E9}">
      <dgm:prSet/>
      <dgm:spPr/>
      <dgm:t>
        <a:bodyPr/>
        <a:lstStyle/>
        <a:p>
          <a:endParaRPr lang="en-US"/>
        </a:p>
      </dgm:t>
    </dgm:pt>
    <dgm:pt modelId="{22A63365-977F-4CB9-969E-220894DD32B0}">
      <dgm:prSet custT="1"/>
      <dgm:spPr/>
      <dgm:t>
        <a:bodyPr/>
        <a:lstStyle/>
        <a:p>
          <a:r>
            <a:rPr lang="en-GB" sz="2000" dirty="0"/>
            <a:t>Encourage connections. Promote Collaboration. Create a shared vision. Commit to staff wellbeing.</a:t>
          </a:r>
          <a:endParaRPr lang="en-US" sz="2000" dirty="0"/>
        </a:p>
      </dgm:t>
    </dgm:pt>
    <dgm:pt modelId="{07C77ADB-CD5D-476B-BD8F-E15DCAB48A58}" type="parTrans" cxnId="{276DB2BD-59A2-4A5E-A7CD-283E99FBA7C0}">
      <dgm:prSet/>
      <dgm:spPr/>
      <dgm:t>
        <a:bodyPr/>
        <a:lstStyle/>
        <a:p>
          <a:endParaRPr lang="en-US"/>
        </a:p>
      </dgm:t>
    </dgm:pt>
    <dgm:pt modelId="{42071630-7B3C-4357-8215-754318B3998F}" type="sibTrans" cxnId="{276DB2BD-59A2-4A5E-A7CD-283E99FBA7C0}">
      <dgm:prSet/>
      <dgm:spPr/>
      <dgm:t>
        <a:bodyPr/>
        <a:lstStyle/>
        <a:p>
          <a:endParaRPr lang="en-US"/>
        </a:p>
      </dgm:t>
    </dgm:pt>
    <dgm:pt modelId="{2FAEEA7B-A8C5-4050-B361-2F6B9EB475E5}" type="pres">
      <dgm:prSet presAssocID="{1FCAB40A-C12F-40C3-B10C-082DB6EB4D99}" presName="root" presStyleCnt="0">
        <dgm:presLayoutVars>
          <dgm:dir/>
          <dgm:resizeHandles val="exact"/>
        </dgm:presLayoutVars>
      </dgm:prSet>
      <dgm:spPr/>
    </dgm:pt>
    <dgm:pt modelId="{BE74BB17-EF72-4AAE-8251-E3384C1F66EC}" type="pres">
      <dgm:prSet presAssocID="{804E6946-5A87-4696-95E3-6879D89379EB}" presName="compNode" presStyleCnt="0"/>
      <dgm:spPr/>
    </dgm:pt>
    <dgm:pt modelId="{CB6BAA93-3418-4B61-842D-E63FC0C84DC8}" type="pres">
      <dgm:prSet presAssocID="{804E6946-5A87-4696-95E3-6879D89379E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CF2367CC-38CA-461C-9252-3876C5CB0133}" type="pres">
      <dgm:prSet presAssocID="{804E6946-5A87-4696-95E3-6879D89379EB}" presName="spaceRect" presStyleCnt="0"/>
      <dgm:spPr/>
    </dgm:pt>
    <dgm:pt modelId="{11A4FDBC-E4C4-466F-9F7D-581BEEFC7916}" type="pres">
      <dgm:prSet presAssocID="{804E6946-5A87-4696-95E3-6879D89379EB}" presName="textRect" presStyleLbl="revTx" presStyleIdx="0" presStyleCnt="3" custScaleX="187688">
        <dgm:presLayoutVars>
          <dgm:chMax val="1"/>
          <dgm:chPref val="1"/>
        </dgm:presLayoutVars>
      </dgm:prSet>
      <dgm:spPr/>
    </dgm:pt>
    <dgm:pt modelId="{4EB2CFB4-7779-4D72-AE54-BB627137D40B}" type="pres">
      <dgm:prSet presAssocID="{4B71AC3B-3667-454F-84CA-9189F5DCB17F}" presName="sibTrans" presStyleCnt="0"/>
      <dgm:spPr/>
    </dgm:pt>
    <dgm:pt modelId="{C7B416BF-C364-42AC-8BC8-37E0109AAF87}" type="pres">
      <dgm:prSet presAssocID="{B3E02AE8-E71E-48DA-94A3-835AB0B9FA82}" presName="compNode" presStyleCnt="0"/>
      <dgm:spPr/>
    </dgm:pt>
    <dgm:pt modelId="{074F3B5B-6738-4773-AA92-DC9B8600B77A}" type="pres">
      <dgm:prSet presAssocID="{B3E02AE8-E71E-48DA-94A3-835AB0B9FA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4CF342A8-B189-4111-8388-DE7B0662A890}" type="pres">
      <dgm:prSet presAssocID="{B3E02AE8-E71E-48DA-94A3-835AB0B9FA82}" presName="spaceRect" presStyleCnt="0"/>
      <dgm:spPr/>
    </dgm:pt>
    <dgm:pt modelId="{C314FC78-7AD4-436F-953B-437661A9293D}" type="pres">
      <dgm:prSet presAssocID="{B3E02AE8-E71E-48DA-94A3-835AB0B9FA82}" presName="textRect" presStyleLbl="revTx" presStyleIdx="1" presStyleCnt="3" custScaleX="143721">
        <dgm:presLayoutVars>
          <dgm:chMax val="1"/>
          <dgm:chPref val="1"/>
        </dgm:presLayoutVars>
      </dgm:prSet>
      <dgm:spPr/>
    </dgm:pt>
    <dgm:pt modelId="{EAA78ECA-4F22-43DA-8914-CEAF488DA368}" type="pres">
      <dgm:prSet presAssocID="{B49F72BD-C54B-48CE-B1B2-01853D711D00}" presName="sibTrans" presStyleCnt="0"/>
      <dgm:spPr/>
    </dgm:pt>
    <dgm:pt modelId="{4B5D4037-D014-4ACD-9C5D-6F3106639620}" type="pres">
      <dgm:prSet presAssocID="{22A63365-977F-4CB9-969E-220894DD32B0}" presName="compNode" presStyleCnt="0"/>
      <dgm:spPr/>
    </dgm:pt>
    <dgm:pt modelId="{6B54CAF0-F134-452C-8123-FF1FDFDBDB0B}" type="pres">
      <dgm:prSet presAssocID="{22A63365-977F-4CB9-969E-220894DD32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5FC7E0C-9212-46A2-95F6-5A580A758646}" type="pres">
      <dgm:prSet presAssocID="{22A63365-977F-4CB9-969E-220894DD32B0}" presName="spaceRect" presStyleCnt="0"/>
      <dgm:spPr/>
    </dgm:pt>
    <dgm:pt modelId="{E5EB7900-F74A-4BCA-8C12-E0FF9A195315}" type="pres">
      <dgm:prSet presAssocID="{22A63365-977F-4CB9-969E-220894DD32B0}" presName="textRect" presStyleLbl="revTx" presStyleIdx="2" presStyleCnt="3" custScaleX="178822">
        <dgm:presLayoutVars>
          <dgm:chMax val="1"/>
          <dgm:chPref val="1"/>
        </dgm:presLayoutVars>
      </dgm:prSet>
      <dgm:spPr/>
    </dgm:pt>
  </dgm:ptLst>
  <dgm:cxnLst>
    <dgm:cxn modelId="{52866C12-F26F-40C3-AB6A-6016E436032A}" type="presOf" srcId="{1FCAB40A-C12F-40C3-B10C-082DB6EB4D99}" destId="{2FAEEA7B-A8C5-4050-B361-2F6B9EB475E5}" srcOrd="0" destOrd="0" presId="urn:microsoft.com/office/officeart/2018/2/layout/IconLabelList"/>
    <dgm:cxn modelId="{8DEA7B70-F983-4832-9B9F-8FFE5A54EE5B}" type="presOf" srcId="{B3E02AE8-E71E-48DA-94A3-835AB0B9FA82}" destId="{C314FC78-7AD4-436F-953B-437661A9293D}" srcOrd="0" destOrd="0" presId="urn:microsoft.com/office/officeart/2018/2/layout/IconLabelList"/>
    <dgm:cxn modelId="{396C0B52-2B2E-4ED9-AEFC-6B0A662E28E9}" srcId="{1FCAB40A-C12F-40C3-B10C-082DB6EB4D99}" destId="{B3E02AE8-E71E-48DA-94A3-835AB0B9FA82}" srcOrd="1" destOrd="0" parTransId="{14F3E883-B35C-4FE3-AC3D-A17E08DD1CA3}" sibTransId="{B49F72BD-C54B-48CE-B1B2-01853D711D00}"/>
    <dgm:cxn modelId="{276DB2BD-59A2-4A5E-A7CD-283E99FBA7C0}" srcId="{1FCAB40A-C12F-40C3-B10C-082DB6EB4D99}" destId="{22A63365-977F-4CB9-969E-220894DD32B0}" srcOrd="2" destOrd="0" parTransId="{07C77ADB-CD5D-476B-BD8F-E15DCAB48A58}" sibTransId="{42071630-7B3C-4357-8215-754318B3998F}"/>
    <dgm:cxn modelId="{9B4563C2-57DC-4896-8A47-0F96EFE88CFE}" type="presOf" srcId="{22A63365-977F-4CB9-969E-220894DD32B0}" destId="{E5EB7900-F74A-4BCA-8C12-E0FF9A195315}" srcOrd="0" destOrd="0" presId="urn:microsoft.com/office/officeart/2018/2/layout/IconLabelList"/>
    <dgm:cxn modelId="{D4BFAEE4-FEA8-4A88-A5E1-73DA02F7E634}" srcId="{1FCAB40A-C12F-40C3-B10C-082DB6EB4D99}" destId="{804E6946-5A87-4696-95E3-6879D89379EB}" srcOrd="0" destOrd="0" parTransId="{1947C00C-3B61-4A7D-A022-0921F46BF4F3}" sibTransId="{4B71AC3B-3667-454F-84CA-9189F5DCB17F}"/>
    <dgm:cxn modelId="{EFEC3BFD-A459-426B-8EC7-451564E65B1A}" type="presOf" srcId="{804E6946-5A87-4696-95E3-6879D89379EB}" destId="{11A4FDBC-E4C4-466F-9F7D-581BEEFC7916}" srcOrd="0" destOrd="0" presId="urn:microsoft.com/office/officeart/2018/2/layout/IconLabelList"/>
    <dgm:cxn modelId="{2B04B218-E2E0-4B21-AABB-2564D3595766}" type="presParOf" srcId="{2FAEEA7B-A8C5-4050-B361-2F6B9EB475E5}" destId="{BE74BB17-EF72-4AAE-8251-E3384C1F66EC}" srcOrd="0" destOrd="0" presId="urn:microsoft.com/office/officeart/2018/2/layout/IconLabelList"/>
    <dgm:cxn modelId="{8683C8C8-15C7-44C5-BDC2-5E212814855D}" type="presParOf" srcId="{BE74BB17-EF72-4AAE-8251-E3384C1F66EC}" destId="{CB6BAA93-3418-4B61-842D-E63FC0C84DC8}" srcOrd="0" destOrd="0" presId="urn:microsoft.com/office/officeart/2018/2/layout/IconLabelList"/>
    <dgm:cxn modelId="{D7718492-08AF-46D6-8AD8-7697ACF3552B}" type="presParOf" srcId="{BE74BB17-EF72-4AAE-8251-E3384C1F66EC}" destId="{CF2367CC-38CA-461C-9252-3876C5CB0133}" srcOrd="1" destOrd="0" presId="urn:microsoft.com/office/officeart/2018/2/layout/IconLabelList"/>
    <dgm:cxn modelId="{664FA42D-7720-4B17-A59C-D293BBE7B1BA}" type="presParOf" srcId="{BE74BB17-EF72-4AAE-8251-E3384C1F66EC}" destId="{11A4FDBC-E4C4-466F-9F7D-581BEEFC7916}" srcOrd="2" destOrd="0" presId="urn:microsoft.com/office/officeart/2018/2/layout/IconLabelList"/>
    <dgm:cxn modelId="{44ACF880-D629-4F3F-8431-684CF08AE649}" type="presParOf" srcId="{2FAEEA7B-A8C5-4050-B361-2F6B9EB475E5}" destId="{4EB2CFB4-7779-4D72-AE54-BB627137D40B}" srcOrd="1" destOrd="0" presId="urn:microsoft.com/office/officeart/2018/2/layout/IconLabelList"/>
    <dgm:cxn modelId="{F6952DB2-7716-45AD-B662-B1E8E65776A6}" type="presParOf" srcId="{2FAEEA7B-A8C5-4050-B361-2F6B9EB475E5}" destId="{C7B416BF-C364-42AC-8BC8-37E0109AAF87}" srcOrd="2" destOrd="0" presId="urn:microsoft.com/office/officeart/2018/2/layout/IconLabelList"/>
    <dgm:cxn modelId="{2C909AC9-5C76-4351-B01A-FAB8DDCF524D}" type="presParOf" srcId="{C7B416BF-C364-42AC-8BC8-37E0109AAF87}" destId="{074F3B5B-6738-4773-AA92-DC9B8600B77A}" srcOrd="0" destOrd="0" presId="urn:microsoft.com/office/officeart/2018/2/layout/IconLabelList"/>
    <dgm:cxn modelId="{B92F8D2A-F04E-47B2-8404-032AC31B864E}" type="presParOf" srcId="{C7B416BF-C364-42AC-8BC8-37E0109AAF87}" destId="{4CF342A8-B189-4111-8388-DE7B0662A890}" srcOrd="1" destOrd="0" presId="urn:microsoft.com/office/officeart/2018/2/layout/IconLabelList"/>
    <dgm:cxn modelId="{1F816D7E-8D3E-4F69-8D2A-C4C5835D01FE}" type="presParOf" srcId="{C7B416BF-C364-42AC-8BC8-37E0109AAF87}" destId="{C314FC78-7AD4-436F-953B-437661A9293D}" srcOrd="2" destOrd="0" presId="urn:microsoft.com/office/officeart/2018/2/layout/IconLabelList"/>
    <dgm:cxn modelId="{10B0075E-B9E3-442C-8EFE-490CB3245E6D}" type="presParOf" srcId="{2FAEEA7B-A8C5-4050-B361-2F6B9EB475E5}" destId="{EAA78ECA-4F22-43DA-8914-CEAF488DA368}" srcOrd="3" destOrd="0" presId="urn:microsoft.com/office/officeart/2018/2/layout/IconLabelList"/>
    <dgm:cxn modelId="{793C1291-7966-4884-8297-0A29B3172E0D}" type="presParOf" srcId="{2FAEEA7B-A8C5-4050-B361-2F6B9EB475E5}" destId="{4B5D4037-D014-4ACD-9C5D-6F3106639620}" srcOrd="4" destOrd="0" presId="urn:microsoft.com/office/officeart/2018/2/layout/IconLabelList"/>
    <dgm:cxn modelId="{AAD3FEFC-F5C8-468E-AE9D-D5BD3EFAAA14}" type="presParOf" srcId="{4B5D4037-D014-4ACD-9C5D-6F3106639620}" destId="{6B54CAF0-F134-452C-8123-FF1FDFDBDB0B}" srcOrd="0" destOrd="0" presId="urn:microsoft.com/office/officeart/2018/2/layout/IconLabelList"/>
    <dgm:cxn modelId="{1C629464-A028-4D0E-8740-E628195E71B9}" type="presParOf" srcId="{4B5D4037-D014-4ACD-9C5D-6F3106639620}" destId="{E5FC7E0C-9212-46A2-95F6-5A580A758646}" srcOrd="1" destOrd="0" presId="urn:microsoft.com/office/officeart/2018/2/layout/IconLabelList"/>
    <dgm:cxn modelId="{9752BD04-8FCE-4E65-A146-FEB61D794517}" type="presParOf" srcId="{4B5D4037-D014-4ACD-9C5D-6F3106639620}" destId="{E5EB7900-F74A-4BCA-8C12-E0FF9A19531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2FB52-E8EF-4C3D-9D12-E4D9C1AED881}">
      <dsp:nvSpPr>
        <dsp:cNvPr id="0" name=""/>
        <dsp:cNvSpPr/>
      </dsp:nvSpPr>
      <dsp:spPr>
        <a:xfrm>
          <a:off x="0" y="0"/>
          <a:ext cx="7405962" cy="7368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The Role of Human Resources Management</a:t>
          </a:r>
        </a:p>
      </dsp:txBody>
      <dsp:txXfrm>
        <a:off x="21581" y="21581"/>
        <a:ext cx="6524659" cy="693664"/>
      </dsp:txXfrm>
    </dsp:sp>
    <dsp:sp modelId="{21FB75E5-7708-4C43-B59F-7AE78CE36A28}">
      <dsp:nvSpPr>
        <dsp:cNvPr id="0" name=""/>
        <dsp:cNvSpPr/>
      </dsp:nvSpPr>
      <dsp:spPr>
        <a:xfrm>
          <a:off x="553042" y="839163"/>
          <a:ext cx="7405962" cy="736826"/>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The Responsibilities of Human resources</a:t>
          </a:r>
          <a:endParaRPr lang="en-US" sz="2000" kern="1200" dirty="0"/>
        </a:p>
      </dsp:txBody>
      <dsp:txXfrm>
        <a:off x="574623" y="860744"/>
        <a:ext cx="6330820" cy="693664"/>
      </dsp:txXfrm>
    </dsp:sp>
    <dsp:sp modelId="{3221A769-C6ED-4248-80F2-9756316820DE}">
      <dsp:nvSpPr>
        <dsp:cNvPr id="0" name=""/>
        <dsp:cNvSpPr/>
      </dsp:nvSpPr>
      <dsp:spPr>
        <a:xfrm>
          <a:off x="1106085" y="1678327"/>
          <a:ext cx="7405962" cy="736826"/>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Employees  Retention, Motivation, Engagement Concepts</a:t>
          </a:r>
          <a:endParaRPr lang="en-US" sz="2000" kern="1200" dirty="0"/>
        </a:p>
      </dsp:txBody>
      <dsp:txXfrm>
        <a:off x="1127666" y="1699908"/>
        <a:ext cx="6330820" cy="693664"/>
      </dsp:txXfrm>
    </dsp:sp>
    <dsp:sp modelId="{3810A6DC-45BC-4EAB-B358-B4897310D738}">
      <dsp:nvSpPr>
        <dsp:cNvPr id="0" name=""/>
        <dsp:cNvSpPr/>
      </dsp:nvSpPr>
      <dsp:spPr>
        <a:xfrm>
          <a:off x="1659127" y="2517491"/>
          <a:ext cx="7405962" cy="736826"/>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Strategies to improve overall performances of the Business</a:t>
          </a:r>
        </a:p>
      </dsp:txBody>
      <dsp:txXfrm>
        <a:off x="1680708" y="2539072"/>
        <a:ext cx="6330820" cy="693664"/>
      </dsp:txXfrm>
    </dsp:sp>
    <dsp:sp modelId="{B3644490-8A0A-4BEA-BFD9-B1780BF55902}">
      <dsp:nvSpPr>
        <dsp:cNvPr id="0" name=""/>
        <dsp:cNvSpPr/>
      </dsp:nvSpPr>
      <dsp:spPr>
        <a:xfrm>
          <a:off x="2212170" y="3356655"/>
          <a:ext cx="7405962" cy="73682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Problem solving solutions</a:t>
          </a:r>
        </a:p>
      </dsp:txBody>
      <dsp:txXfrm>
        <a:off x="2233751" y="3378236"/>
        <a:ext cx="6330820" cy="693664"/>
      </dsp:txXfrm>
    </dsp:sp>
    <dsp:sp modelId="{7CD0629A-88AC-463B-8D52-DC86A23401C9}">
      <dsp:nvSpPr>
        <dsp:cNvPr id="0" name=""/>
        <dsp:cNvSpPr/>
      </dsp:nvSpPr>
      <dsp:spPr>
        <a:xfrm>
          <a:off x="6927025" y="538292"/>
          <a:ext cx="478937" cy="47893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01</a:t>
          </a:r>
        </a:p>
      </dsp:txBody>
      <dsp:txXfrm>
        <a:off x="7034786" y="538292"/>
        <a:ext cx="263415" cy="360400"/>
      </dsp:txXfrm>
    </dsp:sp>
    <dsp:sp modelId="{28994DF4-0C50-4102-98A2-2AEC338AE4F5}">
      <dsp:nvSpPr>
        <dsp:cNvPr id="0" name=""/>
        <dsp:cNvSpPr/>
      </dsp:nvSpPr>
      <dsp:spPr>
        <a:xfrm>
          <a:off x="7480067" y="1377456"/>
          <a:ext cx="478937" cy="478937"/>
        </a:xfrm>
        <a:prstGeom prst="downArrow">
          <a:avLst>
            <a:gd name="adj1" fmla="val 55000"/>
            <a:gd name="adj2" fmla="val 45000"/>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02</a:t>
          </a:r>
        </a:p>
      </dsp:txBody>
      <dsp:txXfrm>
        <a:off x="7587828" y="1377456"/>
        <a:ext cx="263415" cy="360400"/>
      </dsp:txXfrm>
    </dsp:sp>
    <dsp:sp modelId="{919750DF-65D3-4259-989E-CC057B9E7F59}">
      <dsp:nvSpPr>
        <dsp:cNvPr id="0" name=""/>
        <dsp:cNvSpPr/>
      </dsp:nvSpPr>
      <dsp:spPr>
        <a:xfrm>
          <a:off x="8033110" y="2204340"/>
          <a:ext cx="478937" cy="478937"/>
        </a:xfrm>
        <a:prstGeom prst="downArrow">
          <a:avLst>
            <a:gd name="adj1" fmla="val 55000"/>
            <a:gd name="adj2" fmla="val 45000"/>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03</a:t>
          </a:r>
        </a:p>
      </dsp:txBody>
      <dsp:txXfrm>
        <a:off x="8140871" y="2204340"/>
        <a:ext cx="263415" cy="360400"/>
      </dsp:txXfrm>
    </dsp:sp>
    <dsp:sp modelId="{2555E214-8C15-4EA4-B9BA-8836C93BDD92}">
      <dsp:nvSpPr>
        <dsp:cNvPr id="0" name=""/>
        <dsp:cNvSpPr/>
      </dsp:nvSpPr>
      <dsp:spPr>
        <a:xfrm>
          <a:off x="8586152" y="3051690"/>
          <a:ext cx="478937" cy="47893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04</a:t>
          </a:r>
        </a:p>
      </dsp:txBody>
      <dsp:txXfrm>
        <a:off x="8693913" y="3051690"/>
        <a:ext cx="263415" cy="360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9787F-7EF2-4C5E-946B-770182A146CF}">
      <dsp:nvSpPr>
        <dsp:cNvPr id="0" name=""/>
        <dsp:cNvSpPr/>
      </dsp:nvSpPr>
      <dsp:spPr>
        <a:xfrm>
          <a:off x="0" y="147193"/>
          <a:ext cx="8596668" cy="15285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DE5CF1-FACE-4C36-88D8-7A20F4AD9131}">
      <dsp:nvSpPr>
        <dsp:cNvPr id="0" name=""/>
        <dsp:cNvSpPr/>
      </dsp:nvSpPr>
      <dsp:spPr>
        <a:xfrm>
          <a:off x="462384" y="491115"/>
          <a:ext cx="840699" cy="8406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8EF2EE-8778-409A-88FA-2B9BA2930478}">
      <dsp:nvSpPr>
        <dsp:cNvPr id="0" name=""/>
        <dsp:cNvSpPr/>
      </dsp:nvSpPr>
      <dsp:spPr>
        <a:xfrm>
          <a:off x="1765468" y="147193"/>
          <a:ext cx="6831199" cy="152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771" tIns="161771" rIns="161771" bIns="161771" numCol="1" spcCol="1270" anchor="ctr" anchorCtr="0">
          <a:noAutofit/>
        </a:bodyPr>
        <a:lstStyle/>
        <a:p>
          <a:pPr marL="0" lvl="0" indent="0" algn="l" defTabSz="889000">
            <a:lnSpc>
              <a:spcPct val="100000"/>
            </a:lnSpc>
            <a:spcBef>
              <a:spcPct val="0"/>
            </a:spcBef>
            <a:spcAft>
              <a:spcPct val="35000"/>
            </a:spcAft>
            <a:buNone/>
          </a:pPr>
          <a:r>
            <a:rPr lang="en-GB" sz="2000" kern="1200" dirty="0"/>
            <a:t>Regarding Armstrong and Taylor`s Handbook:</a:t>
          </a:r>
          <a:br>
            <a:rPr lang="en-GB" sz="2000" kern="1200" dirty="0"/>
          </a:br>
          <a:r>
            <a:rPr lang="en-GB" sz="2000" kern="1200" dirty="0"/>
            <a:t>“ HRM aims to improve organizational effectiveness through people, but it should also be concerned with the ethical dimension. (Armstrong and Taylor, 2020)</a:t>
          </a:r>
          <a:endParaRPr lang="en-US" sz="2000" kern="1200" dirty="0"/>
        </a:p>
      </dsp:txBody>
      <dsp:txXfrm>
        <a:off x="1765468" y="147193"/>
        <a:ext cx="6831199" cy="1528544"/>
      </dsp:txXfrm>
    </dsp:sp>
    <dsp:sp modelId="{211C54F8-C2B1-4F65-A980-43A2F3F181DD}">
      <dsp:nvSpPr>
        <dsp:cNvPr id="0" name=""/>
        <dsp:cNvSpPr/>
      </dsp:nvSpPr>
      <dsp:spPr>
        <a:xfrm>
          <a:off x="0" y="1947478"/>
          <a:ext cx="8596668" cy="15285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D08BA-FDA6-4E6F-B558-B605F9F578BF}">
      <dsp:nvSpPr>
        <dsp:cNvPr id="0" name=""/>
        <dsp:cNvSpPr/>
      </dsp:nvSpPr>
      <dsp:spPr>
        <a:xfrm>
          <a:off x="462384" y="2291401"/>
          <a:ext cx="840699" cy="8406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05F18-C3E6-4650-AE5C-E816BA88F583}">
      <dsp:nvSpPr>
        <dsp:cNvPr id="0" name=""/>
        <dsp:cNvSpPr/>
      </dsp:nvSpPr>
      <dsp:spPr>
        <a:xfrm>
          <a:off x="1765468" y="1947478"/>
          <a:ext cx="6831199" cy="152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771" tIns="161771" rIns="161771" bIns="161771" numCol="1" spcCol="1270" anchor="ctr" anchorCtr="0">
          <a:noAutofit/>
        </a:bodyPr>
        <a:lstStyle/>
        <a:p>
          <a:pPr marL="0" lvl="0" indent="0" algn="l" defTabSz="1022350">
            <a:lnSpc>
              <a:spcPct val="100000"/>
            </a:lnSpc>
            <a:spcBef>
              <a:spcPct val="0"/>
            </a:spcBef>
            <a:spcAft>
              <a:spcPct val="35000"/>
            </a:spcAft>
            <a:buNone/>
          </a:pPr>
          <a:r>
            <a:rPr lang="en-US" sz="2300" b="1" i="0" kern="1200" dirty="0"/>
            <a:t>Human resource management mainly manages employees and recognizes their needs to maintain an optimistic work culture.</a:t>
          </a:r>
          <a:endParaRPr lang="en-US" sz="2300" b="1" kern="1200" dirty="0"/>
        </a:p>
      </dsp:txBody>
      <dsp:txXfrm>
        <a:off x="1765468" y="1947478"/>
        <a:ext cx="6831199" cy="15285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BAA93-3418-4B61-842D-E63FC0C84DC8}">
      <dsp:nvSpPr>
        <dsp:cNvPr id="0" name=""/>
        <dsp:cNvSpPr/>
      </dsp:nvSpPr>
      <dsp:spPr>
        <a:xfrm>
          <a:off x="1472161" y="74369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A4FDBC-E4C4-466F-9F7D-581BEEFC7916}">
      <dsp:nvSpPr>
        <dsp:cNvPr id="0" name=""/>
        <dsp:cNvSpPr/>
      </dsp:nvSpPr>
      <dsp:spPr>
        <a:xfrm>
          <a:off x="187969" y="1912950"/>
          <a:ext cx="3378384" cy="1224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Listen to employee feedback and follow through. Create and support an inclusive culture. Invest in employee growth opportunities</a:t>
          </a:r>
          <a:r>
            <a:rPr lang="en-GB" sz="1200" kern="1200" dirty="0"/>
            <a:t>.</a:t>
          </a:r>
          <a:endParaRPr lang="en-US" sz="1200" kern="1200" dirty="0"/>
        </a:p>
      </dsp:txBody>
      <dsp:txXfrm>
        <a:off x="187969" y="1912950"/>
        <a:ext cx="3378384" cy="1224791"/>
      </dsp:txXfrm>
    </dsp:sp>
    <dsp:sp modelId="{074F3B5B-6738-4773-AA92-DC9B8600B77A}">
      <dsp:nvSpPr>
        <dsp:cNvPr id="0" name=""/>
        <dsp:cNvSpPr/>
      </dsp:nvSpPr>
      <dsp:spPr>
        <a:xfrm>
          <a:off x="4769842" y="74369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14FC78-7AD4-436F-953B-437661A9293D}">
      <dsp:nvSpPr>
        <dsp:cNvPr id="0" name=""/>
        <dsp:cNvSpPr/>
      </dsp:nvSpPr>
      <dsp:spPr>
        <a:xfrm>
          <a:off x="3881353" y="1912950"/>
          <a:ext cx="2586978" cy="1224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Reward </a:t>
          </a:r>
          <a:r>
            <a:rPr lang="en-GB" sz="2000" kern="1200" dirty="0" err="1"/>
            <a:t>System.Trust</a:t>
          </a:r>
          <a:r>
            <a:rPr lang="en-GB" sz="2000" kern="1200" dirty="0"/>
            <a:t>. Career Advancement. Empowerment</a:t>
          </a:r>
          <a:r>
            <a:rPr lang="en-GB" sz="1200" kern="1200" dirty="0"/>
            <a:t>.</a:t>
          </a:r>
          <a:endParaRPr lang="en-US" sz="1200" kern="1200" dirty="0"/>
        </a:p>
      </dsp:txBody>
      <dsp:txXfrm>
        <a:off x="3881353" y="1912950"/>
        <a:ext cx="2586978" cy="1224791"/>
      </dsp:txXfrm>
    </dsp:sp>
    <dsp:sp modelId="{6B54CAF0-F134-452C-8123-FF1FDFDBDB0B}">
      <dsp:nvSpPr>
        <dsp:cNvPr id="0" name=""/>
        <dsp:cNvSpPr/>
      </dsp:nvSpPr>
      <dsp:spPr>
        <a:xfrm>
          <a:off x="7987729" y="74369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EB7900-F74A-4BCA-8C12-E0FF9A195315}">
      <dsp:nvSpPr>
        <dsp:cNvPr id="0" name=""/>
        <dsp:cNvSpPr/>
      </dsp:nvSpPr>
      <dsp:spPr>
        <a:xfrm>
          <a:off x="6783331" y="1912950"/>
          <a:ext cx="3218796" cy="1224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Encourage connections. Promote Collaboration. Create a shared vision. Commit to staff wellbeing.</a:t>
          </a:r>
          <a:endParaRPr lang="en-US" sz="2000" kern="1200" dirty="0"/>
        </a:p>
      </dsp:txBody>
      <dsp:txXfrm>
        <a:off x="6783331" y="1912950"/>
        <a:ext cx="3218796" cy="122479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1524024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967367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57916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7487C7-6366-443A-92BB-5F0AEDE27D00}"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180204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7487C7-6366-443A-92BB-5F0AEDE27D00}" type="datetimeFigureOut">
              <a:rPr lang="en-GB" smtClean="0"/>
              <a:t>20/10/2022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95227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7487C7-6366-443A-92BB-5F0AEDE27D00}" type="datetimeFigureOut">
              <a:rPr lang="en-GB" smtClean="0"/>
              <a:t>20/10/2022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846682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7487C7-6366-443A-92BB-5F0AEDE27D00}" type="datetimeFigureOut">
              <a:rPr lang="en-GB" smtClean="0"/>
              <a:t>20/10/2022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2985663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7487C7-6366-443A-92BB-5F0AEDE27D00}"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94650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7487C7-6366-443A-92BB-5F0AEDE27D00}" type="datetimeFigureOut">
              <a:rPr lang="en-GB" smtClean="0"/>
              <a:t>20/10/2022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646087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440851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68121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804449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2360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739082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4138942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487C7-6366-443A-92BB-5F0AEDE27D00}" type="datetimeFigureOut">
              <a:rPr lang="en-GB" smtClean="0"/>
              <a:t>20/10/2022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1B1AEB-468C-4F36-A003-898CC54E7CF7}" type="slidenum">
              <a:rPr lang="en-GB" smtClean="0"/>
              <a:t>‹#›</a:t>
            </a:fld>
            <a:endParaRPr lang="en-GB"/>
          </a:p>
        </p:txBody>
      </p:sp>
    </p:spTree>
    <p:extLst>
      <p:ext uri="{BB962C8B-B14F-4D97-AF65-F5344CB8AC3E}">
        <p14:creationId xmlns:p14="http://schemas.microsoft.com/office/powerpoint/2010/main" val="346743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97487C7-6366-443A-92BB-5F0AEDE27D00}" type="datetimeFigureOut">
              <a:rPr lang="en-GB" smtClean="0"/>
              <a:t>20/10/2022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21B1AEB-468C-4F36-A003-898CC54E7CF7}" type="slidenum">
              <a:rPr lang="en-GB" smtClean="0"/>
              <a:t>‹#›</a:t>
            </a:fld>
            <a:endParaRPr lang="en-GB"/>
          </a:p>
        </p:txBody>
      </p:sp>
    </p:spTree>
    <p:extLst>
      <p:ext uri="{BB962C8B-B14F-4D97-AF65-F5344CB8AC3E}">
        <p14:creationId xmlns:p14="http://schemas.microsoft.com/office/powerpoint/2010/main" val="106480354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79BF-4E11-A828-4DB8-DE3D6DC6CD57}"/>
              </a:ext>
            </a:extLst>
          </p:cNvPr>
          <p:cNvSpPr>
            <a:spLocks noGrp="1"/>
          </p:cNvSpPr>
          <p:nvPr>
            <p:ph type="ctrTitle"/>
          </p:nvPr>
        </p:nvSpPr>
        <p:spPr>
          <a:xfrm>
            <a:off x="2904867" y="692038"/>
            <a:ext cx="4254137" cy="872346"/>
          </a:xfrm>
        </p:spPr>
        <p:txBody>
          <a:bodyPr anchor="ctr">
            <a:normAutofit fontScale="90000"/>
          </a:bodyPr>
          <a:lstStyle/>
          <a:p>
            <a:r>
              <a:rPr lang="en-GB" sz="7200" dirty="0"/>
              <a:t>WELCOME</a:t>
            </a:r>
          </a:p>
        </p:txBody>
      </p:sp>
      <p:sp>
        <p:nvSpPr>
          <p:cNvPr id="3" name="Subtitle 2">
            <a:extLst>
              <a:ext uri="{FF2B5EF4-FFF2-40B4-BE49-F238E27FC236}">
                <a16:creationId xmlns:a16="http://schemas.microsoft.com/office/drawing/2014/main" id="{8BAA0B89-B440-8375-CDA3-D79539BFD00B}"/>
              </a:ext>
            </a:extLst>
          </p:cNvPr>
          <p:cNvSpPr>
            <a:spLocks noGrp="1"/>
          </p:cNvSpPr>
          <p:nvPr>
            <p:ph type="subTitle" idx="1"/>
          </p:nvPr>
        </p:nvSpPr>
        <p:spPr>
          <a:xfrm>
            <a:off x="1524000" y="5514052"/>
            <a:ext cx="9144000" cy="651910"/>
          </a:xfrm>
        </p:spPr>
        <p:txBody>
          <a:bodyPr anchor="ctr">
            <a:normAutofit/>
          </a:bodyPr>
          <a:lstStyle/>
          <a:p>
            <a:r>
              <a:rPr lang="en-GB" dirty="0"/>
              <a:t>MODULE: MANAGING PEOPLE</a:t>
            </a:r>
          </a:p>
        </p:txBody>
      </p:sp>
      <p:sp>
        <p:nvSpPr>
          <p:cNvPr id="6" name="TextBox 5">
            <a:extLst>
              <a:ext uri="{FF2B5EF4-FFF2-40B4-BE49-F238E27FC236}">
                <a16:creationId xmlns:a16="http://schemas.microsoft.com/office/drawing/2014/main" id="{7FD7D0F5-69E3-172A-F1FE-EB7D6AE97BD5}"/>
              </a:ext>
            </a:extLst>
          </p:cNvPr>
          <p:cNvSpPr txBox="1"/>
          <p:nvPr/>
        </p:nvSpPr>
        <p:spPr>
          <a:xfrm>
            <a:off x="315044" y="5056059"/>
            <a:ext cx="3800025" cy="646331"/>
          </a:xfrm>
          <a:prstGeom prst="rect">
            <a:avLst/>
          </a:prstGeom>
          <a:noFill/>
        </p:spPr>
        <p:txBody>
          <a:bodyPr wrap="square">
            <a:spAutoFit/>
          </a:bodyPr>
          <a:lstStyle/>
          <a:p>
            <a:r>
              <a:rPr lang="en-GB" dirty="0"/>
              <a:t>ZHIVKO PANEV – 2109289</a:t>
            </a:r>
          </a:p>
          <a:p>
            <a:r>
              <a:rPr lang="en-GB" dirty="0"/>
              <a:t>Managing People LCBB5004_BIRM</a:t>
            </a:r>
          </a:p>
        </p:txBody>
      </p:sp>
      <p:sp>
        <p:nvSpPr>
          <p:cNvPr id="11" name="TextBox 10">
            <a:extLst>
              <a:ext uri="{FF2B5EF4-FFF2-40B4-BE49-F238E27FC236}">
                <a16:creationId xmlns:a16="http://schemas.microsoft.com/office/drawing/2014/main" id="{A330A2B4-D6F3-A201-7570-FD25601AA5C9}"/>
              </a:ext>
            </a:extLst>
          </p:cNvPr>
          <p:cNvSpPr txBox="1"/>
          <p:nvPr/>
        </p:nvSpPr>
        <p:spPr>
          <a:xfrm>
            <a:off x="7175046" y="4933524"/>
            <a:ext cx="4572000" cy="923330"/>
          </a:xfrm>
          <a:prstGeom prst="rect">
            <a:avLst/>
          </a:prstGeom>
          <a:noFill/>
        </p:spPr>
        <p:txBody>
          <a:bodyPr wrap="square">
            <a:spAutoFit/>
          </a:bodyPr>
          <a:lstStyle/>
          <a:p>
            <a:r>
              <a:rPr lang="en-GB" dirty="0"/>
              <a:t>Module Coordinator: Samuel Ofori</a:t>
            </a:r>
          </a:p>
          <a:p>
            <a:r>
              <a:rPr lang="en-GB" dirty="0"/>
              <a:t>Internal Verifier: Dr Eric Osei	</a:t>
            </a:r>
          </a:p>
          <a:p>
            <a:endParaRPr lang="en-GB" dirty="0"/>
          </a:p>
        </p:txBody>
      </p:sp>
      <p:sp>
        <p:nvSpPr>
          <p:cNvPr id="19" name="TextBox 18">
            <a:extLst>
              <a:ext uri="{FF2B5EF4-FFF2-40B4-BE49-F238E27FC236}">
                <a16:creationId xmlns:a16="http://schemas.microsoft.com/office/drawing/2014/main" id="{EB577717-99EA-DB89-49DA-CEE166E496CD}"/>
              </a:ext>
            </a:extLst>
          </p:cNvPr>
          <p:cNvSpPr txBox="1"/>
          <p:nvPr/>
        </p:nvSpPr>
        <p:spPr>
          <a:xfrm>
            <a:off x="2664700" y="1629692"/>
            <a:ext cx="6100354" cy="646331"/>
          </a:xfrm>
          <a:prstGeom prst="rect">
            <a:avLst/>
          </a:prstGeom>
          <a:noFill/>
        </p:spPr>
        <p:txBody>
          <a:bodyPr wrap="square">
            <a:spAutoFit/>
          </a:bodyPr>
          <a:lstStyle/>
          <a:p>
            <a:r>
              <a:rPr lang="en-US" dirty="0"/>
              <a:t>INDIVIDUAL PRESENTATION- MANAGING PEOPLE</a:t>
            </a:r>
          </a:p>
          <a:p>
            <a:endParaRPr lang="en-US" dirty="0"/>
          </a:p>
        </p:txBody>
      </p:sp>
      <p:pic>
        <p:nvPicPr>
          <p:cNvPr id="1026" name="Picture 2" descr="University of Wales Trinity Saint David | British Council">
            <a:extLst>
              <a:ext uri="{FF2B5EF4-FFF2-40B4-BE49-F238E27FC236}">
                <a16:creationId xmlns:a16="http://schemas.microsoft.com/office/drawing/2014/main" id="{53E49BBD-42D0-5E57-C83B-92E7613C5B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8843" y="2014119"/>
            <a:ext cx="4046835" cy="2658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290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20780-EAEC-90C3-532C-FE11D0C3EC16}"/>
              </a:ext>
            </a:extLst>
          </p:cNvPr>
          <p:cNvSpPr>
            <a:spLocks noGrp="1"/>
          </p:cNvSpPr>
          <p:nvPr>
            <p:ph type="title"/>
          </p:nvPr>
        </p:nvSpPr>
        <p:spPr>
          <a:xfrm>
            <a:off x="1286933" y="609600"/>
            <a:ext cx="10197494" cy="1099457"/>
          </a:xfrm>
        </p:spPr>
        <p:txBody>
          <a:bodyPr>
            <a:normAutofit/>
          </a:bodyPr>
          <a:lstStyle/>
          <a:p>
            <a:r>
              <a:rPr lang="en-GB" dirty="0"/>
              <a:t>Today`s presentation will cover</a:t>
            </a:r>
          </a:p>
        </p:txBody>
      </p:sp>
      <p:sp>
        <p:nvSpPr>
          <p:cNvPr id="54" name="Isosceles Triangle 5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7" name="Content Placeholder 2">
            <a:extLst>
              <a:ext uri="{FF2B5EF4-FFF2-40B4-BE49-F238E27FC236}">
                <a16:creationId xmlns:a16="http://schemas.microsoft.com/office/drawing/2014/main" id="{36A8EA73-1C85-AC18-9B80-B18E381C1C8D}"/>
              </a:ext>
            </a:extLst>
          </p:cNvPr>
          <p:cNvGraphicFramePr>
            <a:graphicFrameLocks noGrp="1"/>
          </p:cNvGraphicFramePr>
          <p:nvPr>
            <p:ph idx="1"/>
            <p:extLst>
              <p:ext uri="{D42A27DB-BD31-4B8C-83A1-F6EECF244321}">
                <p14:modId xmlns:p14="http://schemas.microsoft.com/office/powerpoint/2010/main" val="127572129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6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C46159-172A-B9C8-24DF-4D066B0F4358}"/>
              </a:ext>
            </a:extLst>
          </p:cNvPr>
          <p:cNvSpPr>
            <a:spLocks noGrp="1"/>
          </p:cNvSpPr>
          <p:nvPr>
            <p:ph type="title"/>
          </p:nvPr>
        </p:nvSpPr>
        <p:spPr>
          <a:xfrm>
            <a:off x="7323225" y="29632"/>
            <a:ext cx="4277881" cy="2227730"/>
          </a:xfrm>
        </p:spPr>
        <p:txBody>
          <a:bodyPr anchor="ctr">
            <a:normAutofit/>
          </a:bodyPr>
          <a:lstStyle/>
          <a:p>
            <a:r>
              <a:rPr lang="en-GB" dirty="0">
                <a:solidFill>
                  <a:srgbClr val="FFFFFF"/>
                </a:solidFill>
              </a:rPr>
              <a:t>Human resources focus and purpose</a:t>
            </a:r>
          </a:p>
        </p:txBody>
      </p:sp>
      <p:pic>
        <p:nvPicPr>
          <p:cNvPr id="6" name="Graphic 5" descr="Graph and note paper pads with pencil">
            <a:extLst>
              <a:ext uri="{FF2B5EF4-FFF2-40B4-BE49-F238E27FC236}">
                <a16:creationId xmlns:a16="http://schemas.microsoft.com/office/drawing/2014/main" id="{16278D54-FB08-DF42-A6C8-A13858B8E7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7BD34715-95DC-6C21-8D21-5EFCDD05C213}"/>
              </a:ext>
            </a:extLst>
          </p:cNvPr>
          <p:cNvSpPr>
            <a:spLocks noGrp="1"/>
          </p:cNvSpPr>
          <p:nvPr>
            <p:ph idx="1"/>
          </p:nvPr>
        </p:nvSpPr>
        <p:spPr>
          <a:xfrm>
            <a:off x="7017723" y="1885378"/>
            <a:ext cx="4512988" cy="3317938"/>
          </a:xfrm>
        </p:spPr>
        <p:txBody>
          <a:bodyPr anchor="t">
            <a:noAutofit/>
          </a:bodyPr>
          <a:lstStyle/>
          <a:p>
            <a:r>
              <a:rPr lang="en-GB" dirty="0">
                <a:solidFill>
                  <a:srgbClr val="FFFFFF"/>
                </a:solidFill>
              </a:rPr>
              <a:t>Overall purpose of HR is to ensure the organisation can achieve success through people(Torrington 2020). </a:t>
            </a:r>
          </a:p>
          <a:p>
            <a:r>
              <a:rPr lang="en-GB" dirty="0">
                <a:solidFill>
                  <a:srgbClr val="FFFFFF"/>
                </a:solidFill>
              </a:rPr>
              <a:t>HR professionals manage the human capital of an organisation  and focus on policies and processes</a:t>
            </a:r>
          </a:p>
          <a:p>
            <a:r>
              <a:rPr lang="en-GB" dirty="0">
                <a:solidFill>
                  <a:srgbClr val="FFFFFF"/>
                </a:solidFill>
              </a:rPr>
              <a:t> HR usually finds and trains employees.</a:t>
            </a:r>
          </a:p>
          <a:p>
            <a:r>
              <a:rPr lang="en-GB" dirty="0">
                <a:solidFill>
                  <a:srgbClr val="FFFFFF"/>
                </a:solidFill>
              </a:rPr>
              <a:t> Human resources strategies to improve engagement with employees and managers</a:t>
            </a:r>
          </a:p>
        </p:txBody>
      </p:sp>
    </p:spTree>
    <p:extLst>
      <p:ext uri="{BB962C8B-B14F-4D97-AF65-F5344CB8AC3E}">
        <p14:creationId xmlns:p14="http://schemas.microsoft.com/office/powerpoint/2010/main" val="1244065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4216F-4D20-1CDC-6B0D-70B0F0BB2704}"/>
              </a:ext>
            </a:extLst>
          </p:cNvPr>
          <p:cNvSpPr>
            <a:spLocks noGrp="1"/>
          </p:cNvSpPr>
          <p:nvPr>
            <p:ph type="title"/>
          </p:nvPr>
        </p:nvSpPr>
        <p:spPr>
          <a:xfrm>
            <a:off x="770971" y="-913291"/>
            <a:ext cx="8596668" cy="1826581"/>
          </a:xfrm>
        </p:spPr>
        <p:txBody>
          <a:bodyPr/>
          <a:lstStyle/>
          <a:p>
            <a:r>
              <a:rPr lang="en-GB" b="1" dirty="0">
                <a:solidFill>
                  <a:schemeClr val="accent2">
                    <a:lumMod val="50000"/>
                  </a:schemeClr>
                </a:solidFill>
              </a:rPr>
              <a:t>Aim of HR Department</a:t>
            </a:r>
          </a:p>
        </p:txBody>
      </p:sp>
      <p:graphicFrame>
        <p:nvGraphicFramePr>
          <p:cNvPr id="5" name="Text Placeholder 2">
            <a:extLst>
              <a:ext uri="{FF2B5EF4-FFF2-40B4-BE49-F238E27FC236}">
                <a16:creationId xmlns:a16="http://schemas.microsoft.com/office/drawing/2014/main" id="{0DE0D9A9-8460-E756-1490-C807EE48EB9E}"/>
              </a:ext>
            </a:extLst>
          </p:cNvPr>
          <p:cNvGraphicFramePr/>
          <p:nvPr>
            <p:extLst>
              <p:ext uri="{D42A27DB-BD31-4B8C-83A1-F6EECF244321}">
                <p14:modId xmlns:p14="http://schemas.microsoft.com/office/powerpoint/2010/main" val="910261116"/>
              </p:ext>
            </p:extLst>
          </p:nvPr>
        </p:nvGraphicFramePr>
        <p:xfrm>
          <a:off x="770971" y="1970319"/>
          <a:ext cx="8596668" cy="36232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7734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A732-A31F-6F7F-C12D-63A7E8912BA8}"/>
              </a:ext>
            </a:extLst>
          </p:cNvPr>
          <p:cNvSpPr>
            <a:spLocks noGrp="1"/>
          </p:cNvSpPr>
          <p:nvPr>
            <p:ph type="title"/>
          </p:nvPr>
        </p:nvSpPr>
        <p:spPr>
          <a:xfrm>
            <a:off x="2313628" y="0"/>
            <a:ext cx="8596668" cy="1320800"/>
          </a:xfrm>
        </p:spPr>
        <p:txBody>
          <a:bodyPr anchor="t">
            <a:normAutofit/>
          </a:bodyPr>
          <a:lstStyle/>
          <a:p>
            <a:r>
              <a:rPr lang="en-GB" dirty="0"/>
              <a:t>Responsibilities of HR</a:t>
            </a:r>
          </a:p>
        </p:txBody>
      </p:sp>
      <p:sp>
        <p:nvSpPr>
          <p:cNvPr id="3" name="Content Placeholder 2">
            <a:extLst>
              <a:ext uri="{FF2B5EF4-FFF2-40B4-BE49-F238E27FC236}">
                <a16:creationId xmlns:a16="http://schemas.microsoft.com/office/drawing/2014/main" id="{D143E5C5-2CBF-02B5-1199-15DB4311C7B9}"/>
              </a:ext>
            </a:extLst>
          </p:cNvPr>
          <p:cNvSpPr>
            <a:spLocks noGrp="1"/>
          </p:cNvSpPr>
          <p:nvPr>
            <p:ph idx="1"/>
          </p:nvPr>
        </p:nvSpPr>
        <p:spPr>
          <a:xfrm>
            <a:off x="902113" y="1703137"/>
            <a:ext cx="6140561" cy="6197600"/>
          </a:xfrm>
        </p:spPr>
        <p:txBody>
          <a:bodyPr>
            <a:normAutofit/>
          </a:bodyPr>
          <a:lstStyle/>
          <a:p>
            <a:pPr>
              <a:lnSpc>
                <a:spcPct val="90000"/>
              </a:lnSpc>
            </a:pPr>
            <a:r>
              <a:rPr lang="en-GB" sz="2000" dirty="0"/>
              <a:t>Managing and using people effectively</a:t>
            </a:r>
          </a:p>
          <a:p>
            <a:pPr>
              <a:lnSpc>
                <a:spcPct val="90000"/>
              </a:lnSpc>
            </a:pPr>
            <a:r>
              <a:rPr lang="en-GB" sz="2000" dirty="0"/>
              <a:t>Performance monitoring and compensation</a:t>
            </a:r>
          </a:p>
          <a:p>
            <a:pPr>
              <a:lnSpc>
                <a:spcPct val="90000"/>
              </a:lnSpc>
            </a:pPr>
            <a:r>
              <a:rPr lang="en-GB" sz="2000" dirty="0"/>
              <a:t>Developing individual engagement with the work process</a:t>
            </a:r>
          </a:p>
          <a:p>
            <a:pPr>
              <a:lnSpc>
                <a:spcPct val="90000"/>
              </a:lnSpc>
            </a:pPr>
            <a:r>
              <a:rPr lang="en-GB" sz="2000" dirty="0"/>
              <a:t>Increasing and inspiring employees’ creativity and flexibility</a:t>
            </a:r>
          </a:p>
          <a:p>
            <a:pPr>
              <a:lnSpc>
                <a:spcPct val="90000"/>
              </a:lnSpc>
            </a:pPr>
            <a:r>
              <a:rPr lang="en-GB" sz="2000" dirty="0"/>
              <a:t>Applying new plans and career development projects</a:t>
            </a:r>
          </a:p>
          <a:p>
            <a:pPr>
              <a:lnSpc>
                <a:spcPct val="90000"/>
              </a:lnSpc>
            </a:pPr>
            <a:r>
              <a:rPr lang="en-GB" sz="2000" dirty="0"/>
              <a:t>Managing the integration of the technical software to improve the management affected by internal factors</a:t>
            </a:r>
          </a:p>
          <a:p>
            <a:pPr>
              <a:lnSpc>
                <a:spcPct val="90000"/>
              </a:lnSpc>
            </a:pPr>
            <a:endParaRPr lang="en-GB" dirty="0"/>
          </a:p>
        </p:txBody>
      </p:sp>
      <p:pic>
        <p:nvPicPr>
          <p:cNvPr id="1026" name="Picture 2" descr="Why Is Human Resource Planning Important? - ITChronicles">
            <a:extLst>
              <a:ext uri="{FF2B5EF4-FFF2-40B4-BE49-F238E27FC236}">
                <a16:creationId xmlns:a16="http://schemas.microsoft.com/office/drawing/2014/main" id="{A1032D9E-C9C1-CEA8-9348-A8BB0C3F21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42674" y="2576095"/>
            <a:ext cx="3145536" cy="2799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258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E54D-6B58-5701-A64D-84C2B4DC5740}"/>
              </a:ext>
            </a:extLst>
          </p:cNvPr>
          <p:cNvSpPr>
            <a:spLocks noGrp="1"/>
          </p:cNvSpPr>
          <p:nvPr>
            <p:ph type="title"/>
          </p:nvPr>
        </p:nvSpPr>
        <p:spPr>
          <a:xfrm>
            <a:off x="3549771" y="0"/>
            <a:ext cx="2938468" cy="1383163"/>
          </a:xfrm>
        </p:spPr>
        <p:txBody>
          <a:bodyPr anchor="ctr">
            <a:normAutofit/>
          </a:bodyPr>
          <a:lstStyle/>
          <a:p>
            <a:r>
              <a:rPr lang="en-GB" sz="3300" dirty="0"/>
              <a:t>RECRUITMENT</a:t>
            </a:r>
          </a:p>
        </p:txBody>
      </p:sp>
      <p:sp>
        <p:nvSpPr>
          <p:cNvPr id="3" name="Content Placeholder 2">
            <a:extLst>
              <a:ext uri="{FF2B5EF4-FFF2-40B4-BE49-F238E27FC236}">
                <a16:creationId xmlns:a16="http://schemas.microsoft.com/office/drawing/2014/main" id="{B3087D13-4CF9-9E89-7207-E499A99F2F66}"/>
              </a:ext>
            </a:extLst>
          </p:cNvPr>
          <p:cNvSpPr>
            <a:spLocks noGrp="1"/>
          </p:cNvSpPr>
          <p:nvPr>
            <p:ph idx="1"/>
          </p:nvPr>
        </p:nvSpPr>
        <p:spPr>
          <a:xfrm>
            <a:off x="637767" y="1383163"/>
            <a:ext cx="8919328" cy="4450311"/>
          </a:xfrm>
        </p:spPr>
        <p:txBody>
          <a:bodyPr>
            <a:normAutofit fontScale="92500" lnSpcReduction="10000"/>
          </a:bodyPr>
          <a:lstStyle/>
          <a:p>
            <a:pPr marL="0" indent="0">
              <a:buNone/>
            </a:pPr>
            <a:endParaRPr lang="en-GB" dirty="0"/>
          </a:p>
          <a:p>
            <a:pPr marL="0" indent="0">
              <a:buNone/>
            </a:pPr>
            <a:endParaRPr lang="en-GB" sz="2600" dirty="0"/>
          </a:p>
          <a:p>
            <a:pPr marL="0" indent="0">
              <a:buNone/>
            </a:pPr>
            <a:r>
              <a:rPr lang="en-GB" sz="2600" dirty="0"/>
              <a:t>The responsibilities of HR professionals to select and hire employees with excellent profile is significant to reduce an organisation’s turnover. </a:t>
            </a:r>
          </a:p>
          <a:p>
            <a:pPr marL="0" indent="0">
              <a:buNone/>
            </a:pPr>
            <a:r>
              <a:rPr lang="en-GB" sz="2600" dirty="0"/>
              <a:t>Good practices </a:t>
            </a:r>
            <a:r>
              <a:rPr lang="en-US" sz="2600" dirty="0"/>
              <a:t>such as research by checking reference lists and contacting previous employers could help </a:t>
            </a:r>
            <a:r>
              <a:rPr lang="en-GB" sz="2600" dirty="0"/>
              <a:t>find the best match for the vacancies, which play a vital role in the business.</a:t>
            </a:r>
          </a:p>
          <a:p>
            <a:pPr marL="0" indent="0">
              <a:buNone/>
            </a:pPr>
            <a:endParaRPr lang="en-GB" dirty="0"/>
          </a:p>
          <a:p>
            <a:pPr marL="0" indent="0">
              <a:buNone/>
            </a:pPr>
            <a:r>
              <a:rPr lang="en-GB" dirty="0"/>
              <a:t>HR management activities, including recruiting and hiring employees, could improve the business` performance (Pasaoglu,2015).</a:t>
            </a:r>
          </a:p>
          <a:p>
            <a:pPr marL="0" indent="0">
              <a:buNone/>
            </a:pPr>
            <a:endParaRPr lang="en-GB" dirty="0"/>
          </a:p>
          <a:p>
            <a:pPr marL="0" indent="0">
              <a:buNone/>
            </a:pPr>
            <a:endParaRPr lang="en-GB" dirty="0"/>
          </a:p>
        </p:txBody>
      </p:sp>
      <p:pic>
        <p:nvPicPr>
          <p:cNvPr id="7" name="Graphic 6" descr="Users">
            <a:extLst>
              <a:ext uri="{FF2B5EF4-FFF2-40B4-BE49-F238E27FC236}">
                <a16:creationId xmlns:a16="http://schemas.microsoft.com/office/drawing/2014/main" id="{FC4FE2D0-6371-E909-4B99-CEF7DD302B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2407" y="-292677"/>
            <a:ext cx="1992444" cy="1992444"/>
          </a:xfrm>
          <a:prstGeom prst="rect">
            <a:avLst/>
          </a:prstGeom>
        </p:spPr>
      </p:pic>
      <p:cxnSp>
        <p:nvCxnSpPr>
          <p:cNvPr id="5" name="Straight Connector 4">
            <a:extLst>
              <a:ext uri="{FF2B5EF4-FFF2-40B4-BE49-F238E27FC236}">
                <a16:creationId xmlns:a16="http://schemas.microsoft.com/office/drawing/2014/main" id="{354BCF0B-1B86-1E9B-DE8F-E094EDB4F928}"/>
              </a:ext>
            </a:extLst>
          </p:cNvPr>
          <p:cNvCxnSpPr>
            <a:cxnSpLocks/>
          </p:cNvCxnSpPr>
          <p:nvPr/>
        </p:nvCxnSpPr>
        <p:spPr>
          <a:xfrm>
            <a:off x="637767" y="4864811"/>
            <a:ext cx="8667482" cy="0"/>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4068487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0ECD7-5ACE-F341-4838-6369CED959F5}"/>
              </a:ext>
            </a:extLst>
          </p:cNvPr>
          <p:cNvSpPr>
            <a:spLocks noGrp="1"/>
          </p:cNvSpPr>
          <p:nvPr>
            <p:ph type="title"/>
          </p:nvPr>
        </p:nvSpPr>
        <p:spPr>
          <a:xfrm>
            <a:off x="2999993" y="0"/>
            <a:ext cx="6169531" cy="1320800"/>
          </a:xfrm>
        </p:spPr>
        <p:txBody>
          <a:bodyPr vert="horz" lIns="91440" tIns="45720" rIns="91440" bIns="45720" rtlCol="0" anchor="ctr">
            <a:normAutofit/>
          </a:bodyPr>
          <a:lstStyle/>
          <a:p>
            <a:r>
              <a:rPr lang="en-US" dirty="0"/>
              <a:t>THE EVOLUTION OF HR</a:t>
            </a:r>
          </a:p>
        </p:txBody>
      </p:sp>
      <p:sp>
        <p:nvSpPr>
          <p:cNvPr id="8" name="Content Placeholder 7">
            <a:extLst>
              <a:ext uri="{FF2B5EF4-FFF2-40B4-BE49-F238E27FC236}">
                <a16:creationId xmlns:a16="http://schemas.microsoft.com/office/drawing/2014/main" id="{AB822B23-8AC8-2CFD-87C6-53B9708CF711}"/>
              </a:ext>
            </a:extLst>
          </p:cNvPr>
          <p:cNvSpPr>
            <a:spLocks noGrp="1"/>
          </p:cNvSpPr>
          <p:nvPr>
            <p:ph idx="1"/>
          </p:nvPr>
        </p:nvSpPr>
        <p:spPr>
          <a:xfrm>
            <a:off x="685168" y="1204523"/>
            <a:ext cx="8904310" cy="4318000"/>
          </a:xfrm>
        </p:spPr>
        <p:txBody>
          <a:bodyPr>
            <a:noAutofit/>
          </a:bodyPr>
          <a:lstStyle/>
          <a:p>
            <a:pPr marL="0" indent="0">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Human Resources was a separate entity from the rest of the company. But with the change in human needs, now its strategic strengths could develop a higher performance for an organisation</a:t>
            </a:r>
          </a:p>
          <a:p>
            <a:pPr marL="0" indent="0">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 Back in the 19th century, Human Resources were to handle only administrative tasks and resolve conflicts when needed. HR used to be a cost centre but has now transformed into a revenue producer. </a:t>
            </a:r>
            <a:r>
              <a:rPr lang="en-US" sz="2400" b="1" dirty="0">
                <a:effectLst/>
                <a:latin typeface="Calibri" panose="020F0502020204030204" pitchFamily="34" charset="0"/>
                <a:ea typeface="Calibri" panose="020F0502020204030204" pitchFamily="34" charset="0"/>
                <a:cs typeface="Times New Roman" panose="02020603050405020304" pitchFamily="18" charset="0"/>
              </a:rPr>
              <a:t>(T</a:t>
            </a:r>
            <a:r>
              <a:rPr lang="en-US" sz="2400" b="1" dirty="0">
                <a:latin typeface="Calibri" panose="020F0502020204030204" pitchFamily="34" charset="0"/>
                <a:ea typeface="Calibri" panose="020F0502020204030204" pitchFamily="34" charset="0"/>
                <a:cs typeface="Times New Roman" panose="02020603050405020304" pitchFamily="18" charset="0"/>
              </a:rPr>
              <a:t>eam,2018</a:t>
            </a:r>
            <a:r>
              <a:rPr lang="en-US" sz="2400" dirty="0">
                <a:latin typeface="Calibri" panose="020F0502020204030204" pitchFamily="34" charset="0"/>
                <a:ea typeface="Calibri" panose="020F0502020204030204" pitchFamily="34" charset="0"/>
                <a:cs typeface="Times New Roman" panose="02020603050405020304" pitchFamily="18" charset="0"/>
              </a:rPr>
              <a:t>)</a:t>
            </a:r>
            <a:endParaRPr lang="en-US" sz="2400" dirty="0"/>
          </a:p>
        </p:txBody>
      </p:sp>
      <p:pic>
        <p:nvPicPr>
          <p:cNvPr id="4" name="Content Placeholder 3">
            <a:extLst>
              <a:ext uri="{FF2B5EF4-FFF2-40B4-BE49-F238E27FC236}">
                <a16:creationId xmlns:a16="http://schemas.microsoft.com/office/drawing/2014/main" id="{023CCB8D-69A5-0F47-E514-9706A37900B6}"/>
              </a:ext>
            </a:extLst>
          </p:cNvPr>
          <p:cNvPicPr>
            <a:picLocks noChangeAspect="1"/>
          </p:cNvPicPr>
          <p:nvPr/>
        </p:nvPicPr>
        <p:blipFill>
          <a:blip r:embed="rId2"/>
          <a:stretch>
            <a:fillRect/>
          </a:stretch>
        </p:blipFill>
        <p:spPr>
          <a:xfrm>
            <a:off x="2602522" y="3582769"/>
            <a:ext cx="5205047" cy="3275231"/>
          </a:xfrm>
          <a:prstGeom prst="rect">
            <a:avLst/>
          </a:prstGeom>
        </p:spPr>
      </p:pic>
    </p:spTree>
    <p:extLst>
      <p:ext uri="{BB962C8B-B14F-4D97-AF65-F5344CB8AC3E}">
        <p14:creationId xmlns:p14="http://schemas.microsoft.com/office/powerpoint/2010/main" val="1736607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Isosceles Triangle 3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165F9DB-9E16-8DAA-3539-718359CA7F86}"/>
              </a:ext>
            </a:extLst>
          </p:cNvPr>
          <p:cNvSpPr>
            <a:spLocks noGrp="1"/>
          </p:cNvSpPr>
          <p:nvPr>
            <p:ph type="title"/>
          </p:nvPr>
        </p:nvSpPr>
        <p:spPr>
          <a:xfrm>
            <a:off x="228540" y="131181"/>
            <a:ext cx="4203045" cy="1375608"/>
          </a:xfrm>
        </p:spPr>
        <p:txBody>
          <a:bodyPr anchor="ctr">
            <a:normAutofit/>
          </a:bodyPr>
          <a:lstStyle/>
          <a:p>
            <a:pPr>
              <a:lnSpc>
                <a:spcPct val="90000"/>
              </a:lnSpc>
            </a:pPr>
            <a:r>
              <a:rPr lang="en-GB" sz="3100" dirty="0">
                <a:solidFill>
                  <a:schemeClr val="bg1"/>
                </a:solidFill>
              </a:rPr>
              <a:t>The new role of </a:t>
            </a:r>
            <a:br>
              <a:rPr lang="en-GB" sz="3100" dirty="0">
                <a:solidFill>
                  <a:schemeClr val="bg1"/>
                </a:solidFill>
              </a:rPr>
            </a:br>
            <a:r>
              <a:rPr lang="en-GB" sz="3100" dirty="0">
                <a:solidFill>
                  <a:schemeClr val="bg1"/>
                </a:solidFill>
              </a:rPr>
              <a:t>Human Resources Managers</a:t>
            </a:r>
          </a:p>
        </p:txBody>
      </p:sp>
      <p:sp>
        <p:nvSpPr>
          <p:cNvPr id="3" name="Content Placeholder 2">
            <a:extLst>
              <a:ext uri="{FF2B5EF4-FFF2-40B4-BE49-F238E27FC236}">
                <a16:creationId xmlns:a16="http://schemas.microsoft.com/office/drawing/2014/main" id="{910355C1-A57E-D241-D6EE-25E214FB770A}"/>
              </a:ext>
            </a:extLst>
          </p:cNvPr>
          <p:cNvSpPr>
            <a:spLocks noGrp="1"/>
          </p:cNvSpPr>
          <p:nvPr>
            <p:ph idx="1"/>
          </p:nvPr>
        </p:nvSpPr>
        <p:spPr>
          <a:xfrm>
            <a:off x="84994" y="1506790"/>
            <a:ext cx="4660126" cy="4553366"/>
          </a:xfrm>
        </p:spPr>
        <p:txBody>
          <a:bodyPr>
            <a:normAutofit lnSpcReduction="10000"/>
          </a:bodyPr>
          <a:lstStyle/>
          <a:p>
            <a:endParaRPr lang="en-GB" dirty="0">
              <a:solidFill>
                <a:schemeClr val="bg1"/>
              </a:solidFill>
            </a:endParaRPr>
          </a:p>
          <a:p>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Solid human resource management is vital for thriving the business to achieve performance targets.</a:t>
            </a:r>
          </a:p>
          <a:p>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Theories of behavioural scientists such as Abraham Maslow demonstrated that the need for achievement or self-success was a stronger motivator for many people than money. (Rowe,2022)</a:t>
            </a:r>
            <a:endParaRPr lang="en-GB" sz="2400" dirty="0">
              <a:solidFill>
                <a:schemeClr val="bg1"/>
              </a:solidFill>
            </a:endParaRPr>
          </a:p>
        </p:txBody>
      </p:sp>
      <p:pic>
        <p:nvPicPr>
          <p:cNvPr id="4" name="Picture 3">
            <a:extLst>
              <a:ext uri="{FF2B5EF4-FFF2-40B4-BE49-F238E27FC236}">
                <a16:creationId xmlns:a16="http://schemas.microsoft.com/office/drawing/2014/main" id="{6C681D0D-D02A-3720-B29B-C87F3472924A}"/>
              </a:ext>
            </a:extLst>
          </p:cNvPr>
          <p:cNvPicPr>
            <a:picLocks noChangeAspect="1"/>
          </p:cNvPicPr>
          <p:nvPr/>
        </p:nvPicPr>
        <p:blipFill>
          <a:blip r:embed="rId2"/>
          <a:stretch>
            <a:fillRect/>
          </a:stretch>
        </p:blipFill>
        <p:spPr>
          <a:xfrm>
            <a:off x="5716872" y="1313104"/>
            <a:ext cx="5680257" cy="4231791"/>
          </a:xfrm>
          <a:prstGeom prst="rect">
            <a:avLst/>
          </a:prstGeom>
        </p:spPr>
      </p:pic>
      <p:sp>
        <p:nvSpPr>
          <p:cNvPr id="38" name="Isosceles Triangle 3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94577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B67027-6812-BC60-E307-F68D60A50CB3}"/>
              </a:ext>
            </a:extLst>
          </p:cNvPr>
          <p:cNvSpPr>
            <a:spLocks noGrp="1"/>
          </p:cNvSpPr>
          <p:nvPr>
            <p:ph idx="1"/>
          </p:nvPr>
        </p:nvSpPr>
        <p:spPr>
          <a:xfrm>
            <a:off x="789628" y="912183"/>
            <a:ext cx="8596668" cy="5440491"/>
          </a:xfrm>
        </p:spPr>
        <p:txBody>
          <a:bodyPr>
            <a:normAutofit/>
          </a:bodyPr>
          <a:lstStyle/>
          <a:p>
            <a:r>
              <a:rPr lang="en-US" sz="2400" dirty="0">
                <a:solidFill>
                  <a:schemeClr val="accent2"/>
                </a:solidFill>
              </a:rPr>
              <a:t>Retention</a:t>
            </a:r>
            <a:r>
              <a:rPr lang="en-US" sz="2400" dirty="0"/>
              <a:t>:</a:t>
            </a:r>
            <a:r>
              <a:rPr lang="en-US" sz="2000" dirty="0"/>
              <a:t> </a:t>
            </a:r>
            <a:r>
              <a:rPr lang="en-US" dirty="0">
                <a:solidFill>
                  <a:schemeClr val="tx1"/>
                </a:solidFill>
              </a:rPr>
              <a:t>Process by which a company guarantees its employees don`t leave their jobs. Each firm has a varying retention rate, which indicates the figure of employees who remained in the firm during a fixed period (</a:t>
            </a:r>
            <a:r>
              <a:rPr lang="en-US" dirty="0" err="1">
                <a:solidFill>
                  <a:schemeClr val="tx1"/>
                </a:solidFill>
              </a:rPr>
              <a:t>Basu</a:t>
            </a:r>
            <a:r>
              <a:rPr lang="en-US" dirty="0">
                <a:solidFill>
                  <a:schemeClr val="tx1"/>
                </a:solidFill>
              </a:rPr>
              <a:t> Mallick,2021)</a:t>
            </a:r>
            <a:endParaRPr lang="en-US" sz="2400" dirty="0">
              <a:solidFill>
                <a:schemeClr val="accent2"/>
              </a:solidFill>
            </a:endParaRPr>
          </a:p>
          <a:p>
            <a:r>
              <a:rPr lang="en-US" sz="2400" dirty="0">
                <a:solidFill>
                  <a:schemeClr val="accent2"/>
                </a:solidFill>
              </a:rPr>
              <a:t>Motivation: </a:t>
            </a:r>
            <a:r>
              <a:rPr lang="en-US" dirty="0">
                <a:solidFill>
                  <a:schemeClr val="tx1"/>
                </a:solidFill>
              </a:rPr>
              <a:t>In the business industry, employee motivation could represent the level of energy and commitment that workers bring to their work environment. </a:t>
            </a:r>
          </a:p>
          <a:p>
            <a:r>
              <a:rPr lang="en-US" sz="2400" dirty="0">
                <a:solidFill>
                  <a:schemeClr val="accent2"/>
                </a:solidFill>
              </a:rPr>
              <a:t>Engagement: </a:t>
            </a:r>
            <a:r>
              <a:rPr lang="en-GB" dirty="0">
                <a:solidFill>
                  <a:schemeClr val="tx1"/>
                </a:solidFill>
              </a:rPr>
              <a:t>HR describes the level of enthusiasm and dedication a worker feels toward their job from the level of engagement within the business environment. The employee’s employment cares about the performance of the company and monitoring that their worker’s efforts make a difference.</a:t>
            </a:r>
            <a:endParaRPr lang="en-US"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180317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AA1A7-E2F5-D864-31F5-FA40633AB6E5}"/>
              </a:ext>
            </a:extLst>
          </p:cNvPr>
          <p:cNvSpPr>
            <a:spLocks noGrp="1"/>
          </p:cNvSpPr>
          <p:nvPr>
            <p:ph type="title"/>
          </p:nvPr>
        </p:nvSpPr>
        <p:spPr/>
        <p:txBody>
          <a:bodyPr/>
          <a:lstStyle/>
          <a:p>
            <a:r>
              <a:rPr lang="en-GB" dirty="0"/>
              <a:t>Retention </a:t>
            </a:r>
          </a:p>
        </p:txBody>
      </p:sp>
      <p:sp>
        <p:nvSpPr>
          <p:cNvPr id="3" name="Content Placeholder 2">
            <a:extLst>
              <a:ext uri="{FF2B5EF4-FFF2-40B4-BE49-F238E27FC236}">
                <a16:creationId xmlns:a16="http://schemas.microsoft.com/office/drawing/2014/main" id="{D500015F-5BB4-66E0-2C10-F55EF0D2A24E}"/>
              </a:ext>
            </a:extLst>
          </p:cNvPr>
          <p:cNvSpPr>
            <a:spLocks noGrp="1"/>
          </p:cNvSpPr>
          <p:nvPr>
            <p:ph idx="1"/>
          </p:nvPr>
        </p:nvSpPr>
        <p:spPr>
          <a:xfrm>
            <a:off x="655869" y="1488613"/>
            <a:ext cx="8596668" cy="5066733"/>
          </a:xfrm>
        </p:spPr>
        <p:txBody>
          <a:bodyPr>
            <a:norm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Understanding the retention risk and finding the best strategies to reduce losing employees is fundamental to human resource development. (Holiday, 2021)</a:t>
            </a: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Compensations and benefits are always welcome when you need to hire someone. Still, once you hire them, now you need to consider other factors such as career growth, opportunities and access to learning and developing new skills.</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 Organisations with high retention rates have successfully accepted strategies to engage and motivate their workers.</a:t>
            </a: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Providing competitive pay, Benefits, Making intelligent hiring decisions, Creating a culture of employee listening</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2227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C5AF9-8367-FA9E-0C48-26831B7F7C84}"/>
              </a:ext>
            </a:extLst>
          </p:cNvPr>
          <p:cNvSpPr>
            <a:spLocks noGrp="1"/>
          </p:cNvSpPr>
          <p:nvPr>
            <p:ph type="title"/>
          </p:nvPr>
        </p:nvSpPr>
        <p:spPr>
          <a:xfrm>
            <a:off x="3240230" y="0"/>
            <a:ext cx="8596668" cy="1320800"/>
          </a:xfrm>
        </p:spPr>
        <p:txBody>
          <a:bodyPr/>
          <a:lstStyle/>
          <a:p>
            <a:r>
              <a:rPr lang="en-GB" dirty="0"/>
              <a:t>Motivation</a:t>
            </a:r>
          </a:p>
        </p:txBody>
      </p:sp>
      <p:sp>
        <p:nvSpPr>
          <p:cNvPr id="3" name="Content Placeholder 2">
            <a:extLst>
              <a:ext uri="{FF2B5EF4-FFF2-40B4-BE49-F238E27FC236}">
                <a16:creationId xmlns:a16="http://schemas.microsoft.com/office/drawing/2014/main" id="{572177E5-B13F-182E-9C72-8AE93A316789}"/>
              </a:ext>
            </a:extLst>
          </p:cNvPr>
          <p:cNvSpPr>
            <a:spLocks noGrp="1"/>
          </p:cNvSpPr>
          <p:nvPr>
            <p:ph idx="1"/>
          </p:nvPr>
        </p:nvSpPr>
        <p:spPr>
          <a:xfrm>
            <a:off x="677334" y="846944"/>
            <a:ext cx="8596668" cy="4742487"/>
          </a:xfrm>
        </p:spPr>
        <p:txBody>
          <a:bodyPr>
            <a:normAutofit/>
          </a:bodyPr>
          <a:lstStyle/>
          <a:p>
            <a:r>
              <a:rPr lang="en-GB" sz="2000" dirty="0"/>
              <a:t>Most of the theories and practices have traditionally focused on extrinsic motivators. These are powerful motivators, but intrinsic rewards are essential to employees in today`s environment (Thomas 2000)</a:t>
            </a:r>
          </a:p>
          <a:p>
            <a:r>
              <a:rPr lang="en-GB" sz="2000" dirty="0"/>
              <a:t>Extrinsic motivation- including the evaluation and cash rewards, with simple words and other tangible incentives</a:t>
            </a:r>
            <a:r>
              <a:rPr lang="en-US" sz="2000" dirty="0"/>
              <a:t>- is helpful to motivate employees to complete a task on</a:t>
            </a:r>
            <a:r>
              <a:rPr lang="en-GB" sz="2000" dirty="0"/>
              <a:t> short notice. This can be beneficial in short-term plans to achieve deadlines</a:t>
            </a:r>
          </a:p>
          <a:p>
            <a:r>
              <a:rPr lang="en-GB" sz="2000" dirty="0"/>
              <a:t>Intrinsic motivation- this type of motivation is defined as morally right behaviour at the workplace. Those motivators can help individuals to get inspiration when managers challenge them to enjoy the work process.</a:t>
            </a:r>
          </a:p>
          <a:p>
            <a:r>
              <a:rPr lang="en-GB" sz="2000" dirty="0"/>
              <a:t>Leadership development – to help organisations to build solid relationships through social and training processes.</a:t>
            </a:r>
          </a:p>
        </p:txBody>
      </p:sp>
    </p:spTree>
    <p:extLst>
      <p:ext uri="{BB962C8B-B14F-4D97-AF65-F5344CB8AC3E}">
        <p14:creationId xmlns:p14="http://schemas.microsoft.com/office/powerpoint/2010/main" val="972660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F1D2-98C1-AC1B-265A-A57DEC016623}"/>
              </a:ext>
            </a:extLst>
          </p:cNvPr>
          <p:cNvSpPr>
            <a:spLocks noGrp="1"/>
          </p:cNvSpPr>
          <p:nvPr>
            <p:ph type="title"/>
          </p:nvPr>
        </p:nvSpPr>
        <p:spPr/>
        <p:txBody>
          <a:bodyPr/>
          <a:lstStyle/>
          <a:p>
            <a:r>
              <a:rPr lang="en-GB" dirty="0"/>
              <a:t>Engagement</a:t>
            </a:r>
          </a:p>
        </p:txBody>
      </p:sp>
      <p:sp>
        <p:nvSpPr>
          <p:cNvPr id="3" name="Content Placeholder 2">
            <a:extLst>
              <a:ext uri="{FF2B5EF4-FFF2-40B4-BE49-F238E27FC236}">
                <a16:creationId xmlns:a16="http://schemas.microsoft.com/office/drawing/2014/main" id="{BFB1BEF4-5C50-D653-5448-BFD33EF93297}"/>
              </a:ext>
            </a:extLst>
          </p:cNvPr>
          <p:cNvSpPr>
            <a:spLocks noGrp="1"/>
          </p:cNvSpPr>
          <p:nvPr>
            <p:ph idx="1"/>
          </p:nvPr>
        </p:nvSpPr>
        <p:spPr>
          <a:xfrm>
            <a:off x="565038" y="1615157"/>
            <a:ext cx="9236687" cy="3880773"/>
          </a:xfrm>
        </p:spPr>
        <p:txBody>
          <a:bodyPr>
            <a:normAutofit/>
          </a:bodyPr>
          <a:lstStyle/>
          <a:p>
            <a:r>
              <a:rPr lang="en-GB" sz="2400" dirty="0"/>
              <a:t>HR professionals can engage employees with their work or organizations via various </a:t>
            </a:r>
            <a:r>
              <a:rPr lang="en-US" sz="2400" dirty="0"/>
              <a:t>strategies, but engagement is essential to empower employees and recognize a </a:t>
            </a:r>
            <a:r>
              <a:rPr lang="en-GB" sz="2400" dirty="0"/>
              <a:t>good working environment.</a:t>
            </a:r>
          </a:p>
          <a:p>
            <a:r>
              <a:rPr lang="en-GB" sz="2400" dirty="0"/>
              <a:t>Investing in well-being with good beneficial contracts could make your employees feel valued and secure for their future.</a:t>
            </a:r>
          </a:p>
          <a:p>
            <a:r>
              <a:rPr lang="en-GB" sz="2400" dirty="0"/>
              <a:t>Defining an organisation’s long-term projects and plans brings transparency, which can help engage employees with mutual ideas and visions.</a:t>
            </a:r>
          </a:p>
        </p:txBody>
      </p:sp>
    </p:spTree>
    <p:extLst>
      <p:ext uri="{BB962C8B-B14F-4D97-AF65-F5344CB8AC3E}">
        <p14:creationId xmlns:p14="http://schemas.microsoft.com/office/powerpoint/2010/main" val="729442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27A4-3E0B-4650-BDEB-FB042B8A5F4A}"/>
              </a:ext>
            </a:extLst>
          </p:cNvPr>
          <p:cNvSpPr>
            <a:spLocks noGrp="1"/>
          </p:cNvSpPr>
          <p:nvPr>
            <p:ph type="title"/>
          </p:nvPr>
        </p:nvSpPr>
        <p:spPr>
          <a:xfrm>
            <a:off x="677334" y="609600"/>
            <a:ext cx="8596668" cy="1320800"/>
          </a:xfrm>
        </p:spPr>
        <p:txBody>
          <a:bodyPr>
            <a:normAutofit/>
          </a:bodyPr>
          <a:lstStyle/>
          <a:p>
            <a:r>
              <a:rPr lang="en-GB"/>
              <a:t>RETENTION, MOTIVATION, ENGAGEMENT</a:t>
            </a:r>
          </a:p>
        </p:txBody>
      </p:sp>
      <p:graphicFrame>
        <p:nvGraphicFramePr>
          <p:cNvPr id="60" name="Content Placeholder 2">
            <a:extLst>
              <a:ext uri="{FF2B5EF4-FFF2-40B4-BE49-F238E27FC236}">
                <a16:creationId xmlns:a16="http://schemas.microsoft.com/office/drawing/2014/main" id="{18D81AB1-D577-A1DF-7CED-EE345D3021D1}"/>
              </a:ext>
            </a:extLst>
          </p:cNvPr>
          <p:cNvGraphicFramePr>
            <a:graphicFrameLocks noGrp="1"/>
          </p:cNvGraphicFramePr>
          <p:nvPr>
            <p:ph idx="1"/>
            <p:extLst>
              <p:ext uri="{D42A27DB-BD31-4B8C-83A1-F6EECF244321}">
                <p14:modId xmlns:p14="http://schemas.microsoft.com/office/powerpoint/2010/main" val="3445487248"/>
              </p:ext>
            </p:extLst>
          </p:nvPr>
        </p:nvGraphicFramePr>
        <p:xfrm>
          <a:off x="269357" y="1488281"/>
          <a:ext cx="10190096"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4965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4546C-BCBF-93DA-AED2-01780CAF6AD5}"/>
              </a:ext>
            </a:extLst>
          </p:cNvPr>
          <p:cNvSpPr>
            <a:spLocks noGrp="1"/>
          </p:cNvSpPr>
          <p:nvPr>
            <p:ph type="title"/>
          </p:nvPr>
        </p:nvSpPr>
        <p:spPr>
          <a:xfrm>
            <a:off x="4015423" y="-128337"/>
            <a:ext cx="4924878" cy="1320800"/>
          </a:xfrm>
        </p:spPr>
        <p:txBody>
          <a:bodyPr anchor="ctr">
            <a:normAutofit/>
          </a:bodyPr>
          <a:lstStyle/>
          <a:p>
            <a:r>
              <a:rPr lang="en-GB" dirty="0"/>
              <a:t>PROBLEM-SOLVING</a:t>
            </a:r>
          </a:p>
        </p:txBody>
      </p:sp>
      <p:pic>
        <p:nvPicPr>
          <p:cNvPr id="46" name="Graphic 31" descr="Light Bulb and Gear">
            <a:extLst>
              <a:ext uri="{FF2B5EF4-FFF2-40B4-BE49-F238E27FC236}">
                <a16:creationId xmlns:a16="http://schemas.microsoft.com/office/drawing/2014/main" id="{254C5CB0-F8E0-51BE-F034-15F001CE04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9533" y="1803149"/>
            <a:ext cx="3251701" cy="3251701"/>
          </a:xfrm>
          <a:prstGeom prst="rect">
            <a:avLst/>
          </a:prstGeom>
        </p:spPr>
      </p:pic>
      <p:sp>
        <p:nvSpPr>
          <p:cNvPr id="3" name="Content Placeholder 2">
            <a:extLst>
              <a:ext uri="{FF2B5EF4-FFF2-40B4-BE49-F238E27FC236}">
                <a16:creationId xmlns:a16="http://schemas.microsoft.com/office/drawing/2014/main" id="{C45D0830-A402-8868-0756-ADBA1FE39FA3}"/>
              </a:ext>
            </a:extLst>
          </p:cNvPr>
          <p:cNvSpPr>
            <a:spLocks noGrp="1"/>
          </p:cNvSpPr>
          <p:nvPr>
            <p:ph idx="1"/>
          </p:nvPr>
        </p:nvSpPr>
        <p:spPr>
          <a:xfrm>
            <a:off x="2545497" y="1050795"/>
            <a:ext cx="6721643" cy="5352716"/>
          </a:xfrm>
        </p:spPr>
        <p:txBody>
          <a:bodyPr>
            <a:normAutofit fontScale="85000" lnSpcReduction="10000"/>
          </a:bodyPr>
          <a:lstStyle/>
          <a:p>
            <a:pPr>
              <a:lnSpc>
                <a:spcPct val="90000"/>
              </a:lnSpc>
            </a:pPr>
            <a:r>
              <a:rPr lang="en-GB" sz="1300" dirty="0"/>
              <a:t> </a:t>
            </a:r>
            <a:r>
              <a:rPr lang="en-GB" sz="2000" dirty="0"/>
              <a:t>Problem-solving ability to identify problems and analyse them to get back with the best solution could help HR management to move forward with finding the best practices to build a competitive work environment.</a:t>
            </a:r>
          </a:p>
          <a:p>
            <a:pPr>
              <a:lnSpc>
                <a:spcPct val="90000"/>
              </a:lnSpc>
            </a:pPr>
            <a:endParaRPr lang="en-GB" sz="2000" dirty="0"/>
          </a:p>
          <a:p>
            <a:pPr>
              <a:lnSpc>
                <a:spcPct val="90000"/>
              </a:lnSpc>
            </a:pPr>
            <a:r>
              <a:rPr lang="en-GB" sz="2000" dirty="0"/>
              <a:t>Solutions- Getting on top of every problem in the organisation and taking face-to-face meetings with employees to raise their issues could massively impact the communication chain, and common concerns can be raised and solved via new strategies engaged with the nature of the matter.</a:t>
            </a:r>
          </a:p>
          <a:p>
            <a:pPr>
              <a:lnSpc>
                <a:spcPct val="90000"/>
              </a:lnSpc>
            </a:pPr>
            <a:endParaRPr lang="en-GB" sz="2000" dirty="0"/>
          </a:p>
          <a:p>
            <a:pPr>
              <a:lnSpc>
                <a:spcPct val="90000"/>
              </a:lnSpc>
            </a:pPr>
            <a:r>
              <a:rPr lang="en-GB" sz="2000" dirty="0"/>
              <a:t>Research in Taiwan in 500 manufacturing companies randomly selected proves that HRM policies should be involved in decision-making at the board level (Yu-Ru,1999).</a:t>
            </a:r>
          </a:p>
          <a:p>
            <a:pPr>
              <a:lnSpc>
                <a:spcPct val="90000"/>
              </a:lnSpc>
            </a:pPr>
            <a:endParaRPr lang="en-GB" sz="2000" dirty="0"/>
          </a:p>
          <a:p>
            <a:pPr>
              <a:lnSpc>
                <a:spcPct val="90000"/>
              </a:lnSpc>
            </a:pPr>
            <a:r>
              <a:rPr lang="en-GB" sz="2000" dirty="0"/>
              <a:t>Productivity and Discipline should have high performance to avoid costs for the firm.</a:t>
            </a:r>
          </a:p>
          <a:p>
            <a:pPr>
              <a:lnSpc>
                <a:spcPct val="90000"/>
              </a:lnSpc>
            </a:pPr>
            <a:endParaRPr lang="en-GB" sz="2000" dirty="0"/>
          </a:p>
          <a:p>
            <a:pPr>
              <a:lnSpc>
                <a:spcPct val="90000"/>
              </a:lnSpc>
            </a:pPr>
            <a:r>
              <a:rPr lang="en-GB" sz="2000" dirty="0"/>
              <a:t>Misbehaviour problems can reduce the quality or the speed of the job process.</a:t>
            </a:r>
          </a:p>
        </p:txBody>
      </p:sp>
    </p:spTree>
    <p:extLst>
      <p:ext uri="{BB962C8B-B14F-4D97-AF65-F5344CB8AC3E}">
        <p14:creationId xmlns:p14="http://schemas.microsoft.com/office/powerpoint/2010/main" val="834328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6C424E71-D8F5-5037-C7C2-280F63EA7924}"/>
              </a:ext>
            </a:extLst>
          </p:cNvPr>
          <p:cNvPicPr>
            <a:picLocks noChangeAspect="1"/>
          </p:cNvPicPr>
          <p:nvPr/>
        </p:nvPicPr>
        <p:blipFill rotWithShape="1">
          <a:blip r:embed="rId2">
            <a:duotone>
              <a:prstClr val="black"/>
              <a:schemeClr val="tx2">
                <a:tint val="45000"/>
                <a:satMod val="400000"/>
              </a:schemeClr>
            </a:duotone>
            <a:alphaModFix amt="40000"/>
          </a:blip>
          <a:srcRect b="15730"/>
          <a:stretch/>
        </p:blipFill>
        <p:spPr>
          <a:xfrm>
            <a:off x="20" y="52765"/>
            <a:ext cx="12191980" cy="6857990"/>
          </a:xfrm>
          <a:prstGeom prst="rect">
            <a:avLst/>
          </a:prstGeom>
        </p:spPr>
      </p:pic>
      <p:sp>
        <p:nvSpPr>
          <p:cNvPr id="2" name="Title 1">
            <a:extLst>
              <a:ext uri="{FF2B5EF4-FFF2-40B4-BE49-F238E27FC236}">
                <a16:creationId xmlns:a16="http://schemas.microsoft.com/office/drawing/2014/main" id="{9E641EF3-1A2F-2B8D-8962-A7371BE81CD0}"/>
              </a:ext>
            </a:extLst>
          </p:cNvPr>
          <p:cNvSpPr>
            <a:spLocks noGrp="1"/>
          </p:cNvSpPr>
          <p:nvPr>
            <p:ph type="title"/>
          </p:nvPr>
        </p:nvSpPr>
        <p:spPr>
          <a:xfrm>
            <a:off x="4501246" y="3892345"/>
            <a:ext cx="8596668" cy="1320800"/>
          </a:xfrm>
        </p:spPr>
        <p:txBody>
          <a:bodyPr vert="horz" lIns="91440" tIns="45720" rIns="91440" bIns="45720" rtlCol="0">
            <a:normAutofit/>
          </a:bodyPr>
          <a:lstStyle/>
          <a:p>
            <a:r>
              <a:rPr lang="en-US" dirty="0"/>
              <a:t>THANK YOU</a:t>
            </a:r>
          </a:p>
        </p:txBody>
      </p:sp>
      <p:sp>
        <p:nvSpPr>
          <p:cNvPr id="3" name="Content Placeholder 2">
            <a:extLst>
              <a:ext uri="{FF2B5EF4-FFF2-40B4-BE49-F238E27FC236}">
                <a16:creationId xmlns:a16="http://schemas.microsoft.com/office/drawing/2014/main" id="{01AF67DC-AD06-2C6B-7846-72A8FFB7C092}"/>
              </a:ext>
            </a:extLst>
          </p:cNvPr>
          <p:cNvSpPr>
            <a:spLocks noGrp="1"/>
          </p:cNvSpPr>
          <p:nvPr>
            <p:ph idx="1"/>
          </p:nvPr>
        </p:nvSpPr>
        <p:spPr>
          <a:xfrm>
            <a:off x="905934" y="666191"/>
            <a:ext cx="10647158" cy="3880773"/>
          </a:xfrm>
        </p:spPr>
        <p:txBody>
          <a:bodyPr vert="horz" lIns="91440" tIns="45720" rIns="91440" bIns="45720" rtlCol="0">
            <a:normAutofit/>
          </a:bodyPr>
          <a:lstStyle/>
          <a:p>
            <a:pPr marL="0" indent="0">
              <a:buNone/>
            </a:pPr>
            <a:r>
              <a:rPr lang="en-US" sz="2400" b="1" dirty="0">
                <a:solidFill>
                  <a:srgbClr val="FFFFFF"/>
                </a:solidFill>
              </a:rPr>
              <a:t>HRM is one of the most essential tools for each business or organization.</a:t>
            </a:r>
          </a:p>
          <a:p>
            <a:pPr marL="0" indent="0">
              <a:buNone/>
            </a:pPr>
            <a:r>
              <a:rPr lang="en-US" sz="2400" b="1" dirty="0">
                <a:solidFill>
                  <a:srgbClr val="FFFFFF"/>
                </a:solidFill>
              </a:rPr>
              <a:t>Human Resources management monitors employees’ performance and brings new and fresh ideas to the industry. </a:t>
            </a:r>
          </a:p>
          <a:p>
            <a:pPr marL="0" indent="0">
              <a:buNone/>
            </a:pPr>
            <a:r>
              <a:rPr lang="en-US" sz="2400" b="1" dirty="0">
                <a:solidFill>
                  <a:srgbClr val="FFFFFF"/>
                </a:solidFill>
              </a:rPr>
              <a:t>Implementing new strategies and researching employee feedback can improve the business’s overall performance.</a:t>
            </a:r>
          </a:p>
          <a:p>
            <a:pPr marL="0" indent="0">
              <a:buNone/>
            </a:pPr>
            <a:endParaRPr lang="en-US" dirty="0">
              <a:solidFill>
                <a:srgbClr val="FFFFFF"/>
              </a:solidFill>
            </a:endParaRPr>
          </a:p>
        </p:txBody>
      </p:sp>
    </p:spTree>
    <p:extLst>
      <p:ext uri="{BB962C8B-B14F-4D97-AF65-F5344CB8AC3E}">
        <p14:creationId xmlns:p14="http://schemas.microsoft.com/office/powerpoint/2010/main" val="16996328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354E-D325-EF2B-6029-30A0AED5836B}"/>
              </a:ext>
            </a:extLst>
          </p:cNvPr>
          <p:cNvSpPr>
            <a:spLocks noGrp="1"/>
          </p:cNvSpPr>
          <p:nvPr>
            <p:ph type="title"/>
          </p:nvPr>
        </p:nvSpPr>
        <p:spPr>
          <a:xfrm>
            <a:off x="5536734" y="609600"/>
            <a:ext cx="3737268" cy="1320800"/>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9953B839-6968-5A58-7F6C-2EF167342EB1}"/>
              </a:ext>
            </a:extLst>
          </p:cNvPr>
          <p:cNvSpPr>
            <a:spLocks noGrp="1"/>
          </p:cNvSpPr>
          <p:nvPr>
            <p:ph idx="1"/>
          </p:nvPr>
        </p:nvSpPr>
        <p:spPr>
          <a:xfrm>
            <a:off x="5209563" y="2160589"/>
            <a:ext cx="4064439" cy="3880773"/>
          </a:xfrm>
        </p:spPr>
        <p:txBody>
          <a:bodyPr>
            <a:normAutofit/>
          </a:bodyPr>
          <a:lstStyle/>
          <a:p>
            <a:r>
              <a:rPr lang="en-GB"/>
              <a:t>Please ask your questions</a:t>
            </a:r>
          </a:p>
          <a:p>
            <a:endParaRPr lang="en-GB" dirty="0"/>
          </a:p>
        </p:txBody>
      </p:sp>
      <p:pic>
        <p:nvPicPr>
          <p:cNvPr id="5" name="Picture 4" descr="Wood human figure">
            <a:extLst>
              <a:ext uri="{FF2B5EF4-FFF2-40B4-BE49-F238E27FC236}">
                <a16:creationId xmlns:a16="http://schemas.microsoft.com/office/drawing/2014/main" id="{6F8D6955-297B-CEE2-6013-C97408C878CD}"/>
              </a:ext>
            </a:extLst>
          </p:cNvPr>
          <p:cNvPicPr>
            <a:picLocks noChangeAspect="1"/>
          </p:cNvPicPr>
          <p:nvPr/>
        </p:nvPicPr>
        <p:blipFill rotWithShape="1">
          <a:blip r:embed="rId2"/>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6" name="Isosceles Triangle 2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27546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26B84-1C8B-6C38-FE2E-F8C25C340DF9}"/>
              </a:ext>
            </a:extLst>
          </p:cNvPr>
          <p:cNvSpPr>
            <a:spLocks noGrp="1"/>
          </p:cNvSpPr>
          <p:nvPr>
            <p:ph type="title"/>
          </p:nvPr>
        </p:nvSpPr>
        <p:spPr>
          <a:xfrm>
            <a:off x="3595332" y="-1"/>
            <a:ext cx="8596668" cy="1320800"/>
          </a:xfrm>
        </p:spPr>
        <p:txBody>
          <a:bodyPr>
            <a:normAutofit/>
          </a:bodyPr>
          <a:lstStyle/>
          <a:p>
            <a:r>
              <a:rPr lang="en-GB" dirty="0"/>
              <a:t>REFFERENCE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004A4D-6206-5083-2B91-531C75A4686A}"/>
              </a:ext>
            </a:extLst>
          </p:cNvPr>
          <p:cNvSpPr>
            <a:spLocks noGrp="1"/>
          </p:cNvSpPr>
          <p:nvPr>
            <p:ph idx="1"/>
          </p:nvPr>
        </p:nvSpPr>
        <p:spPr>
          <a:xfrm>
            <a:off x="996617" y="726613"/>
            <a:ext cx="10377235" cy="5898776"/>
          </a:xfrm>
        </p:spPr>
        <p:txBody>
          <a:bodyPr>
            <a:normAutofit/>
          </a:bodyPr>
          <a:lstStyle/>
          <a:p>
            <a:r>
              <a:rPr lang="en-US" sz="1600" dirty="0">
                <a:latin typeface="Arial" panose="020B0604020202020204" pitchFamily="34" charset="0"/>
                <a:cs typeface="Arial" panose="020B0604020202020204" pitchFamily="34" charset="0"/>
              </a:rPr>
              <a:t>Armstrong, M and Taylor, S  (2020) </a:t>
            </a:r>
            <a:r>
              <a:rPr lang="en-US" sz="1600" i="1" dirty="0">
                <a:latin typeface="Arial" panose="020B0604020202020204" pitchFamily="34" charset="0"/>
                <a:cs typeface="Arial" panose="020B0604020202020204" pitchFamily="34" charset="0"/>
              </a:rPr>
              <a:t>Armstrong`s Handbook of Human Resource Management Practice</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BilbU</a:t>
            </a:r>
            <a:r>
              <a:rPr lang="en-US" sz="1600" dirty="0">
                <a:latin typeface="Arial" panose="020B0604020202020204" pitchFamily="34" charset="0"/>
                <a:cs typeface="Arial" panose="020B0604020202020204" pitchFamily="34" charset="0"/>
              </a:rPr>
              <a:t> Version 15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London, Kogan Page.</a:t>
            </a:r>
          </a:p>
          <a:p>
            <a:r>
              <a:rPr lang="en-US" sz="1600" dirty="0" err="1">
                <a:latin typeface="Arial" panose="020B0604020202020204" pitchFamily="34" charset="0"/>
                <a:cs typeface="Arial" panose="020B0604020202020204" pitchFamily="34" charset="0"/>
              </a:rPr>
              <a:t>Pasaoglu</a:t>
            </a:r>
            <a:r>
              <a:rPr lang="en-US" sz="1600" dirty="0">
                <a:latin typeface="Arial" panose="020B0604020202020204" pitchFamily="34" charset="0"/>
                <a:cs typeface="Arial" panose="020B0604020202020204" pitchFamily="34" charset="0"/>
              </a:rPr>
              <a:t>, D. (2015). Analysis of the relationship between human resources management practices and organizational commitment from a strategic perspective: Findings from the banking industry. </a:t>
            </a:r>
            <a:r>
              <a:rPr lang="en-US" sz="1600" i="1" dirty="0">
                <a:latin typeface="Arial" panose="020B0604020202020204" pitchFamily="34" charset="0"/>
                <a:cs typeface="Arial" panose="020B0604020202020204" pitchFamily="34" charset="0"/>
              </a:rPr>
              <a:t>Procedia Social and Behavioral Sciences</a:t>
            </a:r>
          </a:p>
          <a:p>
            <a:r>
              <a:rPr lang="en-US" sz="1600" dirty="0">
                <a:effectLst/>
                <a:latin typeface="Arial" panose="020B0604020202020204" pitchFamily="34" charset="0"/>
                <a:ea typeface="Calibri" panose="020F0502020204030204" pitchFamily="34" charset="0"/>
                <a:cs typeface="Arial" panose="020B0604020202020204" pitchFamily="34" charset="0"/>
              </a:rPr>
              <a:t>Rowe, R. H., 2022. </a:t>
            </a:r>
            <a:r>
              <a:rPr lang="en-US" sz="1600" i="1" dirty="0">
                <a:effectLst/>
                <a:latin typeface="Arial" panose="020B0604020202020204" pitchFamily="34" charset="0"/>
                <a:ea typeface="Calibri" panose="020F0502020204030204" pitchFamily="34" charset="0"/>
                <a:cs typeface="Arial" panose="020B0604020202020204" pitchFamily="34" charset="0"/>
              </a:rPr>
              <a:t>The Four Main Stages of How HR Has Evolved Over the Years. </a:t>
            </a:r>
            <a:r>
              <a:rPr lang="en-US" sz="1600" dirty="0">
                <a:effectLst/>
                <a:latin typeface="Arial" panose="020B0604020202020204" pitchFamily="34" charset="0"/>
                <a:ea typeface="Calibri" panose="020F0502020204030204" pitchFamily="34" charset="0"/>
                <a:cs typeface="Arial" panose="020B0604020202020204" pitchFamily="34" charset="0"/>
              </a:rPr>
              <a:t>[Online] </a:t>
            </a:r>
            <a:br>
              <a:rPr lang="en-US" sz="1600" dirty="0">
                <a:effectLst/>
                <a:latin typeface="Arial" panose="020B0604020202020204" pitchFamily="34" charset="0"/>
                <a:ea typeface="Calibri" panose="020F0502020204030204" pitchFamily="34" charset="0"/>
                <a:cs typeface="Arial" panose="020B0604020202020204" pitchFamily="34" charset="0"/>
              </a:rPr>
            </a:br>
            <a:r>
              <a:rPr lang="en-US" sz="1600" dirty="0">
                <a:effectLst/>
                <a:latin typeface="Arial" panose="020B0604020202020204" pitchFamily="34" charset="0"/>
                <a:ea typeface="Calibri" panose="020F0502020204030204" pitchFamily="34" charset="0"/>
                <a:cs typeface="Arial" panose="020B0604020202020204" pitchFamily="34" charset="0"/>
              </a:rPr>
              <a:t>Available at: </a:t>
            </a:r>
            <a:r>
              <a:rPr lang="en-US" sz="1600" u="sng" dirty="0">
                <a:effectLst/>
                <a:latin typeface="Arial" panose="020B0604020202020204" pitchFamily="34" charset="0"/>
                <a:ea typeface="Calibri" panose="020F0502020204030204" pitchFamily="34" charset="0"/>
                <a:cs typeface="Arial" panose="020B0604020202020204" pitchFamily="34" charset="0"/>
              </a:rPr>
              <a:t>https://yourbusiness.azcentral.com/personnel-vs-human-resources-14877.html</a:t>
            </a:r>
            <a:r>
              <a:rPr lang="en-US" sz="1600" dirty="0">
                <a:effectLst/>
                <a:latin typeface="Arial" panose="020B0604020202020204" pitchFamily="34" charset="0"/>
                <a:ea typeface="Calibri" panose="020F0502020204030204" pitchFamily="34" charset="0"/>
                <a:cs typeface="Arial" panose="020B0604020202020204" pitchFamily="34" charset="0"/>
              </a:rPr>
              <a:t>[Accessed 10 2022].</a:t>
            </a:r>
          </a:p>
          <a:p>
            <a:r>
              <a:rPr lang="en-US" sz="1600" dirty="0">
                <a:effectLst/>
                <a:latin typeface="Arial" panose="020B0604020202020204" pitchFamily="34" charset="0"/>
                <a:ea typeface="Calibri" panose="020F0502020204030204" pitchFamily="34" charset="0"/>
                <a:cs typeface="Arial" panose="020B0604020202020204" pitchFamily="34" charset="0"/>
              </a:rPr>
              <a:t>Team, T. R., 2018. </a:t>
            </a:r>
            <a:r>
              <a:rPr lang="en-US" sz="1600" i="1" dirty="0">
                <a:effectLst/>
                <a:latin typeface="Arial" panose="020B0604020202020204" pitchFamily="34" charset="0"/>
                <a:ea typeface="Calibri" panose="020F0502020204030204" pitchFamily="34" charset="0"/>
                <a:cs typeface="Arial" panose="020B0604020202020204" pitchFamily="34" charset="0"/>
              </a:rPr>
              <a:t>How HR Has Changed Over Time. </a:t>
            </a:r>
            <a:r>
              <a:rPr lang="en-US" sz="1600" dirty="0">
                <a:effectLst/>
                <a:latin typeface="Arial" panose="020B0604020202020204" pitchFamily="34" charset="0"/>
                <a:ea typeface="Calibri" panose="020F0502020204030204" pitchFamily="34" charset="0"/>
                <a:cs typeface="Arial" panose="020B0604020202020204" pitchFamily="34" charset="0"/>
              </a:rPr>
              <a:t>[Online] Available at: </a:t>
            </a:r>
            <a:r>
              <a:rPr lang="en-US" sz="1600" u="sng" dirty="0">
                <a:effectLst/>
                <a:latin typeface="Arial" panose="020B0604020202020204" pitchFamily="34" charset="0"/>
                <a:ea typeface="Calibri" panose="020F0502020204030204" pitchFamily="34" charset="0"/>
                <a:cs typeface="Arial" panose="020B0604020202020204" pitchFamily="34" charset="0"/>
              </a:rPr>
              <a:t>https://www.reflektive.com/blog/hr-changing/</a:t>
            </a:r>
            <a:r>
              <a:rPr lang="en-US" sz="1600" u="sng" dirty="0">
                <a:latin typeface="Arial" panose="020B0604020202020204" pitchFamily="34" charset="0"/>
                <a:ea typeface="Calibri" panose="020F0502020204030204" pitchFamily="34" charset="0"/>
                <a:cs typeface="Arial" panose="020B0604020202020204" pitchFamily="34" charset="0"/>
              </a:rPr>
              <a:t> </a:t>
            </a:r>
            <a:r>
              <a:rPr lang="en-US" sz="1600" dirty="0">
                <a:effectLst/>
                <a:latin typeface="Arial" panose="020B0604020202020204" pitchFamily="34" charset="0"/>
                <a:ea typeface="Calibri" panose="020F0502020204030204" pitchFamily="34" charset="0"/>
                <a:cs typeface="Arial" panose="020B0604020202020204" pitchFamily="34" charset="0"/>
              </a:rPr>
              <a:t>[Accessed 10 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r>
              <a:rPr lang="en-GB" sz="1600" dirty="0">
                <a:effectLst/>
                <a:latin typeface="Arial" panose="020B0604020202020204" pitchFamily="34" charset="0"/>
                <a:ea typeface="Calibri" panose="020F0502020204030204" pitchFamily="34" charset="0"/>
                <a:cs typeface="Arial" panose="020B0604020202020204" pitchFamily="34" charset="0"/>
              </a:rPr>
              <a:t>Thomas,</a:t>
            </a:r>
            <a:r>
              <a:rPr lang="en-GB" sz="1600" dirty="0">
                <a:latin typeface="Arial" panose="020B0604020202020204" pitchFamily="34" charset="0"/>
                <a:ea typeface="Calibri" panose="020F0502020204030204" pitchFamily="34" charset="0"/>
                <a:cs typeface="Arial" panose="020B0604020202020204" pitchFamily="34" charset="0"/>
              </a:rPr>
              <a:t> Kenneth W. (2000). </a:t>
            </a:r>
            <a:r>
              <a:rPr lang="en-GB" sz="1600" i="1" dirty="0">
                <a:latin typeface="Arial" panose="020B0604020202020204" pitchFamily="34" charset="0"/>
                <a:ea typeface="Calibri" panose="020F0502020204030204" pitchFamily="34" charset="0"/>
                <a:cs typeface="Arial" panose="020B0604020202020204" pitchFamily="34" charset="0"/>
              </a:rPr>
              <a:t>Intrinsic motivation at work- Building energy and commitment.</a:t>
            </a:r>
            <a:r>
              <a:rPr lang="en-GB" sz="1600" dirty="0">
                <a:latin typeface="Arial" panose="020B0604020202020204" pitchFamily="34" charset="0"/>
                <a:ea typeface="Calibri" panose="020F0502020204030204" pitchFamily="34" charset="0"/>
                <a:cs typeface="Arial" panose="020B0604020202020204" pitchFamily="34" charset="0"/>
              </a:rPr>
              <a:t> San Francisco: Berrett-Koehler</a:t>
            </a:r>
          </a:p>
          <a:p>
            <a:r>
              <a:rPr lang="en-US" sz="1600" dirty="0">
                <a:effectLst/>
                <a:latin typeface="Arial" panose="020B0604020202020204" pitchFamily="34" charset="0"/>
                <a:ea typeface="Calibri" panose="020F0502020204030204" pitchFamily="34" charset="0"/>
                <a:cs typeface="Arial" panose="020B0604020202020204" pitchFamily="34" charset="0"/>
              </a:rPr>
              <a:t>Holiday, M., 2021. </a:t>
            </a:r>
            <a:r>
              <a:rPr lang="en-US" sz="1600" i="1" dirty="0">
                <a:effectLst/>
                <a:latin typeface="Arial" panose="020B0604020202020204" pitchFamily="34" charset="0"/>
                <a:ea typeface="Calibri" panose="020F0502020204030204" pitchFamily="34" charset="0"/>
                <a:cs typeface="Arial" panose="020B0604020202020204" pitchFamily="34" charset="0"/>
              </a:rPr>
              <a:t>10 Benefits of Employee Retention for Businesses. </a:t>
            </a:r>
            <a:r>
              <a:rPr lang="en-US" sz="1600" dirty="0">
                <a:effectLst/>
                <a:latin typeface="Arial" panose="020B0604020202020204" pitchFamily="34" charset="0"/>
                <a:ea typeface="Calibri" panose="020F0502020204030204" pitchFamily="34" charset="0"/>
                <a:cs typeface="Arial" panose="020B0604020202020204" pitchFamily="34" charset="0"/>
              </a:rPr>
              <a:t>[Online] </a:t>
            </a:r>
            <a:br>
              <a:rPr lang="en-US" sz="1600" dirty="0">
                <a:effectLst/>
                <a:latin typeface="Arial" panose="020B0604020202020204" pitchFamily="34" charset="0"/>
                <a:ea typeface="Calibri" panose="020F0502020204030204" pitchFamily="34" charset="0"/>
                <a:cs typeface="Arial" panose="020B0604020202020204" pitchFamily="34" charset="0"/>
              </a:rPr>
            </a:br>
            <a:r>
              <a:rPr lang="en-US" sz="1600" dirty="0">
                <a:effectLst/>
                <a:latin typeface="Arial" panose="020B0604020202020204" pitchFamily="34" charset="0"/>
                <a:ea typeface="Calibri" panose="020F0502020204030204" pitchFamily="34" charset="0"/>
                <a:cs typeface="Arial" panose="020B0604020202020204" pitchFamily="34" charset="0"/>
              </a:rPr>
              <a:t>Available at: </a:t>
            </a:r>
            <a:r>
              <a:rPr lang="en-US" sz="1600" u="sng" dirty="0">
                <a:effectLst/>
                <a:latin typeface="Arial" panose="020B0604020202020204" pitchFamily="34" charset="0"/>
                <a:ea typeface="Calibri" panose="020F0502020204030204" pitchFamily="34" charset="0"/>
                <a:cs typeface="Arial" panose="020B0604020202020204" pitchFamily="34" charset="0"/>
              </a:rPr>
              <a:t>https://www.netsuite.com/portal/resource/articles/human-resources/employee-retention-benefits.shtml</a:t>
            </a:r>
            <a:r>
              <a:rPr lang="en-US" sz="1600" dirty="0">
                <a:effectLst/>
                <a:latin typeface="Arial" panose="020B0604020202020204" pitchFamily="34" charset="0"/>
                <a:ea typeface="Calibri" panose="020F0502020204030204" pitchFamily="34" charset="0"/>
                <a:cs typeface="Arial" panose="020B0604020202020204" pitchFamily="34" charset="0"/>
              </a:rPr>
              <a:t>[Accessed 10 2022].</a:t>
            </a:r>
          </a:p>
          <a:p>
            <a:r>
              <a:rPr lang="en-US" sz="1600" dirty="0">
                <a:effectLst/>
                <a:latin typeface="Arial" panose="020B0604020202020204" pitchFamily="34" charset="0"/>
                <a:ea typeface="Calibri" panose="020F0502020204030204" pitchFamily="34" charset="0"/>
                <a:cs typeface="Arial" panose="020B0604020202020204" pitchFamily="34" charset="0"/>
              </a:rPr>
              <a:t>Yu-Ru, H. M. (1999) </a:t>
            </a:r>
            <a:r>
              <a:rPr lang="en-US" sz="1600" i="1" dirty="0">
                <a:effectLst/>
                <a:latin typeface="Arial" panose="020B0604020202020204" pitchFamily="34" charset="0"/>
                <a:ea typeface="Calibri" panose="020F0502020204030204" pitchFamily="34" charset="0"/>
                <a:cs typeface="Arial" panose="020B0604020202020204" pitchFamily="34" charset="0"/>
              </a:rPr>
              <a:t>RECRUITMENT AND SELECTION AND HUMAN RESOURCE. </a:t>
            </a:r>
            <a:r>
              <a:rPr lang="en-US" sz="1600" dirty="0">
                <a:effectLst/>
                <a:latin typeface="Arial" panose="020B0604020202020204" pitchFamily="34" charset="0"/>
                <a:ea typeface="Calibri" panose="020F0502020204030204" pitchFamily="34" charset="0"/>
                <a:cs typeface="Arial" panose="020B0604020202020204" pitchFamily="34" charset="0"/>
              </a:rPr>
              <a:t>Plymouth: Business School.</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r>
              <a:rPr lang="en-US" sz="1600" dirty="0">
                <a:effectLst/>
                <a:latin typeface="Arial" panose="020B0604020202020204" pitchFamily="34" charset="0"/>
                <a:ea typeface="Calibri" panose="020F0502020204030204" pitchFamily="34" charset="0"/>
                <a:cs typeface="Arial" panose="020B0604020202020204" pitchFamily="34" charset="0"/>
              </a:rPr>
              <a:t>Torrington, D., 2020. </a:t>
            </a:r>
            <a:r>
              <a:rPr lang="en-US" sz="1600" i="1" dirty="0">
                <a:effectLst/>
                <a:latin typeface="Arial" panose="020B0604020202020204" pitchFamily="34" charset="0"/>
                <a:ea typeface="Calibri" panose="020F0502020204030204" pitchFamily="34" charset="0"/>
                <a:cs typeface="Arial" panose="020B0604020202020204" pitchFamily="34" charset="0"/>
              </a:rPr>
              <a:t>Human resource management. </a:t>
            </a:r>
            <a:r>
              <a:rPr lang="en-US" sz="1600" dirty="0">
                <a:effectLst/>
                <a:latin typeface="Arial" panose="020B0604020202020204" pitchFamily="34" charset="0"/>
                <a:ea typeface="Calibri" panose="020F0502020204030204" pitchFamily="34" charset="0"/>
                <a:cs typeface="Arial" panose="020B0604020202020204" pitchFamily="34" charset="0"/>
              </a:rPr>
              <a:t>11th edition ed. Harlow: Pearson Education Limited.</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i="1" dirty="0"/>
          </a:p>
          <a:p>
            <a:endParaRPr lang="en-US" dirty="0"/>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465834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7076</TotalTime>
  <Words>1354</Words>
  <Application>Microsoft Office PowerPoint</Application>
  <PresentationFormat>Widescreen</PresentationFormat>
  <Paragraphs>95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WELCOME</vt:lpstr>
      <vt:lpstr>Today`s presentation will cover</vt:lpstr>
      <vt:lpstr>Human resources focus and purpose</vt:lpstr>
      <vt:lpstr>Aim of HR Department</vt:lpstr>
      <vt:lpstr>Responsibilities of HR</vt:lpstr>
      <vt:lpstr>RECRUITMENT</vt:lpstr>
      <vt:lpstr>THE EVOLUTION OF HR</vt:lpstr>
      <vt:lpstr>The new role of  Human Resources Managers</vt:lpstr>
      <vt:lpstr>PowerPoint Presentation</vt:lpstr>
      <vt:lpstr>Retention </vt:lpstr>
      <vt:lpstr>Motivation</vt:lpstr>
      <vt:lpstr>Engagement</vt:lpstr>
      <vt:lpstr>RETENTION, MOTIVATION, ENGAGEMENT</vt:lpstr>
      <vt:lpstr>PROBLEM-SOLVING</vt:lpstr>
      <vt:lpstr>THANK YOU</vt:lpstr>
      <vt:lpstr>QUESTIONS?</vt:lpstr>
      <vt:lpstr>REFFERENCE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Zhivko Panev</dc:creator>
  <cp:lastModifiedBy>Zhivko Panev</cp:lastModifiedBy>
  <cp:revision>6</cp:revision>
  <dcterms:created xsi:type="dcterms:W3CDTF">2022-10-11T08:37:16Z</dcterms:created>
  <dcterms:modified xsi:type="dcterms:W3CDTF">2022-10-20T16:38:24Z</dcterms:modified>
</cp:coreProperties>
</file>