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0"/>
  </p:notesMasterIdLst>
  <p:sldIdLst>
    <p:sldId id="256" r:id="rId5"/>
    <p:sldId id="257" r:id="rId6"/>
    <p:sldId id="258" r:id="rId7"/>
    <p:sldId id="271" r:id="rId8"/>
    <p:sldId id="266" r:id="rId9"/>
    <p:sldId id="270" r:id="rId10"/>
    <p:sldId id="261" r:id="rId11"/>
    <p:sldId id="274" r:id="rId12"/>
    <p:sldId id="260" r:id="rId13"/>
    <p:sldId id="272" r:id="rId14"/>
    <p:sldId id="262" r:id="rId15"/>
    <p:sldId id="273" r:id="rId16"/>
    <p:sldId id="264" r:id="rId17"/>
    <p:sldId id="265" r:id="rId18"/>
    <p:sldId id="27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nise Jones" userId="b5938ffa40977c1f" providerId="LiveId" clId="{FA5D2C04-7219-439A-A98B-0AE9475D7B40}"/>
    <pc:docChg chg="custSel modSld">
      <pc:chgData name="Denise Jones" userId="b5938ffa40977c1f" providerId="LiveId" clId="{FA5D2C04-7219-439A-A98B-0AE9475D7B40}" dt="2024-11-07T22:07:19.553" v="22" actId="27636"/>
      <pc:docMkLst>
        <pc:docMk/>
      </pc:docMkLst>
      <pc:sldChg chg="modSp mod">
        <pc:chgData name="Denise Jones" userId="b5938ffa40977c1f" providerId="LiveId" clId="{FA5D2C04-7219-439A-A98B-0AE9475D7B40}" dt="2024-11-07T22:07:19.553" v="22" actId="27636"/>
        <pc:sldMkLst>
          <pc:docMk/>
          <pc:sldMk cId="3284218608" sldId="256"/>
        </pc:sldMkLst>
        <pc:spChg chg="mod">
          <ac:chgData name="Denise Jones" userId="b5938ffa40977c1f" providerId="LiveId" clId="{FA5D2C04-7219-439A-A98B-0AE9475D7B40}" dt="2024-11-07T22:07:19.553" v="22" actId="27636"/>
          <ac:spMkLst>
            <pc:docMk/>
            <pc:sldMk cId="3284218608" sldId="256"/>
            <ac:spMk id="3" creationId="{32F57EA7-5798-D8B7-E21D-DC00E790206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BFD55B-870B-4D5A-B0E1-A48C8624A767}" type="doc">
      <dgm:prSet loTypeId="urn:microsoft.com/office/officeart/2016/7/layout/Basic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099ECE5-95E7-4A19-A8F9-19D91567AD1B}">
      <dgm:prSet/>
      <dgm:spPr/>
      <dgm:t>
        <a:bodyPr/>
        <a:lstStyle/>
        <a:p>
          <a:r>
            <a:rPr lang="en-US" dirty="0"/>
            <a:t>R V Wolley (1997) </a:t>
          </a:r>
        </a:p>
        <a:p>
          <a:r>
            <a:rPr lang="en-US" dirty="0"/>
            <a:t> Committed a crime after sneezing.</a:t>
          </a:r>
        </a:p>
      </dgm:t>
    </dgm:pt>
    <dgm:pt modelId="{D636EC5B-CC36-4266-B241-96D3589EAF63}" type="parTrans" cxnId="{248977B0-AB6D-4098-9FB7-00A0787E344D}">
      <dgm:prSet/>
      <dgm:spPr/>
      <dgm:t>
        <a:bodyPr/>
        <a:lstStyle/>
        <a:p>
          <a:endParaRPr lang="en-US"/>
        </a:p>
      </dgm:t>
    </dgm:pt>
    <dgm:pt modelId="{BAA1F23C-EF5B-4099-80A7-D9ACD5BEE452}" type="sibTrans" cxnId="{248977B0-AB6D-4098-9FB7-00A0787E344D}">
      <dgm:prSet/>
      <dgm:spPr/>
      <dgm:t>
        <a:bodyPr/>
        <a:lstStyle/>
        <a:p>
          <a:endParaRPr lang="en-US"/>
        </a:p>
      </dgm:t>
    </dgm:pt>
    <dgm:pt modelId="{01EA1655-53AF-444E-84F7-A4FBC5F99063}">
      <dgm:prSet/>
      <dgm:spPr/>
      <dgm:t>
        <a:bodyPr/>
        <a:lstStyle/>
        <a:p>
          <a:r>
            <a:rPr lang="en-US" dirty="0"/>
            <a:t>R v T  (1990) -    </a:t>
          </a:r>
        </a:p>
        <a:p>
          <a:r>
            <a:rPr lang="en-US" dirty="0"/>
            <a:t>Stabbed someone while suffering PTSD</a:t>
          </a:r>
        </a:p>
      </dgm:t>
    </dgm:pt>
    <dgm:pt modelId="{BAB1BA6C-BA08-4658-A06E-AA4D72FB33D8}" type="parTrans" cxnId="{9F8E97B9-158F-4EE1-8F44-F922317D1DF2}">
      <dgm:prSet/>
      <dgm:spPr/>
      <dgm:t>
        <a:bodyPr/>
        <a:lstStyle/>
        <a:p>
          <a:endParaRPr lang="en-US"/>
        </a:p>
      </dgm:t>
    </dgm:pt>
    <dgm:pt modelId="{CAEC8493-3153-4A6A-B6B5-D5257F082E1F}" type="sibTrans" cxnId="{9F8E97B9-158F-4EE1-8F44-F922317D1DF2}">
      <dgm:prSet/>
      <dgm:spPr/>
      <dgm:t>
        <a:bodyPr/>
        <a:lstStyle/>
        <a:p>
          <a:endParaRPr lang="en-US"/>
        </a:p>
      </dgm:t>
    </dgm:pt>
    <dgm:pt modelId="{F96E2DCF-E8C0-4CD0-81D8-42FFFCC2CC09}">
      <dgm:prSet/>
      <dgm:spPr/>
      <dgm:t>
        <a:bodyPr/>
        <a:lstStyle/>
        <a:p>
          <a:r>
            <a:rPr lang="en-US" dirty="0"/>
            <a:t> R V Parks(1992)</a:t>
          </a:r>
        </a:p>
        <a:p>
          <a:r>
            <a:rPr lang="en-US" dirty="0"/>
            <a:t>Assaulted and stabbed his in-laws while sleepwalking. </a:t>
          </a:r>
        </a:p>
      </dgm:t>
    </dgm:pt>
    <dgm:pt modelId="{53715315-F102-4CFC-8343-76807A21831C}" type="parTrans" cxnId="{D44C7342-8B8D-4EF4-A6C5-D45AC1FE7537}">
      <dgm:prSet/>
      <dgm:spPr/>
      <dgm:t>
        <a:bodyPr/>
        <a:lstStyle/>
        <a:p>
          <a:endParaRPr lang="en-US"/>
        </a:p>
      </dgm:t>
    </dgm:pt>
    <dgm:pt modelId="{E0002996-92DE-4D3F-9294-D2830445AA9B}" type="sibTrans" cxnId="{D44C7342-8B8D-4EF4-A6C5-D45AC1FE7537}">
      <dgm:prSet/>
      <dgm:spPr/>
      <dgm:t>
        <a:bodyPr/>
        <a:lstStyle/>
        <a:p>
          <a:endParaRPr lang="en-US"/>
        </a:p>
      </dgm:t>
    </dgm:pt>
    <dgm:pt modelId="{8F53BD90-E504-4111-B857-14A1AB7BBD2A}">
      <dgm:prSet/>
      <dgm:spPr/>
      <dgm:t>
        <a:bodyPr/>
        <a:lstStyle/>
        <a:p>
          <a:r>
            <a:rPr lang="en-US" dirty="0"/>
            <a:t>R V Hennessy (1989)  Stollen a car Hyperglycemia</a:t>
          </a:r>
        </a:p>
      </dgm:t>
    </dgm:pt>
    <dgm:pt modelId="{41FD80B7-1D8F-4C1E-8AA5-9462739B370F}" type="parTrans" cxnId="{79BAE964-DFB0-4B44-AC2C-00DBEFA04A72}">
      <dgm:prSet/>
      <dgm:spPr/>
      <dgm:t>
        <a:bodyPr/>
        <a:lstStyle/>
        <a:p>
          <a:endParaRPr lang="en-US"/>
        </a:p>
      </dgm:t>
    </dgm:pt>
    <dgm:pt modelId="{0D90CE22-8B89-4738-8014-008B27AF9EFB}" type="sibTrans" cxnId="{79BAE964-DFB0-4B44-AC2C-00DBEFA04A72}">
      <dgm:prSet/>
      <dgm:spPr/>
      <dgm:t>
        <a:bodyPr/>
        <a:lstStyle/>
        <a:p>
          <a:endParaRPr lang="en-US"/>
        </a:p>
      </dgm:t>
    </dgm:pt>
    <dgm:pt modelId="{42F27B99-A4D9-4235-9DC0-44D37FD569C7}" type="pres">
      <dgm:prSet presAssocID="{ABBFD55B-870B-4D5A-B0E1-A48C8624A767}" presName="Name0" presStyleCnt="0">
        <dgm:presLayoutVars>
          <dgm:dir/>
          <dgm:resizeHandles val="exact"/>
        </dgm:presLayoutVars>
      </dgm:prSet>
      <dgm:spPr/>
    </dgm:pt>
    <dgm:pt modelId="{ECE7D36A-75A4-4EAF-9BE1-B753CB72BEB9}" type="pres">
      <dgm:prSet presAssocID="{1099ECE5-95E7-4A19-A8F9-19D91567AD1B}" presName="node" presStyleLbl="node1" presStyleIdx="0" presStyleCnt="7">
        <dgm:presLayoutVars>
          <dgm:bulletEnabled val="1"/>
        </dgm:presLayoutVars>
      </dgm:prSet>
      <dgm:spPr/>
    </dgm:pt>
    <dgm:pt modelId="{03E56C38-E629-43CA-962D-F0EF71E43707}" type="pres">
      <dgm:prSet presAssocID="{BAA1F23C-EF5B-4099-80A7-D9ACD5BEE452}" presName="sibTransSpacerBeforeConnector" presStyleCnt="0"/>
      <dgm:spPr/>
    </dgm:pt>
    <dgm:pt modelId="{AB9FABBA-CCF8-4B8E-8340-1125EFFF44E0}" type="pres">
      <dgm:prSet presAssocID="{BAA1F23C-EF5B-4099-80A7-D9ACD5BEE452}" presName="sibTrans" presStyleLbl="node1" presStyleIdx="1" presStyleCnt="7"/>
      <dgm:spPr/>
    </dgm:pt>
    <dgm:pt modelId="{4B8B70F1-4AAE-466D-BA9A-0C8CE6D9EBBF}" type="pres">
      <dgm:prSet presAssocID="{BAA1F23C-EF5B-4099-80A7-D9ACD5BEE452}" presName="sibTransSpacerAfterConnector" presStyleCnt="0"/>
      <dgm:spPr/>
    </dgm:pt>
    <dgm:pt modelId="{902DDC7C-CA20-4269-B704-21A575134278}" type="pres">
      <dgm:prSet presAssocID="{01EA1655-53AF-444E-84F7-A4FBC5F99063}" presName="node" presStyleLbl="node1" presStyleIdx="2" presStyleCnt="7">
        <dgm:presLayoutVars>
          <dgm:bulletEnabled val="1"/>
        </dgm:presLayoutVars>
      </dgm:prSet>
      <dgm:spPr/>
    </dgm:pt>
    <dgm:pt modelId="{65CCA391-95C3-45BC-BC29-D0195A7CA39A}" type="pres">
      <dgm:prSet presAssocID="{CAEC8493-3153-4A6A-B6B5-D5257F082E1F}" presName="sibTransSpacerBeforeConnector" presStyleCnt="0"/>
      <dgm:spPr/>
    </dgm:pt>
    <dgm:pt modelId="{7B348D06-C80D-4C4E-8525-EA0C3D3269F5}" type="pres">
      <dgm:prSet presAssocID="{CAEC8493-3153-4A6A-B6B5-D5257F082E1F}" presName="sibTrans" presStyleLbl="node1" presStyleIdx="3" presStyleCnt="7"/>
      <dgm:spPr/>
    </dgm:pt>
    <dgm:pt modelId="{F424EE3B-0927-423C-81B7-C2BFA0CEEFA6}" type="pres">
      <dgm:prSet presAssocID="{CAEC8493-3153-4A6A-B6B5-D5257F082E1F}" presName="sibTransSpacerAfterConnector" presStyleCnt="0"/>
      <dgm:spPr/>
    </dgm:pt>
    <dgm:pt modelId="{3E01184C-014F-471B-9BFF-70D95D26F03E}" type="pres">
      <dgm:prSet presAssocID="{F96E2DCF-E8C0-4CD0-81D8-42FFFCC2CC09}" presName="node" presStyleLbl="node1" presStyleIdx="4" presStyleCnt="7">
        <dgm:presLayoutVars>
          <dgm:bulletEnabled val="1"/>
        </dgm:presLayoutVars>
      </dgm:prSet>
      <dgm:spPr/>
    </dgm:pt>
    <dgm:pt modelId="{E0696AA5-3AF9-46BB-827C-FAD9874E54F9}" type="pres">
      <dgm:prSet presAssocID="{E0002996-92DE-4D3F-9294-D2830445AA9B}" presName="sibTransSpacerBeforeConnector" presStyleCnt="0"/>
      <dgm:spPr/>
    </dgm:pt>
    <dgm:pt modelId="{971D5DB2-B6F7-4FE8-B152-5F178FB03332}" type="pres">
      <dgm:prSet presAssocID="{E0002996-92DE-4D3F-9294-D2830445AA9B}" presName="sibTrans" presStyleLbl="node1" presStyleIdx="5" presStyleCnt="7"/>
      <dgm:spPr/>
    </dgm:pt>
    <dgm:pt modelId="{639B93E0-A355-4134-9F57-A291A3AD6643}" type="pres">
      <dgm:prSet presAssocID="{E0002996-92DE-4D3F-9294-D2830445AA9B}" presName="sibTransSpacerAfterConnector" presStyleCnt="0"/>
      <dgm:spPr/>
    </dgm:pt>
    <dgm:pt modelId="{89458F2E-5879-47A0-86BA-3FB61B6474E5}" type="pres">
      <dgm:prSet presAssocID="{8F53BD90-E504-4111-B857-14A1AB7BBD2A}" presName="node" presStyleLbl="node1" presStyleIdx="6" presStyleCnt="7">
        <dgm:presLayoutVars>
          <dgm:bulletEnabled val="1"/>
        </dgm:presLayoutVars>
      </dgm:prSet>
      <dgm:spPr/>
    </dgm:pt>
  </dgm:ptLst>
  <dgm:cxnLst>
    <dgm:cxn modelId="{F893C928-B8A7-40A6-8690-9F6604E36C11}" type="presOf" srcId="{CAEC8493-3153-4A6A-B6B5-D5257F082E1F}" destId="{7B348D06-C80D-4C4E-8525-EA0C3D3269F5}" srcOrd="0" destOrd="0" presId="urn:microsoft.com/office/officeart/2016/7/layout/BasicProcessNew"/>
    <dgm:cxn modelId="{E5BF4D2B-1946-4898-9785-FA29FF902421}" type="presOf" srcId="{F96E2DCF-E8C0-4CD0-81D8-42FFFCC2CC09}" destId="{3E01184C-014F-471B-9BFF-70D95D26F03E}" srcOrd="0" destOrd="0" presId="urn:microsoft.com/office/officeart/2016/7/layout/BasicProcessNew"/>
    <dgm:cxn modelId="{869AA73D-B11E-41B0-AD65-2C90D9BCD654}" type="presOf" srcId="{ABBFD55B-870B-4D5A-B0E1-A48C8624A767}" destId="{42F27B99-A4D9-4235-9DC0-44D37FD569C7}" srcOrd="0" destOrd="0" presId="urn:microsoft.com/office/officeart/2016/7/layout/BasicProcessNew"/>
    <dgm:cxn modelId="{D44C7342-8B8D-4EF4-A6C5-D45AC1FE7537}" srcId="{ABBFD55B-870B-4D5A-B0E1-A48C8624A767}" destId="{F96E2DCF-E8C0-4CD0-81D8-42FFFCC2CC09}" srcOrd="2" destOrd="0" parTransId="{53715315-F102-4CFC-8343-76807A21831C}" sibTransId="{E0002996-92DE-4D3F-9294-D2830445AA9B}"/>
    <dgm:cxn modelId="{79BAE964-DFB0-4B44-AC2C-00DBEFA04A72}" srcId="{ABBFD55B-870B-4D5A-B0E1-A48C8624A767}" destId="{8F53BD90-E504-4111-B857-14A1AB7BBD2A}" srcOrd="3" destOrd="0" parTransId="{41FD80B7-1D8F-4C1E-8AA5-9462739B370F}" sibTransId="{0D90CE22-8B89-4738-8014-008B27AF9EFB}"/>
    <dgm:cxn modelId="{531C0371-7180-4055-81F1-E17C67722AE4}" type="presOf" srcId="{8F53BD90-E504-4111-B857-14A1AB7BBD2A}" destId="{89458F2E-5879-47A0-86BA-3FB61B6474E5}" srcOrd="0" destOrd="0" presId="urn:microsoft.com/office/officeart/2016/7/layout/BasicProcessNew"/>
    <dgm:cxn modelId="{74D5CD79-3F58-4253-A47C-DD9402A6F22B}" type="presOf" srcId="{E0002996-92DE-4D3F-9294-D2830445AA9B}" destId="{971D5DB2-B6F7-4FE8-B152-5F178FB03332}" srcOrd="0" destOrd="0" presId="urn:microsoft.com/office/officeart/2016/7/layout/BasicProcessNew"/>
    <dgm:cxn modelId="{248977B0-AB6D-4098-9FB7-00A0787E344D}" srcId="{ABBFD55B-870B-4D5A-B0E1-A48C8624A767}" destId="{1099ECE5-95E7-4A19-A8F9-19D91567AD1B}" srcOrd="0" destOrd="0" parTransId="{D636EC5B-CC36-4266-B241-96D3589EAF63}" sibTransId="{BAA1F23C-EF5B-4099-80A7-D9ACD5BEE452}"/>
    <dgm:cxn modelId="{9F8E97B9-158F-4EE1-8F44-F922317D1DF2}" srcId="{ABBFD55B-870B-4D5A-B0E1-A48C8624A767}" destId="{01EA1655-53AF-444E-84F7-A4FBC5F99063}" srcOrd="1" destOrd="0" parTransId="{BAB1BA6C-BA08-4658-A06E-AA4D72FB33D8}" sibTransId="{CAEC8493-3153-4A6A-B6B5-D5257F082E1F}"/>
    <dgm:cxn modelId="{BBE2C5CB-7128-4EF8-BE25-9F2BA72B1876}" type="presOf" srcId="{BAA1F23C-EF5B-4099-80A7-D9ACD5BEE452}" destId="{AB9FABBA-CCF8-4B8E-8340-1125EFFF44E0}" srcOrd="0" destOrd="0" presId="urn:microsoft.com/office/officeart/2016/7/layout/BasicProcessNew"/>
    <dgm:cxn modelId="{79A1A8DC-1338-454B-A644-04FD297F2EFE}" type="presOf" srcId="{1099ECE5-95E7-4A19-A8F9-19D91567AD1B}" destId="{ECE7D36A-75A4-4EAF-9BE1-B753CB72BEB9}" srcOrd="0" destOrd="0" presId="urn:microsoft.com/office/officeart/2016/7/layout/BasicProcessNew"/>
    <dgm:cxn modelId="{49FE56F8-F54E-4334-817C-822EA8E4AC3D}" type="presOf" srcId="{01EA1655-53AF-444E-84F7-A4FBC5F99063}" destId="{902DDC7C-CA20-4269-B704-21A575134278}" srcOrd="0" destOrd="0" presId="urn:microsoft.com/office/officeart/2016/7/layout/BasicProcessNew"/>
    <dgm:cxn modelId="{FEC2A53B-9C18-4317-821A-926C40A4A33C}" type="presParOf" srcId="{42F27B99-A4D9-4235-9DC0-44D37FD569C7}" destId="{ECE7D36A-75A4-4EAF-9BE1-B753CB72BEB9}" srcOrd="0" destOrd="0" presId="urn:microsoft.com/office/officeart/2016/7/layout/BasicProcessNew"/>
    <dgm:cxn modelId="{1ACB9368-03ED-49BC-8848-67479BCBC242}" type="presParOf" srcId="{42F27B99-A4D9-4235-9DC0-44D37FD569C7}" destId="{03E56C38-E629-43CA-962D-F0EF71E43707}" srcOrd="1" destOrd="0" presId="urn:microsoft.com/office/officeart/2016/7/layout/BasicProcessNew"/>
    <dgm:cxn modelId="{9DC523A0-8148-4B7B-B43A-EFB9717C3BB1}" type="presParOf" srcId="{42F27B99-A4D9-4235-9DC0-44D37FD569C7}" destId="{AB9FABBA-CCF8-4B8E-8340-1125EFFF44E0}" srcOrd="2" destOrd="0" presId="urn:microsoft.com/office/officeart/2016/7/layout/BasicProcessNew"/>
    <dgm:cxn modelId="{0D7A0E37-025F-4701-B29B-437DCF9F6D2C}" type="presParOf" srcId="{42F27B99-A4D9-4235-9DC0-44D37FD569C7}" destId="{4B8B70F1-4AAE-466D-BA9A-0C8CE6D9EBBF}" srcOrd="3" destOrd="0" presId="urn:microsoft.com/office/officeart/2016/7/layout/BasicProcessNew"/>
    <dgm:cxn modelId="{0E31C452-FBA6-43BE-9261-12F66EB301FE}" type="presParOf" srcId="{42F27B99-A4D9-4235-9DC0-44D37FD569C7}" destId="{902DDC7C-CA20-4269-B704-21A575134278}" srcOrd="4" destOrd="0" presId="urn:microsoft.com/office/officeart/2016/7/layout/BasicProcessNew"/>
    <dgm:cxn modelId="{3C41FC8B-1A0D-427B-82F4-79D7D39466B5}" type="presParOf" srcId="{42F27B99-A4D9-4235-9DC0-44D37FD569C7}" destId="{65CCA391-95C3-45BC-BC29-D0195A7CA39A}" srcOrd="5" destOrd="0" presId="urn:microsoft.com/office/officeart/2016/7/layout/BasicProcessNew"/>
    <dgm:cxn modelId="{52C66ECD-416B-4C77-84CA-9DD043E3D191}" type="presParOf" srcId="{42F27B99-A4D9-4235-9DC0-44D37FD569C7}" destId="{7B348D06-C80D-4C4E-8525-EA0C3D3269F5}" srcOrd="6" destOrd="0" presId="urn:microsoft.com/office/officeart/2016/7/layout/BasicProcessNew"/>
    <dgm:cxn modelId="{4C37040B-301C-4607-900C-3ECF5C304840}" type="presParOf" srcId="{42F27B99-A4D9-4235-9DC0-44D37FD569C7}" destId="{F424EE3B-0927-423C-81B7-C2BFA0CEEFA6}" srcOrd="7" destOrd="0" presId="urn:microsoft.com/office/officeart/2016/7/layout/BasicProcessNew"/>
    <dgm:cxn modelId="{4F636CC7-6821-47AF-AA6B-C460BA2D3135}" type="presParOf" srcId="{42F27B99-A4D9-4235-9DC0-44D37FD569C7}" destId="{3E01184C-014F-471B-9BFF-70D95D26F03E}" srcOrd="8" destOrd="0" presId="urn:microsoft.com/office/officeart/2016/7/layout/BasicProcessNew"/>
    <dgm:cxn modelId="{B169970D-6D97-48EF-A49E-859B20A47229}" type="presParOf" srcId="{42F27B99-A4D9-4235-9DC0-44D37FD569C7}" destId="{E0696AA5-3AF9-46BB-827C-FAD9874E54F9}" srcOrd="9" destOrd="0" presId="urn:microsoft.com/office/officeart/2016/7/layout/BasicProcessNew"/>
    <dgm:cxn modelId="{9A82C0EE-9335-4C94-A922-DC2CCC2BBBDF}" type="presParOf" srcId="{42F27B99-A4D9-4235-9DC0-44D37FD569C7}" destId="{971D5DB2-B6F7-4FE8-B152-5F178FB03332}" srcOrd="10" destOrd="0" presId="urn:microsoft.com/office/officeart/2016/7/layout/BasicProcessNew"/>
    <dgm:cxn modelId="{4E7D4CB1-958E-4CAC-91DD-C80CE1C7B359}" type="presParOf" srcId="{42F27B99-A4D9-4235-9DC0-44D37FD569C7}" destId="{639B93E0-A355-4134-9F57-A291A3AD6643}" srcOrd="11" destOrd="0" presId="urn:microsoft.com/office/officeart/2016/7/layout/BasicProcessNew"/>
    <dgm:cxn modelId="{FD2FFF9F-D604-4AAA-8111-25B85FA3E3DE}" type="presParOf" srcId="{42F27B99-A4D9-4235-9DC0-44D37FD569C7}" destId="{89458F2E-5879-47A0-86BA-3FB61B6474E5}" srcOrd="12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4D6F79-5785-45ED-9BEC-AC59F83EF0A7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38AD455-D540-413D-8918-B1CA5FB2FB90}">
      <dgm:prSet/>
      <dgm:spPr/>
      <dgm:t>
        <a:bodyPr/>
        <a:lstStyle/>
        <a:p>
          <a:r>
            <a:rPr lang="en-GB"/>
            <a:t>R v McNaughton (1843)</a:t>
          </a:r>
          <a:endParaRPr lang="en-US"/>
        </a:p>
      </dgm:t>
    </dgm:pt>
    <dgm:pt modelId="{514BB28B-8CAB-4E34-8999-F0B83998A09F}" type="parTrans" cxnId="{6BA20F46-B57E-41A8-B960-27ADCA5701EE}">
      <dgm:prSet/>
      <dgm:spPr/>
      <dgm:t>
        <a:bodyPr/>
        <a:lstStyle/>
        <a:p>
          <a:endParaRPr lang="en-US"/>
        </a:p>
      </dgm:t>
    </dgm:pt>
    <dgm:pt modelId="{83D0BE1A-336E-474C-846C-FA25FA6CF679}" type="sibTrans" cxnId="{6BA20F46-B57E-41A8-B960-27ADCA5701EE}">
      <dgm:prSet/>
      <dgm:spPr/>
      <dgm:t>
        <a:bodyPr/>
        <a:lstStyle/>
        <a:p>
          <a:endParaRPr lang="en-US"/>
        </a:p>
      </dgm:t>
    </dgm:pt>
    <dgm:pt modelId="{7860DBD6-3782-4F40-A744-81FE90094BE5}">
      <dgm:prSet/>
      <dgm:spPr/>
      <dgm:t>
        <a:bodyPr/>
        <a:lstStyle/>
        <a:p>
          <a:r>
            <a:rPr lang="en-GB" dirty="0"/>
            <a:t>R v Kemp </a:t>
          </a:r>
        </a:p>
        <a:p>
          <a:r>
            <a:rPr lang="en-GB" dirty="0"/>
            <a:t>( 1957)</a:t>
          </a:r>
          <a:endParaRPr lang="en-US" dirty="0"/>
        </a:p>
      </dgm:t>
    </dgm:pt>
    <dgm:pt modelId="{4FFA2E26-9052-4A1B-B172-9A93E93C6BFC}" type="parTrans" cxnId="{344ADF9A-FC49-49BF-8CDA-1277D5894ED0}">
      <dgm:prSet/>
      <dgm:spPr/>
      <dgm:t>
        <a:bodyPr/>
        <a:lstStyle/>
        <a:p>
          <a:endParaRPr lang="en-US"/>
        </a:p>
      </dgm:t>
    </dgm:pt>
    <dgm:pt modelId="{ED8DE89C-870E-47FF-B281-AF3E47B8F5E8}" type="sibTrans" cxnId="{344ADF9A-FC49-49BF-8CDA-1277D5894ED0}">
      <dgm:prSet/>
      <dgm:spPr/>
      <dgm:t>
        <a:bodyPr/>
        <a:lstStyle/>
        <a:p>
          <a:endParaRPr lang="en-US"/>
        </a:p>
      </dgm:t>
    </dgm:pt>
    <dgm:pt modelId="{6EFBC595-2250-447F-B8D5-56993F8C8CD8}">
      <dgm:prSet/>
      <dgm:spPr/>
      <dgm:t>
        <a:bodyPr/>
        <a:lstStyle/>
        <a:p>
          <a:r>
            <a:rPr lang="en-GB" dirty="0"/>
            <a:t>R v Yates  (2005)</a:t>
          </a:r>
          <a:endParaRPr lang="en-US" dirty="0"/>
        </a:p>
      </dgm:t>
    </dgm:pt>
    <dgm:pt modelId="{5C38D5A3-E56A-45CC-BBD9-98BD8CB4C16A}" type="parTrans" cxnId="{4A8B6FFC-AE86-42EB-BA67-DC08216DAFCF}">
      <dgm:prSet/>
      <dgm:spPr/>
      <dgm:t>
        <a:bodyPr/>
        <a:lstStyle/>
        <a:p>
          <a:endParaRPr lang="en-US"/>
        </a:p>
      </dgm:t>
    </dgm:pt>
    <dgm:pt modelId="{C44360CC-7A7F-4573-ABB5-7171CF7B0786}" type="sibTrans" cxnId="{4A8B6FFC-AE86-42EB-BA67-DC08216DAFCF}">
      <dgm:prSet/>
      <dgm:spPr/>
      <dgm:t>
        <a:bodyPr/>
        <a:lstStyle/>
        <a:p>
          <a:endParaRPr lang="en-US"/>
        </a:p>
      </dgm:t>
    </dgm:pt>
    <dgm:pt modelId="{646E8DDB-527F-49D4-912B-BAF052D2F7FF}">
      <dgm:prSet/>
      <dgm:spPr/>
      <dgm:t>
        <a:bodyPr/>
        <a:lstStyle/>
        <a:p>
          <a:r>
            <a:rPr lang="en-GB"/>
            <a:t>R v Bobbitt ( 2019)</a:t>
          </a:r>
          <a:endParaRPr lang="en-US"/>
        </a:p>
      </dgm:t>
    </dgm:pt>
    <dgm:pt modelId="{86867BF8-9C29-4C94-BC2A-3741BB25389F}" type="parTrans" cxnId="{56DF6B28-A90F-4317-9F7D-36478CFD19A3}">
      <dgm:prSet/>
      <dgm:spPr/>
      <dgm:t>
        <a:bodyPr/>
        <a:lstStyle/>
        <a:p>
          <a:endParaRPr lang="en-US"/>
        </a:p>
      </dgm:t>
    </dgm:pt>
    <dgm:pt modelId="{A4FF4DFE-303B-4EB7-894A-CFBC206CF6C3}" type="sibTrans" cxnId="{56DF6B28-A90F-4317-9F7D-36478CFD19A3}">
      <dgm:prSet/>
      <dgm:spPr/>
      <dgm:t>
        <a:bodyPr/>
        <a:lstStyle/>
        <a:p>
          <a:endParaRPr lang="en-US"/>
        </a:p>
      </dgm:t>
    </dgm:pt>
    <dgm:pt modelId="{E1F46E26-6785-45DF-9490-19CA2D3E1D33}" type="pres">
      <dgm:prSet presAssocID="{304D6F79-5785-45ED-9BEC-AC59F83EF0A7}" presName="matrix" presStyleCnt="0">
        <dgm:presLayoutVars>
          <dgm:chMax val="1"/>
          <dgm:dir/>
          <dgm:resizeHandles val="exact"/>
        </dgm:presLayoutVars>
      </dgm:prSet>
      <dgm:spPr/>
    </dgm:pt>
    <dgm:pt modelId="{255D4BBD-173A-4635-90E6-90CB76144B11}" type="pres">
      <dgm:prSet presAssocID="{304D6F79-5785-45ED-9BEC-AC59F83EF0A7}" presName="diamond" presStyleLbl="bgShp" presStyleIdx="0" presStyleCnt="1"/>
      <dgm:spPr/>
    </dgm:pt>
    <dgm:pt modelId="{B269195C-4522-439E-A0CD-2545630C0EF7}" type="pres">
      <dgm:prSet presAssocID="{304D6F79-5785-45ED-9BEC-AC59F83EF0A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5598130-3EB2-41BD-B5F9-4A8390CBE9F6}" type="pres">
      <dgm:prSet presAssocID="{304D6F79-5785-45ED-9BEC-AC59F83EF0A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C48D5E7-C5D2-446E-8650-E9421C827592}" type="pres">
      <dgm:prSet presAssocID="{304D6F79-5785-45ED-9BEC-AC59F83EF0A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7EEEECD-1007-4E15-92B7-EEE87B01C74B}" type="pres">
      <dgm:prSet presAssocID="{304D6F79-5785-45ED-9BEC-AC59F83EF0A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602E21C-A588-4A90-9AD1-681AF9E67F8C}" type="presOf" srcId="{304D6F79-5785-45ED-9BEC-AC59F83EF0A7}" destId="{E1F46E26-6785-45DF-9490-19CA2D3E1D33}" srcOrd="0" destOrd="0" presId="urn:microsoft.com/office/officeart/2005/8/layout/matrix3"/>
    <dgm:cxn modelId="{B3576723-7E52-416F-9E3F-A30EC021B7D9}" type="presOf" srcId="{6EFBC595-2250-447F-B8D5-56993F8C8CD8}" destId="{3C48D5E7-C5D2-446E-8650-E9421C827592}" srcOrd="0" destOrd="0" presId="urn:microsoft.com/office/officeart/2005/8/layout/matrix3"/>
    <dgm:cxn modelId="{56DF6B28-A90F-4317-9F7D-36478CFD19A3}" srcId="{304D6F79-5785-45ED-9BEC-AC59F83EF0A7}" destId="{646E8DDB-527F-49D4-912B-BAF052D2F7FF}" srcOrd="3" destOrd="0" parTransId="{86867BF8-9C29-4C94-BC2A-3741BB25389F}" sibTransId="{A4FF4DFE-303B-4EB7-894A-CFBC206CF6C3}"/>
    <dgm:cxn modelId="{0A480439-AC37-42D1-A967-A6B6B351FA1A}" type="presOf" srcId="{838AD455-D540-413D-8918-B1CA5FB2FB90}" destId="{B269195C-4522-439E-A0CD-2545630C0EF7}" srcOrd="0" destOrd="0" presId="urn:microsoft.com/office/officeart/2005/8/layout/matrix3"/>
    <dgm:cxn modelId="{6BA20F46-B57E-41A8-B960-27ADCA5701EE}" srcId="{304D6F79-5785-45ED-9BEC-AC59F83EF0A7}" destId="{838AD455-D540-413D-8918-B1CA5FB2FB90}" srcOrd="0" destOrd="0" parTransId="{514BB28B-8CAB-4E34-8999-F0B83998A09F}" sibTransId="{83D0BE1A-336E-474C-846C-FA25FA6CF679}"/>
    <dgm:cxn modelId="{FD999550-4D92-4D73-9BD5-6DF714EC37C5}" type="presOf" srcId="{7860DBD6-3782-4F40-A744-81FE90094BE5}" destId="{65598130-3EB2-41BD-B5F9-4A8390CBE9F6}" srcOrd="0" destOrd="0" presId="urn:microsoft.com/office/officeart/2005/8/layout/matrix3"/>
    <dgm:cxn modelId="{E406FD82-E5AF-412D-8865-71677B3FEF72}" type="presOf" srcId="{646E8DDB-527F-49D4-912B-BAF052D2F7FF}" destId="{77EEEECD-1007-4E15-92B7-EEE87B01C74B}" srcOrd="0" destOrd="0" presId="urn:microsoft.com/office/officeart/2005/8/layout/matrix3"/>
    <dgm:cxn modelId="{344ADF9A-FC49-49BF-8CDA-1277D5894ED0}" srcId="{304D6F79-5785-45ED-9BEC-AC59F83EF0A7}" destId="{7860DBD6-3782-4F40-A744-81FE90094BE5}" srcOrd="1" destOrd="0" parTransId="{4FFA2E26-9052-4A1B-B172-9A93E93C6BFC}" sibTransId="{ED8DE89C-870E-47FF-B281-AF3E47B8F5E8}"/>
    <dgm:cxn modelId="{4A8B6FFC-AE86-42EB-BA67-DC08216DAFCF}" srcId="{304D6F79-5785-45ED-9BEC-AC59F83EF0A7}" destId="{6EFBC595-2250-447F-B8D5-56993F8C8CD8}" srcOrd="2" destOrd="0" parTransId="{5C38D5A3-E56A-45CC-BBD9-98BD8CB4C16A}" sibTransId="{C44360CC-7A7F-4573-ABB5-7171CF7B0786}"/>
    <dgm:cxn modelId="{FFF80F3A-1BBB-48F1-9CCC-8976B05E1353}" type="presParOf" srcId="{E1F46E26-6785-45DF-9490-19CA2D3E1D33}" destId="{255D4BBD-173A-4635-90E6-90CB76144B11}" srcOrd="0" destOrd="0" presId="urn:microsoft.com/office/officeart/2005/8/layout/matrix3"/>
    <dgm:cxn modelId="{462BD870-1C50-45AE-89F4-D87AFDABBEAA}" type="presParOf" srcId="{E1F46E26-6785-45DF-9490-19CA2D3E1D33}" destId="{B269195C-4522-439E-A0CD-2545630C0EF7}" srcOrd="1" destOrd="0" presId="urn:microsoft.com/office/officeart/2005/8/layout/matrix3"/>
    <dgm:cxn modelId="{C690EBAF-6922-40A2-92FC-96CEFB04A543}" type="presParOf" srcId="{E1F46E26-6785-45DF-9490-19CA2D3E1D33}" destId="{65598130-3EB2-41BD-B5F9-4A8390CBE9F6}" srcOrd="2" destOrd="0" presId="urn:microsoft.com/office/officeart/2005/8/layout/matrix3"/>
    <dgm:cxn modelId="{E2DA062F-50B2-499A-B644-61C60AA5AE8E}" type="presParOf" srcId="{E1F46E26-6785-45DF-9490-19CA2D3E1D33}" destId="{3C48D5E7-C5D2-446E-8650-E9421C827592}" srcOrd="3" destOrd="0" presId="urn:microsoft.com/office/officeart/2005/8/layout/matrix3"/>
    <dgm:cxn modelId="{AC968827-4506-40FD-925D-865932F1AEEC}" type="presParOf" srcId="{E1F46E26-6785-45DF-9490-19CA2D3E1D33}" destId="{77EEEECD-1007-4E15-92B7-EEE87B01C74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1A04BB-6D01-415C-8337-A1009E9DAFD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C33885D-3B8F-4B81-A2BF-887FAEB862F5}">
      <dgm:prSet/>
      <dgm:spPr/>
      <dgm:t>
        <a:bodyPr/>
        <a:lstStyle/>
        <a:p>
          <a:r>
            <a:rPr lang="en-GB" dirty="0"/>
            <a:t>A need for medically recognised condition.</a:t>
          </a:r>
          <a:endParaRPr lang="en-US" dirty="0"/>
        </a:p>
      </dgm:t>
    </dgm:pt>
    <dgm:pt modelId="{83DBA52A-9622-4840-9418-0900A5236B2D}" type="parTrans" cxnId="{69508145-BB2A-4976-8B3C-567079B94D1B}">
      <dgm:prSet/>
      <dgm:spPr/>
      <dgm:t>
        <a:bodyPr/>
        <a:lstStyle/>
        <a:p>
          <a:endParaRPr lang="en-US"/>
        </a:p>
      </dgm:t>
    </dgm:pt>
    <dgm:pt modelId="{C62EBAE3-2F4F-491E-BE2B-E150EC35E9A6}" type="sibTrans" cxnId="{69508145-BB2A-4976-8B3C-567079B94D1B}">
      <dgm:prSet/>
      <dgm:spPr/>
      <dgm:t>
        <a:bodyPr/>
        <a:lstStyle/>
        <a:p>
          <a:endParaRPr lang="en-US"/>
        </a:p>
      </dgm:t>
    </dgm:pt>
    <dgm:pt modelId="{C2C1B67A-63F9-406F-8D88-A5DBF17073C8}">
      <dgm:prSet/>
      <dgm:spPr/>
      <dgm:t>
        <a:bodyPr/>
        <a:lstStyle/>
        <a:p>
          <a:r>
            <a:rPr lang="en-GB"/>
            <a:t>New terminology</a:t>
          </a:r>
          <a:endParaRPr lang="en-US"/>
        </a:p>
      </dgm:t>
    </dgm:pt>
    <dgm:pt modelId="{7413A9AC-6564-4177-9E39-7F40D3F44E7A}" type="parTrans" cxnId="{3760697E-A59F-473A-9FB5-FF7567BBEA78}">
      <dgm:prSet/>
      <dgm:spPr/>
      <dgm:t>
        <a:bodyPr/>
        <a:lstStyle/>
        <a:p>
          <a:endParaRPr lang="en-US"/>
        </a:p>
      </dgm:t>
    </dgm:pt>
    <dgm:pt modelId="{E8B0DB45-571B-4EC4-84CF-E74A9354BD1A}" type="sibTrans" cxnId="{3760697E-A59F-473A-9FB5-FF7567BBEA78}">
      <dgm:prSet/>
      <dgm:spPr/>
      <dgm:t>
        <a:bodyPr/>
        <a:lstStyle/>
        <a:p>
          <a:endParaRPr lang="en-US"/>
        </a:p>
      </dgm:t>
    </dgm:pt>
    <dgm:pt modelId="{A5462558-312F-471F-9B60-6AB959A3A027}">
      <dgm:prSet/>
      <dgm:spPr/>
      <dgm:t>
        <a:bodyPr/>
        <a:lstStyle/>
        <a:p>
          <a:r>
            <a:rPr lang="en-GB" dirty="0"/>
            <a:t>Prioritising rehabilitation</a:t>
          </a:r>
          <a:endParaRPr lang="en-US" dirty="0"/>
        </a:p>
      </dgm:t>
    </dgm:pt>
    <dgm:pt modelId="{38DB4F68-C731-4AC2-9B48-9E42D7B255A6}" type="parTrans" cxnId="{279BEAB8-6E1A-4342-8950-F93ADCF67EBC}">
      <dgm:prSet/>
      <dgm:spPr/>
      <dgm:t>
        <a:bodyPr/>
        <a:lstStyle/>
        <a:p>
          <a:endParaRPr lang="en-US"/>
        </a:p>
      </dgm:t>
    </dgm:pt>
    <dgm:pt modelId="{485EC4E4-13CA-43AE-88DC-59ED97CACED3}" type="sibTrans" cxnId="{279BEAB8-6E1A-4342-8950-F93ADCF67EBC}">
      <dgm:prSet/>
      <dgm:spPr/>
      <dgm:t>
        <a:bodyPr/>
        <a:lstStyle/>
        <a:p>
          <a:endParaRPr lang="en-US"/>
        </a:p>
      </dgm:t>
    </dgm:pt>
    <dgm:pt modelId="{06622DE3-970E-4E70-A304-A546B51C494B}">
      <dgm:prSet/>
      <dgm:spPr/>
      <dgm:t>
        <a:bodyPr/>
        <a:lstStyle/>
        <a:p>
          <a:r>
            <a:rPr lang="en-GB" dirty="0"/>
            <a:t>A need for these conditions to be classed differently</a:t>
          </a:r>
          <a:endParaRPr lang="en-US" dirty="0"/>
        </a:p>
      </dgm:t>
    </dgm:pt>
    <dgm:pt modelId="{8F7695AD-06AA-4ECF-A04E-9EA80A44B18B}" type="parTrans" cxnId="{956D8227-64FF-40B6-A968-9856A7EE0416}">
      <dgm:prSet/>
      <dgm:spPr/>
      <dgm:t>
        <a:bodyPr/>
        <a:lstStyle/>
        <a:p>
          <a:endParaRPr lang="en-US"/>
        </a:p>
      </dgm:t>
    </dgm:pt>
    <dgm:pt modelId="{733F613F-AC4B-4E0F-B8A2-E242D32BE743}" type="sibTrans" cxnId="{956D8227-64FF-40B6-A968-9856A7EE0416}">
      <dgm:prSet/>
      <dgm:spPr/>
      <dgm:t>
        <a:bodyPr/>
        <a:lstStyle/>
        <a:p>
          <a:endParaRPr lang="en-US"/>
        </a:p>
      </dgm:t>
    </dgm:pt>
    <dgm:pt modelId="{BA9CED62-5858-4D7C-A988-50AB7EA49DC9}">
      <dgm:prSet/>
      <dgm:spPr/>
      <dgm:t>
        <a:bodyPr/>
        <a:lstStyle/>
        <a:p>
          <a:r>
            <a:rPr lang="en-GB" dirty="0"/>
            <a:t>The sigma needs to be removed</a:t>
          </a:r>
          <a:endParaRPr lang="en-US" dirty="0"/>
        </a:p>
      </dgm:t>
    </dgm:pt>
    <dgm:pt modelId="{973574B4-6F8E-493E-AE9F-08A9F1067FB3}" type="parTrans" cxnId="{D1A8C740-357B-4F06-B270-86EF511C4469}">
      <dgm:prSet/>
      <dgm:spPr/>
      <dgm:t>
        <a:bodyPr/>
        <a:lstStyle/>
        <a:p>
          <a:endParaRPr lang="en-US"/>
        </a:p>
      </dgm:t>
    </dgm:pt>
    <dgm:pt modelId="{7DC1EEBB-BF8C-43AF-8527-F7A8CD91989B}" type="sibTrans" cxnId="{D1A8C740-357B-4F06-B270-86EF511C4469}">
      <dgm:prSet/>
      <dgm:spPr/>
      <dgm:t>
        <a:bodyPr/>
        <a:lstStyle/>
        <a:p>
          <a:endParaRPr lang="en-US"/>
        </a:p>
      </dgm:t>
    </dgm:pt>
    <dgm:pt modelId="{9514C2DD-3A40-4022-8DEB-5658D70DE0B1}">
      <dgm:prSet/>
      <dgm:spPr/>
      <dgm:t>
        <a:bodyPr/>
        <a:lstStyle/>
        <a:p>
          <a:r>
            <a:rPr lang="en-GB" dirty="0"/>
            <a:t>Keeping up to date with new Psychiatric findings</a:t>
          </a:r>
          <a:endParaRPr lang="en-US" dirty="0"/>
        </a:p>
      </dgm:t>
    </dgm:pt>
    <dgm:pt modelId="{6B3AF3FF-8CDD-4EF0-ADED-AE9178528445}" type="parTrans" cxnId="{D1DBA6F3-8BF6-4D4F-A3FD-152049DCCF54}">
      <dgm:prSet/>
      <dgm:spPr/>
      <dgm:t>
        <a:bodyPr/>
        <a:lstStyle/>
        <a:p>
          <a:endParaRPr lang="en-US"/>
        </a:p>
      </dgm:t>
    </dgm:pt>
    <dgm:pt modelId="{7A01B045-1268-443F-933A-69055DC707F0}" type="sibTrans" cxnId="{D1DBA6F3-8BF6-4D4F-A3FD-152049DCCF54}">
      <dgm:prSet/>
      <dgm:spPr/>
      <dgm:t>
        <a:bodyPr/>
        <a:lstStyle/>
        <a:p>
          <a:endParaRPr lang="en-US"/>
        </a:p>
      </dgm:t>
    </dgm:pt>
    <dgm:pt modelId="{122A26D0-6AFA-4986-9133-71F1C247B8BC}" type="pres">
      <dgm:prSet presAssocID="{211A04BB-6D01-415C-8337-A1009E9DAFDA}" presName="diagram" presStyleCnt="0">
        <dgm:presLayoutVars>
          <dgm:dir/>
          <dgm:resizeHandles val="exact"/>
        </dgm:presLayoutVars>
      </dgm:prSet>
      <dgm:spPr/>
    </dgm:pt>
    <dgm:pt modelId="{0F0D7F38-B9AB-4248-A5A8-3D295325BAEE}" type="pres">
      <dgm:prSet presAssocID="{2C33885D-3B8F-4B81-A2BF-887FAEB862F5}" presName="node" presStyleLbl="node1" presStyleIdx="0" presStyleCnt="6">
        <dgm:presLayoutVars>
          <dgm:bulletEnabled val="1"/>
        </dgm:presLayoutVars>
      </dgm:prSet>
      <dgm:spPr/>
    </dgm:pt>
    <dgm:pt modelId="{284DDCD2-E4D4-4D29-BBE7-AC0EFAFA6AB2}" type="pres">
      <dgm:prSet presAssocID="{C62EBAE3-2F4F-491E-BE2B-E150EC35E9A6}" presName="sibTrans" presStyleCnt="0"/>
      <dgm:spPr/>
    </dgm:pt>
    <dgm:pt modelId="{D300C84D-1258-4B69-AEDF-9166FC90D8D5}" type="pres">
      <dgm:prSet presAssocID="{C2C1B67A-63F9-406F-8D88-A5DBF17073C8}" presName="node" presStyleLbl="node1" presStyleIdx="1" presStyleCnt="6">
        <dgm:presLayoutVars>
          <dgm:bulletEnabled val="1"/>
        </dgm:presLayoutVars>
      </dgm:prSet>
      <dgm:spPr/>
    </dgm:pt>
    <dgm:pt modelId="{7D812B8D-301B-4812-8BCA-59333DCF4D50}" type="pres">
      <dgm:prSet presAssocID="{E8B0DB45-571B-4EC4-84CF-E74A9354BD1A}" presName="sibTrans" presStyleCnt="0"/>
      <dgm:spPr/>
    </dgm:pt>
    <dgm:pt modelId="{BE8FBA67-5282-41BE-B42E-B93E73D32740}" type="pres">
      <dgm:prSet presAssocID="{A5462558-312F-471F-9B60-6AB959A3A027}" presName="node" presStyleLbl="node1" presStyleIdx="2" presStyleCnt="6">
        <dgm:presLayoutVars>
          <dgm:bulletEnabled val="1"/>
        </dgm:presLayoutVars>
      </dgm:prSet>
      <dgm:spPr/>
    </dgm:pt>
    <dgm:pt modelId="{6F8FF1ED-7794-45DF-B072-A9112219B549}" type="pres">
      <dgm:prSet presAssocID="{485EC4E4-13CA-43AE-88DC-59ED97CACED3}" presName="sibTrans" presStyleCnt="0"/>
      <dgm:spPr/>
    </dgm:pt>
    <dgm:pt modelId="{5B65BA27-4DE0-45C6-A591-E4CA12062D9E}" type="pres">
      <dgm:prSet presAssocID="{06622DE3-970E-4E70-A304-A546B51C494B}" presName="node" presStyleLbl="node1" presStyleIdx="3" presStyleCnt="6">
        <dgm:presLayoutVars>
          <dgm:bulletEnabled val="1"/>
        </dgm:presLayoutVars>
      </dgm:prSet>
      <dgm:spPr/>
    </dgm:pt>
    <dgm:pt modelId="{225464DB-85B2-4E76-BDAF-34B888EEFB88}" type="pres">
      <dgm:prSet presAssocID="{733F613F-AC4B-4E0F-B8A2-E242D32BE743}" presName="sibTrans" presStyleCnt="0"/>
      <dgm:spPr/>
    </dgm:pt>
    <dgm:pt modelId="{F83B772D-C875-4273-B5F3-1D41F5FFFDB9}" type="pres">
      <dgm:prSet presAssocID="{BA9CED62-5858-4D7C-A988-50AB7EA49DC9}" presName="node" presStyleLbl="node1" presStyleIdx="4" presStyleCnt="6">
        <dgm:presLayoutVars>
          <dgm:bulletEnabled val="1"/>
        </dgm:presLayoutVars>
      </dgm:prSet>
      <dgm:spPr/>
    </dgm:pt>
    <dgm:pt modelId="{6725D93A-01B5-4AA9-930C-DBFB4B5B539B}" type="pres">
      <dgm:prSet presAssocID="{7DC1EEBB-BF8C-43AF-8527-F7A8CD91989B}" presName="sibTrans" presStyleCnt="0"/>
      <dgm:spPr/>
    </dgm:pt>
    <dgm:pt modelId="{769E0E31-76E8-4313-966E-30AA2BDEC3E4}" type="pres">
      <dgm:prSet presAssocID="{9514C2DD-3A40-4022-8DEB-5658D70DE0B1}" presName="node" presStyleLbl="node1" presStyleIdx="5" presStyleCnt="6">
        <dgm:presLayoutVars>
          <dgm:bulletEnabled val="1"/>
        </dgm:presLayoutVars>
      </dgm:prSet>
      <dgm:spPr/>
    </dgm:pt>
  </dgm:ptLst>
  <dgm:cxnLst>
    <dgm:cxn modelId="{3A3C2601-628A-4162-B6D7-82C4CDC3332A}" type="presOf" srcId="{BA9CED62-5858-4D7C-A988-50AB7EA49DC9}" destId="{F83B772D-C875-4273-B5F3-1D41F5FFFDB9}" srcOrd="0" destOrd="0" presId="urn:microsoft.com/office/officeart/2005/8/layout/default"/>
    <dgm:cxn modelId="{956D8227-64FF-40B6-A968-9856A7EE0416}" srcId="{211A04BB-6D01-415C-8337-A1009E9DAFDA}" destId="{06622DE3-970E-4E70-A304-A546B51C494B}" srcOrd="3" destOrd="0" parTransId="{8F7695AD-06AA-4ECF-A04E-9EA80A44B18B}" sibTransId="{733F613F-AC4B-4E0F-B8A2-E242D32BE743}"/>
    <dgm:cxn modelId="{728AB629-8217-4515-A4AE-6AE674499609}" type="presOf" srcId="{A5462558-312F-471F-9B60-6AB959A3A027}" destId="{BE8FBA67-5282-41BE-B42E-B93E73D32740}" srcOrd="0" destOrd="0" presId="urn:microsoft.com/office/officeart/2005/8/layout/default"/>
    <dgm:cxn modelId="{D1A8C740-357B-4F06-B270-86EF511C4469}" srcId="{211A04BB-6D01-415C-8337-A1009E9DAFDA}" destId="{BA9CED62-5858-4D7C-A988-50AB7EA49DC9}" srcOrd="4" destOrd="0" parTransId="{973574B4-6F8E-493E-AE9F-08A9F1067FB3}" sibTransId="{7DC1EEBB-BF8C-43AF-8527-F7A8CD91989B}"/>
    <dgm:cxn modelId="{69508145-BB2A-4976-8B3C-567079B94D1B}" srcId="{211A04BB-6D01-415C-8337-A1009E9DAFDA}" destId="{2C33885D-3B8F-4B81-A2BF-887FAEB862F5}" srcOrd="0" destOrd="0" parTransId="{83DBA52A-9622-4840-9418-0900A5236B2D}" sibTransId="{C62EBAE3-2F4F-491E-BE2B-E150EC35E9A6}"/>
    <dgm:cxn modelId="{43961070-1CA5-4104-BC9C-ED8895A1326E}" type="presOf" srcId="{C2C1B67A-63F9-406F-8D88-A5DBF17073C8}" destId="{D300C84D-1258-4B69-AEDF-9166FC90D8D5}" srcOrd="0" destOrd="0" presId="urn:microsoft.com/office/officeart/2005/8/layout/default"/>
    <dgm:cxn modelId="{3760697E-A59F-473A-9FB5-FF7567BBEA78}" srcId="{211A04BB-6D01-415C-8337-A1009E9DAFDA}" destId="{C2C1B67A-63F9-406F-8D88-A5DBF17073C8}" srcOrd="1" destOrd="0" parTransId="{7413A9AC-6564-4177-9E39-7F40D3F44E7A}" sibTransId="{E8B0DB45-571B-4EC4-84CF-E74A9354BD1A}"/>
    <dgm:cxn modelId="{4D1D7496-37BA-49B8-AFF1-3ADC224BA7B0}" type="presOf" srcId="{2C33885D-3B8F-4B81-A2BF-887FAEB862F5}" destId="{0F0D7F38-B9AB-4248-A5A8-3D295325BAEE}" srcOrd="0" destOrd="0" presId="urn:microsoft.com/office/officeart/2005/8/layout/default"/>
    <dgm:cxn modelId="{963150AA-F23F-4E69-B88E-5A7556297244}" type="presOf" srcId="{211A04BB-6D01-415C-8337-A1009E9DAFDA}" destId="{122A26D0-6AFA-4986-9133-71F1C247B8BC}" srcOrd="0" destOrd="0" presId="urn:microsoft.com/office/officeart/2005/8/layout/default"/>
    <dgm:cxn modelId="{0EDED7B5-E86D-48CD-98FF-50A67FC27440}" type="presOf" srcId="{06622DE3-970E-4E70-A304-A546B51C494B}" destId="{5B65BA27-4DE0-45C6-A591-E4CA12062D9E}" srcOrd="0" destOrd="0" presId="urn:microsoft.com/office/officeart/2005/8/layout/default"/>
    <dgm:cxn modelId="{279BEAB8-6E1A-4342-8950-F93ADCF67EBC}" srcId="{211A04BB-6D01-415C-8337-A1009E9DAFDA}" destId="{A5462558-312F-471F-9B60-6AB959A3A027}" srcOrd="2" destOrd="0" parTransId="{38DB4F68-C731-4AC2-9B48-9E42D7B255A6}" sibTransId="{485EC4E4-13CA-43AE-88DC-59ED97CACED3}"/>
    <dgm:cxn modelId="{56543AF1-45B2-4792-8B4B-789A67265869}" type="presOf" srcId="{9514C2DD-3A40-4022-8DEB-5658D70DE0B1}" destId="{769E0E31-76E8-4313-966E-30AA2BDEC3E4}" srcOrd="0" destOrd="0" presId="urn:microsoft.com/office/officeart/2005/8/layout/default"/>
    <dgm:cxn modelId="{D1DBA6F3-8BF6-4D4F-A3FD-152049DCCF54}" srcId="{211A04BB-6D01-415C-8337-A1009E9DAFDA}" destId="{9514C2DD-3A40-4022-8DEB-5658D70DE0B1}" srcOrd="5" destOrd="0" parTransId="{6B3AF3FF-8CDD-4EF0-ADED-AE9178528445}" sibTransId="{7A01B045-1268-443F-933A-69055DC707F0}"/>
    <dgm:cxn modelId="{56AEF42B-DD49-4416-9229-D35C6200E737}" type="presParOf" srcId="{122A26D0-6AFA-4986-9133-71F1C247B8BC}" destId="{0F0D7F38-B9AB-4248-A5A8-3D295325BAEE}" srcOrd="0" destOrd="0" presId="urn:microsoft.com/office/officeart/2005/8/layout/default"/>
    <dgm:cxn modelId="{9A3FFB3F-D2F8-4BEB-9891-AD34E561F34A}" type="presParOf" srcId="{122A26D0-6AFA-4986-9133-71F1C247B8BC}" destId="{284DDCD2-E4D4-4D29-BBE7-AC0EFAFA6AB2}" srcOrd="1" destOrd="0" presId="urn:microsoft.com/office/officeart/2005/8/layout/default"/>
    <dgm:cxn modelId="{41F1BE2C-CDBA-4FEC-BF47-8AD4820DFAF2}" type="presParOf" srcId="{122A26D0-6AFA-4986-9133-71F1C247B8BC}" destId="{D300C84D-1258-4B69-AEDF-9166FC90D8D5}" srcOrd="2" destOrd="0" presId="urn:microsoft.com/office/officeart/2005/8/layout/default"/>
    <dgm:cxn modelId="{4F8DC6E3-9E3A-4DD9-9420-FF3217650A86}" type="presParOf" srcId="{122A26D0-6AFA-4986-9133-71F1C247B8BC}" destId="{7D812B8D-301B-4812-8BCA-59333DCF4D50}" srcOrd="3" destOrd="0" presId="urn:microsoft.com/office/officeart/2005/8/layout/default"/>
    <dgm:cxn modelId="{0807BE6D-69D8-475A-A125-90B0889B6EA7}" type="presParOf" srcId="{122A26D0-6AFA-4986-9133-71F1C247B8BC}" destId="{BE8FBA67-5282-41BE-B42E-B93E73D32740}" srcOrd="4" destOrd="0" presId="urn:microsoft.com/office/officeart/2005/8/layout/default"/>
    <dgm:cxn modelId="{B2016E65-3A30-41E1-8898-429191FAAB2B}" type="presParOf" srcId="{122A26D0-6AFA-4986-9133-71F1C247B8BC}" destId="{6F8FF1ED-7794-45DF-B072-A9112219B549}" srcOrd="5" destOrd="0" presId="urn:microsoft.com/office/officeart/2005/8/layout/default"/>
    <dgm:cxn modelId="{20FA7CFC-B893-422D-AC19-4B3B5EDBE237}" type="presParOf" srcId="{122A26D0-6AFA-4986-9133-71F1C247B8BC}" destId="{5B65BA27-4DE0-45C6-A591-E4CA12062D9E}" srcOrd="6" destOrd="0" presId="urn:microsoft.com/office/officeart/2005/8/layout/default"/>
    <dgm:cxn modelId="{60076117-FB0C-411B-B627-2CE3CD0FE715}" type="presParOf" srcId="{122A26D0-6AFA-4986-9133-71F1C247B8BC}" destId="{225464DB-85B2-4E76-BDAF-34B888EEFB88}" srcOrd="7" destOrd="0" presId="urn:microsoft.com/office/officeart/2005/8/layout/default"/>
    <dgm:cxn modelId="{DBCB98DD-575B-4274-A485-02EE19CC124E}" type="presParOf" srcId="{122A26D0-6AFA-4986-9133-71F1C247B8BC}" destId="{F83B772D-C875-4273-B5F3-1D41F5FFFDB9}" srcOrd="8" destOrd="0" presId="urn:microsoft.com/office/officeart/2005/8/layout/default"/>
    <dgm:cxn modelId="{F1F123CD-2F38-465F-AB7E-1FAD768A3A5C}" type="presParOf" srcId="{122A26D0-6AFA-4986-9133-71F1C247B8BC}" destId="{6725D93A-01B5-4AA9-930C-DBFB4B5B539B}" srcOrd="9" destOrd="0" presId="urn:microsoft.com/office/officeart/2005/8/layout/default"/>
    <dgm:cxn modelId="{5EA0BD71-7089-4279-8606-36D328FADB0C}" type="presParOf" srcId="{122A26D0-6AFA-4986-9133-71F1C247B8BC}" destId="{769E0E31-76E8-4313-966E-30AA2BDEC3E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E7D36A-75A4-4EAF-9BE1-B753CB72BEB9}">
      <dsp:nvSpPr>
        <dsp:cNvPr id="0" name=""/>
        <dsp:cNvSpPr/>
      </dsp:nvSpPr>
      <dsp:spPr>
        <a:xfrm>
          <a:off x="1519" y="1083911"/>
          <a:ext cx="2385067" cy="14310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 V Wolley (1997)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 Committed a crime after sneezing.</a:t>
          </a:r>
        </a:p>
      </dsp:txBody>
      <dsp:txXfrm>
        <a:off x="1519" y="1083911"/>
        <a:ext cx="2385067" cy="1431040"/>
      </dsp:txXfrm>
    </dsp:sp>
    <dsp:sp modelId="{AB9FABBA-CCF8-4B8E-8340-1125EFFF44E0}">
      <dsp:nvSpPr>
        <dsp:cNvPr id="0" name=""/>
        <dsp:cNvSpPr/>
      </dsp:nvSpPr>
      <dsp:spPr>
        <a:xfrm>
          <a:off x="2422262" y="1677931"/>
          <a:ext cx="35776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2DDC7C-CA20-4269-B704-21A575134278}">
      <dsp:nvSpPr>
        <dsp:cNvPr id="0" name=""/>
        <dsp:cNvSpPr/>
      </dsp:nvSpPr>
      <dsp:spPr>
        <a:xfrm>
          <a:off x="2815697" y="1083911"/>
          <a:ext cx="2385067" cy="143104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 v T  (1990) -   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Stabbed someone while suffering PTSD</a:t>
          </a:r>
        </a:p>
      </dsp:txBody>
      <dsp:txXfrm>
        <a:off x="2815697" y="1083911"/>
        <a:ext cx="2385067" cy="1431040"/>
      </dsp:txXfrm>
    </dsp:sp>
    <dsp:sp modelId="{7B348D06-C80D-4C4E-8525-EA0C3D3269F5}">
      <dsp:nvSpPr>
        <dsp:cNvPr id="0" name=""/>
        <dsp:cNvSpPr/>
      </dsp:nvSpPr>
      <dsp:spPr>
        <a:xfrm>
          <a:off x="5236440" y="1677931"/>
          <a:ext cx="35776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01184C-014F-471B-9BFF-70D95D26F03E}">
      <dsp:nvSpPr>
        <dsp:cNvPr id="0" name=""/>
        <dsp:cNvSpPr/>
      </dsp:nvSpPr>
      <dsp:spPr>
        <a:xfrm>
          <a:off x="5629875" y="1083911"/>
          <a:ext cx="2385067" cy="143104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 R V Parks(1992)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Assaulted and stabbed his in-laws while sleepwalking. </a:t>
          </a:r>
        </a:p>
      </dsp:txBody>
      <dsp:txXfrm>
        <a:off x="5629875" y="1083911"/>
        <a:ext cx="2385067" cy="1431040"/>
      </dsp:txXfrm>
    </dsp:sp>
    <dsp:sp modelId="{971D5DB2-B6F7-4FE8-B152-5F178FB03332}">
      <dsp:nvSpPr>
        <dsp:cNvPr id="0" name=""/>
        <dsp:cNvSpPr/>
      </dsp:nvSpPr>
      <dsp:spPr>
        <a:xfrm>
          <a:off x="8050618" y="1677931"/>
          <a:ext cx="357760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458F2E-5879-47A0-86BA-3FB61B6474E5}">
      <dsp:nvSpPr>
        <dsp:cNvPr id="0" name=""/>
        <dsp:cNvSpPr/>
      </dsp:nvSpPr>
      <dsp:spPr>
        <a:xfrm>
          <a:off x="8444053" y="1083911"/>
          <a:ext cx="2385067" cy="143104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 V Hennessy (1989)  Stollen a car Hyperglycemia</a:t>
          </a:r>
        </a:p>
      </dsp:txBody>
      <dsp:txXfrm>
        <a:off x="8444053" y="1083911"/>
        <a:ext cx="2385067" cy="14310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5D4BBD-173A-4635-90E6-90CB76144B11}">
      <dsp:nvSpPr>
        <dsp:cNvPr id="0" name=""/>
        <dsp:cNvSpPr/>
      </dsp:nvSpPr>
      <dsp:spPr>
        <a:xfrm>
          <a:off x="285152" y="0"/>
          <a:ext cx="5385354" cy="5385354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269195C-4522-439E-A0CD-2545630C0EF7}">
      <dsp:nvSpPr>
        <dsp:cNvPr id="0" name=""/>
        <dsp:cNvSpPr/>
      </dsp:nvSpPr>
      <dsp:spPr>
        <a:xfrm>
          <a:off x="796760" y="511608"/>
          <a:ext cx="2100288" cy="210028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 v McNaughton (1843)</a:t>
          </a:r>
          <a:endParaRPr lang="en-US" sz="2400" kern="1200"/>
        </a:p>
      </dsp:txBody>
      <dsp:txXfrm>
        <a:off x="899288" y="614136"/>
        <a:ext cx="1895232" cy="1895232"/>
      </dsp:txXfrm>
    </dsp:sp>
    <dsp:sp modelId="{65598130-3EB2-41BD-B5F9-4A8390CBE9F6}">
      <dsp:nvSpPr>
        <dsp:cNvPr id="0" name=""/>
        <dsp:cNvSpPr/>
      </dsp:nvSpPr>
      <dsp:spPr>
        <a:xfrm>
          <a:off x="3058609" y="511608"/>
          <a:ext cx="2100288" cy="210028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 v Kemp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( 1957)</a:t>
          </a:r>
          <a:endParaRPr lang="en-US" sz="2400" kern="1200" dirty="0"/>
        </a:p>
      </dsp:txBody>
      <dsp:txXfrm>
        <a:off x="3161137" y="614136"/>
        <a:ext cx="1895232" cy="1895232"/>
      </dsp:txXfrm>
    </dsp:sp>
    <dsp:sp modelId="{3C48D5E7-C5D2-446E-8650-E9421C827592}">
      <dsp:nvSpPr>
        <dsp:cNvPr id="0" name=""/>
        <dsp:cNvSpPr/>
      </dsp:nvSpPr>
      <dsp:spPr>
        <a:xfrm>
          <a:off x="796760" y="2773457"/>
          <a:ext cx="2100288" cy="210028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 v Yates  (2005)</a:t>
          </a:r>
          <a:endParaRPr lang="en-US" sz="2400" kern="1200" dirty="0"/>
        </a:p>
      </dsp:txBody>
      <dsp:txXfrm>
        <a:off x="899288" y="2875985"/>
        <a:ext cx="1895232" cy="1895232"/>
      </dsp:txXfrm>
    </dsp:sp>
    <dsp:sp modelId="{77EEEECD-1007-4E15-92B7-EEE87B01C74B}">
      <dsp:nvSpPr>
        <dsp:cNvPr id="0" name=""/>
        <dsp:cNvSpPr/>
      </dsp:nvSpPr>
      <dsp:spPr>
        <a:xfrm>
          <a:off x="3058609" y="2773457"/>
          <a:ext cx="2100288" cy="210028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 v Bobbitt ( 2019)</a:t>
          </a:r>
          <a:endParaRPr lang="en-US" sz="2400" kern="1200"/>
        </a:p>
      </dsp:txBody>
      <dsp:txXfrm>
        <a:off x="3161137" y="2875985"/>
        <a:ext cx="1895232" cy="18952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0D7F38-B9AB-4248-A5A8-3D295325BAEE}">
      <dsp:nvSpPr>
        <dsp:cNvPr id="0" name=""/>
        <dsp:cNvSpPr/>
      </dsp:nvSpPr>
      <dsp:spPr>
        <a:xfrm>
          <a:off x="1001035" y="430"/>
          <a:ext cx="2767693" cy="1660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 need for medically recognised condition.</a:t>
          </a:r>
          <a:endParaRPr lang="en-US" sz="2700" kern="1200" dirty="0"/>
        </a:p>
      </dsp:txBody>
      <dsp:txXfrm>
        <a:off x="1001035" y="430"/>
        <a:ext cx="2767693" cy="1660616"/>
      </dsp:txXfrm>
    </dsp:sp>
    <dsp:sp modelId="{D300C84D-1258-4B69-AEDF-9166FC90D8D5}">
      <dsp:nvSpPr>
        <dsp:cNvPr id="0" name=""/>
        <dsp:cNvSpPr/>
      </dsp:nvSpPr>
      <dsp:spPr>
        <a:xfrm>
          <a:off x="4045498" y="430"/>
          <a:ext cx="2767693" cy="1660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New terminology</a:t>
          </a:r>
          <a:endParaRPr lang="en-US" sz="2700" kern="1200"/>
        </a:p>
      </dsp:txBody>
      <dsp:txXfrm>
        <a:off x="4045498" y="430"/>
        <a:ext cx="2767693" cy="1660616"/>
      </dsp:txXfrm>
    </dsp:sp>
    <dsp:sp modelId="{BE8FBA67-5282-41BE-B42E-B93E73D32740}">
      <dsp:nvSpPr>
        <dsp:cNvPr id="0" name=""/>
        <dsp:cNvSpPr/>
      </dsp:nvSpPr>
      <dsp:spPr>
        <a:xfrm>
          <a:off x="7089961" y="430"/>
          <a:ext cx="2767693" cy="16606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Prioritising rehabilitation</a:t>
          </a:r>
          <a:endParaRPr lang="en-US" sz="2700" kern="1200" dirty="0"/>
        </a:p>
      </dsp:txBody>
      <dsp:txXfrm>
        <a:off x="7089961" y="430"/>
        <a:ext cx="2767693" cy="1660616"/>
      </dsp:txXfrm>
    </dsp:sp>
    <dsp:sp modelId="{5B65BA27-4DE0-45C6-A591-E4CA12062D9E}">
      <dsp:nvSpPr>
        <dsp:cNvPr id="0" name=""/>
        <dsp:cNvSpPr/>
      </dsp:nvSpPr>
      <dsp:spPr>
        <a:xfrm>
          <a:off x="1001035" y="1937816"/>
          <a:ext cx="2767693" cy="16606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 need for these conditions to be classed differently</a:t>
          </a:r>
          <a:endParaRPr lang="en-US" sz="2700" kern="1200" dirty="0"/>
        </a:p>
      </dsp:txBody>
      <dsp:txXfrm>
        <a:off x="1001035" y="1937816"/>
        <a:ext cx="2767693" cy="1660616"/>
      </dsp:txXfrm>
    </dsp:sp>
    <dsp:sp modelId="{F83B772D-C875-4273-B5F3-1D41F5FFFDB9}">
      <dsp:nvSpPr>
        <dsp:cNvPr id="0" name=""/>
        <dsp:cNvSpPr/>
      </dsp:nvSpPr>
      <dsp:spPr>
        <a:xfrm>
          <a:off x="4045498" y="1937816"/>
          <a:ext cx="2767693" cy="16606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The sigma needs to be removed</a:t>
          </a:r>
          <a:endParaRPr lang="en-US" sz="2700" kern="1200" dirty="0"/>
        </a:p>
      </dsp:txBody>
      <dsp:txXfrm>
        <a:off x="4045498" y="1937816"/>
        <a:ext cx="2767693" cy="1660616"/>
      </dsp:txXfrm>
    </dsp:sp>
    <dsp:sp modelId="{769E0E31-76E8-4313-966E-30AA2BDEC3E4}">
      <dsp:nvSpPr>
        <dsp:cNvPr id="0" name=""/>
        <dsp:cNvSpPr/>
      </dsp:nvSpPr>
      <dsp:spPr>
        <a:xfrm>
          <a:off x="7089961" y="1937816"/>
          <a:ext cx="2767693" cy="1660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Keeping up to date with new Psychiatric findings</a:t>
          </a:r>
          <a:endParaRPr lang="en-US" sz="2700" kern="1200" dirty="0"/>
        </a:p>
      </dsp:txBody>
      <dsp:txXfrm>
        <a:off x="7089961" y="1937816"/>
        <a:ext cx="2767693" cy="1660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076D15-E380-4963-AA4C-4899CC57C598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55964E-8B5A-4E99-A8E6-0FDCC196D0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159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cs typeface="Calibri"/>
              </a:rPr>
              <a:t>Introduction: (300 words)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55964E-8B5A-4E99-A8E6-0FDCC196D0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3145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Definition of insanity</a:t>
            </a:r>
          </a:p>
          <a:p>
            <a:endParaRPr lang="en-GB"/>
          </a:p>
          <a:p>
            <a:r>
              <a:rPr lang="en-GB"/>
              <a:t>White defines insanity as the </a:t>
            </a:r>
            <a:r>
              <a:rPr lang="en-GB" err="1"/>
              <a:t>xxxxxx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55964E-8B5A-4E99-A8E6-0FDCC196D06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2227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Definition of automatism</a:t>
            </a:r>
            <a:endParaRPr lang="en-US"/>
          </a:p>
          <a:p>
            <a:endParaRPr lang="en-GB"/>
          </a:p>
          <a:p>
            <a:r>
              <a:rPr lang="en-GB"/>
              <a:t>NHS England classifies automatism as </a:t>
            </a:r>
            <a:r>
              <a:rPr lang="en-GB" err="1"/>
              <a:t>NOn</a:t>
            </a:r>
            <a:r>
              <a:rPr lang="en-GB"/>
              <a:t> insane and insane. Discuss both – similarities/ differences. </a:t>
            </a:r>
          </a:p>
          <a:p>
            <a:endParaRPr lang="en-GB"/>
          </a:p>
          <a:p>
            <a:endParaRPr lang="en-US">
              <a:latin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55964E-8B5A-4E99-A8E6-0FDCC196D06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784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cs typeface="Calibri"/>
              </a:rPr>
              <a:t>Similarities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55964E-8B5A-4E99-A8E6-0FDCC196D06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0220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cs typeface="Calibri"/>
              </a:rPr>
              <a:t>Apply bullet points on slide &amp; increase size – make use of the WHOLE space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55964E-8B5A-4E99-A8E6-0FDCC196D06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8493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E8DEBA-8379-1052-0556-A53B6F1755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93BC63-7985-1B57-D0DD-CD071B2E16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E217B3-60F8-9636-07E2-18D986E9DF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cs typeface="Calibri"/>
              </a:rPr>
              <a:t>Apply bullet points on slide &amp; increase size – make use of the WHOLE space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1D0D70-ABD4-ADBF-3001-57C573206B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55964E-8B5A-4E99-A8E6-0FDCC196D06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593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cs typeface="Calibri"/>
              </a:rPr>
              <a:t>List via bullet points – again try to include research/theory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55964E-8B5A-4E99-A8E6-0FDCC196D06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4032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568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048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416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188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449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050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404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725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027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374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6068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028866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1767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9094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9747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6613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875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E3C43B-BBA7-4FC3-991C-67EAFD194092}" type="datetimeFigureOut">
              <a:rPr lang="en-GB" smtClean="0"/>
              <a:t>07/11/2024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B6FB6F-913D-4570-9552-C8ED74F21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3763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7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.pn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.xml"/><Relationship Id="rId5" Type="http://schemas.openxmlformats.org/officeDocument/2006/relationships/image" Target="../media/image3.png"/><Relationship Id="rId10" Type="http://schemas.microsoft.com/office/2007/relationships/diagramDrawing" Target="../diagrams/drawing1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diagramData" Target="../diagrams/data2.xml"/><Relationship Id="rId5" Type="http://schemas.openxmlformats.org/officeDocument/2006/relationships/image" Target="../media/image4.png"/><Relationship Id="rId10" Type="http://schemas.microsoft.com/office/2007/relationships/diagramDrawing" Target="../diagrams/drawing2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3.png"/><Relationship Id="rId9" Type="http://schemas.microsoft.com/office/2007/relationships/diagramDrawing" Target="../diagrams/drawing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2139/ssrn.1030556V" TargetMode="External"/><Relationship Id="rId2" Type="http://schemas.openxmlformats.org/officeDocument/2006/relationships/hyperlink" Target="https://ssrn.com/abstract=1030556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F84762E-7FCC-4EAF-B9E7-CE7214491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927A1389-2A5D-4886-AD82-F213767E6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A1038667-0C3F-4764-A24D-DA9D9B474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6AC2195B-895A-4535-8ECD-9F5B669C5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571EEFCA-9235-4BC2-85C3-A4EC6EE57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02517-EA73-0BCC-61EA-2E9EC7257C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063262"/>
            <a:ext cx="4964566" cy="2661138"/>
          </a:xfrm>
        </p:spPr>
        <p:txBody>
          <a:bodyPr anchor="ctr">
            <a:noAutofit/>
          </a:bodyPr>
          <a:lstStyle/>
          <a:p>
            <a:pPr algn="ctr"/>
            <a:r>
              <a:rPr lang="en-GB" sz="4000" dirty="0"/>
              <a:t>Are the defenses of insanity and automatism in need of reform?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F57EA7-5798-D8B7-E21D-DC00E79020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2625" y="5376204"/>
            <a:ext cx="3739277" cy="1116622"/>
          </a:xfr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algn="ctr"/>
            <a:r>
              <a:rPr lang="en-GB" dirty="0"/>
              <a:t>Name: Denise Jones</a:t>
            </a:r>
          </a:p>
          <a:p>
            <a:pPr algn="ctr"/>
            <a:r>
              <a:rPr lang="en-GB" dirty="0"/>
              <a:t>Student code: 2405845</a:t>
            </a:r>
          </a:p>
          <a:p>
            <a:pPr algn="ctr"/>
            <a:r>
              <a:rPr lang="en-GB" dirty="0"/>
              <a:t>Module Code: </a:t>
            </a:r>
            <a:r>
              <a:rPr lang="en-GB" b="1" i="0" dirty="0">
                <a:solidFill>
                  <a:srgbClr val="FFFFFF"/>
                </a:solidFill>
                <a:effectLst/>
                <a:latin typeface="-apple-system"/>
              </a:rPr>
              <a:t>BMLW4010</a:t>
            </a:r>
            <a:endParaRPr lang="en-GB" dirty="0"/>
          </a:p>
          <a:p>
            <a:pPr algn="ctr"/>
            <a:r>
              <a:rPr lang="en-GB" dirty="0"/>
              <a:t>Module Lead: Zita Draper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5A1E840-CF85-A744-FF4C-1FD260B6B8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>
          <a:xfrm>
            <a:off x="5931037" y="1628303"/>
            <a:ext cx="6260963" cy="3521791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893773-D803-3AF8-9BCA-85A4EA6C0C53}"/>
              </a:ext>
            </a:extLst>
          </p:cNvPr>
          <p:cNvSpPr txBox="1"/>
          <p:nvPr/>
        </p:nvSpPr>
        <p:spPr>
          <a:xfrm>
            <a:off x="11356848" y="329184"/>
            <a:ext cx="495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284218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24C28B3-E902-49D1-98A0-582D277A0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3A6C14C-E755-4A02-821B-6EA2D4C9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478287C-E119-4E9C-95B0-518478BD9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A4A294F-6D36-425B-8632-27FD6A284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FECAD23-900F-4F1B-A441-6A68749F8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943801-CAEC-4F98-9332-2A4D91284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8A233090-6C39-4F59-8A0F-86F011A7E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84DCAA0-4BF1-4FB9-97BA-D6BA63041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9BC2FEA5-B399-458A-8393-E06CE40DB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8540DE6-5BB4-A202-BC14-1D3565F20FA9}"/>
              </a:ext>
            </a:extLst>
          </p:cNvPr>
          <p:cNvSpPr txBox="1"/>
          <p:nvPr/>
        </p:nvSpPr>
        <p:spPr>
          <a:xfrm>
            <a:off x="489964" y="1068587"/>
            <a:ext cx="6735585" cy="61488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4000" dirty="0">
                <a:latin typeface="+mj-lt"/>
              </a:rPr>
              <a:t>What is Insanity?</a:t>
            </a:r>
          </a:p>
        </p:txBody>
      </p:sp>
      <p:pic>
        <p:nvPicPr>
          <p:cNvPr id="6" name="Graphic 5" descr="Skull">
            <a:extLst>
              <a:ext uri="{FF2B5EF4-FFF2-40B4-BE49-F238E27FC236}">
                <a16:creationId xmlns:a16="http://schemas.microsoft.com/office/drawing/2014/main" id="{D398F1C6-8EA5-38B3-B215-7FF1C86A42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187091" y="1749761"/>
            <a:ext cx="3358478" cy="335847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2DA704-A9AE-5F1B-561D-7ACBD0DA20A7}"/>
              </a:ext>
            </a:extLst>
          </p:cNvPr>
          <p:cNvSpPr txBox="1"/>
          <p:nvPr/>
        </p:nvSpPr>
        <p:spPr>
          <a:xfrm>
            <a:off x="3215179" y="466333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35A78A-3B1F-92DF-B963-09314F5FCFA3}"/>
              </a:ext>
            </a:extLst>
          </p:cNvPr>
          <p:cNvSpPr txBox="1"/>
          <p:nvPr/>
        </p:nvSpPr>
        <p:spPr>
          <a:xfrm>
            <a:off x="706112" y="3108369"/>
            <a:ext cx="673986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000" b="1" dirty="0">
                <a:solidFill>
                  <a:schemeClr val="bg1"/>
                </a:solidFill>
                <a:latin typeface="+mj-lt"/>
                <a:ea typeface="Merriweather"/>
                <a:cs typeface="Merriweather"/>
              </a:rPr>
              <a:t>Not criminally responsible because of a medical condition or disease of the mind.</a:t>
            </a:r>
            <a:endParaRPr lang="en-US" sz="30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045CD8-A31B-A683-1D20-2BA79C0A7654}"/>
              </a:ext>
            </a:extLst>
          </p:cNvPr>
          <p:cNvSpPr txBox="1"/>
          <p:nvPr/>
        </p:nvSpPr>
        <p:spPr>
          <a:xfrm>
            <a:off x="5774189" y="6296656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+mj-lt"/>
                <a:ea typeface="Roboto"/>
                <a:cs typeface="Roboto"/>
              </a:rPr>
              <a:t>(White, 2017)</a:t>
            </a:r>
            <a:endParaRPr lang="en-US" sz="2000" dirty="0">
              <a:latin typeface="+mj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BD414B-8382-299A-C9DD-FB4EB488DF01}"/>
              </a:ext>
            </a:extLst>
          </p:cNvPr>
          <p:cNvSpPr txBox="1"/>
          <p:nvPr/>
        </p:nvSpPr>
        <p:spPr>
          <a:xfrm>
            <a:off x="11356848" y="329184"/>
            <a:ext cx="495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7737359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" name="Picture 112">
            <a:extLst>
              <a:ext uri="{FF2B5EF4-FFF2-40B4-BE49-F238E27FC236}">
                <a16:creationId xmlns:a16="http://schemas.microsoft.com/office/drawing/2014/main" id="{8100D021-ED8E-4951-8376-73996A82C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5" name="Picture 114">
            <a:extLst>
              <a:ext uri="{FF2B5EF4-FFF2-40B4-BE49-F238E27FC236}">
                <a16:creationId xmlns:a16="http://schemas.microsoft.com/office/drawing/2014/main" id="{46FE219C-22F7-4734-B3C1-28E70390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7" name="Picture 116">
            <a:extLst>
              <a:ext uri="{FF2B5EF4-FFF2-40B4-BE49-F238E27FC236}">
                <a16:creationId xmlns:a16="http://schemas.microsoft.com/office/drawing/2014/main" id="{EF2EC4B6-5524-4806-8575-59DB6B8F8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19" name="Rectangle 118">
            <a:extLst>
              <a:ext uri="{FF2B5EF4-FFF2-40B4-BE49-F238E27FC236}">
                <a16:creationId xmlns:a16="http://schemas.microsoft.com/office/drawing/2014/main" id="{AD50BBC6-5944-49AE-A819-558AB05AB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4F2E428D-A109-43BE-8AC2-C83EF031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B147AF-2B35-7C1B-BCC8-A0CDC3BE489B}"/>
              </a:ext>
            </a:extLst>
          </p:cNvPr>
          <p:cNvSpPr txBox="1"/>
          <p:nvPr/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+mj-lt"/>
                <a:ea typeface="+mj-ea"/>
                <a:cs typeface="+mj-cs"/>
              </a:rPr>
              <a:t>What is Automatism</a:t>
            </a:r>
            <a:r>
              <a:rPr lang="en-US" sz="4000" dirty="0">
                <a:latin typeface="+mj-lt"/>
                <a:ea typeface="+mj-ea"/>
                <a:cs typeface="+mj-cs"/>
              </a:rPr>
              <a:t>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D52338C-5504-2332-E5BF-25BFDE6AA360}"/>
              </a:ext>
            </a:extLst>
          </p:cNvPr>
          <p:cNvSpPr txBox="1"/>
          <p:nvPr/>
        </p:nvSpPr>
        <p:spPr>
          <a:xfrm>
            <a:off x="864807" y="3194146"/>
            <a:ext cx="10987667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bg1"/>
                </a:solidFill>
              </a:rPr>
              <a:t>Non-insane </a:t>
            </a:r>
            <a:endParaRPr lang="en-US" sz="3000" dirty="0"/>
          </a:p>
          <a:p>
            <a:r>
              <a:rPr lang="en-US" sz="3000" dirty="0"/>
              <a:t>Refers to the involuntary actions that do not arise from the mind.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1F217DF-6D55-BF01-7B3A-9E7CD85CA474}"/>
              </a:ext>
            </a:extLst>
          </p:cNvPr>
          <p:cNvSpPr txBox="1"/>
          <p:nvPr/>
        </p:nvSpPr>
        <p:spPr>
          <a:xfrm>
            <a:off x="864807" y="4309408"/>
            <a:ext cx="1078464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3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bg1"/>
                </a:solidFill>
              </a:rPr>
              <a:t>Insane </a:t>
            </a:r>
            <a:endParaRPr lang="en-US" sz="3000" dirty="0"/>
          </a:p>
          <a:p>
            <a:r>
              <a:rPr lang="en-US" sz="3000" dirty="0"/>
              <a:t>This is an involuntary action that results from a disease of the mind.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25E860D-0DA2-3412-EF11-910D93A2EB5A}"/>
              </a:ext>
            </a:extLst>
          </p:cNvPr>
          <p:cNvSpPr txBox="1"/>
          <p:nvPr/>
        </p:nvSpPr>
        <p:spPr>
          <a:xfrm>
            <a:off x="7696200" y="6369736"/>
            <a:ext cx="449262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ea typeface="+mn-lt"/>
                <a:cs typeface="+mn-lt"/>
              </a:rPr>
              <a:t>(Arboleda-Flórez,2002; Perry, 2024)</a:t>
            </a: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2051E5-B1D4-2F2E-64EE-8C3399DAFC1D}"/>
              </a:ext>
            </a:extLst>
          </p:cNvPr>
          <p:cNvSpPr txBox="1"/>
          <p:nvPr/>
        </p:nvSpPr>
        <p:spPr>
          <a:xfrm>
            <a:off x="11356848" y="329184"/>
            <a:ext cx="495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7F42D3-1F24-4858-A621-D2B0FB058F23}"/>
              </a:ext>
            </a:extLst>
          </p:cNvPr>
          <p:cNvSpPr txBox="1"/>
          <p:nvPr/>
        </p:nvSpPr>
        <p:spPr>
          <a:xfrm>
            <a:off x="325330" y="2063488"/>
            <a:ext cx="12192000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There are two types of automatism insane and non insane,</a:t>
            </a:r>
          </a:p>
          <a:p>
            <a:r>
              <a:rPr lang="en-US" sz="3000" b="1" dirty="0">
                <a:solidFill>
                  <a:schemeClr val="bg1"/>
                </a:solidFill>
              </a:rPr>
              <a:t>Automatism is known as a mechanical or involuntary action.</a:t>
            </a:r>
            <a:endParaRPr lang="en-GB" sz="3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960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4AD584A-EB9B-98F4-C98B-C3EBED142D15}"/>
              </a:ext>
            </a:extLst>
          </p:cNvPr>
          <p:cNvSpPr txBox="1"/>
          <p:nvPr/>
        </p:nvSpPr>
        <p:spPr>
          <a:xfrm>
            <a:off x="5463722" y="329184"/>
            <a:ext cx="6563686" cy="707886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   </a:t>
            </a:r>
            <a:r>
              <a:rPr lang="en-US" sz="4000" b="1" dirty="0"/>
              <a:t>Non-insane Automatism</a:t>
            </a:r>
            <a:endParaRPr lang="en-US" sz="4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50D08A-E75F-C632-4F8D-151A13FF4BA9}"/>
              </a:ext>
            </a:extLst>
          </p:cNvPr>
          <p:cNvSpPr txBox="1"/>
          <p:nvPr/>
        </p:nvSpPr>
        <p:spPr>
          <a:xfrm>
            <a:off x="196569" y="329184"/>
            <a:ext cx="4641180" cy="707886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 dirty="0"/>
              <a:t>Insane automatism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EF72D3-8DFE-1BC5-E101-D8404C063851}"/>
              </a:ext>
            </a:extLst>
          </p:cNvPr>
          <p:cNvSpPr txBox="1"/>
          <p:nvPr/>
        </p:nvSpPr>
        <p:spPr>
          <a:xfrm>
            <a:off x="147182" y="1503160"/>
            <a:ext cx="5175500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b="1" u="sng" dirty="0"/>
          </a:p>
          <a:p>
            <a:pPr algn="ctr"/>
            <a:r>
              <a:rPr lang="en-US" sz="2400" b="1" u="sng" dirty="0"/>
              <a:t>  </a:t>
            </a:r>
            <a:r>
              <a:rPr lang="en-US" sz="3000" b="1" u="sng" dirty="0"/>
              <a:t>Medical conditions</a:t>
            </a:r>
          </a:p>
          <a:p>
            <a:endParaRPr lang="en-US" sz="2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3000" dirty="0"/>
              <a:t>Post Traumatic Stress Disorder (PTSD)</a:t>
            </a:r>
          </a:p>
          <a:p>
            <a:pPr algn="ctr"/>
            <a:endParaRPr lang="en-US" sz="30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3000" dirty="0"/>
              <a:t>Epilepsy </a:t>
            </a:r>
          </a:p>
          <a:p>
            <a:pPr algn="ctr"/>
            <a:endParaRPr lang="en-US" sz="30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3000" dirty="0"/>
              <a:t>multiple sclerosis (M.S)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A03C38-9429-A5B8-C6E1-1332DAF6F9DA}"/>
              </a:ext>
            </a:extLst>
          </p:cNvPr>
          <p:cNvSpPr txBox="1"/>
          <p:nvPr/>
        </p:nvSpPr>
        <p:spPr>
          <a:xfrm>
            <a:off x="6096000" y="1517904"/>
            <a:ext cx="5104098" cy="36317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000" b="1" dirty="0"/>
          </a:p>
          <a:p>
            <a:pPr algn="ctr"/>
            <a:r>
              <a:rPr lang="en-US" sz="3000" b="1" u="sng" dirty="0"/>
              <a:t>Medical conditions</a:t>
            </a:r>
            <a:endParaRPr lang="en-US" sz="3000" u="sng" dirty="0"/>
          </a:p>
          <a:p>
            <a:pPr algn="ctr"/>
            <a:endParaRPr lang="en-US" sz="3000" b="1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3000" dirty="0"/>
              <a:t>Head Injuries</a:t>
            </a:r>
          </a:p>
          <a:p>
            <a:pPr algn="ctr"/>
            <a:endParaRPr lang="en-US" sz="30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3000" dirty="0"/>
              <a:t>Sleep disorders</a:t>
            </a:r>
          </a:p>
          <a:p>
            <a:pPr algn="ctr"/>
            <a:endParaRPr lang="en-US" sz="30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3000" dirty="0"/>
              <a:t>Fainting, spasms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B185F9-07D9-9084-DC5D-057CF059DDD6}"/>
              </a:ext>
            </a:extLst>
          </p:cNvPr>
          <p:cNvSpPr txBox="1"/>
          <p:nvPr/>
        </p:nvSpPr>
        <p:spPr>
          <a:xfrm>
            <a:off x="11356848" y="329184"/>
            <a:ext cx="495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925633E-2F75-FA04-84E7-8A670FEADB74}"/>
              </a:ext>
            </a:extLst>
          </p:cNvPr>
          <p:cNvCxnSpPr/>
          <p:nvPr/>
        </p:nvCxnSpPr>
        <p:spPr>
          <a:xfrm>
            <a:off x="5532120" y="1517904"/>
            <a:ext cx="0" cy="491947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BE781C3-99A4-4882-7EAD-B097E1447548}"/>
              </a:ext>
            </a:extLst>
          </p:cNvPr>
          <p:cNvSpPr txBox="1"/>
          <p:nvPr/>
        </p:nvSpPr>
        <p:spPr>
          <a:xfrm>
            <a:off x="10744200" y="6396806"/>
            <a:ext cx="13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kern="100" dirty="0">
                <a:effectLst/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(Rix, 2015)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41744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5DFA72-4295-7774-F353-3399F446C1B9}"/>
              </a:ext>
            </a:extLst>
          </p:cNvPr>
          <p:cNvSpPr txBox="1"/>
          <p:nvPr/>
        </p:nvSpPr>
        <p:spPr>
          <a:xfrm>
            <a:off x="681730" y="650656"/>
            <a:ext cx="8782309" cy="707886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dirty="0"/>
              <a:t>Should Insanity be changed?</a:t>
            </a:r>
            <a:endParaRPr lang="en-US" sz="4000" b="1" dirty="0">
              <a:highlight>
                <a:srgbClr val="0000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E2B01B-045F-B709-6915-EFD38FD91C58}"/>
              </a:ext>
            </a:extLst>
          </p:cNvPr>
          <p:cNvSpPr txBox="1"/>
          <p:nvPr/>
        </p:nvSpPr>
        <p:spPr>
          <a:xfrm>
            <a:off x="128016" y="1857050"/>
            <a:ext cx="11558016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/>
              <a:t>The defense of the insanity law is always going to be a Moral one </a:t>
            </a:r>
            <a:r>
              <a:rPr lang="en-US" sz="3000" dirty="0">
                <a:latin typeface="+mj-lt"/>
              </a:rPr>
              <a:t>(</a:t>
            </a:r>
            <a:r>
              <a:rPr lang="en-US" sz="3200" b="0" i="0" dirty="0">
                <a:effectLst/>
                <a:latin typeface="+mj-lt"/>
              </a:rPr>
              <a:t>Brookbanks, 2023)</a:t>
            </a:r>
            <a:r>
              <a:rPr lang="en-US" sz="3000" dirty="0">
                <a:latin typeface="+mj-lt"/>
              </a:rPr>
              <a:t>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74EB4C-0C39-9ED3-F95B-CCC11BA9B445}"/>
              </a:ext>
            </a:extLst>
          </p:cNvPr>
          <p:cNvSpPr txBox="1"/>
          <p:nvPr/>
        </p:nvSpPr>
        <p:spPr>
          <a:xfrm>
            <a:off x="128016" y="3334645"/>
            <a:ext cx="1206398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/>
              <a:t>According to Morse(1985), the Hinckley (1982) case proved that there are many different views from the law and the public when the insanity plea is used.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5896A3-5BE3-14EC-B56E-1E1745215D01}"/>
              </a:ext>
            </a:extLst>
          </p:cNvPr>
          <p:cNvSpPr txBox="1"/>
          <p:nvPr/>
        </p:nvSpPr>
        <p:spPr>
          <a:xfrm>
            <a:off x="210312" y="5310481"/>
            <a:ext cx="11642163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/>
              <a:t>According to White (2017), the above trial also shows the difficulty of understanding what goes on in a person's head.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E451F9-C4A2-3373-1409-EFB2CCC77D74}"/>
              </a:ext>
            </a:extLst>
          </p:cNvPr>
          <p:cNvSpPr txBox="1"/>
          <p:nvPr/>
        </p:nvSpPr>
        <p:spPr>
          <a:xfrm>
            <a:off x="11356848" y="329184"/>
            <a:ext cx="495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374863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61ED7EE-722B-DB92-9755-BE4F11A431BB}"/>
              </a:ext>
            </a:extLst>
          </p:cNvPr>
          <p:cNvSpPr txBox="1"/>
          <p:nvPr/>
        </p:nvSpPr>
        <p:spPr>
          <a:xfrm>
            <a:off x="1819656" y="317204"/>
            <a:ext cx="7132320" cy="1323439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dirty="0"/>
              <a:t>Automatism </a:t>
            </a:r>
            <a:endParaRPr lang="en-US" sz="4000" dirty="0"/>
          </a:p>
          <a:p>
            <a:pPr algn="ctr"/>
            <a:r>
              <a:rPr lang="en-US" sz="4000" b="1" dirty="0"/>
              <a:t>should this be changed? </a:t>
            </a:r>
            <a:endParaRPr lang="en-US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7C3FA1-A4C4-0282-FCF7-A85C7C2B863D}"/>
              </a:ext>
            </a:extLst>
          </p:cNvPr>
          <p:cNvSpPr txBox="1"/>
          <p:nvPr/>
        </p:nvSpPr>
        <p:spPr>
          <a:xfrm>
            <a:off x="580718" y="2338674"/>
            <a:ext cx="11917680" cy="38779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In today's law, there are many criticisms stating it is unfair</a:t>
            </a:r>
          </a:p>
          <a:p>
            <a:r>
              <a:rPr lang="en-US" sz="30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It is out of date</a:t>
            </a:r>
          </a:p>
          <a:p>
            <a:endParaRPr lang="en-US" sz="3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It does not consider today’s medical advances. </a:t>
            </a:r>
          </a:p>
          <a:p>
            <a:endParaRPr lang="en-US" sz="3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The larger, more informative information on Psychology.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8DFE47-58B8-4BDE-ABDC-607B7A56D91E}"/>
              </a:ext>
            </a:extLst>
          </p:cNvPr>
          <p:cNvSpPr txBox="1"/>
          <p:nvPr/>
        </p:nvSpPr>
        <p:spPr>
          <a:xfrm>
            <a:off x="11356848" y="329184"/>
            <a:ext cx="495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FD4D46-44B1-91C7-2130-85E06838FD57}"/>
              </a:ext>
            </a:extLst>
          </p:cNvPr>
          <p:cNvSpPr txBox="1"/>
          <p:nvPr/>
        </p:nvSpPr>
        <p:spPr>
          <a:xfrm>
            <a:off x="9939528" y="6344150"/>
            <a:ext cx="3557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kern="1200" dirty="0">
                <a:effectLst/>
                <a:latin typeface="+mj-lt"/>
                <a:ea typeface="Yu Mincho" panose="020B0400000000000000" pitchFamily="18" charset="-128"/>
                <a:cs typeface="Arial" panose="020B0604020202020204" pitchFamily="34" charset="0"/>
              </a:rPr>
              <a:t>(Brookbanks, 2023)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47490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56FCE19-3103-4473-A92E-E38D00FCD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909C556-FC01-4870-ABC0-8D5C17BD0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6DB8A24-0DF2-4AB3-9191-C02AB6937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924F406-F250-4FCF-A28E-52F364A5A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7341052-73F2-435C-A1F0-70961D11B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A4D2D0F6-68B7-4A2F-B80D-B3AAC1F4D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A0BCEF11-98AA-4EF8-91CF-8146F6479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D34A8F70-70FB-FF0C-547D-25436B359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Issues with Insanity and Automatism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DB816C00-E2A2-4A28-A8CB-2E9E10E9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B2892C6A-FAAA-49A9-B836-6ECC4D48D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307560B-ED05-D923-CB80-2EF4B49C1E59}"/>
              </a:ext>
            </a:extLst>
          </p:cNvPr>
          <p:cNvSpPr txBox="1"/>
          <p:nvPr/>
        </p:nvSpPr>
        <p:spPr>
          <a:xfrm>
            <a:off x="246889" y="1977795"/>
            <a:ext cx="6020904" cy="47551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000" b="1" u="sng" dirty="0"/>
              <a:t>Insanity</a:t>
            </a:r>
          </a:p>
          <a:p>
            <a:pPr algn="l"/>
            <a:endParaRPr lang="en-US" sz="3000" b="1" u="sng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500" dirty="0"/>
              <a:t>Challenges to prove the stigma against mental illness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5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500" dirty="0"/>
              <a:t>Can be misused or manipulated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5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500" dirty="0"/>
              <a:t>Allows for treatment instead of punishment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5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500" dirty="0"/>
              <a:t>Potential for further offenses.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C5D953-5309-335F-B6B7-64CCE24AD0F1}"/>
              </a:ext>
            </a:extLst>
          </p:cNvPr>
          <p:cNvSpPr txBox="1"/>
          <p:nvPr/>
        </p:nvSpPr>
        <p:spPr>
          <a:xfrm>
            <a:off x="5980176" y="2028823"/>
            <a:ext cx="6126480" cy="50629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000" b="1" u="sng" dirty="0"/>
              <a:t>Automatism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500" dirty="0"/>
              <a:t>Complex and challenging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5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500" dirty="0"/>
              <a:t>Difference between insane and non-insane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500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500" dirty="0"/>
              <a:t>Sufficient evidence can be difficult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5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500" dirty="0"/>
              <a:t>Expert testimony and medical records can be required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5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500" dirty="0"/>
              <a:t>Judicial skepticism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422D7C-033C-165B-A78C-841155D57BBB}"/>
              </a:ext>
            </a:extLst>
          </p:cNvPr>
          <p:cNvSpPr txBox="1"/>
          <p:nvPr/>
        </p:nvSpPr>
        <p:spPr>
          <a:xfrm>
            <a:off x="11356848" y="329184"/>
            <a:ext cx="495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FACAB3-2F10-DAD5-F6DC-2FB5691C8448}"/>
              </a:ext>
            </a:extLst>
          </p:cNvPr>
          <p:cNvSpPr txBox="1"/>
          <p:nvPr/>
        </p:nvSpPr>
        <p:spPr>
          <a:xfrm>
            <a:off x="10437812" y="6372855"/>
            <a:ext cx="2079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kern="100" dirty="0"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GB" kern="100" dirty="0">
                <a:effectLst/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White, 2017) 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60052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D5F67F-9A83-89F7-2BFA-0E4F23251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09447032-FFD1-69F5-125C-E07616AAA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53F8C57-C02A-BDD0-AE4C-3D5BB2974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D8FD1A5-C791-EF7E-FCA7-485BD818A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EE665E6A-DB76-57D5-F221-AE2B7DEDC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22D06E3-8B4F-CC76-D085-53C5F49D5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C9244AA-2893-F271-B0EA-42BB0DFF3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0C3FC255-3CFD-9BEB-B326-25EAB90B8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F7DFF55C-B742-C1F6-6E13-CBDA0AC8F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19F518A7-C8B2-CD97-0031-3D865CFB7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Advantages of Insanity and Automatism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9E6CDB7E-D174-A2DB-045C-6C9FB124D0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ACC8B727-7403-8B61-7E44-FB8CBCB5E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E463CA-D6C1-2A80-D3FC-6F6A09E2FC7A}"/>
              </a:ext>
            </a:extLst>
          </p:cNvPr>
          <p:cNvSpPr txBox="1"/>
          <p:nvPr/>
        </p:nvSpPr>
        <p:spPr>
          <a:xfrm>
            <a:off x="11356848" y="329184"/>
            <a:ext cx="495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3A643C-286F-43C7-2D19-0945A0609F13}"/>
              </a:ext>
            </a:extLst>
          </p:cNvPr>
          <p:cNvSpPr txBox="1"/>
          <p:nvPr/>
        </p:nvSpPr>
        <p:spPr>
          <a:xfrm>
            <a:off x="335152" y="2201907"/>
            <a:ext cx="5312664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Insanity</a:t>
            </a:r>
            <a:r>
              <a:rPr lang="en-GB" sz="2400" dirty="0"/>
              <a:t> 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Lack of criminal responsibility 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Individuals receive the correct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 amount of care and supervision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Stops punishment when committing a crime with mental health issues 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7EE220-DD8F-9368-6ABB-C501F8D78690}"/>
              </a:ext>
            </a:extLst>
          </p:cNvPr>
          <p:cNvSpPr txBox="1"/>
          <p:nvPr/>
        </p:nvSpPr>
        <p:spPr>
          <a:xfrm>
            <a:off x="6821424" y="2523744"/>
            <a:ext cx="485546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Automatism</a:t>
            </a:r>
          </a:p>
          <a:p>
            <a:endParaRPr lang="en-GB" sz="2400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Protects from punishment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May result in full acquittal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Reduces liability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Treatment instead of punishment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BF6FDA-39A7-9C54-AFF1-498085BB3BD5}"/>
              </a:ext>
            </a:extLst>
          </p:cNvPr>
          <p:cNvCxnSpPr/>
          <p:nvPr/>
        </p:nvCxnSpPr>
        <p:spPr>
          <a:xfrm>
            <a:off x="5650992" y="2291404"/>
            <a:ext cx="0" cy="40545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66F124A-D3F6-C319-8DEB-A0431E9A0A43}"/>
              </a:ext>
            </a:extLst>
          </p:cNvPr>
          <p:cNvSpPr txBox="1"/>
          <p:nvPr/>
        </p:nvSpPr>
        <p:spPr>
          <a:xfrm>
            <a:off x="9249156" y="6420172"/>
            <a:ext cx="3055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+mj-lt"/>
              </a:rPr>
              <a:t>(Braswell et al. 2017)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315468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8100D021-ED8E-4951-8376-73996A82C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6FE219C-22F7-4734-B3C1-28E70390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EF2EC4B6-5524-4806-8575-59DB6B8F8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AD50BBC6-5944-49AE-A819-558AB05AB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F2E428D-A109-43BE-8AC2-C83EF031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7B7EB9-5011-C921-5496-2A138C8168F0}"/>
              </a:ext>
            </a:extLst>
          </p:cNvPr>
          <p:cNvSpPr txBox="1"/>
          <p:nvPr/>
        </p:nvSpPr>
        <p:spPr>
          <a:xfrm>
            <a:off x="109728" y="753228"/>
            <a:ext cx="11565805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+mj-lt"/>
                <a:ea typeface="+mj-ea"/>
                <a:cs typeface="+mj-cs"/>
              </a:rPr>
              <a:t>Key cases of insane and non-insane Automatism </a:t>
            </a:r>
            <a:endParaRPr lang="en-US" sz="4000" dirty="0"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5EE4B4-CAC2-7A82-EF94-5958CE21C081}"/>
              </a:ext>
            </a:extLst>
          </p:cNvPr>
          <p:cNvSpPr txBox="1"/>
          <p:nvPr/>
        </p:nvSpPr>
        <p:spPr>
          <a:xfrm>
            <a:off x="770467" y="-1360310"/>
            <a:ext cx="10905066" cy="3251878"/>
          </a:xfrm>
          <a:prstGeom prst="rect">
            <a:avLst/>
          </a:prstGeom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>
              <a:ea typeface="+mj-ea"/>
              <a:cs typeface="+mj-cs"/>
            </a:endParaRPr>
          </a:p>
        </p:txBody>
      </p:sp>
      <p:graphicFrame>
        <p:nvGraphicFramePr>
          <p:cNvPr id="21" name="TextBox 3">
            <a:extLst>
              <a:ext uri="{FF2B5EF4-FFF2-40B4-BE49-F238E27FC236}">
                <a16:creationId xmlns:a16="http://schemas.microsoft.com/office/drawing/2014/main" id="{0C9CB501-2B84-BB58-D22A-7AC03A28CF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33776256"/>
              </p:ext>
            </p:extLst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EE05887-EFB2-469C-D1D5-5C3DC0051E79}"/>
              </a:ext>
            </a:extLst>
          </p:cNvPr>
          <p:cNvSpPr txBox="1"/>
          <p:nvPr/>
        </p:nvSpPr>
        <p:spPr>
          <a:xfrm>
            <a:off x="11356848" y="329184"/>
            <a:ext cx="495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35287628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100D021-ED8E-4951-8376-73996A82C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6FE219C-22F7-4734-B3C1-28E70390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F2EC4B6-5524-4806-8575-59DB6B8F8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D50BBC6-5944-49AE-A819-558AB05AB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F2E428D-A109-43BE-8AC2-C83EF031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DBCB3D0-62EC-4D8A-A9E7-991AF662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62C758D7-9BCC-44AD-98FB-A68CA526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A890917F-0A64-4C0A-91F8-E4F6BE6A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938C8E05-3629-4B19-A965-0C926F9D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044F20B-3F79-4BBD-A9B8-33672B6A4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D84398-AA0E-1AB3-B100-F437D7A62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/>
              <a:t>Key cases of insanity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2367C113-9B0D-37CE-55F3-A4BCBA20B9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4526537"/>
              </p:ext>
            </p:extLst>
          </p:nvPr>
        </p:nvGraphicFramePr>
        <p:xfrm>
          <a:off x="5437509" y="777860"/>
          <a:ext cx="5955658" cy="5385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93C79B0-1A58-4BCF-7FE9-509964D6AD4B}"/>
              </a:ext>
            </a:extLst>
          </p:cNvPr>
          <p:cNvSpPr txBox="1"/>
          <p:nvPr/>
        </p:nvSpPr>
        <p:spPr>
          <a:xfrm>
            <a:off x="11356848" y="329184"/>
            <a:ext cx="495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42310469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>
            <a:extLst>
              <a:ext uri="{FF2B5EF4-FFF2-40B4-BE49-F238E27FC236}">
                <a16:creationId xmlns:a16="http://schemas.microsoft.com/office/drawing/2014/main" id="{8100D021-ED8E-4951-8376-73996A82C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46FE219C-22F7-4734-B3C1-28E70390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EF2EC4B6-5524-4806-8575-59DB6B8F8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AD50BBC6-5944-49AE-A819-558AB05AB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F2E428D-A109-43BE-8AC2-C83EF031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AB8969-BFD7-F2B1-E742-1036BB9C74A5}"/>
              </a:ext>
            </a:extLst>
          </p:cNvPr>
          <p:cNvSpPr txBox="1"/>
          <p:nvPr/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+mj-lt"/>
                <a:ea typeface="+mj-ea"/>
                <a:cs typeface="+mj-cs"/>
              </a:rPr>
              <a:t>Reform Suggestions </a:t>
            </a:r>
          </a:p>
        </p:txBody>
      </p:sp>
      <p:graphicFrame>
        <p:nvGraphicFramePr>
          <p:cNvPr id="14" name="TextBox 1">
            <a:extLst>
              <a:ext uri="{FF2B5EF4-FFF2-40B4-BE49-F238E27FC236}">
                <a16:creationId xmlns:a16="http://schemas.microsoft.com/office/drawing/2014/main" id="{E1EB6C00-48EF-495A-E494-8BE0F2D8E3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619992"/>
              </p:ext>
            </p:extLst>
          </p:nvPr>
        </p:nvGraphicFramePr>
        <p:xfrm>
          <a:off x="681037" y="2336800"/>
          <a:ext cx="1085869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C7688E74-15AC-C12C-2B2A-6E67B3976FA9}"/>
              </a:ext>
            </a:extLst>
          </p:cNvPr>
          <p:cNvSpPr txBox="1"/>
          <p:nvPr/>
        </p:nvSpPr>
        <p:spPr>
          <a:xfrm>
            <a:off x="11356848" y="329184"/>
            <a:ext cx="495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8E37AF-6C0D-F9C1-B51F-1A3722AC4F70}"/>
              </a:ext>
            </a:extLst>
          </p:cNvPr>
          <p:cNvSpPr txBox="1"/>
          <p:nvPr/>
        </p:nvSpPr>
        <p:spPr>
          <a:xfrm>
            <a:off x="9381744" y="6248400"/>
            <a:ext cx="2724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kern="1200" dirty="0"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(</a:t>
            </a:r>
            <a:r>
              <a:rPr lang="en-US" kern="1200" dirty="0">
                <a:effectLst/>
                <a:latin typeface="+mj-lt"/>
                <a:ea typeface="Yu Mincho" panose="020B0400000000000000" pitchFamily="18" charset="-128"/>
                <a:cs typeface="Arial" panose="020B0604020202020204" pitchFamily="34" charset="0"/>
              </a:rPr>
              <a:t>Arboleda-</a:t>
            </a:r>
            <a:r>
              <a:rPr lang="en-US" kern="1200" dirty="0" err="1">
                <a:effectLst/>
                <a:latin typeface="+mj-lt"/>
                <a:ea typeface="Yu Mincho" panose="020B0400000000000000" pitchFamily="18" charset="-128"/>
                <a:cs typeface="Arial" panose="020B0604020202020204" pitchFamily="34" charset="0"/>
              </a:rPr>
              <a:t>Flórez</a:t>
            </a:r>
            <a:r>
              <a:rPr lang="en-US" kern="1200" dirty="0">
                <a:effectLst/>
                <a:latin typeface="+mj-lt"/>
                <a:ea typeface="Yu Mincho" panose="020B0400000000000000" pitchFamily="18" charset="-128"/>
                <a:cs typeface="Arial" panose="020B0604020202020204" pitchFamily="34" charset="0"/>
              </a:rPr>
              <a:t>, 2002)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462986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B4D9E7-752A-362B-CA66-9DBDC88E0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4D7B138-E60F-A4F3-329A-1D3391FAAD2C}"/>
              </a:ext>
            </a:extLst>
          </p:cNvPr>
          <p:cNvSpPr txBox="1"/>
          <p:nvPr/>
        </p:nvSpPr>
        <p:spPr>
          <a:xfrm>
            <a:off x="370614" y="346117"/>
            <a:ext cx="3848608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u="sng" dirty="0"/>
              <a:t>Reference </a:t>
            </a:r>
            <a:r>
              <a:rPr lang="en-GB" sz="3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</a:t>
            </a:r>
            <a:r>
              <a:rPr lang="en-GB" sz="3200" u="sng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0EC740-7629-F49E-EB41-C99B1C6F41A6}"/>
              </a:ext>
            </a:extLst>
          </p:cNvPr>
          <p:cNvSpPr txBox="1"/>
          <p:nvPr/>
        </p:nvSpPr>
        <p:spPr>
          <a:xfrm>
            <a:off x="375169" y="987521"/>
            <a:ext cx="11371980" cy="61001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7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Arboleda-</a:t>
            </a:r>
            <a:r>
              <a:rPr lang="en-US" sz="17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Flórez</a:t>
            </a:r>
            <a:r>
              <a:rPr lang="en-US" sz="17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, J., (2002). On automatism. </a:t>
            </a:r>
            <a:r>
              <a:rPr lang="en-US" sz="1700" i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Current Opinion in Psychiatry</a:t>
            </a:r>
            <a:r>
              <a:rPr lang="en-US" sz="17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, </a:t>
            </a:r>
            <a:r>
              <a:rPr lang="en-US" sz="1700" i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15</a:t>
            </a:r>
            <a:r>
              <a:rPr lang="en-US" sz="17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(6), pp.569-576.</a:t>
            </a:r>
            <a:r>
              <a:rPr lang="en-US" sz="17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Dyer, R.</a:t>
            </a:r>
            <a:endParaRPr lang="en-GB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Barrie, G., (1990). Recent English cases. </a:t>
            </a:r>
            <a:r>
              <a:rPr lang="en-GB" sz="17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 Rebus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7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1990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(273), pp.613-621.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7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Braswell, M.C., Edwards, B.D., McCarthy, B.R. and McCarthy, B.J., (2017). </a:t>
            </a:r>
            <a:r>
              <a:rPr lang="en-GB" sz="170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Justice, crime, and ethics</a:t>
            </a:r>
            <a:r>
              <a:rPr lang="en-GB" sz="17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 Routledge.</a:t>
            </a:r>
            <a:endParaRPr lang="en-GB" sz="17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7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Brookbanks, W., (2023). The insanity </a:t>
            </a:r>
            <a:r>
              <a:rPr lang="en-US" sz="17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defence</a:t>
            </a:r>
            <a:r>
              <a:rPr lang="en-US" sz="17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: Is it still fit for purpose?. </a:t>
            </a:r>
            <a:r>
              <a:rPr lang="en-US" sz="1700" i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Victoria University of Wellington Law Review</a:t>
            </a:r>
            <a:r>
              <a:rPr lang="en-US" sz="17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, </a:t>
            </a:r>
            <a:r>
              <a:rPr lang="en-US" sz="1700" i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54</a:t>
            </a:r>
            <a:r>
              <a:rPr lang="en-US" sz="17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(1), pp.101-125.</a:t>
            </a:r>
            <a:endParaRPr lang="en-GB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Christy, B.M., (2021). </a:t>
            </a:r>
            <a:r>
              <a:rPr lang="en-GB" sz="17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Narratological Limitations Of Telling Trauma: A Case Study Of Lorena Bobbitt And Sexual Assault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(Doctoral dissertation, The University of North Dakota).</a:t>
            </a:r>
            <a:endParaRPr lang="en-GB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Douglas, The Trial of John W. Hinckley, Jr. (2007). Available at SSRN: </a:t>
            </a:r>
            <a:r>
              <a:rPr lang="en-GB" sz="17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https://ssrn.com/abstract=1030556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or </a:t>
            </a:r>
            <a:r>
              <a:rPr lang="en-GB" sz="17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http://dx.doi.org/10.2139/ssrn.1030556V</a:t>
            </a:r>
            <a:endParaRPr lang="en-GB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Higgins, J., (1986). The origins of the Homicide Act 1957. </a:t>
            </a:r>
            <a:r>
              <a:rPr lang="en-GB" sz="17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medical ethics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7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12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(1), p.8.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Kemp, R.V., (1991). Risk tolerance and safety management. </a:t>
            </a:r>
            <a:r>
              <a:rPr lang="en-GB" sz="17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Reliability Engineering &amp; System Safety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7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31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(3), pp.345-353.</a:t>
            </a:r>
            <a:endParaRPr lang="en-GB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700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MacGavin</a:t>
            </a:r>
            <a:r>
              <a:rPr lang="en-GB" sz="17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B., (2008). ANDREA YATES MURDER CASE.</a:t>
            </a:r>
            <a:endParaRPr lang="en-GB" sz="17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33833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6AB8969-BFD7-F2B1-E742-1036BB9C74A5}"/>
              </a:ext>
            </a:extLst>
          </p:cNvPr>
          <p:cNvSpPr txBox="1"/>
          <p:nvPr/>
        </p:nvSpPr>
        <p:spPr>
          <a:xfrm>
            <a:off x="370614" y="346117"/>
            <a:ext cx="3848608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u="sng" dirty="0"/>
              <a:t>Reference List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6B17E8-80F3-7E1D-185D-0ECC98CA6955}"/>
              </a:ext>
            </a:extLst>
          </p:cNvPr>
          <p:cNvSpPr txBox="1"/>
          <p:nvPr/>
        </p:nvSpPr>
        <p:spPr>
          <a:xfrm>
            <a:off x="375169" y="987521"/>
            <a:ext cx="11371980" cy="4822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Martin, J. (2014). </a:t>
            </a:r>
            <a:r>
              <a:rPr lang="en-GB" i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Key facts, key cases : criminal law</a:t>
            </a:r>
            <a:r>
              <a:rPr lang="en-GB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Abingdon, Oxon [UK]: Routledge.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Ormerod, D. and Dsouza, M. (2022) Reforming the Insanity </a:t>
            </a:r>
            <a:r>
              <a:rPr lang="en-US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Defence</a:t>
            </a:r>
            <a:r>
              <a:rPr lang="en-US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 in England and Wales. </a:t>
            </a:r>
            <a:r>
              <a:rPr lang="en-US" i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The Insanity </a:t>
            </a:r>
            <a:r>
              <a:rPr lang="en-US" i="1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Defence</a:t>
            </a:r>
            <a:r>
              <a:rPr lang="en-US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,  pp. 45-C3.N130.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PERRY, DAVID. (2024). </a:t>
            </a:r>
            <a:r>
              <a:rPr lang="en-US" i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BLACKSTONE’S CRIMINAL PRACTICE 2025</a:t>
            </a:r>
            <a:r>
              <a:rPr lang="en-US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Yu Mincho" panose="020B0400000000000000" pitchFamily="18" charset="-128"/>
                <a:cs typeface="Arial" panose="020B0604020202020204" pitchFamily="34" charset="0"/>
              </a:rPr>
              <a:t>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Rix, K.J., (2015). The common law defence of automatism: a quagmire for the psychiatrist. </a:t>
            </a:r>
            <a:r>
              <a:rPr lang="en-GB" i="1" kern="1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BJPsych</a:t>
            </a:r>
            <a:r>
              <a:rPr lang="en-GB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Advances</a:t>
            </a:r>
            <a:r>
              <a:rPr lang="en-GB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21</a:t>
            </a:r>
            <a:r>
              <a:rPr lang="en-GB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(4), pp.242-250.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kern="100" dirty="0">
                <a:solidFill>
                  <a:srgbClr val="181817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Rix, K.J.B. (2015) ‘The common law </a:t>
            </a:r>
            <a:r>
              <a:rPr lang="en-GB" kern="100" dirty="0" err="1">
                <a:solidFill>
                  <a:srgbClr val="181817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defense</a:t>
            </a:r>
            <a:r>
              <a:rPr lang="en-GB" kern="100" dirty="0">
                <a:solidFill>
                  <a:srgbClr val="181817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of automatism: a quagmire for the psychiatrist,’ </a:t>
            </a:r>
            <a:r>
              <a:rPr lang="en-GB" i="1" kern="100" dirty="0" err="1">
                <a:solidFill>
                  <a:srgbClr val="181817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BJPsych</a:t>
            </a:r>
            <a:r>
              <a:rPr lang="en-GB" i="1" kern="100" dirty="0">
                <a:solidFill>
                  <a:srgbClr val="181817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Advances</a:t>
            </a:r>
            <a:r>
              <a:rPr lang="en-GB" kern="100" dirty="0">
                <a:solidFill>
                  <a:srgbClr val="181817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21(4)</a:t>
            </a:r>
            <a:r>
              <a:rPr lang="en-GB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Bloomsbury Publishing USA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 Parks, R., (2020). 6 Voluntariness and Intent. </a:t>
            </a:r>
            <a:r>
              <a:rPr lang="en-GB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Canadian Landmark Cases in Forensic Medical Health</a:t>
            </a:r>
            <a:r>
              <a:rPr lang="en-GB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p.108.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50000"/>
              </a:lnSpc>
              <a:spcAft>
                <a:spcPts val="300"/>
              </a:spcAft>
            </a:pPr>
            <a:r>
              <a:rPr lang="en-GB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White, M.D. ed., (2017). </a:t>
            </a:r>
            <a:r>
              <a:rPr lang="en-GB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insanity defenses: multidisciplinary views on its history, trends, and controversies</a:t>
            </a:r>
            <a:r>
              <a:rPr lang="en-GB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endParaRPr lang="en-GB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61461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294AEA-8792-B9C0-2A50-96ABB59B8C02}"/>
              </a:ext>
            </a:extLst>
          </p:cNvPr>
          <p:cNvSpPr txBox="1"/>
          <p:nvPr/>
        </p:nvSpPr>
        <p:spPr>
          <a:xfrm>
            <a:off x="4724399" y="152401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u="sng" dirty="0"/>
              <a:t>Research Timeline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E70D4B-AF64-B277-4892-6AAAF890D066}"/>
              </a:ext>
            </a:extLst>
          </p:cNvPr>
          <p:cNvSpPr txBox="1"/>
          <p:nvPr/>
        </p:nvSpPr>
        <p:spPr>
          <a:xfrm>
            <a:off x="386861" y="787400"/>
            <a:ext cx="7842737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Where did I get my research from? </a:t>
            </a:r>
          </a:p>
          <a:p>
            <a:endParaRPr lang="en-US" dirty="0"/>
          </a:p>
          <a:p>
            <a:r>
              <a:rPr lang="en-US" dirty="0"/>
              <a:t>I used the following databases, google scholar, University Online Library and books from the University Library.   </a:t>
            </a:r>
          </a:p>
          <a:p>
            <a:endParaRPr lang="en-US" dirty="0"/>
          </a:p>
          <a:p>
            <a:r>
              <a:rPr lang="en-US" dirty="0"/>
              <a:t>Library Timeline:</a:t>
            </a:r>
          </a:p>
          <a:p>
            <a:r>
              <a:rPr lang="en-US" dirty="0"/>
              <a:t>Book Receipt, 14th October, "CITE THEM RIGHT"  (Pear and Shields, 2022) </a:t>
            </a:r>
          </a:p>
          <a:p>
            <a:r>
              <a:rPr lang="en-US" dirty="0"/>
              <a:t>Book Receipt, 21st October "Criminal Law" (Padfield, 2014). </a:t>
            </a:r>
          </a:p>
          <a:p>
            <a:r>
              <a:rPr lang="en-US" dirty="0"/>
              <a:t>Book Receipt, 21st October "Criminal Law" (Herring, 2019).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D30D17-72BA-265B-B85C-A4243DC93669}"/>
              </a:ext>
            </a:extLst>
          </p:cNvPr>
          <p:cNvSpPr txBox="1"/>
          <p:nvPr/>
        </p:nvSpPr>
        <p:spPr>
          <a:xfrm>
            <a:off x="396629" y="3620476"/>
            <a:ext cx="1045112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How did I find relevant research?</a:t>
            </a:r>
          </a:p>
          <a:p>
            <a:r>
              <a:rPr lang="en-US" dirty="0"/>
              <a:t>I narrowed the scope of research by using key words relevant to this study e.g., Insanity and automatism.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C0E70F-B1A4-FC69-A528-814CAF991B2D}"/>
              </a:ext>
            </a:extLst>
          </p:cNvPr>
          <p:cNvSpPr txBox="1"/>
          <p:nvPr/>
        </p:nvSpPr>
        <p:spPr>
          <a:xfrm>
            <a:off x="386860" y="4822091"/>
            <a:ext cx="96793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How did I find recent articles and books? </a:t>
            </a:r>
          </a:p>
          <a:p>
            <a:r>
              <a:rPr lang="en-US" dirty="0"/>
              <a:t>I filtered the search engines to find research around this topic area.   </a:t>
            </a:r>
          </a:p>
        </p:txBody>
      </p:sp>
    </p:spTree>
    <p:extLst>
      <p:ext uri="{BB962C8B-B14F-4D97-AF65-F5344CB8AC3E}">
        <p14:creationId xmlns:p14="http://schemas.microsoft.com/office/powerpoint/2010/main" val="40437033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11A500-4742-2B29-F2C6-C0623453EA72}"/>
              </a:ext>
            </a:extLst>
          </p:cNvPr>
          <p:cNvSpPr txBox="1"/>
          <p:nvPr/>
        </p:nvSpPr>
        <p:spPr>
          <a:xfrm>
            <a:off x="539496" y="667512"/>
            <a:ext cx="4343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Notes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CA7C0C-0370-7C65-AC8B-587D7EA32B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9437" y="3406400"/>
            <a:ext cx="2535856" cy="34016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FC7BDEE-EE71-7075-35F2-2963C1F1DD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3317" y="3505922"/>
            <a:ext cx="2362330" cy="32025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7068468-9117-66DA-BC2A-5F7328D0BC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2593" y="3474214"/>
            <a:ext cx="2362330" cy="326600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7692842-A265-7D85-0CDC-832E7D8FD7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4901" y="215077"/>
            <a:ext cx="2362330" cy="321392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4197E69-4406-C210-2800-57887156C2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8781" y="215077"/>
            <a:ext cx="2362330" cy="325432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DBFCC49-406A-BC3B-A91E-DC160F202EDC}"/>
              </a:ext>
            </a:extLst>
          </p:cNvPr>
          <p:cNvSpPr txBox="1"/>
          <p:nvPr/>
        </p:nvSpPr>
        <p:spPr>
          <a:xfrm>
            <a:off x="2431581" y="330047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296DAF4-110E-1DCD-F343-113F68F5AE79}"/>
              </a:ext>
            </a:extLst>
          </p:cNvPr>
          <p:cNvSpPr txBox="1"/>
          <p:nvPr/>
        </p:nvSpPr>
        <p:spPr>
          <a:xfrm>
            <a:off x="6277828" y="330047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758497D-763C-3FFC-2B42-E523C6055067}"/>
              </a:ext>
            </a:extLst>
          </p:cNvPr>
          <p:cNvSpPr txBox="1"/>
          <p:nvPr/>
        </p:nvSpPr>
        <p:spPr>
          <a:xfrm>
            <a:off x="700317" y="3609695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4B6A76B-CFCA-7AF6-3F54-6745558B9F92}"/>
              </a:ext>
            </a:extLst>
          </p:cNvPr>
          <p:cNvSpPr txBox="1"/>
          <p:nvPr/>
        </p:nvSpPr>
        <p:spPr>
          <a:xfrm>
            <a:off x="4586117" y="3622205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FF2A29-52B9-FFB8-898A-0ADB35133838}"/>
              </a:ext>
            </a:extLst>
          </p:cNvPr>
          <p:cNvSpPr txBox="1"/>
          <p:nvPr/>
        </p:nvSpPr>
        <p:spPr>
          <a:xfrm>
            <a:off x="8612237" y="3646390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42490940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5" ma:contentTypeDescription="Create a new document." ma:contentTypeScope="" ma:versionID="95c80f00c53ed7df0ede396187e6fb00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1da3593a7deacc1e117be7cdce9eeaf7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DD1BC89-B1EE-4CF2-B96A-05BD83456124}">
  <ds:schemaRefs>
    <ds:schemaRef ds:uri="http://schemas.microsoft.com/office/2006/documentManagement/types"/>
    <ds:schemaRef ds:uri="http://www.w3.org/XML/1998/namespace"/>
    <ds:schemaRef ds:uri="0085e1a2-9cbf-4b92-866b-21f3c89040b6"/>
    <ds:schemaRef ds:uri="http://purl.org/dc/dcmitype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492491F9-C0EC-4078-B999-7B88EFCE01D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1F4934-056A-44BE-9B06-570A83A2096A}">
  <ds:schemaRefs>
    <ds:schemaRef ds:uri="0085e1a2-9cbf-4b92-866b-21f3c89040b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554</TotalTime>
  <Words>1186</Words>
  <Application>Microsoft Office PowerPoint</Application>
  <PresentationFormat>Widescreen</PresentationFormat>
  <Paragraphs>187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-apple-system</vt:lpstr>
      <vt:lpstr>Aptos</vt:lpstr>
      <vt:lpstr>Arial</vt:lpstr>
      <vt:lpstr>Calibri</vt:lpstr>
      <vt:lpstr>Times New Roman</vt:lpstr>
      <vt:lpstr>Trebuchet MS</vt:lpstr>
      <vt:lpstr>Berlin</vt:lpstr>
      <vt:lpstr>Are the defenses of insanity and automatism in need of reform?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Issues with Insanity and Automatism</vt:lpstr>
      <vt:lpstr>Advantages of Insanity and Automatism</vt:lpstr>
      <vt:lpstr>PowerPoint Presentation</vt:lpstr>
      <vt:lpstr>Key cases of insanity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Denise Jones (2405845)</dc:creator>
  <cp:lastModifiedBy>Denise Jones</cp:lastModifiedBy>
  <cp:revision>138</cp:revision>
  <dcterms:created xsi:type="dcterms:W3CDTF">2024-10-16T03:24:32Z</dcterms:created>
  <dcterms:modified xsi:type="dcterms:W3CDTF">2024-11-07T22:07:23Z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