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57" r:id="rId4"/>
    <p:sldId id="258" r:id="rId5"/>
    <p:sldId id="265" r:id="rId7"/>
    <p:sldId id="259" r:id="rId8"/>
    <p:sldId id="260" r:id="rId9"/>
    <p:sldId id="263" r:id="rId10"/>
    <p:sldId id="261" r:id="rId11"/>
    <p:sldId id="262" r:id="rId12"/>
    <p:sldId id="264" r:id="rId13"/>
    <p:sldId id="266" r:id="rId14"/>
    <p:sldId id="267" r:id="rId15"/>
    <p:sldId id="268" r:id="rId16"/>
    <p:sldId id="269" r:id="rId17"/>
    <p:sldId id="270" r:id="rId18"/>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png"/><Relationship Id="rId1"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ctrTitle"/>
          </p:nvPr>
        </p:nvSpPr>
        <p:spPr>
          <a:xfrm>
            <a:off x="1524000" y="1401128"/>
            <a:ext cx="9144000" cy="2387600"/>
          </a:xfrm>
        </p:spPr>
        <p:txBody>
          <a:bodyPr>
            <a:normAutofit/>
          </a:bodyPr>
          <a:p>
            <a:r>
              <a:rPr lang="en-US" altLang="zh-CN" sz="4000"/>
              <a:t>An Investigation of the Correlation between Listening Anxiety and the Score of Listening Multiple Choice </a:t>
            </a:r>
            <a:endParaRPr lang="en-US" altLang="zh-CN"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title"/>
          </p:nvPr>
        </p:nvSpPr>
        <p:spPr>
          <a:xfrm>
            <a:off x="838200" y="365125"/>
            <a:ext cx="10515600" cy="937895"/>
          </a:xfrm>
        </p:spPr>
        <p:txBody>
          <a:bodyPr/>
          <a:p>
            <a:pPr algn="ctr"/>
            <a:r>
              <a:rPr lang="en-US" altLang="zh-CN"/>
              <a:t>Aims </a:t>
            </a:r>
            <a:endParaRPr lang="en-US" altLang="zh-CN"/>
          </a:p>
        </p:txBody>
      </p:sp>
      <p:sp>
        <p:nvSpPr>
          <p:cNvPr id="3" name="文本框 2"/>
          <p:cNvSpPr txBox="1"/>
          <p:nvPr/>
        </p:nvSpPr>
        <p:spPr>
          <a:xfrm>
            <a:off x="838200" y="1303655"/>
            <a:ext cx="10773410" cy="5631180"/>
          </a:xfrm>
          <a:prstGeom prst="rect">
            <a:avLst/>
          </a:prstGeom>
          <a:noFill/>
        </p:spPr>
        <p:txBody>
          <a:bodyPr wrap="square" rtlCol="0">
            <a:spAutoFit/>
          </a:bodyPr>
          <a:p>
            <a:r>
              <a:rPr lang="en-US" altLang="zh-CN" sz="2400"/>
              <a:t>To investigate whether the </a:t>
            </a:r>
            <a:r>
              <a:rPr lang="en-US" altLang="zh-CN" sz="2400">
                <a:sym typeface="+mn-ea"/>
              </a:rPr>
              <a:t>score of </a:t>
            </a:r>
            <a:r>
              <a:rPr lang="en-US" altLang="zh-CN" sz="2400"/>
              <a:t>listening  multiple choices  is correlated with listening anxiety. </a:t>
            </a:r>
            <a:endParaRPr lang="en-US" altLang="zh-CN" sz="2400"/>
          </a:p>
          <a:p>
            <a:r>
              <a:rPr lang="en-US" altLang="zh-CN" sz="2400" b="1">
                <a:latin typeface="Calibri Bold" panose="020F0702030404030204" charset="0"/>
                <a:cs typeface="Calibri Bold" panose="020F0702030404030204" charset="0"/>
              </a:rPr>
              <a:t>Anxiety coming from the speakers in the listening materials:</a:t>
            </a:r>
            <a:endParaRPr lang="en-US" altLang="zh-CN" sz="2400" b="1">
              <a:latin typeface="Calibri Bold" panose="020F0702030404030204" charset="0"/>
              <a:cs typeface="Calibri Bold" panose="020F0702030404030204" charset="0"/>
            </a:endParaRPr>
          </a:p>
          <a:p>
            <a:r>
              <a:rPr lang="en-US" altLang="zh-CN" sz="2400"/>
              <a:t>   1.Whether the </a:t>
            </a:r>
            <a:r>
              <a:rPr lang="en-US" altLang="zh-CN" sz="2400" u="sng"/>
              <a:t>speakers' accents </a:t>
            </a:r>
            <a:r>
              <a:rPr lang="en-US" altLang="zh-CN" sz="2400"/>
              <a:t>of English affect the listener;</a:t>
            </a:r>
            <a:endParaRPr lang="en-US" altLang="zh-CN" sz="2400"/>
          </a:p>
          <a:p>
            <a:r>
              <a:rPr lang="en-US" altLang="zh-CN" sz="2400"/>
              <a:t>   2. Whether the speakers' </a:t>
            </a:r>
            <a:r>
              <a:rPr lang="en-US" altLang="zh-CN" sz="2400" u="sng"/>
              <a:t>speaking pace </a:t>
            </a:r>
            <a:r>
              <a:rPr lang="en-US" altLang="zh-CN" sz="2400"/>
              <a:t>affects the listener;</a:t>
            </a:r>
            <a:endParaRPr lang="en-US" altLang="zh-CN" sz="2400"/>
          </a:p>
          <a:p>
            <a:r>
              <a:rPr lang="en-US" altLang="zh-CN" sz="2400"/>
              <a:t>   3. Whether the  </a:t>
            </a:r>
            <a:r>
              <a:rPr lang="en-US" altLang="zh-CN" sz="2400" u="sng"/>
              <a:t>speakers' tone</a:t>
            </a:r>
            <a:r>
              <a:rPr lang="en-US" altLang="zh-CN" sz="2400"/>
              <a:t> affects the listener;</a:t>
            </a:r>
            <a:endParaRPr lang="en-US" altLang="zh-CN" sz="2400"/>
          </a:p>
          <a:p>
            <a:r>
              <a:rPr lang="en-US" altLang="zh-CN" sz="2400"/>
              <a:t>   4. Whether there is </a:t>
            </a:r>
            <a:r>
              <a:rPr lang="en-US" altLang="zh-CN" sz="2400" u="sng"/>
              <a:t>background noise </a:t>
            </a:r>
            <a:r>
              <a:rPr lang="en-US" altLang="zh-CN" sz="2400"/>
              <a:t>in the listening material</a:t>
            </a:r>
            <a:endParaRPr lang="en-US" altLang="zh-CN" sz="2400"/>
          </a:p>
          <a:p>
            <a:r>
              <a:rPr lang="en-US" altLang="zh-CN" sz="2400" b="1">
                <a:latin typeface="Calibri Bold" panose="020F0702030404030204" charset="0"/>
                <a:cs typeface="Calibri Bold" panose="020F0702030404030204" charset="0"/>
              </a:rPr>
              <a:t>Anxiety coming from the listener:</a:t>
            </a:r>
            <a:endParaRPr lang="en-US" altLang="zh-CN" sz="2400" b="1">
              <a:latin typeface="Calibri Bold" panose="020F0702030404030204" charset="0"/>
              <a:cs typeface="Calibri Bold" panose="020F0702030404030204" charset="0"/>
            </a:endParaRPr>
          </a:p>
          <a:p>
            <a:r>
              <a:rPr lang="en-US" altLang="zh-CN" sz="2400">
                <a:latin typeface="Calibri" panose="020F0702030404030204" charset="0"/>
                <a:cs typeface="Calibri" panose="020F0702030404030204" charset="0"/>
              </a:rPr>
              <a:t>   1. Whether the listener is familiar with the</a:t>
            </a:r>
            <a:r>
              <a:rPr lang="en-US" altLang="zh-CN" sz="2400" u="sng">
                <a:latin typeface="Calibri" panose="020F0702030404030204" charset="0"/>
                <a:cs typeface="Calibri" panose="020F0702030404030204" charset="0"/>
              </a:rPr>
              <a:t> topic</a:t>
            </a:r>
            <a:r>
              <a:rPr lang="en-US" altLang="zh-CN" sz="2400">
                <a:latin typeface="Calibri" panose="020F0702030404030204" charset="0"/>
                <a:cs typeface="Calibri" panose="020F0702030404030204" charset="0"/>
              </a:rPr>
              <a:t>;ç</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2. Whether the listener's </a:t>
            </a:r>
            <a:r>
              <a:rPr lang="en-US" altLang="zh-CN" sz="2400" u="sng">
                <a:latin typeface="Calibri" panose="020F0702030404030204" charset="0"/>
                <a:cs typeface="Calibri" panose="020F0702030404030204" charset="0"/>
              </a:rPr>
              <a:t>attention is extremely focused</a:t>
            </a:r>
            <a:r>
              <a:rPr lang="en-US" altLang="zh-CN" sz="2400">
                <a:latin typeface="Calibri" panose="020F0702030404030204" charset="0"/>
                <a:cs typeface="Calibri" panose="020F0702030404030204" charset="0"/>
              </a:rPr>
              <a:t>;</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3. Whether the listener thinks </a:t>
            </a:r>
            <a:r>
              <a:rPr lang="en-US" altLang="zh-CN" sz="2400" u="sng">
                <a:latin typeface="Calibri" panose="020F0702030404030204" charset="0"/>
                <a:cs typeface="Calibri" panose="020F0702030404030204" charset="0"/>
              </a:rPr>
              <a:t>every word </a:t>
            </a:r>
            <a:r>
              <a:rPr lang="en-US" altLang="zh-CN" sz="2400">
                <a:latin typeface="Calibri" panose="020F0702030404030204" charset="0"/>
                <a:cs typeface="Calibri" panose="020F0702030404030204" charset="0"/>
              </a:rPr>
              <a:t>of the listening material is important;</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4. Whether the listener knows the </a:t>
            </a:r>
            <a:r>
              <a:rPr lang="en-US" altLang="zh-CN" sz="2400" u="sng">
                <a:latin typeface="Calibri" panose="020F0702030404030204" charset="0"/>
                <a:cs typeface="Calibri" panose="020F0702030404030204" charset="0"/>
              </a:rPr>
              <a:t>background knowledge </a:t>
            </a:r>
            <a:r>
              <a:rPr lang="en-US" altLang="zh-CN" sz="2400">
                <a:latin typeface="Calibri" panose="020F0702030404030204" charset="0"/>
                <a:cs typeface="Calibri" panose="020F0702030404030204" charset="0"/>
              </a:rPr>
              <a:t>of the listening material;</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5. Whether the listener is affected by </a:t>
            </a:r>
            <a:r>
              <a:rPr lang="en-US" altLang="zh-CN" sz="2400" u="sng">
                <a:latin typeface="Calibri" panose="020F0702030404030204" charset="0"/>
                <a:cs typeface="Calibri" panose="020F0702030404030204" charset="0"/>
              </a:rPr>
              <a:t>the imagined listening ability </a:t>
            </a:r>
            <a:r>
              <a:rPr lang="en-US" altLang="zh-CN" sz="2400">
                <a:latin typeface="Calibri" panose="020F0702030404030204" charset="0"/>
                <a:cs typeface="Calibri" panose="020F0702030404030204" charset="0"/>
              </a:rPr>
              <a:t>of other listeners.</a:t>
            </a:r>
            <a:endParaRPr lang="en-US" altLang="zh-CN" sz="2400">
              <a:latin typeface="Calibri" panose="020F0702030404030204" charset="0"/>
              <a:cs typeface="Calibri" panose="020F0702030404030204" charset="0"/>
            </a:endParaRPr>
          </a:p>
          <a:p>
            <a:endParaRPr lang="en-US" altLang="zh-CN" sz="2400">
              <a:latin typeface="Calibri" panose="020F0702030404030204" charset="0"/>
              <a:cs typeface="Calibri" panose="020F070203040403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title"/>
          </p:nvPr>
        </p:nvSpPr>
        <p:spPr/>
        <p:txBody>
          <a:bodyPr/>
          <a:p>
            <a:pPr algn="ctr"/>
            <a:r>
              <a:rPr lang="en-US" altLang="zh-CN"/>
              <a:t>Literature </a:t>
            </a:r>
            <a:endParaRPr lang="en-US" altLang="zh-CN"/>
          </a:p>
        </p:txBody>
      </p:sp>
      <p:sp>
        <p:nvSpPr>
          <p:cNvPr id="3" name="文本框 2"/>
          <p:cNvSpPr txBox="1"/>
          <p:nvPr/>
        </p:nvSpPr>
        <p:spPr>
          <a:xfrm>
            <a:off x="838200" y="1691005"/>
            <a:ext cx="10008235" cy="6000750"/>
          </a:xfrm>
          <a:prstGeom prst="rect">
            <a:avLst/>
          </a:prstGeom>
          <a:noFill/>
        </p:spPr>
        <p:txBody>
          <a:bodyPr wrap="square" rtlCol="0" anchor="t">
            <a:spAutoFit/>
          </a:bodyPr>
          <a:p>
            <a:r>
              <a:rPr lang="zh-CN" altLang="en-US" sz="2400"/>
              <a:t>Forty years of foreign language anxiety research at home and abroad</a:t>
            </a:r>
            <a:r>
              <a:rPr lang="en-US" altLang="zh-CN" sz="2400"/>
              <a:t>(Shi Yu and Xu Jinfen,2013)</a:t>
            </a:r>
            <a:endParaRPr lang="en-US" altLang="zh-CN" sz="2400"/>
          </a:p>
          <a:p>
            <a:endParaRPr lang="en-US" altLang="zh-CN" sz="2400">
              <a:sym typeface="+mn-ea"/>
            </a:endParaRPr>
          </a:p>
          <a:p>
            <a:r>
              <a:rPr lang="en-US" altLang="zh-CN" sz="2400">
                <a:sym typeface="+mn-ea"/>
              </a:rPr>
              <a:t>Listening Comprehension and Anxiety in the Arabic Language Classroom (Elkhafaifi, 2005)</a:t>
            </a:r>
            <a:endParaRPr lang="en-US" altLang="zh-CN" sz="2400"/>
          </a:p>
          <a:p>
            <a:endParaRPr lang="zh-CN" altLang="en-US" sz="2400">
              <a:sym typeface="+mn-ea"/>
            </a:endParaRPr>
          </a:p>
          <a:p>
            <a:r>
              <a:rPr lang="zh-CN" altLang="en-US" sz="2400">
                <a:sym typeface="+mn-ea"/>
              </a:rPr>
              <a:t>On College Students</a:t>
            </a:r>
            <a:r>
              <a:rPr lang="en-US" altLang="zh-CN" sz="2400">
                <a:sym typeface="+mn-ea"/>
              </a:rPr>
              <a:t>' </a:t>
            </a:r>
            <a:r>
              <a:rPr lang="zh-CN" altLang="en-US" sz="2400">
                <a:sym typeface="+mn-ea"/>
              </a:rPr>
              <a:t>Listening Anxiety and Listening Strategy</a:t>
            </a:r>
            <a:r>
              <a:rPr lang="en-US" altLang="zh-CN" sz="2400">
                <a:sym typeface="+mn-ea"/>
              </a:rPr>
              <a:t>(Zhou Zhen, 2021)</a:t>
            </a:r>
            <a:endParaRPr lang="en-US" altLang="zh-CN" sz="2400"/>
          </a:p>
          <a:p>
            <a:endParaRPr lang="zh-CN" altLang="en-US" sz="2400"/>
          </a:p>
          <a:p>
            <a:r>
              <a:rPr lang="zh-CN" altLang="en-US" sz="2400"/>
              <a:t>Preliminary Evidence for the Reliability and Validity of a Foreign Language Anxiety Scale </a:t>
            </a:r>
            <a:r>
              <a:rPr lang="en-US" altLang="zh-CN" sz="2400"/>
              <a:t>( Horwitz, 1986)</a:t>
            </a:r>
            <a:endParaRPr lang="en-US" altLang="zh-CN" sz="2400"/>
          </a:p>
          <a:p>
            <a:endParaRPr lang="en-US" altLang="zh-CN" sz="2400">
              <a:sym typeface="+mn-ea"/>
            </a:endParaRPr>
          </a:p>
          <a:p>
            <a:r>
              <a:rPr lang="en-US" altLang="zh-CN" sz="2400">
                <a:sym typeface="+mn-ea"/>
              </a:rPr>
              <a:t>Thirty</a:t>
            </a:r>
            <a:r>
              <a:rPr lang="zh-CN" altLang="en-US" sz="2400">
                <a:sym typeface="+mn-ea"/>
              </a:rPr>
              <a:t> </a:t>
            </a:r>
            <a:r>
              <a:rPr lang="en-US" altLang="zh-CN" sz="2400">
                <a:sym typeface="+mn-ea"/>
              </a:rPr>
              <a:t>Y</a:t>
            </a:r>
            <a:r>
              <a:rPr lang="zh-CN" altLang="en-US" sz="2400">
                <a:sym typeface="+mn-ea"/>
              </a:rPr>
              <a:t>ears of </a:t>
            </a:r>
            <a:r>
              <a:rPr lang="en-US" altLang="zh-CN" sz="2400">
                <a:sym typeface="+mn-ea"/>
              </a:rPr>
              <a:t>R</a:t>
            </a:r>
            <a:r>
              <a:rPr lang="zh-CN" altLang="en-US" sz="2400">
                <a:sym typeface="+mn-ea"/>
              </a:rPr>
              <a:t>esearch on </a:t>
            </a:r>
            <a:r>
              <a:rPr lang="en-US" altLang="zh-CN" sz="2400">
                <a:sym typeface="+mn-ea"/>
              </a:rPr>
              <a:t>F</a:t>
            </a:r>
            <a:r>
              <a:rPr lang="zh-CN" altLang="en-US" sz="2400">
                <a:sym typeface="+mn-ea"/>
              </a:rPr>
              <a:t>oreign </a:t>
            </a:r>
            <a:r>
              <a:rPr lang="en-US" altLang="zh-CN" sz="2400">
                <a:sym typeface="+mn-ea"/>
              </a:rPr>
              <a:t>L</a:t>
            </a:r>
            <a:r>
              <a:rPr lang="zh-CN" altLang="en-US" sz="2400">
                <a:sym typeface="+mn-ea"/>
              </a:rPr>
              <a:t>anguage </a:t>
            </a:r>
            <a:r>
              <a:rPr lang="en-US" altLang="zh-CN" sz="2400">
                <a:sym typeface="+mn-ea"/>
              </a:rPr>
              <a:t>L</a:t>
            </a:r>
            <a:r>
              <a:rPr lang="zh-CN" altLang="en-US" sz="2400">
                <a:sym typeface="+mn-ea"/>
              </a:rPr>
              <a:t>earning </a:t>
            </a:r>
            <a:r>
              <a:rPr lang="en-US" altLang="zh-CN" sz="2400">
                <a:sym typeface="+mn-ea"/>
              </a:rPr>
              <a:t>A</a:t>
            </a:r>
            <a:r>
              <a:rPr lang="zh-CN" altLang="en-US" sz="2400">
                <a:sym typeface="+mn-ea"/>
              </a:rPr>
              <a:t>nxiety</a:t>
            </a:r>
            <a:r>
              <a:rPr lang="en-US" altLang="zh-CN" sz="2400">
                <a:sym typeface="+mn-ea"/>
              </a:rPr>
              <a:t>(Li Jiongying and Lin Shengshu, 2007)</a:t>
            </a:r>
            <a:endParaRPr lang="zh-CN" altLang="en-US" sz="2400"/>
          </a:p>
          <a:p>
            <a:endParaRPr lang="zh-CN" altLang="en-US" sz="2400"/>
          </a:p>
          <a:p>
            <a:endParaRPr lang="en-US" altLang="zh-CN" sz="2400"/>
          </a:p>
          <a:p>
            <a:endParaRPr lang="en-US" altLang="zh-CN"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3" name="文本框 2"/>
          <p:cNvSpPr txBox="1"/>
          <p:nvPr/>
        </p:nvSpPr>
        <p:spPr>
          <a:xfrm>
            <a:off x="1240155" y="1443990"/>
            <a:ext cx="9889490" cy="3046095"/>
          </a:xfrm>
          <a:prstGeom prst="rect">
            <a:avLst/>
          </a:prstGeom>
          <a:noFill/>
        </p:spPr>
        <p:txBody>
          <a:bodyPr wrap="square" rtlCol="0" anchor="t">
            <a:spAutoFit/>
          </a:bodyPr>
          <a:p>
            <a:r>
              <a:rPr lang="zh-CN" altLang="en-US" sz="3200"/>
              <a:t>(1) The study of the essence of </a:t>
            </a:r>
            <a:r>
              <a:rPr lang="en-US" altLang="zh-CN" sz="3200"/>
              <a:t>foreign language anxiety </a:t>
            </a:r>
            <a:r>
              <a:rPr lang="zh-CN" altLang="en-US" sz="3200"/>
              <a:t>; </a:t>
            </a:r>
            <a:endParaRPr lang="zh-CN" altLang="en-US" sz="3200"/>
          </a:p>
          <a:p>
            <a:r>
              <a:rPr lang="zh-CN" altLang="en-US" sz="3200"/>
              <a:t>(2) </a:t>
            </a:r>
            <a:r>
              <a:rPr lang="en-US" altLang="zh-CN" sz="3200"/>
              <a:t>R</a:t>
            </a:r>
            <a:r>
              <a:rPr lang="zh-CN" altLang="en-US" sz="3200"/>
              <a:t>esearch on foreign language anxiety scale;</a:t>
            </a:r>
            <a:endParaRPr lang="zh-CN" altLang="en-US" sz="3200"/>
          </a:p>
          <a:p>
            <a:r>
              <a:rPr lang="zh-CN" altLang="en-US" sz="3200"/>
              <a:t>(3)</a:t>
            </a:r>
            <a:r>
              <a:rPr lang="zh-CN" altLang="en-US" sz="3200">
                <a:sym typeface="+mn-ea"/>
              </a:rPr>
              <a:t>The influence of</a:t>
            </a:r>
            <a:r>
              <a:rPr lang="zh-CN" altLang="en-US" sz="3200"/>
              <a:t> foreign language anxiety </a:t>
            </a:r>
            <a:r>
              <a:rPr lang="en-US" altLang="zh-CN" sz="3200"/>
              <a:t>on </a:t>
            </a:r>
            <a:r>
              <a:rPr lang="zh-CN" altLang="en-US" sz="3200"/>
              <a:t>language achievement; </a:t>
            </a:r>
            <a:endParaRPr lang="zh-CN" altLang="en-US" sz="3200"/>
          </a:p>
          <a:p>
            <a:r>
              <a:rPr lang="zh-CN" altLang="en-US" sz="3200"/>
              <a:t>(4) </a:t>
            </a:r>
            <a:r>
              <a:rPr lang="en-US" altLang="zh-CN" sz="3200"/>
              <a:t>S</a:t>
            </a:r>
            <a:r>
              <a:rPr lang="zh-CN" altLang="en-US" sz="3200"/>
              <a:t>tudy on the related factors of foreign language anxiety</a:t>
            </a:r>
            <a:endParaRPr lang="zh-CN" altLang="en-US" sz="3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title"/>
          </p:nvPr>
        </p:nvSpPr>
        <p:spPr/>
        <p:txBody>
          <a:bodyPr/>
          <a:p>
            <a:pPr algn="ctr"/>
            <a:r>
              <a:rPr lang="en-US" altLang="zh-CN"/>
              <a:t>Rationale </a:t>
            </a:r>
            <a:endParaRPr lang="en-US" altLang="zh-CN"/>
          </a:p>
        </p:txBody>
      </p:sp>
      <p:sp>
        <p:nvSpPr>
          <p:cNvPr id="3" name="文本框 2"/>
          <p:cNvSpPr txBox="1"/>
          <p:nvPr/>
        </p:nvSpPr>
        <p:spPr>
          <a:xfrm>
            <a:off x="838200" y="1336675"/>
            <a:ext cx="10008235" cy="5262245"/>
          </a:xfrm>
          <a:prstGeom prst="rect">
            <a:avLst/>
          </a:prstGeom>
          <a:noFill/>
        </p:spPr>
        <p:txBody>
          <a:bodyPr wrap="square" rtlCol="0" anchor="t">
            <a:spAutoFit/>
          </a:bodyPr>
          <a:p>
            <a:r>
              <a:rPr lang="en-US" altLang="zh-CN" sz="2400"/>
              <a:t>In listening tests for  non-native speakers of Engish, multiple choices are common question types, including IELTS and the tests for college English learners at different levels in China.</a:t>
            </a:r>
            <a:endParaRPr lang="en-US" altLang="zh-CN" sz="2400"/>
          </a:p>
          <a:p>
            <a:endParaRPr lang="en-US" altLang="zh-CN" sz="2400"/>
          </a:p>
          <a:p>
            <a:r>
              <a:rPr lang="en-US" altLang="zh-CN" sz="2400"/>
              <a:t>Multiple choices are  difficult  among all the other questions. Test-takers need to focus their attention on the whole conversation or passage in order to make their </a:t>
            </a:r>
            <a:r>
              <a:rPr lang="en-US" altLang="zh-CN" sz="2400">
                <a:sym typeface="+mn-ea"/>
              </a:rPr>
              <a:t>final </a:t>
            </a:r>
            <a:r>
              <a:rPr lang="en-US" altLang="zh-CN" sz="2400"/>
              <a:t>decision on the answers. Most test-takers are easy to drift their mind due to many kinds of anxieties in listening.</a:t>
            </a:r>
            <a:endParaRPr lang="en-US" altLang="zh-CN" sz="2400"/>
          </a:p>
          <a:p>
            <a:endParaRPr lang="en-US" altLang="zh-CN" sz="2400"/>
          </a:p>
          <a:p>
            <a:r>
              <a:rPr lang="en-US" altLang="zh-CN" sz="2400"/>
              <a:t>Test-takers  of medium level and high level have distinct perfomances in multiple choise questions. </a:t>
            </a:r>
            <a:endParaRPr lang="en-US" altLang="zh-CN" sz="2400"/>
          </a:p>
          <a:p>
            <a:endParaRPr lang="en-US" altLang="zh-CN" sz="2400"/>
          </a:p>
          <a:p>
            <a:r>
              <a:rPr lang="en-US" altLang="zh-CN" sz="2400"/>
              <a:t>How much does listening anxiety contribute to the low score in multiple choices questions?</a:t>
            </a:r>
            <a:endParaRPr lang="en-US" altLang="zh-CN"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pic>
        <p:nvPicPr>
          <p:cNvPr id="2" name="图片 1" descr="截屏2022-03-30 15.57.09"/>
          <p:cNvPicPr>
            <a:picLocks noChangeAspect="1"/>
          </p:cNvPicPr>
          <p:nvPr/>
        </p:nvPicPr>
        <p:blipFill>
          <a:blip r:embed="rId1"/>
          <a:stretch>
            <a:fillRect/>
          </a:stretch>
        </p:blipFill>
        <p:spPr>
          <a:xfrm>
            <a:off x="2039620" y="699770"/>
            <a:ext cx="8112125" cy="513905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pic>
        <p:nvPicPr>
          <p:cNvPr id="3" name="图片 2" descr="截屏2022-03-30 16.03.43"/>
          <p:cNvPicPr>
            <a:picLocks noChangeAspect="1"/>
          </p:cNvPicPr>
          <p:nvPr/>
        </p:nvPicPr>
        <p:blipFill>
          <a:blip r:embed="rId1"/>
          <a:stretch>
            <a:fillRect/>
          </a:stretch>
        </p:blipFill>
        <p:spPr>
          <a:xfrm>
            <a:off x="1645920" y="989965"/>
            <a:ext cx="8900795" cy="427101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3" name="文本框 2"/>
          <p:cNvSpPr txBox="1"/>
          <p:nvPr/>
        </p:nvSpPr>
        <p:spPr>
          <a:xfrm>
            <a:off x="769620" y="598170"/>
            <a:ext cx="10744200" cy="2245360"/>
          </a:xfrm>
          <a:prstGeom prst="rect">
            <a:avLst/>
          </a:prstGeom>
          <a:noFill/>
        </p:spPr>
        <p:txBody>
          <a:bodyPr wrap="square" rtlCol="0" anchor="t">
            <a:spAutoFit/>
          </a:bodyPr>
          <a:p>
            <a:pPr algn="just"/>
            <a:r>
              <a:rPr lang="zh-CN" altLang="en-US" sz="2800">
                <a:latin typeface="Times New Roman Regular" panose="02020703060505090304" charset="0"/>
                <a:cs typeface="Times New Roman Regular" panose="02020703060505090304" charset="0"/>
              </a:rPr>
              <a:t>A precise definition of FL anxiety is offered by Horwitz</a:t>
            </a:r>
            <a:r>
              <a:rPr lang="en-US" altLang="zh-CN" sz="2800">
                <a:latin typeface="Times New Roman Regular" panose="02020703060505090304" charset="0"/>
                <a:cs typeface="Times New Roman Regular" panose="02020703060505090304" charset="0"/>
              </a:rPr>
              <a:t>.</a:t>
            </a:r>
            <a:endParaRPr lang="zh-CN" altLang="en-US" sz="2800">
              <a:latin typeface="Times New Roman Regular" panose="02020703060505090304" charset="0"/>
              <a:cs typeface="Times New Roman Regular" panose="02020703060505090304" charset="0"/>
            </a:endParaRPr>
          </a:p>
          <a:p>
            <a:pPr algn="just"/>
            <a:r>
              <a:rPr lang="zh-CN" altLang="en-US" sz="2800">
                <a:latin typeface="Times New Roman Regular" panose="02020703060505090304" charset="0"/>
                <a:cs typeface="Times New Roman Regular" panose="02020703060505090304" charset="0"/>
              </a:rPr>
              <a:t>Horwitz, and Cope (1986): </a:t>
            </a:r>
            <a:r>
              <a:rPr lang="en-US" altLang="zh-CN" sz="2800">
                <a:latin typeface="Times New Roman Regular" panose="02020703060505090304" charset="0"/>
                <a:cs typeface="Times New Roman Regular" panose="02020703060505090304" charset="0"/>
              </a:rPr>
              <a:t>“</a:t>
            </a:r>
            <a:r>
              <a:rPr lang="zh-CN" altLang="en-US" sz="2800">
                <a:latin typeface="Times New Roman Regular" panose="02020703060505090304" charset="0"/>
                <a:cs typeface="Times New Roman Regular" panose="02020703060505090304" charset="0"/>
              </a:rPr>
              <a:t>a distinct complex of self-perceptions, beliefs, feelings, and behaviors related to classroom language learning arising from the uniqueness of the language learning</a:t>
            </a:r>
            <a:endParaRPr lang="zh-CN" altLang="en-US" sz="2800">
              <a:latin typeface="Times New Roman Regular" panose="02020703060505090304" charset="0"/>
              <a:cs typeface="Times New Roman Regular" panose="02020703060505090304" charset="0"/>
            </a:endParaRPr>
          </a:p>
          <a:p>
            <a:pPr algn="just"/>
            <a:r>
              <a:rPr lang="zh-CN" altLang="en-US" sz="2800">
                <a:latin typeface="Times New Roman Regular" panose="02020703060505090304" charset="0"/>
                <a:cs typeface="Times New Roman Regular" panose="02020703060505090304" charset="0"/>
              </a:rPr>
              <a:t>process</a:t>
            </a:r>
            <a:r>
              <a:rPr lang="en-US" altLang="zh-CN" sz="2800">
                <a:latin typeface="Times New Roman Regular" panose="02020703060505090304" charset="0"/>
                <a:cs typeface="Times New Roman Regular" panose="02020703060505090304" charset="0"/>
              </a:rPr>
              <a:t>.”</a:t>
            </a:r>
            <a:endParaRPr lang="zh-CN" altLang="en-US" sz="2800">
              <a:latin typeface="Times New Roman Regular" panose="02020703060505090304" charset="0"/>
              <a:cs typeface="Times New Roman Regular" panose="02020703060505090304" charset="0"/>
            </a:endParaRPr>
          </a:p>
        </p:txBody>
      </p:sp>
      <p:sp>
        <p:nvSpPr>
          <p:cNvPr id="4" name="文本框 3"/>
          <p:cNvSpPr txBox="1"/>
          <p:nvPr/>
        </p:nvSpPr>
        <p:spPr>
          <a:xfrm>
            <a:off x="769620" y="2843530"/>
            <a:ext cx="10881360" cy="2245360"/>
          </a:xfrm>
          <a:prstGeom prst="rect">
            <a:avLst/>
          </a:prstGeom>
          <a:noFill/>
        </p:spPr>
        <p:txBody>
          <a:bodyPr wrap="square" rtlCol="0" anchor="t">
            <a:spAutoFit/>
          </a:bodyPr>
          <a:p>
            <a:r>
              <a:rPr lang="zh-CN" altLang="en-US" sz="2800">
                <a:latin typeface="Times New Roman Regular" panose="02020703060505090304" charset="0"/>
                <a:cs typeface="Times New Roman Regular" panose="02020703060505090304" charset="0"/>
              </a:rPr>
              <a:t>Horwitz et al. (1986) determined that anxiety plays an important role in determining students</a:t>
            </a:r>
            <a:r>
              <a:rPr lang="en-US" altLang="zh-CN" sz="2800">
                <a:latin typeface="Times New Roman Regular" panose="02020703060505090304" charset="0"/>
                <a:cs typeface="Times New Roman Regular" panose="02020703060505090304" charset="0"/>
              </a:rPr>
              <a:t>' </a:t>
            </a:r>
            <a:r>
              <a:rPr lang="zh-CN" altLang="en-US" sz="2800">
                <a:latin typeface="Times New Roman Regular" panose="02020703060505090304" charset="0"/>
                <a:cs typeface="Times New Roman Regular" panose="02020703060505090304" charset="0"/>
              </a:rPr>
              <a:t>success or failure in FL classes. Besides making the classroom experience more difficult for students and instructors alike, FL anxiety can deter students from pursuing academic or professional careers in which FLs are essential for success.</a:t>
            </a:r>
            <a:endParaRPr lang="zh-CN" altLang="en-US" sz="2800">
              <a:latin typeface="Times New Roman Regular" panose="02020703060505090304" charset="0"/>
              <a:cs typeface="Times New Roman Regular" panose="02020703060505090304" charset="0"/>
            </a:endParaRPr>
          </a:p>
        </p:txBody>
      </p:sp>
      <p:sp>
        <p:nvSpPr>
          <p:cNvPr id="5" name="文本框 4"/>
          <p:cNvSpPr txBox="1"/>
          <p:nvPr/>
        </p:nvSpPr>
        <p:spPr>
          <a:xfrm>
            <a:off x="769620" y="5237480"/>
            <a:ext cx="10149205" cy="953135"/>
          </a:xfrm>
          <a:prstGeom prst="rect">
            <a:avLst/>
          </a:prstGeom>
          <a:noFill/>
        </p:spPr>
        <p:txBody>
          <a:bodyPr wrap="square" rtlCol="0" anchor="t">
            <a:spAutoFit/>
          </a:bodyPr>
          <a:p>
            <a:r>
              <a:rPr lang="zh-CN" altLang="en-US" sz="2800">
                <a:latin typeface="Times New Roman Regular" panose="02020703060505090304" charset="0"/>
                <a:cs typeface="Times New Roman Regular" panose="02020703060505090304" charset="0"/>
              </a:rPr>
              <a:t>The majority of studies support the view that anxiety contributes to poor performance, not the reverse.</a:t>
            </a:r>
            <a:endParaRPr lang="zh-CN" altLang="en-US" sz="2800">
              <a:latin typeface="Times New Roman Regular" panose="02020703060505090304" charset="0"/>
              <a:cs typeface="Times New Roman Regular" panose="020207030605050903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3" name="文本框 2"/>
          <p:cNvSpPr txBox="1"/>
          <p:nvPr/>
        </p:nvSpPr>
        <p:spPr>
          <a:xfrm>
            <a:off x="838200" y="1691005"/>
            <a:ext cx="10759440" cy="953135"/>
          </a:xfrm>
          <a:prstGeom prst="rect">
            <a:avLst/>
          </a:prstGeom>
          <a:noFill/>
        </p:spPr>
        <p:txBody>
          <a:bodyPr wrap="square" rtlCol="0" anchor="t">
            <a:spAutoFit/>
          </a:bodyPr>
          <a:p>
            <a:r>
              <a:rPr lang="zh-CN" altLang="en-US"/>
              <a:t> </a:t>
            </a:r>
            <a:r>
              <a:rPr lang="zh-CN" altLang="en-US" sz="2800">
                <a:latin typeface="Times New Roman Regular" panose="02020703060505090304" charset="0"/>
                <a:cs typeface="Times New Roman Regular" panose="02020703060505090304" charset="0"/>
              </a:rPr>
              <a:t>Krashen (as cited in Young, 1992) asserted that listening comprehension can indeed be </a:t>
            </a:r>
            <a:r>
              <a:rPr lang="en-US" altLang="zh-CN" sz="2800">
                <a:latin typeface="Times New Roman Regular" panose="02020703060505090304" charset="0"/>
                <a:cs typeface="Times New Roman Regular" panose="02020703060505090304" charset="0"/>
              </a:rPr>
              <a:t>“</a:t>
            </a:r>
            <a:r>
              <a:rPr lang="zh-CN" altLang="en-US" sz="2800">
                <a:latin typeface="Times New Roman Regular" panose="02020703060505090304" charset="0"/>
                <a:cs typeface="Times New Roman Regular" panose="02020703060505090304" charset="0"/>
              </a:rPr>
              <a:t>highly anxiety provoking</a:t>
            </a:r>
            <a:r>
              <a:rPr lang="en-US" altLang="zh-CN" sz="2800">
                <a:latin typeface="Times New Roman Regular" panose="02020703060505090304" charset="0"/>
                <a:cs typeface="Times New Roman Regular" panose="02020703060505090304" charset="0"/>
              </a:rPr>
              <a:t>”.</a:t>
            </a:r>
            <a:endParaRPr lang="en-US" altLang="zh-CN" sz="2800">
              <a:latin typeface="Times New Roman Regular" panose="02020703060505090304" charset="0"/>
              <a:cs typeface="Times New Roman Regular" panose="02020703060505090304" charset="0"/>
            </a:endParaRPr>
          </a:p>
        </p:txBody>
      </p:sp>
      <p:sp>
        <p:nvSpPr>
          <p:cNvPr id="4" name="文本框 3"/>
          <p:cNvSpPr txBox="1"/>
          <p:nvPr/>
        </p:nvSpPr>
        <p:spPr>
          <a:xfrm>
            <a:off x="838200" y="3403600"/>
            <a:ext cx="10984865" cy="521970"/>
          </a:xfrm>
          <a:prstGeom prst="rect">
            <a:avLst/>
          </a:prstGeom>
          <a:noFill/>
        </p:spPr>
        <p:txBody>
          <a:bodyPr wrap="square" rtlCol="0" anchor="t">
            <a:spAutoFit/>
          </a:bodyPr>
          <a:p>
            <a:r>
              <a:rPr lang="en-US" altLang="zh-CN" sz="2800">
                <a:latin typeface="Times New Roman Regular" panose="02020703060505090304" charset="0"/>
                <a:cs typeface="Times New Roman Regular" panose="02020703060505090304" charset="0"/>
              </a:rPr>
              <a:t>The consensus is that anxiety impedes listening comprehension. </a:t>
            </a:r>
            <a:endParaRPr lang="en-US" altLang="zh-CN" sz="2800">
              <a:latin typeface="Times New Roman Regular" panose="02020703060505090304" charset="0"/>
              <a:cs typeface="Times New Roman Regular" panose="0202070306050509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title"/>
          </p:nvPr>
        </p:nvSpPr>
        <p:spPr/>
        <p:txBody>
          <a:bodyPr/>
          <a:p>
            <a:pPr algn="ctr"/>
            <a:r>
              <a:rPr lang="en-US" altLang="zh-CN"/>
              <a:t>Data collection</a:t>
            </a:r>
            <a:endParaRPr lang="en-US" altLang="zh-CN"/>
          </a:p>
        </p:txBody>
      </p:sp>
      <p:sp>
        <p:nvSpPr>
          <p:cNvPr id="3" name="文本框 2"/>
          <p:cNvSpPr txBox="1"/>
          <p:nvPr/>
        </p:nvSpPr>
        <p:spPr>
          <a:xfrm>
            <a:off x="3608705" y="3137535"/>
            <a:ext cx="5175250" cy="583565"/>
          </a:xfrm>
          <a:prstGeom prst="rect">
            <a:avLst/>
          </a:prstGeom>
          <a:noFill/>
        </p:spPr>
        <p:txBody>
          <a:bodyPr wrap="square" rtlCol="0" anchor="t">
            <a:spAutoFit/>
          </a:bodyPr>
          <a:p>
            <a:r>
              <a:rPr lang="zh-CN" altLang="en-US" sz="3200">
                <a:latin typeface="+mn-ea"/>
              </a:rPr>
              <a:t> </a:t>
            </a:r>
            <a:r>
              <a:rPr lang="zh-CN" altLang="en-US" sz="3200">
                <a:latin typeface="Times New Roman Regular" panose="02020703060505090304" charset="0"/>
                <a:cs typeface="Times New Roman Regular" panose="02020703060505090304" charset="0"/>
              </a:rPr>
              <a:t>HUSSEIN Elkhafaifi</a:t>
            </a:r>
            <a:r>
              <a:rPr lang="zh-CN" altLang="en-US" sz="3200"/>
              <a:t>（2005）</a:t>
            </a:r>
            <a:endParaRPr lang="zh-CN" altLang="en-US" sz="3200"/>
          </a:p>
        </p:txBody>
      </p:sp>
      <p:sp>
        <p:nvSpPr>
          <p:cNvPr id="4" name="文本框 3"/>
          <p:cNvSpPr txBox="1"/>
          <p:nvPr/>
        </p:nvSpPr>
        <p:spPr>
          <a:xfrm>
            <a:off x="962660" y="1838325"/>
            <a:ext cx="10721340" cy="706755"/>
          </a:xfrm>
          <a:prstGeom prst="rect">
            <a:avLst/>
          </a:prstGeom>
          <a:noFill/>
        </p:spPr>
        <p:txBody>
          <a:bodyPr wrap="square" rtlCol="0" anchor="t">
            <a:spAutoFit/>
          </a:bodyPr>
          <a:p>
            <a:r>
              <a:rPr lang="en-US" altLang="zh-CN" sz="4000"/>
              <a:t>F</a:t>
            </a:r>
            <a:r>
              <a:rPr lang="zh-CN" altLang="en-US" sz="4000"/>
              <a:t>oreign </a:t>
            </a:r>
            <a:r>
              <a:rPr lang="en-US" altLang="zh-CN" sz="4000"/>
              <a:t>L</a:t>
            </a:r>
            <a:r>
              <a:rPr lang="zh-CN" altLang="en-US" sz="4000"/>
              <a:t>anguage </a:t>
            </a:r>
            <a:r>
              <a:rPr lang="en-US" altLang="zh-CN" sz="4000"/>
              <a:t>L</a:t>
            </a:r>
            <a:r>
              <a:rPr lang="zh-CN" altLang="en-US" sz="4000"/>
              <a:t>istening </a:t>
            </a:r>
            <a:r>
              <a:rPr lang="en-US" altLang="zh-CN" sz="4000"/>
              <a:t>A</a:t>
            </a:r>
            <a:r>
              <a:rPr lang="zh-CN" altLang="en-US" sz="4000"/>
              <a:t>nxiety </a:t>
            </a:r>
            <a:r>
              <a:rPr lang="en-US" altLang="zh-CN" sz="4000"/>
              <a:t>S</a:t>
            </a:r>
            <a:r>
              <a:rPr lang="zh-CN" altLang="en-US" sz="4000"/>
              <a:t>cale </a:t>
            </a:r>
            <a:r>
              <a:rPr lang="en-US" altLang="zh-CN" sz="4000"/>
              <a:t>(FLLAS)</a:t>
            </a:r>
            <a:endParaRPr lang="en-US" altLang="zh-CN" sz="4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pic>
        <p:nvPicPr>
          <p:cNvPr id="3" name="图片 2" descr="截屏2022-03-30 16.26.32"/>
          <p:cNvPicPr>
            <a:picLocks noChangeAspect="1"/>
          </p:cNvPicPr>
          <p:nvPr/>
        </p:nvPicPr>
        <p:blipFill>
          <a:blip r:embed="rId1"/>
          <a:stretch>
            <a:fillRect/>
          </a:stretch>
        </p:blipFill>
        <p:spPr>
          <a:xfrm>
            <a:off x="1548765" y="764540"/>
            <a:ext cx="4272280" cy="5045075"/>
          </a:xfrm>
          <a:prstGeom prst="rect">
            <a:avLst/>
          </a:prstGeom>
        </p:spPr>
      </p:pic>
      <p:pic>
        <p:nvPicPr>
          <p:cNvPr id="4" name="图片 3" descr="截屏2022-03-30 16.26.47"/>
          <p:cNvPicPr>
            <a:picLocks noChangeAspect="1"/>
          </p:cNvPicPr>
          <p:nvPr/>
        </p:nvPicPr>
        <p:blipFill>
          <a:blip r:embed="rId2"/>
          <a:stretch>
            <a:fillRect/>
          </a:stretch>
        </p:blipFill>
        <p:spPr>
          <a:xfrm>
            <a:off x="6125845" y="1358900"/>
            <a:ext cx="5546090" cy="385635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3" name="文本框 2"/>
          <p:cNvSpPr txBox="1"/>
          <p:nvPr/>
        </p:nvSpPr>
        <p:spPr>
          <a:xfrm>
            <a:off x="709295" y="808355"/>
            <a:ext cx="10773410" cy="5631180"/>
          </a:xfrm>
          <a:prstGeom prst="rect">
            <a:avLst/>
          </a:prstGeom>
          <a:noFill/>
        </p:spPr>
        <p:txBody>
          <a:bodyPr wrap="square" rtlCol="0">
            <a:spAutoFit/>
          </a:bodyPr>
          <a:p>
            <a:r>
              <a:rPr lang="en-US" altLang="zh-CN" sz="2400"/>
              <a:t>To investigate whether the </a:t>
            </a:r>
            <a:r>
              <a:rPr lang="en-US" altLang="zh-CN" sz="2400">
                <a:sym typeface="+mn-ea"/>
              </a:rPr>
              <a:t>score of </a:t>
            </a:r>
            <a:r>
              <a:rPr lang="en-US" altLang="zh-CN" sz="2400"/>
              <a:t>listening  multiple choices  is correlated with listening anxiety. </a:t>
            </a:r>
            <a:endParaRPr lang="en-US" altLang="zh-CN" sz="2400"/>
          </a:p>
          <a:p>
            <a:r>
              <a:rPr lang="en-US" altLang="zh-CN" sz="2400" b="1">
                <a:latin typeface="Calibri Bold" panose="020F0702030404030204" charset="0"/>
                <a:cs typeface="Calibri Bold" panose="020F0702030404030204" charset="0"/>
              </a:rPr>
              <a:t>Anxiety coming from the speakers in the listening materials:</a:t>
            </a:r>
            <a:endParaRPr lang="en-US" altLang="zh-CN" sz="2400" b="1">
              <a:latin typeface="Calibri Bold" panose="020F0702030404030204" charset="0"/>
              <a:cs typeface="Calibri Bold" panose="020F0702030404030204" charset="0"/>
            </a:endParaRPr>
          </a:p>
          <a:p>
            <a:r>
              <a:rPr lang="en-US" altLang="zh-CN" sz="2400"/>
              <a:t>   1.Whether the </a:t>
            </a:r>
            <a:r>
              <a:rPr lang="en-US" altLang="zh-CN" sz="2400" u="sng"/>
              <a:t>speakers' accents </a:t>
            </a:r>
            <a:r>
              <a:rPr lang="en-US" altLang="zh-CN" sz="2400"/>
              <a:t>of English affect the listener;</a:t>
            </a:r>
            <a:endParaRPr lang="en-US" altLang="zh-CN" sz="2400"/>
          </a:p>
          <a:p>
            <a:r>
              <a:rPr lang="en-US" altLang="zh-CN" sz="2400"/>
              <a:t>   2. Whether the speakers' </a:t>
            </a:r>
            <a:r>
              <a:rPr lang="en-US" altLang="zh-CN" sz="2400" u="sng"/>
              <a:t>speaking pace </a:t>
            </a:r>
            <a:r>
              <a:rPr lang="en-US" altLang="zh-CN" sz="2400"/>
              <a:t>affects the listener;</a:t>
            </a:r>
            <a:endParaRPr lang="en-US" altLang="zh-CN" sz="2400"/>
          </a:p>
          <a:p>
            <a:r>
              <a:rPr lang="en-US" altLang="zh-CN" sz="2400"/>
              <a:t>   3. Whether the  </a:t>
            </a:r>
            <a:r>
              <a:rPr lang="en-US" altLang="zh-CN" sz="2400" u="sng"/>
              <a:t>speakers' tone</a:t>
            </a:r>
            <a:r>
              <a:rPr lang="en-US" altLang="zh-CN" sz="2400"/>
              <a:t> affects the listener;</a:t>
            </a:r>
            <a:endParaRPr lang="en-US" altLang="zh-CN" sz="2400"/>
          </a:p>
          <a:p>
            <a:r>
              <a:rPr lang="en-US" altLang="zh-CN" sz="2400"/>
              <a:t>   4. Whether there is </a:t>
            </a:r>
            <a:r>
              <a:rPr lang="en-US" altLang="zh-CN" sz="2400" u="sng"/>
              <a:t>background noise </a:t>
            </a:r>
            <a:r>
              <a:rPr lang="en-US" altLang="zh-CN" sz="2400"/>
              <a:t>in the listening material</a:t>
            </a:r>
            <a:endParaRPr lang="en-US" altLang="zh-CN" sz="2400"/>
          </a:p>
          <a:p>
            <a:r>
              <a:rPr lang="en-US" altLang="zh-CN" sz="2400" b="1">
                <a:latin typeface="Calibri Bold" panose="020F0702030404030204" charset="0"/>
                <a:cs typeface="Calibri Bold" panose="020F0702030404030204" charset="0"/>
              </a:rPr>
              <a:t>Anxiety coming from the listener:</a:t>
            </a:r>
            <a:endParaRPr lang="en-US" altLang="zh-CN" sz="2400" b="1">
              <a:latin typeface="Calibri Bold" panose="020F0702030404030204" charset="0"/>
              <a:cs typeface="Calibri Bold" panose="020F0702030404030204" charset="0"/>
            </a:endParaRPr>
          </a:p>
          <a:p>
            <a:r>
              <a:rPr lang="en-US" altLang="zh-CN" sz="2400">
                <a:latin typeface="Calibri" panose="020F0702030404030204" charset="0"/>
                <a:cs typeface="Calibri" panose="020F0702030404030204" charset="0"/>
              </a:rPr>
              <a:t>   1. Whether the listener is familiar with the</a:t>
            </a:r>
            <a:r>
              <a:rPr lang="en-US" altLang="zh-CN" sz="2400" u="sng">
                <a:latin typeface="Calibri" panose="020F0702030404030204" charset="0"/>
                <a:cs typeface="Calibri" panose="020F0702030404030204" charset="0"/>
              </a:rPr>
              <a:t> topic</a:t>
            </a:r>
            <a:r>
              <a:rPr lang="en-US" altLang="zh-CN" sz="2400">
                <a:latin typeface="Calibri" panose="020F0702030404030204" charset="0"/>
                <a:cs typeface="Calibri" panose="020F0702030404030204" charset="0"/>
              </a:rPr>
              <a:t>;ç</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2. Whether the listener's </a:t>
            </a:r>
            <a:r>
              <a:rPr lang="en-US" altLang="zh-CN" sz="2400" u="sng">
                <a:latin typeface="Calibri" panose="020F0702030404030204" charset="0"/>
                <a:cs typeface="Calibri" panose="020F0702030404030204" charset="0"/>
              </a:rPr>
              <a:t>attention is extremely focused</a:t>
            </a:r>
            <a:r>
              <a:rPr lang="en-US" altLang="zh-CN" sz="2400">
                <a:latin typeface="Calibri" panose="020F0702030404030204" charset="0"/>
                <a:cs typeface="Calibri" panose="020F0702030404030204" charset="0"/>
              </a:rPr>
              <a:t>;</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3. Whether the listener thinks </a:t>
            </a:r>
            <a:r>
              <a:rPr lang="en-US" altLang="zh-CN" sz="2400" u="sng">
                <a:latin typeface="Calibri" panose="020F0702030404030204" charset="0"/>
                <a:cs typeface="Calibri" panose="020F0702030404030204" charset="0"/>
              </a:rPr>
              <a:t>every word </a:t>
            </a:r>
            <a:r>
              <a:rPr lang="en-US" altLang="zh-CN" sz="2400">
                <a:latin typeface="Calibri" panose="020F0702030404030204" charset="0"/>
                <a:cs typeface="Calibri" panose="020F0702030404030204" charset="0"/>
              </a:rPr>
              <a:t>of the listening material is important;</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4. Whether the listener knows the </a:t>
            </a:r>
            <a:r>
              <a:rPr lang="en-US" altLang="zh-CN" sz="2400" u="sng">
                <a:latin typeface="Calibri" panose="020F0702030404030204" charset="0"/>
                <a:cs typeface="Calibri" panose="020F0702030404030204" charset="0"/>
              </a:rPr>
              <a:t>background knowledge </a:t>
            </a:r>
            <a:r>
              <a:rPr lang="en-US" altLang="zh-CN" sz="2400">
                <a:latin typeface="Calibri" panose="020F0702030404030204" charset="0"/>
                <a:cs typeface="Calibri" panose="020F0702030404030204" charset="0"/>
              </a:rPr>
              <a:t>of the listening material;</a:t>
            </a:r>
            <a:endParaRPr lang="en-US" altLang="zh-CN" sz="2400">
              <a:latin typeface="Calibri" panose="020F0702030404030204" charset="0"/>
              <a:cs typeface="Calibri" panose="020F0702030404030204" charset="0"/>
            </a:endParaRPr>
          </a:p>
          <a:p>
            <a:r>
              <a:rPr lang="en-US" altLang="zh-CN" sz="2400">
                <a:latin typeface="Calibri" panose="020F0702030404030204" charset="0"/>
                <a:cs typeface="Calibri" panose="020F0702030404030204" charset="0"/>
              </a:rPr>
              <a:t>   5. Whether the listener is affected by </a:t>
            </a:r>
            <a:r>
              <a:rPr lang="en-US" altLang="zh-CN" sz="2400" u="sng">
                <a:latin typeface="Calibri" panose="020F0702030404030204" charset="0"/>
                <a:cs typeface="Calibri" panose="020F0702030404030204" charset="0"/>
              </a:rPr>
              <a:t>the imagined listening ability </a:t>
            </a:r>
            <a:r>
              <a:rPr lang="en-US" altLang="zh-CN" sz="2400">
                <a:latin typeface="Calibri" panose="020F0702030404030204" charset="0"/>
                <a:cs typeface="Calibri" panose="020F0702030404030204" charset="0"/>
              </a:rPr>
              <a:t>of other listeners.</a:t>
            </a:r>
            <a:endParaRPr lang="en-US" altLang="zh-CN" sz="2400">
              <a:latin typeface="Calibri" panose="020F0702030404030204" charset="0"/>
              <a:cs typeface="Calibri" panose="020F0702030404030204" charset="0"/>
            </a:endParaRPr>
          </a:p>
          <a:p>
            <a:endParaRPr lang="en-US" altLang="zh-CN" sz="2400">
              <a:latin typeface="Calibri" panose="020F0702030404030204" charset="0"/>
              <a:cs typeface="Calibri" panose="020F07020304040302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文本框 1"/>
          <p:cNvSpPr txBox="1"/>
          <p:nvPr/>
        </p:nvSpPr>
        <p:spPr>
          <a:xfrm>
            <a:off x="857885" y="1125220"/>
            <a:ext cx="10773410" cy="5692775"/>
          </a:xfrm>
          <a:prstGeom prst="rect">
            <a:avLst/>
          </a:prstGeom>
          <a:noFill/>
        </p:spPr>
        <p:txBody>
          <a:bodyPr wrap="square" rtlCol="0">
            <a:spAutoFit/>
          </a:bodyPr>
          <a:p>
            <a:r>
              <a:rPr lang="en-US" altLang="zh-CN" sz="2800">
                <a:latin typeface="Calibri" panose="020F0702030404030204" charset="0"/>
                <a:cs typeface="Calibri" panose="020F0702030404030204" charset="0"/>
              </a:rPr>
              <a:t>Date will be collected in the English majors freshmen, sophomor, the junior, and senior. There will be about 60 students in the first, second, third, and fourth year of college.</a:t>
            </a:r>
            <a:endParaRPr lang="en-US" altLang="zh-CN" sz="2800">
              <a:latin typeface="Calibri" panose="020F0702030404030204" charset="0"/>
              <a:cs typeface="Calibri" panose="020F0702030404030204" charset="0"/>
            </a:endParaRPr>
          </a:p>
          <a:p>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The data will be investigated mostly through questionaires. I prefer the paper questionaires to the computer ones, because the former makes the survey formal.</a:t>
            </a:r>
            <a:endParaRPr lang="en-US" altLang="zh-CN" sz="2800">
              <a:latin typeface="Calibri" panose="020F0702030404030204" charset="0"/>
              <a:cs typeface="Calibri" panose="020F0702030404030204" charset="0"/>
            </a:endParaRPr>
          </a:p>
          <a:p>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Students' listening scores will be analyzed at the end of semester. Two semesters are the miminum length for the investigation.</a:t>
            </a:r>
            <a:endParaRPr lang="en-US" altLang="zh-CN" sz="2800">
              <a:latin typeface="Calibri" panose="020F0702030404030204" charset="0"/>
              <a:cs typeface="Calibri" panose="020F0702030404030204" charset="0"/>
            </a:endParaRPr>
          </a:p>
          <a:p>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Data will be analyzed through the insturment of SPSS.</a:t>
            </a:r>
            <a:endParaRPr lang="en-US" altLang="zh-CN" sz="2800">
              <a:latin typeface="Calibri" panose="020F0702030404030204" charset="0"/>
              <a:cs typeface="Calibri" panose="020F0702030404030204" charset="0"/>
            </a:endParaRPr>
          </a:p>
          <a:p>
            <a:endParaRPr lang="en-US" altLang="zh-CN" sz="2800">
              <a:latin typeface="Calibri" panose="020F0702030404030204" charset="0"/>
              <a:cs typeface="Calibri" panose="020F07020304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title"/>
          </p:nvPr>
        </p:nvSpPr>
        <p:spPr/>
        <p:txBody>
          <a:bodyPr/>
          <a:p>
            <a:pPr algn="ctr"/>
            <a:r>
              <a:rPr lang="en-US" altLang="zh-CN"/>
              <a:t>Hypothesis</a:t>
            </a:r>
            <a:endParaRPr lang="en-US" altLang="zh-CN"/>
          </a:p>
        </p:txBody>
      </p:sp>
      <p:sp>
        <p:nvSpPr>
          <p:cNvPr id="3" name="文本框 2"/>
          <p:cNvSpPr txBox="1"/>
          <p:nvPr/>
        </p:nvSpPr>
        <p:spPr>
          <a:xfrm>
            <a:off x="838200" y="1501775"/>
            <a:ext cx="10773410" cy="4399915"/>
          </a:xfrm>
          <a:prstGeom prst="rect">
            <a:avLst/>
          </a:prstGeom>
          <a:noFill/>
        </p:spPr>
        <p:txBody>
          <a:bodyPr wrap="square" rtlCol="0">
            <a:spAutoFit/>
          </a:bodyPr>
          <a:p>
            <a:r>
              <a:rPr lang="en-US" altLang="zh-CN" sz="2800">
                <a:latin typeface="Calibri" panose="020F0702030404030204" charset="0"/>
                <a:cs typeface="Calibri" panose="020F0702030404030204" charset="0"/>
              </a:rPr>
              <a:t>English listening is the most anxiety arousing part in tests for Chinese students. It is hypothesized that there is a lot of anxiety involved in listening test which affects the process of listening.</a:t>
            </a:r>
            <a:endParaRPr lang="en-US" altLang="zh-CN" sz="2800">
              <a:latin typeface="Calibri" panose="020F0702030404030204" charset="0"/>
              <a:cs typeface="Calibri" panose="020F0702030404030204" charset="0"/>
            </a:endParaRPr>
          </a:p>
          <a:p>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For most medium level learners, the aspects of speaker's pronunciation and the test-taker's self recognization of his/her listening level are main factors influencing the final score of multiple choice questions.</a:t>
            </a:r>
            <a:endParaRPr lang="en-US" altLang="zh-CN" sz="2800">
              <a:latin typeface="Calibri" panose="020F0702030404030204" charset="0"/>
              <a:cs typeface="Calibri" panose="020F0702030404030204" charset="0"/>
            </a:endParaRPr>
          </a:p>
          <a:p>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It is expected to find which specific factor is more important for the learners so as to improve the listening practice in classroom.</a:t>
            </a:r>
            <a:endParaRPr lang="en-US" altLang="zh-CN" sz="2800">
              <a:latin typeface="Calibri" panose="020F0702030404030204" charset="0"/>
              <a:cs typeface="Calibri" panose="020F070203040403020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2" name="标题 1"/>
          <p:cNvSpPr>
            <a:spLocks noGrp="1"/>
          </p:cNvSpPr>
          <p:nvPr>
            <p:ph type="title"/>
          </p:nvPr>
        </p:nvSpPr>
        <p:spPr>
          <a:xfrm>
            <a:off x="838200" y="127635"/>
            <a:ext cx="10515600" cy="1325563"/>
          </a:xfrm>
        </p:spPr>
        <p:txBody>
          <a:bodyPr/>
          <a:p>
            <a:pPr algn="ctr"/>
            <a:r>
              <a:rPr lang="en-US" altLang="zh-CN"/>
              <a:t>References</a:t>
            </a:r>
            <a:endParaRPr lang="en-US" altLang="zh-CN"/>
          </a:p>
        </p:txBody>
      </p:sp>
      <p:sp>
        <p:nvSpPr>
          <p:cNvPr id="3" name="文本框 2"/>
          <p:cNvSpPr txBox="1"/>
          <p:nvPr/>
        </p:nvSpPr>
        <p:spPr>
          <a:xfrm>
            <a:off x="838200" y="1264285"/>
            <a:ext cx="10773410" cy="5692775"/>
          </a:xfrm>
          <a:prstGeom prst="rect">
            <a:avLst/>
          </a:prstGeom>
          <a:noFill/>
        </p:spPr>
        <p:txBody>
          <a:bodyPr wrap="square" rtlCol="0">
            <a:spAutoFit/>
          </a:bodyPr>
          <a:p>
            <a:r>
              <a:rPr lang="en-US" altLang="zh-CN" sz="2800">
                <a:latin typeface="Calibri" panose="020F0702030404030204" charset="0"/>
                <a:cs typeface="Calibri" panose="020F0702030404030204" charset="0"/>
              </a:rPr>
              <a:t>Elkhafaifi,H. (2005). Listening Comprehension and Anxiety in the Arabic Language Classroom, The Modern Language Journal, ii, p.89. </a:t>
            </a:r>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Horwitz,E.K. (1986). Preliminary Evidence for the Reliability and Validity of a Foreign Language Anxiety Scale, TESOL Quarterly , Sep., 1986, Vol. 20, No. 3 (Sep., 1986), pp. 559-562.</a:t>
            </a:r>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Li Jiongying and Lin Shengshu, (2007). Thirty Years of Research on Foreign Language Learning Anxiety, Overseas Foreign Language Study, Vol. 4, pp. 57-63.</a:t>
            </a:r>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Yu and Xu Jinfen,(2013).Forty years of foreign language anxiety research at home and abroad, Foreign Languages and Their Teaching, pp.60-65.</a:t>
            </a:r>
            <a:endParaRPr lang="en-US" altLang="zh-CN" sz="2800">
              <a:latin typeface="Calibri" panose="020F0702030404030204" charset="0"/>
              <a:cs typeface="Calibri" panose="020F0702030404030204" charset="0"/>
            </a:endParaRPr>
          </a:p>
          <a:p>
            <a:r>
              <a:rPr lang="en-US" altLang="zh-CN" sz="2800">
                <a:latin typeface="Calibri" panose="020F0702030404030204" charset="0"/>
                <a:cs typeface="Calibri" panose="020F0702030404030204" charset="0"/>
              </a:rPr>
              <a:t>Zhou Zhen, (2021). On College Students' Listening Anxiety and Listening Strategy, Theory and Practice in Language Studies, Vol. 11, No. 11, pp. 1467-1473.</a:t>
            </a:r>
            <a:endParaRPr lang="en-US" altLang="zh-CN" sz="2800">
              <a:latin typeface="Calibri" panose="020F0702030404030204" charset="0"/>
              <a:cs typeface="Calibri" panose="020F0702030404030204" charset="0"/>
            </a:endParaRPr>
          </a:p>
        </p:txBody>
      </p:sp>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5935</Words>
  <Application>WPS 文字</Application>
  <PresentationFormat>宽屏</PresentationFormat>
  <Paragraphs>105</Paragraphs>
  <Slides>15</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15</vt:i4>
      </vt:variant>
    </vt:vector>
  </HeadingPairs>
  <TitlesOfParts>
    <vt:vector size="27" baseType="lpstr">
      <vt:lpstr>Arial</vt:lpstr>
      <vt:lpstr>方正书宋_GBK</vt:lpstr>
      <vt:lpstr>Wingdings</vt:lpstr>
      <vt:lpstr>Calibri Bold</vt:lpstr>
      <vt:lpstr>Calibri</vt:lpstr>
      <vt:lpstr>Times New Roman Regular</vt:lpstr>
      <vt:lpstr>Calibri Light</vt:lpstr>
      <vt:lpstr>Helvetica Neue</vt:lpstr>
      <vt:lpstr>微软雅黑</vt:lpstr>
      <vt:lpstr>宋体</vt:lpstr>
      <vt:lpstr>Arial Unicode MS</vt:lpstr>
      <vt:lpstr>Office 主题</vt:lpstr>
      <vt:lpstr>An Investigation of the Correlation between Listening Anxiety and the Score of Listening Multiple Choice </vt:lpstr>
      <vt:lpstr>Aims </vt:lpstr>
      <vt:lpstr>Literature </vt:lpstr>
      <vt:lpstr>PowerPoint 演示文稿</vt:lpstr>
      <vt:lpstr>Rationale </vt:lpstr>
      <vt:lpstr>PowerPoint 演示文稿</vt:lpstr>
      <vt:lpstr>PowerPoint 演示文稿</vt:lpstr>
      <vt:lpstr>PowerPoint 演示文稿</vt:lpstr>
      <vt:lpstr>PowerPoint 演示文稿</vt:lpstr>
      <vt:lpstr>Data collection</vt:lpstr>
      <vt:lpstr>PowerPoint 演示文稿</vt:lpstr>
      <vt:lpstr>PowerPoint 演示文稿</vt:lpstr>
      <vt:lpstr>PowerPoint 演示文稿</vt:lpstr>
      <vt:lpstr>Hypothesis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carrie</dc:creator>
  <cp:lastModifiedBy>carrie</cp:lastModifiedBy>
  <cp:revision>12</cp:revision>
  <dcterms:created xsi:type="dcterms:W3CDTF">2022-03-30T09:48:49Z</dcterms:created>
  <dcterms:modified xsi:type="dcterms:W3CDTF">2022-03-30T09:48:49Z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2052-4.0.0.6524</vt:lpwstr>
  </property>
</Properties>
</file>