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96" r:id="rId5"/>
    <p:sldId id="257" r:id="rId6"/>
    <p:sldId id="268" r:id="rId7"/>
    <p:sldId id="258" r:id="rId8"/>
    <p:sldId id="269" r:id="rId9"/>
    <p:sldId id="261" r:id="rId10"/>
    <p:sldId id="259" r:id="rId11"/>
    <p:sldId id="270" r:id="rId12"/>
    <p:sldId id="271" r:id="rId13"/>
    <p:sldId id="260" r:id="rId14"/>
    <p:sldId id="263" r:id="rId15"/>
    <p:sldId id="262" r:id="rId16"/>
    <p:sldId id="272" r:id="rId17"/>
    <p:sldId id="264" r:id="rId18"/>
    <p:sldId id="273" r:id="rId19"/>
    <p:sldId id="274" r:id="rId20"/>
    <p:sldId id="267" r:id="rId21"/>
    <p:sldId id="329" r:id="rId22"/>
    <p:sldId id="311" r:id="rId23"/>
    <p:sldId id="330" r:id="rId24"/>
    <p:sldId id="331" r:id="rId25"/>
    <p:sldId id="326" r:id="rId26"/>
    <p:sldId id="332" r:id="rId27"/>
    <p:sldId id="266" r:id="rId28"/>
    <p:sldId id="302" r:id="rId29"/>
    <p:sldId id="303" r:id="rId30"/>
    <p:sldId id="304" r:id="rId31"/>
    <p:sldId id="305" r:id="rId32"/>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D4F179-D940-4EC0-89E9-FFB51C60F172}" v="21" dt="2021-11-02T15:04:34.2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235" autoAdjust="0"/>
  </p:normalViewPr>
  <p:slideViewPr>
    <p:cSldViewPr>
      <p:cViewPr varScale="1">
        <p:scale>
          <a:sx n="69" d="100"/>
          <a:sy n="69" d="100"/>
        </p:scale>
        <p:origin x="1858" y="62"/>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B3D4F179-D940-4EC0-89E9-FFB51C60F172}"/>
    <pc:docChg chg="custSel delSld modSld">
      <pc:chgData name="Deborah Rees" userId="7625dfb349b2cb22" providerId="LiveId" clId="{B3D4F179-D940-4EC0-89E9-FFB51C60F172}" dt="2021-11-05T10:00:34.600" v="349" actId="2696"/>
      <pc:docMkLst>
        <pc:docMk/>
      </pc:docMkLst>
      <pc:sldChg chg="modSp del mod">
        <pc:chgData name="Deborah Rees" userId="7625dfb349b2cb22" providerId="LiveId" clId="{B3D4F179-D940-4EC0-89E9-FFB51C60F172}" dt="2021-11-05T10:00:34.600" v="349" actId="2696"/>
        <pc:sldMkLst>
          <pc:docMk/>
          <pc:sldMk cId="3408955283" sldId="256"/>
        </pc:sldMkLst>
        <pc:spChg chg="mod">
          <ac:chgData name="Deborah Rees" userId="7625dfb349b2cb22" providerId="LiveId" clId="{B3D4F179-D940-4EC0-89E9-FFB51C60F172}" dt="2021-11-02T14:56:37.320" v="51" actId="207"/>
          <ac:spMkLst>
            <pc:docMk/>
            <pc:sldMk cId="3408955283" sldId="256"/>
            <ac:spMk id="3" creationId="{00000000-0000-0000-0000-000000000000}"/>
          </ac:spMkLst>
        </pc:spChg>
      </pc:sldChg>
      <pc:sldChg chg="modSp mod">
        <pc:chgData name="Deborah Rees" userId="7625dfb349b2cb22" providerId="LiveId" clId="{B3D4F179-D940-4EC0-89E9-FFB51C60F172}" dt="2021-11-05T09:57:23.276" v="348" actId="207"/>
        <pc:sldMkLst>
          <pc:docMk/>
          <pc:sldMk cId="755201335" sldId="258"/>
        </pc:sldMkLst>
        <pc:spChg chg="mod">
          <ac:chgData name="Deborah Rees" userId="7625dfb349b2cb22" providerId="LiveId" clId="{B3D4F179-D940-4EC0-89E9-FFB51C60F172}" dt="2021-11-05T09:57:23.276" v="348" actId="207"/>
          <ac:spMkLst>
            <pc:docMk/>
            <pc:sldMk cId="755201335" sldId="258"/>
            <ac:spMk id="3" creationId="{00000000-0000-0000-0000-000000000000}"/>
          </ac:spMkLst>
        </pc:spChg>
      </pc:sldChg>
      <pc:sldChg chg="modSp mod">
        <pc:chgData name="Deborah Rees" userId="7625dfb349b2cb22" providerId="LiveId" clId="{B3D4F179-D940-4EC0-89E9-FFB51C60F172}" dt="2021-11-04T16:08:41.060" v="345" actId="20577"/>
        <pc:sldMkLst>
          <pc:docMk/>
          <pc:sldMk cId="4169395480" sldId="266"/>
        </pc:sldMkLst>
        <pc:spChg chg="mod">
          <ac:chgData name="Deborah Rees" userId="7625dfb349b2cb22" providerId="LiveId" clId="{B3D4F179-D940-4EC0-89E9-FFB51C60F172}" dt="2021-11-04T16:08:41.060" v="345" actId="20577"/>
          <ac:spMkLst>
            <pc:docMk/>
            <pc:sldMk cId="4169395480" sldId="266"/>
            <ac:spMk id="3" creationId="{00000000-0000-0000-0000-000000000000}"/>
          </ac:spMkLst>
        </pc:spChg>
      </pc:sldChg>
      <pc:sldChg chg="modSp mod">
        <pc:chgData name="Deborah Rees" userId="7625dfb349b2cb22" providerId="LiveId" clId="{B3D4F179-D940-4EC0-89E9-FFB51C60F172}" dt="2021-11-05T09:57:07.972" v="347" actId="207"/>
        <pc:sldMkLst>
          <pc:docMk/>
          <pc:sldMk cId="3375709657" sldId="268"/>
        </pc:sldMkLst>
        <pc:spChg chg="mod">
          <ac:chgData name="Deborah Rees" userId="7625dfb349b2cb22" providerId="LiveId" clId="{B3D4F179-D940-4EC0-89E9-FFB51C60F172}" dt="2021-11-05T09:57:07.972" v="347" actId="207"/>
          <ac:spMkLst>
            <pc:docMk/>
            <pc:sldMk cId="3375709657" sldId="268"/>
            <ac:spMk id="64514" creationId="{00000000-0000-0000-0000-000000000000}"/>
          </ac:spMkLst>
        </pc:spChg>
      </pc:sldChg>
      <pc:sldChg chg="addSp modSp mod">
        <pc:chgData name="Deborah Rees" userId="7625dfb349b2cb22" providerId="LiveId" clId="{B3D4F179-D940-4EC0-89E9-FFB51C60F172}" dt="2021-11-02T15:04:50.417" v="106" actId="14100"/>
        <pc:sldMkLst>
          <pc:docMk/>
          <pc:sldMk cId="2592121308" sldId="296"/>
        </pc:sldMkLst>
        <pc:spChg chg="mod">
          <ac:chgData name="Deborah Rees" userId="7625dfb349b2cb22" providerId="LiveId" clId="{B3D4F179-D940-4EC0-89E9-FFB51C60F172}" dt="2021-11-02T15:01:12.730" v="101" actId="113"/>
          <ac:spMkLst>
            <pc:docMk/>
            <pc:sldMk cId="2592121308" sldId="296"/>
            <ac:spMk id="10" creationId="{047C32F9-6BAB-4448-8A05-01DC21F2A5AE}"/>
          </ac:spMkLst>
        </pc:spChg>
        <pc:spChg chg="mod">
          <ac:chgData name="Deborah Rees" userId="7625dfb349b2cb22" providerId="LiveId" clId="{B3D4F179-D940-4EC0-89E9-FFB51C60F172}" dt="2021-11-02T14:57:46.015" v="60" actId="1076"/>
          <ac:spMkLst>
            <pc:docMk/>
            <pc:sldMk cId="2592121308" sldId="296"/>
            <ac:spMk id="11" creationId="{800234C0-2436-487E-92BB-98DF27499A13}"/>
          </ac:spMkLst>
        </pc:spChg>
        <pc:spChg chg="mod">
          <ac:chgData name="Deborah Rees" userId="7625dfb349b2cb22" providerId="LiveId" clId="{B3D4F179-D940-4EC0-89E9-FFB51C60F172}" dt="2021-11-02T14:59:31.873" v="96" actId="1076"/>
          <ac:spMkLst>
            <pc:docMk/>
            <pc:sldMk cId="2592121308" sldId="296"/>
            <ac:spMk id="18" creationId="{AB11F3C4-213B-4C2E-A226-279F2E251229}"/>
          </ac:spMkLst>
        </pc:spChg>
        <pc:picChg chg="mod">
          <ac:chgData name="Deborah Rees" userId="7625dfb349b2cb22" providerId="LiveId" clId="{B3D4F179-D940-4EC0-89E9-FFB51C60F172}" dt="2021-11-02T14:59:37.873" v="98" actId="1076"/>
          <ac:picMkLst>
            <pc:docMk/>
            <pc:sldMk cId="2592121308" sldId="296"/>
            <ac:picMk id="12" creationId="{AB5E58A8-E3B3-4EE5-B9F3-27ECCC826C79}"/>
          </ac:picMkLst>
        </pc:picChg>
        <pc:picChg chg="mod">
          <ac:chgData name="Deborah Rees" userId="7625dfb349b2cb22" providerId="LiveId" clId="{B3D4F179-D940-4EC0-89E9-FFB51C60F172}" dt="2021-11-02T14:59:08.303" v="86" actId="1076"/>
          <ac:picMkLst>
            <pc:docMk/>
            <pc:sldMk cId="2592121308" sldId="296"/>
            <ac:picMk id="13" creationId="{F0EB97FD-BD56-4310-824F-417A2BB0A113}"/>
          </ac:picMkLst>
        </pc:picChg>
        <pc:picChg chg="mod">
          <ac:chgData name="Deborah Rees" userId="7625dfb349b2cb22" providerId="LiveId" clId="{B3D4F179-D940-4EC0-89E9-FFB51C60F172}" dt="2021-11-02T14:59:40.026" v="99" actId="1076"/>
          <ac:picMkLst>
            <pc:docMk/>
            <pc:sldMk cId="2592121308" sldId="296"/>
            <ac:picMk id="14" creationId="{EBB59430-A6BD-40BD-BCE4-0D8B620E1D0A}"/>
          </ac:picMkLst>
        </pc:picChg>
        <pc:picChg chg="mod">
          <ac:chgData name="Deborah Rees" userId="7625dfb349b2cb22" providerId="LiveId" clId="{B3D4F179-D940-4EC0-89E9-FFB51C60F172}" dt="2021-11-02T14:59:14.501" v="90" actId="1076"/>
          <ac:picMkLst>
            <pc:docMk/>
            <pc:sldMk cId="2592121308" sldId="296"/>
            <ac:picMk id="15" creationId="{B42F9404-DFD6-47BB-ACE8-B6AD282722E6}"/>
          </ac:picMkLst>
        </pc:picChg>
        <pc:picChg chg="mod">
          <ac:chgData name="Deborah Rees" userId="7625dfb349b2cb22" providerId="LiveId" clId="{B3D4F179-D940-4EC0-89E9-FFB51C60F172}" dt="2021-11-02T14:59:12.927" v="89" actId="1076"/>
          <ac:picMkLst>
            <pc:docMk/>
            <pc:sldMk cId="2592121308" sldId="296"/>
            <ac:picMk id="16" creationId="{491D5736-2D30-4F12-99E5-E6C3C9554E35}"/>
          </ac:picMkLst>
        </pc:picChg>
        <pc:picChg chg="mod">
          <ac:chgData name="Deborah Rees" userId="7625dfb349b2cb22" providerId="LiveId" clId="{B3D4F179-D940-4EC0-89E9-FFB51C60F172}" dt="2021-11-02T14:59:36.403" v="97" actId="1076"/>
          <ac:picMkLst>
            <pc:docMk/>
            <pc:sldMk cId="2592121308" sldId="296"/>
            <ac:picMk id="17" creationId="{00A3D98C-5F21-44DE-AFEF-8F6D8B927758}"/>
          </ac:picMkLst>
        </pc:picChg>
        <pc:picChg chg="mod">
          <ac:chgData name="Deborah Rees" userId="7625dfb349b2cb22" providerId="LiveId" clId="{B3D4F179-D940-4EC0-89E9-FFB51C60F172}" dt="2021-11-02T14:59:16.303" v="91" actId="1076"/>
          <ac:picMkLst>
            <pc:docMk/>
            <pc:sldMk cId="2592121308" sldId="296"/>
            <ac:picMk id="19" creationId="{4666B351-243C-4416-AECA-F1CD25B0F901}"/>
          </ac:picMkLst>
        </pc:picChg>
        <pc:picChg chg="add mod">
          <ac:chgData name="Deborah Rees" userId="7625dfb349b2cb22" providerId="LiveId" clId="{B3D4F179-D940-4EC0-89E9-FFB51C60F172}" dt="2021-11-02T15:04:50.417" v="106" actId="14100"/>
          <ac:picMkLst>
            <pc:docMk/>
            <pc:sldMk cId="2592121308" sldId="296"/>
            <ac:picMk id="21" creationId="{42570D52-B545-41DC-A5E2-2765E6EAA528}"/>
          </ac:picMkLst>
        </pc:picChg>
      </pc:sldChg>
      <pc:sldChg chg="modSp mod">
        <pc:chgData name="Deborah Rees" userId="7625dfb349b2cb22" providerId="LiveId" clId="{B3D4F179-D940-4EC0-89E9-FFB51C60F172}" dt="2021-11-04T16:06:02.137" v="310" actId="20577"/>
        <pc:sldMkLst>
          <pc:docMk/>
          <pc:sldMk cId="4143089957" sldId="326"/>
        </pc:sldMkLst>
        <pc:spChg chg="mod">
          <ac:chgData name="Deborah Rees" userId="7625dfb349b2cb22" providerId="LiveId" clId="{B3D4F179-D940-4EC0-89E9-FFB51C60F172}" dt="2021-11-04T16:06:02.137" v="310" actId="20577"/>
          <ac:spMkLst>
            <pc:docMk/>
            <pc:sldMk cId="4143089957" sldId="326"/>
            <ac:spMk id="51203" creationId="{00000000-0000-0000-0000-000000000000}"/>
          </ac:spMkLst>
        </pc:spChg>
      </pc:sldChg>
      <pc:sldChg chg="modSp mod modNotesTx">
        <pc:chgData name="Deborah Rees" userId="7625dfb349b2cb22" providerId="LiveId" clId="{B3D4F179-D940-4EC0-89E9-FFB51C60F172}" dt="2021-11-04T16:05:41.604" v="306" actId="20577"/>
        <pc:sldMkLst>
          <pc:docMk/>
          <pc:sldMk cId="1247631044" sldId="330"/>
        </pc:sldMkLst>
        <pc:spChg chg="mod">
          <ac:chgData name="Deborah Rees" userId="7625dfb349b2cb22" providerId="LiveId" clId="{B3D4F179-D940-4EC0-89E9-FFB51C60F172}" dt="2021-11-04T16:05:41.604" v="306" actId="20577"/>
          <ac:spMkLst>
            <pc:docMk/>
            <pc:sldMk cId="1247631044" sldId="330"/>
            <ac:spMk id="5" creationId="{6F571E91-2848-452C-BA49-3F18B6BA8D8E}"/>
          </ac:spMkLst>
        </pc:spChg>
      </pc:sldChg>
      <pc:sldChg chg="modSp mod">
        <pc:chgData name="Deborah Rees" userId="7625dfb349b2cb22" providerId="LiveId" clId="{B3D4F179-D940-4EC0-89E9-FFB51C60F172}" dt="2021-11-04T14:55:19.732" v="165" actId="20577"/>
        <pc:sldMkLst>
          <pc:docMk/>
          <pc:sldMk cId="2483771791" sldId="331"/>
        </pc:sldMkLst>
        <pc:spChg chg="mod">
          <ac:chgData name="Deborah Rees" userId="7625dfb349b2cb22" providerId="LiveId" clId="{B3D4F179-D940-4EC0-89E9-FFB51C60F172}" dt="2021-11-04T14:55:19.732" v="165" actId="20577"/>
          <ac:spMkLst>
            <pc:docMk/>
            <pc:sldMk cId="2483771791" sldId="331"/>
            <ac:spMk id="5" creationId="{6F571E91-2848-452C-BA49-3F18B6BA8D8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96D292DE-8B7A-4254-AA83-74C1F4DD4AF0}" type="datetimeFigureOut">
              <a:rPr lang="en-GB" smtClean="0"/>
              <a:t>02/11/2021</a:t>
            </a:fld>
            <a:endParaRPr lang="en-GB"/>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9B5B0FAB-4EDA-4BE5-8E2B-F841D5966E5D}" type="datetimeFigureOut">
              <a:rPr lang="en-GB" smtClean="0"/>
              <a:t>02/11/2021</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A74F7143-3262-4712-BBAC-9EEC69AABB0A}" type="slidenum">
              <a:rPr lang="en-GB" smtClean="0"/>
              <a:t>‹#›</a:t>
            </a:fld>
            <a:endParaRPr lang="en-GB"/>
          </a:p>
        </p:txBody>
      </p:sp>
    </p:spTree>
    <p:extLst>
      <p:ext uri="{BB962C8B-B14F-4D97-AF65-F5344CB8AC3E}">
        <p14:creationId xmlns:p14="http://schemas.microsoft.com/office/powerpoint/2010/main" val="261330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Here are some of the places I have worked.  Hopefully I can share some of that experience in bringing this module to life with practical examples.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a:t>
            </a:fld>
            <a:endParaRPr lang="en-GB"/>
          </a:p>
        </p:txBody>
      </p:sp>
    </p:spTree>
    <p:extLst>
      <p:ext uri="{BB962C8B-B14F-4D97-AF65-F5344CB8AC3E}">
        <p14:creationId xmlns:p14="http://schemas.microsoft.com/office/powerpoint/2010/main" val="1112591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employment relationship is complex, multi-faceted and many argue that getting it right is the catalyst to competitive advantage or exceptional service provision.</a:t>
            </a:r>
          </a:p>
          <a:p>
            <a:endParaRPr lang="en-GB" dirty="0"/>
          </a:p>
          <a:p>
            <a:r>
              <a:rPr lang="en-GB" dirty="0"/>
              <a:t>In this </a:t>
            </a:r>
            <a:r>
              <a:rPr lang="en-GB" dirty="0" err="1"/>
              <a:t>powerpoint</a:t>
            </a:r>
            <a:r>
              <a:rPr lang="en-GB" dirty="0"/>
              <a:t> we will be concentrating on the first two learning outcomes.</a:t>
            </a:r>
          </a:p>
          <a:p>
            <a:endParaRPr lang="en-GB" dirty="0"/>
          </a:p>
          <a:p>
            <a:r>
              <a:rPr lang="en-GB" dirty="0"/>
              <a:t>ER  is quite close to my heart, having worked in organisations with very good ER and also very poor ER I really do appreciate the difference it can make.</a:t>
            </a:r>
          </a:p>
          <a:p>
            <a:endParaRPr lang="en-GB" dirty="0"/>
          </a:p>
          <a:p>
            <a:r>
              <a:rPr lang="en-GB" dirty="0"/>
              <a:t>Also, I have spent many years in equality and diversity roles and the inequality between those in the highest paid jobs and the majority of the workforce in the UK has been widening over the last 30 years – I personally feel this needs to be addressed.  The COVID 19 outbreak has given significance to this, some of the lower paid workers have been integral to the country.  NHS employees being right at the heart of the matter, yet you don’t have to look to far to find employment relations tensions within the NHS (misuse of non-disclosure-agreements etc).   Perhaps fresh light with shine on </a:t>
            </a:r>
            <a:r>
              <a:rPr lang="en-GB"/>
              <a:t>the employment </a:t>
            </a:r>
            <a:r>
              <a:rPr lang="en-GB" dirty="0"/>
              <a:t>relationship following this global pandemic. </a:t>
            </a:r>
          </a:p>
        </p:txBody>
      </p:sp>
      <p:sp>
        <p:nvSpPr>
          <p:cNvPr id="4" name="Slide Number Placeholder 3"/>
          <p:cNvSpPr>
            <a:spLocks noGrp="1"/>
          </p:cNvSpPr>
          <p:nvPr>
            <p:ph type="sldNum" sz="quarter" idx="5"/>
          </p:nvPr>
        </p:nvSpPr>
        <p:spPr/>
        <p:txBody>
          <a:bodyPr/>
          <a:lstStyle/>
          <a:p>
            <a:fld id="{A74F7143-3262-4712-BBAC-9EEC69AABB0A}" type="slidenum">
              <a:rPr lang="en-GB" smtClean="0"/>
              <a:t>2</a:t>
            </a:fld>
            <a:endParaRPr lang="en-GB"/>
          </a:p>
        </p:txBody>
      </p:sp>
    </p:spTree>
    <p:extLst>
      <p:ext uri="{BB962C8B-B14F-4D97-AF65-F5344CB8AC3E}">
        <p14:creationId xmlns:p14="http://schemas.microsoft.com/office/powerpoint/2010/main" val="459598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read of these definitions.  </a:t>
            </a:r>
          </a:p>
          <a:p>
            <a:endParaRPr lang="en-GB" dirty="0"/>
          </a:p>
          <a:p>
            <a:r>
              <a:rPr lang="en-GB" dirty="0"/>
              <a:t>With your critical thinking hat on, how fit for purpose are they?</a:t>
            </a:r>
          </a:p>
          <a:p>
            <a:endParaRPr lang="en-GB" dirty="0"/>
          </a:p>
          <a:p>
            <a:r>
              <a:rPr lang="en-GB" dirty="0"/>
              <a:t>This first seems quite authoritarian does it, focusing on rules and regulations.</a:t>
            </a:r>
          </a:p>
          <a:p>
            <a:r>
              <a:rPr lang="en-GB" dirty="0"/>
              <a:t>The second one seems to fit better with the emerging ‘people before strategy’ ethos.</a:t>
            </a:r>
          </a:p>
        </p:txBody>
      </p:sp>
      <p:sp>
        <p:nvSpPr>
          <p:cNvPr id="4" name="Slide Number Placeholder 3"/>
          <p:cNvSpPr>
            <a:spLocks noGrp="1"/>
          </p:cNvSpPr>
          <p:nvPr>
            <p:ph type="sldNum" sz="quarter" idx="5"/>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3813165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this definition in mind, it is worth looking at other resources to contextualise the employment relationship:-</a:t>
            </a:r>
          </a:p>
          <a:p>
            <a:pPr marL="228600" indent="-228600">
              <a:buAutoNum type="arabicParenR"/>
            </a:pPr>
            <a:r>
              <a:rPr lang="en-GB" dirty="0"/>
              <a:t>CIPD Megatrends section – the introductory video to this is on Moodle.</a:t>
            </a:r>
          </a:p>
          <a:p>
            <a:pPr marL="228600" indent="-228600">
              <a:buAutoNum type="arabicParenR"/>
            </a:pPr>
            <a:r>
              <a:rPr lang="en-GB" dirty="0"/>
              <a:t>The World Economic Forum on the 4</a:t>
            </a:r>
            <a:r>
              <a:rPr lang="en-GB" baseline="30000" dirty="0"/>
              <a:t>th</a:t>
            </a:r>
            <a:r>
              <a:rPr lang="en-GB" dirty="0"/>
              <a:t> Industrial Revolution on Moodle.</a:t>
            </a:r>
          </a:p>
          <a:p>
            <a:pPr marL="228600" indent="-228600">
              <a:buAutoNum type="arabicParenR"/>
            </a:pPr>
            <a:r>
              <a:rPr lang="en-GB" dirty="0" err="1"/>
              <a:t>Coronovirus</a:t>
            </a:r>
            <a:r>
              <a:rPr lang="en-GB" dirty="0"/>
              <a:t> – employers guidance on Moodle.</a:t>
            </a:r>
          </a:p>
          <a:p>
            <a:pPr marL="228600" indent="-228600">
              <a:buAutoNum type="arabicParenR"/>
            </a:pPr>
            <a:endParaRPr lang="en-GB" dirty="0"/>
          </a:p>
          <a:p>
            <a:pPr marL="0" indent="0">
              <a:buNone/>
            </a:pPr>
            <a:r>
              <a:rPr lang="en-GB" dirty="0"/>
              <a:t>Jot down the impact of these external factors on the employment relationship,</a:t>
            </a:r>
          </a:p>
        </p:txBody>
      </p:sp>
      <p:sp>
        <p:nvSpPr>
          <p:cNvPr id="4" name="Slide Number Placeholder 3"/>
          <p:cNvSpPr>
            <a:spLocks noGrp="1"/>
          </p:cNvSpPr>
          <p:nvPr>
            <p:ph type="sldNum" sz="quarter" idx="5"/>
          </p:nvPr>
        </p:nvSpPr>
        <p:spPr/>
        <p:txBody>
          <a:bodyPr/>
          <a:lstStyle/>
          <a:p>
            <a:fld id="{A74F7143-3262-4712-BBAC-9EEC69AABB0A}" type="slidenum">
              <a:rPr lang="en-GB" smtClean="0"/>
              <a:t>4</a:t>
            </a:fld>
            <a:endParaRPr lang="en-GB"/>
          </a:p>
        </p:txBody>
      </p:sp>
    </p:spTree>
    <p:extLst>
      <p:ext uri="{BB962C8B-B14F-4D97-AF65-F5344CB8AC3E}">
        <p14:creationId xmlns:p14="http://schemas.microsoft.com/office/powerpoint/2010/main" val="478558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other contexts could you add to this list?</a:t>
            </a:r>
          </a:p>
          <a:p>
            <a:pPr marL="228600" indent="-228600">
              <a:buAutoNum type="arabicPeriod"/>
            </a:pPr>
            <a:r>
              <a:rPr lang="en-GB" dirty="0"/>
              <a:t>Global pandemic – COVID 19</a:t>
            </a:r>
          </a:p>
          <a:p>
            <a:pPr marL="228600" indent="-228600">
              <a:buAutoNum type="arabicPeriod"/>
            </a:pPr>
            <a:r>
              <a:rPr lang="en-GB" dirty="0"/>
              <a:t>Social  - Social activism on the increase</a:t>
            </a:r>
          </a:p>
        </p:txBody>
      </p:sp>
      <p:sp>
        <p:nvSpPr>
          <p:cNvPr id="4" name="Slide Number Placeholder 3"/>
          <p:cNvSpPr>
            <a:spLocks noGrp="1"/>
          </p:cNvSpPr>
          <p:nvPr>
            <p:ph type="sldNum" sz="quarter" idx="5"/>
          </p:nvPr>
        </p:nvSpPr>
        <p:spPr/>
        <p:txBody>
          <a:bodyPr/>
          <a:lstStyle/>
          <a:p>
            <a:fld id="{A74F7143-3262-4712-BBAC-9EEC69AABB0A}" type="slidenum">
              <a:rPr lang="en-GB" smtClean="0"/>
              <a:t>5</a:t>
            </a:fld>
            <a:endParaRPr lang="en-GB"/>
          </a:p>
        </p:txBody>
      </p:sp>
    </p:spTree>
    <p:extLst>
      <p:ext uri="{BB962C8B-B14F-4D97-AF65-F5344CB8AC3E}">
        <p14:creationId xmlns:p14="http://schemas.microsoft.com/office/powerpoint/2010/main" val="669373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 – </a:t>
            </a:r>
            <a:r>
              <a:rPr lang="en-GB" dirty="0" err="1"/>
              <a:t>Industrialisan</a:t>
            </a:r>
            <a:r>
              <a:rPr lang="en-GB" dirty="0"/>
              <a:t>, on Moodle there is a link to a documentary about the “Chartist Movement”, this provides an excellent insight to the historic origins of labour relations, please set aside time to watch this.  It is one hour long, but very worthwhile for this Module.  I have also created a handout on the content.  There is also a quiz document – have a go at answering the questions once you have finished both </a:t>
            </a:r>
            <a:r>
              <a:rPr lang="en-GB" dirty="0" err="1"/>
              <a:t>powerponts</a:t>
            </a:r>
            <a:r>
              <a:rPr lang="en-GB" dirty="0"/>
              <a:t>.</a:t>
            </a:r>
          </a:p>
          <a:p>
            <a:endParaRPr lang="en-GB" dirty="0"/>
          </a:p>
          <a:p>
            <a:r>
              <a:rPr lang="en-GB" dirty="0"/>
              <a:t>Another description for the complex external environment is “VUCA” – Volatile, Uncertain, Complex and Ambiguous – Please see VUCA article on Moodle which explains this in more detail. </a:t>
            </a:r>
          </a:p>
        </p:txBody>
      </p:sp>
      <p:sp>
        <p:nvSpPr>
          <p:cNvPr id="4" name="Slide Number Placeholder 3"/>
          <p:cNvSpPr>
            <a:spLocks noGrp="1"/>
          </p:cNvSpPr>
          <p:nvPr>
            <p:ph type="sldNum" sz="quarter" idx="5"/>
          </p:nvPr>
        </p:nvSpPr>
        <p:spPr/>
        <p:txBody>
          <a:bodyPr/>
          <a:lstStyle/>
          <a:p>
            <a:fld id="{A74F7143-3262-4712-BBAC-9EEC69AABB0A}" type="slidenum">
              <a:rPr lang="en-GB" smtClean="0"/>
              <a:t>6</a:t>
            </a:fld>
            <a:endParaRPr lang="en-GB"/>
          </a:p>
        </p:txBody>
      </p:sp>
    </p:spTree>
    <p:extLst>
      <p:ext uri="{BB962C8B-B14F-4D97-AF65-F5344CB8AC3E}">
        <p14:creationId xmlns:p14="http://schemas.microsoft.com/office/powerpoint/2010/main" val="4041045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4F7143-3262-4712-BBAC-9EEC69AABB0A}" type="slidenum">
              <a:rPr lang="en-GB" smtClean="0"/>
              <a:t>7</a:t>
            </a:fld>
            <a:endParaRPr lang="en-GB"/>
          </a:p>
        </p:txBody>
      </p:sp>
    </p:spTree>
    <p:extLst>
      <p:ext uri="{BB962C8B-B14F-4D97-AF65-F5344CB8AC3E}">
        <p14:creationId xmlns:p14="http://schemas.microsoft.com/office/powerpoint/2010/main" val="1695618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Unitarist – an example of this being when I worked in a small technological start up company with only 200 employees, everyone was motivated and pulled together.  When the financial crisis hit, the employees agreed to 3 months half pay to help the business.  Unitarist pay negotiation – individually negotiated salary at interview.</a:t>
            </a:r>
          </a:p>
          <a:p>
            <a:endParaRPr lang="en-GB" dirty="0"/>
          </a:p>
          <a:p>
            <a:r>
              <a:rPr lang="en-GB" dirty="0"/>
              <a:t>Pluralist – I worked at Tata Steel, the steel works is heavily unionised, Trade Unions are a mechanism for attempting to harmonise the different ‘agendas’.  Pluralistic pay negotiation, collectively agreed – a set pay scale for each job.</a:t>
            </a:r>
          </a:p>
        </p:txBody>
      </p:sp>
      <p:sp>
        <p:nvSpPr>
          <p:cNvPr id="4" name="Slide Number Placeholder 3"/>
          <p:cNvSpPr>
            <a:spLocks noGrp="1"/>
          </p:cNvSpPr>
          <p:nvPr>
            <p:ph type="sldNum" sz="quarter" idx="5"/>
          </p:nvPr>
        </p:nvSpPr>
        <p:spPr/>
        <p:txBody>
          <a:bodyPr/>
          <a:lstStyle/>
          <a:p>
            <a:fld id="{A74F7143-3262-4712-BBAC-9EEC69AABB0A}" type="slidenum">
              <a:rPr lang="en-GB" smtClean="0"/>
              <a:t>8</a:t>
            </a:fld>
            <a:endParaRPr lang="en-GB"/>
          </a:p>
        </p:txBody>
      </p:sp>
    </p:spTree>
    <p:extLst>
      <p:ext uri="{BB962C8B-B14F-4D97-AF65-F5344CB8AC3E}">
        <p14:creationId xmlns:p14="http://schemas.microsoft.com/office/powerpoint/2010/main" val="3679582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Economic – This is a concept that is being challenged globally at present.  You will be familiar with previous discussions about Chief Executive Officers receiving bonuses in the millions while their employees attain barely the minimum wage, and discussions about CSR – Corporate Social Responsibility, well this has now moved on, and a phrase called “social enterprising organisations” is the title for organisations who seek only to prosper where all stakeholders can benefit.   These businesses will turn down profit, where it is deemed  to be environmentally unsustainable for example – Patagonia is a great example.   </a:t>
            </a:r>
          </a:p>
          <a:p>
            <a:endParaRPr lang="en-GB" dirty="0"/>
          </a:p>
          <a:p>
            <a:r>
              <a:rPr lang="en-GB" dirty="0"/>
              <a:t>Please see the Socialism in Crisis article on Moodle – this is very interesting.</a:t>
            </a:r>
          </a:p>
          <a:p>
            <a:r>
              <a:rPr lang="en-GB" dirty="0"/>
              <a:t>And if you read the Deloitte Human Capital Trends report on Moodle it explains “social enterprising organisation” in detail.</a:t>
            </a:r>
          </a:p>
          <a:p>
            <a:endParaRPr lang="en-GB" dirty="0"/>
          </a:p>
          <a:p>
            <a:r>
              <a:rPr lang="en-GB" dirty="0"/>
              <a:t>As for the psychological contract, with the recent global pandemic employers of key workers that had a very strong psychological contract in place would have been able to call on the discretionary effort of employees to help, those that did not would likely find high sickness levels and employees going AWOL.</a:t>
            </a:r>
          </a:p>
        </p:txBody>
      </p:sp>
      <p:sp>
        <p:nvSpPr>
          <p:cNvPr id="4" name="Slide Number Placeholder 3"/>
          <p:cNvSpPr>
            <a:spLocks noGrp="1"/>
          </p:cNvSpPr>
          <p:nvPr>
            <p:ph type="sldNum" sz="quarter" idx="5"/>
          </p:nvPr>
        </p:nvSpPr>
        <p:spPr/>
        <p:txBody>
          <a:bodyPr/>
          <a:lstStyle/>
          <a:p>
            <a:fld id="{A74F7143-3262-4712-BBAC-9EEC69AABB0A}" type="slidenum">
              <a:rPr lang="en-GB" smtClean="0"/>
              <a:t>9</a:t>
            </a:fld>
            <a:endParaRPr lang="en-GB"/>
          </a:p>
        </p:txBody>
      </p:sp>
    </p:spTree>
    <p:extLst>
      <p:ext uri="{BB962C8B-B14F-4D97-AF65-F5344CB8AC3E}">
        <p14:creationId xmlns:p14="http://schemas.microsoft.com/office/powerpoint/2010/main" val="4126170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14350" indent="-514350">
              <a:buAutoNum type="arabicPeriod"/>
            </a:pPr>
            <a:r>
              <a:rPr lang="en-GB" dirty="0"/>
              <a:t>Indeterminate – which derives from the fact that, unlike virtually every other form of contract evident in production, the labour contract involves the exchange of money not for actual goods or services, but for the  capacity  to provide something desired by the purchaser. In other words, employers wishing to secure the full value of their purchased labour power must ensure that workers are willing or somehow required to perform it.  ‘ In the labour contract, the worker sells an ability to work, which is translated into actual labour only during the course of the working day. Expectations about standards of performance have to be built up during the process of production’. </a:t>
            </a:r>
          </a:p>
          <a:p>
            <a:pPr marL="514350" indent="-514350">
              <a:buAutoNum type="arabicPeriod"/>
            </a:pPr>
            <a:r>
              <a:rPr lang="en-GB" dirty="0"/>
              <a:t>Unequal -  in order to provide for themselves and their families, most workers have no choice but to engage in paid work and, in practice, many workers will have relatively limited choices between potential employers. In contrast, employers enjoy considerable resources and can often replace unwilling workers with other people or with technology. Of course, these relative power resources vary over time (employees may be easier to replace when unemployment increases, and harder when labour markets tighten) and between contexts (highly skilled staff are replaced less easily and their departure may incur a financial loss to the employer, when they have invested in training). Nevertheless, the employment relationship is generally one in which the employee is subjugated to the employer and consents to their control during the working day. </a:t>
            </a:r>
          </a:p>
          <a:p>
            <a:pPr marL="514350" indent="-514350">
              <a:buAutoNum type="arabicPeriod"/>
            </a:pPr>
            <a:r>
              <a:rPr lang="en-GB" dirty="0"/>
              <a:t>Dynamic - it is driven forward by the coexistence of both conﬂict and cooperation in varying degrees.</a:t>
            </a:r>
          </a:p>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t>10</a:t>
            </a:fld>
            <a:endParaRPr lang="en-GB"/>
          </a:p>
        </p:txBody>
      </p:sp>
    </p:spTree>
    <p:extLst>
      <p:ext uri="{BB962C8B-B14F-4D97-AF65-F5344CB8AC3E}">
        <p14:creationId xmlns:p14="http://schemas.microsoft.com/office/powerpoint/2010/main" val="20951936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Employees seek to maximise pay – Employers seek to maximise profits.</a:t>
            </a:r>
          </a:p>
          <a:p>
            <a:endParaRPr lang="en-GB" dirty="0"/>
          </a:p>
          <a:p>
            <a:r>
              <a:rPr lang="en-GB" dirty="0"/>
              <a:t>There is a plethora of recent literature which supports the fact that controlling management style are outdated.  See the work of Dan Pink, Simon Sinek, Stephen Covey, David </a:t>
            </a:r>
            <a:r>
              <a:rPr lang="en-GB" dirty="0" err="1"/>
              <a:t>Marquet</a:t>
            </a:r>
            <a:r>
              <a:rPr lang="en-GB" dirty="0"/>
              <a:t> – all of these authors come together in their view that you can no longer get the best out of people by trying to manipulate them or control them.</a:t>
            </a:r>
          </a:p>
        </p:txBody>
      </p:sp>
      <p:sp>
        <p:nvSpPr>
          <p:cNvPr id="4" name="Slide Number Placeholder 3"/>
          <p:cNvSpPr>
            <a:spLocks noGrp="1"/>
          </p:cNvSpPr>
          <p:nvPr>
            <p:ph type="sldNum" sz="quarter" idx="10"/>
          </p:nvPr>
        </p:nvSpPr>
        <p:spPr/>
        <p:txBody>
          <a:bodyPr/>
          <a:lstStyle/>
          <a:p>
            <a:fld id="{42A32336-E330-4386-84BE-5A9ACF4E8711}" type="slidenum">
              <a:rPr lang="en-GB" smtClean="0"/>
              <a:t>11</a:t>
            </a:fld>
            <a:endParaRPr lang="en-GB"/>
          </a:p>
        </p:txBody>
      </p:sp>
    </p:spTree>
    <p:extLst>
      <p:ext uri="{BB962C8B-B14F-4D97-AF65-F5344CB8AC3E}">
        <p14:creationId xmlns:p14="http://schemas.microsoft.com/office/powerpoint/2010/main" val="253820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4F7143-3262-4712-BBAC-9EEC69AABB0A}" type="slidenum">
              <a:rPr lang="en-GB" smtClean="0"/>
              <a:t>12</a:t>
            </a:fld>
            <a:endParaRPr lang="en-GB"/>
          </a:p>
        </p:txBody>
      </p:sp>
    </p:spTree>
    <p:extLst>
      <p:ext uri="{BB962C8B-B14F-4D97-AF65-F5344CB8AC3E}">
        <p14:creationId xmlns:p14="http://schemas.microsoft.com/office/powerpoint/2010/main" val="1927387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Gallup’s It’s the Manager book (2019) singles out the Manager as the most important person to lead organisations to success.  This book is jam packed with useful statistics and practical examples for anyone who wants to delve a bit deeper. </a:t>
            </a:r>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14465357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refer to Gennard and Judge (2016) – Paternalistic, Consultative, Traditionalist, Opportunistic. </a:t>
            </a:r>
          </a:p>
          <a:p>
            <a:endParaRPr lang="en-GB" dirty="0"/>
          </a:p>
          <a:p>
            <a:r>
              <a:rPr lang="en-GB" dirty="0"/>
              <a:t>Leader, there has been a shift from leader – follower, to leader-leader according to David </a:t>
            </a:r>
            <a:r>
              <a:rPr lang="en-GB" dirty="0" err="1"/>
              <a:t>Marquet</a:t>
            </a:r>
            <a:r>
              <a:rPr lang="en-GB" dirty="0"/>
              <a:t> in his book “Turn the Ship Around”.</a:t>
            </a:r>
          </a:p>
          <a:p>
            <a:endParaRPr lang="en-GB" dirty="0"/>
          </a:p>
          <a:p>
            <a:r>
              <a:rPr lang="en-GB" dirty="0"/>
              <a:t>Policy Enactor – Some organisations are  moving away from high volume policies (Netflix for example) and adopting a more agile approach that supports high trust and low control, as opposed to low trust and high control via rules and policies. </a:t>
            </a:r>
          </a:p>
          <a:p>
            <a:endParaRPr lang="en-GB" dirty="0"/>
          </a:p>
          <a:p>
            <a:r>
              <a:rPr lang="en-GB" dirty="0"/>
              <a:t>Employee Coach – “It’s the Manager” book by Gallup states OUT with the boss and IN with the coach for the future. </a:t>
            </a:r>
          </a:p>
          <a:p>
            <a:endParaRPr lang="en-GB" dirty="0"/>
          </a:p>
          <a:p>
            <a:r>
              <a:rPr lang="en-GB" dirty="0"/>
              <a:t>Peter Hawkins and David Clutterbuck (2020) state the skills of ‘team literacy’ and ‘group coach’ are going to be highly sought after in the Managers and Leaders of tomorrow.  - See their </a:t>
            </a:r>
            <a:r>
              <a:rPr lang="en-GB" dirty="0" err="1"/>
              <a:t>powerpoint</a:t>
            </a:r>
            <a:r>
              <a:rPr lang="en-GB" dirty="0"/>
              <a:t> on Moodle.</a:t>
            </a:r>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203537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2019 Factsheet – Trade Union Membership at it’s peak was 12m, today is it 7m – this is mostly in the public sector.</a:t>
            </a:r>
          </a:p>
          <a:p>
            <a:endParaRPr lang="en-GB" dirty="0"/>
          </a:p>
          <a:p>
            <a:r>
              <a:rPr lang="en-GB" dirty="0"/>
              <a:t>ONS 2019 – 5.39m employers in the public sector, 16.5 % of the workforce.</a:t>
            </a:r>
          </a:p>
          <a:p>
            <a:endParaRPr lang="en-GB" dirty="0"/>
          </a:p>
          <a:p>
            <a:r>
              <a:rPr lang="en-GB" dirty="0"/>
              <a:t>National Federation of Small Businesses (2019) – 5.82m small businesses,  SME’s 3/5 of the workforce &amp; HALF of the turnover!</a:t>
            </a:r>
          </a:p>
          <a:p>
            <a:r>
              <a:rPr lang="en-GB" dirty="0"/>
              <a:t>16.6m (60%) of employees work in SME’s.</a:t>
            </a:r>
          </a:p>
          <a:p>
            <a:endParaRPr lang="en-GB" dirty="0"/>
          </a:p>
          <a:p>
            <a:r>
              <a:rPr lang="en-GB" dirty="0"/>
              <a:t>Globalisation has seen the convergence of National Unions in the UK, meaning they have had to join forces in the face of international conflicts and this has diluted their domestic power further.</a:t>
            </a:r>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16021444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Government – how it can impact the employment relationship:</a:t>
            </a:r>
          </a:p>
          <a:p>
            <a:pPr marL="171450" indent="-171450">
              <a:buFont typeface="Arial" panose="020B0604020202020204" pitchFamily="34" charset="0"/>
              <a:buChar char="•"/>
            </a:pPr>
            <a:r>
              <a:rPr lang="en-GB" dirty="0"/>
              <a:t>Manifesto and fiscal policy – interest rates etc.</a:t>
            </a:r>
          </a:p>
          <a:p>
            <a:pPr marL="171450" indent="-171450">
              <a:buFont typeface="Arial" panose="020B0604020202020204" pitchFamily="34" charset="0"/>
              <a:buChar char="•"/>
            </a:pPr>
            <a:r>
              <a:rPr lang="en-GB" dirty="0"/>
              <a:t>Capitalism agenda</a:t>
            </a:r>
          </a:p>
          <a:p>
            <a:pPr marL="171450" indent="-171450">
              <a:buFont typeface="Arial" panose="020B0604020202020204" pitchFamily="34" charset="0"/>
              <a:buChar char="•"/>
            </a:pPr>
            <a:r>
              <a:rPr lang="en-GB" dirty="0"/>
              <a:t>BREXIT</a:t>
            </a:r>
          </a:p>
          <a:p>
            <a:pPr marL="171450" indent="-171450">
              <a:buFont typeface="Arial" panose="020B0604020202020204" pitchFamily="34" charset="0"/>
              <a:buChar char="•"/>
            </a:pPr>
            <a:r>
              <a:rPr lang="en-GB" dirty="0"/>
              <a:t>Pandemic Regulations</a:t>
            </a:r>
          </a:p>
          <a:p>
            <a:pPr marL="171450" indent="-171450">
              <a:buFont typeface="Arial" panose="020B0604020202020204" pitchFamily="34" charset="0"/>
              <a:buChar char="•"/>
            </a:pPr>
            <a:r>
              <a:rPr lang="en-GB" dirty="0"/>
              <a:t>Leading by example as an employer in the Public Sector</a:t>
            </a:r>
          </a:p>
          <a:p>
            <a:pPr marL="171450" indent="-171450">
              <a:buFont typeface="Arial" panose="020B0604020202020204" pitchFamily="34" charset="0"/>
              <a:buChar char="•"/>
            </a:pPr>
            <a:r>
              <a:rPr lang="en-GB" dirty="0"/>
              <a:t>Statutes </a:t>
            </a:r>
            <a:r>
              <a:rPr lang="en-GB" dirty="0" err="1"/>
              <a:t>e.g</a:t>
            </a:r>
            <a:r>
              <a:rPr lang="en-GB" dirty="0"/>
              <a:t> Equality Act 2010 and Health and Safety at Work Act 1974</a:t>
            </a:r>
          </a:p>
          <a:p>
            <a:pPr marL="171450" indent="-171450">
              <a:buFont typeface="Arial" panose="020B0604020202020204" pitchFamily="34" charset="0"/>
              <a:buChar char="•"/>
            </a:pPr>
            <a:r>
              <a:rPr lang="en-GB" dirty="0"/>
              <a:t>Taxes</a:t>
            </a:r>
          </a:p>
          <a:p>
            <a:pPr marL="171450" indent="-171450">
              <a:buFont typeface="Arial" panose="020B0604020202020204" pitchFamily="34" charset="0"/>
              <a:buChar char="•"/>
            </a:pPr>
            <a:r>
              <a:rPr lang="en-GB" dirty="0"/>
              <a:t>Inspections</a:t>
            </a:r>
          </a:p>
          <a:p>
            <a:pPr marL="171450" indent="-171450">
              <a:buFont typeface="Arial" panose="020B0604020202020204" pitchFamily="34" charset="0"/>
              <a:buChar char="•"/>
            </a:pPr>
            <a:r>
              <a:rPr lang="en-GB" dirty="0"/>
              <a:t>Funding</a:t>
            </a:r>
          </a:p>
          <a:p>
            <a:pPr marL="171450" indent="-171450">
              <a:buFont typeface="Arial" panose="020B0604020202020204" pitchFamily="34" charset="0"/>
              <a:buChar char="•"/>
            </a:pPr>
            <a:r>
              <a:rPr lang="en-GB" dirty="0"/>
              <a:t>Environmental levies</a:t>
            </a:r>
          </a:p>
          <a:p>
            <a:pPr marL="171450" indent="-171450">
              <a:buFont typeface="Arial" panose="020B0604020202020204" pitchFamily="34" charset="0"/>
              <a:buChar char="•"/>
            </a:pPr>
            <a:r>
              <a:rPr lang="en-GB" dirty="0"/>
              <a:t>Trade levies</a:t>
            </a:r>
          </a:p>
          <a:p>
            <a:pPr marL="171450" indent="-171450">
              <a:buFont typeface="Arial" panose="020B0604020202020204" pitchFamily="34" charset="0"/>
              <a:buChar char="•"/>
            </a:pPr>
            <a:r>
              <a:rPr lang="en-GB" dirty="0"/>
              <a:t>Migration laws</a:t>
            </a:r>
          </a:p>
          <a:p>
            <a:pPr marL="171450" indent="-171450">
              <a:buFont typeface="Arial" panose="020B0604020202020204" pitchFamily="34" charset="0"/>
              <a:buChar char="•"/>
            </a:pPr>
            <a:r>
              <a:rPr lang="en-GB" dirty="0"/>
              <a:t>Consultative processes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12944887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a:p>
            <a:pPr marL="228600" indent="-228600">
              <a:buFont typeface="+mj-lt"/>
              <a:buAutoNum type="arabicPeriod"/>
            </a:pPr>
            <a:r>
              <a:rPr lang="en-GB" dirty="0"/>
              <a:t>Employment law is on the balance of probability (</a:t>
            </a:r>
            <a:r>
              <a:rPr lang="en-GB" dirty="0" err="1"/>
              <a:t>i.e</a:t>
            </a:r>
            <a:r>
              <a:rPr lang="en-GB" dirty="0"/>
              <a:t> 51% more likely to have happened that not)  Criminal law is beyond all reasonable doubt – a much higher threshold  /  ET stats  to follow.</a:t>
            </a:r>
          </a:p>
          <a:p>
            <a:pPr marL="228600" indent="-228600">
              <a:buFont typeface="+mj-lt"/>
              <a:buAutoNum type="arabicPeriod"/>
            </a:pPr>
            <a:r>
              <a:rPr lang="en-GB" dirty="0"/>
              <a:t>Express – hours of work, holidays, pay – these are expressly written in to the contract of employment.  Trust and confidence is not written within the contract but is exists as an implied term.</a:t>
            </a:r>
          </a:p>
          <a:p>
            <a:pPr marL="228600" indent="-228600">
              <a:buFont typeface="+mj-lt"/>
              <a:buAutoNum type="arabicPeriod"/>
            </a:pPr>
            <a:r>
              <a:rPr lang="en-GB" dirty="0"/>
              <a:t>Common law – this is where you see case law developing through the courts  </a:t>
            </a:r>
            <a:r>
              <a:rPr lang="en-GB" dirty="0" err="1"/>
              <a:t>e.g</a:t>
            </a:r>
            <a:r>
              <a:rPr lang="en-GB" dirty="0"/>
              <a:t>  Smith v Jones </a:t>
            </a:r>
          </a:p>
          <a:p>
            <a:pPr marL="228600" indent="-228600">
              <a:buFont typeface="+mj-lt"/>
              <a:buAutoNum type="arabicPeriod"/>
            </a:pPr>
            <a:r>
              <a:rPr lang="en-GB" dirty="0"/>
              <a:t>Codes of Practice -  ACAS Code on Disciplinary and Grievance Procedures,  EHRC Equality Act Code of Practice</a:t>
            </a:r>
          </a:p>
          <a:p>
            <a:pPr marL="228600" indent="-228600">
              <a:buFont typeface="+mj-lt"/>
              <a:buAutoNum type="arabicPeriod"/>
            </a:pPr>
            <a:r>
              <a:rPr lang="en-GB" dirty="0"/>
              <a:t>Statutory developments with new Acts or amendments</a:t>
            </a:r>
          </a:p>
          <a:p>
            <a:pPr marL="228600" indent="-228600">
              <a:buFont typeface="+mj-lt"/>
              <a:buAutoNum type="arabicPeriod"/>
            </a:pPr>
            <a:endParaRPr lang="en-GB" dirty="0"/>
          </a:p>
          <a:p>
            <a:pPr marL="0" indent="0">
              <a:buFontTx/>
              <a:buNone/>
            </a:pP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20040256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July (2017) Matthew Taylor Published the “Taylor Review” – set out to increase transparency of operations between employers and individuals. </a:t>
            </a:r>
          </a:p>
          <a:p>
            <a:endParaRPr lang="en-GB" dirty="0"/>
          </a:p>
          <a:p>
            <a:r>
              <a:rPr lang="en-GB" dirty="0"/>
              <a:t>“Good Work” Document (2018) was a response to the Taylor Review and recommended the following:</a:t>
            </a:r>
          </a:p>
          <a:p>
            <a:pPr marL="228600" indent="-228600">
              <a:buAutoNum type="arabicPeriod"/>
            </a:pPr>
            <a:r>
              <a:rPr lang="en-GB" dirty="0"/>
              <a:t>Day one rights for employees</a:t>
            </a:r>
          </a:p>
          <a:p>
            <a:pPr marL="228600" indent="-228600">
              <a:buAutoNum type="arabicPeriod"/>
            </a:pPr>
            <a:r>
              <a:rPr lang="en-GB" dirty="0"/>
              <a:t>Increases to the holiday pay reference period</a:t>
            </a:r>
          </a:p>
          <a:p>
            <a:pPr marL="228600" indent="-228600">
              <a:buAutoNum type="arabicPeriod"/>
            </a:pPr>
            <a:r>
              <a:rPr lang="en-GB" dirty="0"/>
              <a:t>Fixed working patterns, rights for Agency and Zero Hours workers</a:t>
            </a:r>
          </a:p>
          <a:p>
            <a:pPr marL="228600" indent="-228600">
              <a:buAutoNum type="arabicPeriod"/>
            </a:pPr>
            <a:r>
              <a:rPr lang="en-GB" dirty="0"/>
              <a:t>Extend redundancy protection for pregnant women and new parents</a:t>
            </a:r>
          </a:p>
          <a:p>
            <a:pPr marL="228600" indent="-228600">
              <a:buAutoNum type="arabicPeriod"/>
            </a:pPr>
            <a:r>
              <a:rPr lang="en-GB" dirty="0"/>
              <a:t>Lowered thresholds that trigger employee information and consultation requests</a:t>
            </a:r>
          </a:p>
          <a:p>
            <a:pPr marL="228600" indent="-228600">
              <a:buAutoNum type="arabicPeriod"/>
            </a:pPr>
            <a:r>
              <a:rPr lang="en-GB" dirty="0"/>
              <a:t>The scrapping of the Swedish </a:t>
            </a:r>
            <a:r>
              <a:rPr lang="en-GB" dirty="0" err="1"/>
              <a:t>Derrogation</a:t>
            </a:r>
            <a:r>
              <a:rPr lang="en-GB" dirty="0"/>
              <a:t>  - </a:t>
            </a:r>
            <a:r>
              <a:rPr lang="en-GB" sz="1200" b="1" i="0" kern="1200" dirty="0">
                <a:solidFill>
                  <a:schemeClr val="tx1"/>
                </a:solidFill>
                <a:effectLst/>
                <a:latin typeface="+mn-lt"/>
                <a:ea typeface="+mn-ea"/>
                <a:cs typeface="+mn-cs"/>
              </a:rPr>
              <a:t>Swedish derogation</a:t>
            </a:r>
            <a:r>
              <a:rPr lang="en-GB" sz="1200" b="0" i="0" kern="1200" dirty="0">
                <a:solidFill>
                  <a:schemeClr val="tx1"/>
                </a:solidFill>
                <a:effectLst/>
                <a:latin typeface="+mn-lt"/>
                <a:ea typeface="+mn-ea"/>
                <a:cs typeface="+mn-cs"/>
              </a:rPr>
              <a:t> is a model of employment where an agency hires a worker directly, rather than being the middleman between a worker and a client company.</a:t>
            </a:r>
          </a:p>
          <a:p>
            <a:pPr marL="228600" indent="-228600">
              <a:buAutoNum type="arabicPeriod"/>
            </a:pPr>
            <a:r>
              <a:rPr lang="en-GB" sz="1200" b="0" i="0" kern="1200" dirty="0">
                <a:solidFill>
                  <a:schemeClr val="tx1"/>
                </a:solidFill>
                <a:effectLst/>
                <a:latin typeface="+mn-lt"/>
                <a:ea typeface="+mn-ea"/>
                <a:cs typeface="+mn-cs"/>
              </a:rPr>
              <a:t>Latest developments of the use of Non-Disclosure Agreements – We will cover this in Week 4.</a:t>
            </a:r>
          </a:p>
          <a:p>
            <a:pPr marL="228600" indent="-228600">
              <a:buAutoNum type="arabicPeriod"/>
            </a:pPr>
            <a:r>
              <a:rPr lang="en-GB" sz="1200" b="0" i="0" kern="1200" dirty="0">
                <a:solidFill>
                  <a:schemeClr val="tx1"/>
                </a:solidFill>
                <a:effectLst/>
                <a:latin typeface="+mn-lt"/>
                <a:ea typeface="+mn-ea"/>
                <a:cs typeface="+mn-cs"/>
              </a:rPr>
              <a:t>Agency Worker Rights to Key Facts</a:t>
            </a:r>
          </a:p>
          <a:p>
            <a:pPr marL="228600" indent="-228600">
              <a:buAutoNum type="arabicPeriod"/>
            </a:pPr>
            <a:r>
              <a:rPr lang="en-GB" sz="1200" b="0" i="0" kern="1200" dirty="0">
                <a:solidFill>
                  <a:schemeClr val="tx1"/>
                </a:solidFill>
                <a:effectLst/>
                <a:latin typeface="+mn-lt"/>
                <a:ea typeface="+mn-ea"/>
                <a:cs typeface="+mn-cs"/>
              </a:rPr>
              <a:t>The Launch of Sexual Harassment Consultation</a:t>
            </a:r>
          </a:p>
          <a:p>
            <a:pPr marL="228600" indent="-228600">
              <a:buAutoNum type="arabicPeriod"/>
            </a:pPr>
            <a:r>
              <a:rPr lang="en-GB" sz="1200" b="0" i="0" kern="1200" dirty="0">
                <a:solidFill>
                  <a:schemeClr val="tx1"/>
                </a:solidFill>
                <a:effectLst/>
                <a:latin typeface="+mn-lt"/>
                <a:ea typeface="+mn-ea"/>
                <a:cs typeface="+mn-cs"/>
              </a:rPr>
              <a:t>Other ongoing consultations – Employment Status / Increasing Transparency / Agency Workers / Enforcement</a:t>
            </a:r>
          </a:p>
          <a:p>
            <a:pPr marL="0" indent="0">
              <a:buNone/>
            </a:pPr>
            <a:endParaRPr lang="en-GB" sz="1200" b="0" i="0" kern="1200" dirty="0">
              <a:solidFill>
                <a:schemeClr val="tx1"/>
              </a:solidFill>
              <a:effectLst/>
              <a:latin typeface="+mn-lt"/>
              <a:ea typeface="+mn-ea"/>
              <a:cs typeface="+mn-cs"/>
            </a:endParaRPr>
          </a:p>
          <a:p>
            <a:pPr marL="0" indent="0">
              <a:buNone/>
            </a:pPr>
            <a:r>
              <a:rPr lang="en-GB" sz="1200" b="0" i="0" kern="1200" dirty="0">
                <a:solidFill>
                  <a:schemeClr val="tx1"/>
                </a:solidFill>
                <a:effectLst/>
                <a:latin typeface="+mn-lt"/>
                <a:ea typeface="+mn-ea"/>
                <a:cs typeface="+mn-cs"/>
              </a:rPr>
              <a:t>See the Croner Good Work Guide on Moodle.</a:t>
            </a:r>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25260671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Restricting the right to picket and protest.</a:t>
            </a:r>
          </a:p>
          <a:p>
            <a:endParaRPr lang="en-GB" dirty="0"/>
          </a:p>
          <a:p>
            <a:r>
              <a:rPr lang="en-GB" dirty="0"/>
              <a:t>Yet, since the above legislative change there have been several strike actions in the UK  (NHS, Heathrow, </a:t>
            </a:r>
            <a:r>
              <a:rPr lang="en-GB" dirty="0" err="1"/>
              <a:t>Gatwich</a:t>
            </a:r>
            <a:r>
              <a:rPr lang="en-GB" dirty="0"/>
              <a:t>, Great Western Railway)</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19</a:t>
            </a:fld>
            <a:endParaRPr lang="en-GB"/>
          </a:p>
        </p:txBody>
      </p:sp>
    </p:spTree>
    <p:extLst>
      <p:ext uri="{BB962C8B-B14F-4D97-AF65-F5344CB8AC3E}">
        <p14:creationId xmlns:p14="http://schemas.microsoft.com/office/powerpoint/2010/main" val="7061459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454845"/>
                </a:solidFill>
                <a:effectLst/>
                <a:latin typeface="Montserrat" panose="00000500000000000000" pitchFamily="2" charset="0"/>
              </a:rPr>
              <a:t>Number of tribunal claims</a:t>
            </a:r>
          </a:p>
          <a:p>
            <a:pPr algn="l">
              <a:buFont typeface="Arial" panose="020B0604020202020204" pitchFamily="34" charset="0"/>
              <a:buChar char="•"/>
            </a:pPr>
            <a:r>
              <a:rPr lang="en-GB" b="0" i="0" dirty="0">
                <a:solidFill>
                  <a:srgbClr val="454845"/>
                </a:solidFill>
                <a:effectLst/>
                <a:latin typeface="Montserrat" panose="00000500000000000000" pitchFamily="2" charset="0"/>
              </a:rPr>
              <a:t>The number of single claims in the most recent quarter (January to March 2021) decreased by 13% when compared to the same period in 2020 and indicates a tapering off following a large rise reported in the previous quarter.</a:t>
            </a:r>
          </a:p>
          <a:p>
            <a:pPr algn="l">
              <a:buFont typeface="Arial" panose="020B0604020202020204" pitchFamily="34" charset="0"/>
              <a:buChar char="•"/>
            </a:pPr>
            <a:r>
              <a:rPr lang="en-GB" b="0" i="0" dirty="0">
                <a:solidFill>
                  <a:srgbClr val="454845"/>
                </a:solidFill>
                <a:effectLst/>
                <a:latin typeface="Montserrat" panose="00000500000000000000" pitchFamily="2" charset="0"/>
              </a:rPr>
              <a:t>While there has been a decrease in single claims compared with January to March 2020, over the last few quarters there has been an aggregate rise in claims as a result of the impact of COVID-19 on the economic climate, in particular the rise in unemployment and changes to working conditions.</a:t>
            </a:r>
          </a:p>
          <a:p>
            <a:pPr algn="l">
              <a:buFont typeface="Arial" panose="020B0604020202020204" pitchFamily="34" charset="0"/>
              <a:buChar char="•"/>
            </a:pPr>
            <a:r>
              <a:rPr lang="en-GB" b="0" i="0" dirty="0">
                <a:solidFill>
                  <a:srgbClr val="454845"/>
                </a:solidFill>
                <a:effectLst/>
                <a:latin typeface="Montserrat" panose="00000500000000000000" pitchFamily="2" charset="0"/>
              </a:rPr>
              <a:t>The number of multiple claims has increased by 14% when compared to the same period in 2020 (although these figures can be distorted by a high number of claims being made against one employer in relation to a single issue (e.g. holiday pay; equal pay).</a:t>
            </a:r>
          </a:p>
          <a:p>
            <a:pPr algn="l"/>
            <a:r>
              <a:rPr lang="en-GB" b="1" i="0" dirty="0">
                <a:solidFill>
                  <a:srgbClr val="454845"/>
                </a:solidFill>
                <a:effectLst/>
                <a:latin typeface="Montserrat" panose="00000500000000000000" pitchFamily="2" charset="0"/>
              </a:rPr>
              <a:t>Backlog of cases remains high</a:t>
            </a:r>
          </a:p>
          <a:p>
            <a:pPr algn="l"/>
            <a:r>
              <a:rPr lang="en-GB" b="0" i="0" dirty="0">
                <a:solidFill>
                  <a:srgbClr val="454845"/>
                </a:solidFill>
                <a:effectLst/>
                <a:latin typeface="Montserrat" panose="00000500000000000000" pitchFamily="2" charset="0"/>
              </a:rPr>
              <a:t>Despite the increased use of virtual hearings and technology by tribunals, along with their continued efforts to adapt to the challenges of the pandemic, the backlog of cases remains high. The outstanding caseload for the first quarter of 2020/21 stands at 44,000. When compared to the same period in 2020, this represents a 39% increase.</a:t>
            </a:r>
          </a:p>
          <a:p>
            <a:pPr algn="l"/>
            <a:r>
              <a:rPr lang="en-GB" b="0" i="0" dirty="0">
                <a:solidFill>
                  <a:srgbClr val="454845"/>
                </a:solidFill>
                <a:effectLst/>
                <a:latin typeface="Montserrat" panose="00000500000000000000" pitchFamily="2" charset="0"/>
              </a:rPr>
              <a:t>The average time between a single claim being received and it being heard by the employment tribunal has also risen to 43 weeks - five weeks longer compared to January to March 2020.</a:t>
            </a:r>
          </a:p>
          <a:p>
            <a:pPr algn="l"/>
            <a:r>
              <a:rPr lang="en-GB" b="1" i="0" dirty="0">
                <a:solidFill>
                  <a:srgbClr val="454845"/>
                </a:solidFill>
                <a:effectLst/>
                <a:latin typeface="Montserrat" panose="00000500000000000000" pitchFamily="2" charset="0"/>
              </a:rPr>
              <a:t>What can we expect in the coming months?</a:t>
            </a:r>
          </a:p>
          <a:p>
            <a:pPr algn="l"/>
            <a:r>
              <a:rPr lang="en-GB" b="0" i="0" dirty="0">
                <a:solidFill>
                  <a:srgbClr val="454845"/>
                </a:solidFill>
                <a:effectLst/>
                <a:latin typeface="Montserrat" panose="00000500000000000000" pitchFamily="2" charset="0"/>
              </a:rPr>
              <a:t>The Ministry of Justice predicts that claim numbers will continue to rise as the economic impact of the pandemic is felt and also as a consequence of the furlough scheme closing at the end of September.</a:t>
            </a:r>
          </a:p>
          <a:p>
            <a:pPr algn="l"/>
            <a:r>
              <a:rPr lang="en-GB" b="0" i="0" dirty="0">
                <a:solidFill>
                  <a:srgbClr val="454845"/>
                </a:solidFill>
                <a:effectLst/>
                <a:latin typeface="Montserrat" panose="00000500000000000000" pitchFamily="2" charset="0"/>
              </a:rPr>
              <a:t>It's likely that claims involving redundancy, changes to terms and conditions and contractual pay and benefits will be prevalent. We are also likely to see cases arising from COVID-related issues such as health and safety at work.</a:t>
            </a:r>
          </a:p>
          <a:p>
            <a:pPr algn="l"/>
            <a:r>
              <a:rPr lang="en-GB" b="1" i="0" dirty="0">
                <a:solidFill>
                  <a:srgbClr val="212529"/>
                </a:solidFill>
                <a:effectLst/>
                <a:latin typeface="Open Sans" panose="020B0606030504020204" pitchFamily="34" charset="0"/>
              </a:rPr>
              <a:t>The Ministry of Justice has published the latest employment tribunal quarterly statistics.</a:t>
            </a:r>
            <a:endParaRPr lang="en-GB" b="0" i="0" dirty="0">
              <a:solidFill>
                <a:srgbClr val="212529"/>
              </a:solidFill>
              <a:effectLst/>
              <a:latin typeface="Open Sans" panose="020B0606030504020204" pitchFamily="34" charset="0"/>
            </a:endParaRPr>
          </a:p>
          <a:p>
            <a:pPr algn="l"/>
            <a:r>
              <a:rPr lang="en-GB" b="0" i="0" dirty="0">
                <a:solidFill>
                  <a:srgbClr val="212529"/>
                </a:solidFill>
                <a:effectLst/>
                <a:latin typeface="Open Sans" panose="020B0606030504020204" pitchFamily="34" charset="0"/>
              </a:rPr>
              <a:t>A total of 9,100 single claims were received by the tribunal in the quarter from January to March 2021. This represents a 13% decrease on the same period in 2020. However, there has been a rise in single claims over the last few quarters which is believed to be due to the rise in unemployment and changes to working conditions seen during the Covid-19 pandemic. There are 44,000 outstanding cases, passing the previous peak which was seen in 2009-2010.</a:t>
            </a:r>
          </a:p>
          <a:p>
            <a:pPr algn="l"/>
            <a:r>
              <a:rPr lang="en-GB" b="0" i="0" dirty="0">
                <a:solidFill>
                  <a:srgbClr val="212529"/>
                </a:solidFill>
                <a:effectLst/>
                <a:latin typeface="Open Sans" panose="020B0606030504020204" pitchFamily="34" charset="0"/>
              </a:rPr>
              <a:t>Multiple claims rose by 14% in January to March 2021 when compared to the same period last year, and the number of outstanding claims increased by 13%. These rises could accelerate when the furlough scheme ends.</a:t>
            </a:r>
          </a:p>
          <a:p>
            <a:pPr algn="l"/>
            <a:r>
              <a:rPr lang="en-GB" b="0" i="0" dirty="0">
                <a:solidFill>
                  <a:srgbClr val="212529"/>
                </a:solidFill>
                <a:effectLst/>
                <a:latin typeface="Open Sans" panose="020B0606030504020204" pitchFamily="34" charset="0"/>
              </a:rPr>
              <a:t>The tribunal disposed of 11,000 claims during January to March 2021, down 22% on the same period in 2020. 24% were </a:t>
            </a:r>
            <a:r>
              <a:rPr lang="en-GB" b="0" i="0" dirty="0" err="1">
                <a:solidFill>
                  <a:srgbClr val="212529"/>
                </a:solidFill>
                <a:effectLst/>
                <a:latin typeface="Open Sans" panose="020B0606030504020204" pitchFamily="34" charset="0"/>
              </a:rPr>
              <a:t>Acas</a:t>
            </a:r>
            <a:r>
              <a:rPr lang="en-GB" b="0" i="0" dirty="0">
                <a:solidFill>
                  <a:srgbClr val="212529"/>
                </a:solidFill>
                <a:effectLst/>
                <a:latin typeface="Open Sans" panose="020B0606030504020204" pitchFamily="34" charset="0"/>
              </a:rPr>
              <a:t> conciliated settlements, 18% were withdrawn, 11% were successful at hearing and 9% were struck out.</a:t>
            </a:r>
          </a:p>
          <a:p>
            <a:pPr algn="l"/>
            <a:r>
              <a:rPr lang="en-GB" b="0" i="0" dirty="0">
                <a:solidFill>
                  <a:srgbClr val="212529"/>
                </a:solidFill>
                <a:effectLst/>
                <a:latin typeface="Open Sans" panose="020B0606030504020204" pitchFamily="34" charset="0"/>
              </a:rPr>
              <a:t>The most common claim disposed of during the quarter between January and March 2021 was unfair dismissal.</a:t>
            </a:r>
          </a:p>
          <a:p>
            <a:pPr algn="l"/>
            <a:endParaRPr lang="en-GB" b="0" i="0" dirty="0">
              <a:solidFill>
                <a:srgbClr val="454845"/>
              </a:solidFill>
              <a:effectLst/>
              <a:latin typeface="Montserrat" panose="00000500000000000000" pitchFamily="2" charset="0"/>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40949352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4F7143-3262-4712-BBAC-9EEC69AABB0A}" type="slidenum">
              <a:rPr lang="en-GB" smtClean="0"/>
              <a:t>21</a:t>
            </a:fld>
            <a:endParaRPr lang="en-GB"/>
          </a:p>
        </p:txBody>
      </p:sp>
    </p:spTree>
    <p:extLst>
      <p:ext uri="{BB962C8B-B14F-4D97-AF65-F5344CB8AC3E}">
        <p14:creationId xmlns:p14="http://schemas.microsoft.com/office/powerpoint/2010/main" val="26689749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r>
              <a:rPr lang="en-GB"/>
              <a:t>Costs will only be awarded in exceptional circumstances – up to £10,000 to other sides costs and also may be asked to pay costs of the hearing. But – only where they have acted frivolously, vexatiously, abusively or otherwise disruptively.</a:t>
            </a:r>
          </a:p>
        </p:txBody>
      </p:sp>
    </p:spTree>
    <p:extLst>
      <p:ext uri="{BB962C8B-B14F-4D97-AF65-F5344CB8AC3E}">
        <p14:creationId xmlns:p14="http://schemas.microsoft.com/office/powerpoint/2010/main" val="15369589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23034984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future, we are likely to see significant changes as the UK takes control of it’s legislation post BREXIT</a:t>
            </a:r>
          </a:p>
        </p:txBody>
      </p:sp>
      <p:sp>
        <p:nvSpPr>
          <p:cNvPr id="4" name="Slide Number Placeholder 3"/>
          <p:cNvSpPr>
            <a:spLocks noGrp="1"/>
          </p:cNvSpPr>
          <p:nvPr>
            <p:ph type="sldNum" sz="quarter" idx="5"/>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11069995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the McKinsey Report on Globalisation on Moodle.</a:t>
            </a:r>
          </a:p>
          <a:p>
            <a:r>
              <a:rPr lang="en-GB" dirty="0"/>
              <a:t>See Gallup’s State of the Global Workforce Report on Moodle.</a:t>
            </a:r>
          </a:p>
          <a:p>
            <a:r>
              <a:rPr lang="en-GB" dirty="0"/>
              <a:t>See the WEF Global Threats report on Moodle.</a:t>
            </a:r>
          </a:p>
          <a:p>
            <a:endParaRPr lang="en-GB" dirty="0"/>
          </a:p>
          <a:p>
            <a:r>
              <a:rPr lang="en-GB" dirty="0"/>
              <a:t>Neo –Liberal: </a:t>
            </a:r>
            <a:r>
              <a:rPr lang="en-GB" sz="1200" b="0" i="0" kern="1200" dirty="0">
                <a:solidFill>
                  <a:schemeClr val="tx1"/>
                </a:solidFill>
                <a:effectLst/>
                <a:latin typeface="+mn-lt"/>
                <a:ea typeface="+mn-ea"/>
                <a:cs typeface="+mn-cs"/>
              </a:rPr>
              <a:t>relating to or denoting a modified form of liberalism tending to favour free-market capitalism.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See the Chapter from Dibben, </a:t>
            </a:r>
            <a:r>
              <a:rPr lang="en-GB" sz="1200" b="0" i="0" kern="1200" dirty="0" err="1">
                <a:solidFill>
                  <a:schemeClr val="tx1"/>
                </a:solidFill>
                <a:effectLst/>
                <a:latin typeface="+mn-lt"/>
                <a:ea typeface="+mn-ea"/>
                <a:cs typeface="+mn-cs"/>
              </a:rPr>
              <a:t>Klerck</a:t>
            </a:r>
            <a:r>
              <a:rPr lang="en-GB" sz="1200" b="0" i="0" kern="1200" dirty="0">
                <a:solidFill>
                  <a:schemeClr val="tx1"/>
                </a:solidFill>
                <a:effectLst/>
                <a:latin typeface="+mn-lt"/>
                <a:ea typeface="+mn-ea"/>
                <a:cs typeface="+mn-cs"/>
              </a:rPr>
              <a:t> and Wood on Moodle</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4076904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 The reality is arguably a loss of control – migration for example – See BBC clip on migration</a:t>
            </a:r>
          </a:p>
          <a:p>
            <a:pPr marL="228600" indent="-228600">
              <a:buAutoNum type="arabicPeriod"/>
            </a:pPr>
            <a:r>
              <a:rPr lang="en-GB" dirty="0"/>
              <a:t>The more labour is de-regulated the less it can be controlled through legislation /TU influence / standardisation of terms etc – it is more fluid.</a:t>
            </a:r>
          </a:p>
          <a:p>
            <a:pPr marL="228600" indent="-228600">
              <a:buAutoNum type="arabicPeriod"/>
            </a:pPr>
            <a:r>
              <a:rPr lang="en-GB" dirty="0"/>
              <a:t>This links to the points made in both the TU Podcast and the “Capitalism in Crisis” article.</a:t>
            </a:r>
          </a:p>
          <a:p>
            <a:pPr marL="228600" indent="-228600">
              <a:buAutoNum type="arabicPeriod"/>
            </a:pPr>
            <a:r>
              <a:rPr lang="en-GB" dirty="0"/>
              <a:t>P. 87 – Foreign owned MNC’s (Multi-national Corporations) have a number of distinctive traits; 1.More likely to look to introduce direct </a:t>
            </a:r>
            <a:r>
              <a:rPr lang="en-GB" dirty="0" err="1"/>
              <a:t>communicaton</a:t>
            </a:r>
            <a:r>
              <a:rPr lang="en-GB" dirty="0"/>
              <a:t> and employee involvement strategies, have a centralised HR function, and operate single-union bargaining approaches.  - By converge  - the text is referring to national ER systems having to come together to allow these MNC’s to operate with employees in the UK AND overseas.</a:t>
            </a:r>
          </a:p>
          <a:p>
            <a:pPr marL="228600" indent="-228600">
              <a:buAutoNum type="arabicPeriod"/>
            </a:pPr>
            <a:r>
              <a:rPr lang="en-GB" dirty="0"/>
              <a:t>P. 310 of the core text "Employment Relations a Critical and International Approach”</a:t>
            </a:r>
          </a:p>
        </p:txBody>
      </p:sp>
      <p:sp>
        <p:nvSpPr>
          <p:cNvPr id="4" name="Slide Number Placeholder 3"/>
          <p:cNvSpPr>
            <a:spLocks noGrp="1"/>
          </p:cNvSpPr>
          <p:nvPr>
            <p:ph type="sldNum" sz="quarter" idx="5"/>
          </p:nvPr>
        </p:nvSpPr>
        <p:spPr/>
        <p:txBody>
          <a:bodyPr/>
          <a:lstStyle/>
          <a:p>
            <a:fld id="{A74F7143-3262-4712-BBAC-9EEC69AABB0A}" type="slidenum">
              <a:rPr lang="en-GB" smtClean="0"/>
              <a:t>26</a:t>
            </a:fld>
            <a:endParaRPr lang="en-GB"/>
          </a:p>
        </p:txBody>
      </p:sp>
    </p:spTree>
    <p:extLst>
      <p:ext uri="{BB962C8B-B14F-4D97-AF65-F5344CB8AC3E}">
        <p14:creationId xmlns:p14="http://schemas.microsoft.com/office/powerpoint/2010/main" val="39493467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examples are dated – you will get more up to date examples in the business articles on Moodle for this week and from the Billion Dollar Question documentary</a:t>
            </a:r>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25078763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Bacchetta</a:t>
            </a:r>
            <a:r>
              <a:rPr lang="en-GB" dirty="0"/>
              <a:t> et al p. 88/89 of the core text – Race to the Bottom – Strong growth in the global economy has not, so far led to corresponding improvement in working conditions and living standards for many.</a:t>
            </a:r>
          </a:p>
          <a:p>
            <a:r>
              <a:rPr lang="en-GB" dirty="0"/>
              <a:t>GM Vauxhall Case Study – P. 88 </a:t>
            </a:r>
          </a:p>
          <a:p>
            <a:r>
              <a:rPr lang="en-GB" dirty="0"/>
              <a:t>Dyson Disinvests case study p. 89 Gennard and Judge.</a:t>
            </a:r>
          </a:p>
          <a:p>
            <a:r>
              <a:rPr lang="en-GB" dirty="0"/>
              <a:t>Page 105 of “Employment Relations a Critical and International Approach” – Coca-Cola example.</a:t>
            </a:r>
          </a:p>
          <a:p>
            <a:endParaRPr lang="en-GB" dirty="0"/>
          </a:p>
          <a:p>
            <a:r>
              <a:rPr lang="en-GB" sz="1200" b="1" kern="1200" dirty="0">
                <a:solidFill>
                  <a:schemeClr val="tx1"/>
                </a:solidFill>
                <a:effectLst/>
                <a:latin typeface="+mn-lt"/>
                <a:ea typeface="+mn-ea"/>
                <a:cs typeface="+mn-cs"/>
              </a:rPr>
              <a:t>Chapter 5: International Context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1.  Critique the term ‘globalisation’.</a:t>
            </a:r>
          </a:p>
          <a:p>
            <a:r>
              <a:rPr lang="en-GB" sz="1200" kern="1200" dirty="0">
                <a:solidFill>
                  <a:schemeClr val="tx1"/>
                </a:solidFill>
                <a:effectLst/>
                <a:latin typeface="+mn-lt"/>
                <a:ea typeface="+mn-ea"/>
                <a:cs typeface="+mn-cs"/>
              </a:rPr>
              <a:t>2.  Identify various varieties of capitalism and explain their main features.</a:t>
            </a:r>
          </a:p>
          <a:p>
            <a:r>
              <a:rPr lang="en-GB" sz="1200" kern="1200" dirty="0">
                <a:solidFill>
                  <a:schemeClr val="tx1"/>
                </a:solidFill>
                <a:effectLst/>
                <a:latin typeface="+mn-lt"/>
                <a:ea typeface="+mn-ea"/>
                <a:cs typeface="+mn-cs"/>
              </a:rPr>
              <a:t>In answering these questions, students might usefully include reference to: sections 5.1 and 5.3.</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28</a:t>
            </a:fld>
            <a:endParaRPr lang="en-GB"/>
          </a:p>
        </p:txBody>
      </p:sp>
    </p:spTree>
    <p:extLst>
      <p:ext uri="{BB962C8B-B14F-4D97-AF65-F5344CB8AC3E}">
        <p14:creationId xmlns:p14="http://schemas.microsoft.com/office/powerpoint/2010/main" val="10196620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0A3C1F1-E3A2-4A44-9CC4-343335065CE5}" type="datetime1">
              <a:rPr lang="en-GB" smtClean="0"/>
              <a:t>02/11/2021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720391-B273-47E2-9E3A-61653DB257D7}" type="datetime1">
              <a:rPr lang="en-GB" smtClean="0"/>
              <a:t>02/11/2021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F63A7-04C3-4B65-B6EC-4B9E49920748}" type="datetime1">
              <a:rPr lang="en-GB" smtClean="0"/>
              <a:t>02/11/2021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36F638-883A-4FBD-90B4-E46631906F62}" type="datetime1">
              <a:rPr lang="en-GB" smtClean="0"/>
              <a:t>02/11/2021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22008C-A2B9-4DD4-A6C3-610E671F0A9D}" type="datetime1">
              <a:rPr lang="en-GB" smtClean="0"/>
              <a:t>02/11/2021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5493505-C28B-4790-AE7B-EC74EC512DB0}" type="datetime1">
              <a:rPr lang="en-GB" smtClean="0"/>
              <a:t>02/11/2021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F3E65D-FFE9-46E4-B35E-C28716322361}" type="datetime1">
              <a:rPr lang="en-GB" smtClean="0"/>
              <a:t>02/11/2021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68D2CAB-4857-4BDF-9757-809790191DA0}" type="datetime1">
              <a:rPr lang="en-GB" smtClean="0"/>
              <a:t>02/11/2021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34D6C2-A073-4AE3-AB50-FC4639938BBB}" type="datetime1">
              <a:rPr lang="en-GB" smtClean="0"/>
              <a:t>02/11/2021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AD8E5D7-F01F-47FA-9D04-78A950A98A39}" type="datetime1">
              <a:rPr lang="en-GB" smtClean="0"/>
              <a:t>02/11/2021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D672DE-1F11-4524-8C23-F7AEBCB5113C}" type="datetime1">
              <a:rPr lang="en-GB" smtClean="0"/>
              <a:t>02/11/2021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1829F61-BD3A-4F87-802F-55232DF5DE42}" type="datetime1">
              <a:rPr lang="en-GB" smtClean="0"/>
              <a:t>02/11/2021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jpeg"/><Relationship Id="rId4" Type="http://schemas.openxmlformats.org/officeDocument/2006/relationships/image" Target="../media/image4.png"/><Relationship Id="rId9" Type="http://schemas.openxmlformats.org/officeDocument/2006/relationships/image" Target="../media/image9.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legislation.gov.uk/ukdsi/2019/9780111177457/pdfs/ukdsi_9780111177457_en.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ipd.co.uk/knowledge/fundamentals/emp-law/about/legislation-updates"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judiciary.uk/wp-content/uploads/2015/03/Presidential-Guidance-Vento-Bands-Second-Addendum-25-March-2019.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statistics/tribunal-statistics-quarterly-april-to-june-2019"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10" name="Title 1">
            <a:extLst>
              <a:ext uri="{FF2B5EF4-FFF2-40B4-BE49-F238E27FC236}">
                <a16:creationId xmlns:a16="http://schemas.microsoft.com/office/drawing/2014/main" id="{047C32F9-6BAB-4448-8A05-01DC21F2A5AE}"/>
              </a:ext>
            </a:extLst>
          </p:cNvPr>
          <p:cNvSpPr txBox="1">
            <a:spLocks/>
          </p:cNvSpPr>
          <p:nvPr/>
        </p:nvSpPr>
        <p:spPr>
          <a:xfrm>
            <a:off x="2087232" y="150729"/>
            <a:ext cx="6858000" cy="1131404"/>
          </a:xfrm>
          <a:prstGeom prst="rect">
            <a:avLst/>
          </a:prstGeom>
        </p:spPr>
        <p:txBody>
          <a:bodyPr vert="horz" lIns="91440" tIns="45720" rIns="91440" bIns="45720" rtlCol="0" anchor="ctr">
            <a:normAutofit fontScale="82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Deborah Rees </a:t>
            </a:r>
            <a:br>
              <a:rPr lang="en-GB" sz="2400" b="1" dirty="0"/>
            </a:br>
            <a:r>
              <a:rPr lang="en-GB" sz="2400" dirty="0"/>
              <a:t>LLM Employment Law, Chartered MCIPD, </a:t>
            </a:r>
            <a:br>
              <a:rPr lang="en-GB" sz="2400" dirty="0"/>
            </a:br>
            <a:r>
              <a:rPr lang="en-GB" sz="2400" dirty="0"/>
              <a:t>ILML7 Executive Coaching and Leadership Mentoring, FRSA</a:t>
            </a:r>
            <a:br>
              <a:rPr lang="en-GB" sz="2400" dirty="0"/>
            </a:br>
            <a:r>
              <a:rPr lang="en-GB" sz="1650" b="1" dirty="0"/>
              <a:t>Lecturer Human Resource Management</a:t>
            </a:r>
          </a:p>
        </p:txBody>
      </p:sp>
      <p:sp>
        <p:nvSpPr>
          <p:cNvPr id="11" name="Subtitle 2">
            <a:extLst>
              <a:ext uri="{FF2B5EF4-FFF2-40B4-BE49-F238E27FC236}">
                <a16:creationId xmlns:a16="http://schemas.microsoft.com/office/drawing/2014/main" id="{800234C0-2436-487E-92BB-98DF27499A13}"/>
              </a:ext>
            </a:extLst>
          </p:cNvPr>
          <p:cNvSpPr txBox="1">
            <a:spLocks/>
          </p:cNvSpPr>
          <p:nvPr/>
        </p:nvSpPr>
        <p:spPr>
          <a:xfrm>
            <a:off x="86594" y="2127956"/>
            <a:ext cx="3110446" cy="12418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spcBef>
                <a:spcPts val="1000"/>
              </a:spcBef>
              <a:buFont typeface="Wingdings" panose="05000000000000000000" pitchFamily="2" charset="2"/>
              <a:buChar char="Ø"/>
            </a:pPr>
            <a:r>
              <a:rPr lang="en-GB" sz="1600" b="1" dirty="0">
                <a:solidFill>
                  <a:schemeClr val="accent6">
                    <a:lumMod val="75000"/>
                  </a:schemeClr>
                </a:solidFill>
              </a:rPr>
              <a:t>Places where I have worked:</a:t>
            </a:r>
          </a:p>
        </p:txBody>
      </p:sp>
      <p:pic>
        <p:nvPicPr>
          <p:cNvPr id="12" name="Picture 2" descr="Tata group logo">
            <a:extLst>
              <a:ext uri="{FF2B5EF4-FFF2-40B4-BE49-F238E27FC236}">
                <a16:creationId xmlns:a16="http://schemas.microsoft.com/office/drawing/2014/main" id="{AB5E58A8-E3B3-4EE5-B9F3-27ECCC826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8570" y="1939551"/>
            <a:ext cx="1186099" cy="104145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4" descr="South Wales Police Crest">
            <a:extLst>
              <a:ext uri="{FF2B5EF4-FFF2-40B4-BE49-F238E27FC236}">
                <a16:creationId xmlns:a16="http://schemas.microsoft.com/office/drawing/2014/main" id="{F0EB97FD-BD56-4310-824F-417A2BB0A1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7140" y="1793216"/>
            <a:ext cx="1249763" cy="113140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EBB59430-A6BD-40BD-BCE4-0D8B620E1D0A}"/>
              </a:ext>
            </a:extLst>
          </p:cNvPr>
          <p:cNvPicPr/>
          <p:nvPr/>
        </p:nvPicPr>
        <p:blipFill rotWithShape="1">
          <a:blip r:embed="rId5"/>
          <a:srcRect l="3490" t="16847" r="70585" b="49754"/>
          <a:stretch/>
        </p:blipFill>
        <p:spPr bwMode="auto">
          <a:xfrm>
            <a:off x="2126860" y="3289523"/>
            <a:ext cx="2298892" cy="1041452"/>
          </a:xfrm>
          <a:prstGeom prst="rect">
            <a:avLst/>
          </a:prstGeom>
          <a:ln>
            <a:noFill/>
          </a:ln>
          <a:extLst>
            <a:ext uri="{53640926-AAD7-44D8-BBD7-CCE9431645EC}">
              <a14:shadowObscured xmlns:a14="http://schemas.microsoft.com/office/drawing/2010/main"/>
            </a:ext>
          </a:extLst>
        </p:spPr>
      </p:pic>
      <p:pic>
        <p:nvPicPr>
          <p:cNvPr id="15" name="Picture 6" descr="Image result for NHS Logo picture">
            <a:extLst>
              <a:ext uri="{FF2B5EF4-FFF2-40B4-BE49-F238E27FC236}">
                <a16:creationId xmlns:a16="http://schemas.microsoft.com/office/drawing/2014/main" id="{B42F9404-DFD6-47BB-ACE8-B6AD282722E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02001" y="3112862"/>
            <a:ext cx="1405923" cy="78247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8" descr="Image result for Bridgend Council Logo Picture">
            <a:extLst>
              <a:ext uri="{FF2B5EF4-FFF2-40B4-BE49-F238E27FC236}">
                <a16:creationId xmlns:a16="http://schemas.microsoft.com/office/drawing/2014/main" id="{491D5736-2D30-4F12-99E5-E6C3C9554E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13271" y="1968454"/>
            <a:ext cx="1405923" cy="125166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0" descr="Image result for NTL logo picture">
            <a:extLst>
              <a:ext uri="{FF2B5EF4-FFF2-40B4-BE49-F238E27FC236}">
                <a16:creationId xmlns:a16="http://schemas.microsoft.com/office/drawing/2014/main" id="{00A3D98C-5F21-44DE-AFEF-8F6D8B92775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8833" y="3082838"/>
            <a:ext cx="1593056" cy="928688"/>
          </a:xfrm>
          <a:prstGeom prst="rect">
            <a:avLst/>
          </a:prstGeom>
          <a:noFill/>
          <a:extLst>
            <a:ext uri="{909E8E84-426E-40DD-AFC4-6F175D3DCCD1}">
              <a14:hiddenFill xmlns:a14="http://schemas.microsoft.com/office/drawing/2010/main">
                <a:solidFill>
                  <a:srgbClr val="FFFFFF"/>
                </a:solidFill>
              </a14:hiddenFill>
            </a:ext>
          </a:extLst>
        </p:spPr>
      </p:pic>
      <p:sp>
        <p:nvSpPr>
          <p:cNvPr id="18" name="Subtitle 2">
            <a:extLst>
              <a:ext uri="{FF2B5EF4-FFF2-40B4-BE49-F238E27FC236}">
                <a16:creationId xmlns:a16="http://schemas.microsoft.com/office/drawing/2014/main" id="{AB11F3C4-213B-4C2E-A226-279F2E251229}"/>
              </a:ext>
            </a:extLst>
          </p:cNvPr>
          <p:cNvSpPr txBox="1">
            <a:spLocks/>
          </p:cNvSpPr>
          <p:nvPr/>
        </p:nvSpPr>
        <p:spPr>
          <a:xfrm>
            <a:off x="254984" y="4695877"/>
            <a:ext cx="7799370" cy="1428750"/>
          </a:xfrm>
          <a:prstGeom prst="rect">
            <a:avLst/>
          </a:prstGeom>
        </p:spPr>
        <p:txBody>
          <a:bodyPr vert="horz" lIns="68580" tIns="34290" rIns="68580" bIns="3429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Wingdings" panose="05000000000000000000" pitchFamily="2" charset="2"/>
              <a:buChar char="Ø"/>
            </a:pPr>
            <a:r>
              <a:rPr lang="en-GB" sz="1600" b="1" dirty="0">
                <a:solidFill>
                  <a:schemeClr val="accent6">
                    <a:lumMod val="75000"/>
                  </a:schemeClr>
                </a:solidFill>
              </a:rPr>
              <a:t>Interesting facts:</a:t>
            </a:r>
          </a:p>
          <a:p>
            <a:pPr algn="l"/>
            <a:r>
              <a:rPr lang="en-GB" sz="1600" b="1" dirty="0">
                <a:solidFill>
                  <a:schemeClr val="accent6">
                    <a:lumMod val="75000"/>
                  </a:schemeClr>
                </a:solidFill>
              </a:rPr>
              <a:t>I was born in Cyprus and lived in Germany for 5 years.  I am crazy about my 4 horses and 4 dogs.  My biggest achievement by far is my daughter.</a:t>
            </a:r>
          </a:p>
        </p:txBody>
      </p:sp>
      <p:pic>
        <p:nvPicPr>
          <p:cNvPr id="19" name="Picture 12" descr="Image result for Pure Wafer picture logo">
            <a:extLst>
              <a:ext uri="{FF2B5EF4-FFF2-40B4-BE49-F238E27FC236}">
                <a16:creationId xmlns:a16="http://schemas.microsoft.com/office/drawing/2014/main" id="{4666B351-243C-4416-AECA-F1CD25B0F90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70897" y="3436416"/>
            <a:ext cx="2246243" cy="928688"/>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14" descr="Edit photo">
            <a:extLst>
              <a:ext uri="{FF2B5EF4-FFF2-40B4-BE49-F238E27FC236}">
                <a16:creationId xmlns:a16="http://schemas.microsoft.com/office/drawing/2014/main" id="{C3C7B5B0-27E9-491E-B6D5-848D1DB9BF9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8758" y="222701"/>
            <a:ext cx="1428750"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42570D52-B545-41DC-A5E2-2765E6EAA528}"/>
              </a:ext>
            </a:extLst>
          </p:cNvPr>
          <p:cNvPicPr/>
          <p:nvPr/>
        </p:nvPicPr>
        <p:blipFill rotWithShape="1">
          <a:blip r:embed="rId11"/>
          <a:srcRect l="36561" t="41834" r="38179" b="35475"/>
          <a:stretch/>
        </p:blipFill>
        <p:spPr bwMode="auto">
          <a:xfrm>
            <a:off x="3635896" y="4220805"/>
            <a:ext cx="2787585" cy="767588"/>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5921213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a:xfrm>
            <a:off x="457200" y="1417638"/>
            <a:ext cx="8229600" cy="4099594"/>
          </a:xfrm>
        </p:spPr>
        <p:txBody>
          <a:bodyPr>
            <a:normAutofit/>
          </a:bodyPr>
          <a:lstStyle/>
          <a:p>
            <a:r>
              <a:rPr lang="en-GB" dirty="0"/>
              <a:t>Learning Outcome 1 – Understand theoretical approaches to employment relations</a:t>
            </a:r>
          </a:p>
          <a:p>
            <a:r>
              <a:rPr lang="en-GB" dirty="0"/>
              <a:t>Learning Outcome 2 – Understand the roles of key parties involved in employment relations</a:t>
            </a:r>
          </a:p>
        </p:txBody>
      </p:sp>
      <p:sp>
        <p:nvSpPr>
          <p:cNvPr id="4" name="Slide Number Placeholder 3">
            <a:extLst>
              <a:ext uri="{FF2B5EF4-FFF2-40B4-BE49-F238E27FC236}">
                <a16:creationId xmlns:a16="http://schemas.microsoft.com/office/drawing/2014/main" id="{E3D886DC-10D4-46F4-9A19-BDE3C57D6101}"/>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251520" y="450575"/>
            <a:ext cx="8640960" cy="890193"/>
          </a:xfrm>
        </p:spPr>
        <p:txBody>
          <a:bodyPr>
            <a:normAutofit fontScale="90000"/>
          </a:bodyPr>
          <a:lstStyle/>
          <a:p>
            <a:r>
              <a:rPr lang="en-GB" sz="4000" dirty="0">
                <a:cs typeface="Arial" charset="0"/>
              </a:rPr>
              <a:t>Definitions of Employee Relations (ER)</a:t>
            </a:r>
          </a:p>
        </p:txBody>
      </p:sp>
      <p:sp>
        <p:nvSpPr>
          <p:cNvPr id="64514" name="Content Placeholder 2"/>
          <p:cNvSpPr>
            <a:spLocks noGrp="1"/>
          </p:cNvSpPr>
          <p:nvPr>
            <p:ph idx="1"/>
          </p:nvPr>
        </p:nvSpPr>
        <p:spPr>
          <a:xfrm>
            <a:off x="457200" y="1340768"/>
            <a:ext cx="8229600" cy="4133056"/>
          </a:xfrm>
        </p:spPr>
        <p:txBody>
          <a:bodyPr>
            <a:normAutofit fontScale="77500" lnSpcReduction="20000"/>
          </a:bodyPr>
          <a:lstStyle/>
          <a:p>
            <a:pPr marL="0" indent="0">
              <a:buNone/>
            </a:pPr>
            <a:r>
              <a:rPr lang="en-GB" sz="2400" dirty="0">
                <a:cs typeface="Arial" charset="0"/>
              </a:rPr>
              <a:t>Two main types of definitions: </a:t>
            </a:r>
          </a:p>
          <a:p>
            <a:pPr marL="0" indent="0">
              <a:buNone/>
            </a:pPr>
            <a:endParaRPr lang="en-GB" sz="2400" dirty="0">
              <a:cs typeface="Arial" charset="0"/>
            </a:endParaRPr>
          </a:p>
          <a:p>
            <a:pPr marL="838200" lvl="1" indent="-381000">
              <a:buFont typeface="Arial" charset="0"/>
              <a:buAutoNum type="arabicPeriod"/>
            </a:pPr>
            <a:r>
              <a:rPr lang="en-GB" sz="2600" dirty="0">
                <a:solidFill>
                  <a:srgbClr val="0070C0"/>
                </a:solidFill>
                <a:cs typeface="Arial" charset="0"/>
              </a:rPr>
              <a:t>Regulatory focused</a:t>
            </a:r>
            <a:r>
              <a:rPr lang="en-GB" sz="2600" dirty="0">
                <a:cs typeface="Arial" charset="0"/>
              </a:rPr>
              <a:t>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sz="2600" dirty="0">
                <a:solidFill>
                  <a:srgbClr val="0070C0"/>
                </a:solidFill>
                <a:cs typeface="Arial" charset="0"/>
              </a:rPr>
              <a:t>Relationship-based</a:t>
            </a:r>
            <a:r>
              <a:rPr lang="en-GB" sz="2600" dirty="0">
                <a:cs typeface="Arial" charset="0"/>
              </a:rPr>
              <a:t> e.g. CIPD Factsheet (2018): ‘</a:t>
            </a:r>
            <a:r>
              <a:rPr lang="en-GB" sz="2600"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endParaRPr lang="en-GB" sz="2600" dirty="0">
              <a:cs typeface="Arial" charset="0"/>
            </a:endParaRPr>
          </a:p>
          <a:p>
            <a:pPr marL="838200" lvl="1" indent="-381000">
              <a:buFont typeface="Arial" charset="0"/>
              <a:buNone/>
            </a:pPr>
            <a:r>
              <a:rPr lang="en-GB" sz="2400" dirty="0">
                <a:cs typeface="Arial" charset="0"/>
              </a:rPr>
              <a:t>	</a:t>
            </a:r>
          </a:p>
        </p:txBody>
      </p:sp>
      <p:sp>
        <p:nvSpPr>
          <p:cNvPr id="2" name="Slide Number Placeholder 1">
            <a:extLst>
              <a:ext uri="{FF2B5EF4-FFF2-40B4-BE49-F238E27FC236}">
                <a16:creationId xmlns:a16="http://schemas.microsoft.com/office/drawing/2014/main" id="{F8EC5710-F10B-471F-A72E-D3E7D00A4B4D}"/>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375709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p:txBody>
          <a:bodyPr>
            <a:normAutofit/>
          </a:bodyPr>
          <a:lstStyle/>
          <a:p>
            <a:pPr marL="0" indent="0">
              <a:buNone/>
            </a:pPr>
            <a:r>
              <a:rPr lang="en-GB" dirty="0"/>
              <a:t>‘Employee relations in contemporary organisations is about creating and sustaining effective </a:t>
            </a:r>
            <a:r>
              <a:rPr lang="en-GB" dirty="0">
                <a:solidFill>
                  <a:srgbClr val="0070C0"/>
                </a:solidFill>
              </a:rPr>
              <a:t>employee relationships </a:t>
            </a:r>
            <a:r>
              <a:rPr lang="en-GB" dirty="0"/>
              <a:t>between employers and employees within the constraints and opportunities presented by organisational contexts’ (Ellis, 2016, p.100). </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755201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628650" y="0"/>
            <a:ext cx="7886700" cy="1231900"/>
          </a:xfrm>
        </p:spPr>
        <p:txBody>
          <a:bodyPr/>
          <a:lstStyle/>
          <a:p>
            <a:r>
              <a:rPr lang="en-GB" sz="4000" dirty="0">
                <a:latin typeface="Arial" charset="0"/>
                <a:cs typeface="Arial" charset="0"/>
              </a:rPr>
              <a:t>Contexts for ER</a:t>
            </a:r>
          </a:p>
        </p:txBody>
      </p:sp>
      <p:sp>
        <p:nvSpPr>
          <p:cNvPr id="65538" name="Content Placeholder 2"/>
          <p:cNvSpPr>
            <a:spLocks noGrp="1"/>
          </p:cNvSpPr>
          <p:nvPr>
            <p:ph idx="1"/>
          </p:nvPr>
        </p:nvSpPr>
        <p:spPr/>
        <p:txBody>
          <a:bodyPr>
            <a:normAutofit fontScale="92500" lnSpcReduction="20000"/>
          </a:bodyPr>
          <a:lstStyle/>
          <a:p>
            <a:pPr>
              <a:buFont typeface="Arial" charset="0"/>
              <a:buNone/>
            </a:pPr>
            <a:r>
              <a:rPr lang="en-GB" dirty="0">
                <a:latin typeface="Arial" charset="0"/>
                <a:cs typeface="Arial" charset="0"/>
              </a:rPr>
              <a:t>Employment relationships influenced by:</a:t>
            </a:r>
          </a:p>
          <a:p>
            <a:r>
              <a:rPr lang="en-GB" dirty="0">
                <a:latin typeface="Arial" charset="0"/>
                <a:cs typeface="Arial" charset="0"/>
              </a:rPr>
              <a:t>Turbulent external environments</a:t>
            </a:r>
          </a:p>
          <a:p>
            <a:r>
              <a:rPr lang="en-GB" dirty="0">
                <a:latin typeface="Arial" charset="0"/>
                <a:cs typeface="Arial" charset="0"/>
              </a:rPr>
              <a:t>Power relations</a:t>
            </a:r>
          </a:p>
          <a:p>
            <a:r>
              <a:rPr lang="en-GB" dirty="0">
                <a:latin typeface="Arial" charset="0"/>
                <a:cs typeface="Arial" charset="0"/>
              </a:rPr>
              <a:t>Shifting trends in labour markets (e.g. CIPD 2013, </a:t>
            </a:r>
            <a:r>
              <a:rPr lang="en-GB" i="1" dirty="0">
                <a:latin typeface="Arial" charset="0"/>
                <a:cs typeface="Arial" charset="0"/>
              </a:rPr>
              <a:t>Megatrends</a:t>
            </a:r>
            <a:r>
              <a:rPr lang="en-GB" dirty="0">
                <a:latin typeface="Arial" charset="0"/>
                <a:cs typeface="Arial" charset="0"/>
              </a:rPr>
              <a:t>)</a:t>
            </a:r>
          </a:p>
          <a:p>
            <a:r>
              <a:rPr lang="en-GB" dirty="0">
                <a:latin typeface="Arial" charset="0"/>
                <a:cs typeface="Arial" charset="0"/>
              </a:rPr>
              <a:t>Legal framework</a:t>
            </a:r>
          </a:p>
          <a:p>
            <a:r>
              <a:rPr lang="en-GB" dirty="0">
                <a:latin typeface="Arial" charset="0"/>
                <a:cs typeface="Arial" charset="0"/>
              </a:rPr>
              <a:t>Contemporary employment relationships are characterised by uncertainty, conflict and cooperation</a:t>
            </a: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B313546E-AACE-4FA0-8E94-7DB564755D17}"/>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820859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altLang="en-US" sz="4000" dirty="0">
                <a:latin typeface="Arial Narrow" panose="020B0606020202030204" pitchFamily="34" charset="0"/>
              </a:rPr>
              <a:t>Factors Shaping Labour Markets and their Implications for the Employment Relationship</a:t>
            </a:r>
            <a:endParaRPr lang="en-US" altLang="en-US" sz="4000" dirty="0">
              <a:latin typeface="Arial Narrow" panose="020B0606020202030204" pitchFamily="34" charset="0"/>
            </a:endParaRPr>
          </a:p>
        </p:txBody>
      </p:sp>
      <p:sp>
        <p:nvSpPr>
          <p:cNvPr id="19460" name="Rectangle 4"/>
          <p:cNvSpPr>
            <a:spLocks noGrp="1" noChangeArrowheads="1"/>
          </p:cNvSpPr>
          <p:nvPr>
            <p:ph type="body" idx="1"/>
          </p:nvPr>
        </p:nvSpPr>
        <p:spPr>
          <a:xfrm>
            <a:off x="457200" y="1600200"/>
            <a:ext cx="8229600" cy="3989039"/>
          </a:xfrm>
        </p:spPr>
        <p:txBody>
          <a:bodyPr>
            <a:normAutofit fontScale="70000" lnSpcReduction="20000"/>
          </a:bodyPr>
          <a:lstStyle/>
          <a:p>
            <a:pPr marL="514350" indent="-514350" eaLnBrk="1" hangingPunct="1">
              <a:buAutoNum type="arabicPeriod"/>
            </a:pPr>
            <a:r>
              <a:rPr lang="en-US" altLang="en-US" dirty="0">
                <a:latin typeface="Arial Narrow" panose="020B0606020202030204" pitchFamily="34" charset="0"/>
              </a:rPr>
              <a:t>De-</a:t>
            </a:r>
            <a:r>
              <a:rPr lang="en-US" altLang="en-US" dirty="0" err="1">
                <a:latin typeface="Arial Narrow" panose="020B0606020202030204" pitchFamily="34" charset="0"/>
              </a:rPr>
              <a:t>industrialisation</a:t>
            </a:r>
            <a:r>
              <a:rPr lang="en-US" altLang="en-US" dirty="0">
                <a:latin typeface="Arial Narrow" panose="020B0606020202030204" pitchFamily="34" charset="0"/>
              </a:rPr>
              <a:t> and the rise of the knowledge worker – broader composition of </a:t>
            </a:r>
            <a:r>
              <a:rPr lang="en-US" altLang="en-US" dirty="0" err="1">
                <a:latin typeface="Arial Narrow" panose="020B0606020202030204" pitchFamily="34" charset="0"/>
              </a:rPr>
              <a:t>labour</a:t>
            </a:r>
            <a:r>
              <a:rPr lang="en-US" altLang="en-US" dirty="0">
                <a:latin typeface="Arial Narrow" panose="020B0606020202030204" pitchFamily="34" charset="0"/>
              </a:rPr>
              <a:t> market - more variety (part-time, temporary, term-time).</a:t>
            </a:r>
          </a:p>
          <a:p>
            <a:pPr marL="514350" indent="-514350" eaLnBrk="1" hangingPunct="1">
              <a:buAutoNum type="arabicPeriod"/>
            </a:pPr>
            <a:r>
              <a:rPr lang="en-US" altLang="en-US" dirty="0">
                <a:latin typeface="Arial Narrow" panose="020B0606020202030204" pitchFamily="34" charset="0"/>
              </a:rPr>
              <a:t>Technological change and </a:t>
            </a:r>
            <a:r>
              <a:rPr lang="en-US" altLang="en-US" dirty="0" err="1">
                <a:latin typeface="Arial Narrow" panose="020B0606020202030204" pitchFamily="34" charset="0"/>
              </a:rPr>
              <a:t>globalisation</a:t>
            </a:r>
            <a:r>
              <a:rPr lang="en-US" altLang="en-US" dirty="0">
                <a:latin typeface="Arial Narrow" panose="020B0606020202030204" pitchFamily="34" charset="0"/>
              </a:rPr>
              <a:t> – increased size and scope of </a:t>
            </a:r>
            <a:r>
              <a:rPr lang="en-US" altLang="en-US" dirty="0" err="1">
                <a:latin typeface="Arial Narrow" panose="020B0606020202030204" pitchFamily="34" charset="0"/>
              </a:rPr>
              <a:t>labour</a:t>
            </a:r>
            <a:r>
              <a:rPr lang="en-US" altLang="en-US" dirty="0">
                <a:latin typeface="Arial Narrow" panose="020B0606020202030204" pitchFamily="34" charset="0"/>
              </a:rPr>
              <a:t> markets – global context, effect of technology.</a:t>
            </a:r>
          </a:p>
          <a:p>
            <a:pPr marL="514350" indent="-514350" eaLnBrk="1" hangingPunct="1">
              <a:buAutoNum type="arabicPeriod"/>
            </a:pPr>
            <a:r>
              <a:rPr lang="en-US" altLang="en-US" dirty="0">
                <a:latin typeface="Arial Narrow" panose="020B0606020202030204" pitchFamily="34" charset="0"/>
              </a:rPr>
              <a:t>Demographic change – people working longer.</a:t>
            </a:r>
          </a:p>
          <a:p>
            <a:pPr marL="514350" indent="-514350" eaLnBrk="1" hangingPunct="1">
              <a:buAutoNum type="arabicPeriod"/>
            </a:pPr>
            <a:r>
              <a:rPr lang="en-US" altLang="en-US" dirty="0">
                <a:latin typeface="Arial Narrow" panose="020B0606020202030204" pitchFamily="34" charset="0"/>
              </a:rPr>
              <a:t>Increased female participation – increased supply, demand for flexibility.</a:t>
            </a:r>
          </a:p>
          <a:p>
            <a:pPr marL="514350" indent="-514350" eaLnBrk="1" hangingPunct="1">
              <a:buAutoNum type="arabicPeriod"/>
            </a:pPr>
            <a:r>
              <a:rPr lang="en-US" altLang="en-US" dirty="0">
                <a:latin typeface="Arial Narrow" panose="020B0606020202030204" pitchFamily="34" charset="0"/>
              </a:rPr>
              <a:t>Increased educational participation – increased supply but need to ensure graduates have skills employers want and there is sufficient demand. </a:t>
            </a:r>
          </a:p>
          <a:p>
            <a:pPr marL="514350" indent="-514350" eaLnBrk="1" hangingPunct="1">
              <a:buAutoNum type="arabicPeriod"/>
            </a:pPr>
            <a:r>
              <a:rPr lang="en-US" altLang="en-US" dirty="0">
                <a:latin typeface="Arial Narrow" panose="020B0606020202030204" pitchFamily="34" charset="0"/>
              </a:rPr>
              <a:t>Decline of collective workplace institutions – shift from collective to individual employment relationship.</a:t>
            </a:r>
          </a:p>
          <a:p>
            <a:pPr marL="514350" indent="-514350" eaLnBrk="1" hangingPunct="1">
              <a:buAutoNum type="arabicPeriod"/>
            </a:pPr>
            <a:r>
              <a:rPr lang="en-US" altLang="en-US" dirty="0">
                <a:latin typeface="Arial Narrow" panose="020B0606020202030204" pitchFamily="34" charset="0"/>
              </a:rPr>
              <a:t>Greater diversity in employment relationships and how we work – atypical employment relationships (home-working, flexible working). (CIPD, 2013)</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9780229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6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Perspectives on Employee Relationships</a:t>
            </a:r>
          </a:p>
        </p:txBody>
      </p:sp>
      <p:sp>
        <p:nvSpPr>
          <p:cNvPr id="3" name="Content Placeholder 2"/>
          <p:cNvSpPr>
            <a:spLocks noGrp="1"/>
          </p:cNvSpPr>
          <p:nvPr>
            <p:ph idx="1"/>
          </p:nvPr>
        </p:nvSpPr>
        <p:spPr/>
        <p:txBody>
          <a:bodyPr>
            <a:normAutofit/>
          </a:bodyPr>
          <a:lstStyle/>
          <a:p>
            <a:r>
              <a:rPr lang="en-GB" sz="3600" dirty="0" err="1"/>
              <a:t>Unitarist</a:t>
            </a:r>
            <a:endParaRPr lang="en-GB" sz="3600" dirty="0"/>
          </a:p>
          <a:p>
            <a:r>
              <a:rPr lang="en-GB" sz="3600" dirty="0"/>
              <a:t>Pluralist </a:t>
            </a:r>
          </a:p>
          <a:p>
            <a:r>
              <a:rPr lang="en-GB" sz="3600" dirty="0"/>
              <a:t>Economic View</a:t>
            </a:r>
          </a:p>
          <a:p>
            <a:r>
              <a:rPr lang="en-GB" sz="3600" dirty="0"/>
              <a:t>Psychological contract</a:t>
            </a:r>
          </a:p>
        </p:txBody>
      </p:sp>
      <p:sp>
        <p:nvSpPr>
          <p:cNvPr id="4" name="Slide Number Placeholder 3">
            <a:extLst>
              <a:ext uri="{FF2B5EF4-FFF2-40B4-BE49-F238E27FC236}">
                <a16:creationId xmlns:a16="http://schemas.microsoft.com/office/drawing/2014/main" id="{600AEBDF-1302-4349-987B-6CD5CD177632}"/>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106336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628650" y="0"/>
            <a:ext cx="7886700" cy="1231900"/>
          </a:xfrm>
        </p:spPr>
        <p:txBody>
          <a:bodyPr/>
          <a:lstStyle/>
          <a:p>
            <a:r>
              <a:rPr lang="en-GB" sz="4000" dirty="0">
                <a:cs typeface="Arial" charset="0"/>
              </a:rPr>
              <a:t>Perspectives on ER (1)</a:t>
            </a:r>
          </a:p>
        </p:txBody>
      </p:sp>
      <p:sp>
        <p:nvSpPr>
          <p:cNvPr id="66562" name="Content Placeholder 2"/>
          <p:cNvSpPr>
            <a:spLocks noGrp="1"/>
          </p:cNvSpPr>
          <p:nvPr>
            <p:ph idx="1"/>
          </p:nvPr>
        </p:nvSpPr>
        <p:spPr>
          <a:xfrm>
            <a:off x="628650" y="1150112"/>
            <a:ext cx="7886700" cy="4899025"/>
          </a:xfrm>
        </p:spPr>
        <p:txBody>
          <a:bodyPr>
            <a:normAutofit fontScale="92500" lnSpcReduction="10000"/>
          </a:bodyPr>
          <a:lstStyle/>
          <a:p>
            <a:pPr marL="0" indent="0">
              <a:buNone/>
            </a:pPr>
            <a:r>
              <a:rPr lang="en-GB" dirty="0">
                <a:cs typeface="Arial" charset="0"/>
              </a:rPr>
              <a:t>Traditional perspective: Fox (1966)</a:t>
            </a:r>
          </a:p>
          <a:p>
            <a:r>
              <a:rPr lang="en-GB" dirty="0">
                <a:cs typeface="Arial" charset="0"/>
              </a:rPr>
              <a:t>Unitarist / Unitarism:</a:t>
            </a:r>
          </a:p>
          <a:p>
            <a:pPr marL="742950" lvl="1" indent="-285750"/>
            <a:r>
              <a:rPr lang="en-GB" sz="2400" dirty="0">
                <a:cs typeface="Arial" charset="0"/>
              </a:rPr>
              <a:t>a united team who pull together behind the authority of the manager in order to pursue the organisation’s goals </a:t>
            </a:r>
          </a:p>
          <a:p>
            <a:pPr marL="742950" lvl="1" indent="-285750"/>
            <a:r>
              <a:rPr lang="en-GB" sz="2400" dirty="0">
                <a:cs typeface="Arial" charset="0"/>
              </a:rPr>
              <a:t>employee relationship is characterised by harmony, co-operation and a team ethic</a:t>
            </a:r>
          </a:p>
          <a:p>
            <a:r>
              <a:rPr lang="en-GB" dirty="0">
                <a:cs typeface="Arial" charset="0"/>
              </a:rPr>
              <a:t>Pluralist / Pluralism:</a:t>
            </a:r>
          </a:p>
          <a:p>
            <a:pPr marL="742950" lvl="1" indent="-285750"/>
            <a:r>
              <a:rPr lang="en-GB" sz="2400" dirty="0">
                <a:cs typeface="Arial" charset="0"/>
              </a:rPr>
              <a:t>organisations and workers have both similar and different interests in the employee relationship </a:t>
            </a:r>
          </a:p>
          <a:p>
            <a:pPr marL="742950" lvl="1" indent="-285750"/>
            <a:r>
              <a:rPr lang="en-GB" sz="2400" dirty="0">
                <a:cs typeface="Arial" charset="0"/>
              </a:rPr>
              <a:t>these different agendas can result in tensions and conflict, which must be managed (for example, through discipline and grievance procedures) </a:t>
            </a:r>
          </a:p>
        </p:txBody>
      </p:sp>
      <p:sp>
        <p:nvSpPr>
          <p:cNvPr id="2" name="Slide Number Placeholder 1">
            <a:extLst>
              <a:ext uri="{FF2B5EF4-FFF2-40B4-BE49-F238E27FC236}">
                <a16:creationId xmlns:a16="http://schemas.microsoft.com/office/drawing/2014/main" id="{3A41ED27-D6AF-45D1-BAE5-9D8A5B59E179}"/>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521474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628650" y="0"/>
            <a:ext cx="7886700" cy="908720"/>
          </a:xfrm>
        </p:spPr>
        <p:txBody>
          <a:bodyPr/>
          <a:lstStyle/>
          <a:p>
            <a:r>
              <a:rPr lang="en-GB" sz="4000" dirty="0">
                <a:cs typeface="Arial" charset="0"/>
              </a:rPr>
              <a:t>Perspectives on ER (2)</a:t>
            </a:r>
          </a:p>
        </p:txBody>
      </p:sp>
      <p:sp>
        <p:nvSpPr>
          <p:cNvPr id="67586" name="Content Placeholder 2"/>
          <p:cNvSpPr>
            <a:spLocks noGrp="1"/>
          </p:cNvSpPr>
          <p:nvPr>
            <p:ph idx="1"/>
          </p:nvPr>
        </p:nvSpPr>
        <p:spPr>
          <a:xfrm>
            <a:off x="628650" y="908720"/>
            <a:ext cx="7886700" cy="5122193"/>
          </a:xfrm>
        </p:spPr>
        <p:txBody>
          <a:bodyPr>
            <a:normAutofit fontScale="92500" lnSpcReduction="10000"/>
          </a:bodyPr>
          <a:lstStyle/>
          <a:p>
            <a:pPr>
              <a:buFont typeface="Arial" charset="0"/>
              <a:buNone/>
            </a:pPr>
            <a:r>
              <a:rPr lang="en-GB" sz="2800" dirty="0">
                <a:cs typeface="Arial" charset="0"/>
              </a:rPr>
              <a:t>Economic:</a:t>
            </a:r>
          </a:p>
          <a:p>
            <a:r>
              <a:rPr lang="en-GB" sz="2800" dirty="0">
                <a:cs typeface="Arial" charset="0"/>
              </a:rPr>
              <a:t>the employee relationship is all about money – a financial transaction</a:t>
            </a:r>
          </a:p>
          <a:p>
            <a:pPr>
              <a:buFont typeface="Arial" charset="0"/>
              <a:buNone/>
            </a:pPr>
            <a:r>
              <a:rPr lang="en-GB" sz="2800" dirty="0">
                <a:cs typeface="Arial" charset="0"/>
              </a:rPr>
              <a:t>Psychological contract:</a:t>
            </a:r>
          </a:p>
          <a:p>
            <a:r>
              <a:rPr lang="en-GB" sz="2800" dirty="0">
                <a:cs typeface="Arial" charset="0"/>
              </a:rPr>
              <a:t>Guest and Conway (2002: 22) ‘the perceptions of the two parties, employee and employer, of what their mutual obligations are towards each other’  </a:t>
            </a:r>
          </a:p>
          <a:p>
            <a:r>
              <a:rPr lang="en-GB" sz="2800" dirty="0">
                <a:cs typeface="Arial" charset="0"/>
              </a:rPr>
              <a:t>The psychological contract is based on perceptions and consists of obligations</a:t>
            </a:r>
          </a:p>
          <a:p>
            <a:r>
              <a:rPr lang="en-GB" sz="2800" dirty="0">
                <a:cs typeface="Arial" charset="0"/>
              </a:rPr>
              <a:t>Comprises financial and emotional aspects</a:t>
            </a:r>
          </a:p>
          <a:p>
            <a:r>
              <a:rPr lang="en-GB" sz="2800" dirty="0">
                <a:cs typeface="Arial" charset="0"/>
              </a:rPr>
              <a:t>Fulfilment of obligations leads to positive outcomes </a:t>
            </a:r>
          </a:p>
          <a:p>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9CE6F2F4-3561-476B-A9EB-CCC15CF7F8A6}"/>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2761979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Employment Relationship as:</a:t>
            </a:r>
          </a:p>
        </p:txBody>
      </p:sp>
      <p:sp>
        <p:nvSpPr>
          <p:cNvPr id="3" name="Content Placeholder 2"/>
          <p:cNvSpPr>
            <a:spLocks noGrp="1"/>
          </p:cNvSpPr>
          <p:nvPr>
            <p:ph idx="1"/>
          </p:nvPr>
        </p:nvSpPr>
        <p:spPr/>
        <p:txBody>
          <a:bodyPr/>
          <a:lstStyle/>
          <a:p>
            <a:pPr marL="514350" indent="-514350">
              <a:buAutoNum type="arabicPeriod"/>
            </a:pPr>
            <a:r>
              <a:rPr lang="en-GB" dirty="0"/>
              <a:t>Indeterminate</a:t>
            </a:r>
          </a:p>
          <a:p>
            <a:pPr marL="514350" indent="-514350">
              <a:buAutoNum type="arabicPeriod"/>
            </a:pPr>
            <a:r>
              <a:rPr lang="en-GB" dirty="0"/>
              <a:t>Unequal</a:t>
            </a:r>
          </a:p>
          <a:p>
            <a:pPr marL="514350" indent="-514350">
              <a:buAutoNum type="arabicPeriod"/>
            </a:pPr>
            <a:r>
              <a:rPr lang="en-GB" dirty="0"/>
              <a:t>Dynamic</a:t>
            </a:r>
          </a:p>
          <a:p>
            <a:pPr marL="0" indent="0">
              <a:buNone/>
            </a:pPr>
            <a:r>
              <a:rPr lang="en-GB" dirty="0"/>
              <a:t>(Colling and Terry, 2011)</a:t>
            </a:r>
          </a:p>
        </p:txBody>
      </p:sp>
      <p:sp>
        <p:nvSpPr>
          <p:cNvPr id="4" name="Slide Number Placeholder 3">
            <a:extLst>
              <a:ext uri="{FF2B5EF4-FFF2-40B4-BE49-F238E27FC236}">
                <a16:creationId xmlns:a16="http://schemas.microsoft.com/office/drawing/2014/main" id="{1BF2EC18-D9AB-4628-AAC6-93315F7D56D4}"/>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970341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E909D-C374-4A1F-9EAD-43D3367A7409}"/>
              </a:ext>
            </a:extLst>
          </p:cNvPr>
          <p:cNvSpPr>
            <a:spLocks noGrp="1"/>
          </p:cNvSpPr>
          <p:nvPr>
            <p:ph type="title"/>
          </p:nvPr>
        </p:nvSpPr>
        <p:spPr>
          <a:xfrm>
            <a:off x="457200" y="274638"/>
            <a:ext cx="8229600" cy="850106"/>
          </a:xfrm>
        </p:spPr>
        <p:txBody>
          <a:bodyPr>
            <a:normAutofit/>
          </a:bodyPr>
          <a:lstStyle/>
          <a:p>
            <a:r>
              <a:rPr lang="en-GB" sz="3200" dirty="0"/>
              <a:t>Chapters 1/2 – </a:t>
            </a:r>
            <a:r>
              <a:rPr lang="en-GB" sz="3200" dirty="0" err="1"/>
              <a:t>Dundon</a:t>
            </a:r>
            <a:r>
              <a:rPr lang="en-GB" sz="3200" dirty="0"/>
              <a:t> and Rollinson (2011)</a:t>
            </a:r>
          </a:p>
        </p:txBody>
      </p:sp>
      <p:sp>
        <p:nvSpPr>
          <p:cNvPr id="3" name="Content Placeholder 2">
            <a:extLst>
              <a:ext uri="{FF2B5EF4-FFF2-40B4-BE49-F238E27FC236}">
                <a16:creationId xmlns:a16="http://schemas.microsoft.com/office/drawing/2014/main" id="{C1443BE0-5C13-40F7-A532-FACB1ED26A1C}"/>
              </a:ext>
            </a:extLst>
          </p:cNvPr>
          <p:cNvSpPr>
            <a:spLocks noGrp="1"/>
          </p:cNvSpPr>
          <p:nvPr>
            <p:ph idx="1"/>
          </p:nvPr>
        </p:nvSpPr>
        <p:spPr>
          <a:xfrm>
            <a:off x="457200" y="1268760"/>
            <a:ext cx="8229600" cy="4392488"/>
          </a:xfrm>
        </p:spPr>
        <p:txBody>
          <a:bodyPr>
            <a:normAutofit fontScale="77500" lnSpcReduction="20000"/>
          </a:bodyPr>
          <a:lstStyle/>
          <a:p>
            <a:r>
              <a:rPr lang="en-GB" dirty="0"/>
              <a:t>Employers are buyers of labour power, employees are sellers. This can lead to conflict.</a:t>
            </a:r>
          </a:p>
          <a:p>
            <a:r>
              <a:rPr lang="en-GB" dirty="0"/>
              <a:t>Can be reconciled – one route to profitability is to engage the commitment and co-operation of employees  - this satisfies their desire for job security, social status and satisfaction.</a:t>
            </a:r>
          </a:p>
          <a:p>
            <a:r>
              <a:rPr lang="en-GB" dirty="0"/>
              <a:t>However, balance of power often with management. They use control to regulate employee behaviour (in order to achieve goals), which employees can feel the need to react to.</a:t>
            </a:r>
          </a:p>
          <a:p>
            <a:pPr marL="0" indent="0">
              <a:buNone/>
            </a:pPr>
            <a:endParaRPr lang="en-GB" dirty="0"/>
          </a:p>
          <a:p>
            <a:pPr marL="0" indent="0">
              <a:buNone/>
            </a:pPr>
            <a:r>
              <a:rPr lang="en-GB" dirty="0"/>
              <a:t>Understanding the employment relationship relies on an understanding of </a:t>
            </a:r>
            <a:r>
              <a:rPr lang="en-GB" b="1" dirty="0"/>
              <a:t>power</a:t>
            </a:r>
            <a:r>
              <a:rPr lang="en-GB" dirty="0"/>
              <a:t>. </a:t>
            </a:r>
          </a:p>
          <a:p>
            <a:endParaRPr lang="en-GB" dirty="0"/>
          </a:p>
          <a:p>
            <a:endParaRPr lang="en-GB" dirty="0"/>
          </a:p>
        </p:txBody>
      </p:sp>
      <p:sp>
        <p:nvSpPr>
          <p:cNvPr id="4" name="Slide Number Placeholder 3">
            <a:extLst>
              <a:ext uri="{FF2B5EF4-FFF2-40B4-BE49-F238E27FC236}">
                <a16:creationId xmlns:a16="http://schemas.microsoft.com/office/drawing/2014/main" id="{28061824-E111-4EE2-9C61-60C6A7ADC803}"/>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3616290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Parties involved in Employee Relationships</a:t>
            </a:r>
          </a:p>
        </p:txBody>
      </p:sp>
      <p:sp>
        <p:nvSpPr>
          <p:cNvPr id="3" name="Content Placeholder 2"/>
          <p:cNvSpPr>
            <a:spLocks noGrp="1"/>
          </p:cNvSpPr>
          <p:nvPr>
            <p:ph idx="1"/>
          </p:nvPr>
        </p:nvSpPr>
        <p:spPr/>
        <p:txBody>
          <a:bodyPr>
            <a:normAutofit lnSpcReduction="10000"/>
          </a:bodyPr>
          <a:lstStyle/>
          <a:p>
            <a:r>
              <a:rPr lang="en-GB" dirty="0"/>
              <a:t>Management</a:t>
            </a:r>
          </a:p>
          <a:p>
            <a:r>
              <a:rPr lang="en-GB" dirty="0"/>
              <a:t>Employees and their representatives (trade unions)</a:t>
            </a:r>
          </a:p>
          <a:p>
            <a:r>
              <a:rPr lang="en-GB" dirty="0"/>
              <a:t>The Government </a:t>
            </a:r>
          </a:p>
          <a:p>
            <a:r>
              <a:rPr lang="en-GB" dirty="0"/>
              <a:t>Government agencies</a:t>
            </a:r>
          </a:p>
          <a:p>
            <a:endParaRPr lang="en-GB" dirty="0"/>
          </a:p>
          <a:p>
            <a:pPr marL="0" indent="0">
              <a:buNone/>
            </a:pPr>
            <a:r>
              <a:rPr lang="en-GB" dirty="0"/>
              <a:t>What are their roles and key approaches?</a:t>
            </a:r>
          </a:p>
        </p:txBody>
      </p:sp>
      <p:sp>
        <p:nvSpPr>
          <p:cNvPr id="4" name="Slide Number Placeholder 3">
            <a:extLst>
              <a:ext uri="{FF2B5EF4-FFF2-40B4-BE49-F238E27FC236}">
                <a16:creationId xmlns:a16="http://schemas.microsoft.com/office/drawing/2014/main" id="{2B0DBA5B-84D2-4A84-BEF9-06D1A16985CD}"/>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977038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Title 1"/>
          <p:cNvSpPr>
            <a:spLocks noGrp="1"/>
          </p:cNvSpPr>
          <p:nvPr>
            <p:ph type="title"/>
          </p:nvPr>
        </p:nvSpPr>
        <p:spPr>
          <a:xfrm>
            <a:off x="251520" y="132520"/>
            <a:ext cx="8568952" cy="1231900"/>
          </a:xfrm>
        </p:spPr>
        <p:txBody>
          <a:bodyPr>
            <a:normAutofit/>
          </a:bodyPr>
          <a:lstStyle/>
          <a:p>
            <a:r>
              <a:rPr lang="en-GB" sz="3600" dirty="0">
                <a:cs typeface="Arial" charset="0"/>
              </a:rPr>
              <a:t>Parties to Employment Relationships (1)</a:t>
            </a:r>
          </a:p>
        </p:txBody>
      </p:sp>
      <p:sp>
        <p:nvSpPr>
          <p:cNvPr id="3" name="Content Placeholder 2"/>
          <p:cNvSpPr>
            <a:spLocks noGrp="1"/>
          </p:cNvSpPr>
          <p:nvPr>
            <p:ph idx="1"/>
          </p:nvPr>
        </p:nvSpPr>
        <p:spPr>
          <a:xfrm>
            <a:off x="628650" y="1484784"/>
            <a:ext cx="7886700" cy="4899025"/>
          </a:xfrm>
        </p:spPr>
        <p:txBody>
          <a:bodyPr>
            <a:normAutofit/>
          </a:bodyPr>
          <a:lstStyle/>
          <a:p>
            <a:pPr marL="0" indent="0">
              <a:lnSpc>
                <a:spcPct val="80000"/>
              </a:lnSpc>
              <a:buNone/>
            </a:pPr>
            <a:r>
              <a:rPr lang="en-GB" b="1" dirty="0">
                <a:cs typeface="Arial" charset="0"/>
              </a:rPr>
              <a:t>Management</a:t>
            </a:r>
          </a:p>
          <a:p>
            <a:pPr marL="838200" lvl="1" indent="-381000">
              <a:lnSpc>
                <a:spcPct val="80000"/>
              </a:lnSpc>
            </a:pPr>
            <a:r>
              <a:rPr lang="en-GB" sz="2500" dirty="0">
                <a:cs typeface="Arial" charset="0"/>
              </a:rPr>
              <a:t>refers to a process, a system of authority and a group of people;</a:t>
            </a:r>
          </a:p>
          <a:p>
            <a:pPr marL="838200" lvl="1" indent="-381000">
              <a:lnSpc>
                <a:spcPct val="80000"/>
              </a:lnSpc>
              <a:spcBef>
                <a:spcPts val="1000"/>
              </a:spcBef>
            </a:pPr>
            <a:r>
              <a:rPr lang="en-GB" sz="2500" dirty="0">
                <a:cs typeface="Arial" charset="0"/>
              </a:rPr>
              <a:t>Sisson (2010: 235) argues that since the 1980s, management ‘had become the major force for change in the arrangements governing the employee relationship’ </a:t>
            </a:r>
          </a:p>
          <a:p>
            <a:pPr marL="838200" lvl="1" indent="-381000">
              <a:lnSpc>
                <a:spcPct val="80000"/>
              </a:lnSpc>
            </a:pPr>
            <a:r>
              <a:rPr lang="en-GB" sz="2500" dirty="0">
                <a:cs typeface="Arial" charset="0"/>
              </a:rPr>
              <a:t>Role of management in employee relations has increased in comparison with the roles of the government and trade unions;</a:t>
            </a:r>
          </a:p>
          <a:p>
            <a:pPr marL="838200" lvl="1" indent="-381000">
              <a:lnSpc>
                <a:spcPct val="80000"/>
              </a:lnSpc>
            </a:pPr>
            <a:r>
              <a:rPr lang="en-GB" sz="2500" dirty="0">
                <a:cs typeface="Arial" charset="0"/>
              </a:rPr>
              <a:t>Management style is the approach adopted by managers in their interactions with employees </a:t>
            </a:r>
          </a:p>
          <a:p>
            <a:pPr marL="838200" lvl="1" indent="-381000">
              <a:lnSpc>
                <a:spcPct val="80000"/>
              </a:lnSpc>
              <a:buFont typeface="Arial" charset="0"/>
              <a:buNone/>
            </a:pPr>
            <a:r>
              <a:rPr lang="en-GB" sz="2800" dirty="0">
                <a:latin typeface="Arial" charset="0"/>
                <a:cs typeface="Arial" charset="0"/>
              </a:rPr>
              <a:t>  </a:t>
            </a:r>
          </a:p>
          <a:p>
            <a:pPr marL="838200" lvl="1" indent="-381000">
              <a:lnSpc>
                <a:spcPct val="80000"/>
              </a:lnSpc>
              <a:buFont typeface="Arial" charset="0"/>
              <a:buNone/>
            </a:pPr>
            <a:endParaRPr lang="en-GB" sz="2800" dirty="0">
              <a:latin typeface="Arial" charset="0"/>
              <a:cs typeface="Arial" charset="0"/>
            </a:endParaRPr>
          </a:p>
        </p:txBody>
      </p:sp>
      <p:sp>
        <p:nvSpPr>
          <p:cNvPr id="2" name="Slide Number Placeholder 1">
            <a:extLst>
              <a:ext uri="{FF2B5EF4-FFF2-40B4-BE49-F238E27FC236}">
                <a16:creationId xmlns:a16="http://schemas.microsoft.com/office/drawing/2014/main" id="{51334072-ABDC-4819-BA05-009FB8AE5579}"/>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869395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Style</a:t>
            </a:r>
          </a:p>
        </p:txBody>
      </p:sp>
      <p:sp>
        <p:nvSpPr>
          <p:cNvPr id="3" name="Content Placeholder 2"/>
          <p:cNvSpPr>
            <a:spLocks noGrp="1"/>
          </p:cNvSpPr>
          <p:nvPr>
            <p:ph idx="1"/>
          </p:nvPr>
        </p:nvSpPr>
        <p:spPr/>
        <p:txBody>
          <a:bodyPr/>
          <a:lstStyle/>
          <a:p>
            <a:r>
              <a:rPr lang="en-GB" dirty="0"/>
              <a:t>Organisational leader</a:t>
            </a:r>
          </a:p>
          <a:p>
            <a:r>
              <a:rPr lang="en-GB" dirty="0"/>
              <a:t>Policy enactor</a:t>
            </a:r>
          </a:p>
          <a:p>
            <a:r>
              <a:rPr lang="en-GB" dirty="0"/>
              <a:t>Employee coach </a:t>
            </a:r>
          </a:p>
          <a:p>
            <a:pPr marL="0" indent="0">
              <a:buNone/>
            </a:pPr>
            <a:endParaRPr lang="en-GB" dirty="0"/>
          </a:p>
          <a:p>
            <a:pPr marL="0" indent="0">
              <a:buNone/>
            </a:pPr>
            <a:r>
              <a:rPr lang="en-GB" dirty="0"/>
              <a:t>(Kilroy and </a:t>
            </a:r>
            <a:r>
              <a:rPr lang="en-GB" dirty="0" err="1"/>
              <a:t>Dundon</a:t>
            </a:r>
            <a:r>
              <a:rPr lang="en-GB" dirty="0"/>
              <a:t>, 2015)</a:t>
            </a:r>
          </a:p>
        </p:txBody>
      </p:sp>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2996848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p:cNvSpPr>
            <a:spLocks noGrp="1"/>
          </p:cNvSpPr>
          <p:nvPr>
            <p:ph type="title"/>
          </p:nvPr>
        </p:nvSpPr>
        <p:spPr>
          <a:xfrm>
            <a:off x="251520" y="92764"/>
            <a:ext cx="8640960" cy="743948"/>
          </a:xfrm>
        </p:spPr>
        <p:txBody>
          <a:bodyPr>
            <a:normAutofit/>
          </a:bodyPr>
          <a:lstStyle/>
          <a:p>
            <a:r>
              <a:rPr lang="en-GB" sz="3200" dirty="0">
                <a:cs typeface="Arial" charset="0"/>
              </a:rPr>
              <a:t>Parties to Employment Relationships (2)</a:t>
            </a:r>
          </a:p>
        </p:txBody>
      </p:sp>
      <p:sp>
        <p:nvSpPr>
          <p:cNvPr id="69634" name="Content Placeholder 2"/>
          <p:cNvSpPr>
            <a:spLocks noGrp="1"/>
          </p:cNvSpPr>
          <p:nvPr>
            <p:ph idx="1"/>
          </p:nvPr>
        </p:nvSpPr>
        <p:spPr>
          <a:xfrm>
            <a:off x="628650" y="836712"/>
            <a:ext cx="7886700" cy="5187057"/>
          </a:xfrm>
        </p:spPr>
        <p:txBody>
          <a:bodyPr>
            <a:normAutofit lnSpcReduction="10000"/>
          </a:bodyPr>
          <a:lstStyle/>
          <a:p>
            <a:pPr marL="0" indent="0">
              <a:buNone/>
            </a:pPr>
            <a:r>
              <a:rPr lang="en-GB" b="1" dirty="0">
                <a:latin typeface="Arial" charset="0"/>
                <a:cs typeface="Arial" charset="0"/>
              </a:rPr>
              <a:t>Trade Unions (TUs)</a:t>
            </a:r>
          </a:p>
          <a:p>
            <a:pPr marL="476250" indent="-476250"/>
            <a:r>
              <a:rPr lang="en-GB" sz="2400" dirty="0">
                <a:latin typeface="Arial" charset="0"/>
                <a:cs typeface="Arial" charset="0"/>
              </a:rPr>
              <a:t>‘workers of one or more description and whose principal purposes include the regulation of relations between workers and employers’ (Trade Unions and Labour Relations (Consolidation) Act 1992) </a:t>
            </a:r>
          </a:p>
          <a:p>
            <a:pPr marL="476250" indent="-476250"/>
            <a:r>
              <a:rPr lang="en-GB" sz="2400" dirty="0">
                <a:latin typeface="Arial" charset="0"/>
                <a:cs typeface="Arial" charset="0"/>
              </a:rPr>
              <a:t>Role: represent the interests of their members in pursuit of democracy in the workplace </a:t>
            </a:r>
          </a:p>
          <a:p>
            <a:pPr marL="476250" indent="-476250"/>
            <a:r>
              <a:rPr lang="en-GB" sz="2400" dirty="0">
                <a:latin typeface="Arial" charset="0"/>
                <a:cs typeface="Arial" charset="0"/>
              </a:rPr>
              <a:t>Trade unions can represent their members’ interests individually or collectively </a:t>
            </a:r>
          </a:p>
          <a:p>
            <a:pPr marL="476250" indent="-476250"/>
            <a:r>
              <a:rPr lang="en-GB" sz="2400" dirty="0">
                <a:latin typeface="Arial" charset="0"/>
                <a:cs typeface="Arial" charset="0"/>
              </a:rPr>
              <a:t>Aim to re-balance the distribution of power in employee relationships more equally between management and workers</a:t>
            </a:r>
          </a:p>
          <a:p>
            <a:pPr marL="476250" indent="-476250"/>
            <a:r>
              <a:rPr lang="en-GB" sz="2400" dirty="0">
                <a:latin typeface="Arial" charset="0"/>
                <a:cs typeface="Arial" charset="0"/>
              </a:rPr>
              <a:t>Declining membership levels and reduced influence </a:t>
            </a:r>
          </a:p>
          <a:p>
            <a:pPr marL="476250" indent="-476250">
              <a:buFont typeface="Arial" charset="0"/>
              <a:buNone/>
            </a:pPr>
            <a:endParaRPr lang="en-GB" dirty="0">
              <a:latin typeface="Arial" charset="0"/>
              <a:cs typeface="Arial" charset="0"/>
            </a:endParaRP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29468368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457200" y="1196752"/>
            <a:ext cx="8229600" cy="4464496"/>
          </a:xfrm>
        </p:spPr>
        <p:txBody>
          <a:bodyPr>
            <a:normAutofit fontScale="85000" lnSpcReduction="10000"/>
          </a:bodyPr>
          <a:lstStyle/>
          <a:p>
            <a:pPr marL="0" indent="0">
              <a:buNone/>
            </a:pPr>
            <a:r>
              <a:rPr lang="en-GB" b="1" dirty="0">
                <a:cs typeface="Arial" charset="0"/>
              </a:rPr>
              <a:t>Government</a:t>
            </a:r>
          </a:p>
          <a:p>
            <a:r>
              <a:rPr lang="en-GB" dirty="0">
                <a:cs typeface="Arial" charset="0"/>
              </a:rPr>
              <a:t>Current Conservative Government</a:t>
            </a:r>
          </a:p>
          <a:p>
            <a:r>
              <a:rPr lang="en-GB" dirty="0">
                <a:cs typeface="Arial" charset="0"/>
              </a:rPr>
              <a:t>Government agencies e.g. Advisory, Conciliation and Arbitration Service (Acas) and the Equality and Human Rights Commission (EHRC) </a:t>
            </a:r>
          </a:p>
          <a:p>
            <a:r>
              <a:rPr lang="en-GB" dirty="0">
                <a:cs typeface="Arial" charset="0"/>
              </a:rPr>
              <a:t>Roles include </a:t>
            </a:r>
          </a:p>
          <a:p>
            <a:pPr marL="742950" lvl="1" indent="-285750"/>
            <a:r>
              <a:rPr lang="en-GB" sz="2400" dirty="0">
                <a:cs typeface="Arial" charset="0"/>
              </a:rPr>
              <a:t>Employer in the public sector</a:t>
            </a:r>
          </a:p>
          <a:p>
            <a:pPr marL="742950" lvl="1" indent="-285750"/>
            <a:r>
              <a:rPr lang="en-GB" sz="2400" dirty="0">
                <a:cs typeface="Arial" charset="0"/>
              </a:rPr>
              <a:t>Legislator</a:t>
            </a:r>
          </a:p>
          <a:p>
            <a:pPr marL="742950" lvl="1" indent="-285750"/>
            <a:r>
              <a:rPr lang="en-GB" sz="2400" dirty="0">
                <a:cs typeface="Arial" charset="0"/>
              </a:rPr>
              <a:t>Agencies implement key ER policies</a:t>
            </a:r>
          </a:p>
          <a:p>
            <a:r>
              <a:rPr lang="en-GB" dirty="0">
                <a:cs typeface="Arial" charset="0"/>
              </a:rPr>
              <a:t>Shift away from traditional role as a model employer</a:t>
            </a:r>
          </a:p>
        </p:txBody>
      </p:sp>
      <p:sp>
        <p:nvSpPr>
          <p:cNvPr id="6" name="Title 1"/>
          <p:cNvSpPr>
            <a:spLocks noGrp="1"/>
          </p:cNvSpPr>
          <p:nvPr>
            <p:ph type="title"/>
          </p:nvPr>
        </p:nvSpPr>
        <p:spPr>
          <a:xfrm>
            <a:off x="179512" y="53008"/>
            <a:ext cx="8784976" cy="1231900"/>
          </a:xfrm>
        </p:spPr>
        <p:txBody>
          <a:bodyPr>
            <a:normAutofit/>
          </a:bodyPr>
          <a:lstStyle/>
          <a:p>
            <a:r>
              <a:rPr lang="en-GB" sz="3200" b="1" dirty="0">
                <a:cs typeface="Arial" charset="0"/>
              </a:rPr>
              <a:t>Parties to Employment Relationships (3)</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41338434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Legal Framework</a:t>
            </a:r>
          </a:p>
        </p:txBody>
      </p:sp>
      <p:sp>
        <p:nvSpPr>
          <p:cNvPr id="3" name="Content Placeholder 2"/>
          <p:cNvSpPr>
            <a:spLocks noGrp="1"/>
          </p:cNvSpPr>
          <p:nvPr>
            <p:ph idx="1"/>
          </p:nvPr>
        </p:nvSpPr>
        <p:spPr/>
        <p:txBody>
          <a:bodyPr>
            <a:normAutofit fontScale="70000" lnSpcReduction="20000"/>
          </a:bodyPr>
          <a:lstStyle/>
          <a:p>
            <a:r>
              <a:rPr lang="en-GB" dirty="0"/>
              <a:t>Substantial growth in legal regulation of employment relationship over last 40 years</a:t>
            </a:r>
          </a:p>
          <a:p>
            <a:r>
              <a:rPr lang="en-GB" dirty="0"/>
              <a:t>Employment Contracts – express/implied terms</a:t>
            </a:r>
          </a:p>
          <a:p>
            <a:r>
              <a:rPr lang="en-GB" dirty="0"/>
              <a:t>Common law</a:t>
            </a:r>
          </a:p>
          <a:p>
            <a:r>
              <a:rPr lang="en-GB" dirty="0"/>
              <a:t>Codes of Practice</a:t>
            </a:r>
          </a:p>
          <a:p>
            <a:r>
              <a:rPr lang="en-GB" dirty="0"/>
              <a:t>Key developments in Individual laws – Equality Act 2010, Default Retirement Age (2011), Agency Workers Regulations (2010), increase in qualifying service for unfair dismissal to two years (2012)</a:t>
            </a:r>
          </a:p>
          <a:p>
            <a:r>
              <a:rPr lang="en-GB" dirty="0"/>
              <a:t>Main developments in collective laws – ICE Regulations (2004), Statutory TU recognition (2000), restrictions on industrial action.</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p:txBody>
          <a:bodyPr/>
          <a:lstStyle/>
          <a:p>
            <a:fld id="{AC82685A-BD3A-4230-8D85-804689F67293}" type="slidenum">
              <a:rPr lang="en-GB" smtClean="0"/>
              <a:t>17</a:t>
            </a:fld>
            <a:endParaRPr lang="en-GB"/>
          </a:p>
        </p:txBody>
      </p:sp>
    </p:spTree>
    <p:extLst>
      <p:ext uri="{BB962C8B-B14F-4D97-AF65-F5344CB8AC3E}">
        <p14:creationId xmlns:p14="http://schemas.microsoft.com/office/powerpoint/2010/main" val="2747615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BDBA4-11AF-46B2-A65F-236826F7AE60}"/>
              </a:ext>
            </a:extLst>
          </p:cNvPr>
          <p:cNvSpPr>
            <a:spLocks noGrp="1"/>
          </p:cNvSpPr>
          <p:nvPr>
            <p:ph type="title"/>
          </p:nvPr>
        </p:nvSpPr>
        <p:spPr/>
        <p:txBody>
          <a:bodyPr/>
          <a:lstStyle/>
          <a:p>
            <a:r>
              <a:rPr lang="en-GB" dirty="0"/>
              <a:t>Good Work Plan</a:t>
            </a:r>
          </a:p>
        </p:txBody>
      </p:sp>
      <p:sp>
        <p:nvSpPr>
          <p:cNvPr id="3" name="Content Placeholder 2">
            <a:extLst>
              <a:ext uri="{FF2B5EF4-FFF2-40B4-BE49-F238E27FC236}">
                <a16:creationId xmlns:a16="http://schemas.microsoft.com/office/drawing/2014/main" id="{C97DBFD9-C9F3-4BD2-9644-DC4BD5DDEA5F}"/>
              </a:ext>
            </a:extLst>
          </p:cNvPr>
          <p:cNvSpPr>
            <a:spLocks noGrp="1"/>
          </p:cNvSpPr>
          <p:nvPr>
            <p:ph idx="1"/>
          </p:nvPr>
        </p:nvSpPr>
        <p:spPr/>
        <p:txBody>
          <a:bodyPr>
            <a:normAutofit fontScale="77500" lnSpcReduction="20000"/>
          </a:bodyPr>
          <a:lstStyle/>
          <a:p>
            <a:r>
              <a:rPr lang="en-GB" dirty="0"/>
              <a:t>The government’s ‘Good work plan’, published in December 2018, made a commitment to increase the penalties for employers that repeatedly breach their employment law obligations. Tribunals have the power to impose a £5,000 ‘aggravated breach’ penalty on employers losing cases, and from 6 April 2019, the maximum limit on these penalties will rise to £20,000.</a:t>
            </a:r>
          </a:p>
          <a:p>
            <a:r>
              <a:rPr lang="en-GB" dirty="0"/>
              <a:t>The change is contained in Part 1 of the </a:t>
            </a:r>
            <a:r>
              <a:rPr lang="en-GB" u="sng" dirty="0">
                <a:hlinkClick r:id="rId3" tooltip="Employment Rights (Miscellaneous Amendments) Regulations 2019"/>
              </a:rPr>
              <a:t>Employment Rights (Miscellaneous Amendments) Regulations 2019</a:t>
            </a:r>
            <a:r>
              <a:rPr lang="en-GB" dirty="0"/>
              <a:t>.</a:t>
            </a:r>
          </a:p>
          <a:p>
            <a:pPr marL="0" indent="0">
              <a:buNone/>
            </a:pPr>
            <a:r>
              <a:rPr lang="en-GB" dirty="0"/>
              <a:t>CIPD (2020)</a:t>
            </a:r>
          </a:p>
        </p:txBody>
      </p:sp>
      <p:sp>
        <p:nvSpPr>
          <p:cNvPr id="4" name="Slide Number Placeholder 3">
            <a:extLst>
              <a:ext uri="{FF2B5EF4-FFF2-40B4-BE49-F238E27FC236}">
                <a16:creationId xmlns:a16="http://schemas.microsoft.com/office/drawing/2014/main" id="{9E9F21E0-DB9D-4A3E-90DF-ADD46CA6460E}"/>
              </a:ext>
            </a:extLst>
          </p:cNvPr>
          <p:cNvSpPr>
            <a:spLocks noGrp="1"/>
          </p:cNvSpPr>
          <p:nvPr>
            <p:ph type="sldNum" sz="quarter" idx="12"/>
          </p:nvPr>
        </p:nvSpPr>
        <p:spPr/>
        <p:txBody>
          <a:bodyPr/>
          <a:lstStyle/>
          <a:p>
            <a:fld id="{AC82685A-BD3A-4230-8D85-804689F67293}" type="slidenum">
              <a:rPr lang="en-GB" smtClean="0"/>
              <a:t>18</a:t>
            </a:fld>
            <a:endParaRPr lang="en-GB"/>
          </a:p>
        </p:txBody>
      </p:sp>
    </p:spTree>
    <p:extLst>
      <p:ext uri="{BB962C8B-B14F-4D97-AF65-F5344CB8AC3E}">
        <p14:creationId xmlns:p14="http://schemas.microsoft.com/office/powerpoint/2010/main" val="35922009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274638"/>
            <a:ext cx="9252520" cy="1143000"/>
          </a:xfrm>
        </p:spPr>
        <p:txBody>
          <a:bodyPr>
            <a:normAutofit fontScale="90000"/>
          </a:bodyPr>
          <a:lstStyle/>
          <a:p>
            <a:r>
              <a:rPr lang="en-GB" dirty="0"/>
              <a:t>Trade Union Act 2016</a:t>
            </a:r>
            <a:br>
              <a:rPr lang="en-GB" dirty="0"/>
            </a:br>
            <a:r>
              <a:rPr lang="en-GB" dirty="0"/>
              <a:t>and (2019) Amendment Bill</a:t>
            </a:r>
          </a:p>
        </p:txBody>
      </p:sp>
      <p:sp>
        <p:nvSpPr>
          <p:cNvPr id="3" name="Content Placeholder 2"/>
          <p:cNvSpPr>
            <a:spLocks noGrp="1"/>
          </p:cNvSpPr>
          <p:nvPr>
            <p:ph idx="1"/>
          </p:nvPr>
        </p:nvSpPr>
        <p:spPr/>
        <p:txBody>
          <a:bodyPr>
            <a:normAutofit fontScale="62500" lnSpcReduction="20000"/>
          </a:bodyPr>
          <a:lstStyle/>
          <a:p>
            <a:r>
              <a:rPr lang="en-GB" dirty="0"/>
              <a:t>Measures proposed by Conservative government to limit strikes, particularly in public services</a:t>
            </a:r>
          </a:p>
          <a:p>
            <a:r>
              <a:rPr lang="en-GB" dirty="0"/>
              <a:t>Introduction of thresholds for strike ballots</a:t>
            </a:r>
          </a:p>
          <a:p>
            <a:pPr lvl="1"/>
            <a:r>
              <a:rPr lang="en-GB" dirty="0"/>
              <a:t>Action must be supported by a majority of those voting and turnout must be 50% </a:t>
            </a:r>
          </a:p>
          <a:p>
            <a:pPr lvl="1"/>
            <a:r>
              <a:rPr lang="en-GB" dirty="0"/>
              <a:t>In essential services, at least 40% of all relevant members must vote in favour</a:t>
            </a:r>
          </a:p>
          <a:p>
            <a:r>
              <a:rPr lang="en-GB" dirty="0"/>
              <a:t>Based on argument that action based on low turnouts is undemocratic</a:t>
            </a:r>
          </a:p>
          <a:p>
            <a:r>
              <a:rPr lang="en-GB" dirty="0"/>
              <a:t>However, government unwilling to allow unions to use new technology to increase turnout</a:t>
            </a:r>
          </a:p>
          <a:p>
            <a:r>
              <a:rPr lang="en-GB" dirty="0"/>
              <a:t>Critics point to lack of similar thresholds in parliamentary system and corporate governance</a:t>
            </a:r>
          </a:p>
          <a:p>
            <a:r>
              <a:rPr lang="en-GB" dirty="0"/>
              <a:t>The Industrial Relations (Amendment) Bill 2019</a:t>
            </a:r>
          </a:p>
        </p:txBody>
      </p:sp>
    </p:spTree>
    <p:extLst>
      <p:ext uri="{BB962C8B-B14F-4D97-AF65-F5344CB8AC3E}">
        <p14:creationId xmlns:p14="http://schemas.microsoft.com/office/powerpoint/2010/main" val="29266130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380E-3C5C-44BE-A11A-14E456A1DD88}"/>
              </a:ext>
            </a:extLst>
          </p:cNvPr>
          <p:cNvSpPr>
            <a:spLocks noGrp="1"/>
          </p:cNvSpPr>
          <p:nvPr>
            <p:ph type="title"/>
          </p:nvPr>
        </p:nvSpPr>
        <p:spPr/>
        <p:txBody>
          <a:bodyPr/>
          <a:lstStyle/>
          <a:p>
            <a:r>
              <a:rPr lang="en-GB" dirty="0"/>
              <a:t>ET Compensation Limits</a:t>
            </a:r>
          </a:p>
        </p:txBody>
      </p:sp>
      <p:sp>
        <p:nvSpPr>
          <p:cNvPr id="4" name="Slide Number Placeholder 3">
            <a:extLst>
              <a:ext uri="{FF2B5EF4-FFF2-40B4-BE49-F238E27FC236}">
                <a16:creationId xmlns:a16="http://schemas.microsoft.com/office/drawing/2014/main" id="{24DF8157-DE55-4E6B-91B5-50379707A689}"/>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5" name="Rectangle 4">
            <a:extLst>
              <a:ext uri="{FF2B5EF4-FFF2-40B4-BE49-F238E27FC236}">
                <a16:creationId xmlns:a16="http://schemas.microsoft.com/office/drawing/2014/main" id="{6F571E91-2848-452C-BA49-3F18B6BA8D8E}"/>
              </a:ext>
            </a:extLst>
          </p:cNvPr>
          <p:cNvSpPr/>
          <p:nvPr/>
        </p:nvSpPr>
        <p:spPr>
          <a:xfrm>
            <a:off x="611560" y="1446321"/>
            <a:ext cx="8075240" cy="3970318"/>
          </a:xfrm>
          <a:prstGeom prst="rect">
            <a:avLst/>
          </a:prstGeom>
        </p:spPr>
        <p:txBody>
          <a:bodyPr wrap="square">
            <a:spAutoFit/>
          </a:bodyPr>
          <a:lstStyle/>
          <a:p>
            <a:r>
              <a:rPr lang="en-GB" dirty="0">
                <a:solidFill>
                  <a:srgbClr val="481D58"/>
                </a:solidFill>
                <a:latin typeface="Open Sans"/>
                <a:hlinkClick r:id="rId3"/>
              </a:rPr>
              <a:t>6 Apr 2021 – Compensation limits</a:t>
            </a:r>
          </a:p>
          <a:p>
            <a:r>
              <a:rPr lang="en-GB" dirty="0">
                <a:solidFill>
                  <a:srgbClr val="58595B"/>
                </a:solidFill>
                <a:latin typeface="Open Sans"/>
              </a:rPr>
              <a:t>Tribunal compensation limits increase from 6 April 2021. The new rates are:</a:t>
            </a:r>
          </a:p>
          <a:p>
            <a:pPr>
              <a:buFont typeface="Arial" panose="020B0604020202020204" pitchFamily="34" charset="0"/>
              <a:buChar char="•"/>
            </a:pPr>
            <a:r>
              <a:rPr lang="en-GB" dirty="0">
                <a:solidFill>
                  <a:srgbClr val="58595B"/>
                </a:solidFill>
                <a:latin typeface="Open Sans"/>
              </a:rPr>
              <a:t>Limit on a week’s pay – £544</a:t>
            </a:r>
          </a:p>
          <a:p>
            <a:pPr>
              <a:buFont typeface="Arial" panose="020B0604020202020204" pitchFamily="34" charset="0"/>
              <a:buChar char="•"/>
            </a:pPr>
            <a:r>
              <a:rPr lang="en-GB" dirty="0">
                <a:solidFill>
                  <a:srgbClr val="58595B"/>
                </a:solidFill>
                <a:latin typeface="Open Sans"/>
              </a:rPr>
              <a:t>The max daily limit is £30</a:t>
            </a:r>
          </a:p>
          <a:p>
            <a:pPr>
              <a:buFont typeface="Arial" panose="020B0604020202020204" pitchFamily="34" charset="0"/>
              <a:buChar char="•"/>
            </a:pPr>
            <a:r>
              <a:rPr lang="en-GB" dirty="0">
                <a:solidFill>
                  <a:srgbClr val="58595B"/>
                </a:solidFill>
                <a:latin typeface="Open Sans"/>
              </a:rPr>
              <a:t>Maximum basic award for unfair dismissal and statutory redundancy payment – £16,320</a:t>
            </a:r>
          </a:p>
          <a:p>
            <a:pPr>
              <a:buFont typeface="Arial" panose="020B0604020202020204" pitchFamily="34" charset="0"/>
              <a:buChar char="•"/>
            </a:pPr>
            <a:r>
              <a:rPr lang="en-GB" dirty="0">
                <a:solidFill>
                  <a:srgbClr val="58595B"/>
                </a:solidFill>
                <a:latin typeface="Open Sans"/>
              </a:rPr>
              <a:t>Minimum basic award for unfair dismissal – £6,562</a:t>
            </a:r>
          </a:p>
          <a:p>
            <a:pPr>
              <a:buFont typeface="Arial" panose="020B0604020202020204" pitchFamily="34" charset="0"/>
              <a:buChar char="•"/>
            </a:pPr>
            <a:r>
              <a:rPr lang="en-GB" dirty="0">
                <a:solidFill>
                  <a:srgbClr val="58595B"/>
                </a:solidFill>
                <a:latin typeface="Open Sans"/>
              </a:rPr>
              <a:t>Maximum compensatory award for unfair dismissal – £89,493</a:t>
            </a:r>
          </a:p>
          <a:p>
            <a:pPr>
              <a:buFont typeface="Arial" panose="020B0604020202020204" pitchFamily="34" charset="0"/>
              <a:buChar char="•"/>
            </a:pPr>
            <a:r>
              <a:rPr lang="en-GB" dirty="0">
                <a:solidFill>
                  <a:srgbClr val="58595B"/>
                </a:solidFill>
                <a:latin typeface="Open Sans"/>
              </a:rPr>
              <a:t>Upper band £27,401- £45,600.</a:t>
            </a:r>
          </a:p>
          <a:p>
            <a:endParaRPr lang="en-GB" dirty="0">
              <a:solidFill>
                <a:srgbClr val="58595B"/>
              </a:solidFill>
              <a:latin typeface="Open Sans"/>
            </a:endParaRPr>
          </a:p>
          <a:p>
            <a:r>
              <a:rPr lang="en-GB" dirty="0">
                <a:solidFill>
                  <a:srgbClr val="58595B"/>
                </a:solidFill>
                <a:latin typeface="Open Sans"/>
              </a:rPr>
              <a:t>For more information see the CIPD Employment Law Update 2021</a:t>
            </a:r>
          </a:p>
          <a:p>
            <a:endParaRPr lang="en-GB" b="1" dirty="0">
              <a:solidFill>
                <a:srgbClr val="58595B"/>
              </a:solidFill>
              <a:latin typeface="Open Sans"/>
            </a:endParaRPr>
          </a:p>
          <a:p>
            <a:r>
              <a:rPr lang="en-GB" i="0" dirty="0">
                <a:solidFill>
                  <a:srgbClr val="58595B"/>
                </a:solidFill>
                <a:effectLst/>
                <a:latin typeface="Open Sans"/>
              </a:rPr>
              <a:t>CIPD (2021)</a:t>
            </a:r>
          </a:p>
        </p:txBody>
      </p:sp>
    </p:spTree>
    <p:extLst>
      <p:ext uri="{BB962C8B-B14F-4D97-AF65-F5344CB8AC3E}">
        <p14:creationId xmlns:p14="http://schemas.microsoft.com/office/powerpoint/2010/main" val="1247631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F380E-3C5C-44BE-A11A-14E456A1DD88}"/>
              </a:ext>
            </a:extLst>
          </p:cNvPr>
          <p:cNvSpPr>
            <a:spLocks noGrp="1"/>
          </p:cNvSpPr>
          <p:nvPr>
            <p:ph type="title"/>
          </p:nvPr>
        </p:nvSpPr>
        <p:spPr/>
        <p:txBody>
          <a:bodyPr/>
          <a:lstStyle/>
          <a:p>
            <a:r>
              <a:rPr lang="en-GB" dirty="0"/>
              <a:t>ET Compensation Limits</a:t>
            </a:r>
          </a:p>
        </p:txBody>
      </p:sp>
      <p:sp>
        <p:nvSpPr>
          <p:cNvPr id="4" name="Slide Number Placeholder 3">
            <a:extLst>
              <a:ext uri="{FF2B5EF4-FFF2-40B4-BE49-F238E27FC236}">
                <a16:creationId xmlns:a16="http://schemas.microsoft.com/office/drawing/2014/main" id="{24DF8157-DE55-4E6B-91B5-50379707A689}"/>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5" name="Rectangle 4">
            <a:extLst>
              <a:ext uri="{FF2B5EF4-FFF2-40B4-BE49-F238E27FC236}">
                <a16:creationId xmlns:a16="http://schemas.microsoft.com/office/drawing/2014/main" id="{6F571E91-2848-452C-BA49-3F18B6BA8D8E}"/>
              </a:ext>
            </a:extLst>
          </p:cNvPr>
          <p:cNvSpPr/>
          <p:nvPr/>
        </p:nvSpPr>
        <p:spPr>
          <a:xfrm>
            <a:off x="971600" y="1844824"/>
            <a:ext cx="7128792" cy="3416320"/>
          </a:xfrm>
          <a:prstGeom prst="rect">
            <a:avLst/>
          </a:prstGeom>
        </p:spPr>
        <p:txBody>
          <a:bodyPr wrap="square">
            <a:spAutoFit/>
          </a:bodyPr>
          <a:lstStyle/>
          <a:p>
            <a:r>
              <a:rPr lang="en-GB" dirty="0">
                <a:solidFill>
                  <a:srgbClr val="58595B"/>
                </a:solidFill>
                <a:latin typeface="Open Sans"/>
              </a:rPr>
              <a:t>For more information and levels of other rates, see CIPD Employment Law Update 2021.</a:t>
            </a:r>
          </a:p>
          <a:p>
            <a:r>
              <a:rPr lang="en-GB" dirty="0">
                <a:solidFill>
                  <a:srgbClr val="58595B"/>
                </a:solidFill>
                <a:latin typeface="Open Sans"/>
              </a:rPr>
              <a:t>On the same date, the Vento bands for calculating injury to feelings awards in discrimination claims for England and Wales increased as follows:</a:t>
            </a:r>
          </a:p>
          <a:p>
            <a:pPr>
              <a:buFont typeface="Arial" panose="020B0604020202020204" pitchFamily="34" charset="0"/>
              <a:buChar char="•"/>
            </a:pPr>
            <a:r>
              <a:rPr lang="en-GB" dirty="0">
                <a:solidFill>
                  <a:srgbClr val="58595B"/>
                </a:solidFill>
                <a:latin typeface="Open Sans"/>
              </a:rPr>
              <a:t>Lower band £900 - £9,100</a:t>
            </a:r>
          </a:p>
          <a:p>
            <a:pPr>
              <a:buFont typeface="Arial" panose="020B0604020202020204" pitchFamily="34" charset="0"/>
              <a:buChar char="•"/>
            </a:pPr>
            <a:r>
              <a:rPr lang="en-GB" dirty="0">
                <a:solidFill>
                  <a:srgbClr val="58595B"/>
                </a:solidFill>
                <a:latin typeface="Open Sans"/>
              </a:rPr>
              <a:t>Middle band £9,101 -£27,400</a:t>
            </a:r>
          </a:p>
          <a:p>
            <a:pPr>
              <a:buFont typeface="Arial" panose="020B0604020202020204" pitchFamily="34" charset="0"/>
              <a:buChar char="•"/>
            </a:pPr>
            <a:r>
              <a:rPr lang="en-GB" dirty="0">
                <a:solidFill>
                  <a:srgbClr val="58595B"/>
                </a:solidFill>
                <a:latin typeface="Open Sans"/>
              </a:rPr>
              <a:t>Upper band £27,401-£45,600.</a:t>
            </a:r>
          </a:p>
          <a:p>
            <a:r>
              <a:rPr lang="en-GB" dirty="0">
                <a:solidFill>
                  <a:srgbClr val="58595B"/>
                </a:solidFill>
                <a:latin typeface="Open Sans"/>
              </a:rPr>
              <a:t>For more information, see </a:t>
            </a:r>
            <a:r>
              <a:rPr lang="en-GB" u="sng" dirty="0">
                <a:solidFill>
                  <a:srgbClr val="68297F"/>
                </a:solidFill>
                <a:latin typeface="Open Sans"/>
                <a:hlinkClick r:id="rId3" tooltip="Employment tribunals website - Presidential guidance 25 March 2019"/>
              </a:rPr>
              <a:t>Presidential guidance Vento bands</a:t>
            </a:r>
            <a:r>
              <a:rPr lang="en-GB" dirty="0">
                <a:solidFill>
                  <a:srgbClr val="58595B"/>
                </a:solidFill>
                <a:latin typeface="Open Sans"/>
              </a:rPr>
              <a:t> (pdf)</a:t>
            </a:r>
          </a:p>
          <a:p>
            <a:endParaRPr lang="en-GB" b="1" i="0" dirty="0">
              <a:solidFill>
                <a:srgbClr val="58595B"/>
              </a:solidFill>
              <a:effectLst/>
              <a:latin typeface="Open Sans"/>
            </a:endParaRPr>
          </a:p>
          <a:p>
            <a:r>
              <a:rPr lang="en-GB" dirty="0">
                <a:solidFill>
                  <a:srgbClr val="58595B"/>
                </a:solidFill>
                <a:latin typeface="Open Sans"/>
              </a:rPr>
              <a:t>CIPD (2021)</a:t>
            </a:r>
            <a:endParaRPr lang="en-GB" i="0" dirty="0">
              <a:solidFill>
                <a:srgbClr val="58595B"/>
              </a:solidFill>
              <a:effectLst/>
              <a:latin typeface="Open Sans"/>
            </a:endParaRPr>
          </a:p>
        </p:txBody>
      </p:sp>
    </p:spTree>
    <p:extLst>
      <p:ext uri="{BB962C8B-B14F-4D97-AF65-F5344CB8AC3E}">
        <p14:creationId xmlns:p14="http://schemas.microsoft.com/office/powerpoint/2010/main" val="24837717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190500"/>
            <a:ext cx="8229600" cy="1143000"/>
          </a:xfrm>
        </p:spPr>
        <p:txBody>
          <a:bodyPr/>
          <a:lstStyle/>
          <a:p>
            <a:r>
              <a:rPr lang="en-GB" dirty="0">
                <a:solidFill>
                  <a:srgbClr val="002060"/>
                </a:solidFill>
              </a:rPr>
              <a:t>Awards and Compensation</a:t>
            </a:r>
          </a:p>
        </p:txBody>
      </p:sp>
      <p:sp>
        <p:nvSpPr>
          <p:cNvPr id="51203" name="Rectangle 3"/>
          <p:cNvSpPr>
            <a:spLocks noGrp="1" noChangeArrowheads="1"/>
          </p:cNvSpPr>
          <p:nvPr>
            <p:ph type="body" idx="1"/>
          </p:nvPr>
        </p:nvSpPr>
        <p:spPr>
          <a:xfrm>
            <a:off x="260982" y="1333500"/>
            <a:ext cx="8622035" cy="5029200"/>
          </a:xfrm>
        </p:spPr>
        <p:txBody>
          <a:bodyPr>
            <a:normAutofit/>
          </a:bodyPr>
          <a:lstStyle/>
          <a:p>
            <a:pPr>
              <a:spcBef>
                <a:spcPts val="0"/>
              </a:spcBef>
            </a:pPr>
            <a:r>
              <a:rPr lang="en-GB" sz="2200" dirty="0">
                <a:latin typeface="Arial" panose="020B0604020202020204" pitchFamily="34" charset="0"/>
                <a:cs typeface="Arial" panose="020B0604020202020204" pitchFamily="34" charset="0"/>
              </a:rPr>
              <a:t>Typical awards are much lower – see next slide.</a:t>
            </a:r>
          </a:p>
          <a:p>
            <a:pPr>
              <a:spcBef>
                <a:spcPts val="0"/>
              </a:spcBef>
            </a:pPr>
            <a:r>
              <a:rPr lang="en-GB" sz="2200" dirty="0">
                <a:latin typeface="Arial" panose="020B0604020202020204" pitchFamily="34" charset="0"/>
                <a:cs typeface="Arial" panose="020B0604020202020204" pitchFamily="34" charset="0"/>
              </a:rPr>
              <a:t>Discrimination cases can also make an award based on injury to feelings</a:t>
            </a:r>
          </a:p>
          <a:p>
            <a:pPr lvl="1">
              <a:spcBef>
                <a:spcPts val="0"/>
              </a:spcBef>
            </a:pPr>
            <a:r>
              <a:rPr lang="en-GB" sz="2200" dirty="0">
                <a:latin typeface="Arial" panose="020B0604020202020204" pitchFamily="34" charset="0"/>
                <a:cs typeface="Arial" panose="020B0604020202020204" pitchFamily="34" charset="0"/>
              </a:rPr>
              <a:t>No limits on discrimination cases</a:t>
            </a:r>
          </a:p>
          <a:p>
            <a:pPr>
              <a:spcBef>
                <a:spcPts val="0"/>
              </a:spcBef>
            </a:pPr>
            <a:r>
              <a:rPr lang="en-GB" sz="2200" dirty="0">
                <a:latin typeface="Arial" panose="020B0604020202020204" pitchFamily="34" charset="0"/>
                <a:cs typeface="Arial" panose="020B0604020202020204" pitchFamily="34" charset="0"/>
              </a:rPr>
              <a:t>Awards can be reduced if </a:t>
            </a:r>
          </a:p>
          <a:p>
            <a:pPr lvl="1">
              <a:spcBef>
                <a:spcPts val="0"/>
              </a:spcBef>
            </a:pPr>
            <a:r>
              <a:rPr lang="en-GB" sz="2200" dirty="0">
                <a:latin typeface="Arial" panose="020B0604020202020204" pitchFamily="34" charset="0"/>
                <a:cs typeface="Arial" panose="020B0604020202020204" pitchFamily="34" charset="0"/>
              </a:rPr>
              <a:t>unfair dismissal based on flaw in procedure</a:t>
            </a:r>
          </a:p>
          <a:p>
            <a:pPr lvl="1">
              <a:spcBef>
                <a:spcPts val="0"/>
              </a:spcBef>
            </a:pPr>
            <a:r>
              <a:rPr lang="en-GB" sz="2200" dirty="0">
                <a:latin typeface="Arial" panose="020B0604020202020204" pitchFamily="34" charset="0"/>
                <a:cs typeface="Arial" panose="020B0604020202020204" pitchFamily="34" charset="0"/>
              </a:rPr>
              <a:t>employee makes inadequate attempt to find other work</a:t>
            </a:r>
          </a:p>
          <a:p>
            <a:pPr>
              <a:spcBef>
                <a:spcPts val="0"/>
              </a:spcBef>
            </a:pPr>
            <a:r>
              <a:rPr lang="en-GB" sz="2200" dirty="0">
                <a:latin typeface="Arial" panose="020B0604020202020204" pitchFamily="34" charset="0"/>
                <a:cs typeface="Arial" panose="020B0604020202020204" pitchFamily="34" charset="0"/>
              </a:rPr>
              <a:t>Compensation can be reduced/increased by up to 25% if ACAS Code of Practice not followed</a:t>
            </a:r>
          </a:p>
          <a:p>
            <a:pPr>
              <a:spcBef>
                <a:spcPts val="0"/>
              </a:spcBef>
            </a:pPr>
            <a:endParaRPr lang="en-GB" sz="2200" dirty="0">
              <a:latin typeface="Arial" panose="020B0604020202020204" pitchFamily="34" charset="0"/>
              <a:cs typeface="Arial" panose="020B0604020202020204" pitchFamily="34" charset="0"/>
            </a:endParaRPr>
          </a:p>
          <a:p>
            <a:pPr>
              <a:spcBef>
                <a:spcPts val="0"/>
              </a:spcBef>
            </a:pPr>
            <a:r>
              <a:rPr lang="en-GB" sz="2200" dirty="0">
                <a:latin typeface="Arial" panose="020B0604020202020204" pitchFamily="34" charset="0"/>
                <a:cs typeface="Arial" panose="020B0604020202020204" pitchFamily="34" charset="0"/>
              </a:rPr>
              <a:t>Maximum compensation for an employee excluded or expelled from a Trade Union is £10,132</a:t>
            </a:r>
          </a:p>
        </p:txBody>
      </p:sp>
    </p:spTree>
    <p:extLst>
      <p:ext uri="{BB962C8B-B14F-4D97-AF65-F5344CB8AC3E}">
        <p14:creationId xmlns:p14="http://schemas.microsoft.com/office/powerpoint/2010/main" val="414308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BA062-4DDD-47E5-9894-51E731F68DE3}"/>
              </a:ext>
            </a:extLst>
          </p:cNvPr>
          <p:cNvSpPr>
            <a:spLocks noGrp="1"/>
          </p:cNvSpPr>
          <p:nvPr>
            <p:ph type="title"/>
          </p:nvPr>
        </p:nvSpPr>
        <p:spPr/>
        <p:txBody>
          <a:bodyPr>
            <a:normAutofit/>
          </a:bodyPr>
          <a:lstStyle/>
          <a:p>
            <a:r>
              <a:rPr lang="en-GB" dirty="0"/>
              <a:t>2018/2019 Awards - </a:t>
            </a:r>
            <a:r>
              <a:rPr lang="en-GB" sz="1600" dirty="0">
                <a:hlinkClick r:id="rId3"/>
              </a:rPr>
              <a:t>https://www.gov.uk/government/statistics/tribunal-statistics-quarterly-april-to-june-2019</a:t>
            </a:r>
            <a:endParaRPr lang="en-GB" sz="1600" dirty="0"/>
          </a:p>
        </p:txBody>
      </p:sp>
      <p:graphicFrame>
        <p:nvGraphicFramePr>
          <p:cNvPr id="5" name="Content Placeholder 4">
            <a:extLst>
              <a:ext uri="{FF2B5EF4-FFF2-40B4-BE49-F238E27FC236}">
                <a16:creationId xmlns:a16="http://schemas.microsoft.com/office/drawing/2014/main" id="{7A610EBF-13E1-4E44-BC85-BB51C281B5B0}"/>
              </a:ext>
            </a:extLst>
          </p:cNvPr>
          <p:cNvGraphicFramePr>
            <a:graphicFrameLocks noGrp="1"/>
          </p:cNvGraphicFramePr>
          <p:nvPr>
            <p:ph idx="1"/>
          </p:nvPr>
        </p:nvGraphicFramePr>
        <p:xfrm>
          <a:off x="1079611" y="1628800"/>
          <a:ext cx="6984777" cy="3816708"/>
        </p:xfrm>
        <a:graphic>
          <a:graphicData uri="http://schemas.openxmlformats.org/drawingml/2006/table">
            <a:tbl>
              <a:tblPr/>
              <a:tblGrid>
                <a:gridCol w="2578072">
                  <a:extLst>
                    <a:ext uri="{9D8B030D-6E8A-4147-A177-3AD203B41FA5}">
                      <a16:colId xmlns:a16="http://schemas.microsoft.com/office/drawing/2014/main" val="2135149741"/>
                    </a:ext>
                  </a:extLst>
                </a:gridCol>
                <a:gridCol w="1543845">
                  <a:extLst>
                    <a:ext uri="{9D8B030D-6E8A-4147-A177-3AD203B41FA5}">
                      <a16:colId xmlns:a16="http://schemas.microsoft.com/office/drawing/2014/main" val="1137479809"/>
                    </a:ext>
                  </a:extLst>
                </a:gridCol>
                <a:gridCol w="1423936">
                  <a:extLst>
                    <a:ext uri="{9D8B030D-6E8A-4147-A177-3AD203B41FA5}">
                      <a16:colId xmlns:a16="http://schemas.microsoft.com/office/drawing/2014/main" val="1567819017"/>
                    </a:ext>
                  </a:extLst>
                </a:gridCol>
                <a:gridCol w="1438924">
                  <a:extLst>
                    <a:ext uri="{9D8B030D-6E8A-4147-A177-3AD203B41FA5}">
                      <a16:colId xmlns:a16="http://schemas.microsoft.com/office/drawing/2014/main" val="3819178975"/>
                    </a:ext>
                  </a:extLst>
                </a:gridCol>
              </a:tblGrid>
              <a:tr h="710918">
                <a:tc>
                  <a:txBody>
                    <a:bodyPr/>
                    <a:lstStyle/>
                    <a:p>
                      <a:pPr fontAlgn="base"/>
                      <a:r>
                        <a:rPr lang="en-GB" sz="1400">
                          <a:effectLst/>
                        </a:rPr>
                        <a:t>Jurisdiction</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Maximum Award</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Median Award</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Average Award</a:t>
                      </a:r>
                    </a:p>
                  </a:txBody>
                  <a:tcPr marL="71207" marR="71207" marT="35603" marB="35603" anchor="ctr">
                    <a:lnL>
                      <a:noFill/>
                    </a:lnL>
                    <a:lnR>
                      <a:noFill/>
                    </a:lnR>
                    <a:lnT>
                      <a:noFill/>
                    </a:lnT>
                    <a:lnB>
                      <a:noFill/>
                    </a:lnB>
                    <a:solidFill>
                      <a:srgbClr val="FFFFFF"/>
                    </a:solidFill>
                  </a:tcPr>
                </a:tc>
                <a:extLst>
                  <a:ext uri="{0D108BD9-81ED-4DB2-BD59-A6C34878D82A}">
                    <a16:rowId xmlns:a16="http://schemas.microsoft.com/office/drawing/2014/main" val="546227231"/>
                  </a:ext>
                </a:extLst>
              </a:tr>
              <a:tr h="497643">
                <a:tc>
                  <a:txBody>
                    <a:bodyPr/>
                    <a:lstStyle/>
                    <a:p>
                      <a:pPr fontAlgn="base"/>
                      <a:r>
                        <a:rPr lang="en-GB" sz="1400">
                          <a:effectLst/>
                        </a:rPr>
                        <a:t>Unfair Dismissal</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£947,585</a:t>
                      </a:r>
                    </a:p>
                  </a:txBody>
                  <a:tcPr marL="71207" marR="71207" marT="35603" marB="35603" anchor="ctr">
                    <a:lnL>
                      <a:noFill/>
                    </a:lnL>
                    <a:lnR>
                      <a:noFill/>
                    </a:lnR>
                    <a:lnT>
                      <a:noFill/>
                    </a:lnT>
                    <a:lnB>
                      <a:noFill/>
                    </a:lnB>
                    <a:solidFill>
                      <a:srgbClr val="FFFFFF"/>
                    </a:solidFill>
                  </a:tcPr>
                </a:tc>
                <a:tc>
                  <a:txBody>
                    <a:bodyPr/>
                    <a:lstStyle/>
                    <a:p>
                      <a:pPr fontAlgn="base"/>
                      <a:r>
                        <a:rPr lang="en-GB" sz="1400" dirty="0">
                          <a:effectLst/>
                        </a:rPr>
                        <a:t>£6,243</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£13,704</a:t>
                      </a:r>
                    </a:p>
                  </a:txBody>
                  <a:tcPr marL="71207" marR="71207" marT="35603" marB="35603" anchor="ctr">
                    <a:lnL>
                      <a:noFill/>
                    </a:lnL>
                    <a:lnR>
                      <a:noFill/>
                    </a:lnR>
                    <a:lnT>
                      <a:noFill/>
                    </a:lnT>
                    <a:lnB>
                      <a:noFill/>
                    </a:lnB>
                    <a:solidFill>
                      <a:srgbClr val="FFFFFF"/>
                    </a:solidFill>
                  </a:tcPr>
                </a:tc>
                <a:extLst>
                  <a:ext uri="{0D108BD9-81ED-4DB2-BD59-A6C34878D82A}">
                    <a16:rowId xmlns:a16="http://schemas.microsoft.com/office/drawing/2014/main" val="2457132279"/>
                  </a:ext>
                </a:extLst>
              </a:tr>
              <a:tr h="617292">
                <a:tc>
                  <a:txBody>
                    <a:bodyPr/>
                    <a:lstStyle/>
                    <a:p>
                      <a:pPr fontAlgn="base"/>
                      <a:r>
                        <a:rPr lang="en-GB" sz="1400">
                          <a:effectLst/>
                        </a:rPr>
                        <a:t>Religion or belief discrimination</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£12,000</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£1,500</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£4,767</a:t>
                      </a:r>
                    </a:p>
                  </a:txBody>
                  <a:tcPr marL="71207" marR="71207" marT="35603" marB="35603" anchor="ctr">
                    <a:lnL>
                      <a:noFill/>
                    </a:lnL>
                    <a:lnR>
                      <a:noFill/>
                    </a:lnR>
                    <a:lnT>
                      <a:noFill/>
                    </a:lnT>
                    <a:lnB>
                      <a:noFill/>
                    </a:lnB>
                    <a:solidFill>
                      <a:srgbClr val="FFFFFF"/>
                    </a:solidFill>
                  </a:tcPr>
                </a:tc>
                <a:extLst>
                  <a:ext uri="{0D108BD9-81ED-4DB2-BD59-A6C34878D82A}">
                    <a16:rowId xmlns:a16="http://schemas.microsoft.com/office/drawing/2014/main" val="1940779598"/>
                  </a:ext>
                </a:extLst>
              </a:tr>
              <a:tr h="497643">
                <a:tc>
                  <a:txBody>
                    <a:bodyPr/>
                    <a:lstStyle/>
                    <a:p>
                      <a:pPr fontAlgn="base"/>
                      <a:r>
                        <a:rPr lang="en-GB" sz="1400">
                          <a:effectLst/>
                        </a:rPr>
                        <a:t>Sex Discrimination</a:t>
                      </a:r>
                    </a:p>
                  </a:txBody>
                  <a:tcPr marL="71207" marR="71207" marT="35603" marB="35603" anchor="ctr">
                    <a:lnL>
                      <a:noFill/>
                    </a:lnL>
                    <a:lnR>
                      <a:noFill/>
                    </a:lnR>
                    <a:lnT>
                      <a:noFill/>
                    </a:lnT>
                    <a:lnB>
                      <a:noFill/>
                    </a:lnB>
                    <a:solidFill>
                      <a:srgbClr val="FFFFFF"/>
                    </a:solidFill>
                  </a:tcPr>
                </a:tc>
                <a:tc>
                  <a:txBody>
                    <a:bodyPr/>
                    <a:lstStyle/>
                    <a:p>
                      <a:pPr fontAlgn="base"/>
                      <a:r>
                        <a:rPr lang="en-GB" sz="1400" dirty="0">
                          <a:effectLst/>
                        </a:rPr>
                        <a:t>£24,103</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£6,498</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£8,774</a:t>
                      </a:r>
                    </a:p>
                  </a:txBody>
                  <a:tcPr marL="71207" marR="71207" marT="35603" marB="35603" anchor="ctr">
                    <a:lnL>
                      <a:noFill/>
                    </a:lnL>
                    <a:lnR>
                      <a:noFill/>
                    </a:lnR>
                    <a:lnT>
                      <a:noFill/>
                    </a:lnT>
                    <a:lnB>
                      <a:noFill/>
                    </a:lnB>
                    <a:solidFill>
                      <a:srgbClr val="FFFFFF"/>
                    </a:solidFill>
                  </a:tcPr>
                </a:tc>
                <a:extLst>
                  <a:ext uri="{0D108BD9-81ED-4DB2-BD59-A6C34878D82A}">
                    <a16:rowId xmlns:a16="http://schemas.microsoft.com/office/drawing/2014/main" val="1214402755"/>
                  </a:ext>
                </a:extLst>
              </a:tr>
              <a:tr h="497643">
                <a:tc>
                  <a:txBody>
                    <a:bodyPr/>
                    <a:lstStyle/>
                    <a:p>
                      <a:pPr fontAlgn="base"/>
                      <a:r>
                        <a:rPr lang="en-GB" sz="1400">
                          <a:effectLst/>
                        </a:rPr>
                        <a:t>Race Discrimination</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£33,660</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£7,882</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£12,487</a:t>
                      </a:r>
                    </a:p>
                  </a:txBody>
                  <a:tcPr marL="71207" marR="71207" marT="35603" marB="35603" anchor="ctr">
                    <a:lnL>
                      <a:noFill/>
                    </a:lnL>
                    <a:lnR>
                      <a:noFill/>
                    </a:lnR>
                    <a:lnT>
                      <a:noFill/>
                    </a:lnT>
                    <a:lnB>
                      <a:noFill/>
                    </a:lnB>
                    <a:solidFill>
                      <a:srgbClr val="FFFFFF"/>
                    </a:solidFill>
                  </a:tcPr>
                </a:tc>
                <a:extLst>
                  <a:ext uri="{0D108BD9-81ED-4DB2-BD59-A6C34878D82A}">
                    <a16:rowId xmlns:a16="http://schemas.microsoft.com/office/drawing/2014/main" val="995892513"/>
                  </a:ext>
                </a:extLst>
              </a:tr>
              <a:tr h="497643">
                <a:tc>
                  <a:txBody>
                    <a:bodyPr/>
                    <a:lstStyle/>
                    <a:p>
                      <a:pPr fontAlgn="base"/>
                      <a:r>
                        <a:rPr lang="en-GB" sz="1400">
                          <a:effectLst/>
                        </a:rPr>
                        <a:t>Age Discrimination</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£172,070</a:t>
                      </a:r>
                    </a:p>
                  </a:txBody>
                  <a:tcPr marL="71207" marR="71207" marT="35603" marB="35603" anchor="ctr">
                    <a:lnL>
                      <a:noFill/>
                    </a:lnL>
                    <a:lnR>
                      <a:noFill/>
                    </a:lnR>
                    <a:lnT>
                      <a:noFill/>
                    </a:lnT>
                    <a:lnB>
                      <a:noFill/>
                    </a:lnB>
                    <a:solidFill>
                      <a:srgbClr val="FFFFFF"/>
                    </a:solidFill>
                  </a:tcPr>
                </a:tc>
                <a:tc>
                  <a:txBody>
                    <a:bodyPr/>
                    <a:lstStyle/>
                    <a:p>
                      <a:pPr fontAlgn="base"/>
                      <a:r>
                        <a:rPr lang="en-GB" sz="1400">
                          <a:effectLst/>
                        </a:rPr>
                        <a:t>£12,365</a:t>
                      </a:r>
                    </a:p>
                  </a:txBody>
                  <a:tcPr marL="71207" marR="71207" marT="35603" marB="35603" anchor="ctr">
                    <a:lnL>
                      <a:noFill/>
                    </a:lnL>
                    <a:lnR>
                      <a:noFill/>
                    </a:lnR>
                    <a:lnT>
                      <a:noFill/>
                    </a:lnT>
                    <a:lnB>
                      <a:noFill/>
                    </a:lnB>
                    <a:solidFill>
                      <a:srgbClr val="FFFFFF"/>
                    </a:solidFill>
                  </a:tcPr>
                </a:tc>
                <a:tc>
                  <a:txBody>
                    <a:bodyPr/>
                    <a:lstStyle/>
                    <a:p>
                      <a:pPr fontAlgn="base"/>
                      <a:r>
                        <a:rPr lang="en-GB" sz="1400" dirty="0">
                          <a:effectLst/>
                        </a:rPr>
                        <a:t>£26,148</a:t>
                      </a:r>
                    </a:p>
                  </a:txBody>
                  <a:tcPr marL="71207" marR="71207" marT="35603" marB="35603" anchor="ctr">
                    <a:lnL>
                      <a:noFill/>
                    </a:lnL>
                    <a:lnR>
                      <a:noFill/>
                    </a:lnR>
                    <a:lnT>
                      <a:noFill/>
                    </a:lnT>
                    <a:lnB>
                      <a:noFill/>
                    </a:lnB>
                    <a:solidFill>
                      <a:srgbClr val="FFFFFF"/>
                    </a:solidFill>
                  </a:tcPr>
                </a:tc>
                <a:extLst>
                  <a:ext uri="{0D108BD9-81ED-4DB2-BD59-A6C34878D82A}">
                    <a16:rowId xmlns:a16="http://schemas.microsoft.com/office/drawing/2014/main" val="2228561897"/>
                  </a:ext>
                </a:extLst>
              </a:tr>
              <a:tr h="497643">
                <a:tc>
                  <a:txBody>
                    <a:bodyPr/>
                    <a:lstStyle/>
                    <a:p>
                      <a:pPr fontAlgn="base"/>
                      <a:r>
                        <a:rPr lang="en-GB" sz="1400">
                          <a:effectLst/>
                        </a:rPr>
                        <a:t>Disability Discrimination</a:t>
                      </a:r>
                    </a:p>
                  </a:txBody>
                  <a:tcPr marL="71207" marR="71207" marT="35603" marB="35603" anchor="ctr">
                    <a:lnL>
                      <a:noFill/>
                    </a:lnL>
                    <a:lnR>
                      <a:noFill/>
                    </a:lnR>
                    <a:lnT>
                      <a:noFill/>
                    </a:lnT>
                    <a:lnB>
                      <a:noFill/>
                    </a:lnB>
                    <a:solidFill>
                      <a:srgbClr val="FFFFFF"/>
                    </a:solidFill>
                  </a:tcPr>
                </a:tc>
                <a:tc>
                  <a:txBody>
                    <a:bodyPr/>
                    <a:lstStyle/>
                    <a:p>
                      <a:pPr fontAlgn="base"/>
                      <a:r>
                        <a:rPr lang="en-GB" sz="1400" dirty="0">
                          <a:effectLst/>
                        </a:rPr>
                        <a:t>£416,015</a:t>
                      </a:r>
                    </a:p>
                  </a:txBody>
                  <a:tcPr marL="71207" marR="71207" marT="35603" marB="35603" anchor="ctr">
                    <a:lnL>
                      <a:noFill/>
                    </a:lnL>
                    <a:lnR>
                      <a:noFill/>
                    </a:lnR>
                    <a:lnT>
                      <a:noFill/>
                    </a:lnT>
                    <a:lnB>
                      <a:noFill/>
                    </a:lnB>
                    <a:solidFill>
                      <a:srgbClr val="FFFFFF"/>
                    </a:solidFill>
                  </a:tcPr>
                </a:tc>
                <a:tc>
                  <a:txBody>
                    <a:bodyPr/>
                    <a:lstStyle/>
                    <a:p>
                      <a:pPr fontAlgn="base"/>
                      <a:r>
                        <a:rPr lang="en-GB" sz="1400" dirty="0">
                          <a:effectLst/>
                        </a:rPr>
                        <a:t>£12,156</a:t>
                      </a:r>
                    </a:p>
                  </a:txBody>
                  <a:tcPr marL="71207" marR="71207" marT="35603" marB="35603" anchor="ctr">
                    <a:lnL>
                      <a:noFill/>
                    </a:lnL>
                    <a:lnR>
                      <a:noFill/>
                    </a:lnR>
                    <a:lnT>
                      <a:noFill/>
                    </a:lnT>
                    <a:lnB>
                      <a:noFill/>
                    </a:lnB>
                    <a:solidFill>
                      <a:srgbClr val="FFFFFF"/>
                    </a:solidFill>
                  </a:tcPr>
                </a:tc>
                <a:tc>
                  <a:txBody>
                    <a:bodyPr/>
                    <a:lstStyle/>
                    <a:p>
                      <a:pPr fontAlgn="base"/>
                      <a:r>
                        <a:rPr lang="en-GB" sz="1400" dirty="0">
                          <a:effectLst/>
                        </a:rPr>
                        <a:t>£28,371</a:t>
                      </a:r>
                    </a:p>
                    <a:p>
                      <a:pPr fontAlgn="base"/>
                      <a:endParaRPr lang="en-GB" sz="1400" dirty="0">
                        <a:effectLst/>
                      </a:endParaRPr>
                    </a:p>
                  </a:txBody>
                  <a:tcPr marL="71207" marR="71207" marT="35603" marB="35603" anchor="ctr">
                    <a:lnL>
                      <a:noFill/>
                    </a:lnL>
                    <a:lnR>
                      <a:noFill/>
                    </a:lnR>
                    <a:lnT>
                      <a:noFill/>
                    </a:lnT>
                    <a:lnB>
                      <a:noFill/>
                    </a:lnB>
                    <a:solidFill>
                      <a:srgbClr val="FFFFFF"/>
                    </a:solidFill>
                  </a:tcPr>
                </a:tc>
                <a:extLst>
                  <a:ext uri="{0D108BD9-81ED-4DB2-BD59-A6C34878D82A}">
                    <a16:rowId xmlns:a16="http://schemas.microsoft.com/office/drawing/2014/main" val="4003531422"/>
                  </a:ext>
                </a:extLst>
              </a:tr>
            </a:tbl>
          </a:graphicData>
        </a:graphic>
      </p:graphicFrame>
      <p:sp>
        <p:nvSpPr>
          <p:cNvPr id="4" name="Slide Number Placeholder 3">
            <a:extLst>
              <a:ext uri="{FF2B5EF4-FFF2-40B4-BE49-F238E27FC236}">
                <a16:creationId xmlns:a16="http://schemas.microsoft.com/office/drawing/2014/main" id="{BD8E38B2-4386-415B-BD61-C965387519A1}"/>
              </a:ext>
            </a:extLst>
          </p:cNvPr>
          <p:cNvSpPr>
            <a:spLocks noGrp="1"/>
          </p:cNvSpPr>
          <p:nvPr>
            <p:ph type="sldNum" sz="quarter" idx="12"/>
          </p:nvPr>
        </p:nvSpPr>
        <p:spPr/>
        <p:txBody>
          <a:bodyPr/>
          <a:lstStyle/>
          <a:p>
            <a:fld id="{AC82685A-BD3A-4230-8D85-804689F67293}" type="slidenum">
              <a:rPr lang="en-GB" smtClean="0"/>
              <a:t>23</a:t>
            </a:fld>
            <a:endParaRPr lang="en-GB"/>
          </a:p>
        </p:txBody>
      </p:sp>
    </p:spTree>
    <p:extLst>
      <p:ext uri="{BB962C8B-B14F-4D97-AF65-F5344CB8AC3E}">
        <p14:creationId xmlns:p14="http://schemas.microsoft.com/office/powerpoint/2010/main" val="1383936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10"/>
            <a:ext cx="8229600" cy="1143000"/>
          </a:xfrm>
        </p:spPr>
        <p:txBody>
          <a:bodyPr>
            <a:normAutofit/>
          </a:bodyPr>
          <a:lstStyle/>
          <a:p>
            <a:r>
              <a:rPr lang="en-GB" dirty="0"/>
              <a:t>European Dimension</a:t>
            </a:r>
          </a:p>
        </p:txBody>
      </p:sp>
      <p:sp>
        <p:nvSpPr>
          <p:cNvPr id="3" name="Content Placeholder 2"/>
          <p:cNvSpPr>
            <a:spLocks noGrp="1"/>
          </p:cNvSpPr>
          <p:nvPr>
            <p:ph idx="1"/>
          </p:nvPr>
        </p:nvSpPr>
        <p:spPr>
          <a:xfrm>
            <a:off x="457200" y="1417638"/>
            <a:ext cx="8229600" cy="4099595"/>
          </a:xfrm>
        </p:spPr>
        <p:txBody>
          <a:bodyPr>
            <a:normAutofit/>
          </a:bodyPr>
          <a:lstStyle/>
          <a:p>
            <a:pPr marL="0" indent="0">
              <a:buNone/>
            </a:pPr>
            <a:r>
              <a:rPr lang="en-GB" dirty="0"/>
              <a:t>European dimension – a strong welfare state, a partnership between government, employers and workers, and minimum standards of work. Legislation – National Living Wage (currently £9.50 per hour for over 23 year olds), parental leave. </a:t>
            </a:r>
          </a:p>
          <a:p>
            <a:endParaRPr lang="en-GB" dirty="0"/>
          </a:p>
        </p:txBody>
      </p:sp>
      <p:sp>
        <p:nvSpPr>
          <p:cNvPr id="4" name="Slide Number Placeholder 3">
            <a:extLst>
              <a:ext uri="{FF2B5EF4-FFF2-40B4-BE49-F238E27FC236}">
                <a16:creationId xmlns:a16="http://schemas.microsoft.com/office/drawing/2014/main" id="{0D25264E-DFA6-4662-ADDE-37D67E519BE2}"/>
              </a:ext>
            </a:extLst>
          </p:cNvPr>
          <p:cNvSpPr>
            <a:spLocks noGrp="1"/>
          </p:cNvSpPr>
          <p:nvPr>
            <p:ph type="sldNum" sz="quarter" idx="12"/>
          </p:nvPr>
        </p:nvSpPr>
        <p:spPr/>
        <p:txBody>
          <a:bodyPr/>
          <a:lstStyle/>
          <a:p>
            <a:fld id="{AC82685A-BD3A-4230-8D85-804689F67293}" type="slidenum">
              <a:rPr lang="en-GB" smtClean="0"/>
              <a:t>24</a:t>
            </a:fld>
            <a:endParaRPr lang="en-GB"/>
          </a:p>
        </p:txBody>
      </p:sp>
    </p:spTree>
    <p:extLst>
      <p:ext uri="{BB962C8B-B14F-4D97-AF65-F5344CB8AC3E}">
        <p14:creationId xmlns:p14="http://schemas.microsoft.com/office/powerpoint/2010/main" val="41693954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solidFill>
                  <a:srgbClr val="002060"/>
                </a:solidFill>
                <a:latin typeface="Arial" pitchFamily="34" charset="0"/>
                <a:cs typeface="Arial" pitchFamily="34" charset="0"/>
              </a:rPr>
              <a:t>What is ‘Globalisation’?</a:t>
            </a:r>
          </a:p>
        </p:txBody>
      </p:sp>
      <p:sp>
        <p:nvSpPr>
          <p:cNvPr id="3" name="Content Placeholder 2"/>
          <p:cNvSpPr>
            <a:spLocks noGrp="1"/>
          </p:cNvSpPr>
          <p:nvPr>
            <p:ph idx="1"/>
          </p:nvPr>
        </p:nvSpPr>
        <p:spPr>
          <a:xfrm>
            <a:off x="457200" y="1312986"/>
            <a:ext cx="8229600" cy="4564286"/>
          </a:xfrm>
        </p:spPr>
        <p:txBody>
          <a:bodyPr>
            <a:normAutofit lnSpcReduction="10000"/>
          </a:bodyPr>
          <a:lstStyle/>
          <a:p>
            <a:r>
              <a:rPr lang="en-GB" altLang="en-US" sz="2400" dirty="0"/>
              <a:t>Increased levels of international trade</a:t>
            </a:r>
          </a:p>
          <a:p>
            <a:r>
              <a:rPr lang="en-GB" altLang="en-US" sz="2400" dirty="0"/>
              <a:t>Growing importance of international financial markets and transactions</a:t>
            </a:r>
          </a:p>
          <a:p>
            <a:r>
              <a:rPr lang="en-GB" altLang="en-US" sz="2400" dirty="0"/>
              <a:t>Expansion of foreign industrial investment</a:t>
            </a:r>
          </a:p>
          <a:p>
            <a:r>
              <a:rPr lang="en-GB" altLang="en-US" sz="2400" dirty="0"/>
              <a:t>Power and influence of Multi-national Corporations (MNCs)</a:t>
            </a:r>
          </a:p>
          <a:p>
            <a:r>
              <a:rPr lang="en-GB" altLang="en-US" sz="2400" dirty="0"/>
              <a:t>Growing mobility of labour across international borders</a:t>
            </a:r>
          </a:p>
          <a:p>
            <a:r>
              <a:rPr lang="en-GB" altLang="en-US" sz="2400" dirty="0"/>
              <a:t>Concept of globalisation arguably used to justify (neo) liberal market model</a:t>
            </a:r>
          </a:p>
          <a:p>
            <a:pPr lvl="1"/>
            <a:r>
              <a:rPr lang="en-GB" altLang="en-US" sz="2000" i="1" dirty="0"/>
              <a:t>Liberalisation of markets</a:t>
            </a:r>
          </a:p>
          <a:p>
            <a:pPr lvl="1"/>
            <a:r>
              <a:rPr lang="en-GB" altLang="en-US" sz="2000" i="1" dirty="0"/>
              <a:t>Privatisation</a:t>
            </a:r>
          </a:p>
          <a:p>
            <a:pPr lvl="1"/>
            <a:r>
              <a:rPr lang="en-GB" altLang="en-US" sz="2000" i="1" dirty="0"/>
              <a:t>Reduced taxation</a:t>
            </a:r>
          </a:p>
          <a:p>
            <a:endParaRPr lang="en-GB" altLang="en-US" sz="3000" dirty="0"/>
          </a:p>
          <a:p>
            <a:pPr marL="0" indent="0">
              <a:buNone/>
            </a:pPr>
            <a:endParaRPr lang="en-GB" altLang="en-US" sz="3000" dirty="0"/>
          </a:p>
        </p:txBody>
      </p:sp>
    </p:spTree>
    <p:extLst>
      <p:ext uri="{BB962C8B-B14F-4D97-AF65-F5344CB8AC3E}">
        <p14:creationId xmlns:p14="http://schemas.microsoft.com/office/powerpoint/2010/main" val="23681655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solidFill>
                  <a:srgbClr val="002060"/>
                </a:solidFill>
              </a:rPr>
              <a:t>Implications for Employment Relations</a:t>
            </a:r>
            <a:endParaRPr lang="en-GB" dirty="0">
              <a:solidFill>
                <a:srgbClr val="002060"/>
              </a:solidFill>
            </a:endParaRPr>
          </a:p>
        </p:txBody>
      </p:sp>
      <p:sp>
        <p:nvSpPr>
          <p:cNvPr id="3" name="Content Placeholder 2"/>
          <p:cNvSpPr>
            <a:spLocks noGrp="1"/>
          </p:cNvSpPr>
          <p:nvPr>
            <p:ph idx="1"/>
          </p:nvPr>
        </p:nvSpPr>
        <p:spPr>
          <a:xfrm>
            <a:off x="395536" y="1418492"/>
            <a:ext cx="8291264" cy="4707671"/>
          </a:xfrm>
        </p:spPr>
        <p:txBody>
          <a:bodyPr/>
          <a:lstStyle/>
          <a:p>
            <a:r>
              <a:rPr lang="en-GB" sz="2400" dirty="0"/>
              <a:t>Globalisation has often been used to support arguments for labour market de-regulation and flexibility</a:t>
            </a:r>
          </a:p>
          <a:p>
            <a:r>
              <a:rPr lang="en-GB" sz="2400" dirty="0"/>
              <a:t>Threatens existing systems of employment regulation (Eaton, 2000)</a:t>
            </a:r>
          </a:p>
          <a:p>
            <a:pPr lvl="1"/>
            <a:r>
              <a:rPr lang="en-GB" sz="2000" i="1" dirty="0"/>
              <a:t>Legislation </a:t>
            </a:r>
          </a:p>
          <a:p>
            <a:pPr lvl="1"/>
            <a:r>
              <a:rPr lang="en-GB" sz="2000" i="1" dirty="0"/>
              <a:t>Trade union organisation</a:t>
            </a:r>
          </a:p>
          <a:p>
            <a:pPr lvl="1"/>
            <a:r>
              <a:rPr lang="en-GB" sz="2000" i="1" dirty="0"/>
              <a:t>Terms, conditions and standards</a:t>
            </a:r>
          </a:p>
          <a:p>
            <a:r>
              <a:rPr lang="en-GB" sz="2400" dirty="0"/>
              <a:t>Greater prosperity vs income inequality – See Pay Chapter</a:t>
            </a:r>
          </a:p>
          <a:p>
            <a:r>
              <a:rPr lang="en-GB" sz="2400" dirty="0"/>
              <a:t>Tendency for ER systems to converge? (Turner and </a:t>
            </a:r>
            <a:r>
              <a:rPr lang="en-GB" sz="2400" dirty="0" err="1"/>
              <a:t>Windmuller</a:t>
            </a:r>
            <a:r>
              <a:rPr lang="en-GB" sz="2400" dirty="0"/>
              <a:t>, 1998)</a:t>
            </a:r>
          </a:p>
          <a:p>
            <a:pPr lvl="1"/>
            <a:r>
              <a:rPr lang="en-GB" sz="2000" i="1" dirty="0"/>
              <a:t>National systems remain resilient (Hall and Soskice, 2011)</a:t>
            </a:r>
          </a:p>
        </p:txBody>
      </p:sp>
    </p:spTree>
    <p:extLst>
      <p:ext uri="{BB962C8B-B14F-4D97-AF65-F5344CB8AC3E}">
        <p14:creationId xmlns:p14="http://schemas.microsoft.com/office/powerpoint/2010/main" val="21224188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solidFill>
                  <a:srgbClr val="002060"/>
                </a:solidFill>
                <a:latin typeface="Arial" pitchFamily="34" charset="0"/>
                <a:cs typeface="Arial" pitchFamily="34" charset="0"/>
              </a:rPr>
              <a:t>Role of Multi-national </a:t>
            </a:r>
            <a:r>
              <a:rPr lang="en-US" sz="3600" dirty="0">
                <a:solidFill>
                  <a:srgbClr val="002060"/>
                </a:solidFill>
              </a:rPr>
              <a:t>C</a:t>
            </a:r>
            <a:r>
              <a:rPr lang="en-US" sz="3600" dirty="0">
                <a:solidFill>
                  <a:srgbClr val="002060"/>
                </a:solidFill>
                <a:latin typeface="Arial" pitchFamily="34" charset="0"/>
                <a:cs typeface="Arial" pitchFamily="34" charset="0"/>
              </a:rPr>
              <a:t>ompanies</a:t>
            </a:r>
            <a:endParaRPr lang="en-GB" sz="3600" dirty="0">
              <a:solidFill>
                <a:srgbClr val="002060"/>
              </a:solidFill>
              <a:latin typeface="Arial" pitchFamily="34" charset="0"/>
              <a:cs typeface="Arial" pitchFamily="34" charset="0"/>
            </a:endParaRPr>
          </a:p>
        </p:txBody>
      </p:sp>
      <p:sp>
        <p:nvSpPr>
          <p:cNvPr id="3" name="Content Placeholder 2"/>
          <p:cNvSpPr>
            <a:spLocks noGrp="1"/>
          </p:cNvSpPr>
          <p:nvPr>
            <p:ph idx="1"/>
          </p:nvPr>
        </p:nvSpPr>
        <p:spPr>
          <a:xfrm>
            <a:off x="457200" y="1412776"/>
            <a:ext cx="8229600" cy="4320481"/>
          </a:xfrm>
        </p:spPr>
        <p:txBody>
          <a:bodyPr>
            <a:normAutofit fontScale="92500"/>
          </a:bodyPr>
          <a:lstStyle/>
          <a:p>
            <a:r>
              <a:rPr lang="en-GB" altLang="en-US" sz="2400" dirty="0"/>
              <a:t>Companies operating and investing beyond national base</a:t>
            </a:r>
          </a:p>
          <a:p>
            <a:r>
              <a:rPr lang="en-GB" altLang="en-US" sz="2400" dirty="0"/>
              <a:t>Global production chains and standardisation</a:t>
            </a:r>
          </a:p>
          <a:p>
            <a:r>
              <a:rPr lang="en-GB" altLang="en-US" sz="2400" dirty="0"/>
              <a:t>Potential for ‘co-</a:t>
            </a:r>
            <a:r>
              <a:rPr lang="en-GB" altLang="en-US" sz="2400" dirty="0" err="1"/>
              <a:t>ercive</a:t>
            </a:r>
            <a:r>
              <a:rPr lang="en-GB" altLang="en-US" sz="2400" dirty="0"/>
              <a:t> comparisons’ (Mueller and Purcell, 1992)</a:t>
            </a:r>
          </a:p>
          <a:p>
            <a:pPr lvl="1"/>
            <a:r>
              <a:rPr lang="en-GB" altLang="en-US" sz="2000" i="1" dirty="0"/>
              <a:t>Increased pressure on workers and unions – convergence</a:t>
            </a:r>
          </a:p>
          <a:p>
            <a:pPr lvl="1"/>
            <a:r>
              <a:rPr lang="en-GB" altLang="en-US" sz="2000" i="1" dirty="0"/>
              <a:t>Host-country effects still important </a:t>
            </a:r>
          </a:p>
          <a:p>
            <a:r>
              <a:rPr lang="en-GB" altLang="en-US" sz="2400" dirty="0"/>
              <a:t>‘Regime competition’ (</a:t>
            </a:r>
            <a:r>
              <a:rPr lang="en-GB" altLang="en-US" sz="2400" dirty="0" err="1"/>
              <a:t>Streeck</a:t>
            </a:r>
            <a:r>
              <a:rPr lang="en-GB" altLang="en-US" sz="2400" dirty="0"/>
              <a:t>, 1997)</a:t>
            </a:r>
          </a:p>
          <a:p>
            <a:pPr lvl="1"/>
            <a:r>
              <a:rPr lang="en-GB" altLang="en-US" sz="2000" i="1" dirty="0"/>
              <a:t>Power of MNCs can influence government policy to secure inward investment</a:t>
            </a:r>
            <a:endParaRPr lang="en-GB" altLang="en-US" sz="2400" dirty="0"/>
          </a:p>
          <a:p>
            <a:r>
              <a:rPr lang="en-GB" altLang="en-US" sz="2400" dirty="0"/>
              <a:t>But lower labour costs not necessarily prime issue for MNCs</a:t>
            </a:r>
          </a:p>
          <a:p>
            <a:pPr lvl="1"/>
            <a:r>
              <a:rPr lang="en-GB" altLang="en-US" sz="2000" i="1" dirty="0"/>
              <a:t>Access to product markets and skills</a:t>
            </a:r>
            <a:endParaRPr lang="en-GB" altLang="en-US" sz="2400" dirty="0"/>
          </a:p>
          <a:p>
            <a:endParaRPr lang="en-GB" altLang="en-US" sz="2400" dirty="0"/>
          </a:p>
        </p:txBody>
      </p:sp>
    </p:spTree>
    <p:extLst>
      <p:ext uri="{BB962C8B-B14F-4D97-AF65-F5344CB8AC3E}">
        <p14:creationId xmlns:p14="http://schemas.microsoft.com/office/powerpoint/2010/main" val="4124129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err="1">
                <a:solidFill>
                  <a:srgbClr val="002060"/>
                </a:solidFill>
                <a:latin typeface="Arial" pitchFamily="34" charset="0"/>
                <a:cs typeface="Arial" pitchFamily="34" charset="0"/>
              </a:rPr>
              <a:t>Globalisation</a:t>
            </a:r>
            <a:r>
              <a:rPr lang="en-US" sz="3600" dirty="0">
                <a:solidFill>
                  <a:srgbClr val="002060"/>
                </a:solidFill>
                <a:latin typeface="Arial" pitchFamily="34" charset="0"/>
                <a:cs typeface="Arial" pitchFamily="34" charset="0"/>
              </a:rPr>
              <a:t> and International Standards</a:t>
            </a:r>
            <a:endParaRPr lang="en-GB" sz="3600" dirty="0">
              <a:solidFill>
                <a:srgbClr val="002060"/>
              </a:solidFill>
              <a:latin typeface="Arial" pitchFamily="34" charset="0"/>
              <a:cs typeface="Arial" pitchFamily="34" charset="0"/>
            </a:endParaRPr>
          </a:p>
        </p:txBody>
      </p:sp>
      <p:sp>
        <p:nvSpPr>
          <p:cNvPr id="3" name="Content Placeholder 2"/>
          <p:cNvSpPr>
            <a:spLocks noGrp="1"/>
          </p:cNvSpPr>
          <p:nvPr>
            <p:ph idx="1"/>
          </p:nvPr>
        </p:nvSpPr>
        <p:spPr>
          <a:xfrm>
            <a:off x="457200" y="1412776"/>
            <a:ext cx="8229600" cy="4320481"/>
          </a:xfrm>
        </p:spPr>
        <p:txBody>
          <a:bodyPr>
            <a:normAutofit fontScale="77500" lnSpcReduction="20000"/>
          </a:bodyPr>
          <a:lstStyle/>
          <a:p>
            <a:pPr>
              <a:spcBef>
                <a:spcPts val="0"/>
              </a:spcBef>
            </a:pPr>
            <a:r>
              <a:rPr lang="en-GB" dirty="0"/>
              <a:t>Impact of globalisation on developing economies</a:t>
            </a:r>
          </a:p>
          <a:p>
            <a:pPr lvl="1">
              <a:spcBef>
                <a:spcPts val="0"/>
              </a:spcBef>
            </a:pPr>
            <a:r>
              <a:rPr lang="en-GB" sz="2000" dirty="0"/>
              <a:t>Attraction of low labour costs, weak regulation and lack of trade union organisation</a:t>
            </a:r>
          </a:p>
          <a:p>
            <a:pPr>
              <a:spcBef>
                <a:spcPts val="0"/>
              </a:spcBef>
            </a:pPr>
            <a:r>
              <a:rPr lang="en-GB" dirty="0"/>
              <a:t>Some argue that globalisation has triggered a ‘race to the bottom’ (Frobel et al., 1980)</a:t>
            </a:r>
          </a:p>
          <a:p>
            <a:pPr>
              <a:spcBef>
                <a:spcPts val="0"/>
              </a:spcBef>
            </a:pPr>
            <a:r>
              <a:rPr lang="en-GB" dirty="0"/>
              <a:t>More prevalent in industries where labour costs key component of price</a:t>
            </a:r>
          </a:p>
          <a:p>
            <a:pPr lvl="1">
              <a:spcBef>
                <a:spcPts val="0"/>
              </a:spcBef>
            </a:pPr>
            <a:r>
              <a:rPr lang="en-GB" sz="2000" dirty="0"/>
              <a:t>Erosion of labour standards – ‘sweatshop’ conditions</a:t>
            </a:r>
          </a:p>
          <a:p>
            <a:pPr>
              <a:spcBef>
                <a:spcPts val="0"/>
              </a:spcBef>
            </a:pPr>
            <a:r>
              <a:rPr lang="en-GB" dirty="0"/>
              <a:t>Impact on developed economies</a:t>
            </a:r>
          </a:p>
          <a:p>
            <a:pPr lvl="1">
              <a:spcBef>
                <a:spcPts val="0"/>
              </a:spcBef>
            </a:pPr>
            <a:r>
              <a:rPr lang="en-GB" dirty="0"/>
              <a:t>Potential for significant inequality (</a:t>
            </a:r>
            <a:r>
              <a:rPr lang="en-GB" dirty="0" err="1"/>
              <a:t>Bacchetta</a:t>
            </a:r>
            <a:r>
              <a:rPr lang="en-GB" dirty="0"/>
              <a:t> et al., 2009)</a:t>
            </a:r>
          </a:p>
          <a:p>
            <a:pPr lvl="1">
              <a:spcBef>
                <a:spcPts val="0"/>
              </a:spcBef>
            </a:pPr>
            <a:r>
              <a:rPr lang="en-GB" dirty="0"/>
              <a:t>Significant evidence of poor working conditions, low wages and labour rights abuses common in some countries</a:t>
            </a:r>
          </a:p>
          <a:p>
            <a:pPr lvl="1">
              <a:spcBef>
                <a:spcPts val="0"/>
              </a:spcBef>
            </a:pPr>
            <a:r>
              <a:rPr lang="en-GB" dirty="0"/>
              <a:t>MNCs have been reluctant to allow independent scrutiny (Oxfam, 2010)</a:t>
            </a:r>
          </a:p>
          <a:p>
            <a:pPr lvl="1">
              <a:spcBef>
                <a:spcPts val="0"/>
              </a:spcBef>
            </a:pPr>
            <a:endParaRPr lang="en-GB" i="1" dirty="0"/>
          </a:p>
          <a:p>
            <a:pPr lvl="1">
              <a:spcBef>
                <a:spcPts val="0"/>
              </a:spcBef>
            </a:pPr>
            <a:endParaRPr lang="en-GB" sz="2000" i="1" dirty="0"/>
          </a:p>
          <a:p>
            <a:pPr>
              <a:spcBef>
                <a:spcPts val="0"/>
              </a:spcBef>
            </a:pPr>
            <a:endParaRPr lang="en-GB" sz="2000" i="1" dirty="0"/>
          </a:p>
        </p:txBody>
      </p:sp>
    </p:spTree>
    <p:extLst>
      <p:ext uri="{BB962C8B-B14F-4D97-AF65-F5344CB8AC3E}">
        <p14:creationId xmlns:p14="http://schemas.microsoft.com/office/powerpoint/2010/main" val="185023345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purl.org/dc/elements/1.1/"/>
    <ds:schemaRef ds:uri="f66716c4-314f-46c1-b01e-5a44c61897d8"/>
    <ds:schemaRef ds:uri="http://schemas.microsoft.com/office/2006/documentManagement/types"/>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 ds:uri="a908d394-d138-480e-87a3-ff44c37f991a"/>
    <ds:schemaRef ds:uri="http://purl.org/dc/dcmitype/"/>
  </ds:schemaRefs>
</ds:datastoreItem>
</file>

<file path=customXml/itemProps2.xml><?xml version="1.0" encoding="utf-8"?>
<ds:datastoreItem xmlns:ds="http://schemas.openxmlformats.org/officeDocument/2006/customXml" ds:itemID="{8BFD2DBE-5C5E-4B5B-A7BE-01135E916F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9300</TotalTime>
  <Words>4815</Words>
  <Application>Microsoft Office PowerPoint</Application>
  <PresentationFormat>On-screen Show (4:3)</PresentationFormat>
  <Paragraphs>406</Paragraphs>
  <Slides>28</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Arial Narrow</vt:lpstr>
      <vt:lpstr>Calibri</vt:lpstr>
      <vt:lpstr>Montserrat</vt:lpstr>
      <vt:lpstr>Myriad Pro</vt:lpstr>
      <vt:lpstr>Open Sans</vt:lpstr>
      <vt:lpstr>Wingdings</vt:lpstr>
      <vt:lpstr>20140311PresentationUWTSDTemplate</vt:lpstr>
      <vt:lpstr>PowerPoint Presentation</vt:lpstr>
      <vt:lpstr>Overview of Session</vt:lpstr>
      <vt:lpstr>Definitions of Employee Relations (ER)</vt:lpstr>
      <vt:lpstr>Definitions</vt:lpstr>
      <vt:lpstr>Contexts for ER</vt:lpstr>
      <vt:lpstr>Factors Shaping Labour Markets and their Implications for the Employment Relationship</vt:lpstr>
      <vt:lpstr>Perspectives on Employee Relationships</vt:lpstr>
      <vt:lpstr>Perspectives on ER (1)</vt:lpstr>
      <vt:lpstr>Perspectives on ER (2)</vt:lpstr>
      <vt:lpstr>The Employment Relationship as:</vt:lpstr>
      <vt:lpstr>Chapters 1/2 – Dundon and Rollinson (2011)</vt:lpstr>
      <vt:lpstr>Parties involved in Employee Relationships</vt:lpstr>
      <vt:lpstr>Parties to Employment Relationships (1)</vt:lpstr>
      <vt:lpstr>Management Style</vt:lpstr>
      <vt:lpstr>Parties to Employment Relationships (2)</vt:lpstr>
      <vt:lpstr>Parties to Employment Relationships (3)</vt:lpstr>
      <vt:lpstr>The Legal Framework</vt:lpstr>
      <vt:lpstr>Good Work Plan</vt:lpstr>
      <vt:lpstr>Trade Union Act 2016 and (2019) Amendment Bill</vt:lpstr>
      <vt:lpstr>ET Compensation Limits</vt:lpstr>
      <vt:lpstr>ET Compensation Limits</vt:lpstr>
      <vt:lpstr>Awards and Compensation</vt:lpstr>
      <vt:lpstr>2018/2019 Awards - https://www.gov.uk/government/statistics/tribunal-statistics-quarterly-april-to-june-2019</vt:lpstr>
      <vt:lpstr>European Dimension</vt:lpstr>
      <vt:lpstr>What is ‘Globalisation’?</vt:lpstr>
      <vt:lpstr>Implications for Employment Relations</vt:lpstr>
      <vt:lpstr>Role of Multi-national Companies</vt:lpstr>
      <vt:lpstr>Globalisation and International Standards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Deborah Rees</cp:lastModifiedBy>
  <cp:revision>57</cp:revision>
  <cp:lastPrinted>2020-04-11T13:19:42Z</cp:lastPrinted>
  <dcterms:created xsi:type="dcterms:W3CDTF">2015-04-14T15:21:28Z</dcterms:created>
  <dcterms:modified xsi:type="dcterms:W3CDTF">2021-11-05T10:01:01Z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