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81" r:id="rId1"/>
  </p:sldMasterIdLst>
  <p:notesMasterIdLst>
    <p:notesMasterId r:id="rId16"/>
  </p:notesMasterIdLst>
  <p:handoutMasterIdLst>
    <p:handoutMasterId r:id="rId17"/>
  </p:handoutMasterIdLst>
  <p:sldIdLst>
    <p:sldId id="286" r:id="rId2"/>
    <p:sldId id="257" r:id="rId3"/>
    <p:sldId id="258" r:id="rId4"/>
    <p:sldId id="270" r:id="rId5"/>
    <p:sldId id="296" r:id="rId6"/>
    <p:sldId id="263" r:id="rId7"/>
    <p:sldId id="292" r:id="rId8"/>
    <p:sldId id="293" r:id="rId9"/>
    <p:sldId id="294" r:id="rId10"/>
    <p:sldId id="275" r:id="rId11"/>
    <p:sldId id="291" r:id="rId12"/>
    <p:sldId id="264" r:id="rId13"/>
    <p:sldId id="297" r:id="rId14"/>
    <p:sldId id="295" r:id="rId15"/>
  </p:sldIdLst>
  <p:sldSz cx="9144000" cy="6858000" type="screen4x3"/>
  <p:notesSz cx="6724650" cy="97742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3A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9191"/>
    <p:restoredTop sz="74016" autoAdjust="0"/>
  </p:normalViewPr>
  <p:slideViewPr>
    <p:cSldViewPr>
      <p:cViewPr varScale="1">
        <p:scale>
          <a:sx n="63" d="100"/>
          <a:sy n="63" d="100"/>
        </p:scale>
        <p:origin x="1038" y="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089DA88B-F6C5-4B25-B3DC-8361B045063C}"/>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72707" name="Rectangle 3">
            <a:extLst>
              <a:ext uri="{FF2B5EF4-FFF2-40B4-BE49-F238E27FC236}">
                <a16:creationId xmlns:a16="http://schemas.microsoft.com/office/drawing/2014/main" id="{1E780031-E4CE-4219-8EB6-4FC07C6E178D}"/>
              </a:ext>
            </a:extLst>
          </p:cNvPr>
          <p:cNvSpPr>
            <a:spLocks noGrp="1" noChangeArrowheads="1"/>
          </p:cNvSpPr>
          <p:nvPr>
            <p:ph type="dt" sz="quarter"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72708" name="Rectangle 4">
            <a:extLst>
              <a:ext uri="{FF2B5EF4-FFF2-40B4-BE49-F238E27FC236}">
                <a16:creationId xmlns:a16="http://schemas.microsoft.com/office/drawing/2014/main" id="{1AE8C20E-F974-458A-906D-0AC276E78E06}"/>
              </a:ext>
            </a:extLst>
          </p:cNvPr>
          <p:cNvSpPr>
            <a:spLocks noGrp="1" noChangeArrowheads="1"/>
          </p:cNvSpPr>
          <p:nvPr>
            <p:ph type="ftr" sz="quarter" idx="2"/>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72709" name="Rectangle 5">
            <a:extLst>
              <a:ext uri="{FF2B5EF4-FFF2-40B4-BE49-F238E27FC236}">
                <a16:creationId xmlns:a16="http://schemas.microsoft.com/office/drawing/2014/main" id="{1C89438A-D51C-4258-944D-40C41187CDA6}"/>
              </a:ext>
            </a:extLst>
          </p:cNvPr>
          <p:cNvSpPr>
            <a:spLocks noGrp="1" noChangeArrowheads="1"/>
          </p:cNvSpPr>
          <p:nvPr>
            <p:ph type="sldNum" sz="quarter" idx="3"/>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2012DA0E-EF08-47EA-8FEF-FBE1362FF38E}"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2C59EEEF-B746-450D-BEF5-040CCA072996}"/>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45059" name="Rectangle 3">
            <a:extLst>
              <a:ext uri="{FF2B5EF4-FFF2-40B4-BE49-F238E27FC236}">
                <a16:creationId xmlns:a16="http://schemas.microsoft.com/office/drawing/2014/main" id="{9D5FA796-A208-4699-831F-FDBA15FD7647}"/>
              </a:ext>
            </a:extLst>
          </p:cNvPr>
          <p:cNvSpPr>
            <a:spLocks noGrp="1" noChangeArrowheads="1"/>
          </p:cNvSpPr>
          <p:nvPr>
            <p:ph type="dt"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4100" name="Rectangle 4">
            <a:extLst>
              <a:ext uri="{FF2B5EF4-FFF2-40B4-BE49-F238E27FC236}">
                <a16:creationId xmlns:a16="http://schemas.microsoft.com/office/drawing/2014/main" id="{3427938B-C8C1-49BA-B4B7-C5A0A6DE0936}"/>
              </a:ext>
            </a:extLst>
          </p:cNvPr>
          <p:cNvSpPr>
            <a:spLocks noGrp="1" noRot="1" noChangeAspect="1" noChangeArrowheads="1" noTextEdit="1"/>
          </p:cNvSpPr>
          <p:nvPr>
            <p:ph type="sldImg" idx="2"/>
          </p:nvPr>
        </p:nvSpPr>
        <p:spPr bwMode="auto">
          <a:xfrm>
            <a:off x="919163" y="733425"/>
            <a:ext cx="4886325" cy="36655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1" name="Rectangle 5">
            <a:extLst>
              <a:ext uri="{FF2B5EF4-FFF2-40B4-BE49-F238E27FC236}">
                <a16:creationId xmlns:a16="http://schemas.microsoft.com/office/drawing/2014/main" id="{68CF7F6B-A3D7-4B0D-A9CE-780E95287120}"/>
              </a:ext>
            </a:extLst>
          </p:cNvPr>
          <p:cNvSpPr>
            <a:spLocks noGrp="1" noChangeArrowheads="1"/>
          </p:cNvSpPr>
          <p:nvPr>
            <p:ph type="body" sz="quarter" idx="3"/>
          </p:nvPr>
        </p:nvSpPr>
        <p:spPr bwMode="auto">
          <a:xfrm>
            <a:off x="671513" y="4641850"/>
            <a:ext cx="5381625" cy="4398963"/>
          </a:xfrm>
          <a:prstGeom prst="rect">
            <a:avLst/>
          </a:prstGeom>
          <a:noFill/>
          <a:ln>
            <a:noFill/>
          </a:ln>
          <a:effectLst/>
        </p:spPr>
        <p:txBody>
          <a:bodyPr vert="horz" wrap="square" lIns="91861" tIns="45930" rIns="91861" bIns="4593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a:extLst>
              <a:ext uri="{FF2B5EF4-FFF2-40B4-BE49-F238E27FC236}">
                <a16:creationId xmlns:a16="http://schemas.microsoft.com/office/drawing/2014/main" id="{8FD6A68E-5CC1-4936-88EE-84A12AA87FBA}"/>
              </a:ext>
            </a:extLst>
          </p:cNvPr>
          <p:cNvSpPr>
            <a:spLocks noGrp="1" noChangeArrowheads="1"/>
          </p:cNvSpPr>
          <p:nvPr>
            <p:ph type="ftr" sz="quarter" idx="4"/>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45063" name="Rectangle 7">
            <a:extLst>
              <a:ext uri="{FF2B5EF4-FFF2-40B4-BE49-F238E27FC236}">
                <a16:creationId xmlns:a16="http://schemas.microsoft.com/office/drawing/2014/main" id="{D0E76932-663A-4696-A356-E4A043CA726C}"/>
              </a:ext>
            </a:extLst>
          </p:cNvPr>
          <p:cNvSpPr>
            <a:spLocks noGrp="1" noChangeArrowheads="1"/>
          </p:cNvSpPr>
          <p:nvPr>
            <p:ph type="sldNum" sz="quarter" idx="5"/>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01D72F3E-2662-4F08-800D-A9B691394B2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blog.alexa.com/competitive-analysis-frameworks/"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4E236C93-B518-4977-809D-00B63019D68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FC0960-A5C5-42FF-86CA-A9D558C92372}" type="slidenum">
              <a:rPr lang="en-US" altLang="en-US" smtClean="0"/>
              <a:pPr/>
              <a:t>2</a:t>
            </a:fld>
            <a:endParaRPr lang="en-US" altLang="en-US"/>
          </a:p>
        </p:txBody>
      </p:sp>
      <p:sp>
        <p:nvSpPr>
          <p:cNvPr id="8195" name="Rectangle 2">
            <a:extLst>
              <a:ext uri="{FF2B5EF4-FFF2-40B4-BE49-F238E27FC236}">
                <a16:creationId xmlns:a16="http://schemas.microsoft.com/office/drawing/2014/main" id="{33ED6CAD-A9AE-4BA0-9439-D6DEA805C8C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597A8E7-74DD-4218-9F61-0FF429C5D87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t>The name of our restaurant is </a:t>
            </a:r>
            <a:r>
              <a:rPr lang="en-GB" altLang="en-US" dirty="0" err="1"/>
              <a:t>grillify</a:t>
            </a:r>
            <a:r>
              <a:rPr lang="en-GB" altLang="en-US" dirty="0"/>
              <a:t>, our speciality is steaks, lobster and we provide many sides </a:t>
            </a:r>
            <a:r>
              <a:rPr lang="en-GB" altLang="en-US" dirty="0" err="1"/>
              <a:t>aswell</a:t>
            </a:r>
            <a:r>
              <a:rPr lang="en-GB" altLang="en-US" dirty="0"/>
              <a:t>.</a:t>
            </a:r>
          </a:p>
          <a:p>
            <a:pPr eaLnBrk="1" hangingPunct="1"/>
            <a:r>
              <a:rPr lang="en-GB" altLang="en-US" dirty="0"/>
              <a:t>Our location is in the town centre, but the area is the quite side of it which is by pigeon park. </a:t>
            </a:r>
          </a:p>
          <a:p>
            <a:pPr eaLnBrk="1" hangingPunct="1"/>
            <a:endParaRPr lang="en-GB" altLang="en-US" dirty="0"/>
          </a:p>
          <a:p>
            <a:pPr eaLnBrk="1" hangingPunct="1"/>
            <a:r>
              <a:rPr lang="en-GB" altLang="en-US" dirty="0"/>
              <a:t>We are here to cater families and couples and the local area which can be staff members from the businesses and shoppers </a:t>
            </a:r>
          </a:p>
          <a:p>
            <a:pPr eaLnBrk="1" hangingPunct="1"/>
            <a:r>
              <a:rPr lang="en-GB" altLang="en-US" dirty="0"/>
              <a:t>Our first year plan is to be well known in the local area and city so that we have a stable income source and a social media trend  </a:t>
            </a:r>
          </a:p>
          <a:p>
            <a:pPr eaLnBrk="1" hangingPunct="1"/>
            <a:r>
              <a:rPr lang="en-GB" altLang="en-US" dirty="0"/>
              <a:t>Our 5 year plan is to be a hot spot in Birmingham where people from other cities come to eat </a:t>
            </a:r>
          </a:p>
          <a:p>
            <a:pPr eaLnBrk="1" hangingPunct="1"/>
            <a:endParaRPr lang="en-US" altLang="en-US" dirty="0"/>
          </a:p>
        </p:txBody>
      </p:sp>
      <p:sp>
        <p:nvSpPr>
          <p:cNvPr id="2" name="Header Placeholder 1">
            <a:extLst>
              <a:ext uri="{FF2B5EF4-FFF2-40B4-BE49-F238E27FC236}">
                <a16:creationId xmlns:a16="http://schemas.microsoft.com/office/drawing/2014/main" id="{449319EF-D6EB-49DA-9C88-7EA82A209700}"/>
              </a:ext>
            </a:extLst>
          </p:cNvPr>
          <p:cNvSpPr>
            <a:spLocks noGrp="1"/>
          </p:cNvSpPr>
          <p:nvPr>
            <p:ph type="hdr" sz="quarter"/>
          </p:nvPr>
        </p:nvSpPr>
        <p:spPr/>
        <p:txBody>
          <a:bodyPr/>
          <a:lstStyle/>
          <a:p>
            <a:pPr>
              <a:defRPr/>
            </a:pP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5059861E-42B4-4743-87AE-CBE3A38C88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7CF3E9-A2A3-409F-A99E-FDE55D25CCC8}" type="slidenum">
              <a:rPr lang="en-US" altLang="en-US" smtClean="0"/>
              <a:pPr/>
              <a:t>3</a:t>
            </a:fld>
            <a:endParaRPr lang="en-US" altLang="en-US"/>
          </a:p>
        </p:txBody>
      </p:sp>
      <p:sp>
        <p:nvSpPr>
          <p:cNvPr id="10243" name="Rectangle 2">
            <a:extLst>
              <a:ext uri="{FF2B5EF4-FFF2-40B4-BE49-F238E27FC236}">
                <a16:creationId xmlns:a16="http://schemas.microsoft.com/office/drawing/2014/main"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E40F38C9-825F-4BE3-983F-D3232B69E88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t>Classic design such as </a:t>
            </a:r>
            <a:r>
              <a:rPr lang="en-GB" altLang="en-US"/>
              <a:t>having decor </a:t>
            </a:r>
            <a:r>
              <a:rPr lang="en-GB" altLang="en-US" dirty="0"/>
              <a:t>of pictures of the 1950-70 of Birmingham and the modern twist is the furniture classic but not old comfortable and easy </a:t>
            </a:r>
          </a:p>
          <a:p>
            <a:pPr eaLnBrk="1" hangingPunct="1"/>
            <a:endParaRPr lang="en-GB" altLang="en-US" dirty="0"/>
          </a:p>
          <a:p>
            <a:pPr eaLnBrk="1" hangingPunct="1"/>
            <a:r>
              <a:rPr lang="en-GB" altLang="en-US" dirty="0"/>
              <a:t>Our mission is to show the local community and shoppers to relax and eat in our restaurant which can accommodate every back round </a:t>
            </a:r>
          </a:p>
          <a:p>
            <a:pPr eaLnBrk="1" hangingPunct="1"/>
            <a:endParaRPr lang="en-GB" altLang="en-US" dirty="0"/>
          </a:p>
          <a:p>
            <a:pPr eaLnBrk="1" hangingPunct="1"/>
            <a:r>
              <a:rPr lang="en-GB" altLang="en-US" dirty="0"/>
              <a:t>we hope to open in the first days of summer or the before the winter holidays this year. We like to get much costumers as much as possible to claim expenses. </a:t>
            </a:r>
          </a:p>
          <a:p>
            <a:pPr eaLnBrk="1" hangingPunct="1"/>
            <a:endParaRPr lang="en-GB" altLang="en-US" dirty="0"/>
          </a:p>
          <a:p>
            <a:pPr eaLnBrk="1" hangingPunct="1"/>
            <a:r>
              <a:rPr lang="en-GB" altLang="en-US" dirty="0"/>
              <a:t>In front of the restaurant is pigeon park so when customers sit on their tables, they have a nice view of outside. </a:t>
            </a:r>
          </a:p>
          <a:p>
            <a:pPr eaLnBrk="1" hangingPunct="1"/>
            <a:endParaRPr lang="en-GB" altLang="en-US" dirty="0"/>
          </a:p>
          <a:p>
            <a:pPr eaLnBrk="1" hangingPunct="1"/>
            <a:r>
              <a:rPr lang="en-GB" altLang="en-US" dirty="0"/>
              <a:t>Food is delicious because we have our own chief that </a:t>
            </a:r>
            <a:r>
              <a:rPr lang="en-GB" altLang="en-US" dirty="0" err="1"/>
              <a:t>Specialitise</a:t>
            </a:r>
            <a:r>
              <a:rPr lang="en-GB" altLang="en-US" dirty="0"/>
              <a:t> is in steak waiters are Kiesha who is from Birmingham can help costumers on the local area and </a:t>
            </a:r>
            <a:r>
              <a:rPr lang="en-GB" altLang="en-US" dirty="0" err="1"/>
              <a:t>radu</a:t>
            </a:r>
            <a:r>
              <a:rPr lang="en-GB" altLang="en-US" dirty="0"/>
              <a:t> is Romanian who can help the foreign customers on the menu. </a:t>
            </a:r>
          </a:p>
          <a:p>
            <a:pPr eaLnBrk="1" hangingPunct="1"/>
            <a:endParaRPr lang="en-US" altLang="en-US" dirty="0"/>
          </a:p>
        </p:txBody>
      </p:sp>
      <p:sp>
        <p:nvSpPr>
          <p:cNvPr id="2" name="Header Placeholder 1">
            <a:extLst>
              <a:ext uri="{FF2B5EF4-FFF2-40B4-BE49-F238E27FC236}">
                <a16:creationId xmlns:a16="http://schemas.microsoft.com/office/drawing/2014/main" id="{386D4F7B-E732-484E-8EBD-BA4C72C18368}"/>
              </a:ext>
            </a:extLst>
          </p:cNvPr>
          <p:cNvSpPr>
            <a:spLocks noGrp="1"/>
          </p:cNvSpPr>
          <p:nvPr>
            <p:ph type="hdr" sz="quarter"/>
          </p:nvPr>
        </p:nvSpPr>
        <p:spPr/>
        <p:txBody>
          <a:bodyPr/>
          <a:lstStyle/>
          <a:p>
            <a:pPr>
              <a:defRPr/>
            </a:pPr>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4</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t>As you can see this is our menu simple and easy to understand. With our main product is steaks and the kid's menu is short and simple. </a:t>
            </a:r>
          </a:p>
          <a:p>
            <a:pPr eaLnBrk="1" hangingPunct="1"/>
            <a:r>
              <a:rPr lang="en-GB" altLang="en-US" dirty="0"/>
              <a:t>Desserts have 5 cakes and 5 different ice creams </a:t>
            </a:r>
          </a:p>
          <a:p>
            <a:pPr eaLnBrk="1" hangingPunct="1"/>
            <a:endParaRPr lang="en-US" altLang="en-US" dirty="0"/>
          </a:p>
        </p:txBody>
      </p:sp>
      <p:sp>
        <p:nvSpPr>
          <p:cNvPr id="2" name="Header Placeholder 1">
            <a:extLst>
              <a:ext uri="{FF2B5EF4-FFF2-40B4-BE49-F238E27FC236}">
                <a16:creationId xmlns:a16="http://schemas.microsoft.com/office/drawing/2014/main" id="{C36A6FFC-2E2D-4B10-9994-B730A112EA40}"/>
              </a:ext>
            </a:extLst>
          </p:cNvPr>
          <p:cNvSpPr>
            <a:spLocks noGrp="1"/>
          </p:cNvSpPr>
          <p:nvPr>
            <p:ph type="hdr" sz="quarter"/>
          </p:nvPr>
        </p:nvSpPr>
        <p:spPr/>
        <p:txBody>
          <a:bodyPr/>
          <a:lstStyle/>
          <a:p>
            <a:pPr>
              <a:defRPr/>
            </a:pPr>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provide enough space to do parties like birthdays and parties etc. </a:t>
            </a:r>
          </a:p>
          <a:p>
            <a:r>
              <a:rPr lang="en-GB" dirty="0"/>
              <a:t>Waiters are knowledge on people's dietary needs such as if they have a not allergies or if they are in a lean or bulking if they are in a active lifestyle </a:t>
            </a:r>
          </a:p>
          <a:p>
            <a:r>
              <a:rPr lang="en-GB" dirty="0"/>
              <a:t>Our waiters also provide knowledge on spice so that the costumers who want their food spicey waiters can recommend certain foods </a:t>
            </a:r>
          </a:p>
          <a:p>
            <a:r>
              <a:rPr lang="en-GB" dirty="0"/>
              <a:t>And yes, the waiters are us which are </a:t>
            </a:r>
            <a:r>
              <a:rPr lang="en-GB" dirty="0" err="1"/>
              <a:t>keisha</a:t>
            </a:r>
            <a:r>
              <a:rPr lang="en-GB" dirty="0"/>
              <a:t> and Radu </a:t>
            </a:r>
          </a:p>
          <a:p>
            <a:endParaRPr lang="en-GB" dirty="0"/>
          </a:p>
          <a:p>
            <a:r>
              <a:rPr lang="en-GB" dirty="0"/>
              <a:t>Chiefs are hired to make the steak and make their own special sides that is only limited for a time then change up so when regular costumers come, they have something different every time.</a:t>
            </a:r>
          </a:p>
        </p:txBody>
      </p:sp>
      <p:sp>
        <p:nvSpPr>
          <p:cNvPr id="4" name="Header Placeholder 3"/>
          <p:cNvSpPr>
            <a:spLocks noGrp="1"/>
          </p:cNvSpPr>
          <p:nvPr>
            <p:ph type="hdr" sz="quarter"/>
          </p:nvPr>
        </p:nvSpPr>
        <p:spPr/>
        <p:txBody>
          <a:bodyPr/>
          <a:lstStyle/>
          <a:p>
            <a:pPr>
              <a:defRPr/>
            </a:pPr>
            <a:endParaRPr lang="en-US" altLang="en-US"/>
          </a:p>
        </p:txBody>
      </p:sp>
      <p:sp>
        <p:nvSpPr>
          <p:cNvPr id="5" name="Slide Number Placeholder 4"/>
          <p:cNvSpPr>
            <a:spLocks noGrp="1"/>
          </p:cNvSpPr>
          <p:nvPr>
            <p:ph type="sldNum" sz="quarter" idx="5"/>
          </p:nvPr>
        </p:nvSpPr>
        <p:spPr/>
        <p:txBody>
          <a:bodyPr/>
          <a:lstStyle/>
          <a:p>
            <a:pPr>
              <a:defRPr/>
            </a:pPr>
            <a:fld id="{01D72F3E-2662-4F08-800D-A9B691394B22}" type="slidenum">
              <a:rPr lang="en-US" altLang="en-US" smtClean="0"/>
              <a:pPr>
                <a:defRPr/>
              </a:pPr>
              <a:t>5</a:t>
            </a:fld>
            <a:endParaRPr lang="en-US" altLang="en-US"/>
          </a:p>
        </p:txBody>
      </p:sp>
    </p:spTree>
    <p:extLst>
      <p:ext uri="{BB962C8B-B14F-4D97-AF65-F5344CB8AC3E}">
        <p14:creationId xmlns:p14="http://schemas.microsoft.com/office/powerpoint/2010/main" val="38612016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29B351-2FAE-452C-865E-6A0936AB8154}" type="slidenum">
              <a:rPr lang="en-US" altLang="en-US" smtClean="0"/>
              <a:pPr/>
              <a:t>6</a:t>
            </a:fld>
            <a:endParaRPr lang="en-US" altLang="en-US"/>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a:r>
              <a:rPr lang="en-GB" b="0" i="0" dirty="0">
                <a:solidFill>
                  <a:srgbClr val="1B334B"/>
                </a:solidFill>
                <a:effectLst/>
                <a:latin typeface="roboto" panose="02000000000000000000" pitchFamily="2" charset="0"/>
              </a:rPr>
              <a:t>Perceptual mapping is a visual representation of where a brand, product, or service stands among competitors. It is also known as positional mapping.</a:t>
            </a:r>
          </a:p>
          <a:p>
            <a:pPr algn="l"/>
            <a:r>
              <a:rPr lang="en-GB" b="0" i="0" dirty="0">
                <a:solidFill>
                  <a:srgbClr val="1B334B"/>
                </a:solidFill>
                <a:effectLst/>
                <a:latin typeface="roboto" panose="02000000000000000000" pitchFamily="2" charset="0"/>
              </a:rPr>
              <a:t>This type of</a:t>
            </a:r>
            <a:r>
              <a:rPr lang="en-GB" b="0" i="0" u="none" strike="noStrike" dirty="0">
                <a:solidFill>
                  <a:srgbClr val="3B81DE"/>
                </a:solidFill>
                <a:effectLst/>
                <a:latin typeface="roboto" panose="02000000000000000000" pitchFamily="2" charset="0"/>
                <a:hlinkClick r:id="rId3"/>
              </a:rPr>
              <a:t> competitive analysis framework</a:t>
            </a:r>
            <a:r>
              <a:rPr lang="en-GB" b="0" i="0" dirty="0">
                <a:solidFill>
                  <a:srgbClr val="1B334B"/>
                </a:solidFill>
                <a:effectLst/>
                <a:latin typeface="roboto" panose="02000000000000000000" pitchFamily="2" charset="0"/>
              </a:rPr>
              <a:t> generally consists of two key attributes as a basis (e.g., price and quality, as seen in the example below). </a:t>
            </a:r>
          </a:p>
          <a:p>
            <a:pPr algn="l"/>
            <a:r>
              <a:rPr lang="en-GB" b="0" i="0" dirty="0">
                <a:solidFill>
                  <a:srgbClr val="1B334B"/>
                </a:solidFill>
                <a:effectLst/>
                <a:latin typeface="roboto" panose="02000000000000000000" pitchFamily="2" charset="0"/>
              </a:rPr>
              <a:t>As you can see the Alchemist is low in health because they sell a lot of fried foods, they and </a:t>
            </a:r>
            <a:r>
              <a:rPr lang="en-GB" b="0" i="0" dirty="0" err="1">
                <a:solidFill>
                  <a:srgbClr val="1B334B"/>
                </a:solidFill>
                <a:effectLst/>
                <a:latin typeface="roboto" panose="02000000000000000000" pitchFamily="2" charset="0"/>
              </a:rPr>
              <a:t>kuula</a:t>
            </a:r>
            <a:r>
              <a:rPr lang="en-GB" b="0" i="0" dirty="0">
                <a:solidFill>
                  <a:srgbClr val="1B334B"/>
                </a:solidFill>
                <a:effectLst/>
                <a:latin typeface="roboto" panose="02000000000000000000" pitchFamily="2" charset="0"/>
              </a:rPr>
              <a:t> poke and very high in health because their specialty is salad boxes which you can customise. </a:t>
            </a:r>
          </a:p>
          <a:p>
            <a:pPr algn="l"/>
            <a:r>
              <a:rPr lang="en-GB" b="0" i="0" dirty="0">
                <a:solidFill>
                  <a:srgbClr val="1B334B"/>
                </a:solidFill>
                <a:effectLst/>
                <a:latin typeface="roboto" panose="02000000000000000000" pitchFamily="2" charset="0"/>
              </a:rPr>
              <a:t>Fazenda grill sell their meats from a rack and is how much you can eat rather giving your whole meal at once and gaucho serve their food in platters like ours but in very small portions.</a:t>
            </a:r>
            <a:endParaRPr lang="en-US" altLang="en-US" dirty="0"/>
          </a:p>
        </p:txBody>
      </p:sp>
      <p:sp>
        <p:nvSpPr>
          <p:cNvPr id="2" name="Header Placeholder 1">
            <a:extLst>
              <a:ext uri="{FF2B5EF4-FFF2-40B4-BE49-F238E27FC236}">
                <a16:creationId xmlns:a16="http://schemas.microsoft.com/office/drawing/2014/main" id="{9857F202-2D41-4605-8571-A20B36710222}"/>
              </a:ext>
            </a:extLst>
          </p:cNvPr>
          <p:cNvSpPr>
            <a:spLocks noGrp="1"/>
          </p:cNvSpPr>
          <p:nvPr>
            <p:ph type="hdr" sz="quarter"/>
          </p:nvPr>
        </p:nvSpPr>
        <p:spPr/>
        <p:txBody>
          <a:bodyPr/>
          <a:lstStyle/>
          <a:p>
            <a:pPr>
              <a:defRPr/>
            </a:pPr>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9EEE94CE-E612-40BC-992E-A951304A847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33065AE-DC5C-4800-B9E6-85B99C177E00}" type="slidenum">
              <a:rPr lang="en-US" altLang="en-US" smtClean="0"/>
              <a:pPr/>
              <a:t>7</a:t>
            </a:fld>
            <a:endParaRPr lang="en-US" altLang="en-US"/>
          </a:p>
        </p:txBody>
      </p:sp>
      <p:sp>
        <p:nvSpPr>
          <p:cNvPr id="16387" name="Rectangle 2">
            <a:extLst>
              <a:ext uri="{FF2B5EF4-FFF2-40B4-BE49-F238E27FC236}">
                <a16:creationId xmlns:a16="http://schemas.microsoft.com/office/drawing/2014/main" id="{47EB1F74-A572-4832-94DD-687440BFBC7D}"/>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C46F754B-58ED-483E-8F6C-2F41589FD28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 name="Header Placeholder 1">
            <a:extLst>
              <a:ext uri="{FF2B5EF4-FFF2-40B4-BE49-F238E27FC236}">
                <a16:creationId xmlns:a16="http://schemas.microsoft.com/office/drawing/2014/main" id="{06FF1580-A39D-4C02-9EDB-09C0F177860E}"/>
              </a:ext>
            </a:extLst>
          </p:cNvPr>
          <p:cNvSpPr>
            <a:spLocks noGrp="1"/>
          </p:cNvSpPr>
          <p:nvPr>
            <p:ph type="hdr" sz="quarter"/>
          </p:nvPr>
        </p:nvSpPr>
        <p:spPr/>
        <p:txBody>
          <a:bodyPr/>
          <a:lstStyle/>
          <a:p>
            <a:pPr>
              <a:defRPr/>
            </a:pPr>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dirty="0"/>
              <a:t>The market we target are population located in an area of 0.3 miles around our restaurant and also the employees that are having their job in this area. – Geographical area</a:t>
            </a:r>
          </a:p>
          <a:p>
            <a:pPr marL="0" indent="0">
              <a:buNone/>
            </a:pPr>
            <a:r>
              <a:rPr lang="en-US" sz="1200" dirty="0"/>
              <a:t>Demographical target is situated in the area of adults, mid level education, women and male with medium and higher income, mid and higher education, </a:t>
            </a:r>
          </a:p>
          <a:p>
            <a:pPr marL="0" indent="0">
              <a:buNone/>
            </a:pPr>
            <a:r>
              <a:rPr lang="en-US" sz="1200" dirty="0"/>
              <a:t>Psychographic profile of our customers would be traditionalists, conservative, active people, usually extroverted, social skills, blue collar and white collar as well. Family oriented and groups of friends.</a:t>
            </a:r>
          </a:p>
          <a:p>
            <a:pPr marL="0" indent="0">
              <a:buNone/>
            </a:pPr>
            <a:r>
              <a:rPr lang="en-US" sz="1200" dirty="0"/>
              <a:t>Behavioral: they are responsive to price and quality, looking for good services and quality of the food.</a:t>
            </a:r>
            <a:br>
              <a:rPr lang="en-US" sz="1200" dirty="0"/>
            </a:br>
            <a:endParaRPr lang="en-US" sz="1200" dirty="0"/>
          </a:p>
          <a:p>
            <a:pPr>
              <a:buNone/>
            </a:pPr>
            <a:r>
              <a:rPr lang="en-US" sz="1200" dirty="0"/>
              <a:t>Primary Families upper middle class </a:t>
            </a:r>
          </a:p>
          <a:p>
            <a:pPr>
              <a:buNone/>
            </a:pPr>
            <a:r>
              <a:rPr lang="en-US" sz="1200" dirty="0"/>
              <a:t>Secondary local people from the office buildings white </a:t>
            </a:r>
            <a:r>
              <a:rPr lang="en-US" sz="1200" dirty="0" err="1"/>
              <a:t>coller</a:t>
            </a:r>
            <a:r>
              <a:rPr lang="en-US" sz="1200" dirty="0"/>
              <a:t> workers</a:t>
            </a:r>
          </a:p>
          <a:p>
            <a:pPr>
              <a:buNone/>
            </a:pPr>
            <a:r>
              <a:rPr lang="en-US" sz="1200" dirty="0"/>
              <a:t>    </a:t>
            </a:r>
          </a:p>
          <a:p>
            <a:pPr>
              <a:buNone/>
            </a:pPr>
            <a:r>
              <a:rPr lang="en-US" sz="1200" dirty="0"/>
              <a:t>Safe environment for children, families healthy foods </a:t>
            </a:r>
          </a:p>
          <a:p>
            <a:endParaRPr lang="en-US" dirty="0"/>
          </a:p>
        </p:txBody>
      </p:sp>
      <p:sp>
        <p:nvSpPr>
          <p:cNvPr id="4" name="Header Placeholder 3"/>
          <p:cNvSpPr>
            <a:spLocks noGrp="1"/>
          </p:cNvSpPr>
          <p:nvPr>
            <p:ph type="hdr" sz="quarter"/>
          </p:nvPr>
        </p:nvSpPr>
        <p:spPr/>
        <p:txBody>
          <a:bodyPr/>
          <a:lstStyle/>
          <a:p>
            <a:pPr>
              <a:defRPr/>
            </a:pPr>
            <a:endParaRPr lang="en-US" altLang="en-US"/>
          </a:p>
        </p:txBody>
      </p:sp>
      <p:sp>
        <p:nvSpPr>
          <p:cNvPr id="5" name="Slide Number Placeholder 4"/>
          <p:cNvSpPr>
            <a:spLocks noGrp="1"/>
          </p:cNvSpPr>
          <p:nvPr>
            <p:ph type="sldNum" sz="quarter" idx="5"/>
          </p:nvPr>
        </p:nvSpPr>
        <p:spPr/>
        <p:txBody>
          <a:bodyPr/>
          <a:lstStyle/>
          <a:p>
            <a:pPr>
              <a:defRPr/>
            </a:pPr>
            <a:fld id="{01D72F3E-2662-4F08-800D-A9B691394B22}" type="slidenum">
              <a:rPr lang="en-US" altLang="en-US" smtClean="0"/>
              <a:pPr>
                <a:defRPr/>
              </a:pPr>
              <a:t>9</a:t>
            </a:fld>
            <a:endParaRPr lang="en-US" altLang="en-US"/>
          </a:p>
        </p:txBody>
      </p:sp>
    </p:spTree>
    <p:extLst>
      <p:ext uri="{BB962C8B-B14F-4D97-AF65-F5344CB8AC3E}">
        <p14:creationId xmlns:p14="http://schemas.microsoft.com/office/powerpoint/2010/main" val="3903998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2F948DE2-14E3-4394-8FA3-069EE477CD4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295206F-98BB-45CD-9703-5728E0096C17}" type="slidenum">
              <a:rPr lang="en-US" altLang="en-US" smtClean="0"/>
              <a:pPr/>
              <a:t>10</a:t>
            </a:fld>
            <a:endParaRPr lang="en-US" altLang="en-US"/>
          </a:p>
        </p:txBody>
      </p:sp>
      <p:sp>
        <p:nvSpPr>
          <p:cNvPr id="18435" name="Rectangle 2">
            <a:extLst>
              <a:ext uri="{FF2B5EF4-FFF2-40B4-BE49-F238E27FC236}">
                <a16:creationId xmlns:a16="http://schemas.microsoft.com/office/drawing/2014/main" id="{0D409682-F574-476A-8598-F77ABCD42FAC}"/>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3B5900F-E083-42DA-9B50-693893D38DB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We will start with a big expense for opening making survey to see the expectations and the satisfaction of our customers, spreading to the businesses around the leaflets with discounts for the employees that wants to have lunch in our restaurant and promoting with all keywords relevant to our business on Google and paying to get promotional ads on Facebook and Instagram on a relevant  radius to our business.</a:t>
            </a:r>
          </a:p>
        </p:txBody>
      </p:sp>
      <p:sp>
        <p:nvSpPr>
          <p:cNvPr id="2" name="Header Placeholder 1">
            <a:extLst>
              <a:ext uri="{FF2B5EF4-FFF2-40B4-BE49-F238E27FC236}">
                <a16:creationId xmlns:a16="http://schemas.microsoft.com/office/drawing/2014/main" id="{CD72C358-D00B-4C07-8838-F08723C18B9C}"/>
              </a:ext>
            </a:extLst>
          </p:cNvPr>
          <p:cNvSpPr>
            <a:spLocks noGrp="1"/>
          </p:cNvSpPr>
          <p:nvPr>
            <p:ph type="hdr" sz="quarter"/>
          </p:nvPr>
        </p:nvSpPr>
        <p:spPr/>
        <p:txBody>
          <a:bodyPr/>
          <a:lstStyle/>
          <a:p>
            <a:pPr>
              <a:defRPr/>
            </a:pPr>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594F351A-5B36-4F36-9124-25255776B4E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364FC5-C09C-4222-895D-8CED6FFFE5CD}" type="slidenum">
              <a:rPr lang="en-US" altLang="en-US" smtClean="0"/>
              <a:pPr/>
              <a:t>11</a:t>
            </a:fld>
            <a:endParaRPr lang="en-US" altLang="en-US"/>
          </a:p>
        </p:txBody>
      </p:sp>
      <p:sp>
        <p:nvSpPr>
          <p:cNvPr id="20483" name="Rectangle 2">
            <a:extLst>
              <a:ext uri="{FF2B5EF4-FFF2-40B4-BE49-F238E27FC236}">
                <a16:creationId xmlns:a16="http://schemas.microsoft.com/office/drawing/2014/main" id="{7A11A40A-24FB-4F8A-867D-9B296CEF1582}"/>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3E3418E3-5968-4991-ACDD-F06A4D095AB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 name="Header Placeholder 1">
            <a:extLst>
              <a:ext uri="{FF2B5EF4-FFF2-40B4-BE49-F238E27FC236}">
                <a16:creationId xmlns:a16="http://schemas.microsoft.com/office/drawing/2014/main" id="{3E62C1B6-2107-4DCF-BE4D-B903E68F2399}"/>
              </a:ext>
            </a:extLst>
          </p:cNvPr>
          <p:cNvSpPr>
            <a:spLocks noGrp="1"/>
          </p:cNvSpPr>
          <p:nvPr>
            <p:ph type="hdr" sz="quarter"/>
          </p:nvPr>
        </p:nvSpPr>
        <p:spPr/>
        <p:txBody>
          <a:bodyPr/>
          <a:lstStyle/>
          <a:p>
            <a:pPr>
              <a:defRPr/>
            </a:pPr>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D3F40424-C537-46B9-B5F7-1E3A9FC7073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7BE0419-F547-451D-8356-62D4D9061119}" type="slidenum">
              <a:rPr lang="en-US" altLang="en-US" smtClean="0"/>
              <a:pPr/>
              <a:t>12</a:t>
            </a:fld>
            <a:endParaRPr lang="en-US" altLang="en-US"/>
          </a:p>
        </p:txBody>
      </p:sp>
      <p:sp>
        <p:nvSpPr>
          <p:cNvPr id="22531" name="Rectangle 2">
            <a:extLst>
              <a:ext uri="{FF2B5EF4-FFF2-40B4-BE49-F238E27FC236}">
                <a16:creationId xmlns:a16="http://schemas.microsoft.com/office/drawing/2014/main" id="{23709ACE-9C93-46C3-B1E0-9A041C48FD3D}"/>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90AF224B-F6B2-41B8-BCA9-11A3D8FDEEDA}"/>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 name="Header Placeholder 1">
            <a:extLst>
              <a:ext uri="{FF2B5EF4-FFF2-40B4-BE49-F238E27FC236}">
                <a16:creationId xmlns:a16="http://schemas.microsoft.com/office/drawing/2014/main" id="{3D292D9F-3F05-4D79-B487-C02033815D54}"/>
              </a:ext>
            </a:extLst>
          </p:cNvPr>
          <p:cNvSpPr>
            <a:spLocks noGrp="1"/>
          </p:cNvSpPr>
          <p:nvPr>
            <p:ph type="hdr" sz="quarter"/>
          </p:nvPr>
        </p:nvSpPr>
        <p:spPr/>
        <p:txBody>
          <a:bodyPr/>
          <a:lstStyle/>
          <a:p>
            <a:pPr>
              <a:defRPr/>
            </a:pPr>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594F351A-5B36-4F36-9124-25255776B4E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364FC5-C09C-4222-895D-8CED6FFFE5CD}" type="slidenum">
              <a:rPr lang="en-US" altLang="en-US" smtClean="0"/>
              <a:pPr/>
              <a:t>14</a:t>
            </a:fld>
            <a:endParaRPr lang="en-US" altLang="en-US"/>
          </a:p>
        </p:txBody>
      </p:sp>
      <p:sp>
        <p:nvSpPr>
          <p:cNvPr id="20483" name="Rectangle 2">
            <a:extLst>
              <a:ext uri="{FF2B5EF4-FFF2-40B4-BE49-F238E27FC236}">
                <a16:creationId xmlns:a16="http://schemas.microsoft.com/office/drawing/2014/main" id="{7A11A40A-24FB-4F8A-867D-9B296CEF1582}"/>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3E3418E3-5968-4991-ACDD-F06A4D095AB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2" name="Header Placeholder 1">
            <a:extLst>
              <a:ext uri="{FF2B5EF4-FFF2-40B4-BE49-F238E27FC236}">
                <a16:creationId xmlns:a16="http://schemas.microsoft.com/office/drawing/2014/main" id="{E72BE461-ECE6-4943-A997-0CC8B77AD9D3}"/>
              </a:ext>
            </a:extLst>
          </p:cNvPr>
          <p:cNvSpPr>
            <a:spLocks noGrp="1"/>
          </p:cNvSpPr>
          <p:nvPr>
            <p:ph type="hdr" sz="quarter"/>
          </p:nvPr>
        </p:nvSpPr>
        <p:spPr/>
        <p:txBody>
          <a:bodyPr/>
          <a:lstStyle/>
          <a:p>
            <a:pPr>
              <a:defRPr/>
            </a:pPr>
            <a:endParaRPr lang="en-US" altLang="en-US"/>
          </a:p>
        </p:txBody>
      </p:sp>
    </p:spTree>
    <p:extLst>
      <p:ext uri="{BB962C8B-B14F-4D97-AF65-F5344CB8AC3E}">
        <p14:creationId xmlns:p14="http://schemas.microsoft.com/office/powerpoint/2010/main" val="37380080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ctrTitle"/>
          </p:nvPr>
        </p:nvSpPr>
        <p:spPr>
          <a:xfrm>
            <a:off x="914400" y="1803405"/>
            <a:ext cx="73152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914400" y="3632201"/>
            <a:ext cx="73152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5932170" y="4323845"/>
            <a:ext cx="2297429" cy="365125"/>
          </a:xfrm>
        </p:spPr>
        <p:txBody>
          <a:bodyPr/>
          <a:lstStyle/>
          <a:p>
            <a:pPr>
              <a:defRPr/>
            </a:pPr>
            <a:fld id="{259325D9-C7C0-42EB-AEBB-E19A63C4F488}" type="datetime1">
              <a:rPr lang="en-GB" altLang="en-US" smtClean="0"/>
              <a:pPr>
                <a:defRPr/>
              </a:pPr>
              <a:t>25/03/2022</a:t>
            </a:fld>
            <a:endParaRPr lang="en-GB" altLang="en-US"/>
          </a:p>
        </p:txBody>
      </p:sp>
      <p:sp>
        <p:nvSpPr>
          <p:cNvPr id="5" name="Footer Placeholder 4"/>
          <p:cNvSpPr>
            <a:spLocks noGrp="1"/>
          </p:cNvSpPr>
          <p:nvPr>
            <p:ph type="ftr" sz="quarter" idx="11"/>
          </p:nvPr>
        </p:nvSpPr>
        <p:spPr>
          <a:xfrm>
            <a:off x="914400" y="4323846"/>
            <a:ext cx="4880610" cy="365125"/>
          </a:xfrm>
        </p:spPr>
        <p:txBody>
          <a:bodyPr/>
          <a:lstStyle/>
          <a:p>
            <a:pPr>
              <a:defRPr/>
            </a:pPr>
            <a:r>
              <a:rPr lang="en-GB" altLang="en-US"/>
              <a:t>Mary March</a:t>
            </a:r>
          </a:p>
        </p:txBody>
      </p:sp>
      <p:sp>
        <p:nvSpPr>
          <p:cNvPr id="6" name="Slide Number Placeholder 5"/>
          <p:cNvSpPr>
            <a:spLocks noGrp="1"/>
          </p:cNvSpPr>
          <p:nvPr>
            <p:ph type="sldNum" sz="quarter" idx="12"/>
          </p:nvPr>
        </p:nvSpPr>
        <p:spPr>
          <a:xfrm>
            <a:off x="6057900" y="1430867"/>
            <a:ext cx="2171700" cy="365125"/>
          </a:xfrm>
        </p:spPr>
        <p:txBody>
          <a:bodyPr/>
          <a:lstStyle/>
          <a:p>
            <a:pPr>
              <a:defRPr/>
            </a:pPr>
            <a:fld id="{2F733F99-5C49-4C7A-AF84-B7546E8A6B51}" type="slidenum">
              <a:rPr lang="en-GB" altLang="en-US" smtClean="0"/>
              <a:pPr>
                <a:defRPr/>
              </a:pPr>
              <a:t>‹#›</a:t>
            </a:fld>
            <a:endParaRPr lang="en-GB" altLang="en-US"/>
          </a:p>
        </p:txBody>
      </p:sp>
    </p:spTree>
    <p:extLst>
      <p:ext uri="{BB962C8B-B14F-4D97-AF65-F5344CB8AC3E}">
        <p14:creationId xmlns:p14="http://schemas.microsoft.com/office/powerpoint/2010/main" val="1048636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59B12514-B2BD-43EE-BCBD-7E23DB886ACD}" type="datetime1">
              <a:rPr lang="en-GB" altLang="en-US" smtClean="0"/>
              <a:pPr>
                <a:defRPr/>
              </a:pPr>
              <a:t>25/03/2022</a:t>
            </a:fld>
            <a:endParaRPr lang="en-GB" alt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1925093652"/>
      </p:ext>
    </p:extLst>
  </p:cSld>
  <p:clrMapOvr>
    <a:masterClrMapping/>
  </p:clrMapOvr>
  <p:hf sldNum="0" hdr="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4"/>
            <a:ext cx="7955280"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594360" y="3641726"/>
            <a:ext cx="7955281" cy="1354134"/>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pPr>
              <a:defRPr/>
            </a:pPr>
            <a:fld id="{20B73E60-0876-4F4A-8F82-84A1B1823F5C}" type="datetime1">
              <a:rPr lang="en-GB" altLang="en-US" smtClean="0"/>
              <a:pPr>
                <a:defRPr/>
              </a:pPr>
              <a:t>25/03/2022</a:t>
            </a:fld>
            <a:endParaRPr lang="en-GB" altLang="en-US"/>
          </a:p>
        </p:txBody>
      </p:sp>
      <p:sp>
        <p:nvSpPr>
          <p:cNvPr id="5" name="Footer Placeholder 4"/>
          <p:cNvSpPr>
            <a:spLocks noGrp="1"/>
          </p:cNvSpPr>
          <p:nvPr>
            <p:ph type="ftr" sz="quarter" idx="11"/>
          </p:nvPr>
        </p:nvSpPr>
        <p:spPr>
          <a:xfrm>
            <a:off x="594360" y="381001"/>
            <a:ext cx="4830656" cy="365125"/>
          </a:xfrm>
        </p:spPr>
        <p:txBody>
          <a:bodyPr/>
          <a:lstStyle/>
          <a:p>
            <a:endParaRPr lang="en-GB"/>
          </a:p>
        </p:txBody>
      </p:sp>
      <p:sp>
        <p:nvSpPr>
          <p:cNvPr id="6" name="Slide Number Placeholder 5"/>
          <p:cNvSpPr>
            <a:spLocks noGrp="1"/>
          </p:cNvSpPr>
          <p:nvPr>
            <p:ph type="sldNum" sz="quarter" idx="12"/>
          </p:nvPr>
        </p:nvSpPr>
        <p:spPr>
          <a:xfrm>
            <a:off x="7882466" y="381001"/>
            <a:ext cx="667173" cy="365125"/>
          </a:xfrm>
        </p:spPr>
        <p:txBody>
          <a:bodyPr/>
          <a:lstStyle/>
          <a:p>
            <a:pPr>
              <a:defRPr/>
            </a:pPr>
            <a:fld id="{B597A0D0-E8BB-4015-B311-33B1E3A1E815}" type="slidenum">
              <a:rPr lang="en-GB" altLang="en-US" smtClean="0"/>
              <a:pPr>
                <a:defRPr/>
              </a:pPr>
              <a:t>‹#›</a:t>
            </a:fld>
            <a:endParaRPr lang="en-GB" altLang="en-US"/>
          </a:p>
        </p:txBody>
      </p:sp>
    </p:spTree>
    <p:extLst>
      <p:ext uri="{BB962C8B-B14F-4D97-AF65-F5344CB8AC3E}">
        <p14:creationId xmlns:p14="http://schemas.microsoft.com/office/powerpoint/2010/main" val="3088099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94360" y="2194560"/>
            <a:ext cx="3910579" cy="4069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2099" y="2194560"/>
            <a:ext cx="3907540" cy="4069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59B12514-B2BD-43EE-BCBD-7E23DB886ACD}" type="datetime1">
              <a:rPr lang="en-GB" altLang="en-US" smtClean="0"/>
              <a:pPr>
                <a:defRPr/>
              </a:pPr>
              <a:t>25/03/2022</a:t>
            </a:fld>
            <a:endParaRPr lang="en-GB" alt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1054268942"/>
      </p:ext>
    </p:extLst>
  </p:cSld>
  <p:clrMapOvr>
    <a:masterClrMapping/>
  </p:clrMapOvr>
  <p:hf sldNum="0" hd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71700" y="762000"/>
            <a:ext cx="637794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1279" y="2183802"/>
            <a:ext cx="3683659"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94359" y="3132667"/>
            <a:ext cx="3910579" cy="31309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69018" y="2183802"/>
            <a:ext cx="368062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2098" y="3132667"/>
            <a:ext cx="3907541" cy="31309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59B12514-B2BD-43EE-BCBD-7E23DB886ACD}" type="datetime1">
              <a:rPr lang="en-GB" altLang="en-US" smtClean="0"/>
              <a:pPr>
                <a:defRPr/>
              </a:pPr>
              <a:t>25/03/2022</a:t>
            </a:fld>
            <a:endParaRPr lang="en-GB" alt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2193631039"/>
      </p:ext>
    </p:extLst>
  </p:cSld>
  <p:clrMapOvr>
    <a:masterClrMapping/>
  </p:clrMapOvr>
  <p:hf sldNum="0" hd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2E22D1C0-EA1F-4F8B-8785-B07BF54BD0F9}" type="datetime1">
              <a:rPr lang="en-GB" altLang="en-US" smtClean="0"/>
              <a:pPr>
                <a:defRPr/>
              </a:pPr>
              <a:t>25/03/2022</a:t>
            </a:fld>
            <a:endParaRPr lang="en-GB" alt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a:defRPr/>
            </a:pPr>
            <a:fld id="{BCCDFD50-638D-4B7D-8CA4-BA6FE506198A}" type="slidenum">
              <a:rPr lang="en-GB" altLang="en-US" smtClean="0"/>
              <a:pPr>
                <a:defRPr/>
              </a:pPr>
              <a:t>‹#›</a:t>
            </a:fld>
            <a:endParaRPr lang="en-GB" altLang="en-US"/>
          </a:p>
        </p:txBody>
      </p:sp>
    </p:spTree>
    <p:extLst>
      <p:ext uri="{BB962C8B-B14F-4D97-AF65-F5344CB8AC3E}">
        <p14:creationId xmlns:p14="http://schemas.microsoft.com/office/powerpoint/2010/main" val="3336189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7C9B511-EA7C-47B7-97E3-4B5B1A80CF69}" type="datetime1">
              <a:rPr lang="en-GB" altLang="en-US" smtClean="0"/>
              <a:pPr>
                <a:defRPr/>
              </a:pPr>
              <a:t>25/03/2022</a:t>
            </a:fld>
            <a:endParaRPr lang="en-GB" altLang="en-US"/>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pPr>
              <a:defRPr/>
            </a:pPr>
            <a:fld id="{CD5821EE-AFC6-47E5-BF66-66E4B21DAC71}" type="slidenum">
              <a:rPr lang="en-GB" altLang="en-US" smtClean="0"/>
              <a:pPr>
                <a:defRPr/>
              </a:pPr>
              <a:t>‹#›</a:t>
            </a:fld>
            <a:endParaRPr lang="en-GB" altLang="en-US"/>
          </a:p>
        </p:txBody>
      </p:sp>
    </p:spTree>
    <p:extLst>
      <p:ext uri="{BB962C8B-B14F-4D97-AF65-F5344CB8AC3E}">
        <p14:creationId xmlns:p14="http://schemas.microsoft.com/office/powerpoint/2010/main" val="1782909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30861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3886200" y="746760"/>
            <a:ext cx="4663440" cy="551688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94360" y="3124200"/>
            <a:ext cx="308610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59B12514-B2BD-43EE-BCBD-7E23DB886ACD}" type="datetime1">
              <a:rPr lang="en-GB" altLang="en-US" smtClean="0"/>
              <a:pPr>
                <a:defRPr/>
              </a:pPr>
              <a:t>25/03/2022</a:t>
            </a:fld>
            <a:endParaRPr lang="en-GB" alt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2410748495"/>
      </p:ext>
    </p:extLst>
  </p:cSld>
  <p:clrMapOvr>
    <a:masterClrMapping/>
  </p:clrMapOvr>
  <p:hf sldNum="0" hd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407573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77524" y="751242"/>
            <a:ext cx="3674234" cy="5512398"/>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94360" y="3124200"/>
            <a:ext cx="407573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B9188D40-EA84-4741-A93C-333A7A4EA90F}" type="datetime1">
              <a:rPr lang="en-GB" altLang="en-US" smtClean="0"/>
              <a:pPr>
                <a:defRPr/>
              </a:pPr>
              <a:t>25/03/2022</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F657F800-730A-4389-AB21-8BF89553559F}" type="slidenum">
              <a:rPr lang="en-GB" altLang="en-US" smtClean="0"/>
              <a:pPr>
                <a:defRPr/>
              </a:pPr>
              <a:t>‹#›</a:t>
            </a:fld>
            <a:endParaRPr lang="en-GB" altLang="en-US"/>
          </a:p>
        </p:txBody>
      </p:sp>
    </p:spTree>
    <p:extLst>
      <p:ext uri="{BB962C8B-B14F-4D97-AF65-F5344CB8AC3E}">
        <p14:creationId xmlns:p14="http://schemas.microsoft.com/office/powerpoint/2010/main" val="185978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55" y="4697361"/>
            <a:ext cx="7956482"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4355" y="977035"/>
            <a:ext cx="7950260" cy="340697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94360" y="5516716"/>
            <a:ext cx="7955280" cy="746924"/>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59B12514-B2BD-43EE-BCBD-7E23DB886ACD}" type="datetime1">
              <a:rPr lang="en-GB" altLang="en-US" smtClean="0"/>
              <a:pPr>
                <a:defRPr/>
              </a:pPr>
              <a:t>25/03/2022</a:t>
            </a:fld>
            <a:endParaRPr lang="en-GB" alt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1562358239"/>
      </p:ext>
    </p:extLst>
  </p:cSld>
  <p:clrMapOvr>
    <a:masterClrMapping/>
  </p:clrMapOvr>
  <p:hf sldNum="0" hdr="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3"/>
            <a:ext cx="795528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800" y="3649134"/>
            <a:ext cx="7772400" cy="1330852"/>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pPr>
              <a:defRPr/>
            </a:pPr>
            <a:fld id="{59B12514-B2BD-43EE-BCBD-7E23DB886ACD}" type="datetime1">
              <a:rPr lang="en-GB" altLang="en-US" smtClean="0"/>
              <a:pPr>
                <a:defRPr/>
              </a:pPr>
              <a:t>25/03/2022</a:t>
            </a:fld>
            <a:endParaRPr lang="en-GB" altLang="en-US"/>
          </a:p>
        </p:txBody>
      </p:sp>
      <p:sp>
        <p:nvSpPr>
          <p:cNvPr id="6" name="Footer Placeholder 5"/>
          <p:cNvSpPr>
            <a:spLocks noGrp="1"/>
          </p:cNvSpPr>
          <p:nvPr>
            <p:ph type="ftr" sz="quarter" idx="11"/>
          </p:nvPr>
        </p:nvSpPr>
        <p:spPr>
          <a:xfrm>
            <a:off x="594360" y="381001"/>
            <a:ext cx="4830656" cy="365125"/>
          </a:xfrm>
        </p:spPr>
        <p:txBody>
          <a:bodyPr/>
          <a:lstStyle/>
          <a:p>
            <a:endParaRPr lang="en-GB"/>
          </a:p>
        </p:txBody>
      </p:sp>
      <p:sp>
        <p:nvSpPr>
          <p:cNvPr id="7" name="Slide Number Placeholder 6"/>
          <p:cNvSpPr>
            <a:spLocks noGrp="1"/>
          </p:cNvSpPr>
          <p:nvPr>
            <p:ph type="sldNum" sz="quarter" idx="12"/>
          </p:nvPr>
        </p:nvSpPr>
        <p:spPr>
          <a:xfrm>
            <a:off x="7882466" y="381001"/>
            <a:ext cx="667174" cy="365125"/>
          </a:xfrm>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1890619661"/>
      </p:ext>
    </p:extLst>
  </p:cSld>
  <p:clrMapOvr>
    <a:masterClrMapping/>
  </p:clrMapOvr>
  <p:hf sldNum="0" hd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768351" y="753534"/>
            <a:ext cx="7613650" cy="2756234"/>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977899" y="3509768"/>
            <a:ext cx="7194552"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0" y="4174597"/>
            <a:ext cx="7778752" cy="821265"/>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pPr>
              <a:defRPr/>
            </a:pPr>
            <a:fld id="{59B12514-B2BD-43EE-BCBD-7E23DB886ACD}" type="datetime1">
              <a:rPr lang="en-GB" altLang="en-US" smtClean="0"/>
              <a:pPr>
                <a:defRPr/>
              </a:pPr>
              <a:t>25/03/2022</a:t>
            </a:fld>
            <a:endParaRPr lang="en-GB" altLang="en-US"/>
          </a:p>
        </p:txBody>
      </p:sp>
      <p:sp>
        <p:nvSpPr>
          <p:cNvPr id="6" name="Footer Placeholder 5"/>
          <p:cNvSpPr>
            <a:spLocks noGrp="1"/>
          </p:cNvSpPr>
          <p:nvPr>
            <p:ph type="ftr" sz="quarter" idx="11"/>
          </p:nvPr>
        </p:nvSpPr>
        <p:spPr>
          <a:xfrm>
            <a:off x="594360" y="379438"/>
            <a:ext cx="4830656" cy="365125"/>
          </a:xfrm>
        </p:spPr>
        <p:txBody>
          <a:bodyPr/>
          <a:lstStyle/>
          <a:p>
            <a:endParaRPr lang="en-GB"/>
          </a:p>
        </p:txBody>
      </p:sp>
      <p:sp>
        <p:nvSpPr>
          <p:cNvPr id="7" name="Slide Number Placeholder 6"/>
          <p:cNvSpPr>
            <a:spLocks noGrp="1"/>
          </p:cNvSpPr>
          <p:nvPr>
            <p:ph type="sldNum" sz="quarter" idx="12"/>
          </p:nvPr>
        </p:nvSpPr>
        <p:spPr>
          <a:xfrm>
            <a:off x="7882466" y="381001"/>
            <a:ext cx="667174" cy="365125"/>
          </a:xfrm>
        </p:spPr>
        <p:txBody>
          <a:bodyPr/>
          <a:lstStyle/>
          <a:p>
            <a:pPr>
              <a:defRPr/>
            </a:pPr>
            <a:fld id="{99394249-8463-4BC8-8578-8F2970A0B96D}" type="slidenum">
              <a:rPr lang="en-GB" altLang="en-US" smtClean="0"/>
              <a:pPr>
                <a:defRPr/>
              </a:pPr>
              <a:t>‹#›</a:t>
            </a:fld>
            <a:endParaRPr lang="en-GB" altLang="en-US"/>
          </a:p>
        </p:txBody>
      </p:sp>
      <p:sp>
        <p:nvSpPr>
          <p:cNvPr id="13" name="TextBox 12"/>
          <p:cNvSpPr txBox="1"/>
          <p:nvPr/>
        </p:nvSpPr>
        <p:spPr>
          <a:xfrm>
            <a:off x="231458" y="80772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8146733" y="302133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276403066"/>
      </p:ext>
    </p:extLst>
  </p:cSld>
  <p:clrMapOvr>
    <a:masterClrMapping/>
  </p:clrMapOvr>
  <p:hf sldNum="0" hdr="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685800" y="1124702"/>
            <a:ext cx="7774782"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792" y="3648316"/>
            <a:ext cx="7773608"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5562176" y="378884"/>
            <a:ext cx="2183130" cy="365125"/>
          </a:xfrm>
        </p:spPr>
        <p:txBody>
          <a:bodyPr/>
          <a:lstStyle>
            <a:lvl1pPr algn="r">
              <a:defRPr/>
            </a:lvl1pPr>
          </a:lstStyle>
          <a:p>
            <a:pPr>
              <a:defRPr/>
            </a:pPr>
            <a:fld id="{59B12514-B2BD-43EE-BCBD-7E23DB886ACD}" type="datetime1">
              <a:rPr lang="en-GB" altLang="en-US" smtClean="0"/>
              <a:pPr>
                <a:defRPr/>
              </a:pPr>
              <a:t>25/03/2022</a:t>
            </a:fld>
            <a:endParaRPr lang="en-GB" altLang="en-US"/>
          </a:p>
        </p:txBody>
      </p:sp>
      <p:sp>
        <p:nvSpPr>
          <p:cNvPr id="6" name="Footer Placeholder 5"/>
          <p:cNvSpPr>
            <a:spLocks noGrp="1"/>
          </p:cNvSpPr>
          <p:nvPr>
            <p:ph type="ftr" sz="quarter" idx="11"/>
          </p:nvPr>
        </p:nvSpPr>
        <p:spPr>
          <a:xfrm>
            <a:off x="594360" y="378884"/>
            <a:ext cx="4830656" cy="365125"/>
          </a:xfrm>
        </p:spPr>
        <p:txBody>
          <a:bodyPr/>
          <a:lstStyle/>
          <a:p>
            <a:endParaRPr lang="en-GB"/>
          </a:p>
        </p:txBody>
      </p:sp>
      <p:sp>
        <p:nvSpPr>
          <p:cNvPr id="7" name="Slide Number Placeholder 6"/>
          <p:cNvSpPr>
            <a:spLocks noGrp="1"/>
          </p:cNvSpPr>
          <p:nvPr>
            <p:ph type="sldNum" sz="quarter" idx="12"/>
          </p:nvPr>
        </p:nvSpPr>
        <p:spPr>
          <a:xfrm>
            <a:off x="7882466" y="381001"/>
            <a:ext cx="667174" cy="365125"/>
          </a:xfrm>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3867364920"/>
      </p:ext>
    </p:extLst>
  </p:cSld>
  <p:clrMapOvr>
    <a:masterClrMapping/>
  </p:clrMapOvr>
  <p:hf sldNum="0" hd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171701" y="762000"/>
            <a:ext cx="637793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594361" y="2202080"/>
            <a:ext cx="2560320"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59436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302237" y="2201333"/>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300781" y="2904068"/>
            <a:ext cx="2560320" cy="335957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5989319" y="2192866"/>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598932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pPr>
              <a:defRPr/>
            </a:pPr>
            <a:fld id="{59B12514-B2BD-43EE-BCBD-7E23DB886ACD}" type="datetime1">
              <a:rPr lang="en-GB" altLang="en-US" smtClean="0"/>
              <a:pPr>
                <a:defRPr/>
              </a:pPr>
              <a:t>25/03/2022</a:t>
            </a:fld>
            <a:endParaRPr lang="en-GB" alt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3207397763"/>
      </p:ext>
    </p:extLst>
  </p:cSld>
  <p:clrMapOvr>
    <a:masterClrMapping/>
  </p:clrMapOvr>
  <p:hf sldNum="0" hd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171702" y="762000"/>
            <a:ext cx="6381984"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594360"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594360" y="2331720"/>
            <a:ext cx="2560320" cy="15073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594360" y="4796103"/>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291873"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291872" y="2331720"/>
            <a:ext cx="2560320" cy="1509862"/>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290858" y="4796102"/>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5993365"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5993364" y="2331721"/>
            <a:ext cx="2560320" cy="1508919"/>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993272" y="4796100"/>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pPr>
              <a:defRPr/>
            </a:pPr>
            <a:fld id="{59B12514-B2BD-43EE-BCBD-7E23DB886ACD}" type="datetime1">
              <a:rPr lang="en-GB" altLang="en-US" smtClean="0"/>
              <a:pPr>
                <a:defRPr/>
              </a:pPr>
              <a:t>25/03/2022</a:t>
            </a:fld>
            <a:endParaRPr lang="en-GB" alt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3906761484"/>
      </p:ext>
    </p:extLst>
  </p:cSld>
  <p:clrMapOvr>
    <a:masterClrMapping/>
  </p:clrMapOvr>
  <p:hf sldNum="0" hd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594360" y="2194560"/>
            <a:ext cx="7955280" cy="40690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59B12514-B2BD-43EE-BCBD-7E23DB886ACD}" type="datetime1">
              <a:rPr lang="en-GB" altLang="en-US" smtClean="0"/>
              <a:pPr>
                <a:defRPr/>
              </a:pPr>
              <a:t>25/03/2022</a:t>
            </a:fld>
            <a:endParaRPr lang="en-GB" alt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63929273"/>
      </p:ext>
    </p:extLst>
  </p:cSld>
  <p:clrMapOvr>
    <a:masterClrMapping/>
  </p:clrMapOvr>
  <p:hf sldNum="0" hdr="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Vertical Title 1"/>
          <p:cNvSpPr>
            <a:spLocks noGrp="1"/>
          </p:cNvSpPr>
          <p:nvPr>
            <p:ph type="title" orient="vert"/>
          </p:nvPr>
        </p:nvSpPr>
        <p:spPr>
          <a:xfrm>
            <a:off x="7006590" y="747183"/>
            <a:ext cx="1543050" cy="4248675"/>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94360" y="746126"/>
            <a:ext cx="6278035" cy="424973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pPr>
              <a:defRPr/>
            </a:pPr>
            <a:fld id="{59B12514-B2BD-43EE-BCBD-7E23DB886ACD}" type="datetime1">
              <a:rPr lang="en-GB" altLang="en-US" smtClean="0"/>
              <a:pPr>
                <a:defRPr/>
              </a:pPr>
              <a:t>25/03/2022</a:t>
            </a:fld>
            <a:endParaRPr lang="en-GB" altLang="en-US"/>
          </a:p>
        </p:txBody>
      </p:sp>
      <p:sp>
        <p:nvSpPr>
          <p:cNvPr id="5" name="Footer Placeholder 4"/>
          <p:cNvSpPr>
            <a:spLocks noGrp="1"/>
          </p:cNvSpPr>
          <p:nvPr>
            <p:ph type="ftr" sz="quarter" idx="11"/>
          </p:nvPr>
        </p:nvSpPr>
        <p:spPr>
          <a:xfrm>
            <a:off x="594360" y="381001"/>
            <a:ext cx="4830656" cy="365125"/>
          </a:xfrm>
        </p:spPr>
        <p:txBody>
          <a:bodyPr/>
          <a:lstStyle/>
          <a:p>
            <a:endParaRPr lang="en-GB"/>
          </a:p>
        </p:txBody>
      </p:sp>
      <p:sp>
        <p:nvSpPr>
          <p:cNvPr id="6" name="Slide Number Placeholder 5"/>
          <p:cNvSpPr>
            <a:spLocks noGrp="1"/>
          </p:cNvSpPr>
          <p:nvPr>
            <p:ph type="sldNum" sz="quarter" idx="12"/>
          </p:nvPr>
        </p:nvSpPr>
        <p:spPr>
          <a:xfrm>
            <a:off x="7882466" y="381001"/>
            <a:ext cx="667174" cy="365125"/>
          </a:xfrm>
        </p:spPr>
        <p:txBody>
          <a:body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29335951"/>
      </p:ext>
    </p:extLst>
  </p:cSld>
  <p:clrMapOvr>
    <a:masterClrMapping/>
  </p:clrMapOvr>
  <p:hf sldNum="0" hdr="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1081088"/>
          </a:xfrm>
          <a:prstGeom prst="rect">
            <a:avLst/>
          </a:prstGeom>
        </p:spPr>
      </p:pic>
      <p:sp>
        <p:nvSpPr>
          <p:cNvPr id="2" name="Title Placeholder 1"/>
          <p:cNvSpPr>
            <a:spLocks noGrp="1"/>
          </p:cNvSpPr>
          <p:nvPr>
            <p:ph type="title"/>
          </p:nvPr>
        </p:nvSpPr>
        <p:spPr>
          <a:xfrm>
            <a:off x="2171700" y="764373"/>
            <a:ext cx="637794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94360" y="2194560"/>
            <a:ext cx="7955280" cy="406908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412230" y="6356351"/>
            <a:ext cx="213741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a:defRPr/>
            </a:pPr>
            <a:fld id="{59B12514-B2BD-43EE-BCBD-7E23DB886ACD}" type="datetime1">
              <a:rPr lang="en-GB" altLang="en-US" smtClean="0"/>
              <a:pPr>
                <a:defRPr/>
              </a:pPr>
              <a:t>25/03/2022</a:t>
            </a:fld>
            <a:endParaRPr lang="en-GB" altLang="en-US"/>
          </a:p>
        </p:txBody>
      </p:sp>
      <p:sp>
        <p:nvSpPr>
          <p:cNvPr id="5" name="Footer Placeholder 4"/>
          <p:cNvSpPr>
            <a:spLocks noGrp="1"/>
          </p:cNvSpPr>
          <p:nvPr>
            <p:ph type="ftr" sz="quarter" idx="3"/>
          </p:nvPr>
        </p:nvSpPr>
        <p:spPr>
          <a:xfrm>
            <a:off x="594360" y="6355846"/>
            <a:ext cx="568071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72250" y="381001"/>
            <a:ext cx="197739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526879659"/>
      </p:ext>
    </p:extLst>
  </p:cSld>
  <p:clrMap bg1="dk1" tx1="lt1" bg2="dk2" tx2="lt2" accent1="accent1" accent2="accent2" accent3="accent3" accent4="accent4" accent5="accent5" accent6="accent6" hlink="hlink" folHlink="folHlink"/>
  <p:sldLayoutIdLst>
    <p:sldLayoutId id="2147484182" r:id="rId1"/>
    <p:sldLayoutId id="2147484183" r:id="rId2"/>
    <p:sldLayoutId id="2147484184" r:id="rId3"/>
    <p:sldLayoutId id="2147484185" r:id="rId4"/>
    <p:sldLayoutId id="2147484186" r:id="rId5"/>
    <p:sldLayoutId id="2147484187" r:id="rId6"/>
    <p:sldLayoutId id="2147484188" r:id="rId7"/>
    <p:sldLayoutId id="2147484189" r:id="rId8"/>
    <p:sldLayoutId id="2147484190" r:id="rId9"/>
    <p:sldLayoutId id="2147484191" r:id="rId10"/>
    <p:sldLayoutId id="2147484192" r:id="rId11"/>
    <p:sldLayoutId id="2147484193" r:id="rId12"/>
    <p:sldLayoutId id="2147484194" r:id="rId13"/>
    <p:sldLayoutId id="2147484195" r:id="rId14"/>
    <p:sldLayoutId id="2147484196" r:id="rId15"/>
    <p:sldLayoutId id="2147484197" r:id="rId16"/>
    <p:sldLayoutId id="2147484198" r:id="rId17"/>
  </p:sldLayoutIdLst>
  <p:hf sldNum="0" hdr="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eolss.net/sample-chapters/c10/E5-08-02-04.pdf#:~:text=The%20basic%20food%20law%20is%20intended%20to%20assure,that%20are%20false%20or%20misleading%20in%20any%20context."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s://www.ukessays.com/essays/marketing/swot-and-pestel-analysis-of-a-seafood-restaurant-marketing-essay.php" TargetMode="External"/><Relationship Id="rId5" Type="http://schemas.openxmlformats.org/officeDocument/2006/relationships/hyperlink" Target="https://view.officeapps.live.com/op/view.aspx?src=https%3A%2F%2Frestaurantaccounting.net%2Fwp-content%2Fuploads%2F2020%2F06%2FRestaurant-Accounting-SWOT-Analysis.xlsx&amp;wdOrigin=BROWSELINK" TargetMode="External"/><Relationship Id="rId4" Type="http://schemas.openxmlformats.org/officeDocument/2006/relationships/hyperlink" Target="https://phdessay.com/pestle-restaurant-industr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8DA32E8A-5DB2-4AA4-AA5A-9D6420CF51C9}"/>
              </a:ext>
            </a:extLst>
          </p:cNvPr>
          <p:cNvSpPr>
            <a:spLocks noGrp="1"/>
          </p:cNvSpPr>
          <p:nvPr>
            <p:ph type="title"/>
          </p:nvPr>
        </p:nvSpPr>
        <p:spPr>
          <a:xfrm>
            <a:off x="2339752" y="115413"/>
            <a:ext cx="4072478" cy="1341911"/>
          </a:xfrm>
        </p:spPr>
        <p:txBody>
          <a:bodyPr/>
          <a:lstStyle/>
          <a:p>
            <a:r>
              <a:rPr lang="en-GB" altLang="en-US" b="1" dirty="0"/>
              <a:t>BUSINESS PLAN</a:t>
            </a:r>
          </a:p>
        </p:txBody>
      </p:sp>
      <p:sp>
        <p:nvSpPr>
          <p:cNvPr id="6147" name="Subtitle 2">
            <a:extLst>
              <a:ext uri="{FF2B5EF4-FFF2-40B4-BE49-F238E27FC236}">
                <a16:creationId xmlns:a16="http://schemas.microsoft.com/office/drawing/2014/main" id="{DFF9AAD1-A0E4-41E9-85C5-C54A68C04797}"/>
              </a:ext>
            </a:extLst>
          </p:cNvPr>
          <p:cNvSpPr>
            <a:spLocks noGrp="1"/>
          </p:cNvSpPr>
          <p:nvPr>
            <p:ph idx="1"/>
          </p:nvPr>
        </p:nvSpPr>
        <p:spPr>
          <a:xfrm>
            <a:off x="539750" y="1457325"/>
            <a:ext cx="5040362" cy="4347939"/>
          </a:xfrm>
        </p:spPr>
        <p:txBody>
          <a:bodyPr>
            <a:normAutofit fontScale="92500" lnSpcReduction="20000"/>
          </a:bodyPr>
          <a:lstStyle/>
          <a:p>
            <a:pPr algn="ctr" eaLnBrk="1" hangingPunct="1">
              <a:buFont typeface="Arial" panose="020B0604020202020204" pitchFamily="34" charset="0"/>
              <a:buNone/>
            </a:pPr>
            <a:r>
              <a:rPr lang="en-GB" altLang="en-US" sz="3400" dirty="0"/>
              <a:t>Business Name: </a:t>
            </a:r>
            <a:r>
              <a:rPr lang="en-GB" altLang="en-US" sz="3400" dirty="0" err="1"/>
              <a:t>Grillify</a:t>
            </a:r>
            <a:endParaRPr lang="en-GB" altLang="en-US" sz="3400" dirty="0"/>
          </a:p>
          <a:p>
            <a:pPr eaLnBrk="1" hangingPunct="1">
              <a:buFont typeface="Arial" panose="020B0604020202020204" pitchFamily="34" charset="0"/>
              <a:buNone/>
            </a:pPr>
            <a:endParaRPr lang="en-GB" altLang="en-US" sz="3400" dirty="0"/>
          </a:p>
          <a:p>
            <a:pPr eaLnBrk="1" hangingPunct="1">
              <a:buFont typeface="Arial" panose="020B0604020202020204" pitchFamily="34" charset="0"/>
              <a:buNone/>
            </a:pPr>
            <a:endParaRPr lang="en-GB" altLang="en-US" sz="3400" dirty="0"/>
          </a:p>
          <a:p>
            <a:pPr eaLnBrk="1" hangingPunct="1">
              <a:buFont typeface="Arial" panose="020B0604020202020204" pitchFamily="34" charset="0"/>
              <a:buNone/>
            </a:pPr>
            <a:r>
              <a:rPr lang="en-GB" altLang="en-US" sz="3000" dirty="0"/>
              <a:t>Ayyub Khan – 2017875</a:t>
            </a:r>
          </a:p>
          <a:p>
            <a:pPr eaLnBrk="1" hangingPunct="1">
              <a:buFont typeface="Arial" panose="020B0604020202020204" pitchFamily="34" charset="0"/>
              <a:buNone/>
            </a:pPr>
            <a:r>
              <a:rPr lang="en-GB" altLang="en-US" sz="3000" dirty="0"/>
              <a:t>Radu Andreescu – 2026729</a:t>
            </a:r>
          </a:p>
          <a:p>
            <a:pPr eaLnBrk="1" hangingPunct="1">
              <a:buNone/>
            </a:pPr>
            <a:r>
              <a:rPr lang="en-GB" altLang="en-US" sz="3000" dirty="0"/>
              <a:t>Keisha Williams – 2014976</a:t>
            </a:r>
          </a:p>
          <a:p>
            <a:pPr eaLnBrk="1" hangingPunct="1">
              <a:buNone/>
            </a:pPr>
            <a:endParaRPr lang="en-GB" altLang="en-US" sz="3000" dirty="0"/>
          </a:p>
          <a:p>
            <a:pPr eaLnBrk="1" hangingPunct="1">
              <a:buFont typeface="Arial" panose="020B0604020202020204" pitchFamily="34" charset="0"/>
              <a:buNone/>
            </a:pPr>
            <a:r>
              <a:rPr lang="en-GB" altLang="en-US" sz="3000" dirty="0"/>
              <a:t>Group: G3 (Group B)</a:t>
            </a:r>
          </a:p>
          <a:p>
            <a:pPr eaLnBrk="1" hangingPunct="1">
              <a:buFont typeface="Arial" panose="020B0604020202020204" pitchFamily="34" charset="0"/>
              <a:buNone/>
            </a:pPr>
            <a:r>
              <a:rPr lang="en-GB" altLang="en-US" sz="3000" dirty="0"/>
              <a:t>Lecturer  Name: Nauman Ali </a:t>
            </a:r>
          </a:p>
          <a:p>
            <a:pPr eaLnBrk="1" hangingPunct="1">
              <a:buFont typeface="Arial" panose="020B0604020202020204" pitchFamily="34" charset="0"/>
              <a:buNone/>
            </a:pPr>
            <a:endParaRPr lang="en-GB" altLang="en-US" sz="2400" dirty="0"/>
          </a:p>
        </p:txBody>
      </p:sp>
      <p:sp>
        <p:nvSpPr>
          <p:cNvPr id="4" name="Date Placeholder 3">
            <a:extLst>
              <a:ext uri="{FF2B5EF4-FFF2-40B4-BE49-F238E27FC236}">
                <a16:creationId xmlns:a16="http://schemas.microsoft.com/office/drawing/2014/main" id="{109843B8-E41C-4FE6-9ECB-4DD3EE242A10}"/>
              </a:ext>
            </a:extLst>
          </p:cNvPr>
          <p:cNvSpPr>
            <a:spLocks noGrp="1"/>
          </p:cNvSpPr>
          <p:nvPr>
            <p:ph type="dt" sz="half" idx="10"/>
          </p:nvPr>
        </p:nvSpPr>
        <p:spPr>
          <a:xfrm>
            <a:off x="6876256" y="6309320"/>
            <a:ext cx="2137410" cy="365125"/>
          </a:xfrm>
        </p:spPr>
        <p:txBody>
          <a:bodyPr/>
          <a:lstStyle/>
          <a:p>
            <a:pPr>
              <a:defRPr/>
            </a:pPr>
            <a:r>
              <a:rPr lang="en-GB" altLang="en-US" dirty="0"/>
              <a:t>25/03/2022</a:t>
            </a:r>
          </a:p>
        </p:txBody>
      </p:sp>
      <p:pic>
        <p:nvPicPr>
          <p:cNvPr id="3" name="Picture 2">
            <a:extLst>
              <a:ext uri="{FF2B5EF4-FFF2-40B4-BE49-F238E27FC236}">
                <a16:creationId xmlns:a16="http://schemas.microsoft.com/office/drawing/2014/main" id="{24816D19-2118-4620-BEDD-0ED264F87958}"/>
              </a:ext>
            </a:extLst>
          </p:cNvPr>
          <p:cNvPicPr>
            <a:picLocks noChangeAspect="1"/>
          </p:cNvPicPr>
          <p:nvPr/>
        </p:nvPicPr>
        <p:blipFill rotWithShape="1">
          <a:blip r:embed="rId2" cstate="print">
            <a:alphaModFix/>
          </a:blip>
          <a:srcRect t="70005" b="6670"/>
          <a:stretch/>
        </p:blipFill>
        <p:spPr>
          <a:xfrm>
            <a:off x="6156176" y="4160511"/>
            <a:ext cx="2261501" cy="666676"/>
          </a:xfrm>
          <a:prstGeom prst="rect">
            <a:avLst/>
          </a:prstGeom>
        </p:spPr>
      </p:pic>
      <p:pic>
        <p:nvPicPr>
          <p:cNvPr id="8" name="Picture 7">
            <a:extLst>
              <a:ext uri="{FF2B5EF4-FFF2-40B4-BE49-F238E27FC236}">
                <a16:creationId xmlns:a16="http://schemas.microsoft.com/office/drawing/2014/main" id="{BBFDC09B-F02A-445B-84FF-5D389BA102FB}"/>
              </a:ext>
            </a:extLst>
          </p:cNvPr>
          <p:cNvPicPr>
            <a:picLocks noChangeAspect="1"/>
          </p:cNvPicPr>
          <p:nvPr/>
        </p:nvPicPr>
        <p:blipFill>
          <a:blip r:embed="rId3" cstate="print"/>
          <a:stretch>
            <a:fillRect/>
          </a:stretch>
        </p:blipFill>
        <p:spPr>
          <a:xfrm rot="2687227">
            <a:off x="6350555" y="1627008"/>
            <a:ext cx="2036439" cy="197783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97F85A85-B776-40D1-8548-64F43F7CF32F}"/>
              </a:ext>
            </a:extLst>
          </p:cNvPr>
          <p:cNvSpPr>
            <a:spLocks noGrp="1"/>
          </p:cNvSpPr>
          <p:nvPr>
            <p:ph type="title"/>
          </p:nvPr>
        </p:nvSpPr>
        <p:spPr>
          <a:xfrm>
            <a:off x="2020776" y="251265"/>
            <a:ext cx="5482952" cy="1070322"/>
          </a:xfrm>
        </p:spPr>
        <p:txBody>
          <a:bodyPr/>
          <a:lstStyle/>
          <a:p>
            <a:pPr eaLnBrk="1" hangingPunct="1"/>
            <a:r>
              <a:rPr lang="en-GB" altLang="en-US" sz="3600" b="1" i="1" dirty="0"/>
              <a:t>Executive Summary</a:t>
            </a:r>
            <a:endParaRPr lang="en-GB" altLang="en-US" sz="3600" dirty="0"/>
          </a:p>
        </p:txBody>
      </p:sp>
      <p:sp>
        <p:nvSpPr>
          <p:cNvPr id="7171" name="Rectangle 3">
            <a:extLst>
              <a:ext uri="{FF2B5EF4-FFF2-40B4-BE49-F238E27FC236}">
                <a16:creationId xmlns:a16="http://schemas.microsoft.com/office/drawing/2014/main" id="{BFF85E77-D367-42C1-BDA9-AD01E8E287ED}"/>
              </a:ext>
            </a:extLst>
          </p:cNvPr>
          <p:cNvSpPr>
            <a:spLocks noGrp="1"/>
          </p:cNvSpPr>
          <p:nvPr>
            <p:ph idx="1"/>
          </p:nvPr>
        </p:nvSpPr>
        <p:spPr>
          <a:xfrm>
            <a:off x="463550" y="1470025"/>
            <a:ext cx="8212906" cy="4767287"/>
          </a:xfrm>
        </p:spPr>
        <p:txBody>
          <a:bodyPr>
            <a:normAutofit/>
          </a:bodyPr>
          <a:lstStyle/>
          <a:p>
            <a:pPr eaLnBrk="1" hangingPunct="1">
              <a:buFontTx/>
              <a:buNone/>
            </a:pPr>
            <a:r>
              <a:rPr lang="en-GB" altLang="en-US" sz="1600" b="1" dirty="0"/>
              <a:t>Name: </a:t>
            </a:r>
            <a:r>
              <a:rPr lang="en-GB" altLang="en-US" sz="1600" dirty="0" err="1"/>
              <a:t>Grillify</a:t>
            </a:r>
            <a:endParaRPr lang="en-GB" altLang="en-US" sz="1600" dirty="0"/>
          </a:p>
          <a:p>
            <a:pPr eaLnBrk="1" hangingPunct="1">
              <a:buFontTx/>
              <a:buNone/>
            </a:pPr>
            <a:endParaRPr lang="en-GB" altLang="en-US" sz="1600" b="1" dirty="0"/>
          </a:p>
          <a:p>
            <a:pPr eaLnBrk="1" hangingPunct="1">
              <a:buFontTx/>
              <a:buNone/>
            </a:pPr>
            <a:r>
              <a:rPr lang="en-GB" altLang="en-US" sz="1600" b="1" dirty="0"/>
              <a:t>Specialty</a:t>
            </a:r>
          </a:p>
          <a:p>
            <a:pPr eaLnBrk="1" hangingPunct="1">
              <a:buFontTx/>
              <a:buNone/>
            </a:pPr>
            <a:r>
              <a:rPr lang="en-GB" altLang="en-US" sz="1600" dirty="0"/>
              <a:t>Steaks, grilled food and lobster </a:t>
            </a:r>
          </a:p>
          <a:p>
            <a:pPr eaLnBrk="1" hangingPunct="1">
              <a:buFontTx/>
              <a:buNone/>
            </a:pPr>
            <a:endParaRPr lang="en-GB" altLang="en-US" sz="1600" dirty="0"/>
          </a:p>
          <a:p>
            <a:pPr eaLnBrk="1" hangingPunct="1">
              <a:buFontTx/>
              <a:buNone/>
            </a:pPr>
            <a:r>
              <a:rPr lang="en-GB" altLang="en-US" sz="1600" b="1" dirty="0"/>
              <a:t>Location</a:t>
            </a:r>
          </a:p>
          <a:p>
            <a:pPr eaLnBrk="1" hangingPunct="1">
              <a:buFontTx/>
              <a:buNone/>
            </a:pPr>
            <a:r>
              <a:rPr lang="en-GB" altLang="en-US" sz="1600" dirty="0"/>
              <a:t>Town centre, Unit 11, The Grand Hotel, Colmore Row, Birmingham B3 2BS</a:t>
            </a:r>
          </a:p>
          <a:p>
            <a:pPr eaLnBrk="1" hangingPunct="1">
              <a:buFontTx/>
              <a:buNone/>
            </a:pPr>
            <a:endParaRPr lang="en-GB" altLang="en-US" sz="1600" dirty="0"/>
          </a:p>
          <a:p>
            <a:pPr eaLnBrk="1" hangingPunct="1">
              <a:buFontTx/>
              <a:buNone/>
            </a:pPr>
            <a:r>
              <a:rPr lang="en-GB" altLang="en-US" sz="1600" b="1" dirty="0"/>
              <a:t>Objectives</a:t>
            </a:r>
          </a:p>
          <a:p>
            <a:pPr eaLnBrk="1" hangingPunct="1"/>
            <a:r>
              <a:rPr lang="en-GB" altLang="en-US" sz="1600" dirty="0"/>
              <a:t>Aiming to cater for families and couples</a:t>
            </a:r>
          </a:p>
          <a:p>
            <a:pPr eaLnBrk="1" hangingPunct="1"/>
            <a:r>
              <a:rPr lang="en-GB" altLang="en-US" sz="1600" dirty="0"/>
              <a:t>Objective of the business in the </a:t>
            </a:r>
            <a:r>
              <a:rPr lang="en-GB" altLang="en-US" sz="1600" b="1" dirty="0"/>
              <a:t>first year </a:t>
            </a:r>
            <a:r>
              <a:rPr lang="en-GB" altLang="en-US" sz="1600" dirty="0"/>
              <a:t>is to be well known to the community and city</a:t>
            </a:r>
          </a:p>
          <a:p>
            <a:pPr eaLnBrk="1" hangingPunct="1"/>
            <a:r>
              <a:rPr lang="en-GB" altLang="en-US" sz="1600" dirty="0"/>
              <a:t>Over the next </a:t>
            </a:r>
            <a:r>
              <a:rPr lang="en-GB" altLang="en-US" sz="1600" b="1" dirty="0"/>
              <a:t>5 years</a:t>
            </a:r>
            <a:r>
              <a:rPr lang="en-GB" altLang="en-US" sz="1600" dirty="0"/>
              <a:t> we like to be a hot spot for people outside Birmingham </a:t>
            </a:r>
          </a:p>
          <a:p>
            <a:pPr eaLnBrk="1" hangingPunct="1">
              <a:buFontTx/>
              <a:buNone/>
            </a:pPr>
            <a:r>
              <a:rPr lang="en-GB" altLang="en-US" sz="1600" dirty="0"/>
              <a:t> </a:t>
            </a:r>
          </a:p>
          <a:p>
            <a:pPr eaLnBrk="1" hangingPunct="1">
              <a:buFontTx/>
              <a:buNone/>
            </a:pPr>
            <a:endParaRPr lang="en-GB" altLang="en-US" sz="1600" dirty="0"/>
          </a:p>
        </p:txBody>
      </p:sp>
      <p:pic>
        <p:nvPicPr>
          <p:cNvPr id="3" name="Picture 2">
            <a:extLst>
              <a:ext uri="{FF2B5EF4-FFF2-40B4-BE49-F238E27FC236}">
                <a16:creationId xmlns:a16="http://schemas.microsoft.com/office/drawing/2014/main" id="{21FAD350-D702-411C-8C57-F3F01312D7DA}"/>
              </a:ext>
            </a:extLst>
          </p:cNvPr>
          <p:cNvPicPr>
            <a:picLocks noChangeAspect="1"/>
          </p:cNvPicPr>
          <p:nvPr/>
        </p:nvPicPr>
        <p:blipFill>
          <a:blip r:embed="rId3" cstate="print"/>
          <a:stretch>
            <a:fillRect/>
          </a:stretch>
        </p:blipFill>
        <p:spPr>
          <a:xfrm rot="2656333">
            <a:off x="7833251" y="254977"/>
            <a:ext cx="1094392" cy="106289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2B32E6CC-AB03-45BB-AA5B-6AB4CCD76CB2}"/>
              </a:ext>
            </a:extLst>
          </p:cNvPr>
          <p:cNvSpPr>
            <a:spLocks noGrp="1"/>
          </p:cNvSpPr>
          <p:nvPr>
            <p:ph type="title"/>
          </p:nvPr>
        </p:nvSpPr>
        <p:spPr>
          <a:xfrm>
            <a:off x="457200" y="157163"/>
            <a:ext cx="7493598" cy="1035598"/>
          </a:xfrm>
        </p:spPr>
        <p:txBody>
          <a:bodyPr/>
          <a:lstStyle/>
          <a:p>
            <a:pPr eaLnBrk="1" hangingPunct="1"/>
            <a:r>
              <a:rPr lang="en-GB" altLang="en-US" sz="3600" b="1" i="1" dirty="0"/>
              <a:t>Business / Company Overview</a:t>
            </a:r>
            <a:endParaRPr lang="en-GB" altLang="en-US" sz="3600" b="1" dirty="0"/>
          </a:p>
        </p:txBody>
      </p:sp>
      <p:sp>
        <p:nvSpPr>
          <p:cNvPr id="9219" name="Rectangle 3">
            <a:extLst>
              <a:ext uri="{FF2B5EF4-FFF2-40B4-BE49-F238E27FC236}">
                <a16:creationId xmlns:a16="http://schemas.microsoft.com/office/drawing/2014/main" id="{EDD6FDD8-03F3-4F96-9979-762D8609EA45}"/>
              </a:ext>
            </a:extLst>
          </p:cNvPr>
          <p:cNvSpPr>
            <a:spLocks noGrp="1"/>
          </p:cNvSpPr>
          <p:nvPr>
            <p:ph idx="1"/>
          </p:nvPr>
        </p:nvSpPr>
        <p:spPr>
          <a:xfrm>
            <a:off x="467544" y="980727"/>
            <a:ext cx="8856984" cy="5375623"/>
          </a:xfrm>
        </p:spPr>
        <p:txBody>
          <a:bodyPr>
            <a:normAutofit fontScale="25000" lnSpcReduction="20000"/>
          </a:bodyPr>
          <a:lstStyle/>
          <a:p>
            <a:pPr eaLnBrk="1" hangingPunct="1"/>
            <a:r>
              <a:rPr lang="en-GB" altLang="en-US" sz="4800" b="1" dirty="0"/>
              <a:t>Restaurant's concept.</a:t>
            </a:r>
          </a:p>
          <a:p>
            <a:pPr eaLnBrk="1" hangingPunct="1">
              <a:buNone/>
            </a:pPr>
            <a:r>
              <a:rPr lang="en-GB" altLang="en-US" sz="4800" dirty="0"/>
              <a:t>Open space with a classic design and a modern twist </a:t>
            </a:r>
          </a:p>
          <a:p>
            <a:pPr eaLnBrk="1" hangingPunct="1">
              <a:buNone/>
            </a:pPr>
            <a:endParaRPr lang="en-GB" altLang="en-US" sz="4800" dirty="0"/>
          </a:p>
          <a:p>
            <a:pPr eaLnBrk="1" hangingPunct="1"/>
            <a:r>
              <a:rPr lang="en-GB" altLang="en-US" sz="4800" b="1" dirty="0"/>
              <a:t>The restaurant's mission statement.</a:t>
            </a:r>
          </a:p>
          <a:p>
            <a:pPr eaLnBrk="1" hangingPunct="1">
              <a:buNone/>
            </a:pPr>
            <a:r>
              <a:rPr lang="en-GB" altLang="en-US" sz="4800" dirty="0"/>
              <a:t>To provide families from all back rounds to enjoy a long day from shopping in town centre to a steak dinner </a:t>
            </a:r>
          </a:p>
          <a:p>
            <a:pPr eaLnBrk="1" hangingPunct="1"/>
            <a:endParaRPr lang="en-GB" altLang="en-US" sz="4800" dirty="0"/>
          </a:p>
          <a:p>
            <a:pPr eaLnBrk="1" hangingPunct="1"/>
            <a:r>
              <a:rPr lang="en-GB" altLang="en-US" sz="4800" b="1" dirty="0"/>
              <a:t>A realistic timeline for opening your restaurant.</a:t>
            </a:r>
          </a:p>
          <a:p>
            <a:pPr eaLnBrk="1" hangingPunct="1">
              <a:buNone/>
            </a:pPr>
            <a:r>
              <a:rPr lang="en-GB" altLang="en-US" sz="4800" dirty="0"/>
              <a:t>Opening in the summer in school holiday or winter before the new years </a:t>
            </a:r>
          </a:p>
          <a:p>
            <a:pPr eaLnBrk="1" hangingPunct="1">
              <a:buNone/>
            </a:pPr>
            <a:endParaRPr lang="en-GB" altLang="en-US" sz="4800" dirty="0"/>
          </a:p>
          <a:p>
            <a:pPr eaLnBrk="1" hangingPunct="1"/>
            <a:r>
              <a:rPr lang="en-GB" altLang="en-US" sz="4800" b="1" dirty="0"/>
              <a:t>Your target location </a:t>
            </a:r>
          </a:p>
          <a:p>
            <a:pPr eaLnBrk="1" hangingPunct="1">
              <a:buNone/>
            </a:pPr>
            <a:r>
              <a:rPr lang="en-GB" altLang="en-US" sz="4800" dirty="0"/>
              <a:t>Next to pigeon park on </a:t>
            </a:r>
            <a:r>
              <a:rPr lang="en-GB" altLang="en-US" sz="4800" dirty="0" err="1"/>
              <a:t>colmore</a:t>
            </a:r>
            <a:r>
              <a:rPr lang="en-GB" altLang="en-US" sz="4800" dirty="0"/>
              <a:t> row -  prime location in the city centre</a:t>
            </a:r>
          </a:p>
          <a:p>
            <a:pPr eaLnBrk="1" hangingPunct="1"/>
            <a:endParaRPr lang="en-GB" altLang="en-US" sz="4800" dirty="0"/>
          </a:p>
          <a:p>
            <a:pPr eaLnBrk="1" hangingPunct="1"/>
            <a:r>
              <a:rPr lang="en-GB" altLang="en-US" sz="4800" b="1" dirty="0"/>
              <a:t>A brief market analysis.</a:t>
            </a:r>
          </a:p>
          <a:p>
            <a:pPr eaLnBrk="1" hangingPunct="1">
              <a:buNone/>
            </a:pPr>
            <a:r>
              <a:rPr lang="en-GB" altLang="en-US" sz="4800" dirty="0"/>
              <a:t>Targeting families &amp; local shoppers </a:t>
            </a:r>
          </a:p>
          <a:p>
            <a:pPr eaLnBrk="1" hangingPunct="1">
              <a:buNone/>
            </a:pPr>
            <a:endParaRPr lang="en-GB" altLang="en-US" sz="4800" dirty="0"/>
          </a:p>
          <a:p>
            <a:pPr eaLnBrk="1" hangingPunct="1"/>
            <a:r>
              <a:rPr lang="en-GB" altLang="en-US" sz="4800" b="1" dirty="0"/>
              <a:t>What makes your new restaurant unique.</a:t>
            </a:r>
          </a:p>
          <a:p>
            <a:pPr eaLnBrk="1" hangingPunct="1">
              <a:buNone/>
            </a:pPr>
            <a:r>
              <a:rPr lang="en-GB" altLang="en-US" sz="4800" dirty="0"/>
              <a:t>Food quality and friendly staff </a:t>
            </a:r>
          </a:p>
          <a:p>
            <a:pPr eaLnBrk="1" hangingPunct="1"/>
            <a:endParaRPr lang="en-GB" altLang="en-US" sz="4800" dirty="0"/>
          </a:p>
          <a:p>
            <a:pPr eaLnBrk="1" hangingPunct="1"/>
            <a:r>
              <a:rPr lang="en-GB" altLang="en-US" sz="4800" b="1" dirty="0"/>
              <a:t>The restaurant's core strengths, such as experienced management or talented chefs.</a:t>
            </a:r>
          </a:p>
          <a:p>
            <a:pPr eaLnBrk="1" hangingPunct="1">
              <a:buNone/>
            </a:pPr>
            <a:r>
              <a:rPr lang="en-GB" altLang="en-US" sz="4800" dirty="0"/>
              <a:t>Staff are well known on the menu and can give basic on steak wellness and chiefs are talented in </a:t>
            </a:r>
          </a:p>
          <a:p>
            <a:pPr eaLnBrk="1" hangingPunct="1">
              <a:buNone/>
            </a:pPr>
            <a:r>
              <a:rPr lang="en-GB" altLang="en-US" sz="4800" dirty="0"/>
              <a:t>making steak and other </a:t>
            </a:r>
            <a:r>
              <a:rPr lang="en-GB" altLang="en-US" sz="3200" dirty="0"/>
              <a:t>cuisine </a:t>
            </a:r>
          </a:p>
          <a:p>
            <a:pPr eaLnBrk="1" hangingPunct="1">
              <a:buFontTx/>
              <a:buNone/>
            </a:pPr>
            <a:endParaRPr lang="en-GB" altLang="en-US" dirty="0"/>
          </a:p>
        </p:txBody>
      </p:sp>
      <p:pic>
        <p:nvPicPr>
          <p:cNvPr id="5" name="Picture 4">
            <a:extLst>
              <a:ext uri="{FF2B5EF4-FFF2-40B4-BE49-F238E27FC236}">
                <a16:creationId xmlns:a16="http://schemas.microsoft.com/office/drawing/2014/main" id="{9B870D27-0E20-49EE-BC76-4ABEF1FBFE75}"/>
              </a:ext>
            </a:extLst>
          </p:cNvPr>
          <p:cNvPicPr>
            <a:picLocks noChangeAspect="1"/>
          </p:cNvPicPr>
          <p:nvPr/>
        </p:nvPicPr>
        <p:blipFill>
          <a:blip r:embed="rId3" cstate="print"/>
          <a:stretch>
            <a:fillRect/>
          </a:stretch>
        </p:blipFill>
        <p:spPr>
          <a:xfrm rot="2656333">
            <a:off x="8119425" y="180722"/>
            <a:ext cx="855949" cy="83131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731861" y="275173"/>
            <a:ext cx="8229600" cy="863600"/>
          </a:xfrm>
        </p:spPr>
        <p:txBody>
          <a:bodyPr/>
          <a:lstStyle/>
          <a:p>
            <a:pPr eaLnBrk="1" hangingPunct="1"/>
            <a:r>
              <a:rPr lang="en-GB" altLang="en-US" sz="3600" b="1" i="1" dirty="0"/>
              <a:t>Products and Services</a:t>
            </a:r>
            <a:endParaRPr lang="en-GB" altLang="en-US" sz="3600" dirty="0"/>
          </a:p>
        </p:txBody>
      </p:sp>
      <p:sp>
        <p:nvSpPr>
          <p:cNvPr id="11267" name="Rectangle 3">
            <a:extLst>
              <a:ext uri="{FF2B5EF4-FFF2-40B4-BE49-F238E27FC236}">
                <a16:creationId xmlns:a16="http://schemas.microsoft.com/office/drawing/2014/main" id="{1F13D5BA-BE65-43BD-92F7-A0E576D12422}"/>
              </a:ext>
            </a:extLst>
          </p:cNvPr>
          <p:cNvSpPr>
            <a:spLocks noGrp="1"/>
          </p:cNvSpPr>
          <p:nvPr>
            <p:ph idx="1"/>
          </p:nvPr>
        </p:nvSpPr>
        <p:spPr>
          <a:xfrm>
            <a:off x="395536" y="980728"/>
            <a:ext cx="8496944" cy="5375623"/>
          </a:xfrm>
        </p:spPr>
        <p:txBody>
          <a:bodyPr>
            <a:normAutofit/>
          </a:bodyPr>
          <a:lstStyle/>
          <a:p>
            <a:pPr marL="0" indent="0" eaLnBrk="1" hangingPunct="1">
              <a:buFont typeface="Arial" panose="020B0604020202020204" pitchFamily="34" charset="0"/>
              <a:buNone/>
            </a:pPr>
            <a:endParaRPr lang="en-GB" altLang="en-US" dirty="0"/>
          </a:p>
          <a:p>
            <a:pPr marL="0" indent="0" eaLnBrk="1" hangingPunct="1">
              <a:buFont typeface="Arial" panose="020B0604020202020204" pitchFamily="34" charset="0"/>
              <a:buNone/>
            </a:pPr>
            <a:r>
              <a:rPr lang="en-GB" altLang="en-US" dirty="0"/>
              <a:t>Products</a:t>
            </a:r>
          </a:p>
          <a:p>
            <a:pPr marL="0" indent="0" eaLnBrk="1" hangingPunct="1">
              <a:buNone/>
            </a:pPr>
            <a:endParaRPr lang="en-GB" altLang="en-US" sz="1800" dirty="0"/>
          </a:p>
          <a:p>
            <a:pPr marL="0" indent="0" eaLnBrk="1" hangingPunct="1">
              <a:buNone/>
            </a:pPr>
            <a:r>
              <a:rPr lang="en-GB" altLang="en-US" sz="1800" b="1" dirty="0"/>
              <a:t>Steak:</a:t>
            </a:r>
            <a:r>
              <a:rPr lang="en-GB" altLang="en-US" sz="1800" dirty="0"/>
              <a:t> T-Bone, Rib eye, sirloin and rump</a:t>
            </a:r>
          </a:p>
          <a:p>
            <a:pPr marL="0" indent="0" eaLnBrk="1" hangingPunct="1">
              <a:buNone/>
            </a:pPr>
            <a:r>
              <a:rPr lang="en-GB" altLang="en-US" sz="1800" b="1" dirty="0"/>
              <a:t>Seafood optional:</a:t>
            </a:r>
            <a:r>
              <a:rPr lang="en-GB" altLang="en-US" sz="1800" dirty="0"/>
              <a:t> with every steak have lobster on a side  </a:t>
            </a:r>
          </a:p>
          <a:p>
            <a:pPr marL="0" indent="0" eaLnBrk="1" hangingPunct="1">
              <a:buNone/>
            </a:pPr>
            <a:r>
              <a:rPr lang="en-GB" altLang="en-US" sz="1800" b="1" dirty="0"/>
              <a:t>Sides:</a:t>
            </a:r>
            <a:r>
              <a:rPr lang="en-GB" altLang="en-US" sz="1800" dirty="0"/>
              <a:t> Mac and cheese, onions rings and steams vegetables </a:t>
            </a:r>
          </a:p>
          <a:p>
            <a:pPr marL="0" indent="0" eaLnBrk="1" hangingPunct="1">
              <a:buNone/>
            </a:pPr>
            <a:r>
              <a:rPr lang="en-GB" altLang="en-US" sz="1800" b="1" dirty="0"/>
              <a:t>Extra: </a:t>
            </a:r>
            <a:r>
              <a:rPr lang="en-GB" altLang="en-US" sz="1800" dirty="0"/>
              <a:t>chiefs make own unique sides.</a:t>
            </a:r>
          </a:p>
          <a:p>
            <a:pPr marL="0" indent="0" eaLnBrk="1" hangingPunct="1">
              <a:buNone/>
            </a:pPr>
            <a:endParaRPr lang="en-GB" altLang="en-US" sz="1800" dirty="0"/>
          </a:p>
          <a:p>
            <a:pPr marL="0" indent="0" eaLnBrk="1" hangingPunct="1">
              <a:buNone/>
            </a:pPr>
            <a:r>
              <a:rPr lang="en-GB" altLang="en-US" sz="1800" dirty="0"/>
              <a:t>Kids meal with smaller portions healthy items on such as grilled chicken slices and sweet corn mash and beans</a:t>
            </a:r>
          </a:p>
          <a:p>
            <a:pPr marL="0" indent="0" eaLnBrk="1" hangingPunct="1">
              <a:buNone/>
            </a:pPr>
            <a:r>
              <a:rPr lang="en-GB" altLang="en-US" sz="1800" dirty="0"/>
              <a:t>  </a:t>
            </a:r>
          </a:p>
          <a:p>
            <a:pPr marL="0" indent="0" eaLnBrk="1" hangingPunct="1">
              <a:buNone/>
            </a:pPr>
            <a:r>
              <a:rPr lang="en-GB" altLang="en-US" sz="1800" b="1" dirty="0"/>
              <a:t>Desserts: </a:t>
            </a:r>
            <a:r>
              <a:rPr lang="en-GB" altLang="en-US" sz="1800" dirty="0"/>
              <a:t>5 cake flavours and 5 ice cream flavours to choose </a:t>
            </a:r>
          </a:p>
          <a:p>
            <a:pPr marL="0" indent="0" eaLnBrk="1" hangingPunct="1">
              <a:buNone/>
            </a:pPr>
            <a:endParaRPr lang="en-GB" altLang="en-US" sz="1800" dirty="0"/>
          </a:p>
        </p:txBody>
      </p:sp>
      <p:pic>
        <p:nvPicPr>
          <p:cNvPr id="5" name="Picture 4">
            <a:extLst>
              <a:ext uri="{FF2B5EF4-FFF2-40B4-BE49-F238E27FC236}">
                <a16:creationId xmlns:a16="http://schemas.microsoft.com/office/drawing/2014/main" id="{D356D2A8-66CD-45D4-BB9D-DBDB7A7A56BE}"/>
              </a:ext>
            </a:extLst>
          </p:cNvPr>
          <p:cNvPicPr>
            <a:picLocks noChangeAspect="1"/>
          </p:cNvPicPr>
          <p:nvPr/>
        </p:nvPicPr>
        <p:blipFill>
          <a:blip r:embed="rId3" cstate="print"/>
          <a:stretch>
            <a:fillRect/>
          </a:stretch>
        </p:blipFill>
        <p:spPr>
          <a:xfrm rot="2656333">
            <a:off x="8119425" y="180722"/>
            <a:ext cx="855949" cy="83131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99592" y="1052737"/>
            <a:ext cx="7650048" cy="5293757"/>
          </a:xfrm>
          <a:prstGeom prst="rect">
            <a:avLst/>
          </a:prstGeom>
        </p:spPr>
        <p:txBody>
          <a:bodyPr wrap="square">
            <a:spAutoFit/>
          </a:bodyPr>
          <a:lstStyle/>
          <a:p>
            <a:pPr marL="0" indent="0" algn="ctr" eaLnBrk="1" hangingPunct="1">
              <a:buNone/>
            </a:pPr>
            <a:r>
              <a:rPr lang="en-GB" altLang="en-US" sz="3200" b="1" i="1" dirty="0"/>
              <a:t>SERVICES</a:t>
            </a:r>
            <a:endParaRPr lang="en-GB" altLang="en-US" b="1" dirty="0"/>
          </a:p>
          <a:p>
            <a:pPr marL="0" indent="0" eaLnBrk="1" hangingPunct="1">
              <a:buNone/>
            </a:pPr>
            <a:endParaRPr lang="en-GB" altLang="en-US" b="1" dirty="0"/>
          </a:p>
          <a:p>
            <a:pPr marL="0" indent="0" eaLnBrk="1" hangingPunct="1">
              <a:buNone/>
            </a:pPr>
            <a:r>
              <a:rPr lang="en-GB" altLang="en-US" sz="2400" b="1" dirty="0"/>
              <a:t>Environment:</a:t>
            </a:r>
          </a:p>
          <a:p>
            <a:pPr marL="0" indent="0" eaLnBrk="1" hangingPunct="1">
              <a:buNone/>
            </a:pPr>
            <a:r>
              <a:rPr lang="en-GB" altLang="en-US" sz="2400" dirty="0"/>
              <a:t>Wedding services (Hall hire)</a:t>
            </a:r>
          </a:p>
          <a:p>
            <a:pPr marL="0" indent="0" eaLnBrk="1" hangingPunct="1">
              <a:buNone/>
            </a:pPr>
            <a:r>
              <a:rPr lang="en-GB" altLang="en-US" sz="2400" dirty="0"/>
              <a:t>Catering services  </a:t>
            </a:r>
          </a:p>
          <a:p>
            <a:pPr marL="0" indent="0" eaLnBrk="1" hangingPunct="1">
              <a:buNone/>
            </a:pPr>
            <a:endParaRPr lang="en-GB" altLang="en-US" sz="2400" dirty="0"/>
          </a:p>
          <a:p>
            <a:pPr marL="0" indent="0" eaLnBrk="1" hangingPunct="1">
              <a:buNone/>
            </a:pPr>
            <a:r>
              <a:rPr lang="en-GB" altLang="en-US" sz="2400" b="1" dirty="0"/>
              <a:t>Waiters:</a:t>
            </a:r>
          </a:p>
          <a:p>
            <a:pPr marL="0" indent="0" eaLnBrk="1" hangingPunct="1">
              <a:buNone/>
            </a:pPr>
            <a:r>
              <a:rPr lang="en-GB" altLang="en-US" sz="2400" dirty="0"/>
              <a:t>Knowledge on individuals' dietary needs</a:t>
            </a:r>
          </a:p>
          <a:p>
            <a:pPr marL="0" indent="0" eaLnBrk="1" hangingPunct="1">
              <a:buNone/>
            </a:pPr>
            <a:r>
              <a:rPr lang="en-GB" altLang="en-US" sz="2400" dirty="0"/>
              <a:t>Knowledge on individuals' tastes</a:t>
            </a:r>
          </a:p>
          <a:p>
            <a:pPr marL="0" indent="0" eaLnBrk="1" hangingPunct="1">
              <a:buNone/>
            </a:pPr>
            <a:r>
              <a:rPr lang="en-GB" altLang="en-US" sz="2400" dirty="0"/>
              <a:t>Will be us </a:t>
            </a:r>
          </a:p>
          <a:p>
            <a:pPr marL="0" indent="0" eaLnBrk="1" hangingPunct="1">
              <a:buNone/>
            </a:pPr>
            <a:endParaRPr lang="en-GB" altLang="en-US" sz="2400" dirty="0"/>
          </a:p>
          <a:p>
            <a:pPr marL="0" indent="0" eaLnBrk="1" hangingPunct="1">
              <a:buNone/>
            </a:pPr>
            <a:r>
              <a:rPr lang="en-GB" altLang="en-US" sz="2400" b="1" dirty="0"/>
              <a:t>Chefs:</a:t>
            </a:r>
          </a:p>
          <a:p>
            <a:pPr marL="0" indent="0" eaLnBrk="1" hangingPunct="1">
              <a:buNone/>
            </a:pPr>
            <a:r>
              <a:rPr lang="en-GB" altLang="en-US" sz="2400" dirty="0"/>
              <a:t>Adding their own unique sides </a:t>
            </a:r>
          </a:p>
          <a:p>
            <a:pPr marL="0" indent="0" eaLnBrk="1" hangingPunct="1">
              <a:buNone/>
            </a:pPr>
            <a:r>
              <a:rPr lang="en-GB" altLang="en-US" sz="2400" dirty="0"/>
              <a:t>Experts at making steak </a:t>
            </a:r>
            <a:endParaRPr lang="en-GB" sz="2400" dirty="0"/>
          </a:p>
        </p:txBody>
      </p:sp>
      <p:pic>
        <p:nvPicPr>
          <p:cNvPr id="4" name="Picture 3">
            <a:extLst>
              <a:ext uri="{FF2B5EF4-FFF2-40B4-BE49-F238E27FC236}">
                <a16:creationId xmlns:a16="http://schemas.microsoft.com/office/drawing/2014/main" id="{957DC8B8-8F07-4A27-B854-A10F04A38C1B}"/>
              </a:ext>
            </a:extLst>
          </p:cNvPr>
          <p:cNvPicPr>
            <a:picLocks noChangeAspect="1"/>
          </p:cNvPicPr>
          <p:nvPr/>
        </p:nvPicPr>
        <p:blipFill>
          <a:blip r:embed="rId3" cstate="print"/>
          <a:stretch>
            <a:fillRect/>
          </a:stretch>
        </p:blipFill>
        <p:spPr>
          <a:xfrm rot="2656333">
            <a:off x="8119425" y="180722"/>
            <a:ext cx="855949" cy="83131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79EE6437-E104-4CA6-8544-B076B36B44E0}"/>
              </a:ext>
            </a:extLst>
          </p:cNvPr>
          <p:cNvCxnSpPr>
            <a:cxnSpLocks/>
          </p:cNvCxnSpPr>
          <p:nvPr/>
        </p:nvCxnSpPr>
        <p:spPr>
          <a:xfrm flipH="1">
            <a:off x="971600" y="3429000"/>
            <a:ext cx="6840760" cy="0"/>
          </a:xfrm>
          <a:prstGeom prst="line">
            <a:avLst/>
          </a:prstGeom>
          <a:ln w="444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457200" y="115888"/>
            <a:ext cx="8219256" cy="1043581"/>
          </a:xfrm>
        </p:spPr>
        <p:txBody>
          <a:bodyPr>
            <a:normAutofit fontScale="90000"/>
          </a:bodyPr>
          <a:lstStyle/>
          <a:p>
            <a:pPr algn="l" eaLnBrk="1" hangingPunct="1"/>
            <a:r>
              <a:rPr lang="en-GB" altLang="en-US" sz="3600" b="1" i="1" dirty="0"/>
              <a:t>Market audit-Competitor Analysis</a:t>
            </a:r>
            <a:endParaRPr lang="en-GB" altLang="en-US" sz="3600" dirty="0"/>
          </a:p>
        </p:txBody>
      </p:sp>
      <p:pic>
        <p:nvPicPr>
          <p:cNvPr id="5" name="Picture 4">
            <a:extLst>
              <a:ext uri="{FF2B5EF4-FFF2-40B4-BE49-F238E27FC236}">
                <a16:creationId xmlns:a16="http://schemas.microsoft.com/office/drawing/2014/main" id="{CFD3C6D6-0A8D-48AD-8562-DF464AE3EA6B}"/>
              </a:ext>
            </a:extLst>
          </p:cNvPr>
          <p:cNvPicPr>
            <a:picLocks noChangeAspect="1"/>
          </p:cNvPicPr>
          <p:nvPr/>
        </p:nvPicPr>
        <p:blipFill>
          <a:blip r:embed="rId3" cstate="print"/>
          <a:stretch>
            <a:fillRect/>
          </a:stretch>
        </p:blipFill>
        <p:spPr>
          <a:xfrm rot="2656333">
            <a:off x="8373633" y="206457"/>
            <a:ext cx="626333" cy="608309"/>
          </a:xfrm>
          <a:prstGeom prst="rect">
            <a:avLst/>
          </a:prstGeom>
        </p:spPr>
      </p:pic>
      <p:cxnSp>
        <p:nvCxnSpPr>
          <p:cNvPr id="3" name="Straight Connector 2">
            <a:extLst>
              <a:ext uri="{FF2B5EF4-FFF2-40B4-BE49-F238E27FC236}">
                <a16:creationId xmlns:a16="http://schemas.microsoft.com/office/drawing/2014/main" id="{8C52C62B-2399-484F-A0E8-A7A4947222D0}"/>
              </a:ext>
            </a:extLst>
          </p:cNvPr>
          <p:cNvCxnSpPr>
            <a:cxnSpLocks/>
            <a:endCxn id="17" idx="0"/>
          </p:cNvCxnSpPr>
          <p:nvPr/>
        </p:nvCxnSpPr>
        <p:spPr>
          <a:xfrm>
            <a:off x="4283968" y="1628800"/>
            <a:ext cx="21806" cy="4249977"/>
          </a:xfrm>
          <a:prstGeom prst="line">
            <a:avLst/>
          </a:prstGeom>
          <a:ln w="69850">
            <a:solidFill>
              <a:schemeClr val="accent6"/>
            </a:solidFill>
          </a:ln>
        </p:spPr>
        <p:style>
          <a:lnRef idx="3">
            <a:schemeClr val="accent3"/>
          </a:lnRef>
          <a:fillRef idx="0">
            <a:schemeClr val="accent3"/>
          </a:fillRef>
          <a:effectRef idx="2">
            <a:schemeClr val="accent3"/>
          </a:effectRef>
          <a:fontRef idx="minor">
            <a:schemeClr val="tx1"/>
          </a:fontRef>
        </p:style>
      </p:cxnSp>
      <p:sp>
        <p:nvSpPr>
          <p:cNvPr id="14" name="TextBox 13">
            <a:extLst>
              <a:ext uri="{FF2B5EF4-FFF2-40B4-BE49-F238E27FC236}">
                <a16:creationId xmlns:a16="http://schemas.microsoft.com/office/drawing/2014/main" id="{4CEBE0D6-4232-49A6-8D2D-6F44123F4DC9}"/>
              </a:ext>
            </a:extLst>
          </p:cNvPr>
          <p:cNvSpPr txBox="1"/>
          <p:nvPr/>
        </p:nvSpPr>
        <p:spPr>
          <a:xfrm>
            <a:off x="3693966" y="1187460"/>
            <a:ext cx="1326004" cy="369332"/>
          </a:xfrm>
          <a:prstGeom prst="rect">
            <a:avLst/>
          </a:prstGeom>
          <a:noFill/>
        </p:spPr>
        <p:txBody>
          <a:bodyPr wrap="none" rtlCol="0">
            <a:spAutoFit/>
          </a:bodyPr>
          <a:lstStyle/>
          <a:p>
            <a:r>
              <a:rPr lang="en-GB" b="1" dirty="0"/>
              <a:t>High Price</a:t>
            </a:r>
          </a:p>
        </p:txBody>
      </p:sp>
      <p:sp>
        <p:nvSpPr>
          <p:cNvPr id="17" name="TextBox 16">
            <a:extLst>
              <a:ext uri="{FF2B5EF4-FFF2-40B4-BE49-F238E27FC236}">
                <a16:creationId xmlns:a16="http://schemas.microsoft.com/office/drawing/2014/main" id="{86901DEC-0A09-4A57-A5E6-F1A968759486}"/>
              </a:ext>
            </a:extLst>
          </p:cNvPr>
          <p:cNvSpPr txBox="1"/>
          <p:nvPr/>
        </p:nvSpPr>
        <p:spPr>
          <a:xfrm>
            <a:off x="3668420" y="5878777"/>
            <a:ext cx="1274708" cy="369332"/>
          </a:xfrm>
          <a:prstGeom prst="rect">
            <a:avLst/>
          </a:prstGeom>
          <a:noFill/>
        </p:spPr>
        <p:txBody>
          <a:bodyPr wrap="none" rtlCol="0">
            <a:spAutoFit/>
          </a:bodyPr>
          <a:lstStyle/>
          <a:p>
            <a:r>
              <a:rPr lang="en-GB" b="1" dirty="0"/>
              <a:t>Low Price</a:t>
            </a:r>
          </a:p>
        </p:txBody>
      </p:sp>
      <p:sp>
        <p:nvSpPr>
          <p:cNvPr id="18" name="TextBox 17">
            <a:extLst>
              <a:ext uri="{FF2B5EF4-FFF2-40B4-BE49-F238E27FC236}">
                <a16:creationId xmlns:a16="http://schemas.microsoft.com/office/drawing/2014/main" id="{750B692D-0114-4DEB-986A-782A61EB16D2}"/>
              </a:ext>
            </a:extLst>
          </p:cNvPr>
          <p:cNvSpPr txBox="1"/>
          <p:nvPr/>
        </p:nvSpPr>
        <p:spPr>
          <a:xfrm>
            <a:off x="122258" y="3141838"/>
            <a:ext cx="1088050" cy="646331"/>
          </a:xfrm>
          <a:prstGeom prst="rect">
            <a:avLst/>
          </a:prstGeom>
          <a:noFill/>
        </p:spPr>
        <p:txBody>
          <a:bodyPr wrap="square" rtlCol="0">
            <a:spAutoFit/>
          </a:bodyPr>
          <a:lstStyle/>
          <a:p>
            <a:r>
              <a:rPr lang="en-GB" b="1" dirty="0"/>
              <a:t>Low health</a:t>
            </a:r>
          </a:p>
        </p:txBody>
      </p:sp>
      <p:sp>
        <p:nvSpPr>
          <p:cNvPr id="19" name="TextBox 18">
            <a:extLst>
              <a:ext uri="{FF2B5EF4-FFF2-40B4-BE49-F238E27FC236}">
                <a16:creationId xmlns:a16="http://schemas.microsoft.com/office/drawing/2014/main" id="{2685D238-E473-43F5-8922-B671F643E8A3}"/>
              </a:ext>
            </a:extLst>
          </p:cNvPr>
          <p:cNvSpPr txBox="1"/>
          <p:nvPr/>
        </p:nvSpPr>
        <p:spPr>
          <a:xfrm>
            <a:off x="7818003" y="3105834"/>
            <a:ext cx="1088050" cy="646331"/>
          </a:xfrm>
          <a:prstGeom prst="rect">
            <a:avLst/>
          </a:prstGeom>
          <a:noFill/>
        </p:spPr>
        <p:txBody>
          <a:bodyPr wrap="square" rtlCol="0">
            <a:spAutoFit/>
          </a:bodyPr>
          <a:lstStyle/>
          <a:p>
            <a:r>
              <a:rPr lang="en-GB" b="1" dirty="0"/>
              <a:t>High health</a:t>
            </a:r>
          </a:p>
        </p:txBody>
      </p:sp>
      <p:sp>
        <p:nvSpPr>
          <p:cNvPr id="20" name="Oval 19">
            <a:extLst>
              <a:ext uri="{FF2B5EF4-FFF2-40B4-BE49-F238E27FC236}">
                <a16:creationId xmlns:a16="http://schemas.microsoft.com/office/drawing/2014/main" id="{AC96CCD9-4A1D-40E3-8EC6-75C49DF53C2F}"/>
              </a:ext>
            </a:extLst>
          </p:cNvPr>
          <p:cNvSpPr/>
          <p:nvPr/>
        </p:nvSpPr>
        <p:spPr>
          <a:xfrm>
            <a:off x="2982882" y="1671324"/>
            <a:ext cx="1326003" cy="10080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Fazenda Grill</a:t>
            </a:r>
          </a:p>
        </p:txBody>
      </p:sp>
      <p:sp>
        <p:nvSpPr>
          <p:cNvPr id="23" name="Oval 22">
            <a:extLst>
              <a:ext uri="{FF2B5EF4-FFF2-40B4-BE49-F238E27FC236}">
                <a16:creationId xmlns:a16="http://schemas.microsoft.com/office/drawing/2014/main" id="{C24FC8F5-6A78-4FB9-8DAC-2FE04AA0E149}"/>
              </a:ext>
            </a:extLst>
          </p:cNvPr>
          <p:cNvSpPr/>
          <p:nvPr/>
        </p:nvSpPr>
        <p:spPr>
          <a:xfrm>
            <a:off x="4913412" y="1830287"/>
            <a:ext cx="1189384" cy="1008090"/>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err="1">
                <a:solidFill>
                  <a:schemeClr val="tx1"/>
                </a:solidFill>
              </a:rPr>
              <a:t>Grillify</a:t>
            </a:r>
            <a:endParaRPr lang="en-GB" sz="1600" b="1" dirty="0">
              <a:solidFill>
                <a:schemeClr val="tx1"/>
              </a:solidFill>
            </a:endParaRPr>
          </a:p>
        </p:txBody>
      </p:sp>
      <p:sp>
        <p:nvSpPr>
          <p:cNvPr id="26" name="Oval 25">
            <a:extLst>
              <a:ext uri="{FF2B5EF4-FFF2-40B4-BE49-F238E27FC236}">
                <a16:creationId xmlns:a16="http://schemas.microsoft.com/office/drawing/2014/main" id="{F42288E0-C3E3-4EEC-9B79-094776692A23}"/>
              </a:ext>
            </a:extLst>
          </p:cNvPr>
          <p:cNvSpPr/>
          <p:nvPr/>
        </p:nvSpPr>
        <p:spPr>
          <a:xfrm>
            <a:off x="925050" y="3493597"/>
            <a:ext cx="1602804" cy="119462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The Alchemist</a:t>
            </a:r>
          </a:p>
        </p:txBody>
      </p:sp>
      <p:sp>
        <p:nvSpPr>
          <p:cNvPr id="27" name="Oval 26">
            <a:extLst>
              <a:ext uri="{FF2B5EF4-FFF2-40B4-BE49-F238E27FC236}">
                <a16:creationId xmlns:a16="http://schemas.microsoft.com/office/drawing/2014/main" id="{AEB77283-6F28-42E3-B151-85637BDB3213}"/>
              </a:ext>
            </a:extLst>
          </p:cNvPr>
          <p:cNvSpPr/>
          <p:nvPr/>
        </p:nvSpPr>
        <p:spPr>
          <a:xfrm>
            <a:off x="6588224" y="2348880"/>
            <a:ext cx="1189384" cy="11080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err="1"/>
              <a:t>Kuula</a:t>
            </a:r>
            <a:r>
              <a:rPr lang="en-GB" sz="1400" b="1" dirty="0"/>
              <a:t> </a:t>
            </a:r>
            <a:r>
              <a:rPr lang="en-GB" sz="1400" b="1" dirty="0" err="1"/>
              <a:t>Poké</a:t>
            </a:r>
            <a:endParaRPr lang="en-GB" sz="1400" b="1" dirty="0"/>
          </a:p>
        </p:txBody>
      </p:sp>
      <p:sp>
        <p:nvSpPr>
          <p:cNvPr id="28" name="Oval 27">
            <a:extLst>
              <a:ext uri="{FF2B5EF4-FFF2-40B4-BE49-F238E27FC236}">
                <a16:creationId xmlns:a16="http://schemas.microsoft.com/office/drawing/2014/main" id="{2F232D5D-89AF-4ADE-A2A6-8FECB76B6C66}"/>
              </a:ext>
            </a:extLst>
          </p:cNvPr>
          <p:cNvSpPr/>
          <p:nvPr/>
        </p:nvSpPr>
        <p:spPr>
          <a:xfrm>
            <a:off x="3131840" y="2636912"/>
            <a:ext cx="1296144" cy="9786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Gaucho</a:t>
            </a:r>
          </a:p>
        </p:txBody>
      </p:sp>
      <p:sp>
        <p:nvSpPr>
          <p:cNvPr id="21" name="TextBox 20">
            <a:extLst>
              <a:ext uri="{FF2B5EF4-FFF2-40B4-BE49-F238E27FC236}">
                <a16:creationId xmlns:a16="http://schemas.microsoft.com/office/drawing/2014/main" id="{D23D384C-D6B3-45A9-82FA-7FD1FF622101}"/>
              </a:ext>
            </a:extLst>
          </p:cNvPr>
          <p:cNvSpPr txBox="1"/>
          <p:nvPr/>
        </p:nvSpPr>
        <p:spPr>
          <a:xfrm>
            <a:off x="315073" y="975519"/>
            <a:ext cx="2937018" cy="646331"/>
          </a:xfrm>
          <a:prstGeom prst="rect">
            <a:avLst/>
          </a:prstGeom>
          <a:noFill/>
        </p:spPr>
        <p:txBody>
          <a:bodyPr wrap="square" rtlCol="0">
            <a:spAutoFit/>
          </a:bodyPr>
          <a:lstStyle/>
          <a:p>
            <a:r>
              <a:rPr lang="en-GB" dirty="0"/>
              <a:t>Competitors within 1 mile location</a:t>
            </a:r>
          </a:p>
        </p:txBody>
      </p:sp>
      <p:sp>
        <p:nvSpPr>
          <p:cNvPr id="22" name="TextBox 21">
            <a:extLst>
              <a:ext uri="{FF2B5EF4-FFF2-40B4-BE49-F238E27FC236}">
                <a16:creationId xmlns:a16="http://schemas.microsoft.com/office/drawing/2014/main" id="{6940FE71-7E6B-4AAB-AC9B-9DD701E4E33B}"/>
              </a:ext>
            </a:extLst>
          </p:cNvPr>
          <p:cNvSpPr txBox="1"/>
          <p:nvPr/>
        </p:nvSpPr>
        <p:spPr>
          <a:xfrm>
            <a:off x="7156856" y="5830758"/>
            <a:ext cx="1749197" cy="369332"/>
          </a:xfrm>
          <a:prstGeom prst="rect">
            <a:avLst/>
          </a:prstGeom>
          <a:noFill/>
        </p:spPr>
        <p:txBody>
          <a:bodyPr wrap="none" rtlCol="0">
            <a:spAutoFit/>
          </a:bodyPr>
          <a:lstStyle/>
          <a:p>
            <a:r>
              <a:rPr lang="en-GB" dirty="0"/>
              <a:t>(</a:t>
            </a:r>
            <a:r>
              <a:rPr lang="en-GB" dirty="0" err="1"/>
              <a:t>Kosaka</a:t>
            </a:r>
            <a:r>
              <a:rPr lang="en-GB" dirty="0"/>
              <a:t>, 2022)</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55850F8A-0C27-4FF0-93E6-D6A42889774F}"/>
              </a:ext>
            </a:extLst>
          </p:cNvPr>
          <p:cNvSpPr>
            <a:spLocks noGrp="1"/>
          </p:cNvSpPr>
          <p:nvPr>
            <p:ph type="title"/>
          </p:nvPr>
        </p:nvSpPr>
        <p:spPr>
          <a:xfrm>
            <a:off x="1403648" y="379168"/>
            <a:ext cx="8229600" cy="865187"/>
          </a:xfrm>
        </p:spPr>
        <p:txBody>
          <a:bodyPr>
            <a:normAutofit fontScale="90000"/>
          </a:bodyPr>
          <a:lstStyle/>
          <a:p>
            <a:pPr algn="l" eaLnBrk="1" hangingPunct="1"/>
            <a:br>
              <a:rPr lang="en-GB" altLang="en-US" sz="3600" dirty="0"/>
            </a:br>
            <a:r>
              <a:rPr lang="en-GB" altLang="en-US" sz="3600" dirty="0"/>
              <a:t>Market Audit-SWOT Analysis</a:t>
            </a:r>
            <a:br>
              <a:rPr lang="en-GB" altLang="en-US" sz="3600" dirty="0"/>
            </a:br>
            <a:endParaRPr lang="en-GB" altLang="en-US" sz="3600" dirty="0"/>
          </a:p>
        </p:txBody>
      </p:sp>
      <p:pic>
        <p:nvPicPr>
          <p:cNvPr id="5" name="Picture 4">
            <a:extLst>
              <a:ext uri="{FF2B5EF4-FFF2-40B4-BE49-F238E27FC236}">
                <a16:creationId xmlns:a16="http://schemas.microsoft.com/office/drawing/2014/main" id="{B41AFE1B-EEC9-436E-9BFF-280E5295781E}"/>
              </a:ext>
            </a:extLst>
          </p:cNvPr>
          <p:cNvPicPr>
            <a:picLocks noChangeAspect="1"/>
          </p:cNvPicPr>
          <p:nvPr/>
        </p:nvPicPr>
        <p:blipFill>
          <a:blip r:embed="rId3" cstate="print"/>
          <a:stretch>
            <a:fillRect/>
          </a:stretch>
        </p:blipFill>
        <p:spPr>
          <a:xfrm rot="2656333">
            <a:off x="8119425" y="180722"/>
            <a:ext cx="855949" cy="831317"/>
          </a:xfrm>
          <a:prstGeom prst="rect">
            <a:avLst/>
          </a:prstGeom>
        </p:spPr>
      </p:pic>
      <p:sp>
        <p:nvSpPr>
          <p:cNvPr id="11" name="TextBox 10">
            <a:extLst>
              <a:ext uri="{FF2B5EF4-FFF2-40B4-BE49-F238E27FC236}">
                <a16:creationId xmlns:a16="http://schemas.microsoft.com/office/drawing/2014/main" id="{5261FC40-DCBF-4949-8D4A-7E06582E270B}"/>
              </a:ext>
            </a:extLst>
          </p:cNvPr>
          <p:cNvSpPr txBox="1"/>
          <p:nvPr/>
        </p:nvSpPr>
        <p:spPr>
          <a:xfrm>
            <a:off x="395536" y="1772816"/>
            <a:ext cx="4815840" cy="1477328"/>
          </a:xfrm>
          <a:prstGeom prst="rect">
            <a:avLst/>
          </a:prstGeom>
          <a:noFill/>
        </p:spPr>
        <p:txBody>
          <a:bodyPr wrap="square">
            <a:spAutoFit/>
          </a:bodyPr>
          <a:lstStyle/>
          <a:p>
            <a:pPr marL="0" indent="0">
              <a:buNone/>
            </a:pPr>
            <a:r>
              <a:rPr lang="en-GB" sz="1800" b="1" u="sng" dirty="0"/>
              <a:t>Strengths </a:t>
            </a:r>
          </a:p>
          <a:p>
            <a:pPr>
              <a:buFont typeface="Wingdings" panose="020B0604020202020204" pitchFamily="34" charset="0"/>
              <a:buChar char="Ø"/>
            </a:pPr>
            <a:r>
              <a:rPr lang="en-GB" sz="1800" dirty="0"/>
              <a:t>Fresh good quality food</a:t>
            </a:r>
          </a:p>
          <a:p>
            <a:pPr>
              <a:buFont typeface="Wingdings" panose="020B0604020202020204" pitchFamily="34" charset="0"/>
              <a:buChar char="Ø"/>
            </a:pPr>
            <a:r>
              <a:rPr lang="en-GB" sz="1800" dirty="0"/>
              <a:t>Internal attributes and resources </a:t>
            </a:r>
          </a:p>
          <a:p>
            <a:pPr>
              <a:buFont typeface="Wingdings" panose="020B0604020202020204" pitchFamily="34" charset="0"/>
              <a:buChar char="Ø"/>
            </a:pPr>
            <a:r>
              <a:rPr lang="en-GB" sz="1800" dirty="0"/>
              <a:t>Location </a:t>
            </a:r>
          </a:p>
          <a:p>
            <a:pPr>
              <a:buFont typeface="Wingdings" panose="020B0604020202020204" pitchFamily="34" charset="0"/>
              <a:buChar char="Ø"/>
            </a:pPr>
            <a:r>
              <a:rPr lang="en-GB" sz="1800" dirty="0"/>
              <a:t>Locally sourced ingredients </a:t>
            </a:r>
          </a:p>
        </p:txBody>
      </p:sp>
      <p:sp>
        <p:nvSpPr>
          <p:cNvPr id="13" name="TextBox 12">
            <a:extLst>
              <a:ext uri="{FF2B5EF4-FFF2-40B4-BE49-F238E27FC236}">
                <a16:creationId xmlns:a16="http://schemas.microsoft.com/office/drawing/2014/main" id="{3AD35096-1528-4C6A-B353-228099C6F555}"/>
              </a:ext>
            </a:extLst>
          </p:cNvPr>
          <p:cNvSpPr txBox="1"/>
          <p:nvPr/>
        </p:nvSpPr>
        <p:spPr>
          <a:xfrm>
            <a:off x="4328160" y="1772816"/>
            <a:ext cx="4815840" cy="1477328"/>
          </a:xfrm>
          <a:prstGeom prst="rect">
            <a:avLst/>
          </a:prstGeom>
          <a:noFill/>
        </p:spPr>
        <p:txBody>
          <a:bodyPr wrap="square">
            <a:spAutoFit/>
          </a:bodyPr>
          <a:lstStyle/>
          <a:p>
            <a:r>
              <a:rPr lang="en-GB" sz="1800" b="1" u="sng" dirty="0">
                <a:latin typeface="Myriad Pro"/>
                <a:cs typeface="Arial"/>
              </a:rPr>
              <a:t>Weaknesses </a:t>
            </a:r>
          </a:p>
          <a:p>
            <a:pPr marL="285750" indent="-285750">
              <a:buFont typeface="Wingdings"/>
              <a:buChar char="Ø"/>
            </a:pPr>
            <a:r>
              <a:rPr lang="en-GB" sz="1800" dirty="0">
                <a:latin typeface="Myriad Pro"/>
                <a:cs typeface="Arial"/>
              </a:rPr>
              <a:t>Staff morale </a:t>
            </a:r>
          </a:p>
          <a:p>
            <a:pPr marL="285750" indent="-285750">
              <a:buFont typeface="Wingdings"/>
              <a:buChar char="Ø"/>
            </a:pPr>
            <a:r>
              <a:rPr lang="en-GB" sz="1800" dirty="0">
                <a:latin typeface="Myriad Pro"/>
                <a:cs typeface="Arial"/>
              </a:rPr>
              <a:t>Budget restraints </a:t>
            </a:r>
          </a:p>
          <a:p>
            <a:pPr marL="285750" indent="-285750">
              <a:buFont typeface="Wingdings"/>
              <a:buChar char="Ø"/>
            </a:pPr>
            <a:r>
              <a:rPr lang="en-GB" sz="1800" dirty="0">
                <a:latin typeface="Myriad Pro"/>
                <a:cs typeface="Arial"/>
              </a:rPr>
              <a:t>People management </a:t>
            </a:r>
          </a:p>
          <a:p>
            <a:pPr marL="285750" indent="-285750">
              <a:buFont typeface="Wingdings"/>
              <a:buChar char="Ø"/>
            </a:pPr>
            <a:r>
              <a:rPr lang="en-GB" sz="1800" dirty="0">
                <a:latin typeface="Myriad Pro"/>
                <a:cs typeface="Arial"/>
              </a:rPr>
              <a:t>Vegan option </a:t>
            </a:r>
          </a:p>
        </p:txBody>
      </p:sp>
      <p:sp>
        <p:nvSpPr>
          <p:cNvPr id="15" name="TextBox 14">
            <a:extLst>
              <a:ext uri="{FF2B5EF4-FFF2-40B4-BE49-F238E27FC236}">
                <a16:creationId xmlns:a16="http://schemas.microsoft.com/office/drawing/2014/main" id="{BE696C1B-8634-4E84-837E-FB81F9B68ACE}"/>
              </a:ext>
            </a:extLst>
          </p:cNvPr>
          <p:cNvSpPr txBox="1"/>
          <p:nvPr/>
        </p:nvSpPr>
        <p:spPr>
          <a:xfrm>
            <a:off x="395536" y="3778605"/>
            <a:ext cx="4815840" cy="1477328"/>
          </a:xfrm>
          <a:prstGeom prst="rect">
            <a:avLst/>
          </a:prstGeom>
          <a:noFill/>
        </p:spPr>
        <p:txBody>
          <a:bodyPr wrap="square">
            <a:spAutoFit/>
          </a:bodyPr>
          <a:lstStyle/>
          <a:p>
            <a:r>
              <a:rPr lang="en-GB" b="1" i="1" u="sng" dirty="0">
                <a:latin typeface="Arial"/>
                <a:cs typeface="Arial"/>
              </a:rPr>
              <a:t>Opportunities </a:t>
            </a:r>
          </a:p>
          <a:p>
            <a:pPr marL="285750" indent="-285750">
              <a:buFont typeface="Wingdings"/>
              <a:buChar char="Ø"/>
            </a:pPr>
            <a:r>
              <a:rPr lang="en-GB" dirty="0">
                <a:latin typeface="Arial"/>
                <a:cs typeface="Arial"/>
              </a:rPr>
              <a:t>Introduce takeaway </a:t>
            </a:r>
          </a:p>
          <a:p>
            <a:pPr marL="285750" indent="-285750">
              <a:buFont typeface="Wingdings"/>
              <a:buChar char="Ø"/>
            </a:pPr>
            <a:r>
              <a:rPr lang="en-GB" dirty="0">
                <a:latin typeface="Arial"/>
                <a:cs typeface="Arial"/>
              </a:rPr>
              <a:t>Target market </a:t>
            </a:r>
            <a:endParaRPr lang="en-GB" dirty="0">
              <a:cs typeface="Arial"/>
            </a:endParaRPr>
          </a:p>
          <a:p>
            <a:pPr marL="285750" indent="-285750">
              <a:buFont typeface="Wingdings"/>
              <a:buChar char="Ø"/>
            </a:pPr>
            <a:r>
              <a:rPr lang="en-GB" dirty="0">
                <a:latin typeface="Arial"/>
                <a:cs typeface="Arial"/>
              </a:rPr>
              <a:t>Technology restructure </a:t>
            </a:r>
          </a:p>
          <a:p>
            <a:pPr marL="285750" indent="-285750">
              <a:buFont typeface="Wingdings"/>
              <a:buChar char="Ø"/>
            </a:pPr>
            <a:r>
              <a:rPr lang="en-GB" dirty="0">
                <a:latin typeface="Arial"/>
                <a:cs typeface="Arial"/>
              </a:rPr>
              <a:t>New sides from chief  </a:t>
            </a:r>
            <a:endParaRPr lang="en-GB" dirty="0">
              <a:cs typeface="Arial"/>
            </a:endParaRPr>
          </a:p>
        </p:txBody>
      </p:sp>
      <p:sp>
        <p:nvSpPr>
          <p:cNvPr id="17" name="TextBox 16">
            <a:extLst>
              <a:ext uri="{FF2B5EF4-FFF2-40B4-BE49-F238E27FC236}">
                <a16:creationId xmlns:a16="http://schemas.microsoft.com/office/drawing/2014/main" id="{2F3B3646-FD21-48E4-A1B3-2EC6878C5EB8}"/>
              </a:ext>
            </a:extLst>
          </p:cNvPr>
          <p:cNvSpPr txBox="1"/>
          <p:nvPr/>
        </p:nvSpPr>
        <p:spPr>
          <a:xfrm>
            <a:off x="3700295" y="3778605"/>
            <a:ext cx="4815840" cy="1477328"/>
          </a:xfrm>
          <a:prstGeom prst="rect">
            <a:avLst/>
          </a:prstGeom>
          <a:noFill/>
        </p:spPr>
        <p:txBody>
          <a:bodyPr wrap="square">
            <a:spAutoFit/>
          </a:bodyPr>
          <a:lstStyle/>
          <a:p>
            <a:r>
              <a:rPr lang="en-GB" b="1" i="1" u="sng" dirty="0">
                <a:latin typeface="Myriad Pro"/>
                <a:cs typeface="Arial"/>
              </a:rPr>
              <a:t>Threats </a:t>
            </a:r>
          </a:p>
          <a:p>
            <a:pPr marL="285750" indent="-285750">
              <a:buFont typeface="Wingdings"/>
              <a:buChar char="Ø"/>
            </a:pPr>
            <a:r>
              <a:rPr lang="en-GB" dirty="0">
                <a:latin typeface="Myriad Pro"/>
                <a:cs typeface="Arial"/>
              </a:rPr>
              <a:t>New competitors </a:t>
            </a:r>
            <a:endParaRPr lang="en-GB" b="1" i="1" u="sng" dirty="0">
              <a:latin typeface="Myriad Pro"/>
              <a:cs typeface="Arial"/>
            </a:endParaRPr>
          </a:p>
          <a:p>
            <a:pPr marL="285750" indent="-285750">
              <a:buFont typeface="Wingdings"/>
              <a:buChar char="Ø"/>
            </a:pPr>
            <a:r>
              <a:rPr lang="en-GB" dirty="0">
                <a:latin typeface="Myriad Pro"/>
                <a:cs typeface="Arial"/>
              </a:rPr>
              <a:t>Changes to markets demand </a:t>
            </a:r>
          </a:p>
          <a:p>
            <a:pPr marL="285750" indent="-285750">
              <a:buFont typeface="Wingdings"/>
              <a:buChar char="Ø"/>
            </a:pPr>
            <a:r>
              <a:rPr lang="en-GB" dirty="0">
                <a:latin typeface="Myriad Pro"/>
                <a:cs typeface="Arial"/>
              </a:rPr>
              <a:t>Loosing staff to competitors </a:t>
            </a:r>
          </a:p>
          <a:p>
            <a:pPr marL="285750" indent="-285750">
              <a:buFont typeface="Wingdings"/>
              <a:buChar char="Ø"/>
            </a:pPr>
            <a:r>
              <a:rPr lang="en-GB" dirty="0">
                <a:latin typeface="Myriad Pro"/>
                <a:cs typeface="Arial"/>
              </a:rPr>
              <a:t>Loss market share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Market Audit-PESTLE Analysis</a:t>
            </a:r>
          </a:p>
        </p:txBody>
      </p:sp>
      <p:pic>
        <p:nvPicPr>
          <p:cNvPr id="6" name="Picture 5">
            <a:extLst>
              <a:ext uri="{FF2B5EF4-FFF2-40B4-BE49-F238E27FC236}">
                <a16:creationId xmlns:a16="http://schemas.microsoft.com/office/drawing/2014/main" id="{64E5441D-26D6-4639-84D6-97EBFCAE9436}"/>
              </a:ext>
            </a:extLst>
          </p:cNvPr>
          <p:cNvPicPr>
            <a:picLocks noChangeAspect="1"/>
          </p:cNvPicPr>
          <p:nvPr/>
        </p:nvPicPr>
        <p:blipFill>
          <a:blip r:embed="rId2" cstate="print"/>
          <a:stretch>
            <a:fillRect/>
          </a:stretch>
        </p:blipFill>
        <p:spPr>
          <a:xfrm rot="2656333">
            <a:off x="8349163" y="206568"/>
            <a:ext cx="675274" cy="655841"/>
          </a:xfrm>
          <a:prstGeom prst="rect">
            <a:avLst/>
          </a:prstGeom>
        </p:spPr>
      </p:pic>
      <p:sp>
        <p:nvSpPr>
          <p:cNvPr id="10" name="TextBox 9">
            <a:extLst>
              <a:ext uri="{FF2B5EF4-FFF2-40B4-BE49-F238E27FC236}">
                <a16:creationId xmlns:a16="http://schemas.microsoft.com/office/drawing/2014/main" id="{E95C1357-56C4-4383-8902-0CB90DDD555C}"/>
              </a:ext>
            </a:extLst>
          </p:cNvPr>
          <p:cNvSpPr txBox="1"/>
          <p:nvPr/>
        </p:nvSpPr>
        <p:spPr>
          <a:xfrm>
            <a:off x="123528" y="1410887"/>
            <a:ext cx="4579620" cy="2031325"/>
          </a:xfrm>
          <a:prstGeom prst="rect">
            <a:avLst/>
          </a:prstGeom>
          <a:noFill/>
        </p:spPr>
        <p:txBody>
          <a:bodyPr wrap="square">
            <a:spAutoFit/>
          </a:bodyPr>
          <a:lstStyle/>
          <a:p>
            <a:r>
              <a:rPr lang="en-GB" b="1" u="sng" dirty="0">
                <a:latin typeface="Arial"/>
                <a:cs typeface="Arial"/>
              </a:rPr>
              <a:t>Political </a:t>
            </a:r>
          </a:p>
          <a:p>
            <a:pPr marL="285750" indent="-285750">
              <a:buFont typeface="Wingdings"/>
              <a:buChar char="Ø"/>
            </a:pPr>
            <a:r>
              <a:rPr lang="en-GB" dirty="0">
                <a:latin typeface="Arial"/>
                <a:cs typeface="Arial"/>
              </a:rPr>
              <a:t>  Law legislation</a:t>
            </a:r>
          </a:p>
          <a:p>
            <a:pPr marL="285750" indent="-285750">
              <a:buFont typeface="Wingdings"/>
              <a:buChar char="Ø"/>
            </a:pPr>
            <a:r>
              <a:rPr lang="en-GB" dirty="0">
                <a:latin typeface="Arial"/>
                <a:cs typeface="Arial"/>
              </a:rPr>
              <a:t>COVID-19</a:t>
            </a:r>
            <a:endParaRPr lang="en-GB" dirty="0">
              <a:cs typeface="Arial"/>
            </a:endParaRPr>
          </a:p>
          <a:p>
            <a:pPr marL="285750" indent="-285750">
              <a:buFont typeface="Wingdings"/>
              <a:buChar char="Ø"/>
            </a:pPr>
            <a:r>
              <a:rPr lang="en-GB" dirty="0">
                <a:latin typeface="Arial"/>
                <a:cs typeface="Arial"/>
              </a:rPr>
              <a:t>Data protection</a:t>
            </a:r>
            <a:endParaRPr lang="en-GB" dirty="0">
              <a:cs typeface="Arial"/>
            </a:endParaRPr>
          </a:p>
          <a:p>
            <a:pPr marL="285750" indent="-285750">
              <a:buFont typeface="Wingdings"/>
              <a:buChar char="Ø"/>
            </a:pPr>
            <a:r>
              <a:rPr lang="en-GB" dirty="0">
                <a:latin typeface="Arial"/>
                <a:cs typeface="Arial"/>
              </a:rPr>
              <a:t>Government intervention</a:t>
            </a:r>
            <a:endParaRPr lang="en-GB" dirty="0">
              <a:cs typeface="Arial"/>
            </a:endParaRPr>
          </a:p>
          <a:p>
            <a:pPr marL="285750" indent="-285750">
              <a:buFont typeface="Wingdings"/>
              <a:buChar char="Ø"/>
            </a:pPr>
            <a:r>
              <a:rPr lang="en-GB" dirty="0">
                <a:latin typeface="Arial"/>
                <a:cs typeface="Arial"/>
              </a:rPr>
              <a:t>Employment Law </a:t>
            </a:r>
            <a:endParaRPr lang="en-GB" dirty="0">
              <a:cs typeface="Arial"/>
            </a:endParaRPr>
          </a:p>
          <a:p>
            <a:endParaRPr lang="en-GB" b="1" u="sng" dirty="0">
              <a:latin typeface="Arial"/>
              <a:cs typeface="Arial"/>
            </a:endParaRPr>
          </a:p>
        </p:txBody>
      </p:sp>
      <p:sp>
        <p:nvSpPr>
          <p:cNvPr id="12" name="TextBox 11">
            <a:extLst>
              <a:ext uri="{FF2B5EF4-FFF2-40B4-BE49-F238E27FC236}">
                <a16:creationId xmlns:a16="http://schemas.microsoft.com/office/drawing/2014/main" id="{53A8A184-900D-4030-B240-BECAE1762E06}"/>
              </a:ext>
            </a:extLst>
          </p:cNvPr>
          <p:cNvSpPr txBox="1"/>
          <p:nvPr/>
        </p:nvSpPr>
        <p:spPr>
          <a:xfrm>
            <a:off x="2282190" y="2806869"/>
            <a:ext cx="4579620" cy="1200329"/>
          </a:xfrm>
          <a:prstGeom prst="rect">
            <a:avLst/>
          </a:prstGeom>
          <a:noFill/>
        </p:spPr>
        <p:txBody>
          <a:bodyPr wrap="square">
            <a:spAutoFit/>
          </a:bodyPr>
          <a:lstStyle/>
          <a:p>
            <a:r>
              <a:rPr lang="en-GB" b="1" i="1" u="sng" dirty="0">
                <a:latin typeface="Arial"/>
                <a:cs typeface="Arial"/>
              </a:rPr>
              <a:t>Economy </a:t>
            </a:r>
          </a:p>
          <a:p>
            <a:pPr marL="285750" indent="-285750">
              <a:buFont typeface="Wingdings"/>
              <a:buChar char="Ø"/>
            </a:pPr>
            <a:r>
              <a:rPr lang="en-GB" dirty="0">
                <a:latin typeface="Arial"/>
                <a:cs typeface="Arial"/>
              </a:rPr>
              <a:t>Customers needs</a:t>
            </a:r>
            <a:endParaRPr lang="en-GB" b="1" i="1" u="sng" dirty="0">
              <a:cs typeface="Arial"/>
            </a:endParaRPr>
          </a:p>
          <a:p>
            <a:pPr marL="285750" indent="-285750">
              <a:buFont typeface="Wingdings"/>
              <a:buChar char="Ø"/>
            </a:pPr>
            <a:r>
              <a:rPr lang="en-GB" dirty="0">
                <a:latin typeface="Arial"/>
                <a:cs typeface="Arial"/>
              </a:rPr>
              <a:t>Inflation Rates</a:t>
            </a:r>
          </a:p>
          <a:p>
            <a:pPr marL="285750" indent="-285750">
              <a:buFont typeface="Wingdings"/>
              <a:buChar char="Ø"/>
            </a:pPr>
            <a:r>
              <a:rPr lang="en-GB" dirty="0">
                <a:latin typeface="Arial"/>
                <a:cs typeface="Arial"/>
              </a:rPr>
              <a:t>How to operate </a:t>
            </a:r>
          </a:p>
        </p:txBody>
      </p:sp>
      <p:sp>
        <p:nvSpPr>
          <p:cNvPr id="14" name="TextBox 13">
            <a:extLst>
              <a:ext uri="{FF2B5EF4-FFF2-40B4-BE49-F238E27FC236}">
                <a16:creationId xmlns:a16="http://schemas.microsoft.com/office/drawing/2014/main" id="{4EC10490-9AB4-4EF2-A0FE-557F005A9CB6}"/>
              </a:ext>
            </a:extLst>
          </p:cNvPr>
          <p:cNvSpPr txBox="1"/>
          <p:nvPr/>
        </p:nvSpPr>
        <p:spPr>
          <a:xfrm>
            <a:off x="4283968" y="3618129"/>
            <a:ext cx="4579620" cy="1477328"/>
          </a:xfrm>
          <a:prstGeom prst="rect">
            <a:avLst/>
          </a:prstGeom>
          <a:noFill/>
        </p:spPr>
        <p:txBody>
          <a:bodyPr wrap="square">
            <a:spAutoFit/>
          </a:bodyPr>
          <a:lstStyle/>
          <a:p>
            <a:pPr algn="l"/>
            <a:r>
              <a:rPr lang="en-GB" b="1" i="1" u="sng" dirty="0">
                <a:latin typeface="Arial"/>
                <a:cs typeface="Arial"/>
              </a:rPr>
              <a:t>Social</a:t>
            </a:r>
          </a:p>
          <a:p>
            <a:pPr marL="285750" indent="-285750">
              <a:buFont typeface="Wingdings"/>
              <a:buChar char="Ø"/>
            </a:pPr>
            <a:r>
              <a:rPr lang="en-GB" dirty="0">
                <a:latin typeface="Arial"/>
                <a:cs typeface="Arial"/>
              </a:rPr>
              <a:t>Organic foods </a:t>
            </a:r>
          </a:p>
          <a:p>
            <a:pPr marL="285750" indent="-285750">
              <a:buFont typeface="Wingdings"/>
              <a:buChar char="Ø"/>
            </a:pPr>
            <a:r>
              <a:rPr lang="en-GB" dirty="0">
                <a:latin typeface="Arial"/>
                <a:cs typeface="Arial"/>
              </a:rPr>
              <a:t>Cultural Values </a:t>
            </a:r>
            <a:endParaRPr lang="en-GB" dirty="0">
              <a:cs typeface="Arial"/>
            </a:endParaRPr>
          </a:p>
          <a:p>
            <a:pPr marL="285750" indent="-285750">
              <a:buFont typeface="Wingdings"/>
              <a:buChar char="Ø"/>
            </a:pPr>
            <a:r>
              <a:rPr lang="en-GB" dirty="0">
                <a:latin typeface="Arial"/>
                <a:cs typeface="Arial"/>
              </a:rPr>
              <a:t>Population Growth </a:t>
            </a:r>
          </a:p>
          <a:p>
            <a:pPr marL="285750" indent="-285750">
              <a:buFont typeface="Wingdings"/>
              <a:buChar char="Ø"/>
            </a:pPr>
            <a:r>
              <a:rPr lang="en-GB" dirty="0">
                <a:latin typeface="Arial"/>
                <a:cs typeface="Arial"/>
              </a:rPr>
              <a:t>Age distribution </a:t>
            </a:r>
          </a:p>
        </p:txBody>
      </p:sp>
      <p:sp>
        <p:nvSpPr>
          <p:cNvPr id="16" name="TextBox 15">
            <a:extLst>
              <a:ext uri="{FF2B5EF4-FFF2-40B4-BE49-F238E27FC236}">
                <a16:creationId xmlns:a16="http://schemas.microsoft.com/office/drawing/2014/main" id="{0001B0E2-F033-4673-9CB6-C40DE0C8403B}"/>
              </a:ext>
            </a:extLst>
          </p:cNvPr>
          <p:cNvSpPr txBox="1"/>
          <p:nvPr/>
        </p:nvSpPr>
        <p:spPr>
          <a:xfrm>
            <a:off x="5652120" y="4941168"/>
            <a:ext cx="4579620" cy="1477328"/>
          </a:xfrm>
          <a:prstGeom prst="rect">
            <a:avLst/>
          </a:prstGeom>
          <a:noFill/>
        </p:spPr>
        <p:txBody>
          <a:bodyPr wrap="square">
            <a:spAutoFit/>
          </a:bodyPr>
          <a:lstStyle/>
          <a:p>
            <a:r>
              <a:rPr lang="en-GB" b="1" i="1" u="sng" dirty="0">
                <a:latin typeface="Arial"/>
                <a:cs typeface="Arial"/>
              </a:rPr>
              <a:t>Technology </a:t>
            </a:r>
            <a:endParaRPr lang="en-GB" b="1" i="1" u="sng" dirty="0">
              <a:cs typeface="Arial" panose="020B0604020202020204" pitchFamily="34" charset="0"/>
            </a:endParaRPr>
          </a:p>
          <a:p>
            <a:pPr marL="285750" indent="-285750">
              <a:buFont typeface="Wingdings"/>
              <a:buChar char="Ø"/>
            </a:pPr>
            <a:r>
              <a:rPr lang="en-GB" dirty="0">
                <a:latin typeface="Arial"/>
                <a:cs typeface="Arial"/>
              </a:rPr>
              <a:t>Crypto currency </a:t>
            </a:r>
            <a:endParaRPr lang="en-GB" b="1" i="1" u="sng" dirty="0">
              <a:cs typeface="Arial"/>
            </a:endParaRPr>
          </a:p>
          <a:p>
            <a:pPr marL="285750" indent="-285750">
              <a:buFont typeface="Wingdings"/>
              <a:buChar char="Ø"/>
            </a:pPr>
            <a:r>
              <a:rPr lang="en-GB" dirty="0">
                <a:latin typeface="Arial"/>
                <a:cs typeface="Arial"/>
              </a:rPr>
              <a:t>Payment via Smart Phones </a:t>
            </a:r>
            <a:endParaRPr lang="en-GB" dirty="0">
              <a:cs typeface="Arial"/>
            </a:endParaRPr>
          </a:p>
          <a:p>
            <a:pPr marL="285750" indent="-285750">
              <a:buFont typeface="Wingdings"/>
              <a:buChar char="Ø"/>
            </a:pPr>
            <a:r>
              <a:rPr lang="en-GB" dirty="0">
                <a:latin typeface="Arial"/>
                <a:cs typeface="Arial"/>
              </a:rPr>
              <a:t>Order food online </a:t>
            </a:r>
            <a:endParaRPr lang="en-GB" dirty="0">
              <a:cs typeface="Arial"/>
            </a:endParaRPr>
          </a:p>
          <a:p>
            <a:pPr marL="285750" indent="-285750">
              <a:buFont typeface="Wingdings"/>
              <a:buChar char="Ø"/>
            </a:pPr>
            <a:r>
              <a:rPr lang="en-GB" dirty="0">
                <a:latin typeface="Arial"/>
                <a:cs typeface="Arial"/>
              </a:rPr>
              <a:t>Promotion strategies </a:t>
            </a:r>
            <a:endParaRPr lang="en-GB" dirty="0">
              <a:cs typeface="Arial"/>
            </a:endParaRPr>
          </a:p>
        </p:txBody>
      </p:sp>
    </p:spTree>
    <p:extLst>
      <p:ext uri="{BB962C8B-B14F-4D97-AF65-F5344CB8AC3E}">
        <p14:creationId xmlns:p14="http://schemas.microsoft.com/office/powerpoint/2010/main" val="11771055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i="1" dirty="0"/>
              <a:t>Target Market</a:t>
            </a:r>
          </a:p>
        </p:txBody>
      </p:sp>
      <p:sp>
        <p:nvSpPr>
          <p:cNvPr id="3" name="Content Placeholder 2"/>
          <p:cNvSpPr>
            <a:spLocks noGrp="1"/>
          </p:cNvSpPr>
          <p:nvPr>
            <p:ph idx="1"/>
          </p:nvPr>
        </p:nvSpPr>
        <p:spPr>
          <a:xfrm>
            <a:off x="0" y="1957134"/>
            <a:ext cx="8928992" cy="4176464"/>
          </a:xfrm>
        </p:spPr>
        <p:txBody>
          <a:bodyPr>
            <a:normAutofit/>
          </a:bodyPr>
          <a:lstStyle/>
          <a:p>
            <a:r>
              <a:rPr lang="en-US" sz="1600" dirty="0"/>
              <a:t>Geographical area – 0.3 miles around restaurant location</a:t>
            </a:r>
          </a:p>
          <a:p>
            <a:r>
              <a:rPr lang="en-US" sz="1600" dirty="0"/>
              <a:t>Demographical target - adults, mid level and higher education, women and male with medium and higher income.</a:t>
            </a:r>
          </a:p>
          <a:p>
            <a:r>
              <a:rPr lang="en-US" sz="1600" dirty="0"/>
              <a:t>Psychographic profile - traditionalists, conservative, active people, usually extroverted, social skills, blue collar and white collar. Family oriented and groups of friends.</a:t>
            </a:r>
          </a:p>
          <a:p>
            <a:r>
              <a:rPr lang="en-US" sz="1600" dirty="0"/>
              <a:t>Behavioral profile - they are responsive to price and quality, looking for good services and quality of the food.</a:t>
            </a:r>
            <a:br>
              <a:rPr lang="en-US" sz="1600" dirty="0"/>
            </a:br>
            <a:endParaRPr lang="en-US" sz="1600" dirty="0"/>
          </a:p>
          <a:p>
            <a:pPr>
              <a:buNone/>
            </a:pPr>
            <a:r>
              <a:rPr lang="en-US" sz="1600" dirty="0"/>
              <a:t>    It is vital to know whom to reach and nudge with advertising (Graham C, at 2022)</a:t>
            </a:r>
          </a:p>
          <a:p>
            <a:pPr>
              <a:buNone/>
            </a:pPr>
            <a:endParaRPr lang="en-GB" sz="1600" dirty="0"/>
          </a:p>
          <a:p>
            <a:pPr>
              <a:buNone/>
            </a:pPr>
            <a:endParaRPr lang="en-US" sz="1600" dirty="0"/>
          </a:p>
        </p:txBody>
      </p:sp>
      <p:pic>
        <p:nvPicPr>
          <p:cNvPr id="6" name="Picture 5">
            <a:extLst>
              <a:ext uri="{FF2B5EF4-FFF2-40B4-BE49-F238E27FC236}">
                <a16:creationId xmlns:a16="http://schemas.microsoft.com/office/drawing/2014/main" id="{6ECCC427-AEF2-43C2-983B-BF30505F5779}"/>
              </a:ext>
            </a:extLst>
          </p:cNvPr>
          <p:cNvPicPr>
            <a:picLocks noChangeAspect="1"/>
          </p:cNvPicPr>
          <p:nvPr/>
        </p:nvPicPr>
        <p:blipFill>
          <a:blip r:embed="rId3" cstate="print"/>
          <a:stretch>
            <a:fillRect/>
          </a:stretch>
        </p:blipFill>
        <p:spPr>
          <a:xfrm rot="2656333">
            <a:off x="8119425" y="180722"/>
            <a:ext cx="855949" cy="831317"/>
          </a:xfrm>
          <a:prstGeom prst="rect">
            <a:avLst/>
          </a:prstGeom>
        </p:spPr>
      </p:pic>
    </p:spTree>
    <p:extLst>
      <p:ext uri="{BB962C8B-B14F-4D97-AF65-F5344CB8AC3E}">
        <p14:creationId xmlns:p14="http://schemas.microsoft.com/office/powerpoint/2010/main" val="6235021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3C57A816-DA6E-43EA-9333-A1758492926D}"/>
              </a:ext>
            </a:extLst>
          </p:cNvPr>
          <p:cNvSpPr>
            <a:spLocks noGrp="1"/>
          </p:cNvSpPr>
          <p:nvPr>
            <p:ph type="title"/>
          </p:nvPr>
        </p:nvSpPr>
        <p:spPr>
          <a:xfrm>
            <a:off x="-612576" y="136524"/>
            <a:ext cx="8229600" cy="1079500"/>
          </a:xfrm>
        </p:spPr>
        <p:txBody>
          <a:bodyPr/>
          <a:lstStyle/>
          <a:p>
            <a:pPr eaLnBrk="1" hangingPunct="1"/>
            <a:r>
              <a:rPr lang="en-GB" altLang="en-US" sz="3600" b="1" i="1" dirty="0"/>
              <a:t>Marketing and Sales Plan</a:t>
            </a:r>
            <a:endParaRPr lang="en-GB" altLang="en-US" sz="3600" dirty="0"/>
          </a:p>
        </p:txBody>
      </p:sp>
      <p:sp>
        <p:nvSpPr>
          <p:cNvPr id="17411" name="Rectangle 3">
            <a:extLst>
              <a:ext uri="{FF2B5EF4-FFF2-40B4-BE49-F238E27FC236}">
                <a16:creationId xmlns:a16="http://schemas.microsoft.com/office/drawing/2014/main" id="{9E1F64A2-8FE9-40E9-A1FF-3BF77DA7C995}"/>
              </a:ext>
            </a:extLst>
          </p:cNvPr>
          <p:cNvSpPr>
            <a:spLocks noGrp="1"/>
          </p:cNvSpPr>
          <p:nvPr>
            <p:ph idx="1"/>
          </p:nvPr>
        </p:nvSpPr>
        <p:spPr>
          <a:xfrm>
            <a:off x="440019" y="980728"/>
            <a:ext cx="8229600" cy="3959225"/>
          </a:xfrm>
        </p:spPr>
        <p:txBody>
          <a:bodyPr/>
          <a:lstStyle/>
          <a:p>
            <a:pPr marL="0" indent="0" algn="just" eaLnBrk="1" hangingPunct="1">
              <a:lnSpc>
                <a:spcPct val="90000"/>
              </a:lnSpc>
              <a:buFont typeface="Arial" panose="020B0604020202020204" pitchFamily="34" charset="0"/>
              <a:buNone/>
            </a:pPr>
            <a:r>
              <a:rPr lang="en-GB" altLang="en-US" sz="1400" dirty="0">
                <a:latin typeface="Arial" panose="020B0604020202020204" pitchFamily="34" charset="0"/>
                <a:cs typeface="Arial" panose="020B0604020202020204" pitchFamily="34" charset="0"/>
              </a:rPr>
              <a:t>Planning gives a model to see how the business work and its an instrument to analyse and evaluate </a:t>
            </a:r>
          </a:p>
          <a:p>
            <a:pPr marL="0" indent="0" algn="just" eaLnBrk="1" hangingPunct="1">
              <a:lnSpc>
                <a:spcPct val="90000"/>
              </a:lnSpc>
              <a:buFont typeface="Arial" panose="020B0604020202020204" pitchFamily="34" charset="0"/>
              <a:buNone/>
            </a:pPr>
            <a:r>
              <a:rPr lang="en-GB" altLang="en-US" sz="1400" dirty="0">
                <a:latin typeface="Arial" panose="020B0604020202020204" pitchFamily="34" charset="0"/>
                <a:cs typeface="Arial" panose="020B0604020202020204" pitchFamily="34" charset="0"/>
              </a:rPr>
              <a:t>(Nabil at, 2018)</a:t>
            </a:r>
          </a:p>
          <a:p>
            <a:pPr marL="0" indent="0" algn="just" eaLnBrk="1" hangingPunct="1">
              <a:lnSpc>
                <a:spcPct val="90000"/>
              </a:lnSpc>
              <a:buFont typeface="Arial" panose="020B0604020202020204" pitchFamily="34" charset="0"/>
              <a:buNone/>
            </a:pPr>
            <a:r>
              <a:rPr lang="en-GB" altLang="en-US" sz="1400" dirty="0">
                <a:latin typeface="Arial" panose="020B0604020202020204" pitchFamily="34" charset="0"/>
                <a:cs typeface="Arial" panose="020B0604020202020204" pitchFamily="34" charset="0"/>
              </a:rPr>
              <a:t>Customers are looking for quality, fair pricing, good services.</a:t>
            </a:r>
          </a:p>
          <a:p>
            <a:pPr marL="0" indent="0" algn="just" eaLnBrk="1" hangingPunct="1">
              <a:lnSpc>
                <a:spcPct val="90000"/>
              </a:lnSpc>
              <a:buFont typeface="Arial" panose="020B0604020202020204" pitchFamily="34" charset="0"/>
              <a:buNone/>
            </a:pPr>
            <a:r>
              <a:rPr lang="en-GB" altLang="en-US" sz="1400" dirty="0">
                <a:latin typeface="Arial" panose="020B0604020202020204" pitchFamily="34" charset="0"/>
                <a:cs typeface="Arial" panose="020B0604020202020204" pitchFamily="34" charset="0"/>
              </a:rPr>
              <a:t>We will conduct a survey in neighbourhood to see the requirements of the potential customers for our services and the feedback after becoming our customers.</a:t>
            </a:r>
          </a:p>
          <a:p>
            <a:pPr marL="0" indent="0" algn="just" eaLnBrk="1" hangingPunct="1">
              <a:lnSpc>
                <a:spcPct val="90000"/>
              </a:lnSpc>
              <a:buFont typeface="Arial" panose="020B0604020202020204" pitchFamily="34" charset="0"/>
              <a:buNone/>
            </a:pPr>
            <a:r>
              <a:rPr lang="en-GB" altLang="en-US" sz="1400" dirty="0">
                <a:latin typeface="Arial" panose="020B0604020202020204" pitchFamily="34" charset="0"/>
                <a:cs typeface="Arial" panose="020B0604020202020204" pitchFamily="34" charset="0"/>
              </a:rPr>
              <a:t>We will provide good discounts for businesses in the area to motivate our potential customers to have lunch in our location, good perks for families dining in our restaurants and lunching in weekends</a:t>
            </a:r>
          </a:p>
          <a:p>
            <a:pPr marL="0" indent="0" algn="just" eaLnBrk="1" hangingPunct="1">
              <a:lnSpc>
                <a:spcPct val="90000"/>
              </a:lnSpc>
              <a:buFont typeface="Arial" panose="020B0604020202020204" pitchFamily="34" charset="0"/>
              <a:buNone/>
            </a:pPr>
            <a:r>
              <a:rPr lang="en-GB" altLang="en-US" sz="1400" dirty="0">
                <a:latin typeface="Arial" panose="020B0604020202020204" pitchFamily="34" charset="0"/>
                <a:cs typeface="Arial" panose="020B0604020202020204" pitchFamily="34" charset="0"/>
              </a:rPr>
              <a:t>We will have medium/high prices that reflects quality of the ingredients, cooking skills and the location </a:t>
            </a:r>
          </a:p>
          <a:p>
            <a:pPr marL="0" indent="0" algn="ctr" eaLnBrk="1" hangingPunct="1">
              <a:lnSpc>
                <a:spcPct val="90000"/>
              </a:lnSpc>
              <a:buFont typeface="Arial" panose="020B0604020202020204" pitchFamily="34" charset="0"/>
              <a:buNone/>
            </a:pPr>
            <a:endParaRPr lang="en-GB" altLang="en-US" sz="1400" dirty="0">
              <a:latin typeface="Arial" panose="020B0604020202020204" pitchFamily="34" charset="0"/>
              <a:cs typeface="Arial" panose="020B0604020202020204" pitchFamily="34" charset="0"/>
            </a:endParaRPr>
          </a:p>
          <a:p>
            <a:pPr marL="0" indent="0" algn="ctr" eaLnBrk="1" hangingPunct="1">
              <a:lnSpc>
                <a:spcPct val="90000"/>
              </a:lnSpc>
              <a:buFont typeface="Arial" panose="020B0604020202020204" pitchFamily="34" charset="0"/>
              <a:buNone/>
            </a:pPr>
            <a:r>
              <a:rPr lang="en-GB" altLang="en-US" sz="1400" dirty="0">
                <a:latin typeface="Arial" panose="020B0604020202020204" pitchFamily="34" charset="0"/>
                <a:cs typeface="Arial" panose="020B0604020202020204" pitchFamily="34" charset="0"/>
              </a:rPr>
              <a:t>Marketing plan</a:t>
            </a:r>
          </a:p>
          <a:p>
            <a:pPr marL="0" indent="0" algn="ctr" eaLnBrk="1" hangingPunct="1">
              <a:lnSpc>
                <a:spcPct val="90000"/>
              </a:lnSpc>
              <a:buFont typeface="Arial" panose="020B0604020202020204" pitchFamily="34" charset="0"/>
              <a:buNone/>
            </a:pPr>
            <a:endParaRPr lang="en-GB" altLang="en-US" sz="1400" dirty="0">
              <a:latin typeface="Arial" panose="020B0604020202020204" pitchFamily="34" charset="0"/>
              <a:cs typeface="Arial" panose="020B0604020202020204" pitchFamily="34" charset="0"/>
            </a:endParaRPr>
          </a:p>
          <a:p>
            <a:pPr marL="0" indent="0" algn="just" eaLnBrk="1" hangingPunct="1">
              <a:lnSpc>
                <a:spcPct val="90000"/>
              </a:lnSpc>
              <a:buFont typeface="Arial" panose="020B0604020202020204" pitchFamily="34" charset="0"/>
              <a:buNone/>
            </a:pPr>
            <a:endParaRPr lang="en-GB" altLang="en-US" sz="14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075AA97-612D-4B4F-B079-BBD05BEF0630}"/>
              </a:ext>
            </a:extLst>
          </p:cNvPr>
          <p:cNvPicPr>
            <a:picLocks noChangeAspect="1"/>
          </p:cNvPicPr>
          <p:nvPr/>
        </p:nvPicPr>
        <p:blipFill>
          <a:blip r:embed="rId3" cstate="print"/>
          <a:stretch>
            <a:fillRect/>
          </a:stretch>
        </p:blipFill>
        <p:spPr>
          <a:xfrm rot="2656333">
            <a:off x="8119425" y="180722"/>
            <a:ext cx="855949" cy="831317"/>
          </a:xfrm>
          <a:prstGeom prst="rect">
            <a:avLst/>
          </a:prstGeom>
        </p:spPr>
      </p:pic>
      <p:graphicFrame>
        <p:nvGraphicFramePr>
          <p:cNvPr id="2" name="Table 2">
            <a:extLst>
              <a:ext uri="{FF2B5EF4-FFF2-40B4-BE49-F238E27FC236}">
                <a16:creationId xmlns:a16="http://schemas.microsoft.com/office/drawing/2014/main" id="{1AA95F92-45A1-3646-A8D9-AE33C7BB246B}"/>
              </a:ext>
            </a:extLst>
          </p:cNvPr>
          <p:cNvGraphicFramePr>
            <a:graphicFrameLocks noGrp="1"/>
          </p:cNvGraphicFramePr>
          <p:nvPr>
            <p:extLst>
              <p:ext uri="{D42A27DB-BD31-4B8C-83A1-F6EECF244321}">
                <p14:modId xmlns:p14="http://schemas.microsoft.com/office/powerpoint/2010/main" val="4282298877"/>
              </p:ext>
            </p:extLst>
          </p:nvPr>
        </p:nvGraphicFramePr>
        <p:xfrm>
          <a:off x="1312925" y="3613151"/>
          <a:ext cx="6168010" cy="2743200"/>
        </p:xfrm>
        <a:graphic>
          <a:graphicData uri="http://schemas.openxmlformats.org/drawingml/2006/table">
            <a:tbl>
              <a:tblPr firstRow="1" bandRow="1">
                <a:tableStyleId>{5C22544A-7EE6-4342-B048-85BDC9FD1C3A}</a:tableStyleId>
              </a:tblPr>
              <a:tblGrid>
                <a:gridCol w="1233602">
                  <a:extLst>
                    <a:ext uri="{9D8B030D-6E8A-4147-A177-3AD203B41FA5}">
                      <a16:colId xmlns:a16="http://schemas.microsoft.com/office/drawing/2014/main" val="3264973716"/>
                    </a:ext>
                  </a:extLst>
                </a:gridCol>
                <a:gridCol w="1233602">
                  <a:extLst>
                    <a:ext uri="{9D8B030D-6E8A-4147-A177-3AD203B41FA5}">
                      <a16:colId xmlns:a16="http://schemas.microsoft.com/office/drawing/2014/main" val="2440825177"/>
                    </a:ext>
                  </a:extLst>
                </a:gridCol>
                <a:gridCol w="1233602">
                  <a:extLst>
                    <a:ext uri="{9D8B030D-6E8A-4147-A177-3AD203B41FA5}">
                      <a16:colId xmlns:a16="http://schemas.microsoft.com/office/drawing/2014/main" val="3191042577"/>
                    </a:ext>
                  </a:extLst>
                </a:gridCol>
                <a:gridCol w="1233602">
                  <a:extLst>
                    <a:ext uri="{9D8B030D-6E8A-4147-A177-3AD203B41FA5}">
                      <a16:colId xmlns:a16="http://schemas.microsoft.com/office/drawing/2014/main" val="3969008117"/>
                    </a:ext>
                  </a:extLst>
                </a:gridCol>
                <a:gridCol w="1233602">
                  <a:extLst>
                    <a:ext uri="{9D8B030D-6E8A-4147-A177-3AD203B41FA5}">
                      <a16:colId xmlns:a16="http://schemas.microsoft.com/office/drawing/2014/main" val="22519586"/>
                    </a:ext>
                  </a:extLst>
                </a:gridCol>
              </a:tblGrid>
              <a:tr h="327276">
                <a:tc>
                  <a:txBody>
                    <a:bodyPr/>
                    <a:lstStyle/>
                    <a:p>
                      <a:r>
                        <a:rPr lang="en-US" dirty="0"/>
                        <a:t>Actions</a:t>
                      </a:r>
                    </a:p>
                  </a:txBody>
                  <a:tcPr/>
                </a:tc>
                <a:tc>
                  <a:txBody>
                    <a:bodyPr/>
                    <a:lstStyle/>
                    <a:p>
                      <a:r>
                        <a:rPr lang="en-US" dirty="0"/>
                        <a:t>April</a:t>
                      </a:r>
                    </a:p>
                  </a:txBody>
                  <a:tcPr/>
                </a:tc>
                <a:tc>
                  <a:txBody>
                    <a:bodyPr/>
                    <a:lstStyle/>
                    <a:p>
                      <a:r>
                        <a:rPr lang="en-US" dirty="0"/>
                        <a:t>May</a:t>
                      </a:r>
                    </a:p>
                  </a:txBody>
                  <a:tcPr/>
                </a:tc>
                <a:tc>
                  <a:txBody>
                    <a:bodyPr/>
                    <a:lstStyle/>
                    <a:p>
                      <a:r>
                        <a:rPr lang="en-US" dirty="0"/>
                        <a:t>June</a:t>
                      </a:r>
                    </a:p>
                  </a:txBody>
                  <a:tcPr/>
                </a:tc>
                <a:tc>
                  <a:txBody>
                    <a:bodyPr/>
                    <a:lstStyle/>
                    <a:p>
                      <a:r>
                        <a:rPr lang="en-US" dirty="0"/>
                        <a:t>Total</a:t>
                      </a:r>
                    </a:p>
                  </a:txBody>
                  <a:tcPr/>
                </a:tc>
                <a:extLst>
                  <a:ext uri="{0D108BD9-81ED-4DB2-BD59-A6C34878D82A}">
                    <a16:rowId xmlns:a16="http://schemas.microsoft.com/office/drawing/2014/main" val="3278974905"/>
                  </a:ext>
                </a:extLst>
              </a:tr>
              <a:tr h="327276">
                <a:tc>
                  <a:txBody>
                    <a:bodyPr/>
                    <a:lstStyle/>
                    <a:p>
                      <a:r>
                        <a:rPr lang="en-US" sz="1400" dirty="0">
                          <a:latin typeface="Arial" panose="020B0604020202020204" pitchFamily="34" charset="0"/>
                          <a:cs typeface="Arial" panose="020B0604020202020204" pitchFamily="34" charset="0"/>
                        </a:rPr>
                        <a:t>Survey</a:t>
                      </a:r>
                    </a:p>
                  </a:txBody>
                  <a:tcPr/>
                </a:tc>
                <a:tc>
                  <a:txBody>
                    <a:bodyPr/>
                    <a:lstStyle/>
                    <a:p>
                      <a:r>
                        <a:rPr lang="en-US" sz="1400" dirty="0">
                          <a:latin typeface="Arial" panose="020B0604020202020204" pitchFamily="34" charset="0"/>
                          <a:cs typeface="Arial" panose="020B0604020202020204" pitchFamily="34" charset="0"/>
                        </a:rPr>
                        <a:t>100</a:t>
                      </a:r>
                    </a:p>
                  </a:txBody>
                  <a:tcPr/>
                </a:tc>
                <a:tc>
                  <a:txBody>
                    <a:bodyPr/>
                    <a:lstStyle/>
                    <a:p>
                      <a:r>
                        <a:rPr lang="en-US" dirty="0"/>
                        <a:t>50</a:t>
                      </a:r>
                    </a:p>
                  </a:txBody>
                  <a:tcPr/>
                </a:tc>
                <a:tc>
                  <a:txBody>
                    <a:bodyPr/>
                    <a:lstStyle/>
                    <a:p>
                      <a:r>
                        <a:rPr lang="en-US" dirty="0"/>
                        <a:t>50</a:t>
                      </a:r>
                    </a:p>
                  </a:txBody>
                  <a:tcPr/>
                </a:tc>
                <a:tc>
                  <a:txBody>
                    <a:bodyPr/>
                    <a:lstStyle/>
                    <a:p>
                      <a:r>
                        <a:rPr lang="en-US" dirty="0"/>
                        <a:t>200£</a:t>
                      </a:r>
                    </a:p>
                  </a:txBody>
                  <a:tcPr/>
                </a:tc>
                <a:extLst>
                  <a:ext uri="{0D108BD9-81ED-4DB2-BD59-A6C34878D82A}">
                    <a16:rowId xmlns:a16="http://schemas.microsoft.com/office/drawing/2014/main" val="1065595876"/>
                  </a:ext>
                </a:extLst>
              </a:tr>
              <a:tr h="327276">
                <a:tc>
                  <a:txBody>
                    <a:bodyPr/>
                    <a:lstStyle/>
                    <a:p>
                      <a:r>
                        <a:rPr lang="en-US" dirty="0"/>
                        <a:t>Leaflets</a:t>
                      </a:r>
                    </a:p>
                  </a:txBody>
                  <a:tcPr/>
                </a:tc>
                <a:tc>
                  <a:txBody>
                    <a:bodyPr/>
                    <a:lstStyle/>
                    <a:p>
                      <a:r>
                        <a:rPr lang="en-US" dirty="0"/>
                        <a:t>100</a:t>
                      </a:r>
                    </a:p>
                  </a:txBody>
                  <a:tcPr/>
                </a:tc>
                <a:tc>
                  <a:txBody>
                    <a:bodyPr/>
                    <a:lstStyle/>
                    <a:p>
                      <a:r>
                        <a:rPr lang="en-US" dirty="0"/>
                        <a:t>50£</a:t>
                      </a:r>
                    </a:p>
                  </a:txBody>
                  <a:tcPr/>
                </a:tc>
                <a:tc>
                  <a:txBody>
                    <a:bodyPr/>
                    <a:lstStyle/>
                    <a:p>
                      <a:r>
                        <a:rPr lang="en-US" dirty="0"/>
                        <a:t>50</a:t>
                      </a:r>
                    </a:p>
                  </a:txBody>
                  <a:tcPr/>
                </a:tc>
                <a:tc>
                  <a:txBody>
                    <a:bodyPr/>
                    <a:lstStyle/>
                    <a:p>
                      <a:r>
                        <a:rPr lang="en-US" dirty="0"/>
                        <a:t>200£</a:t>
                      </a:r>
                    </a:p>
                  </a:txBody>
                  <a:tcPr/>
                </a:tc>
                <a:extLst>
                  <a:ext uri="{0D108BD9-81ED-4DB2-BD59-A6C34878D82A}">
                    <a16:rowId xmlns:a16="http://schemas.microsoft.com/office/drawing/2014/main" val="28217776"/>
                  </a:ext>
                </a:extLst>
              </a:tr>
              <a:tr h="327276">
                <a:tc>
                  <a:txBody>
                    <a:bodyPr/>
                    <a:lstStyle/>
                    <a:p>
                      <a:r>
                        <a:rPr lang="en-US" dirty="0"/>
                        <a:t>Google</a:t>
                      </a:r>
                    </a:p>
                  </a:txBody>
                  <a:tcPr/>
                </a:tc>
                <a:tc>
                  <a:txBody>
                    <a:bodyPr/>
                    <a:lstStyle/>
                    <a:p>
                      <a:r>
                        <a:rPr lang="en-US" dirty="0"/>
                        <a:t>800</a:t>
                      </a:r>
                    </a:p>
                  </a:txBody>
                  <a:tcPr/>
                </a:tc>
                <a:tc>
                  <a:txBody>
                    <a:bodyPr/>
                    <a:lstStyle/>
                    <a:p>
                      <a:r>
                        <a:rPr lang="en-US" dirty="0"/>
                        <a:t>400</a:t>
                      </a:r>
                    </a:p>
                  </a:txBody>
                  <a:tcPr/>
                </a:tc>
                <a:tc>
                  <a:txBody>
                    <a:bodyPr/>
                    <a:lstStyle/>
                    <a:p>
                      <a:r>
                        <a:rPr lang="en-US" dirty="0"/>
                        <a:t>400</a:t>
                      </a:r>
                    </a:p>
                  </a:txBody>
                  <a:tcPr/>
                </a:tc>
                <a:tc>
                  <a:txBody>
                    <a:bodyPr/>
                    <a:lstStyle/>
                    <a:p>
                      <a:r>
                        <a:rPr lang="en-US" dirty="0"/>
                        <a:t>1600£</a:t>
                      </a:r>
                    </a:p>
                  </a:txBody>
                  <a:tcPr/>
                </a:tc>
                <a:extLst>
                  <a:ext uri="{0D108BD9-81ED-4DB2-BD59-A6C34878D82A}">
                    <a16:rowId xmlns:a16="http://schemas.microsoft.com/office/drawing/2014/main" val="580900310"/>
                  </a:ext>
                </a:extLst>
              </a:tr>
              <a:tr h="564887">
                <a:tc>
                  <a:txBody>
                    <a:bodyPr/>
                    <a:lstStyle/>
                    <a:p>
                      <a:r>
                        <a:rPr lang="en-US" dirty="0"/>
                        <a:t>Instagram</a:t>
                      </a:r>
                    </a:p>
                  </a:txBody>
                  <a:tcPr/>
                </a:tc>
                <a:tc>
                  <a:txBody>
                    <a:bodyPr/>
                    <a:lstStyle/>
                    <a:p>
                      <a:r>
                        <a:rPr lang="en-US" dirty="0"/>
                        <a:t>400</a:t>
                      </a:r>
                    </a:p>
                  </a:txBody>
                  <a:tcPr/>
                </a:tc>
                <a:tc>
                  <a:txBody>
                    <a:bodyPr/>
                    <a:lstStyle/>
                    <a:p>
                      <a:r>
                        <a:rPr lang="en-US" dirty="0"/>
                        <a:t>200</a:t>
                      </a:r>
                    </a:p>
                  </a:txBody>
                  <a:tcPr/>
                </a:tc>
                <a:tc>
                  <a:txBody>
                    <a:bodyPr/>
                    <a:lstStyle/>
                    <a:p>
                      <a:r>
                        <a:rPr lang="en-US" dirty="0"/>
                        <a:t>200</a:t>
                      </a:r>
                    </a:p>
                  </a:txBody>
                  <a:tcPr/>
                </a:tc>
                <a:tc>
                  <a:txBody>
                    <a:bodyPr/>
                    <a:lstStyle/>
                    <a:p>
                      <a:r>
                        <a:rPr lang="en-US" dirty="0"/>
                        <a:t>800£</a:t>
                      </a:r>
                    </a:p>
                  </a:txBody>
                  <a:tcPr/>
                </a:tc>
                <a:extLst>
                  <a:ext uri="{0D108BD9-81ED-4DB2-BD59-A6C34878D82A}">
                    <a16:rowId xmlns:a16="http://schemas.microsoft.com/office/drawing/2014/main" val="1453140508"/>
                  </a:ext>
                </a:extLst>
              </a:tr>
              <a:tr h="564887">
                <a:tc>
                  <a:txBody>
                    <a:bodyPr/>
                    <a:lstStyle/>
                    <a:p>
                      <a:r>
                        <a:rPr lang="en-US" dirty="0"/>
                        <a:t>Facebook</a:t>
                      </a:r>
                    </a:p>
                  </a:txBody>
                  <a:tcPr/>
                </a:tc>
                <a:tc>
                  <a:txBody>
                    <a:bodyPr/>
                    <a:lstStyle/>
                    <a:p>
                      <a:r>
                        <a:rPr lang="en-US" dirty="0"/>
                        <a:t>400</a:t>
                      </a:r>
                    </a:p>
                  </a:txBody>
                  <a:tcPr/>
                </a:tc>
                <a:tc>
                  <a:txBody>
                    <a:bodyPr/>
                    <a:lstStyle/>
                    <a:p>
                      <a:r>
                        <a:rPr lang="en-US" dirty="0"/>
                        <a:t>200</a:t>
                      </a:r>
                    </a:p>
                  </a:txBody>
                  <a:tcPr/>
                </a:tc>
                <a:tc>
                  <a:txBody>
                    <a:bodyPr/>
                    <a:lstStyle/>
                    <a:p>
                      <a:r>
                        <a:rPr lang="en-US" dirty="0"/>
                        <a:t>200</a:t>
                      </a:r>
                    </a:p>
                  </a:txBody>
                  <a:tcPr/>
                </a:tc>
                <a:tc>
                  <a:txBody>
                    <a:bodyPr/>
                    <a:lstStyle/>
                    <a:p>
                      <a:r>
                        <a:rPr lang="en-US" dirty="0"/>
                        <a:t>800£</a:t>
                      </a:r>
                    </a:p>
                  </a:txBody>
                  <a:tcPr/>
                </a:tc>
                <a:extLst>
                  <a:ext uri="{0D108BD9-81ED-4DB2-BD59-A6C34878D82A}">
                    <a16:rowId xmlns:a16="http://schemas.microsoft.com/office/drawing/2014/main" val="3022785118"/>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5C42E2D-C1F0-4C0B-A4BF-EE3447089A43}"/>
              </a:ext>
            </a:extLst>
          </p:cNvPr>
          <p:cNvSpPr>
            <a:spLocks noGrp="1"/>
          </p:cNvSpPr>
          <p:nvPr>
            <p:ph type="title"/>
          </p:nvPr>
        </p:nvSpPr>
        <p:spPr>
          <a:xfrm>
            <a:off x="2361084" y="434975"/>
            <a:ext cx="4762872" cy="954891"/>
          </a:xfrm>
        </p:spPr>
        <p:txBody>
          <a:bodyPr/>
          <a:lstStyle/>
          <a:p>
            <a:pPr eaLnBrk="1" hangingPunct="1"/>
            <a:r>
              <a:rPr lang="en-GB" altLang="en-US" sz="3600" b="1" i="1" dirty="0"/>
              <a:t>Management Team</a:t>
            </a:r>
            <a:endParaRPr lang="en-GB" altLang="en-US" sz="3600" i="1" dirty="0"/>
          </a:p>
        </p:txBody>
      </p:sp>
      <p:sp>
        <p:nvSpPr>
          <p:cNvPr id="19459" name="Rectangle 3">
            <a:extLst>
              <a:ext uri="{FF2B5EF4-FFF2-40B4-BE49-F238E27FC236}">
                <a16:creationId xmlns:a16="http://schemas.microsoft.com/office/drawing/2014/main" id="{E3FD7B8E-BE25-4323-8F07-91361516B2E4}"/>
              </a:ext>
            </a:extLst>
          </p:cNvPr>
          <p:cNvSpPr>
            <a:spLocks noGrp="1"/>
          </p:cNvSpPr>
          <p:nvPr>
            <p:ph idx="1"/>
          </p:nvPr>
        </p:nvSpPr>
        <p:spPr>
          <a:xfrm>
            <a:off x="457200" y="1851902"/>
            <a:ext cx="8229600" cy="4032250"/>
          </a:xfrm>
        </p:spPr>
        <p:txBody>
          <a:bodyPr>
            <a:normAutofit/>
          </a:bodyPr>
          <a:lstStyle/>
          <a:p>
            <a:pPr marL="0" indent="0" algn="just" eaLnBrk="1" hangingPunct="1">
              <a:lnSpc>
                <a:spcPct val="90000"/>
              </a:lnSpc>
              <a:buFont typeface="Arial" panose="020B0604020202020204" pitchFamily="34" charset="0"/>
              <a:buNone/>
            </a:pPr>
            <a:r>
              <a:rPr lang="en-GB" altLang="en-US" sz="3600" dirty="0"/>
              <a:t>General manager- Ayyub Khan</a:t>
            </a:r>
          </a:p>
          <a:p>
            <a:pPr marL="0" indent="0" algn="just" eaLnBrk="1" hangingPunct="1">
              <a:lnSpc>
                <a:spcPct val="90000"/>
              </a:lnSpc>
              <a:buFont typeface="Arial" panose="020B0604020202020204" pitchFamily="34" charset="0"/>
              <a:buNone/>
            </a:pPr>
            <a:r>
              <a:rPr lang="en-GB" altLang="en-US" sz="3600" dirty="0"/>
              <a:t>Chef- to be hired</a:t>
            </a:r>
          </a:p>
          <a:p>
            <a:pPr marL="0" indent="0" algn="just" eaLnBrk="1" hangingPunct="1">
              <a:lnSpc>
                <a:spcPct val="90000"/>
              </a:lnSpc>
              <a:buFont typeface="Arial" panose="020B0604020202020204" pitchFamily="34" charset="0"/>
              <a:buNone/>
            </a:pPr>
            <a:r>
              <a:rPr lang="en-GB" altLang="en-US" sz="3600" dirty="0"/>
              <a:t>Waiter- Radu Andreescu</a:t>
            </a:r>
          </a:p>
          <a:p>
            <a:pPr marL="0" indent="0" algn="just" eaLnBrk="1" hangingPunct="1">
              <a:lnSpc>
                <a:spcPct val="90000"/>
              </a:lnSpc>
              <a:buFont typeface="Arial" panose="020B0604020202020204" pitchFamily="34" charset="0"/>
              <a:buNone/>
            </a:pPr>
            <a:r>
              <a:rPr lang="en-GB" altLang="en-US" sz="3600" dirty="0"/>
              <a:t>Bartender- Kiesha Williams</a:t>
            </a:r>
          </a:p>
        </p:txBody>
      </p:sp>
      <p:pic>
        <p:nvPicPr>
          <p:cNvPr id="5" name="Picture 4">
            <a:extLst>
              <a:ext uri="{FF2B5EF4-FFF2-40B4-BE49-F238E27FC236}">
                <a16:creationId xmlns:a16="http://schemas.microsoft.com/office/drawing/2014/main" id="{5C0546FE-F749-402A-ABE7-579B7DA7FD19}"/>
              </a:ext>
            </a:extLst>
          </p:cNvPr>
          <p:cNvPicPr>
            <a:picLocks noChangeAspect="1"/>
          </p:cNvPicPr>
          <p:nvPr/>
        </p:nvPicPr>
        <p:blipFill>
          <a:blip r:embed="rId3" cstate="print"/>
          <a:stretch>
            <a:fillRect/>
          </a:stretch>
        </p:blipFill>
        <p:spPr>
          <a:xfrm rot="2656333">
            <a:off x="8119425" y="180722"/>
            <a:ext cx="855949" cy="831317"/>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D4813502-7FEA-41FE-B4B2-3DF07B941489}"/>
              </a:ext>
            </a:extLst>
          </p:cNvPr>
          <p:cNvSpPr>
            <a:spLocks noGrp="1"/>
          </p:cNvSpPr>
          <p:nvPr>
            <p:ph type="title"/>
          </p:nvPr>
        </p:nvSpPr>
        <p:spPr>
          <a:xfrm>
            <a:off x="4572000" y="-530717"/>
            <a:ext cx="4122738" cy="1723477"/>
          </a:xfrm>
        </p:spPr>
        <p:txBody>
          <a:bodyPr/>
          <a:lstStyle/>
          <a:p>
            <a:pPr eaLnBrk="1" hangingPunct="1"/>
            <a:r>
              <a:rPr lang="en-GB" altLang="en-US" sz="3600" b="1" i="1" dirty="0"/>
              <a:t>Financial plan</a:t>
            </a:r>
            <a:endParaRPr lang="en-GB" altLang="en-US" sz="3600" i="1" dirty="0"/>
          </a:p>
        </p:txBody>
      </p:sp>
      <p:sp>
        <p:nvSpPr>
          <p:cNvPr id="14" name="TextBox 13">
            <a:extLst>
              <a:ext uri="{FF2B5EF4-FFF2-40B4-BE49-F238E27FC236}">
                <a16:creationId xmlns:a16="http://schemas.microsoft.com/office/drawing/2014/main" id="{D90C731F-7E15-5D48-9BD7-E9F956012E0E}"/>
              </a:ext>
            </a:extLst>
          </p:cNvPr>
          <p:cNvSpPr txBox="1"/>
          <p:nvPr/>
        </p:nvSpPr>
        <p:spPr>
          <a:xfrm>
            <a:off x="449262" y="5723964"/>
            <a:ext cx="5328592" cy="738664"/>
          </a:xfrm>
          <a:prstGeom prst="rect">
            <a:avLst/>
          </a:prstGeom>
          <a:noFill/>
        </p:spPr>
        <p:txBody>
          <a:bodyPr wrap="square" rtlCol="0">
            <a:spAutoFit/>
          </a:bodyPr>
          <a:lstStyle/>
          <a:p>
            <a:r>
              <a:rPr lang="en-US" sz="1400" dirty="0"/>
              <a:t>Month April estimate of 30 customers /day with 20£/each       </a:t>
            </a:r>
          </a:p>
          <a:p>
            <a:r>
              <a:rPr lang="en-US" sz="1400" dirty="0"/>
              <a:t>           May                   60/day </a:t>
            </a:r>
          </a:p>
          <a:p>
            <a:r>
              <a:rPr lang="en-US" sz="1400" dirty="0"/>
              <a:t>           June                 120/day</a:t>
            </a:r>
          </a:p>
        </p:txBody>
      </p:sp>
      <p:graphicFrame>
        <p:nvGraphicFramePr>
          <p:cNvPr id="5" name="Table 4">
            <a:extLst>
              <a:ext uri="{FF2B5EF4-FFF2-40B4-BE49-F238E27FC236}">
                <a16:creationId xmlns:a16="http://schemas.microsoft.com/office/drawing/2014/main" id="{8D7B155F-A474-4239-A140-A2031A9D42AF}"/>
              </a:ext>
            </a:extLst>
          </p:cNvPr>
          <p:cNvGraphicFramePr>
            <a:graphicFrameLocks noGrp="1"/>
          </p:cNvGraphicFramePr>
          <p:nvPr>
            <p:extLst>
              <p:ext uri="{D42A27DB-BD31-4B8C-83A1-F6EECF244321}">
                <p14:modId xmlns:p14="http://schemas.microsoft.com/office/powerpoint/2010/main" val="3214511992"/>
              </p:ext>
            </p:extLst>
          </p:nvPr>
        </p:nvGraphicFramePr>
        <p:xfrm>
          <a:off x="449262" y="764704"/>
          <a:ext cx="8245477" cy="4911907"/>
        </p:xfrm>
        <a:graphic>
          <a:graphicData uri="http://schemas.openxmlformats.org/drawingml/2006/table">
            <a:tbl>
              <a:tblPr firstRow="1" firstCol="1" bandRow="1">
                <a:tableStyleId>{5C22544A-7EE6-4342-B048-85BDC9FD1C3A}</a:tableStyleId>
              </a:tblPr>
              <a:tblGrid>
                <a:gridCol w="3352213">
                  <a:extLst>
                    <a:ext uri="{9D8B030D-6E8A-4147-A177-3AD203B41FA5}">
                      <a16:colId xmlns:a16="http://schemas.microsoft.com/office/drawing/2014/main" val="1346189730"/>
                    </a:ext>
                  </a:extLst>
                </a:gridCol>
                <a:gridCol w="872684">
                  <a:extLst>
                    <a:ext uri="{9D8B030D-6E8A-4147-A177-3AD203B41FA5}">
                      <a16:colId xmlns:a16="http://schemas.microsoft.com/office/drawing/2014/main" val="103422512"/>
                    </a:ext>
                  </a:extLst>
                </a:gridCol>
                <a:gridCol w="1191282">
                  <a:extLst>
                    <a:ext uri="{9D8B030D-6E8A-4147-A177-3AD203B41FA5}">
                      <a16:colId xmlns:a16="http://schemas.microsoft.com/office/drawing/2014/main" val="619485288"/>
                    </a:ext>
                  </a:extLst>
                </a:gridCol>
                <a:gridCol w="1302100">
                  <a:extLst>
                    <a:ext uri="{9D8B030D-6E8A-4147-A177-3AD203B41FA5}">
                      <a16:colId xmlns:a16="http://schemas.microsoft.com/office/drawing/2014/main" val="4079986951"/>
                    </a:ext>
                  </a:extLst>
                </a:gridCol>
                <a:gridCol w="1527198">
                  <a:extLst>
                    <a:ext uri="{9D8B030D-6E8A-4147-A177-3AD203B41FA5}">
                      <a16:colId xmlns:a16="http://schemas.microsoft.com/office/drawing/2014/main" val="450254068"/>
                    </a:ext>
                  </a:extLst>
                </a:gridCol>
              </a:tblGrid>
              <a:tr h="233295">
                <a:tc>
                  <a:txBody>
                    <a:bodyPr/>
                    <a:lstStyle/>
                    <a:p>
                      <a:pPr algn="l" rtl="0" fontAlgn="ctr"/>
                      <a:r>
                        <a:rPr lang="en-GB" sz="1200" u="none" strike="noStrike">
                          <a:effectLst/>
                        </a:rPr>
                        <a:t>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u="none" strike="noStrike">
                          <a:effectLst/>
                        </a:rPr>
                        <a:t>April</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u="none" strike="noStrike">
                          <a:effectLst/>
                        </a:rPr>
                        <a:t>May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u="none" strike="noStrike">
                          <a:effectLst/>
                        </a:rPr>
                        <a:t>June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u="none" strike="noStrike">
                          <a:effectLst/>
                        </a:rPr>
                        <a:t>Total </a:t>
                      </a:r>
                      <a:endParaRPr lang="en-GB" sz="1200" b="1" i="0" u="none" strike="noStrike">
                        <a:solidFill>
                          <a:srgbClr val="FFFFFF"/>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1548345422"/>
                  </a:ext>
                </a:extLst>
              </a:tr>
              <a:tr h="233295">
                <a:tc>
                  <a:txBody>
                    <a:bodyPr/>
                    <a:lstStyle/>
                    <a:p>
                      <a:pPr algn="l" rtl="0" fontAlgn="ctr"/>
                      <a:r>
                        <a:rPr lang="en-GB" sz="1200" u="none" strike="noStrike">
                          <a:effectLst/>
                        </a:rPr>
                        <a:t>Income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3120638854"/>
                  </a:ext>
                </a:extLst>
              </a:tr>
              <a:tr h="233295">
                <a:tc>
                  <a:txBody>
                    <a:bodyPr/>
                    <a:lstStyle/>
                    <a:p>
                      <a:pPr algn="l" rtl="0" fontAlgn="ctr"/>
                      <a:r>
                        <a:rPr lang="en-GB" sz="1200" u="none" strike="noStrike">
                          <a:effectLst/>
                        </a:rPr>
                        <a:t>Sales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18000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36000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72000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126000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1723276804"/>
                  </a:ext>
                </a:extLst>
              </a:tr>
              <a:tr h="233295">
                <a:tc>
                  <a:txBody>
                    <a:bodyPr/>
                    <a:lstStyle/>
                    <a:p>
                      <a:pPr algn="l" rtl="0" fontAlgn="ctr"/>
                      <a:r>
                        <a:rPr lang="en-GB" sz="1200" u="none" strike="noStrike">
                          <a:effectLst/>
                        </a:rPr>
                        <a:t>Personal investment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30000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 </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 </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30000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1866175686"/>
                  </a:ext>
                </a:extLst>
              </a:tr>
              <a:tr h="173572">
                <a:tc>
                  <a:txBody>
                    <a:bodyPr/>
                    <a:lstStyle/>
                    <a:p>
                      <a:pPr algn="l" rtl="0" fontAlgn="ctr"/>
                      <a:r>
                        <a:rPr lang="en-GB" sz="1200" u="none" strike="noStrike">
                          <a:effectLst/>
                        </a:rPr>
                        <a:t>Total income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48000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36000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72000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156000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1633837144"/>
                  </a:ext>
                </a:extLst>
              </a:tr>
              <a:tr h="337811">
                <a:tc>
                  <a:txBody>
                    <a:bodyPr/>
                    <a:lstStyle/>
                    <a:p>
                      <a:pPr algn="l" rtl="0" fontAlgn="ctr"/>
                      <a:r>
                        <a:rPr lang="en-GB" sz="1200" u="none" strike="noStrike">
                          <a:effectLst/>
                        </a:rPr>
                        <a:t>Lease for kitchen equipment and fitting the place</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10000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10000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30000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2857404622"/>
                  </a:ext>
                </a:extLst>
              </a:tr>
              <a:tr h="233295">
                <a:tc>
                  <a:txBody>
                    <a:bodyPr/>
                    <a:lstStyle/>
                    <a:p>
                      <a:pPr algn="l" rtl="0" fontAlgn="ctr"/>
                      <a:r>
                        <a:rPr lang="en-GB" sz="1200" u="none" strike="noStrike">
                          <a:effectLst/>
                        </a:rPr>
                        <a:t>rent</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4000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4000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4000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12000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3578456147"/>
                  </a:ext>
                </a:extLst>
              </a:tr>
              <a:tr h="233295">
                <a:tc>
                  <a:txBody>
                    <a:bodyPr/>
                    <a:lstStyle/>
                    <a:p>
                      <a:pPr algn="l" rtl="0" fontAlgn="ctr"/>
                      <a:r>
                        <a:rPr lang="en-GB" sz="1200" u="none" strike="noStrike">
                          <a:effectLst/>
                        </a:rPr>
                        <a:t>Council tax</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1900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1900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1900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5700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1477637457"/>
                  </a:ext>
                </a:extLst>
              </a:tr>
              <a:tr h="233295">
                <a:tc>
                  <a:txBody>
                    <a:bodyPr/>
                    <a:lstStyle/>
                    <a:p>
                      <a:pPr algn="l" rtl="0" fontAlgn="ctr"/>
                      <a:r>
                        <a:rPr lang="en-GB" sz="1200" u="none" strike="noStrike">
                          <a:effectLst/>
                        </a:rPr>
                        <a:t>Utility bills</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3000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998318630"/>
                  </a:ext>
                </a:extLst>
              </a:tr>
              <a:tr h="233295">
                <a:tc>
                  <a:txBody>
                    <a:bodyPr/>
                    <a:lstStyle/>
                    <a:p>
                      <a:pPr algn="l" rtl="0" fontAlgn="ctr"/>
                      <a:r>
                        <a:rPr lang="en-GB" sz="1200" u="none" strike="noStrike">
                          <a:effectLst/>
                        </a:rPr>
                        <a:t>Food/spices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4000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8000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16000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28000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2166011906"/>
                  </a:ext>
                </a:extLst>
              </a:tr>
              <a:tr h="233295">
                <a:tc>
                  <a:txBody>
                    <a:bodyPr/>
                    <a:lstStyle/>
                    <a:p>
                      <a:pPr algn="l" rtl="0" fontAlgn="ctr"/>
                      <a:r>
                        <a:rPr lang="en-GB" sz="1200" u="none" strike="noStrike">
                          <a:effectLst/>
                        </a:rPr>
                        <a:t>Drinks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2000£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4000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8000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14000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814524621"/>
                  </a:ext>
                </a:extLst>
              </a:tr>
              <a:tr h="233295">
                <a:tc>
                  <a:txBody>
                    <a:bodyPr/>
                    <a:lstStyle/>
                    <a:p>
                      <a:pPr algn="l" rtl="0" fontAlgn="ctr"/>
                      <a:r>
                        <a:rPr lang="en-GB" sz="1200" u="none" strike="noStrike">
                          <a:effectLst/>
                        </a:rPr>
                        <a:t>Insurance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500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500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500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1500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2344094641"/>
                  </a:ext>
                </a:extLst>
              </a:tr>
              <a:tr h="233295">
                <a:tc>
                  <a:txBody>
                    <a:bodyPr/>
                    <a:lstStyle/>
                    <a:p>
                      <a:pPr algn="l" rtl="0" fontAlgn="ctr"/>
                      <a:r>
                        <a:rPr lang="en-GB" sz="1200" u="none" strike="noStrike">
                          <a:effectLst/>
                        </a:rPr>
                        <a:t>Licence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1500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1500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1500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4500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3968825727"/>
                  </a:ext>
                </a:extLst>
              </a:tr>
              <a:tr h="233295">
                <a:tc>
                  <a:txBody>
                    <a:bodyPr/>
                    <a:lstStyle/>
                    <a:p>
                      <a:pPr algn="l" rtl="0" fontAlgn="ctr"/>
                      <a:r>
                        <a:rPr lang="en-GB" sz="1200" u="none" strike="noStrike">
                          <a:effectLst/>
                        </a:rPr>
                        <a:t>Phone and internet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300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2965924136"/>
                  </a:ext>
                </a:extLst>
              </a:tr>
              <a:tr h="233295">
                <a:tc>
                  <a:txBody>
                    <a:bodyPr/>
                    <a:lstStyle/>
                    <a:p>
                      <a:pPr algn="l" rtl="0" fontAlgn="ctr"/>
                      <a:r>
                        <a:rPr lang="en-GB" sz="1200" u="none" strike="noStrike">
                          <a:effectLst/>
                        </a:rPr>
                        <a:t>Wages</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2500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2500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dirty="0">
                          <a:effectLst/>
                        </a:rPr>
                        <a:t>8500</a:t>
                      </a:r>
                      <a:endParaRPr lang="en-GB" sz="1200" b="1" i="0" u="none" strike="noStrike" dirty="0">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13500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1213886085"/>
                  </a:ext>
                </a:extLst>
              </a:tr>
              <a:tr h="233295">
                <a:tc>
                  <a:txBody>
                    <a:bodyPr/>
                    <a:lstStyle/>
                    <a:p>
                      <a:pPr algn="l" rtl="0" fontAlgn="ctr"/>
                      <a:r>
                        <a:rPr lang="en-GB" sz="1200" u="none" strike="noStrike">
                          <a:effectLst/>
                        </a:rPr>
                        <a:t>Credit card process fees</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450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900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1800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3150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173607036"/>
                  </a:ext>
                </a:extLst>
              </a:tr>
              <a:tr h="233295">
                <a:tc>
                  <a:txBody>
                    <a:bodyPr/>
                    <a:lstStyle/>
                    <a:p>
                      <a:pPr algn="l" rtl="0" fontAlgn="ctr"/>
                      <a:r>
                        <a:rPr lang="en-GB" sz="1200" u="none" strike="noStrike">
                          <a:effectLst/>
                        </a:rPr>
                        <a:t>Marketing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2000£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1000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4000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1389433877"/>
                  </a:ext>
                </a:extLst>
              </a:tr>
              <a:tr h="173572">
                <a:tc>
                  <a:txBody>
                    <a:bodyPr/>
                    <a:lstStyle/>
                    <a:p>
                      <a:pPr algn="l" rtl="0" fontAlgn="ctr"/>
                      <a:r>
                        <a:rPr lang="en-GB" sz="1200" u="none" strike="noStrike">
                          <a:effectLst/>
                        </a:rPr>
                        <a:t>Total costs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29950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35400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dirty="0">
                          <a:effectLst/>
                        </a:rPr>
                        <a:t>54300</a:t>
                      </a:r>
                      <a:endParaRPr lang="en-GB" sz="1200" b="1" i="0" u="none" strike="noStrike" dirty="0">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119650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2145609776"/>
                  </a:ext>
                </a:extLst>
              </a:tr>
              <a:tr h="173572">
                <a:tc>
                  <a:txBody>
                    <a:bodyPr/>
                    <a:lstStyle/>
                    <a:p>
                      <a:pPr algn="l" rtl="0" fontAlgn="ctr"/>
                      <a:r>
                        <a:rPr lang="en-GB" sz="1200" u="none" strike="noStrike">
                          <a:effectLst/>
                        </a:rPr>
                        <a:t>Net cash flow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18050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18650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36350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55350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2488834750"/>
                  </a:ext>
                </a:extLst>
              </a:tr>
              <a:tr h="233295">
                <a:tc>
                  <a:txBody>
                    <a:bodyPr/>
                    <a:lstStyle/>
                    <a:p>
                      <a:pPr algn="l" rtl="0" fontAlgn="ctr"/>
                      <a:r>
                        <a:rPr lang="en-GB" sz="1200" u="none" strike="noStrike">
                          <a:effectLst/>
                        </a:rPr>
                        <a:t>Opening balance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18050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18650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0</a:t>
                      </a:r>
                      <a:endParaRPr lang="en-GB" sz="1200" b="1" i="0" u="none" strike="noStrike">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372430416"/>
                  </a:ext>
                </a:extLst>
              </a:tr>
              <a:tr h="233295">
                <a:tc>
                  <a:txBody>
                    <a:bodyPr/>
                    <a:lstStyle/>
                    <a:p>
                      <a:pPr algn="l" rtl="0" fontAlgn="ctr"/>
                      <a:r>
                        <a:rPr lang="en-GB" sz="1200" u="none" strike="noStrike">
                          <a:effectLst/>
                        </a:rPr>
                        <a:t>Closing balance </a:t>
                      </a:r>
                      <a:endParaRPr lang="en-GB" sz="1200" b="1" i="0" u="none" strike="noStrike">
                        <a:solidFill>
                          <a:srgbClr val="FFFFFF"/>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18050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a:effectLst/>
                        </a:rPr>
                        <a:t>18650</a:t>
                      </a:r>
                      <a:endParaRPr lang="en-GB" sz="1200" b="1" i="0" u="none" strike="noStrike">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dirty="0">
                          <a:effectLst/>
                        </a:rPr>
                        <a:t>36350</a:t>
                      </a:r>
                      <a:endParaRPr lang="en-GB" sz="1200" b="1" i="0" u="none" strike="noStrike" dirty="0">
                        <a:solidFill>
                          <a:srgbClr val="000000"/>
                        </a:solidFill>
                        <a:effectLst/>
                        <a:latin typeface="Century Gothic" panose="020B0502020202020204" pitchFamily="34" charset="0"/>
                      </a:endParaRPr>
                    </a:p>
                  </a:txBody>
                  <a:tcPr marL="7873" marR="7873" marT="7873" marB="0" anchor="ctr"/>
                </a:tc>
                <a:tc>
                  <a:txBody>
                    <a:bodyPr/>
                    <a:lstStyle/>
                    <a:p>
                      <a:pPr algn="l" rtl="0" fontAlgn="ctr"/>
                      <a:r>
                        <a:rPr lang="en-GB" sz="1200" b="1" u="none" strike="noStrike" dirty="0">
                          <a:effectLst/>
                        </a:rPr>
                        <a:t>36350</a:t>
                      </a:r>
                      <a:endParaRPr lang="en-GB" sz="1200" b="1" i="0" u="none" strike="noStrike" dirty="0">
                        <a:solidFill>
                          <a:srgbClr val="000000"/>
                        </a:solidFill>
                        <a:effectLst/>
                        <a:latin typeface="Century Gothic" panose="020B0502020202020204" pitchFamily="34" charset="0"/>
                      </a:endParaRPr>
                    </a:p>
                  </a:txBody>
                  <a:tcPr marL="7873" marR="7873" marT="7873" marB="0" anchor="ctr"/>
                </a:tc>
                <a:extLst>
                  <a:ext uri="{0D108BD9-81ED-4DB2-BD59-A6C34878D82A}">
                    <a16:rowId xmlns:a16="http://schemas.microsoft.com/office/drawing/2014/main" val="1191030636"/>
                  </a:ext>
                </a:extLst>
              </a:tr>
            </a:tbl>
          </a:graphicData>
        </a:graphic>
      </p:graphicFrame>
      <p:sp>
        <p:nvSpPr>
          <p:cNvPr id="7" name="TextBox 6">
            <a:extLst>
              <a:ext uri="{FF2B5EF4-FFF2-40B4-BE49-F238E27FC236}">
                <a16:creationId xmlns:a16="http://schemas.microsoft.com/office/drawing/2014/main" id="{6CF6F418-3433-40C2-A289-EB194F240C1C}"/>
              </a:ext>
            </a:extLst>
          </p:cNvPr>
          <p:cNvSpPr txBox="1"/>
          <p:nvPr/>
        </p:nvSpPr>
        <p:spPr>
          <a:xfrm>
            <a:off x="6156176" y="5752074"/>
            <a:ext cx="2538562" cy="738664"/>
          </a:xfrm>
          <a:prstGeom prst="rect">
            <a:avLst/>
          </a:prstGeom>
          <a:noFill/>
        </p:spPr>
        <p:txBody>
          <a:bodyPr wrap="square" rtlCol="0">
            <a:spAutoFit/>
          </a:bodyPr>
          <a:lstStyle/>
          <a:p>
            <a:r>
              <a:rPr lang="en-GB" sz="1400" dirty="0"/>
              <a:t>Insufficient planning skills  can lead to business failure </a:t>
            </a:r>
            <a:r>
              <a:rPr lang="en-US" sz="1400" dirty="0"/>
              <a:t>(</a:t>
            </a:r>
            <a:r>
              <a:rPr lang="en-US" sz="1200" dirty="0"/>
              <a:t>Snider JH et al., 2018)</a:t>
            </a:r>
            <a:endParaRPr lang="en-GB" sz="1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59A20-1776-2D4F-ACB9-502A9C669501}"/>
              </a:ext>
            </a:extLst>
          </p:cNvPr>
          <p:cNvSpPr>
            <a:spLocks noGrp="1"/>
          </p:cNvSpPr>
          <p:nvPr>
            <p:ph type="title"/>
          </p:nvPr>
        </p:nvSpPr>
        <p:spPr>
          <a:xfrm>
            <a:off x="467544" y="-371534"/>
            <a:ext cx="6377940" cy="1293028"/>
          </a:xfrm>
        </p:spPr>
        <p:txBody>
          <a:bodyPr/>
          <a:lstStyle/>
          <a:p>
            <a:br>
              <a:rPr lang="en-US" sz="1200" dirty="0">
                <a:latin typeface="Arial" panose="020B0604020202020204" pitchFamily="34" charset="0"/>
                <a:cs typeface="Arial" panose="020B0604020202020204" pitchFamily="34" charset="0"/>
              </a:rPr>
            </a:br>
            <a:br>
              <a:rPr lang="en-US" sz="12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Forecast FOR profit and loss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B2A9549-4531-3A47-A6C5-4F784EB7ECC2}"/>
                  </a:ext>
                </a:extLst>
              </p:cNvPr>
              <p:cNvSpPr>
                <a:spLocks noGrp="1"/>
              </p:cNvSpPr>
              <p:nvPr>
                <p:ph idx="1"/>
              </p:nvPr>
            </p:nvSpPr>
            <p:spPr>
              <a:xfrm>
                <a:off x="395536" y="5361677"/>
                <a:ext cx="6120680" cy="946408"/>
              </a:xfrm>
            </p:spPr>
            <p:txBody>
              <a:bodyPr>
                <a:normAutofit fontScale="92500"/>
              </a:bodyPr>
              <a:lstStyle/>
              <a:p>
                <a:pPr marL="0" indent="0">
                  <a:buNone/>
                </a:pPr>
                <a:endParaRPr lang="en-US" sz="2000" dirty="0">
                  <a:latin typeface="Arial" panose="020B0604020202020204" pitchFamily="34" charset="0"/>
                  <a:cs typeface="Arial" panose="020B0604020202020204" pitchFamily="34" charset="0"/>
                </a:endParaRPr>
              </a:p>
              <a:p>
                <a:pPr marL="0" indent="0">
                  <a:buNone/>
                </a:pPr>
                <a:r>
                  <a:rPr lang="en-US" sz="2400" b="1" dirty="0">
                    <a:latin typeface="Arial" panose="020B0604020202020204" pitchFamily="34" charset="0"/>
                    <a:cs typeface="Arial" panose="020B0604020202020204" pitchFamily="34" charset="0"/>
                  </a:rPr>
                  <a:t>Break-even point = </a:t>
                </a:r>
                <a14:m>
                  <m:oMath xmlns:m="http://schemas.openxmlformats.org/officeDocument/2006/math">
                    <m:f>
                      <m:fPr>
                        <m:ctrlPr>
                          <a:rPr lang="en-US" sz="2400" b="1" i="1" smtClean="0">
                            <a:latin typeface="Cambria Math" panose="02040503050406030204" pitchFamily="18" charset="0"/>
                            <a:cs typeface="Arial" panose="020B0604020202020204" pitchFamily="34" charset="0"/>
                          </a:rPr>
                        </m:ctrlPr>
                      </m:fPr>
                      <m:num>
                        <m:r>
                          <a:rPr lang="en-GB" sz="2400" b="1" i="1" smtClean="0">
                            <a:latin typeface="Cambria Math" panose="02040503050406030204" pitchFamily="18" charset="0"/>
                            <a:cs typeface="Arial" panose="020B0604020202020204" pitchFamily="34" charset="0"/>
                          </a:rPr>
                          <m:t>𝑪</m:t>
                        </m:r>
                        <m:r>
                          <a:rPr lang="en-GB" sz="2400" b="1" i="1" smtClean="0">
                            <a:latin typeface="Cambria Math" panose="02040503050406030204" pitchFamily="18" charset="0"/>
                            <a:cs typeface="Arial" panose="020B0604020202020204" pitchFamily="34" charset="0"/>
                          </a:rPr>
                          <m:t> </m:t>
                        </m:r>
                        <m:r>
                          <a:rPr lang="en-GB" sz="2400" b="1" i="1" smtClean="0">
                            <a:latin typeface="Cambria Math" panose="02040503050406030204" pitchFamily="18" charset="0"/>
                            <a:cs typeface="Arial" panose="020B0604020202020204" pitchFamily="34" charset="0"/>
                          </a:rPr>
                          <m:t>𝒙</m:t>
                        </m:r>
                        <m:r>
                          <a:rPr lang="en-GB" sz="2400" b="1" i="1" smtClean="0">
                            <a:latin typeface="Cambria Math" panose="02040503050406030204" pitchFamily="18" charset="0"/>
                            <a:cs typeface="Arial" panose="020B0604020202020204" pitchFamily="34" charset="0"/>
                          </a:rPr>
                          <m:t> </m:t>
                        </m:r>
                        <m:r>
                          <a:rPr lang="en-GB" sz="2400" b="1" i="1" smtClean="0">
                            <a:latin typeface="Cambria Math" panose="02040503050406030204" pitchFamily="18" charset="0"/>
                            <a:cs typeface="Arial" panose="020B0604020202020204" pitchFamily="34" charset="0"/>
                          </a:rPr>
                          <m:t>𝑨</m:t>
                        </m:r>
                      </m:num>
                      <m:den>
                        <m:r>
                          <a:rPr lang="en-GB" sz="2400" b="1" i="1" smtClean="0">
                            <a:latin typeface="Cambria Math" panose="02040503050406030204" pitchFamily="18" charset="0"/>
                            <a:cs typeface="Arial" panose="020B0604020202020204" pitchFamily="34" charset="0"/>
                          </a:rPr>
                          <m:t>𝑩</m:t>
                        </m:r>
                      </m:den>
                    </m:f>
                  </m:oMath>
                </a14:m>
                <a:r>
                  <a:rPr lang="en-US" sz="2400" b="1" dirty="0">
                    <a:latin typeface="Arial" panose="020B0604020202020204" pitchFamily="34" charset="0"/>
                    <a:cs typeface="Arial" panose="020B0604020202020204" pitchFamily="34" charset="0"/>
                  </a:rPr>
                  <a:t> = 116.475</a:t>
                </a:r>
                <a:r>
                  <a:rPr lang="en-US" sz="2000" dirty="0">
                    <a:latin typeface="Arial" panose="020B0604020202020204" pitchFamily="34" charset="0"/>
                    <a:cs typeface="Arial" panose="020B0604020202020204" pitchFamily="34" charset="0"/>
                  </a:rPr>
                  <a:t>	</a:t>
                </a:r>
                <a:r>
                  <a:rPr lang="en-US" sz="1400" dirty="0">
                    <a:latin typeface="Arial" panose="020B0604020202020204" pitchFamily="34" charset="0"/>
                    <a:cs typeface="Arial" panose="020B0604020202020204" pitchFamily="34" charset="0"/>
                  </a:rPr>
                  <a:t>	</a:t>
                </a:r>
              </a:p>
            </p:txBody>
          </p:sp>
        </mc:Choice>
        <mc:Fallback xmlns="">
          <p:sp>
            <p:nvSpPr>
              <p:cNvPr id="3" name="Content Placeholder 2">
                <a:extLst>
                  <a:ext uri="{FF2B5EF4-FFF2-40B4-BE49-F238E27FC236}">
                    <a16:creationId xmlns:a16="http://schemas.microsoft.com/office/drawing/2014/main" id="{BB2A9549-4531-3A47-A6C5-4F784EB7ECC2}"/>
                  </a:ext>
                </a:extLst>
              </p:cNvPr>
              <p:cNvSpPr>
                <a:spLocks noGrp="1" noRot="1" noChangeAspect="1" noMove="1" noResize="1" noEditPoints="1" noAdjustHandles="1" noChangeArrowheads="1" noChangeShapeType="1" noTextEdit="1"/>
              </p:cNvSpPr>
              <p:nvPr>
                <p:ph idx="1"/>
              </p:nvPr>
            </p:nvSpPr>
            <p:spPr>
              <a:xfrm>
                <a:off x="395536" y="5361677"/>
                <a:ext cx="6120680" cy="946408"/>
              </a:xfrm>
              <a:blipFill>
                <a:blip r:embed="rId2"/>
                <a:stretch>
                  <a:fillRect l="-1295" b="-3226"/>
                </a:stretch>
              </a:blipFill>
            </p:spPr>
            <p:txBody>
              <a:bodyPr/>
              <a:lstStyle/>
              <a:p>
                <a:r>
                  <a:rPr lang="en-GB">
                    <a:noFill/>
                  </a:rPr>
                  <a:t> </a:t>
                </a:r>
              </a:p>
            </p:txBody>
          </p:sp>
        </mc:Fallback>
      </mc:AlternateContent>
      <p:graphicFrame>
        <p:nvGraphicFramePr>
          <p:cNvPr id="7" name="Table 6">
            <a:extLst>
              <a:ext uri="{FF2B5EF4-FFF2-40B4-BE49-F238E27FC236}">
                <a16:creationId xmlns:a16="http://schemas.microsoft.com/office/drawing/2014/main" id="{3B1745E6-7655-48EF-A1CC-38B09A6E2525}"/>
              </a:ext>
            </a:extLst>
          </p:cNvPr>
          <p:cNvGraphicFramePr>
            <a:graphicFrameLocks noGrp="1"/>
          </p:cNvGraphicFramePr>
          <p:nvPr>
            <p:extLst>
              <p:ext uri="{D42A27DB-BD31-4B8C-83A1-F6EECF244321}">
                <p14:modId xmlns:p14="http://schemas.microsoft.com/office/powerpoint/2010/main" val="1247679791"/>
              </p:ext>
            </p:extLst>
          </p:nvPr>
        </p:nvGraphicFramePr>
        <p:xfrm>
          <a:off x="467544" y="908568"/>
          <a:ext cx="6902564" cy="4109689"/>
        </p:xfrm>
        <a:graphic>
          <a:graphicData uri="http://schemas.openxmlformats.org/drawingml/2006/table">
            <a:tbl>
              <a:tblPr>
                <a:tableStyleId>{5C22544A-7EE6-4342-B048-85BDC9FD1C3A}</a:tableStyleId>
              </a:tblPr>
              <a:tblGrid>
                <a:gridCol w="4046046">
                  <a:extLst>
                    <a:ext uri="{9D8B030D-6E8A-4147-A177-3AD203B41FA5}">
                      <a16:colId xmlns:a16="http://schemas.microsoft.com/office/drawing/2014/main" val="2143723270"/>
                    </a:ext>
                  </a:extLst>
                </a:gridCol>
                <a:gridCol w="2856518">
                  <a:extLst>
                    <a:ext uri="{9D8B030D-6E8A-4147-A177-3AD203B41FA5}">
                      <a16:colId xmlns:a16="http://schemas.microsoft.com/office/drawing/2014/main" val="3550408949"/>
                    </a:ext>
                  </a:extLst>
                </a:gridCol>
              </a:tblGrid>
              <a:tr h="353948">
                <a:tc>
                  <a:txBody>
                    <a:bodyPr/>
                    <a:lstStyle/>
                    <a:p>
                      <a:pPr algn="l" rtl="0" fontAlgn="ctr">
                        <a:buClr>
                          <a:srgbClr val="000000"/>
                        </a:buClr>
                        <a:buSzPts val="1100"/>
                        <a:buFont typeface="Century Gothic" panose="020B0502020202020204" pitchFamily="34" charset="0"/>
                        <a:buNone/>
                      </a:pPr>
                      <a:r>
                        <a:rPr lang="en-GB" sz="1800" b="1" i="0" u="none" strike="noStrike" dirty="0">
                          <a:solidFill>
                            <a:schemeClr val="bg1"/>
                          </a:solidFill>
                          <a:effectLst/>
                          <a:latin typeface="Century Gothic" panose="020B0502020202020204" pitchFamily="34" charset="0"/>
                        </a:rPr>
                        <a:t>PERIOD APRIL-JUNE 2022</a:t>
                      </a:r>
                    </a:p>
                  </a:txBody>
                  <a:tcPr marL="9525" marR="9525" marT="9525" marB="0" anchor="ctr"/>
                </a:tc>
                <a:tc>
                  <a:txBody>
                    <a:bodyPr/>
                    <a:lstStyle/>
                    <a:p>
                      <a:pPr algn="l" rtl="0" fontAlgn="ctr"/>
                      <a:r>
                        <a:rPr lang="en-GB" sz="1800" u="none" strike="noStrike" dirty="0">
                          <a:effectLst/>
                        </a:rPr>
                        <a:t> </a:t>
                      </a:r>
                      <a:endParaRPr lang="en-GB" sz="1800" b="0" i="0" u="none" strike="noStrike" dirty="0">
                        <a:solidFill>
                          <a:srgbClr val="000000"/>
                        </a:solidFill>
                        <a:effectLst/>
                        <a:latin typeface="Century Gothic" panose="020B0502020202020204" pitchFamily="34" charset="0"/>
                      </a:endParaRPr>
                    </a:p>
                  </a:txBody>
                  <a:tcPr marL="9525" marR="9525" marT="9525" marB="0" anchor="ctr"/>
                </a:tc>
                <a:extLst>
                  <a:ext uri="{0D108BD9-81ED-4DB2-BD59-A6C34878D82A}">
                    <a16:rowId xmlns:a16="http://schemas.microsoft.com/office/drawing/2014/main" val="2314451177"/>
                  </a:ext>
                </a:extLst>
              </a:tr>
              <a:tr h="353948">
                <a:tc>
                  <a:txBody>
                    <a:bodyPr/>
                    <a:lstStyle/>
                    <a:p>
                      <a:pPr algn="l" rtl="0" fontAlgn="ctr"/>
                      <a:r>
                        <a:rPr lang="en-GB" sz="1800" b="1" u="none" strike="noStrike" dirty="0">
                          <a:effectLst/>
                        </a:rPr>
                        <a:t>Sales</a:t>
                      </a:r>
                      <a:endParaRPr lang="en-GB" sz="1800" b="1" i="0" u="none" strike="noStrike" dirty="0">
                        <a:solidFill>
                          <a:srgbClr val="000000"/>
                        </a:solidFill>
                        <a:effectLst/>
                        <a:latin typeface="Century Gothic" panose="020B0502020202020204" pitchFamily="34" charset="0"/>
                      </a:endParaRPr>
                    </a:p>
                  </a:txBody>
                  <a:tcPr marL="9525" marR="9525" marT="9525" marB="0" anchor="ctr"/>
                </a:tc>
                <a:tc>
                  <a:txBody>
                    <a:bodyPr/>
                    <a:lstStyle/>
                    <a:p>
                      <a:pPr algn="l" rtl="0" fontAlgn="ctr"/>
                      <a:r>
                        <a:rPr lang="en-GB" sz="1800" u="none" strike="noStrike" dirty="0">
                          <a:effectLst/>
                        </a:rPr>
                        <a:t>126,000£ (A)</a:t>
                      </a:r>
                      <a:endParaRPr lang="en-GB" sz="1800" b="0" i="0" u="none" strike="noStrike" dirty="0">
                        <a:solidFill>
                          <a:srgbClr val="000000"/>
                        </a:solidFill>
                        <a:effectLst/>
                        <a:latin typeface="Century Gothic" panose="020B0502020202020204" pitchFamily="34" charset="0"/>
                      </a:endParaRPr>
                    </a:p>
                  </a:txBody>
                  <a:tcPr marL="9525" marR="9525" marT="9525" marB="0" anchor="ctr"/>
                </a:tc>
                <a:extLst>
                  <a:ext uri="{0D108BD9-81ED-4DB2-BD59-A6C34878D82A}">
                    <a16:rowId xmlns:a16="http://schemas.microsoft.com/office/drawing/2014/main" val="1640224027"/>
                  </a:ext>
                </a:extLst>
              </a:tr>
              <a:tr h="353948">
                <a:tc>
                  <a:txBody>
                    <a:bodyPr/>
                    <a:lstStyle/>
                    <a:p>
                      <a:pPr algn="l" rtl="0" fontAlgn="ctr"/>
                      <a:r>
                        <a:rPr lang="en-GB" sz="1800" b="1" u="none" strike="noStrike" dirty="0">
                          <a:effectLst/>
                        </a:rPr>
                        <a:t> </a:t>
                      </a:r>
                      <a:endParaRPr lang="en-GB" sz="1800" b="1" i="0" u="none" strike="noStrike" dirty="0">
                        <a:solidFill>
                          <a:srgbClr val="000000"/>
                        </a:solidFill>
                        <a:effectLst/>
                        <a:latin typeface="Century Gothic" panose="020B0502020202020204" pitchFamily="34" charset="0"/>
                      </a:endParaRPr>
                    </a:p>
                  </a:txBody>
                  <a:tcPr marL="9525" marR="9525" marT="9525" marB="0" anchor="ctr"/>
                </a:tc>
                <a:tc>
                  <a:txBody>
                    <a:bodyPr/>
                    <a:lstStyle/>
                    <a:p>
                      <a:pPr algn="l" rtl="0" fontAlgn="ctr"/>
                      <a:r>
                        <a:rPr lang="en-GB" sz="1800" u="none" strike="noStrike">
                          <a:effectLst/>
                        </a:rPr>
                        <a:t> </a:t>
                      </a:r>
                      <a:endParaRPr lang="en-GB" sz="1800" b="0" i="0" u="none" strike="noStrike">
                        <a:solidFill>
                          <a:srgbClr val="000000"/>
                        </a:solidFill>
                        <a:effectLst/>
                        <a:latin typeface="Century Gothic" panose="020B0502020202020204" pitchFamily="34" charset="0"/>
                      </a:endParaRPr>
                    </a:p>
                  </a:txBody>
                  <a:tcPr marL="9525" marR="9525" marT="9525" marB="0" anchor="ctr"/>
                </a:tc>
                <a:extLst>
                  <a:ext uri="{0D108BD9-81ED-4DB2-BD59-A6C34878D82A}">
                    <a16:rowId xmlns:a16="http://schemas.microsoft.com/office/drawing/2014/main" val="3676831539"/>
                  </a:ext>
                </a:extLst>
              </a:tr>
              <a:tr h="353948">
                <a:tc>
                  <a:txBody>
                    <a:bodyPr/>
                    <a:lstStyle/>
                    <a:p>
                      <a:pPr algn="l" rtl="0" fontAlgn="ctr"/>
                      <a:r>
                        <a:rPr lang="en-GB" sz="1800" b="1" u="none" strike="noStrike">
                          <a:effectLst/>
                        </a:rPr>
                        <a:t>Less direct costs (variable) </a:t>
                      </a:r>
                      <a:endParaRPr lang="en-GB" sz="1800" b="1" i="0" u="none" strike="noStrike">
                        <a:solidFill>
                          <a:srgbClr val="000000"/>
                        </a:solidFill>
                        <a:effectLst/>
                        <a:latin typeface="Century Gothic" panose="020B0502020202020204" pitchFamily="34" charset="0"/>
                      </a:endParaRPr>
                    </a:p>
                  </a:txBody>
                  <a:tcPr marL="9525" marR="9525" marT="9525" marB="0" anchor="ctr"/>
                </a:tc>
                <a:tc>
                  <a:txBody>
                    <a:bodyPr/>
                    <a:lstStyle/>
                    <a:p>
                      <a:pPr algn="l" rtl="0" fontAlgn="ctr"/>
                      <a:r>
                        <a:rPr lang="en-GB" sz="1800" u="none" strike="noStrike">
                          <a:effectLst/>
                        </a:rPr>
                        <a:t>42,000£</a:t>
                      </a:r>
                      <a:endParaRPr lang="en-GB" sz="1800" b="0" i="0" u="none" strike="noStrike">
                        <a:solidFill>
                          <a:srgbClr val="000000"/>
                        </a:solidFill>
                        <a:effectLst/>
                        <a:latin typeface="Century Gothic" panose="020B0502020202020204" pitchFamily="34" charset="0"/>
                      </a:endParaRPr>
                    </a:p>
                  </a:txBody>
                  <a:tcPr marL="9525" marR="9525" marT="9525" marB="0" anchor="ctr"/>
                </a:tc>
                <a:extLst>
                  <a:ext uri="{0D108BD9-81ED-4DB2-BD59-A6C34878D82A}">
                    <a16:rowId xmlns:a16="http://schemas.microsoft.com/office/drawing/2014/main" val="2109448492"/>
                  </a:ext>
                </a:extLst>
              </a:tr>
              <a:tr h="353948">
                <a:tc>
                  <a:txBody>
                    <a:bodyPr/>
                    <a:lstStyle/>
                    <a:p>
                      <a:pPr algn="l" rtl="0" fontAlgn="ctr"/>
                      <a:r>
                        <a:rPr lang="en-GB" sz="1800" b="1" u="none" strike="noStrike">
                          <a:effectLst/>
                        </a:rPr>
                        <a:t>Gross Profit</a:t>
                      </a:r>
                      <a:endParaRPr lang="en-GB" sz="1800" b="1" i="0" u="none" strike="noStrike">
                        <a:solidFill>
                          <a:srgbClr val="000000"/>
                        </a:solidFill>
                        <a:effectLst/>
                        <a:latin typeface="Century Gothic" panose="020B0502020202020204" pitchFamily="34" charset="0"/>
                      </a:endParaRPr>
                    </a:p>
                  </a:txBody>
                  <a:tcPr marL="9525" marR="9525" marT="9525" marB="0" anchor="ctr"/>
                </a:tc>
                <a:tc>
                  <a:txBody>
                    <a:bodyPr/>
                    <a:lstStyle/>
                    <a:p>
                      <a:pPr algn="l" rtl="0" fontAlgn="ctr"/>
                      <a:r>
                        <a:rPr lang="en-GB" sz="1800" u="none" strike="noStrike">
                          <a:effectLst/>
                        </a:rPr>
                        <a:t>84,000£. (B)</a:t>
                      </a:r>
                      <a:endParaRPr lang="en-GB" sz="1800" b="0" i="0" u="none" strike="noStrike">
                        <a:solidFill>
                          <a:srgbClr val="000000"/>
                        </a:solidFill>
                        <a:effectLst/>
                        <a:latin typeface="Century Gothic" panose="020B0502020202020204" pitchFamily="34" charset="0"/>
                      </a:endParaRPr>
                    </a:p>
                  </a:txBody>
                  <a:tcPr marL="9525" marR="9525" marT="9525" marB="0" anchor="ctr"/>
                </a:tc>
                <a:extLst>
                  <a:ext uri="{0D108BD9-81ED-4DB2-BD59-A6C34878D82A}">
                    <a16:rowId xmlns:a16="http://schemas.microsoft.com/office/drawing/2014/main" val="392990459"/>
                  </a:ext>
                </a:extLst>
              </a:tr>
              <a:tr h="353948">
                <a:tc>
                  <a:txBody>
                    <a:bodyPr/>
                    <a:lstStyle/>
                    <a:p>
                      <a:pPr algn="l" rtl="0" fontAlgn="ctr"/>
                      <a:r>
                        <a:rPr lang="en-GB" sz="1800" b="1" u="none" strike="noStrike">
                          <a:effectLst/>
                        </a:rPr>
                        <a:t> </a:t>
                      </a:r>
                      <a:endParaRPr lang="en-GB" sz="1800" b="1" i="0" u="none" strike="noStrike">
                        <a:solidFill>
                          <a:srgbClr val="000000"/>
                        </a:solidFill>
                        <a:effectLst/>
                        <a:latin typeface="Century Gothic" panose="020B0502020202020204" pitchFamily="34" charset="0"/>
                      </a:endParaRPr>
                    </a:p>
                  </a:txBody>
                  <a:tcPr marL="9525" marR="9525" marT="9525" marB="0" anchor="ctr"/>
                </a:tc>
                <a:tc>
                  <a:txBody>
                    <a:bodyPr/>
                    <a:lstStyle/>
                    <a:p>
                      <a:pPr algn="l" rtl="0" fontAlgn="ctr"/>
                      <a:r>
                        <a:rPr lang="en-GB" sz="1800" u="none" strike="noStrike" dirty="0">
                          <a:effectLst/>
                        </a:rPr>
                        <a:t> </a:t>
                      </a:r>
                      <a:endParaRPr lang="en-GB" sz="1800" b="0" i="0" u="none" strike="noStrike" dirty="0">
                        <a:solidFill>
                          <a:srgbClr val="000000"/>
                        </a:solidFill>
                        <a:effectLst/>
                        <a:latin typeface="Century Gothic" panose="020B0502020202020204" pitchFamily="34" charset="0"/>
                      </a:endParaRPr>
                    </a:p>
                  </a:txBody>
                  <a:tcPr marL="9525" marR="9525" marT="9525" marB="0" anchor="ctr"/>
                </a:tc>
                <a:extLst>
                  <a:ext uri="{0D108BD9-81ED-4DB2-BD59-A6C34878D82A}">
                    <a16:rowId xmlns:a16="http://schemas.microsoft.com/office/drawing/2014/main" val="1571900182"/>
                  </a:ext>
                </a:extLst>
              </a:tr>
              <a:tr h="570209">
                <a:tc>
                  <a:txBody>
                    <a:bodyPr/>
                    <a:lstStyle/>
                    <a:p>
                      <a:pPr algn="l" rtl="0" fontAlgn="ctr"/>
                      <a:r>
                        <a:rPr lang="en-GB" sz="1800" b="1" u="none" strike="noStrike">
                          <a:effectLst/>
                        </a:rPr>
                        <a:t>Fixed costs: (Bills, taxes, utilities, lease)</a:t>
                      </a:r>
                      <a:endParaRPr lang="en-GB" sz="1800" b="1" i="0" u="none" strike="noStrike">
                        <a:solidFill>
                          <a:srgbClr val="000000"/>
                        </a:solidFill>
                        <a:effectLst/>
                        <a:latin typeface="Century Gothic" panose="020B0502020202020204" pitchFamily="34" charset="0"/>
                      </a:endParaRPr>
                    </a:p>
                  </a:txBody>
                  <a:tcPr marL="9525" marR="9525" marT="9525" marB="0" anchor="ctr"/>
                </a:tc>
                <a:tc>
                  <a:txBody>
                    <a:bodyPr/>
                    <a:lstStyle/>
                    <a:p>
                      <a:pPr algn="l" rtl="0" fontAlgn="ctr"/>
                      <a:r>
                        <a:rPr lang="en-GB" sz="1800" u="none" strike="noStrike">
                          <a:effectLst/>
                        </a:rPr>
                        <a:t>77,650£ (C)</a:t>
                      </a:r>
                      <a:endParaRPr lang="en-GB" sz="1800" b="0" i="0" u="none" strike="noStrike">
                        <a:solidFill>
                          <a:srgbClr val="000000"/>
                        </a:solidFill>
                        <a:effectLst/>
                        <a:latin typeface="Century Gothic" panose="020B0502020202020204" pitchFamily="34" charset="0"/>
                      </a:endParaRPr>
                    </a:p>
                  </a:txBody>
                  <a:tcPr marL="9525" marR="9525" marT="9525" marB="0" anchor="ctr"/>
                </a:tc>
                <a:extLst>
                  <a:ext uri="{0D108BD9-81ED-4DB2-BD59-A6C34878D82A}">
                    <a16:rowId xmlns:a16="http://schemas.microsoft.com/office/drawing/2014/main" val="1462074066"/>
                  </a:ext>
                </a:extLst>
              </a:tr>
              <a:tr h="353948">
                <a:tc>
                  <a:txBody>
                    <a:bodyPr/>
                    <a:lstStyle/>
                    <a:p>
                      <a:pPr algn="l" rtl="0" fontAlgn="ctr"/>
                      <a:r>
                        <a:rPr lang="en-GB" sz="1800" b="1" u="none" strike="noStrike">
                          <a:effectLst/>
                        </a:rPr>
                        <a:t> </a:t>
                      </a:r>
                      <a:endParaRPr lang="en-GB" sz="1800" b="1" i="0" u="none" strike="noStrike">
                        <a:solidFill>
                          <a:srgbClr val="000000"/>
                        </a:solidFill>
                        <a:effectLst/>
                        <a:latin typeface="Century Gothic" panose="020B0502020202020204" pitchFamily="34" charset="0"/>
                      </a:endParaRPr>
                    </a:p>
                  </a:txBody>
                  <a:tcPr marL="9525" marR="9525" marT="9525" marB="0" anchor="ctr"/>
                </a:tc>
                <a:tc>
                  <a:txBody>
                    <a:bodyPr/>
                    <a:lstStyle/>
                    <a:p>
                      <a:pPr algn="l" rtl="0" fontAlgn="ctr"/>
                      <a:r>
                        <a:rPr lang="en-GB" sz="1800" u="none" strike="noStrike" dirty="0">
                          <a:effectLst/>
                        </a:rPr>
                        <a:t> </a:t>
                      </a:r>
                      <a:endParaRPr lang="en-GB" sz="1800" b="0" i="0" u="none" strike="noStrike" dirty="0">
                        <a:solidFill>
                          <a:srgbClr val="000000"/>
                        </a:solidFill>
                        <a:effectLst/>
                        <a:latin typeface="Century Gothic" panose="020B0502020202020204" pitchFamily="34" charset="0"/>
                      </a:endParaRPr>
                    </a:p>
                  </a:txBody>
                  <a:tcPr marL="9525" marR="9525" marT="9525" marB="0" anchor="ctr"/>
                </a:tc>
                <a:extLst>
                  <a:ext uri="{0D108BD9-81ED-4DB2-BD59-A6C34878D82A}">
                    <a16:rowId xmlns:a16="http://schemas.microsoft.com/office/drawing/2014/main" val="1334770612"/>
                  </a:ext>
                </a:extLst>
              </a:tr>
              <a:tr h="353948">
                <a:tc>
                  <a:txBody>
                    <a:bodyPr/>
                    <a:lstStyle/>
                    <a:p>
                      <a:pPr algn="l" rtl="0" fontAlgn="ctr"/>
                      <a:r>
                        <a:rPr lang="en-GB" sz="1800" b="1" u="none" strike="noStrike">
                          <a:effectLst/>
                        </a:rPr>
                        <a:t>Net Profit</a:t>
                      </a:r>
                      <a:endParaRPr lang="en-GB" sz="1800" b="1" i="0" u="none" strike="noStrike">
                        <a:solidFill>
                          <a:srgbClr val="000000"/>
                        </a:solidFill>
                        <a:effectLst/>
                        <a:latin typeface="Century Gothic" panose="020B0502020202020204" pitchFamily="34" charset="0"/>
                      </a:endParaRPr>
                    </a:p>
                  </a:txBody>
                  <a:tcPr marL="9525" marR="9525" marT="9525" marB="0" anchor="ctr"/>
                </a:tc>
                <a:tc>
                  <a:txBody>
                    <a:bodyPr/>
                    <a:lstStyle/>
                    <a:p>
                      <a:pPr algn="l" rtl="0" fontAlgn="ctr"/>
                      <a:r>
                        <a:rPr lang="en-GB" sz="1800" u="none" strike="noStrike" dirty="0">
                          <a:effectLst/>
                        </a:rPr>
                        <a:t>6,350£</a:t>
                      </a:r>
                      <a:endParaRPr lang="en-GB" sz="1800" b="0" i="0" u="none" strike="noStrike" dirty="0">
                        <a:solidFill>
                          <a:srgbClr val="000000"/>
                        </a:solidFill>
                        <a:effectLst/>
                        <a:latin typeface="Century Gothic" panose="020B0502020202020204" pitchFamily="34" charset="0"/>
                      </a:endParaRPr>
                    </a:p>
                  </a:txBody>
                  <a:tcPr marL="9525" marR="9525" marT="9525" marB="0" anchor="ctr"/>
                </a:tc>
                <a:extLst>
                  <a:ext uri="{0D108BD9-81ED-4DB2-BD59-A6C34878D82A}">
                    <a16:rowId xmlns:a16="http://schemas.microsoft.com/office/drawing/2014/main" val="273611380"/>
                  </a:ext>
                </a:extLst>
              </a:tr>
              <a:tr h="353948">
                <a:tc>
                  <a:txBody>
                    <a:bodyPr/>
                    <a:lstStyle/>
                    <a:p>
                      <a:pPr algn="l" rtl="0" fontAlgn="ctr"/>
                      <a:r>
                        <a:rPr lang="en-GB" sz="1800" b="1" u="none" strike="noStrike">
                          <a:effectLst/>
                        </a:rPr>
                        <a:t>Less drawings or dividends</a:t>
                      </a:r>
                      <a:endParaRPr lang="en-GB" sz="1800" b="1" i="0" u="none" strike="noStrike">
                        <a:solidFill>
                          <a:srgbClr val="000000"/>
                        </a:solidFill>
                        <a:effectLst/>
                        <a:latin typeface="Century Gothic" panose="020B0502020202020204" pitchFamily="34" charset="0"/>
                      </a:endParaRPr>
                    </a:p>
                  </a:txBody>
                  <a:tcPr marL="9525" marR="9525" marT="9525" marB="0" anchor="ctr"/>
                </a:tc>
                <a:tc>
                  <a:txBody>
                    <a:bodyPr/>
                    <a:lstStyle/>
                    <a:p>
                      <a:pPr algn="l" rtl="0" fontAlgn="ctr"/>
                      <a:r>
                        <a:rPr lang="en-GB" sz="1800" u="none" strike="noStrike">
                          <a:effectLst/>
                        </a:rPr>
                        <a:t>0£</a:t>
                      </a:r>
                      <a:endParaRPr lang="en-GB" sz="1800" b="0" i="0" u="none" strike="noStrike">
                        <a:solidFill>
                          <a:srgbClr val="000000"/>
                        </a:solidFill>
                        <a:effectLst/>
                        <a:latin typeface="Century Gothic" panose="020B0502020202020204" pitchFamily="34" charset="0"/>
                      </a:endParaRPr>
                    </a:p>
                  </a:txBody>
                  <a:tcPr marL="9525" marR="9525" marT="9525" marB="0" anchor="ctr"/>
                </a:tc>
                <a:extLst>
                  <a:ext uri="{0D108BD9-81ED-4DB2-BD59-A6C34878D82A}">
                    <a16:rowId xmlns:a16="http://schemas.microsoft.com/office/drawing/2014/main" val="636563256"/>
                  </a:ext>
                </a:extLst>
              </a:tr>
              <a:tr h="353948">
                <a:tc>
                  <a:txBody>
                    <a:bodyPr/>
                    <a:lstStyle/>
                    <a:p>
                      <a:pPr algn="l" rtl="0" fontAlgn="ctr"/>
                      <a:r>
                        <a:rPr lang="en-GB" sz="1800" b="1" u="none" strike="noStrike" dirty="0">
                          <a:effectLst/>
                        </a:rPr>
                        <a:t>Profit retained in the business</a:t>
                      </a:r>
                      <a:endParaRPr lang="en-GB" sz="1800" b="1" i="0" u="none" strike="noStrike" dirty="0">
                        <a:solidFill>
                          <a:srgbClr val="000000"/>
                        </a:solidFill>
                        <a:effectLst/>
                        <a:latin typeface="Century Gothic" panose="020B0502020202020204" pitchFamily="34" charset="0"/>
                      </a:endParaRPr>
                    </a:p>
                  </a:txBody>
                  <a:tcPr marL="9525" marR="9525" marT="9525" marB="0" anchor="ctr"/>
                </a:tc>
                <a:tc>
                  <a:txBody>
                    <a:bodyPr/>
                    <a:lstStyle/>
                    <a:p>
                      <a:pPr algn="l" rtl="0" fontAlgn="ctr"/>
                      <a:r>
                        <a:rPr lang="en-GB" sz="1800" u="none" strike="noStrike" dirty="0">
                          <a:effectLst/>
                        </a:rPr>
                        <a:t>6,350£</a:t>
                      </a:r>
                      <a:endParaRPr lang="en-GB" sz="1800" b="0" i="0" u="none" strike="noStrike" dirty="0">
                        <a:solidFill>
                          <a:srgbClr val="000000"/>
                        </a:solidFill>
                        <a:effectLst/>
                        <a:latin typeface="Century Gothic" panose="020B0502020202020204" pitchFamily="34" charset="0"/>
                      </a:endParaRPr>
                    </a:p>
                  </a:txBody>
                  <a:tcPr marL="9525" marR="9525" marT="9525" marB="0" anchor="ctr"/>
                </a:tc>
                <a:extLst>
                  <a:ext uri="{0D108BD9-81ED-4DB2-BD59-A6C34878D82A}">
                    <a16:rowId xmlns:a16="http://schemas.microsoft.com/office/drawing/2014/main" val="4007949656"/>
                  </a:ext>
                </a:extLst>
              </a:tr>
            </a:tbl>
          </a:graphicData>
        </a:graphic>
      </p:graphicFrame>
      <p:sp>
        <p:nvSpPr>
          <p:cNvPr id="8" name="TextBox 7">
            <a:extLst>
              <a:ext uri="{FF2B5EF4-FFF2-40B4-BE49-F238E27FC236}">
                <a16:creationId xmlns:a16="http://schemas.microsoft.com/office/drawing/2014/main" id="{446892A2-E414-4933-B64C-E3A9A2670AF9}"/>
              </a:ext>
            </a:extLst>
          </p:cNvPr>
          <p:cNvSpPr txBox="1"/>
          <p:nvPr/>
        </p:nvSpPr>
        <p:spPr>
          <a:xfrm>
            <a:off x="5652120" y="5361677"/>
            <a:ext cx="3312368" cy="923330"/>
          </a:xfrm>
          <a:prstGeom prst="rect">
            <a:avLst/>
          </a:prstGeom>
          <a:noFill/>
        </p:spPr>
        <p:txBody>
          <a:bodyPr wrap="square" rtlCol="0">
            <a:spAutoFit/>
          </a:bodyPr>
          <a:lstStyle/>
          <a:p>
            <a:r>
              <a:rPr lang="en-US" sz="1800" dirty="0">
                <a:latin typeface="Arial" panose="020B0604020202020204" pitchFamily="34" charset="0"/>
                <a:cs typeface="Arial" panose="020B0604020202020204" pitchFamily="34" charset="0"/>
              </a:rPr>
              <a:t>Forecasting profit and loss is essential for business success (</a:t>
            </a:r>
            <a:r>
              <a:rPr lang="en-US" sz="1800" dirty="0" err="1">
                <a:latin typeface="Arial" panose="020B0604020202020204" pitchFamily="34" charset="0"/>
                <a:cs typeface="Arial" panose="020B0604020202020204" pitchFamily="34" charset="0"/>
              </a:rPr>
              <a:t>Alam</a:t>
            </a:r>
            <a:r>
              <a:rPr lang="en-US" sz="1800" dirty="0">
                <a:latin typeface="Arial" panose="020B0604020202020204" pitchFamily="34" charset="0"/>
                <a:cs typeface="Arial" panose="020B0604020202020204" pitchFamily="34" charset="0"/>
              </a:rPr>
              <a:t> R, et, 2019)</a:t>
            </a:r>
            <a:endParaRPr lang="en-GB" dirty="0"/>
          </a:p>
        </p:txBody>
      </p:sp>
    </p:spTree>
    <p:extLst>
      <p:ext uri="{BB962C8B-B14F-4D97-AF65-F5344CB8AC3E}">
        <p14:creationId xmlns:p14="http://schemas.microsoft.com/office/powerpoint/2010/main" val="4195022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5C42E2D-C1F0-4C0B-A4BF-EE3447089A43}"/>
              </a:ext>
            </a:extLst>
          </p:cNvPr>
          <p:cNvSpPr>
            <a:spLocks noGrp="1"/>
          </p:cNvSpPr>
          <p:nvPr>
            <p:ph type="title"/>
          </p:nvPr>
        </p:nvSpPr>
        <p:spPr>
          <a:xfrm>
            <a:off x="457200" y="114300"/>
            <a:ext cx="8229600" cy="1008063"/>
          </a:xfrm>
        </p:spPr>
        <p:txBody>
          <a:bodyPr/>
          <a:lstStyle/>
          <a:p>
            <a:pPr eaLnBrk="1" hangingPunct="1"/>
            <a:r>
              <a:rPr lang="en-GB" altLang="en-US" sz="3600" b="1" i="1" dirty="0"/>
              <a:t>References</a:t>
            </a:r>
            <a:endParaRPr lang="en-GB" altLang="en-US" sz="3600" i="1" dirty="0"/>
          </a:p>
        </p:txBody>
      </p:sp>
      <p:sp>
        <p:nvSpPr>
          <p:cNvPr id="19459" name="Rectangle 3">
            <a:extLst>
              <a:ext uri="{FF2B5EF4-FFF2-40B4-BE49-F238E27FC236}">
                <a16:creationId xmlns:a16="http://schemas.microsoft.com/office/drawing/2014/main" id="{E3FD7B8E-BE25-4323-8F07-91361516B2E4}"/>
              </a:ext>
            </a:extLst>
          </p:cNvPr>
          <p:cNvSpPr>
            <a:spLocks noGrp="1"/>
          </p:cNvSpPr>
          <p:nvPr>
            <p:ph idx="1"/>
          </p:nvPr>
        </p:nvSpPr>
        <p:spPr>
          <a:xfrm>
            <a:off x="323528" y="980728"/>
            <a:ext cx="8363272" cy="5040560"/>
          </a:xfrm>
        </p:spPr>
        <p:txBody>
          <a:bodyPr>
            <a:normAutofit lnSpcReduction="10000"/>
          </a:bodyPr>
          <a:lstStyle/>
          <a:p>
            <a:pPr marL="0" indent="0" algn="just" eaLnBrk="1" hangingPunct="1">
              <a:lnSpc>
                <a:spcPct val="90000"/>
              </a:lnSpc>
              <a:buNone/>
            </a:pPr>
            <a:endParaRPr lang="en-GB" sz="1200" dirty="0">
              <a:latin typeface="Arial" panose="020B0604020202020204" pitchFamily="34" charset="0"/>
              <a:cs typeface="Arial" panose="020B0604020202020204" pitchFamily="34" charset="0"/>
            </a:endParaRPr>
          </a:p>
          <a:p>
            <a:pPr marL="0" indent="0" algn="just" eaLnBrk="1" hangingPunct="1">
              <a:lnSpc>
                <a:spcPct val="90000"/>
              </a:lnSpc>
              <a:buNone/>
            </a:pPr>
            <a:r>
              <a:rPr lang="en-GB" sz="1200" dirty="0" err="1">
                <a:latin typeface="Arial" panose="020B0604020202020204" pitchFamily="34" charset="0"/>
                <a:cs typeface="Arial" panose="020B0604020202020204" pitchFamily="34" charset="0"/>
              </a:rPr>
              <a:t>Alam</a:t>
            </a:r>
            <a:r>
              <a:rPr lang="en-GB" sz="1200" dirty="0">
                <a:latin typeface="Arial" panose="020B0604020202020204" pitchFamily="34" charset="0"/>
                <a:cs typeface="Arial" panose="020B0604020202020204" pitchFamily="34" charset="0"/>
              </a:rPr>
              <a:t>, R., Hamzah, N., Putra, A.H.P.K., </a:t>
            </a:r>
            <a:r>
              <a:rPr lang="en-GB" sz="1200" dirty="0" err="1">
                <a:latin typeface="Arial" panose="020B0604020202020204" pitchFamily="34" charset="0"/>
                <a:cs typeface="Arial" panose="020B0604020202020204" pitchFamily="34" charset="0"/>
              </a:rPr>
              <a:t>Ginting</a:t>
            </a:r>
            <a:r>
              <a:rPr lang="en-GB" sz="1200" dirty="0">
                <a:latin typeface="Arial" panose="020B0604020202020204" pitchFamily="34" charset="0"/>
                <a:cs typeface="Arial" panose="020B0604020202020204" pitchFamily="34" charset="0"/>
              </a:rPr>
              <a:t>, W.A. and Teng, S.H., 2019, July. What Is More Important In Business? The Fallacy In Interpreting Innovation As a Strategy. In </a:t>
            </a:r>
            <a:r>
              <a:rPr lang="en-GB" sz="1200" i="1" dirty="0">
                <a:latin typeface="Arial" panose="020B0604020202020204" pitchFamily="34" charset="0"/>
                <a:cs typeface="Arial" panose="020B0604020202020204" pitchFamily="34" charset="0"/>
              </a:rPr>
              <a:t>1st International Conference on Life, Innovation, Change and Knowledge (ICLICK 2018)</a:t>
            </a:r>
            <a:r>
              <a:rPr lang="en-GB" sz="1200" dirty="0">
                <a:latin typeface="Arial" panose="020B0604020202020204" pitchFamily="34" charset="0"/>
                <a:cs typeface="Arial" panose="020B0604020202020204" pitchFamily="34" charset="0"/>
              </a:rPr>
              <a:t> (pp. 286-291). Atlantis Press.</a:t>
            </a:r>
          </a:p>
          <a:p>
            <a:pPr marL="0" indent="0" algn="just">
              <a:buNone/>
            </a:pPr>
            <a:r>
              <a:rPr lang="en-GB" sz="1200" dirty="0">
                <a:ea typeface="+mn-lt"/>
                <a:cs typeface="+mn-lt"/>
                <a:hlinkClick r:id="rId3">
                  <a:extLst>
                    <a:ext uri="{A12FA001-AC4F-418D-AE19-62706E023703}">
                      <ahyp:hlinkClr xmlns:ahyp="http://schemas.microsoft.com/office/drawing/2018/hyperlinkcolor" val="tx"/>
                    </a:ext>
                  </a:extLst>
                </a:hlinkClick>
              </a:rPr>
              <a:t>Food Laws and Regulation (eolss.net)</a:t>
            </a:r>
            <a:endParaRPr lang="en-GB" sz="1200" dirty="0"/>
          </a:p>
          <a:p>
            <a:pPr marL="0" indent="0" algn="just" eaLnBrk="1" hangingPunct="1">
              <a:lnSpc>
                <a:spcPct val="90000"/>
              </a:lnSpc>
              <a:buNone/>
            </a:pPr>
            <a:r>
              <a:rPr lang="en-GB" sz="1200" dirty="0">
                <a:latin typeface="Arial" panose="020B0604020202020204" pitchFamily="34" charset="0"/>
                <a:cs typeface="Arial" panose="020B0604020202020204" pitchFamily="34" charset="0"/>
              </a:rPr>
              <a:t>Graham, C. and Kennedy, R., 2022. Quantifying the target market for advertisers. </a:t>
            </a:r>
            <a:r>
              <a:rPr lang="en-GB" sz="1200" i="1" dirty="0">
                <a:latin typeface="Arial" panose="020B0604020202020204" pitchFamily="34" charset="0"/>
                <a:cs typeface="Arial" panose="020B0604020202020204" pitchFamily="34" charset="0"/>
              </a:rPr>
              <a:t>Journal of Consumer Behaviour</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21</a:t>
            </a:r>
            <a:r>
              <a:rPr lang="en-GB" sz="1200" dirty="0">
                <a:latin typeface="Arial" panose="020B0604020202020204" pitchFamily="34" charset="0"/>
                <a:cs typeface="Arial" panose="020B0604020202020204" pitchFamily="34" charset="0"/>
              </a:rPr>
              <a:t>(1), pp.33-48.</a:t>
            </a:r>
          </a:p>
          <a:p>
            <a:pPr marL="0" indent="0" algn="just" eaLnBrk="1" hangingPunct="1">
              <a:lnSpc>
                <a:spcPct val="90000"/>
              </a:lnSpc>
              <a:buNone/>
            </a:pPr>
            <a:endParaRPr lang="en-GB" sz="1200" dirty="0">
              <a:latin typeface="Arial" panose="020B0604020202020204" pitchFamily="34" charset="0"/>
              <a:cs typeface="Arial" panose="020B0604020202020204" pitchFamily="34" charset="0"/>
            </a:endParaRPr>
          </a:p>
          <a:p>
            <a:pPr marL="0" indent="0" algn="just" eaLnBrk="1" hangingPunct="1">
              <a:lnSpc>
                <a:spcPct val="90000"/>
              </a:lnSpc>
              <a:buNone/>
            </a:pPr>
            <a:r>
              <a:rPr lang="en-GB" sz="1200" dirty="0" err="1">
                <a:effectLst/>
                <a:latin typeface="Arial" panose="020B0604020202020204" pitchFamily="34" charset="0"/>
                <a:ea typeface="Calibri" panose="020F0502020204030204" pitchFamily="34" charset="0"/>
                <a:cs typeface="Arial" panose="020B0604020202020204" pitchFamily="34" charset="0"/>
              </a:rPr>
              <a:t>Kosaka</a:t>
            </a:r>
            <a:r>
              <a:rPr lang="en-GB" sz="1200" dirty="0">
                <a:effectLst/>
                <a:latin typeface="Arial" panose="020B0604020202020204" pitchFamily="34" charset="0"/>
                <a:ea typeface="Calibri" panose="020F0502020204030204" pitchFamily="34" charset="0"/>
                <a:cs typeface="Arial" panose="020B0604020202020204" pitchFamily="34" charset="0"/>
              </a:rPr>
              <a:t>, K., 2022. </a:t>
            </a:r>
            <a:r>
              <a:rPr lang="en-GB" sz="1200" i="1" dirty="0">
                <a:effectLst/>
                <a:latin typeface="Arial" panose="020B0604020202020204" pitchFamily="34" charset="0"/>
                <a:ea typeface="Calibri" panose="020F0502020204030204" pitchFamily="34" charset="0"/>
                <a:cs typeface="Arial" panose="020B0604020202020204" pitchFamily="34" charset="0"/>
              </a:rPr>
              <a:t>Perceptual Mapping: The Benefit of Visualizing Your Competitive Landscape - Alexa Blog</a:t>
            </a:r>
            <a:r>
              <a:rPr lang="en-GB" sz="1200" dirty="0">
                <a:effectLst/>
                <a:latin typeface="Arial" panose="020B0604020202020204" pitchFamily="34" charset="0"/>
                <a:ea typeface="Calibri" panose="020F0502020204030204" pitchFamily="34" charset="0"/>
                <a:cs typeface="Arial" panose="020B0604020202020204" pitchFamily="34" charset="0"/>
              </a:rPr>
              <a:t>. [online] Alexa Blog. Available at: &lt;https://blog.alexa.com/perceptual-mapping/).&gt; [Accessed 24 March 2022].</a:t>
            </a:r>
            <a:endParaRPr lang="en-GB" sz="1200" dirty="0">
              <a:latin typeface="Arial" panose="020B0604020202020204" pitchFamily="34" charset="0"/>
              <a:cs typeface="Arial" panose="020B0604020202020204" pitchFamily="34" charset="0"/>
            </a:endParaRPr>
          </a:p>
          <a:p>
            <a:pPr marL="0" indent="0" algn="just" eaLnBrk="1" hangingPunct="1">
              <a:lnSpc>
                <a:spcPct val="90000"/>
              </a:lnSpc>
              <a:buNone/>
            </a:pPr>
            <a:endParaRPr lang="en-GB" sz="1200" dirty="0">
              <a:latin typeface="Arial" panose="020B0604020202020204" pitchFamily="34" charset="0"/>
              <a:cs typeface="Arial" panose="020B0604020202020204" pitchFamily="34" charset="0"/>
            </a:endParaRPr>
          </a:p>
          <a:p>
            <a:pPr marL="0" indent="0" algn="just" eaLnBrk="1" hangingPunct="1">
              <a:lnSpc>
                <a:spcPct val="90000"/>
              </a:lnSpc>
              <a:buNone/>
            </a:pPr>
            <a:r>
              <a:rPr lang="en-GB" sz="1200" dirty="0">
                <a:latin typeface="Arial" panose="020B0604020202020204" pitchFamily="34" charset="0"/>
                <a:cs typeface="Arial" panose="020B0604020202020204" pitchFamily="34" charset="0"/>
              </a:rPr>
              <a:t>Nabil, L., El </a:t>
            </a:r>
            <a:r>
              <a:rPr lang="en-GB" sz="1200" dirty="0" err="1">
                <a:latin typeface="Arial" panose="020B0604020202020204" pitchFamily="34" charset="0"/>
                <a:cs typeface="Arial" panose="020B0604020202020204" pitchFamily="34" charset="0"/>
              </a:rPr>
              <a:t>Barkany</a:t>
            </a:r>
            <a:r>
              <a:rPr lang="en-GB" sz="1200" dirty="0">
                <a:latin typeface="Arial" panose="020B0604020202020204" pitchFamily="34" charset="0"/>
                <a:cs typeface="Arial" panose="020B0604020202020204" pitchFamily="34" charset="0"/>
              </a:rPr>
              <a:t>, A. and El </a:t>
            </a:r>
            <a:r>
              <a:rPr lang="en-GB" sz="1200" dirty="0" err="1">
                <a:latin typeface="Arial" panose="020B0604020202020204" pitchFamily="34" charset="0"/>
                <a:cs typeface="Arial" panose="020B0604020202020204" pitchFamily="34" charset="0"/>
              </a:rPr>
              <a:t>Khalfi</a:t>
            </a:r>
            <a:r>
              <a:rPr lang="en-GB" sz="1200" dirty="0">
                <a:latin typeface="Arial" panose="020B0604020202020204" pitchFamily="34" charset="0"/>
                <a:cs typeface="Arial" panose="020B0604020202020204" pitchFamily="34" charset="0"/>
              </a:rPr>
              <a:t>, A., 2018. Sales and operations planning (S&amp;OP) concepts and models under constraints: Literature review. In </a:t>
            </a:r>
            <a:r>
              <a:rPr lang="en-GB" sz="1200" i="1" dirty="0">
                <a:latin typeface="Arial" panose="020B0604020202020204" pitchFamily="34" charset="0"/>
                <a:cs typeface="Arial" panose="020B0604020202020204" pitchFamily="34" charset="0"/>
              </a:rPr>
              <a:t>International Journal of Engineering Research in Africa</a:t>
            </a:r>
            <a:r>
              <a:rPr lang="en-GB" sz="1200" dirty="0">
                <a:latin typeface="Arial" panose="020B0604020202020204" pitchFamily="34" charset="0"/>
                <a:cs typeface="Arial" panose="020B0604020202020204" pitchFamily="34" charset="0"/>
              </a:rPr>
              <a:t> (Vol. 34, pp. 171-188). Trans Tech Publications Ltd.</a:t>
            </a:r>
          </a:p>
          <a:p>
            <a:pPr marL="0" indent="0" algn="just">
              <a:buNone/>
            </a:pPr>
            <a:r>
              <a:rPr lang="en-GB" sz="1200" dirty="0">
                <a:latin typeface="Arial" panose="020B0604020202020204" pitchFamily="34" charset="0"/>
                <a:ea typeface="+mn-lt"/>
                <a:cs typeface="Arial" panose="020B0604020202020204" pitchFamily="34" charset="0"/>
                <a:hlinkClick r:id="rId4">
                  <a:extLst>
                    <a:ext uri="{A12FA001-AC4F-418D-AE19-62706E023703}">
                      <ahyp:hlinkClr xmlns:ahyp="http://schemas.microsoft.com/office/drawing/2018/hyperlinkcolor" val="tx"/>
                    </a:ext>
                  </a:extLst>
                </a:hlinkClick>
              </a:rPr>
              <a:t>PESTLE restaurant industry - PHDessay.com</a:t>
            </a:r>
          </a:p>
          <a:p>
            <a:pPr marL="0" indent="0" algn="just">
              <a:buNone/>
            </a:pPr>
            <a:endParaRPr lang="en-GB" sz="1200" dirty="0">
              <a:latin typeface="Arial" panose="020B0604020202020204" pitchFamily="34" charset="0"/>
              <a:ea typeface="+mn-lt"/>
              <a:cs typeface="Arial" panose="020B0604020202020204" pitchFamily="34" charset="0"/>
              <a:hlinkClick r:id="rId4">
                <a:extLst>
                  <a:ext uri="{A12FA001-AC4F-418D-AE19-62706E023703}">
                    <ahyp:hlinkClr xmlns:ahyp="http://schemas.microsoft.com/office/drawing/2018/hyperlinkcolor" val="tx"/>
                  </a:ext>
                </a:extLst>
              </a:hlinkClick>
            </a:endParaRPr>
          </a:p>
          <a:p>
            <a:pPr marL="0" indent="0" algn="just">
              <a:buNone/>
            </a:pPr>
            <a:r>
              <a:rPr lang="en-GB" sz="1200" dirty="0">
                <a:latin typeface="Arial" panose="020B0604020202020204" pitchFamily="34" charset="0"/>
                <a:ea typeface="+mn-lt"/>
                <a:cs typeface="Arial" panose="020B0604020202020204" pitchFamily="34" charset="0"/>
                <a:hlinkClick r:id="rId5">
                  <a:extLst>
                    <a:ext uri="{A12FA001-AC4F-418D-AE19-62706E023703}">
                      <ahyp:hlinkClr xmlns:ahyp="http://schemas.microsoft.com/office/drawing/2018/hyperlinkcolor" val="tx"/>
                    </a:ext>
                  </a:extLst>
                </a:hlinkClick>
              </a:rPr>
              <a:t>Restaurant-Accounting-SWOT-Analysis.xlsx (live.com)</a:t>
            </a:r>
          </a:p>
          <a:p>
            <a:pPr marL="0" indent="0" algn="just">
              <a:buNone/>
            </a:pPr>
            <a:endParaRPr lang="en-GB" sz="1200" dirty="0">
              <a:latin typeface="Arial" panose="020B0604020202020204" pitchFamily="34" charset="0"/>
              <a:ea typeface="+mn-lt"/>
              <a:cs typeface="Arial" panose="020B0604020202020204" pitchFamily="34" charset="0"/>
            </a:endParaRPr>
          </a:p>
          <a:p>
            <a:pPr marL="0" indent="0" algn="just" eaLnBrk="1" hangingPunct="1">
              <a:lnSpc>
                <a:spcPct val="90000"/>
              </a:lnSpc>
              <a:buNone/>
            </a:pPr>
            <a:r>
              <a:rPr lang="en-GB" sz="1200" dirty="0">
                <a:latin typeface="Arial" panose="020B0604020202020204" pitchFamily="34" charset="0"/>
                <a:cs typeface="Arial" panose="020B0604020202020204" pitchFamily="34" charset="0"/>
              </a:rPr>
              <a:t>Snider, J.H. and Davies, K.J., 2018. Success strategies for small financial planning firms. </a:t>
            </a:r>
            <a:r>
              <a:rPr lang="en-GB" sz="1200" i="1" dirty="0">
                <a:latin typeface="Arial" panose="020B0604020202020204" pitchFamily="34" charset="0"/>
                <a:cs typeface="Arial" panose="020B0604020202020204" pitchFamily="34" charset="0"/>
              </a:rPr>
              <a:t>International Journal of Applied Management and Technology</a:t>
            </a:r>
            <a:r>
              <a:rPr lang="en-GB" sz="1200" dirty="0">
                <a:latin typeface="Arial" panose="020B0604020202020204" pitchFamily="34" charset="0"/>
                <a:cs typeface="Arial" panose="020B0604020202020204" pitchFamily="34" charset="0"/>
              </a:rPr>
              <a:t>, </a:t>
            </a:r>
            <a:r>
              <a:rPr lang="en-GB" sz="1200" i="1" dirty="0">
                <a:latin typeface="Arial" panose="020B0604020202020204" pitchFamily="34" charset="0"/>
                <a:cs typeface="Arial" panose="020B0604020202020204" pitchFamily="34" charset="0"/>
              </a:rPr>
              <a:t>17</a:t>
            </a:r>
            <a:r>
              <a:rPr lang="en-GB" sz="1200" dirty="0">
                <a:latin typeface="Arial" panose="020B0604020202020204" pitchFamily="34" charset="0"/>
                <a:cs typeface="Arial" panose="020B0604020202020204" pitchFamily="34" charset="0"/>
              </a:rPr>
              <a:t>(1),</a:t>
            </a:r>
          </a:p>
          <a:p>
            <a:pPr marL="0" indent="0" algn="just">
              <a:buNone/>
            </a:pPr>
            <a:r>
              <a:rPr lang="en-GB" sz="1200" dirty="0">
                <a:latin typeface="Arial" panose="020B0604020202020204" pitchFamily="34" charset="0"/>
                <a:ea typeface="+mn-lt"/>
                <a:cs typeface="Arial" panose="020B0604020202020204" pitchFamily="34" charset="0"/>
                <a:hlinkClick r:id="rId6">
                  <a:extLst>
                    <a:ext uri="{A12FA001-AC4F-418D-AE19-62706E023703}">
                      <ahyp:hlinkClr xmlns:ahyp="http://schemas.microsoft.com/office/drawing/2018/hyperlinkcolor" val="tx"/>
                    </a:ext>
                  </a:extLst>
                </a:hlinkClick>
              </a:rPr>
              <a:t>SWOT and PESTEL Analysis of Seafood Restaurant (ukessays.com)</a:t>
            </a:r>
          </a:p>
          <a:p>
            <a:pPr marL="0" indent="0" algn="just" eaLnBrk="1" hangingPunct="1">
              <a:lnSpc>
                <a:spcPct val="90000"/>
              </a:lnSpc>
              <a:buNone/>
            </a:pPr>
            <a:endParaRPr lang="en-GB" alt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7737586"/>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Vapor Trail</Template>
  <TotalTime>7359</TotalTime>
  <Words>2069</Words>
  <Application>Microsoft Office PowerPoint</Application>
  <PresentationFormat>On-screen Show (4:3)</PresentationFormat>
  <Paragraphs>375</Paragraphs>
  <Slides>14</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Cambria Math</vt:lpstr>
      <vt:lpstr>Century Gothic</vt:lpstr>
      <vt:lpstr>Myriad Pro</vt:lpstr>
      <vt:lpstr>roboto</vt:lpstr>
      <vt:lpstr>Wingdings</vt:lpstr>
      <vt:lpstr>Vapor Trail</vt:lpstr>
      <vt:lpstr>BUSINESS PLAN</vt:lpstr>
      <vt:lpstr>Executive Summary</vt:lpstr>
      <vt:lpstr>Business / Company Overview</vt:lpstr>
      <vt:lpstr>Products and Services</vt:lpstr>
      <vt:lpstr>PowerPoint Presentation</vt:lpstr>
      <vt:lpstr>Market audit-Competitor Analysis</vt:lpstr>
      <vt:lpstr> Market Audit-SWOT Analysis </vt:lpstr>
      <vt:lpstr>Market Audit-PESTLE Analysis</vt:lpstr>
      <vt:lpstr>Target Market</vt:lpstr>
      <vt:lpstr>Marketing and Sales Plan</vt:lpstr>
      <vt:lpstr>Management Team</vt:lpstr>
      <vt:lpstr>Financial plan</vt:lpstr>
      <vt:lpstr>  Forecast FOR profit and loss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Psychological Contract</dc:title>
  <dc:creator>MARY</dc:creator>
  <cp:lastModifiedBy>ayyub khan</cp:lastModifiedBy>
  <cp:revision>184</cp:revision>
  <cp:lastPrinted>2018-03-20T16:28:46Z</cp:lastPrinted>
  <dcterms:created xsi:type="dcterms:W3CDTF">2004-11-12T17:24:38Z</dcterms:created>
  <dcterms:modified xsi:type="dcterms:W3CDTF">2022-03-25T12:22:37Z</dcterms:modified>
</cp:coreProperties>
</file>