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72" r:id="rId3"/>
    <p:sldId id="263" r:id="rId4"/>
    <p:sldId id="257" r:id="rId5"/>
    <p:sldId id="258" r:id="rId6"/>
    <p:sldId id="261" r:id="rId7"/>
    <p:sldId id="270" r:id="rId8"/>
    <p:sldId id="268" r:id="rId9"/>
    <p:sldId id="259" r:id="rId10"/>
    <p:sldId id="274" r:id="rId11"/>
    <p:sldId id="273"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45C11C-47F9-47BD-A163-6373C14245C6}" v="1" dt="2023-04-18T15:35:26.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618" autoAdjust="0"/>
  </p:normalViewPr>
  <p:slideViewPr>
    <p:cSldViewPr snapToGrid="0">
      <p:cViewPr varScale="1">
        <p:scale>
          <a:sx n="82" d="100"/>
          <a:sy n="82" d="100"/>
        </p:scale>
        <p:origin x="93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CD45C11C-47F9-47BD-A163-6373C14245C6}"/>
    <pc:docChg chg="custSel addSld delSld modSld sldOrd">
      <pc:chgData name="Julie Thomas" userId="2af13b6d24d29b42" providerId="LiveId" clId="{CD45C11C-47F9-47BD-A163-6373C14245C6}" dt="2023-04-18T15:36:23.792" v="63" actId="20577"/>
      <pc:docMkLst>
        <pc:docMk/>
      </pc:docMkLst>
      <pc:sldChg chg="del">
        <pc:chgData name="Julie Thomas" userId="2af13b6d24d29b42" providerId="LiveId" clId="{CD45C11C-47F9-47BD-A163-6373C14245C6}" dt="2023-04-18T15:31:57.949" v="2" actId="2696"/>
        <pc:sldMkLst>
          <pc:docMk/>
          <pc:sldMk cId="2756591028" sldId="264"/>
        </pc:sldMkLst>
      </pc:sldChg>
      <pc:sldChg chg="ord">
        <pc:chgData name="Julie Thomas" userId="2af13b6d24d29b42" providerId="LiveId" clId="{CD45C11C-47F9-47BD-A163-6373C14245C6}" dt="2023-04-18T15:32:10.365" v="4"/>
        <pc:sldMkLst>
          <pc:docMk/>
          <pc:sldMk cId="3205925119" sldId="268"/>
        </pc:sldMkLst>
      </pc:sldChg>
      <pc:sldChg chg="ord">
        <pc:chgData name="Julie Thomas" userId="2af13b6d24d29b42" providerId="LiveId" clId="{CD45C11C-47F9-47BD-A163-6373C14245C6}" dt="2023-04-18T14:21:11.818" v="1"/>
        <pc:sldMkLst>
          <pc:docMk/>
          <pc:sldMk cId="4063061074" sldId="273"/>
        </pc:sldMkLst>
      </pc:sldChg>
      <pc:sldChg chg="addSp delSp modSp new mod">
        <pc:chgData name="Julie Thomas" userId="2af13b6d24d29b42" providerId="LiveId" clId="{CD45C11C-47F9-47BD-A163-6373C14245C6}" dt="2023-04-18T15:36:23.792" v="63" actId="20577"/>
        <pc:sldMkLst>
          <pc:docMk/>
          <pc:sldMk cId="950044710" sldId="274"/>
        </pc:sldMkLst>
        <pc:spChg chg="mod">
          <ac:chgData name="Julie Thomas" userId="2af13b6d24d29b42" providerId="LiveId" clId="{CD45C11C-47F9-47BD-A163-6373C14245C6}" dt="2023-04-18T15:36:23.792" v="63" actId="20577"/>
          <ac:spMkLst>
            <pc:docMk/>
            <pc:sldMk cId="950044710" sldId="274"/>
            <ac:spMk id="2" creationId="{0A975279-38E4-844F-18CD-79429BC53CC8}"/>
          </ac:spMkLst>
        </pc:spChg>
        <pc:spChg chg="del">
          <ac:chgData name="Julie Thomas" userId="2af13b6d24d29b42" providerId="LiveId" clId="{CD45C11C-47F9-47BD-A163-6373C14245C6}" dt="2023-04-18T15:35:26.340" v="18"/>
          <ac:spMkLst>
            <pc:docMk/>
            <pc:sldMk cId="950044710" sldId="274"/>
            <ac:spMk id="3" creationId="{419101A2-28CE-457B-8959-104A137FD7D6}"/>
          </ac:spMkLst>
        </pc:spChg>
        <pc:picChg chg="add mod">
          <ac:chgData name="Julie Thomas" userId="2af13b6d24d29b42" providerId="LiveId" clId="{CD45C11C-47F9-47BD-A163-6373C14245C6}" dt="2023-04-18T15:35:45.899" v="24" actId="14100"/>
          <ac:picMkLst>
            <pc:docMk/>
            <pc:sldMk cId="950044710" sldId="274"/>
            <ac:picMk id="4" creationId="{C804BA75-2DBF-3CE9-1085-9E0EBD65F00E}"/>
          </ac:picMkLst>
        </pc:picChg>
      </pc:sldChg>
    </pc:docChg>
  </pc:docChgLst>
  <pc:docChgLst>
    <pc:chgData name="Julie Thomas" userId="2af13b6d24d29b42" providerId="LiveId" clId="{2BDE18C3-CBB7-46CA-ACE0-F777C92EA4F5}"/>
    <pc:docChg chg="custSel addSld delSld modSld sldOrd">
      <pc:chgData name="Julie Thomas" userId="2af13b6d24d29b42" providerId="LiveId" clId="{2BDE18C3-CBB7-46CA-ACE0-F777C92EA4F5}" dt="2023-03-28T14:02:23.650" v="1878" actId="20577"/>
      <pc:docMkLst>
        <pc:docMk/>
      </pc:docMkLst>
      <pc:sldChg chg="addSp delSp modSp mod">
        <pc:chgData name="Julie Thomas" userId="2af13b6d24d29b42" providerId="LiveId" clId="{2BDE18C3-CBB7-46CA-ACE0-F777C92EA4F5}" dt="2023-03-28T13:43:55.058" v="1127" actId="20577"/>
        <pc:sldMkLst>
          <pc:docMk/>
          <pc:sldMk cId="430057393" sldId="259"/>
        </pc:sldMkLst>
        <pc:spChg chg="add del mod">
          <ac:chgData name="Julie Thomas" userId="2af13b6d24d29b42" providerId="LiveId" clId="{2BDE18C3-CBB7-46CA-ACE0-F777C92EA4F5}" dt="2023-03-28T13:38:17.872" v="986" actId="1032"/>
          <ac:spMkLst>
            <pc:docMk/>
            <pc:sldMk cId="430057393" sldId="259"/>
            <ac:spMk id="5" creationId="{AEA0D53E-7090-F00F-7E98-BB406E08FEC6}"/>
          </ac:spMkLst>
        </pc:spChg>
        <pc:spChg chg="add del mod">
          <ac:chgData name="Julie Thomas" userId="2af13b6d24d29b42" providerId="LiveId" clId="{2BDE18C3-CBB7-46CA-ACE0-F777C92EA4F5}" dt="2023-03-28T13:41:02.324" v="997" actId="1032"/>
          <ac:spMkLst>
            <pc:docMk/>
            <pc:sldMk cId="430057393" sldId="259"/>
            <ac:spMk id="8" creationId="{CFE887B7-4C08-B6B7-C239-6C91C0D258AF}"/>
          </ac:spMkLst>
        </pc:spChg>
        <pc:graphicFrameChg chg="add del mod modGraphic">
          <ac:chgData name="Julie Thomas" userId="2af13b6d24d29b42" providerId="LiveId" clId="{2BDE18C3-CBB7-46CA-ACE0-F777C92EA4F5}" dt="2023-03-28T13:40:46.983" v="996" actId="478"/>
          <ac:graphicFrameMkLst>
            <pc:docMk/>
            <pc:sldMk cId="430057393" sldId="259"/>
            <ac:graphicFrameMk id="6" creationId="{7DB4A090-3C17-428D-4085-88822F44A621}"/>
          </ac:graphicFrameMkLst>
        </pc:graphicFrameChg>
        <pc:graphicFrameChg chg="add mod modGraphic">
          <ac:chgData name="Julie Thomas" userId="2af13b6d24d29b42" providerId="LiveId" clId="{2BDE18C3-CBB7-46CA-ACE0-F777C92EA4F5}" dt="2023-03-28T13:43:55.058" v="1127" actId="20577"/>
          <ac:graphicFrameMkLst>
            <pc:docMk/>
            <pc:sldMk cId="430057393" sldId="259"/>
            <ac:graphicFrameMk id="9" creationId="{EBEB8651-8433-6899-7572-2349AF1C7314}"/>
          </ac:graphicFrameMkLst>
        </pc:graphicFrameChg>
        <pc:picChg chg="del">
          <ac:chgData name="Julie Thomas" userId="2af13b6d24d29b42" providerId="LiveId" clId="{2BDE18C3-CBB7-46CA-ACE0-F777C92EA4F5}" dt="2023-03-28T13:37:02.406" v="985" actId="478"/>
          <ac:picMkLst>
            <pc:docMk/>
            <pc:sldMk cId="430057393" sldId="259"/>
            <ac:picMk id="4" creationId="{077B3BD3-0196-441F-B07C-269C42C9EB98}"/>
          </ac:picMkLst>
        </pc:picChg>
      </pc:sldChg>
      <pc:sldChg chg="delSp del mod">
        <pc:chgData name="Julie Thomas" userId="2af13b6d24d29b42" providerId="LiveId" clId="{2BDE18C3-CBB7-46CA-ACE0-F777C92EA4F5}" dt="2023-03-28T13:45:13.517" v="1129" actId="2696"/>
        <pc:sldMkLst>
          <pc:docMk/>
          <pc:sldMk cId="1090572233" sldId="260"/>
        </pc:sldMkLst>
        <pc:picChg chg="del">
          <ac:chgData name="Julie Thomas" userId="2af13b6d24d29b42" providerId="LiveId" clId="{2BDE18C3-CBB7-46CA-ACE0-F777C92EA4F5}" dt="2023-03-28T13:44:42.691" v="1128" actId="478"/>
          <ac:picMkLst>
            <pc:docMk/>
            <pc:sldMk cId="1090572233" sldId="260"/>
            <ac:picMk id="2" creationId="{0DC37448-C2D5-45D5-98E4-44EED3B71511}"/>
          </ac:picMkLst>
        </pc:picChg>
      </pc:sldChg>
      <pc:sldChg chg="modSp mod">
        <pc:chgData name="Julie Thomas" userId="2af13b6d24d29b42" providerId="LiveId" clId="{2BDE18C3-CBB7-46CA-ACE0-F777C92EA4F5}" dt="2023-03-28T14:02:23.650" v="1878" actId="20577"/>
        <pc:sldMkLst>
          <pc:docMk/>
          <pc:sldMk cId="1720472430" sldId="263"/>
        </pc:sldMkLst>
        <pc:spChg chg="mod">
          <ac:chgData name="Julie Thomas" userId="2af13b6d24d29b42" providerId="LiveId" clId="{2BDE18C3-CBB7-46CA-ACE0-F777C92EA4F5}" dt="2023-03-28T14:00:44.612" v="1725" actId="14100"/>
          <ac:spMkLst>
            <pc:docMk/>
            <pc:sldMk cId="1720472430" sldId="263"/>
            <ac:spMk id="2" creationId="{F48AC9A1-B975-4CB2-A067-CA0F5E17406B}"/>
          </ac:spMkLst>
        </pc:spChg>
        <pc:spChg chg="mod">
          <ac:chgData name="Julie Thomas" userId="2af13b6d24d29b42" providerId="LiveId" clId="{2BDE18C3-CBB7-46CA-ACE0-F777C92EA4F5}" dt="2023-03-28T14:02:23.650" v="1878" actId="20577"/>
          <ac:spMkLst>
            <pc:docMk/>
            <pc:sldMk cId="1720472430" sldId="263"/>
            <ac:spMk id="3" creationId="{88811529-823E-4404-B652-5AEC0393A771}"/>
          </ac:spMkLst>
        </pc:spChg>
      </pc:sldChg>
      <pc:sldChg chg="modSp del mod modAnim">
        <pc:chgData name="Julie Thomas" userId="2af13b6d24d29b42" providerId="LiveId" clId="{2BDE18C3-CBB7-46CA-ACE0-F777C92EA4F5}" dt="2023-03-28T13:47:27.276" v="1131" actId="2696"/>
        <pc:sldMkLst>
          <pc:docMk/>
          <pc:sldMk cId="327902519" sldId="265"/>
        </pc:sldMkLst>
        <pc:spChg chg="mod">
          <ac:chgData name="Julie Thomas" userId="2af13b6d24d29b42" providerId="LiveId" clId="{2BDE18C3-CBB7-46CA-ACE0-F777C92EA4F5}" dt="2023-03-28T11:43:44.815" v="455" actId="20577"/>
          <ac:spMkLst>
            <pc:docMk/>
            <pc:sldMk cId="327902519" sldId="265"/>
            <ac:spMk id="2" creationId="{472F0D5B-294A-4D5B-9C5F-AF77064D8BEC}"/>
          </ac:spMkLst>
        </pc:spChg>
        <pc:spChg chg="mod">
          <ac:chgData name="Julie Thomas" userId="2af13b6d24d29b42" providerId="LiveId" clId="{2BDE18C3-CBB7-46CA-ACE0-F777C92EA4F5}" dt="2023-03-28T13:14:58.454" v="590" actId="20577"/>
          <ac:spMkLst>
            <pc:docMk/>
            <pc:sldMk cId="327902519" sldId="265"/>
            <ac:spMk id="3" creationId="{9AEA52AE-EB3F-45B2-B4F3-85A2EE3DF4D2}"/>
          </ac:spMkLst>
        </pc:spChg>
      </pc:sldChg>
      <pc:sldChg chg="modSp mod modNotesTx">
        <pc:chgData name="Julie Thomas" userId="2af13b6d24d29b42" providerId="LiveId" clId="{2BDE18C3-CBB7-46CA-ACE0-F777C92EA4F5}" dt="2023-03-28T13:47:22.235" v="1130"/>
        <pc:sldMkLst>
          <pc:docMk/>
          <pc:sldMk cId="919047028" sldId="271"/>
        </pc:sldMkLst>
        <pc:spChg chg="mod">
          <ac:chgData name="Julie Thomas" userId="2af13b6d24d29b42" providerId="LiveId" clId="{2BDE18C3-CBB7-46CA-ACE0-F777C92EA4F5}" dt="2023-03-28T11:43:48.858" v="456" actId="20577"/>
          <ac:spMkLst>
            <pc:docMk/>
            <pc:sldMk cId="919047028" sldId="271"/>
            <ac:spMk id="2" creationId="{E09C071C-0D68-477E-87CA-D2AAC5887BCA}"/>
          </ac:spMkLst>
        </pc:spChg>
      </pc:sldChg>
      <pc:sldChg chg="addSp delSp modSp new mod ord">
        <pc:chgData name="Julie Thomas" userId="2af13b6d24d29b42" providerId="LiveId" clId="{2BDE18C3-CBB7-46CA-ACE0-F777C92EA4F5}" dt="2023-03-28T13:34:25.202" v="983" actId="1076"/>
        <pc:sldMkLst>
          <pc:docMk/>
          <pc:sldMk cId="1386864652" sldId="272"/>
        </pc:sldMkLst>
        <pc:spChg chg="mod">
          <ac:chgData name="Julie Thomas" userId="2af13b6d24d29b42" providerId="LiveId" clId="{2BDE18C3-CBB7-46CA-ACE0-F777C92EA4F5}" dt="2023-03-28T13:34:06.707" v="980" actId="14100"/>
          <ac:spMkLst>
            <pc:docMk/>
            <pc:sldMk cId="1386864652" sldId="272"/>
            <ac:spMk id="2" creationId="{DF848A1D-0DC3-92A8-4241-D6B09D28CA52}"/>
          </ac:spMkLst>
        </pc:spChg>
        <pc:spChg chg="add del mod">
          <ac:chgData name="Julie Thomas" userId="2af13b6d24d29b42" providerId="LiveId" clId="{2BDE18C3-CBB7-46CA-ACE0-F777C92EA4F5}" dt="2023-03-28T13:14:10.497" v="489"/>
          <ac:spMkLst>
            <pc:docMk/>
            <pc:sldMk cId="1386864652" sldId="272"/>
            <ac:spMk id="3" creationId="{FB5297C2-2350-35B2-351E-9B5B3A62303C}"/>
          </ac:spMkLst>
        </pc:spChg>
        <pc:spChg chg="add mod">
          <ac:chgData name="Julie Thomas" userId="2af13b6d24d29b42" providerId="LiveId" clId="{2BDE18C3-CBB7-46CA-ACE0-F777C92EA4F5}" dt="2023-03-28T13:34:25.202" v="983" actId="1076"/>
          <ac:spMkLst>
            <pc:docMk/>
            <pc:sldMk cId="1386864652" sldId="272"/>
            <ac:spMk id="4" creationId="{8776818C-1503-0E8B-9664-AFA72BCED44D}"/>
          </ac:spMkLst>
        </pc:spChg>
      </pc:sldChg>
      <pc:sldChg chg="modSp new del mod">
        <pc:chgData name="Julie Thomas" userId="2af13b6d24d29b42" providerId="LiveId" clId="{2BDE18C3-CBB7-46CA-ACE0-F777C92EA4F5}" dt="2023-03-28T13:48:20.522" v="1165" actId="2696"/>
        <pc:sldMkLst>
          <pc:docMk/>
          <pc:sldMk cId="2461180790" sldId="273"/>
        </pc:sldMkLst>
        <pc:spChg chg="mod">
          <ac:chgData name="Julie Thomas" userId="2af13b6d24d29b42" providerId="LiveId" clId="{2BDE18C3-CBB7-46CA-ACE0-F777C92EA4F5}" dt="2023-03-28T13:48:13.334" v="1164" actId="20577"/>
          <ac:spMkLst>
            <pc:docMk/>
            <pc:sldMk cId="2461180790" sldId="273"/>
            <ac:spMk id="2" creationId="{DC4F7934-DCBD-E376-5422-D3FECB4AB88D}"/>
          </ac:spMkLst>
        </pc:spChg>
      </pc:sldChg>
      <pc:sldChg chg="modSp new mod">
        <pc:chgData name="Julie Thomas" userId="2af13b6d24d29b42" providerId="LiveId" clId="{2BDE18C3-CBB7-46CA-ACE0-F777C92EA4F5}" dt="2023-03-28T13:56:23.874" v="1723" actId="113"/>
        <pc:sldMkLst>
          <pc:docMk/>
          <pc:sldMk cId="4063061074" sldId="273"/>
        </pc:sldMkLst>
        <pc:spChg chg="mod">
          <ac:chgData name="Julie Thomas" userId="2af13b6d24d29b42" providerId="LiveId" clId="{2BDE18C3-CBB7-46CA-ACE0-F777C92EA4F5}" dt="2023-03-28T13:56:23.874" v="1723" actId="113"/>
          <ac:spMkLst>
            <pc:docMk/>
            <pc:sldMk cId="4063061074" sldId="273"/>
            <ac:spMk id="2" creationId="{330FE8CF-E243-D466-0139-1E3F447C75F6}"/>
          </ac:spMkLst>
        </pc:spChg>
        <pc:spChg chg="mod">
          <ac:chgData name="Julie Thomas" userId="2af13b6d24d29b42" providerId="LiveId" clId="{2BDE18C3-CBB7-46CA-ACE0-F777C92EA4F5}" dt="2023-03-28T13:56:02.427" v="1722" actId="27636"/>
          <ac:spMkLst>
            <pc:docMk/>
            <pc:sldMk cId="4063061074" sldId="273"/>
            <ac:spMk id="3" creationId="{870FB555-1515-38C9-C337-6F5CF5E8F97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Financial Wellbeing</a:t>
          </a:r>
        </a:p>
      </dsp:txBody>
      <dsp:txXfrm>
        <a:off x="7016591" y="2246889"/>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DE687-2E53-402B-AB5E-655D5A0CAE07}" type="datetimeFigureOut">
              <a:rPr lang="en-GB" smtClean="0"/>
              <a:t>18/04/2023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C7F02B-0C6D-468F-8B1C-7E7F0134CF8B}" type="slidenum">
              <a:rPr lang="en-GB" smtClean="0"/>
              <a:t>‹#›</a:t>
            </a:fld>
            <a:endParaRPr lang="en-GB"/>
          </a:p>
        </p:txBody>
      </p:sp>
    </p:spTree>
    <p:extLst>
      <p:ext uri="{BB962C8B-B14F-4D97-AF65-F5344CB8AC3E}">
        <p14:creationId xmlns:p14="http://schemas.microsoft.com/office/powerpoint/2010/main" val="1025669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a:t>
            </a:fld>
            <a:endParaRPr lang="en-GB"/>
          </a:p>
        </p:txBody>
      </p:sp>
    </p:spTree>
    <p:extLst>
      <p:ext uri="{BB962C8B-B14F-4D97-AF65-F5344CB8AC3E}">
        <p14:creationId xmlns:p14="http://schemas.microsoft.com/office/powerpoint/2010/main" val="1138145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a:t>
            </a:r>
          </a:p>
          <a:p>
            <a:endParaRPr lang="en-GB" dirty="0"/>
          </a:p>
          <a:p>
            <a:r>
              <a:rPr lang="en-GB" dirty="0"/>
              <a:t>https://www.nhs.uk/conditions/stress-anxiety-depression/improve-mental-wellbeing/</a:t>
            </a:r>
          </a:p>
        </p:txBody>
      </p:sp>
      <p:sp>
        <p:nvSpPr>
          <p:cNvPr id="4" name="Slide Number Placeholder 3"/>
          <p:cNvSpPr>
            <a:spLocks noGrp="1"/>
          </p:cNvSpPr>
          <p:nvPr>
            <p:ph type="sldNum" sz="quarter" idx="5"/>
          </p:nvPr>
        </p:nvSpPr>
        <p:spPr/>
        <p:txBody>
          <a:bodyPr/>
          <a:lstStyle/>
          <a:p>
            <a:fld id="{0BC7F02B-0C6D-468F-8B1C-7E7F0134CF8B}" type="slidenum">
              <a:rPr lang="en-GB" smtClean="0"/>
              <a:t>8</a:t>
            </a:fld>
            <a:endParaRPr lang="en-GB"/>
          </a:p>
        </p:txBody>
      </p:sp>
    </p:spTree>
    <p:extLst>
      <p:ext uri="{BB962C8B-B14F-4D97-AF65-F5344CB8AC3E}">
        <p14:creationId xmlns:p14="http://schemas.microsoft.com/office/powerpoint/2010/main" val="2783152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9</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Money worries – having to use food banks/loans</a:t>
            </a:r>
          </a:p>
          <a:p>
            <a:r>
              <a:rPr lang="en-GB" dirty="0"/>
              <a:t>Anxiety about own health, health of family if living in poor conditions (mould) or eating poorly</a:t>
            </a:r>
          </a:p>
          <a:p>
            <a:r>
              <a:rPr lang="en-GB" dirty="0"/>
              <a:t>Anxiety about being made redundant</a:t>
            </a:r>
          </a:p>
          <a:p>
            <a:r>
              <a:rPr lang="en-GB" dirty="0"/>
              <a:t>Pressure resulting in presenteeism and </a:t>
            </a:r>
            <a:r>
              <a:rPr lang="en-GB" dirty="0" err="1"/>
              <a:t>leavism</a:t>
            </a:r>
            <a:r>
              <a:rPr lang="en-GB" dirty="0"/>
              <a:t> (working whilst ill, working whilst being on leave)</a:t>
            </a:r>
          </a:p>
          <a:p>
            <a:r>
              <a:rPr lang="en-GB" dirty="0"/>
              <a:t>Stress with having to find childcare during teacher strikes</a:t>
            </a:r>
          </a:p>
          <a:p>
            <a:r>
              <a:rPr lang="en-GB" dirty="0"/>
              <a:t>Not eating well, not sleeping properly, drinking too much</a:t>
            </a:r>
          </a:p>
          <a:p>
            <a:r>
              <a:rPr lang="en-GB" dirty="0"/>
              <a:t>Isolation if home-working, following the pandemic</a:t>
            </a:r>
          </a:p>
          <a:p>
            <a:r>
              <a:rPr lang="en-GB" dirty="0"/>
              <a:t>Worries about global events – Russia, Korea, USA shootings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25780476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EBDDB6-9DFC-479F-BAF2-30433E2B5015}" type="datetimeFigureOut">
              <a:rPr lang="en-GB" smtClean="0"/>
              <a:t>18/04/2023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656437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18/04/2023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7376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EBDDB6-9DFC-479F-BAF2-30433E2B5015}" type="datetimeFigureOut">
              <a:rPr lang="en-GB" smtClean="0"/>
              <a:t>18/04/2023</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647087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4EBDDB6-9DFC-479F-BAF2-30433E2B5015}" type="datetimeFigureOut">
              <a:rPr lang="en-GB" smtClean="0"/>
              <a:t>18/04/2023</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78856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4EBDDB6-9DFC-479F-BAF2-30433E2B5015}" type="datetimeFigureOut">
              <a:rPr lang="en-GB" smtClean="0"/>
              <a:t>18/04/2023</a:t>
            </a:fld>
            <a:endParaRPr lang="en-GB"/>
          </a:p>
        </p:txBody>
      </p:sp>
      <p:sp>
        <p:nvSpPr>
          <p:cNvPr id="9" name="Slide Number Placeholder 8"/>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9332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18/04/2023</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591311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18/04/2023</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647801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18/04/2023</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260465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BDDB6-9DFC-479F-BAF2-30433E2B5015}" type="datetimeFigureOut">
              <a:rPr lang="en-GB" smtClean="0"/>
              <a:t>18/04/2023</a:t>
            </a:fld>
            <a:endParaRPr lang="en-GB"/>
          </a:p>
        </p:txBody>
      </p:sp>
      <p:sp>
        <p:nvSpPr>
          <p:cNvPr id="7" name="Slide Number Placeholder 6"/>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5290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18/04/2023</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3480657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18/04/2023</a:t>
            </a:fld>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73923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4EBDDB6-9DFC-479F-BAF2-30433E2B5015}" type="datetimeFigureOut">
              <a:rPr lang="en-GB" smtClean="0"/>
              <a:t>18/04/2023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41137EF-2813-452C-9C80-88C0C6AA0B85}" type="slidenum">
              <a:rPr lang="en-GB" smtClean="0"/>
              <a:t>‹#›</a:t>
            </a:fld>
            <a:endParaRPr lang="en-GB"/>
          </a:p>
        </p:txBody>
      </p:sp>
    </p:spTree>
    <p:extLst>
      <p:ext uri="{BB962C8B-B14F-4D97-AF65-F5344CB8AC3E}">
        <p14:creationId xmlns:p14="http://schemas.microsoft.com/office/powerpoint/2010/main" val="3106709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E1CE8-B6FE-482F-8132-EEC52C63A5D8}"/>
              </a:ext>
            </a:extLst>
          </p:cNvPr>
          <p:cNvSpPr>
            <a:spLocks noGrp="1"/>
          </p:cNvSpPr>
          <p:nvPr>
            <p:ph type="ctrTitle"/>
          </p:nvPr>
        </p:nvSpPr>
        <p:spPr>
          <a:xfrm>
            <a:off x="1001735" y="1190857"/>
            <a:ext cx="10363200" cy="1470025"/>
          </a:xfrm>
        </p:spPr>
        <p:txBody>
          <a:bodyPr/>
          <a:lstStyle/>
          <a:p>
            <a:r>
              <a:rPr lang="en-GB" b="1" dirty="0"/>
              <a:t>Emotional Intelligence and Wellbeing</a:t>
            </a:r>
          </a:p>
        </p:txBody>
      </p:sp>
      <p:sp>
        <p:nvSpPr>
          <p:cNvPr id="3" name="Subtitle 2">
            <a:extLst>
              <a:ext uri="{FF2B5EF4-FFF2-40B4-BE49-F238E27FC236}">
                <a16:creationId xmlns:a16="http://schemas.microsoft.com/office/drawing/2014/main" id="{288E22AE-1AD4-4FC1-B7F3-7E62BB4CF2F6}"/>
              </a:ext>
            </a:extLst>
          </p:cNvPr>
          <p:cNvSpPr>
            <a:spLocks noGrp="1"/>
          </p:cNvSpPr>
          <p:nvPr>
            <p:ph type="subTitle" idx="1"/>
          </p:nvPr>
        </p:nvSpPr>
        <p:spPr>
          <a:xfrm>
            <a:off x="1828800" y="2660882"/>
            <a:ext cx="8534400" cy="1752600"/>
          </a:xfrm>
        </p:spPr>
        <p:txBody>
          <a:bodyPr/>
          <a:lstStyle/>
          <a:p>
            <a:r>
              <a:rPr lang="en-GB" b="1" dirty="0"/>
              <a:t>Julie Thomas </a:t>
            </a:r>
          </a:p>
        </p:txBody>
      </p:sp>
    </p:spTree>
    <p:extLst>
      <p:ext uri="{BB962C8B-B14F-4D97-AF65-F5344CB8AC3E}">
        <p14:creationId xmlns:p14="http://schemas.microsoft.com/office/powerpoint/2010/main" val="167093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274638"/>
            <a:ext cx="10972800" cy="991454"/>
          </a:xfrm>
        </p:spPr>
        <p:txBody>
          <a:bodyPr/>
          <a:lstStyle/>
          <a:p>
            <a:r>
              <a:rPr lang="en-GB" b="1" dirty="0"/>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570892"/>
            <a:ext cx="11160369" cy="4308872"/>
          </a:xfrm>
          <a:prstGeom prst="rect">
            <a:avLst/>
          </a:prstGeom>
          <a:noFill/>
        </p:spPr>
        <p:txBody>
          <a:bodyPr wrap="square" rtlCol="0">
            <a:spAutoFit/>
          </a:bodyPr>
          <a:lstStyle/>
          <a:p>
            <a:pPr marL="457200" indent="-457200">
              <a:buFont typeface="Arial" panose="020B0604020202020204" pitchFamily="34" charset="0"/>
              <a:buChar char="•"/>
            </a:pPr>
            <a:r>
              <a:rPr lang="en-GB" sz="3200" dirty="0"/>
              <a:t>A state of being comfortable, healthy or happy</a:t>
            </a:r>
          </a:p>
          <a:p>
            <a:pPr marL="457200" indent="-457200">
              <a:buFont typeface="Arial" panose="020B0604020202020204" pitchFamily="34" charset="0"/>
              <a:buChar char="•"/>
            </a:pPr>
            <a:r>
              <a:rPr lang="en-GB" sz="3200" dirty="0"/>
              <a:t>WHO – health is a state of complete physical, mental and social wellbeing, not just absence of disease or infirmity</a:t>
            </a:r>
          </a:p>
          <a:p>
            <a:pPr marL="457200" indent="-457200">
              <a:buFont typeface="Arial" panose="020B0604020202020204" pitchFamily="34" charset="0"/>
              <a:buChar char="•"/>
            </a:pPr>
            <a:r>
              <a:rPr lang="en-GB" sz="3200" dirty="0"/>
              <a:t>A positive state</a:t>
            </a:r>
          </a:p>
          <a:p>
            <a:pPr marL="457200" indent="-457200">
              <a:buFont typeface="Arial" panose="020B0604020202020204" pitchFamily="34" charset="0"/>
              <a:buChar char="•"/>
            </a:pPr>
            <a:r>
              <a:rPr lang="en-GB" sz="3200" dirty="0"/>
              <a:t>Job satisfaction</a:t>
            </a:r>
          </a:p>
          <a:p>
            <a:pPr marL="457200" indent="-457200">
              <a:buFont typeface="Arial" panose="020B0604020202020204" pitchFamily="34" charset="0"/>
              <a:buChar char="•"/>
            </a:pPr>
            <a:r>
              <a:rPr lang="en-GB" sz="3200" dirty="0"/>
              <a:t>Key words – Hedonic (relating to happiness); </a:t>
            </a:r>
            <a:r>
              <a:rPr lang="en-GB" sz="3200" dirty="0" err="1"/>
              <a:t>Eudaimonic</a:t>
            </a:r>
            <a:r>
              <a:rPr lang="en-GB" sz="3200" dirty="0"/>
              <a:t> (relating to having meaning and purpose in life)</a:t>
            </a:r>
          </a:p>
          <a:p>
            <a:endParaRPr lang="en-GB" sz="3200" dirty="0"/>
          </a:p>
          <a:p>
            <a:endParaRPr lang="en-GB" dirty="0"/>
          </a:p>
        </p:txBody>
      </p:sp>
    </p:spTree>
    <p:extLst>
      <p:ext uri="{BB962C8B-B14F-4D97-AF65-F5344CB8AC3E}">
        <p14:creationId xmlns:p14="http://schemas.microsoft.com/office/powerpoint/2010/main" val="138686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C9A1-B975-4CB2-A067-CA0F5E17406B}"/>
              </a:ext>
            </a:extLst>
          </p:cNvPr>
          <p:cNvSpPr>
            <a:spLocks noGrp="1"/>
          </p:cNvSpPr>
          <p:nvPr>
            <p:ph type="title"/>
          </p:nvPr>
        </p:nvSpPr>
        <p:spPr>
          <a:xfrm>
            <a:off x="609600" y="152400"/>
            <a:ext cx="10972800" cy="867508"/>
          </a:xfrm>
        </p:spPr>
        <p:txBody>
          <a:bodyPr/>
          <a:lstStyle/>
          <a:p>
            <a:r>
              <a:rPr lang="en-GB" b="1" dirty="0"/>
              <a:t>How EI helps with Wellbeing</a:t>
            </a:r>
          </a:p>
        </p:txBody>
      </p:sp>
      <p:sp>
        <p:nvSpPr>
          <p:cNvPr id="3" name="Content Placeholder 2">
            <a:extLst>
              <a:ext uri="{FF2B5EF4-FFF2-40B4-BE49-F238E27FC236}">
                <a16:creationId xmlns:a16="http://schemas.microsoft.com/office/drawing/2014/main" id="{88811529-823E-4404-B652-5AEC0393A771}"/>
              </a:ext>
            </a:extLst>
          </p:cNvPr>
          <p:cNvSpPr>
            <a:spLocks noGrp="1"/>
          </p:cNvSpPr>
          <p:nvPr>
            <p:ph idx="1"/>
          </p:nvPr>
        </p:nvSpPr>
        <p:spPr>
          <a:xfrm>
            <a:off x="609600" y="1148862"/>
            <a:ext cx="10972800" cy="4368371"/>
          </a:xfrm>
        </p:spPr>
        <p:txBody>
          <a:bodyPr>
            <a:normAutofit fontScale="92500" lnSpcReduction="20000"/>
          </a:bodyPr>
          <a:lstStyle/>
          <a:p>
            <a:r>
              <a:rPr lang="en-GB" dirty="0"/>
              <a:t>Wellbeing dips when the challenges we face outweigh the resources we have to cope with them</a:t>
            </a:r>
          </a:p>
          <a:p>
            <a:r>
              <a:rPr lang="en-GB" dirty="0"/>
              <a:t>We can’t control what life throws at us, but we can control our response (emotional reaction)</a:t>
            </a:r>
          </a:p>
          <a:p>
            <a:r>
              <a:rPr lang="en-GB" dirty="0"/>
              <a:t>EI skills help us remain well</a:t>
            </a:r>
          </a:p>
          <a:p>
            <a:r>
              <a:rPr lang="en-GB" dirty="0"/>
              <a:t>We first have to recognise the emotional state we are in (self-awareness) and then manage our response to move to a more positive state</a:t>
            </a:r>
          </a:p>
          <a:p>
            <a:r>
              <a:rPr lang="en-GB" dirty="0"/>
              <a:t>Managers with high EI have a positive effect on </a:t>
            </a:r>
            <a:r>
              <a:rPr lang="en-GB"/>
              <a:t>employee wellbeing</a:t>
            </a:r>
            <a:endParaRPr lang="en-GB" dirty="0"/>
          </a:p>
        </p:txBody>
      </p:sp>
    </p:spTree>
    <p:extLst>
      <p:ext uri="{BB962C8B-B14F-4D97-AF65-F5344CB8AC3E}">
        <p14:creationId xmlns:p14="http://schemas.microsoft.com/office/powerpoint/2010/main" val="1720472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fontScale="90000"/>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77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fontScale="92500" lnSpcReduction="20000"/>
          </a:bodyPr>
          <a:lstStyle/>
          <a:p>
            <a:r>
              <a:rPr lang="en-GB" dirty="0"/>
              <a:t>An integrated approach to wellbeing (not one-off initiatives, but a change in culture, leadership and people management)</a:t>
            </a:r>
          </a:p>
          <a:p>
            <a:r>
              <a:rPr lang="en-GB" dirty="0"/>
              <a:t>A unique approach that suits your organisation</a:t>
            </a:r>
          </a:p>
          <a:p>
            <a:r>
              <a:rPr lang="en-GB" dirty="0"/>
              <a:t>Everyone has a role (HR, Senior managers, line managers, occupational health teams, employees), but line managers have an important responsibility for day to day activities such as stress management, spotting early signs of stress, making reasonable adjustments and nurturing positive relationships</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p:txBody>
          <a:bodyPr>
            <a:normAutofit fontScale="90000"/>
          </a:bodyPr>
          <a:lstStyle/>
          <a:p>
            <a:r>
              <a:rPr lang="en-GB" b="1" dirty="0"/>
              <a:t>Line Management Responsibilities and Skills</a:t>
            </a:r>
          </a:p>
        </p:txBody>
      </p:sp>
      <p:sp>
        <p:nvSpPr>
          <p:cNvPr id="3" name="Content Placeholder 2">
            <a:extLst>
              <a:ext uri="{FF2B5EF4-FFF2-40B4-BE49-F238E27FC236}">
                <a16:creationId xmlns:a16="http://schemas.microsoft.com/office/drawing/2014/main" id="{3DDE13DA-E486-416C-9B74-39D685E3C241}"/>
              </a:ext>
            </a:extLst>
          </p:cNvPr>
          <p:cNvSpPr>
            <a:spLocks noGrp="1"/>
          </p:cNvSpPr>
          <p:nvPr>
            <p:ph idx="1"/>
          </p:nvPr>
        </p:nvSpPr>
        <p:spPr/>
        <p:txBody>
          <a:bodyPr>
            <a:normAutofit fontScale="92500"/>
          </a:bodyPr>
          <a:lstStyle/>
          <a:p>
            <a:r>
              <a:rPr lang="en-GB" dirty="0"/>
              <a:t>Stress management </a:t>
            </a:r>
          </a:p>
          <a:p>
            <a:r>
              <a:rPr lang="en-GB" dirty="0"/>
              <a:t>Spotting early signs of stress</a:t>
            </a:r>
          </a:p>
          <a:p>
            <a:r>
              <a:rPr lang="en-GB" dirty="0"/>
              <a:t>Making reasonable adjustments</a:t>
            </a:r>
          </a:p>
          <a:p>
            <a:r>
              <a:rPr lang="en-GB" dirty="0"/>
              <a:t>Nurturing positive relationships</a:t>
            </a:r>
          </a:p>
          <a:p>
            <a:endParaRPr lang="en-GB" dirty="0"/>
          </a:p>
          <a:p>
            <a:pPr marL="0" indent="0">
              <a:buNone/>
            </a:pPr>
            <a:r>
              <a:rPr lang="en-GB" dirty="0"/>
              <a:t>All require emotional intelligence skills – recognising emotion in others, responding appropriately, managing your response. </a:t>
            </a:r>
          </a:p>
        </p:txBody>
      </p:sp>
    </p:spTree>
    <p:extLst>
      <p:ext uri="{BB962C8B-B14F-4D97-AF65-F5344CB8AC3E}">
        <p14:creationId xmlns:p14="http://schemas.microsoft.com/office/powerpoint/2010/main" val="3648173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p:txBody>
          <a:bodyPr/>
          <a:lstStyle/>
          <a:p>
            <a:r>
              <a:rPr lang="en-GB" b="1" dirty="0"/>
              <a:t>What affects </a:t>
            </a:r>
            <a:r>
              <a:rPr lang="en-GB" b="1" u="sng" dirty="0"/>
              <a:t>your</a:t>
            </a:r>
            <a:r>
              <a:rPr lang="en-GB" b="1" dirty="0"/>
              <a:t> wellbeing?</a:t>
            </a:r>
          </a:p>
        </p:txBody>
      </p:sp>
      <p:sp>
        <p:nvSpPr>
          <p:cNvPr id="3" name="Content Placeholder 2">
            <a:extLst>
              <a:ext uri="{FF2B5EF4-FFF2-40B4-BE49-F238E27FC236}">
                <a16:creationId xmlns:a16="http://schemas.microsoft.com/office/drawing/2014/main" id="{75F67117-E185-4CC8-B090-AAFAB853BF30}"/>
              </a:ext>
            </a:extLst>
          </p:cNvPr>
          <p:cNvSpPr>
            <a:spLocks noGrp="1"/>
          </p:cNvSpPr>
          <p:nvPr>
            <p:ph idx="1"/>
          </p:nvPr>
        </p:nvSpPr>
        <p:spPr>
          <a:xfrm>
            <a:off x="609600" y="1871134"/>
            <a:ext cx="10972800" cy="3917032"/>
          </a:xfrm>
        </p:spPr>
        <p:txBody>
          <a:bodyPr/>
          <a:lstStyle/>
          <a:p>
            <a:pPr marL="0" indent="0">
              <a:buNone/>
            </a:pPr>
            <a:r>
              <a:rPr lang="en-GB" dirty="0"/>
              <a:t>In your groups discuss different factors that affect your wellbeing in work and outside of work. </a:t>
            </a:r>
          </a:p>
        </p:txBody>
      </p:sp>
    </p:spTree>
    <p:extLst>
      <p:ext uri="{BB962C8B-B14F-4D97-AF65-F5344CB8AC3E}">
        <p14:creationId xmlns:p14="http://schemas.microsoft.com/office/powerpoint/2010/main" val="2089838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A210194-7C6A-47FB-9B49-CBFAC3E31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978" y="180622"/>
            <a:ext cx="5113865" cy="6581422"/>
          </a:xfrm>
          <a:prstGeom prst="rect">
            <a:avLst/>
          </a:prstGeom>
        </p:spPr>
      </p:pic>
    </p:spTree>
    <p:extLst>
      <p:ext uri="{BB962C8B-B14F-4D97-AF65-F5344CB8AC3E}">
        <p14:creationId xmlns:p14="http://schemas.microsoft.com/office/powerpoint/2010/main" val="3205925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fontScale="90000"/>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extLst>
              <p:ext uri="{D42A27DB-BD31-4B8C-83A1-F6EECF244321}">
                <p14:modId xmlns:p14="http://schemas.microsoft.com/office/powerpoint/2010/main" val="256580267"/>
              </p:ext>
            </p:extLst>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609600" y="152400"/>
            <a:ext cx="10972800" cy="550985"/>
          </a:xfrm>
        </p:spPr>
        <p:txBody>
          <a:bodyPr>
            <a:noAutofit/>
          </a:bodyPr>
          <a:lstStyle/>
          <a:p>
            <a:r>
              <a:rPr lang="en-GB" sz="3600" dirty="0"/>
              <a:t>HR Practices that </a:t>
            </a:r>
            <a:r>
              <a:rPr lang="en-GB" sz="3600"/>
              <a:t>Promote Wellbeing - Guest </a:t>
            </a:r>
            <a:r>
              <a:rPr lang="en-GB" sz="3600" dirty="0"/>
              <a:t>(2017)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2"/>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p:txBody>
          <a:bodyPr/>
          <a:lstStyle/>
          <a:p>
            <a:r>
              <a:rPr lang="en-GB" b="1" dirty="0"/>
              <a:t>Current Wellbeing at Work Issues</a:t>
            </a:r>
          </a:p>
        </p:txBody>
      </p:sp>
      <p:sp>
        <p:nvSpPr>
          <p:cNvPr id="3" name="Content Placeholder 2">
            <a:extLst>
              <a:ext uri="{FF2B5EF4-FFF2-40B4-BE49-F238E27FC236}">
                <a16:creationId xmlns:a16="http://schemas.microsoft.com/office/drawing/2014/main" id="{870FB555-1515-38C9-C337-6F5CF5E8F971}"/>
              </a:ext>
            </a:extLst>
          </p:cNvPr>
          <p:cNvSpPr>
            <a:spLocks noGrp="1"/>
          </p:cNvSpPr>
          <p:nvPr>
            <p:ph idx="1"/>
          </p:nvPr>
        </p:nvSpPr>
        <p:spPr/>
        <p:txBody>
          <a:bodyPr>
            <a:normAutofit fontScale="85000" lnSpcReduction="20000"/>
          </a:bodyPr>
          <a:lstStyle/>
          <a:p>
            <a:r>
              <a:rPr lang="en-GB" dirty="0"/>
              <a:t>Cost of living crisis</a:t>
            </a:r>
          </a:p>
          <a:p>
            <a:r>
              <a:rPr lang="en-GB" dirty="0"/>
              <a:t>Exhaustion following Covid</a:t>
            </a:r>
          </a:p>
          <a:p>
            <a:r>
              <a:rPr lang="en-GB" dirty="0"/>
              <a:t>Rise in home-working</a:t>
            </a:r>
          </a:p>
          <a:p>
            <a:r>
              <a:rPr lang="en-GB" dirty="0"/>
              <a:t>Social media/technology – work/life balance</a:t>
            </a:r>
          </a:p>
          <a:p>
            <a:r>
              <a:rPr lang="en-GB" dirty="0"/>
              <a:t>Uncertainty – interest rates, global unrest</a:t>
            </a:r>
          </a:p>
          <a:p>
            <a:r>
              <a:rPr lang="en-GB" dirty="0"/>
              <a:t>Rise in precarious work – zero hours contracts</a:t>
            </a:r>
          </a:p>
          <a:p>
            <a:r>
              <a:rPr lang="en-GB" dirty="0"/>
              <a:t>Menopause</a:t>
            </a:r>
          </a:p>
          <a:p>
            <a:r>
              <a:rPr lang="en-GB" dirty="0"/>
              <a:t>Fertility issues</a:t>
            </a:r>
          </a:p>
          <a:p>
            <a:r>
              <a:rPr lang="en-GB" dirty="0"/>
              <a:t>Ageing population</a:t>
            </a:r>
          </a:p>
          <a:p>
            <a:endParaRPr lang="en-GB" dirty="0"/>
          </a:p>
          <a:p>
            <a:endParaRPr lang="en-GB" dirty="0"/>
          </a:p>
        </p:txBody>
      </p:sp>
    </p:spTree>
    <p:extLst>
      <p:ext uri="{BB962C8B-B14F-4D97-AF65-F5344CB8AC3E}">
        <p14:creationId xmlns:p14="http://schemas.microsoft.com/office/powerpoint/2010/main" val="4063061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071C-0D68-477E-87CA-D2AAC5887BCA}"/>
              </a:ext>
            </a:extLst>
          </p:cNvPr>
          <p:cNvSpPr>
            <a:spLocks noGrp="1"/>
          </p:cNvSpPr>
          <p:nvPr>
            <p:ph type="title"/>
          </p:nvPr>
        </p:nvSpPr>
        <p:spPr>
          <a:xfrm>
            <a:off x="1412631" y="2684584"/>
            <a:ext cx="9366738" cy="1143000"/>
          </a:xfrm>
        </p:spPr>
        <p:txBody>
          <a:bodyPr>
            <a:normAutofit fontScale="90000"/>
          </a:bodyPr>
          <a:lstStyle/>
          <a:p>
            <a:r>
              <a:rPr lang="en-GB" dirty="0"/>
              <a:t>How might the wellbeing of employees and managers be affected during the cost of living crisis?</a:t>
            </a:r>
            <a:br>
              <a:rPr lang="en-GB" dirty="0"/>
            </a:br>
            <a:br>
              <a:rPr lang="en-GB" dirty="0"/>
            </a:br>
            <a:endParaRPr lang="en-GB" dirty="0"/>
          </a:p>
        </p:txBody>
      </p:sp>
    </p:spTree>
    <p:extLst>
      <p:ext uri="{BB962C8B-B14F-4D97-AF65-F5344CB8AC3E}">
        <p14:creationId xmlns:p14="http://schemas.microsoft.com/office/powerpoint/2010/main" val="91904702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545</TotalTime>
  <Words>620</Words>
  <Application>Microsoft Office PowerPoint</Application>
  <PresentationFormat>Widescreen</PresentationFormat>
  <Paragraphs>71</Paragraphs>
  <Slides>12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ThemeUWTSD</vt:lpstr>
      <vt:lpstr>Emotional Intelligence and Wellbeing</vt:lpstr>
      <vt:lpstr>What do we mean by Wellbeing?</vt:lpstr>
      <vt:lpstr>How EI helps with Wellbeing</vt:lpstr>
      <vt:lpstr>The Business Case for Wellbeing (CIPD, 2020)</vt:lpstr>
      <vt:lpstr>CIPD Recommendations</vt:lpstr>
      <vt:lpstr>Line Management Responsibilities and Skills</vt:lpstr>
      <vt:lpstr>What affects your wellbeing?</vt:lpstr>
      <vt:lpstr>PowerPoint Presentation</vt:lpstr>
      <vt:lpstr>CIPD Key Domains of Wellbeing</vt:lpstr>
      <vt:lpstr>HR Practices that Promote Wellbeing - Guest (2017)</vt:lpstr>
      <vt:lpstr>Current Wellbeing at Work Issues</vt:lpstr>
      <vt:lpstr>How might the wellbeing of employees and managers be affected during the cost of living crisis?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2020-05-11T14:47:10Z</dcterms:created>
  <dcterms:modified xsi:type="dcterms:W3CDTF">2023-04-18T15:36:25Z</dcterms:modified>
</cp:coreProperties>
</file>