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80" r:id="rId3"/>
    <p:sldId id="281" r:id="rId4"/>
    <p:sldId id="305" r:id="rId5"/>
    <p:sldId id="260" r:id="rId6"/>
    <p:sldId id="261" r:id="rId7"/>
    <p:sldId id="263" r:id="rId8"/>
    <p:sldId id="264" r:id="rId9"/>
    <p:sldId id="265" r:id="rId10"/>
    <p:sldId id="306" r:id="rId11"/>
    <p:sldId id="282" r:id="rId12"/>
    <p:sldId id="301" r:id="rId13"/>
    <p:sldId id="266" r:id="rId14"/>
    <p:sldId id="269" r:id="rId15"/>
    <p:sldId id="271" r:id="rId16"/>
    <p:sldId id="276" r:id="rId17"/>
    <p:sldId id="288" r:id="rId18"/>
    <p:sldId id="289" r:id="rId19"/>
    <p:sldId id="29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3" d="100"/>
          <a:sy n="73" d="100"/>
        </p:scale>
        <p:origin x="7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4751C-5643-4B92-AE62-DEAFA3ED6A63}" type="datetimeFigureOut">
              <a:rPr lang="en-GB" smtClean="0"/>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4B5511-32A2-4884-AF93-0F152688013E}" type="slidenum">
              <a:rPr lang="en-GB" smtClean="0"/>
              <a:t>‹#›</a:t>
            </a:fld>
            <a:endParaRPr lang="en-GB"/>
          </a:p>
        </p:txBody>
      </p:sp>
    </p:spTree>
    <p:extLst>
      <p:ext uri="{BB962C8B-B14F-4D97-AF65-F5344CB8AC3E}">
        <p14:creationId xmlns:p14="http://schemas.microsoft.com/office/powerpoint/2010/main" val="414014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A8BC3E-E753-4EB5-A289-E049C94157E3}" type="slidenum">
              <a:rPr lang="en-GB" smtClean="0"/>
              <a:t>15</a:t>
            </a:fld>
            <a:endParaRPr lang="en-GB"/>
          </a:p>
        </p:txBody>
      </p:sp>
    </p:spTree>
    <p:extLst>
      <p:ext uri="{BB962C8B-B14F-4D97-AF65-F5344CB8AC3E}">
        <p14:creationId xmlns:p14="http://schemas.microsoft.com/office/powerpoint/2010/main" val="39243022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3/23/2022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8999033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6688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3/23/2022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3090101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43290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59410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33811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94673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3/23/2022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9295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3/23/2022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4883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9923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01035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3/23/2022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199176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healthgamesresearch.org/"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1ACE-F3FD-FF41-8772-BEA1A1B51718}"/>
              </a:ext>
            </a:extLst>
          </p:cNvPr>
          <p:cNvSpPr>
            <a:spLocks noGrp="1"/>
          </p:cNvSpPr>
          <p:nvPr>
            <p:ph type="ctrTitle"/>
          </p:nvPr>
        </p:nvSpPr>
        <p:spPr/>
        <p:txBody>
          <a:bodyPr/>
          <a:lstStyle/>
          <a:p>
            <a:br>
              <a:rPr lang="en-GB" dirty="0"/>
            </a:br>
            <a:r>
              <a:rPr lang="en-GB" dirty="0"/>
              <a:t>Communication for health and well being</a:t>
            </a:r>
            <a:endParaRPr lang="en-US" dirty="0"/>
          </a:p>
        </p:txBody>
      </p:sp>
      <p:sp>
        <p:nvSpPr>
          <p:cNvPr id="3" name="Subtitle 2">
            <a:extLst>
              <a:ext uri="{FF2B5EF4-FFF2-40B4-BE49-F238E27FC236}">
                <a16:creationId xmlns:a16="http://schemas.microsoft.com/office/drawing/2014/main" id="{D60E5C83-5BF1-2540-84F2-3ABC12F5F6B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526803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lumMod val="50000"/>
                  </a:schemeClr>
                </a:solidFill>
              </a:rPr>
              <a:t>The aim of this lecture:</a:t>
            </a:r>
          </a:p>
        </p:txBody>
      </p:sp>
      <p:sp>
        <p:nvSpPr>
          <p:cNvPr id="3" name="Content Placeholder 2"/>
          <p:cNvSpPr>
            <a:spLocks noGrp="1"/>
          </p:cNvSpPr>
          <p:nvPr>
            <p:ph idx="1"/>
          </p:nvPr>
        </p:nvSpPr>
        <p:spPr/>
        <p:txBody>
          <a:bodyPr>
            <a:normAutofit/>
          </a:bodyPr>
          <a:lstStyle/>
          <a:p>
            <a:r>
              <a:rPr lang="en-GB" sz="2400" dirty="0">
                <a:solidFill>
                  <a:schemeClr val="accent2">
                    <a:lumMod val="50000"/>
                  </a:schemeClr>
                </a:solidFill>
              </a:rPr>
              <a:t>To explore pro-social and educational media in informing and improving an individuals` health and well-being.</a:t>
            </a:r>
          </a:p>
        </p:txBody>
      </p:sp>
      <p:pic>
        <p:nvPicPr>
          <p:cNvPr id="4" name="Picture 3"/>
          <p:cNvPicPr>
            <a:picLocks noChangeAspect="1"/>
          </p:cNvPicPr>
          <p:nvPr/>
        </p:nvPicPr>
        <p:blipFill>
          <a:blip r:embed="rId2"/>
          <a:stretch>
            <a:fillRect/>
          </a:stretch>
        </p:blipFill>
        <p:spPr>
          <a:xfrm>
            <a:off x="2449367" y="3434916"/>
            <a:ext cx="3261592" cy="2162577"/>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6539345" y="3434916"/>
            <a:ext cx="3162445" cy="2162577"/>
          </a:xfrm>
          <a:prstGeom prst="rect">
            <a:avLst/>
          </a:prstGeom>
          <a:ln>
            <a:solidFill>
              <a:schemeClr val="accent1"/>
            </a:solidFill>
          </a:ln>
        </p:spPr>
      </p:pic>
    </p:spTree>
    <p:extLst>
      <p:ext uri="{BB962C8B-B14F-4D97-AF65-F5344CB8AC3E}">
        <p14:creationId xmlns:p14="http://schemas.microsoft.com/office/powerpoint/2010/main" val="4113832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5C67-DCD0-514E-B9C0-58AB0CF3BEE3}"/>
              </a:ext>
            </a:extLst>
          </p:cNvPr>
          <p:cNvSpPr>
            <a:spLocks noGrp="1"/>
          </p:cNvSpPr>
          <p:nvPr>
            <p:ph type="title"/>
          </p:nvPr>
        </p:nvSpPr>
        <p:spPr/>
        <p:txBody>
          <a:bodyPr/>
          <a:lstStyle/>
          <a:p>
            <a:r>
              <a:rPr lang="en-GB" dirty="0">
                <a:solidFill>
                  <a:schemeClr val="accent2">
                    <a:lumMod val="50000"/>
                  </a:schemeClr>
                </a:solidFill>
              </a:rPr>
              <a:t>1. Health communication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76DC21E1-65DC-B443-99A9-6265FD9C28A4}"/>
              </a:ext>
            </a:extLst>
          </p:cNvPr>
          <p:cNvSpPr>
            <a:spLocks noGrp="1"/>
          </p:cNvSpPr>
          <p:nvPr>
            <p:ph idx="1"/>
          </p:nvPr>
        </p:nvSpPr>
        <p:spPr/>
        <p:txBody>
          <a:bodyPr>
            <a:normAutofit fontScale="92500"/>
          </a:bodyPr>
          <a:lstStyle/>
          <a:p>
            <a:r>
              <a:rPr lang="en-GB" sz="2400" dirty="0">
                <a:solidFill>
                  <a:schemeClr val="accent2">
                    <a:lumMod val="50000"/>
                  </a:schemeClr>
                </a:solidFill>
              </a:rPr>
              <a:t>Health communication(HC) is defined as the use of communication strategies to inform and influence personal and community decisions to improve health </a:t>
            </a:r>
          </a:p>
          <a:p>
            <a:r>
              <a:rPr lang="en-GB" sz="2400" dirty="0">
                <a:solidFill>
                  <a:schemeClr val="accent2">
                    <a:lumMod val="50000"/>
                  </a:schemeClr>
                </a:solidFill>
              </a:rPr>
              <a:t>HC has two distinct areas</a:t>
            </a:r>
          </a:p>
          <a:p>
            <a:r>
              <a:rPr lang="en-GB" sz="2400" dirty="0">
                <a:solidFill>
                  <a:schemeClr val="accent2">
                    <a:lumMod val="50000"/>
                  </a:schemeClr>
                </a:solidFill>
              </a:rPr>
              <a:t>Interpersonal and group communication in clinical settings</a:t>
            </a:r>
          </a:p>
          <a:p>
            <a:r>
              <a:rPr lang="en-GB" sz="2400" dirty="0">
                <a:solidFill>
                  <a:schemeClr val="accent2">
                    <a:lumMod val="50000"/>
                  </a:schemeClr>
                </a:solidFill>
              </a:rPr>
              <a:t>Mass media health messages (including the way in which we search for and use information) and how risk information is disseminated.</a:t>
            </a:r>
          </a:p>
          <a:p>
            <a:r>
              <a:rPr lang="en-GB" sz="2400" dirty="0">
                <a:solidFill>
                  <a:schemeClr val="accent2">
                    <a:lumMod val="50000"/>
                  </a:schemeClr>
                </a:solidFill>
              </a:rPr>
              <a:t>WHO defines ‘health’ as a state of complete physical, mental and social well-being and not merely the absence of disease or infirmity.</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128392" y="369454"/>
            <a:ext cx="2684774" cy="1733666"/>
          </a:xfrm>
          <a:prstGeom prst="rect">
            <a:avLst/>
          </a:prstGeom>
          <a:ln>
            <a:solidFill>
              <a:schemeClr val="accent1"/>
            </a:solidFill>
          </a:ln>
        </p:spPr>
      </p:pic>
    </p:spTree>
    <p:extLst>
      <p:ext uri="{BB962C8B-B14F-4D97-AF65-F5344CB8AC3E}">
        <p14:creationId xmlns:p14="http://schemas.microsoft.com/office/powerpoint/2010/main" val="364134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1B10-2B2F-4FBA-A610-C44500C27542}"/>
              </a:ext>
            </a:extLst>
          </p:cNvPr>
          <p:cNvSpPr>
            <a:spLocks noGrp="1"/>
          </p:cNvSpPr>
          <p:nvPr>
            <p:ph type="title"/>
          </p:nvPr>
        </p:nvSpPr>
        <p:spPr/>
        <p:txBody>
          <a:bodyPr/>
          <a:lstStyle/>
          <a:p>
            <a:r>
              <a:rPr lang="en-GB" dirty="0">
                <a:solidFill>
                  <a:schemeClr val="accent1">
                    <a:lumMod val="50000"/>
                  </a:schemeClr>
                </a:solidFill>
              </a:rPr>
              <a:t>Some questions…</a:t>
            </a:r>
          </a:p>
        </p:txBody>
      </p:sp>
      <p:sp>
        <p:nvSpPr>
          <p:cNvPr id="3" name="Content Placeholder 2">
            <a:extLst>
              <a:ext uri="{FF2B5EF4-FFF2-40B4-BE49-F238E27FC236}">
                <a16:creationId xmlns:a16="http://schemas.microsoft.com/office/drawing/2014/main" id="{98F52486-CBB6-4996-AD96-4CB1BE73665B}"/>
              </a:ext>
            </a:extLst>
          </p:cNvPr>
          <p:cNvSpPr>
            <a:spLocks noGrp="1"/>
          </p:cNvSpPr>
          <p:nvPr>
            <p:ph idx="1"/>
          </p:nvPr>
        </p:nvSpPr>
        <p:spPr/>
        <p:txBody>
          <a:bodyPr>
            <a:normAutofit/>
          </a:bodyPr>
          <a:lstStyle/>
          <a:p>
            <a:r>
              <a:rPr lang="en-GB" sz="2400" dirty="0">
                <a:solidFill>
                  <a:schemeClr val="accent1">
                    <a:lumMod val="50000"/>
                  </a:schemeClr>
                </a:solidFill>
              </a:rPr>
              <a:t>1. What techniques are effective in raising public awareness and promoting engagement in general health issues?</a:t>
            </a:r>
          </a:p>
          <a:p>
            <a:r>
              <a:rPr lang="en-GB" sz="2400" dirty="0">
                <a:solidFill>
                  <a:schemeClr val="accent1">
                    <a:lumMod val="50000"/>
                  </a:schemeClr>
                </a:solidFill>
              </a:rPr>
              <a:t>2. What techniques are effective in raising public awareness of health campaigns, mental health issues and helping people talk? </a:t>
            </a:r>
          </a:p>
          <a:p>
            <a:r>
              <a:rPr lang="en-GB" sz="2400" dirty="0">
                <a:solidFill>
                  <a:schemeClr val="accent1">
                    <a:lumMod val="50000"/>
                  </a:schemeClr>
                </a:solidFill>
              </a:rPr>
              <a:t>3. What are the best ways of raising awareness of health education, mental health issues and what is the impact on the individual? </a:t>
            </a:r>
          </a:p>
          <a:p>
            <a:r>
              <a:rPr lang="en-GB" sz="2400" dirty="0">
                <a:solidFill>
                  <a:schemeClr val="accent1">
                    <a:lumMod val="50000"/>
                  </a:schemeClr>
                </a:solidFill>
              </a:rPr>
              <a:t>4. What are the key features of successful campaigns?</a:t>
            </a:r>
          </a:p>
        </p:txBody>
      </p:sp>
    </p:spTree>
    <p:extLst>
      <p:ext uri="{BB962C8B-B14F-4D97-AF65-F5344CB8AC3E}">
        <p14:creationId xmlns:p14="http://schemas.microsoft.com/office/powerpoint/2010/main" val="1544734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13E4-E8E6-CD4F-AECF-864BA67862EB}"/>
              </a:ext>
            </a:extLst>
          </p:cNvPr>
          <p:cNvSpPr>
            <a:spLocks noGrp="1"/>
          </p:cNvSpPr>
          <p:nvPr>
            <p:ph type="title"/>
          </p:nvPr>
        </p:nvSpPr>
        <p:spPr/>
        <p:txBody>
          <a:bodyPr/>
          <a:lstStyle/>
          <a:p>
            <a:r>
              <a:rPr lang="en-GB" dirty="0">
                <a:solidFill>
                  <a:schemeClr val="accent2">
                    <a:lumMod val="50000"/>
                  </a:schemeClr>
                </a:solidFill>
              </a:rPr>
              <a:t>An overview: 7 main functions</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7C11F0A5-C2A1-AF4F-9F0C-F8EC804B5CE7}"/>
              </a:ext>
            </a:extLst>
          </p:cNvPr>
          <p:cNvSpPr>
            <a:spLocks noGrp="1"/>
          </p:cNvSpPr>
          <p:nvPr>
            <p:ph idx="1"/>
          </p:nvPr>
        </p:nvSpPr>
        <p:spPr/>
        <p:txBody>
          <a:bodyPr>
            <a:normAutofit fontScale="92500" lnSpcReduction="10000"/>
          </a:bodyPr>
          <a:lstStyle/>
          <a:p>
            <a:r>
              <a:rPr lang="en-GB" sz="2400" dirty="0">
                <a:solidFill>
                  <a:schemeClr val="accent2">
                    <a:lumMod val="50000"/>
                  </a:schemeClr>
                </a:solidFill>
              </a:rPr>
              <a:t>Mass health campaigns usually aim to do/have the following-</a:t>
            </a:r>
          </a:p>
          <a:p>
            <a:pPr marL="457200" indent="-457200">
              <a:buFont typeface="+mj-lt"/>
              <a:buAutoNum type="arabicPeriod"/>
            </a:pPr>
            <a:r>
              <a:rPr lang="en-GB" sz="2400" dirty="0">
                <a:solidFill>
                  <a:schemeClr val="accent2">
                    <a:lumMod val="50000"/>
                  </a:schemeClr>
                </a:solidFill>
              </a:rPr>
              <a:t>Directly educate to bring about change or the adoption of new behaviours</a:t>
            </a:r>
          </a:p>
          <a:p>
            <a:pPr marL="457200" indent="-457200">
              <a:buFont typeface="+mj-lt"/>
              <a:buAutoNum type="arabicPeriod"/>
            </a:pPr>
            <a:r>
              <a:rPr lang="en-GB" sz="2400" dirty="0">
                <a:solidFill>
                  <a:schemeClr val="accent2">
                    <a:lumMod val="50000"/>
                  </a:schemeClr>
                </a:solidFill>
              </a:rPr>
              <a:t>Reach large audiences (heavily funded)</a:t>
            </a:r>
          </a:p>
          <a:p>
            <a:pPr marL="457200" indent="-457200">
              <a:buFont typeface="+mj-lt"/>
              <a:buAutoNum type="arabicPeriod"/>
            </a:pPr>
            <a:r>
              <a:rPr lang="en-GB" sz="2400" dirty="0">
                <a:solidFill>
                  <a:schemeClr val="accent2">
                    <a:lumMod val="50000"/>
                  </a:schemeClr>
                </a:solidFill>
              </a:rPr>
              <a:t>Use multi communicative approaches</a:t>
            </a:r>
          </a:p>
          <a:p>
            <a:pPr marL="457200" indent="-457200">
              <a:buFont typeface="+mj-lt"/>
              <a:buAutoNum type="arabicPeriod"/>
            </a:pPr>
            <a:r>
              <a:rPr lang="en-GB" sz="2400" dirty="0">
                <a:solidFill>
                  <a:schemeClr val="accent2">
                    <a:lumMod val="50000"/>
                  </a:schemeClr>
                </a:solidFill>
              </a:rPr>
              <a:t>Change awareness, attitudes, beliefs, actual or perceived social norms, improve self efficacy to change behaviour </a:t>
            </a:r>
          </a:p>
          <a:p>
            <a:pPr marL="457200" indent="-457200">
              <a:buFont typeface="+mj-lt"/>
              <a:buAutoNum type="arabicPeriod"/>
            </a:pPr>
            <a:r>
              <a:rPr lang="en-GB" sz="2400" dirty="0">
                <a:solidFill>
                  <a:schemeClr val="accent2">
                    <a:lumMod val="50000"/>
                  </a:schemeClr>
                </a:solidFill>
              </a:rPr>
              <a:t>Government, professional or advocacy sponsored </a:t>
            </a:r>
          </a:p>
          <a:p>
            <a:pPr marL="457200" indent="-457200">
              <a:buFont typeface="+mj-lt"/>
              <a:buAutoNum type="arabicPeriod"/>
            </a:pPr>
            <a:r>
              <a:rPr lang="en-GB" sz="2400" dirty="0">
                <a:solidFill>
                  <a:schemeClr val="accent2">
                    <a:lumMod val="50000"/>
                  </a:schemeClr>
                </a:solidFill>
              </a:rPr>
              <a:t>Part of a broad social marketing campaign</a:t>
            </a:r>
          </a:p>
          <a:p>
            <a:pPr marL="457200" indent="-457200">
              <a:buFont typeface="+mj-lt"/>
              <a:buAutoNum type="arabicPeriod"/>
            </a:pPr>
            <a:r>
              <a:rPr lang="en-GB" sz="2400" dirty="0">
                <a:solidFill>
                  <a:schemeClr val="accent2">
                    <a:lumMod val="50000"/>
                  </a:schemeClr>
                </a:solidFill>
              </a:rPr>
              <a:t>Change public policy</a:t>
            </a:r>
          </a:p>
        </p:txBody>
      </p:sp>
    </p:spTree>
    <p:extLst>
      <p:ext uri="{BB962C8B-B14F-4D97-AF65-F5344CB8AC3E}">
        <p14:creationId xmlns:p14="http://schemas.microsoft.com/office/powerpoint/2010/main" val="33561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130D0-26D9-5542-BD54-9EC1BDFB4CA8}"/>
              </a:ext>
            </a:extLst>
          </p:cNvPr>
          <p:cNvSpPr>
            <a:spLocks noGrp="1"/>
          </p:cNvSpPr>
          <p:nvPr>
            <p:ph type="title"/>
          </p:nvPr>
        </p:nvSpPr>
        <p:spPr/>
        <p:txBody>
          <a:bodyPr>
            <a:normAutofit fontScale="90000"/>
          </a:bodyPr>
          <a:lstStyle/>
          <a:p>
            <a:pPr algn="ctr"/>
            <a:r>
              <a:rPr lang="en-GB" dirty="0">
                <a:solidFill>
                  <a:schemeClr val="accent2">
                    <a:lumMod val="50000"/>
                  </a:schemeClr>
                </a:solidFill>
              </a:rPr>
              <a:t>Social marketing campaigns are selling health behaviour </a:t>
            </a:r>
            <a:br>
              <a:rPr lang="en-GB" dirty="0">
                <a:solidFill>
                  <a:schemeClr val="accent2">
                    <a:lumMod val="50000"/>
                  </a:schemeClr>
                </a:solidFill>
              </a:rPr>
            </a:br>
            <a:r>
              <a:rPr lang="en-GB" dirty="0">
                <a:solidFill>
                  <a:schemeClr val="accent2">
                    <a:lumMod val="50000"/>
                  </a:schemeClr>
                </a:solidFill>
              </a:rPr>
              <a:t>(</a:t>
            </a:r>
            <a:r>
              <a:rPr lang="en-GB" dirty="0" err="1">
                <a:solidFill>
                  <a:schemeClr val="accent2">
                    <a:lumMod val="50000"/>
                  </a:schemeClr>
                </a:solidFill>
              </a:rPr>
              <a:t>Wartella</a:t>
            </a:r>
            <a:r>
              <a:rPr lang="en-GB" dirty="0">
                <a:solidFill>
                  <a:schemeClr val="accent2">
                    <a:lumMod val="50000"/>
                  </a:schemeClr>
                </a:solidFill>
              </a:rPr>
              <a:t> &amp;Stout, 2002).</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30470052-0B54-5741-9C39-849A73F6F2EC}"/>
              </a:ext>
            </a:extLst>
          </p:cNvPr>
          <p:cNvSpPr>
            <a:spLocks noGrp="1"/>
          </p:cNvSpPr>
          <p:nvPr>
            <p:ph idx="1"/>
          </p:nvPr>
        </p:nvSpPr>
        <p:spPr>
          <a:xfrm>
            <a:off x="1066800" y="2500284"/>
            <a:ext cx="10058400" cy="3931920"/>
          </a:xfrm>
        </p:spPr>
        <p:txBody>
          <a:bodyPr>
            <a:normAutofit fontScale="85000" lnSpcReduction="20000"/>
          </a:bodyPr>
          <a:lstStyle/>
          <a:p>
            <a:r>
              <a:rPr lang="en-GB" sz="2400" dirty="0">
                <a:solidFill>
                  <a:schemeClr val="accent2">
                    <a:lumMod val="50000"/>
                  </a:schemeClr>
                </a:solidFill>
              </a:rPr>
              <a:t>When used for health campaigns, social marketing campaigns involve the following steps:</a:t>
            </a:r>
          </a:p>
          <a:p>
            <a:pPr marL="457200" indent="-457200">
              <a:buFont typeface="+mj-lt"/>
              <a:buAutoNum type="arabicPeriod"/>
            </a:pPr>
            <a:r>
              <a:rPr lang="en-GB" sz="2400" dirty="0">
                <a:solidFill>
                  <a:schemeClr val="accent2">
                    <a:lumMod val="50000"/>
                  </a:schemeClr>
                </a:solidFill>
              </a:rPr>
              <a:t>A swot analysis to assess the campaign environment</a:t>
            </a:r>
          </a:p>
          <a:p>
            <a:pPr marL="457200" indent="-457200">
              <a:buFont typeface="+mj-lt"/>
              <a:buAutoNum type="arabicPeriod"/>
            </a:pPr>
            <a:r>
              <a:rPr lang="en-GB" sz="2400" dirty="0">
                <a:solidFill>
                  <a:schemeClr val="accent2">
                    <a:lumMod val="50000"/>
                  </a:schemeClr>
                </a:solidFill>
              </a:rPr>
              <a:t>The identification and analysis of the target audience (TA) and SEGMENTING based on common characteristics</a:t>
            </a:r>
          </a:p>
          <a:p>
            <a:pPr marL="457200" indent="-457200">
              <a:buFont typeface="+mj-lt"/>
              <a:buAutoNum type="arabicPeriod"/>
            </a:pPr>
            <a:r>
              <a:rPr lang="en-GB" sz="2400" dirty="0">
                <a:solidFill>
                  <a:schemeClr val="accent2">
                    <a:lumMod val="50000"/>
                  </a:schemeClr>
                </a:solidFill>
              </a:rPr>
              <a:t>Identification of goals and objectives</a:t>
            </a:r>
          </a:p>
          <a:p>
            <a:pPr marL="457200" indent="-457200">
              <a:buFont typeface="+mj-lt"/>
              <a:buAutoNum type="arabicPeriod"/>
            </a:pPr>
            <a:r>
              <a:rPr lang="en-GB" sz="2400" dirty="0">
                <a:solidFill>
                  <a:schemeClr val="accent2">
                    <a:lumMod val="50000"/>
                  </a:schemeClr>
                </a:solidFill>
              </a:rPr>
              <a:t>Determine strategies under the four ‘P’s – product, price, place and promotion</a:t>
            </a:r>
          </a:p>
          <a:p>
            <a:pPr marL="457200" indent="-457200">
              <a:buFont typeface="+mj-lt"/>
              <a:buAutoNum type="arabicPeriod"/>
            </a:pPr>
            <a:r>
              <a:rPr lang="en-GB" sz="2400" dirty="0">
                <a:solidFill>
                  <a:schemeClr val="accent2">
                    <a:lumMod val="50000"/>
                  </a:schemeClr>
                </a:solidFill>
              </a:rPr>
              <a:t>Planning for the implementation, monitoring and evaluation of success (Kotler &amp; Lee, 2008)</a:t>
            </a:r>
          </a:p>
          <a:p>
            <a:pPr marL="457200" indent="-457200">
              <a:buFont typeface="+mj-lt"/>
              <a:buAutoNum type="arabicPeriod"/>
            </a:pPr>
            <a:r>
              <a:rPr lang="en-GB" sz="2400" dirty="0">
                <a:solidFill>
                  <a:schemeClr val="accent2">
                    <a:lumMod val="50000"/>
                  </a:schemeClr>
                </a:solidFill>
              </a:rPr>
              <a:t>These steps are based on theoretical models such as </a:t>
            </a:r>
            <a:r>
              <a:rPr lang="en-GB" sz="2400" dirty="0" err="1">
                <a:solidFill>
                  <a:schemeClr val="accent2">
                    <a:lumMod val="50000"/>
                  </a:schemeClr>
                </a:solidFill>
              </a:rPr>
              <a:t>Schiavo</a:t>
            </a:r>
            <a:r>
              <a:rPr lang="en-GB" sz="2400" dirty="0">
                <a:solidFill>
                  <a:schemeClr val="accent2">
                    <a:lumMod val="50000"/>
                  </a:schemeClr>
                </a:solidFill>
              </a:rPr>
              <a:t>,(2007); Bromley (1997) and </a:t>
            </a:r>
            <a:r>
              <a:rPr lang="en-GB" sz="2400" dirty="0" err="1">
                <a:solidFill>
                  <a:schemeClr val="accent2">
                    <a:lumMod val="50000"/>
                  </a:schemeClr>
                </a:solidFill>
              </a:rPr>
              <a:t>Lorber</a:t>
            </a:r>
            <a:r>
              <a:rPr lang="en-GB" sz="2400" dirty="0">
                <a:solidFill>
                  <a:schemeClr val="accent2">
                    <a:lumMod val="50000"/>
                  </a:schemeClr>
                </a:solidFill>
              </a:rPr>
              <a:t> &amp; Moore, (2002)</a:t>
            </a:r>
            <a:endParaRPr lang="en-US" sz="2400" dirty="0">
              <a:solidFill>
                <a:schemeClr val="accent2">
                  <a:lumMod val="50000"/>
                </a:schemeClr>
              </a:solidFill>
            </a:endParaRPr>
          </a:p>
        </p:txBody>
      </p:sp>
    </p:spTree>
    <p:extLst>
      <p:ext uri="{BB962C8B-B14F-4D97-AF65-F5344CB8AC3E}">
        <p14:creationId xmlns:p14="http://schemas.microsoft.com/office/powerpoint/2010/main" val="832049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CD046-264A-8848-AC07-97320DAF7CF9}"/>
              </a:ext>
            </a:extLst>
          </p:cNvPr>
          <p:cNvSpPr>
            <a:spLocks noGrp="1"/>
          </p:cNvSpPr>
          <p:nvPr>
            <p:ph type="title"/>
          </p:nvPr>
        </p:nvSpPr>
        <p:spPr/>
        <p:txBody>
          <a:bodyPr>
            <a:normAutofit fontScale="90000"/>
          </a:bodyPr>
          <a:lstStyle/>
          <a:p>
            <a:r>
              <a:rPr lang="en-GB" dirty="0">
                <a:solidFill>
                  <a:schemeClr val="accent2">
                    <a:lumMod val="50000"/>
                  </a:schemeClr>
                </a:solidFill>
              </a:rPr>
              <a:t>Key elements of the HC       campaign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04324564-2337-3A42-B56C-44738D9EF054}"/>
              </a:ext>
            </a:extLst>
          </p:cNvPr>
          <p:cNvSpPr>
            <a:spLocks noGrp="1"/>
          </p:cNvSpPr>
          <p:nvPr>
            <p:ph idx="1"/>
          </p:nvPr>
        </p:nvSpPr>
        <p:spPr>
          <a:xfrm>
            <a:off x="905164" y="2314231"/>
            <a:ext cx="10594109" cy="4405745"/>
          </a:xfrm>
        </p:spPr>
        <p:txBody>
          <a:bodyPr>
            <a:normAutofit fontScale="92500" lnSpcReduction="10000"/>
          </a:bodyPr>
          <a:lstStyle/>
          <a:p>
            <a:r>
              <a:rPr lang="en-GB" sz="2400" dirty="0">
                <a:solidFill>
                  <a:schemeClr val="accent2">
                    <a:lumMod val="50000"/>
                  </a:schemeClr>
                </a:solidFill>
              </a:rPr>
              <a:t>TA – target audience. The identification and segmentation is key, as you need to know your audience inside out if your campaign is going to work (</a:t>
            </a:r>
            <a:r>
              <a:rPr lang="en-GB" sz="2400" dirty="0" err="1">
                <a:solidFill>
                  <a:schemeClr val="accent2">
                    <a:lumMod val="50000"/>
                  </a:schemeClr>
                </a:solidFill>
              </a:rPr>
              <a:t>Schiavo</a:t>
            </a:r>
            <a:r>
              <a:rPr lang="en-GB" sz="2400" dirty="0">
                <a:solidFill>
                  <a:schemeClr val="accent2">
                    <a:lumMod val="50000"/>
                  </a:schemeClr>
                </a:solidFill>
              </a:rPr>
              <a:t>, 2007).</a:t>
            </a:r>
          </a:p>
          <a:p>
            <a:r>
              <a:rPr lang="en-GB" sz="2400" dirty="0">
                <a:solidFill>
                  <a:schemeClr val="accent2">
                    <a:lumMod val="50000"/>
                  </a:schemeClr>
                </a:solidFill>
              </a:rPr>
              <a:t>Things to consider are-</a:t>
            </a:r>
          </a:p>
          <a:p>
            <a:pPr lvl="1"/>
            <a:r>
              <a:rPr lang="en-GB" sz="2200" dirty="0">
                <a:solidFill>
                  <a:schemeClr val="accent2">
                    <a:lumMod val="50000"/>
                  </a:schemeClr>
                </a:solidFill>
              </a:rPr>
              <a:t>Age, race, gender, language, marital status, literacy level, needs, values, attitudes</a:t>
            </a:r>
            <a:r>
              <a:rPr lang="en-GB" sz="2400" dirty="0">
                <a:solidFill>
                  <a:schemeClr val="accent2">
                    <a:lumMod val="50000"/>
                  </a:schemeClr>
                </a:solidFill>
              </a:rPr>
              <a:t>, social norms, behaviours, barriers to behaviours, geography, transport, SES, education, professional status, lifestyle, culture and religion.</a:t>
            </a:r>
          </a:p>
          <a:p>
            <a:r>
              <a:rPr lang="en-GB" sz="2200" dirty="0">
                <a:solidFill>
                  <a:schemeClr val="accent2">
                    <a:lumMod val="50000"/>
                  </a:schemeClr>
                </a:solidFill>
              </a:rPr>
              <a:t>Example- the Croatian Ministry of Health and World Bank; The Health System Reform Project – to reduce the rate of C- V disease. The campaign had to address common risk factors in a country with devastating financial and political instability (Ana, 2004),</a:t>
            </a:r>
          </a:p>
          <a:p>
            <a:r>
              <a:rPr lang="en-GB" sz="2200" dirty="0">
                <a:solidFill>
                  <a:schemeClr val="accent2">
                    <a:lumMod val="50000"/>
                  </a:schemeClr>
                </a:solidFill>
              </a:rPr>
              <a:t>Their goal was to make the campaign easily recognisable via ‘national smoke out days’ and large gatherings for ‘health breakfasts’.</a:t>
            </a:r>
            <a:endParaRPr lang="en-US" sz="22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524423" y="342556"/>
            <a:ext cx="2324100" cy="1971675"/>
          </a:xfrm>
          <a:prstGeom prst="rect">
            <a:avLst/>
          </a:prstGeom>
          <a:ln>
            <a:solidFill>
              <a:schemeClr val="accent1"/>
            </a:solidFill>
          </a:ln>
        </p:spPr>
      </p:pic>
    </p:spTree>
    <p:extLst>
      <p:ext uri="{BB962C8B-B14F-4D97-AF65-F5344CB8AC3E}">
        <p14:creationId xmlns:p14="http://schemas.microsoft.com/office/powerpoint/2010/main" val="179365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AFC15-B5BE-5741-8E97-9F8DFFA0D2A7}"/>
              </a:ext>
            </a:extLst>
          </p:cNvPr>
          <p:cNvSpPr>
            <a:spLocks noGrp="1"/>
          </p:cNvSpPr>
          <p:nvPr>
            <p:ph type="title"/>
          </p:nvPr>
        </p:nvSpPr>
        <p:spPr/>
        <p:txBody>
          <a:bodyPr>
            <a:normAutofit fontScale="90000"/>
          </a:bodyPr>
          <a:lstStyle/>
          <a:p>
            <a:r>
              <a:rPr lang="en-GB" dirty="0">
                <a:solidFill>
                  <a:schemeClr val="accent2">
                    <a:lumMod val="50000"/>
                  </a:schemeClr>
                </a:solidFill>
              </a:rPr>
              <a:t>Primary and secondary TA’s           and segmentation</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8B67955A-60C2-C443-ADBC-12F47D75E09C}"/>
              </a:ext>
            </a:extLst>
          </p:cNvPr>
          <p:cNvSpPr>
            <a:spLocks noGrp="1"/>
          </p:cNvSpPr>
          <p:nvPr>
            <p:ph idx="1"/>
          </p:nvPr>
        </p:nvSpPr>
        <p:spPr/>
        <p:txBody>
          <a:bodyPr>
            <a:normAutofit fontScale="92500" lnSpcReduction="20000"/>
          </a:bodyPr>
          <a:lstStyle/>
          <a:p>
            <a:r>
              <a:rPr lang="en-GB" sz="2400" dirty="0">
                <a:solidFill>
                  <a:schemeClr val="accent2">
                    <a:lumMod val="50000"/>
                  </a:schemeClr>
                </a:solidFill>
              </a:rPr>
              <a:t>Primary TA – the people you directly want to influence </a:t>
            </a:r>
          </a:p>
          <a:p>
            <a:r>
              <a:rPr lang="en-GB" sz="2400" dirty="0">
                <a:solidFill>
                  <a:schemeClr val="accent2">
                    <a:lumMod val="50000"/>
                  </a:schemeClr>
                </a:solidFill>
              </a:rPr>
              <a:t>Secondary TA – the people who influence your primary TA</a:t>
            </a:r>
          </a:p>
          <a:p>
            <a:r>
              <a:rPr lang="en-GB" sz="2400" dirty="0">
                <a:solidFill>
                  <a:schemeClr val="accent2">
                    <a:lumMod val="50000"/>
                  </a:schemeClr>
                </a:solidFill>
              </a:rPr>
              <a:t>Campaign strategists recognise that sometimes it is more effective to target the secondary TA</a:t>
            </a:r>
          </a:p>
          <a:p>
            <a:r>
              <a:rPr lang="en-GB" sz="2400" dirty="0">
                <a:solidFill>
                  <a:schemeClr val="accent2">
                    <a:lumMod val="50000"/>
                  </a:schemeClr>
                </a:solidFill>
              </a:rPr>
              <a:t>Example – NY City restaurants were the secondary audience and banned from using trans-fats. The primary audience was the general public and the goal was the reduction of obesity (Angel, et al., 2009)</a:t>
            </a:r>
          </a:p>
          <a:p>
            <a:r>
              <a:rPr lang="en-GB" sz="2400" dirty="0">
                <a:solidFill>
                  <a:schemeClr val="accent2">
                    <a:lumMod val="50000"/>
                  </a:schemeClr>
                </a:solidFill>
              </a:rPr>
              <a:t>Another example- medical practises In Australia were targeted to inform regarding  Chlamydia although primary audience was general public and the reduction of chlamydia (Smith et al., 2008)</a:t>
            </a:r>
          </a:p>
          <a:p>
            <a:r>
              <a:rPr lang="en-GB" sz="2400" dirty="0">
                <a:solidFill>
                  <a:schemeClr val="accent2">
                    <a:lumMod val="50000"/>
                  </a:schemeClr>
                </a:solidFill>
              </a:rPr>
              <a:t>Segmentation remains problematic given audience diversity- which features do you focus upon? (Slater, 1995)</a:t>
            </a:r>
            <a:endParaRPr lang="en-US" sz="2400"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8948737" y="394944"/>
            <a:ext cx="2828925" cy="1619250"/>
          </a:xfrm>
          <a:prstGeom prst="rect">
            <a:avLst/>
          </a:prstGeom>
          <a:ln>
            <a:solidFill>
              <a:schemeClr val="accent1"/>
            </a:solidFill>
          </a:ln>
        </p:spPr>
      </p:pic>
    </p:spTree>
    <p:extLst>
      <p:ext uri="{BB962C8B-B14F-4D97-AF65-F5344CB8AC3E}">
        <p14:creationId xmlns:p14="http://schemas.microsoft.com/office/powerpoint/2010/main" val="608417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87BF1-3B18-2C45-B986-172D0FC5DA67}"/>
              </a:ext>
            </a:extLst>
          </p:cNvPr>
          <p:cNvSpPr>
            <a:spLocks noGrp="1"/>
          </p:cNvSpPr>
          <p:nvPr>
            <p:ph type="title"/>
          </p:nvPr>
        </p:nvSpPr>
        <p:spPr/>
        <p:txBody>
          <a:bodyPr/>
          <a:lstStyle/>
          <a:p>
            <a:r>
              <a:rPr lang="en-GB" dirty="0">
                <a:solidFill>
                  <a:schemeClr val="accent2">
                    <a:lumMod val="50000"/>
                  </a:schemeClr>
                </a:solidFill>
              </a:rPr>
              <a:t>Role of theory</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05C72667-725C-604C-98D8-CC5990C05947}"/>
              </a:ext>
            </a:extLst>
          </p:cNvPr>
          <p:cNvSpPr>
            <a:spLocks noGrp="1"/>
          </p:cNvSpPr>
          <p:nvPr>
            <p:ph idx="1"/>
          </p:nvPr>
        </p:nvSpPr>
        <p:spPr>
          <a:xfrm>
            <a:off x="586509" y="2456873"/>
            <a:ext cx="11070069" cy="3613066"/>
          </a:xfrm>
        </p:spPr>
        <p:txBody>
          <a:bodyPr>
            <a:normAutofit/>
          </a:bodyPr>
          <a:lstStyle/>
          <a:p>
            <a:r>
              <a:rPr lang="en-GB" sz="2400" dirty="0">
                <a:solidFill>
                  <a:schemeClr val="accent2">
                    <a:lumMod val="50000"/>
                  </a:schemeClr>
                </a:solidFill>
              </a:rPr>
              <a:t>The Theory of Planned Behaviour and the Theory of Reasoned Action – are behind changes in attitudinal beliefs, perceptions and social norms, as they propose that behavioural change comes from these.</a:t>
            </a:r>
          </a:p>
          <a:p>
            <a:r>
              <a:rPr lang="en-GB" sz="2400" dirty="0">
                <a:solidFill>
                  <a:schemeClr val="accent2">
                    <a:lumMod val="50000"/>
                  </a:schemeClr>
                </a:solidFill>
              </a:rPr>
              <a:t>Segmenting and self efficacy is derived from Social Cognitive Theory, which states that people model their actions and self efficacy from the observation of others. </a:t>
            </a:r>
          </a:p>
        </p:txBody>
      </p:sp>
      <p:pic>
        <p:nvPicPr>
          <p:cNvPr id="4" name="Picture 3"/>
          <p:cNvPicPr>
            <a:picLocks noChangeAspect="1"/>
          </p:cNvPicPr>
          <p:nvPr/>
        </p:nvPicPr>
        <p:blipFill>
          <a:blip r:embed="rId2"/>
          <a:stretch>
            <a:fillRect/>
          </a:stretch>
        </p:blipFill>
        <p:spPr>
          <a:xfrm>
            <a:off x="7423311" y="369455"/>
            <a:ext cx="4233267" cy="2087418"/>
          </a:xfrm>
          <a:prstGeom prst="rect">
            <a:avLst/>
          </a:prstGeom>
          <a:ln>
            <a:solidFill>
              <a:schemeClr val="accent1"/>
            </a:solidFill>
          </a:ln>
        </p:spPr>
      </p:pic>
      <p:pic>
        <p:nvPicPr>
          <p:cNvPr id="5" name="Picture 4"/>
          <p:cNvPicPr>
            <a:picLocks noChangeAspect="1"/>
          </p:cNvPicPr>
          <p:nvPr/>
        </p:nvPicPr>
        <p:blipFill rotWithShape="1">
          <a:blip r:embed="rId3"/>
          <a:srcRect t="22519"/>
          <a:stretch/>
        </p:blipFill>
        <p:spPr>
          <a:xfrm>
            <a:off x="4174836" y="4589290"/>
            <a:ext cx="4100657" cy="1923328"/>
          </a:xfrm>
          <a:prstGeom prst="rect">
            <a:avLst/>
          </a:prstGeom>
          <a:ln>
            <a:solidFill>
              <a:schemeClr val="accent1"/>
            </a:solidFill>
          </a:ln>
        </p:spPr>
      </p:pic>
    </p:spTree>
    <p:extLst>
      <p:ext uri="{BB962C8B-B14F-4D97-AF65-F5344CB8AC3E}">
        <p14:creationId xmlns:p14="http://schemas.microsoft.com/office/powerpoint/2010/main" val="3921601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738909"/>
            <a:ext cx="10058400" cy="5296131"/>
          </a:xfrm>
        </p:spPr>
        <p:txBody>
          <a:bodyPr/>
          <a:lstStyle/>
          <a:p>
            <a:r>
              <a:rPr lang="en-GB" sz="2400" dirty="0">
                <a:solidFill>
                  <a:schemeClr val="accent2">
                    <a:lumMod val="50000"/>
                  </a:schemeClr>
                </a:solidFill>
              </a:rPr>
              <a:t>The perceived preventability and cost of alternative behaviours is based upon the Health Belief Model, where individuals weigh up the risks, benefits and barriers to change,  before making a commitment to change.</a:t>
            </a:r>
          </a:p>
          <a:p>
            <a:r>
              <a:rPr lang="en-GB" sz="2400" dirty="0">
                <a:solidFill>
                  <a:schemeClr val="accent2">
                    <a:lumMod val="50000"/>
                  </a:schemeClr>
                </a:solidFill>
              </a:rPr>
              <a:t>The </a:t>
            </a:r>
            <a:r>
              <a:rPr lang="en-GB" sz="2400" dirty="0" err="1">
                <a:solidFill>
                  <a:schemeClr val="accent2">
                    <a:lumMod val="50000"/>
                  </a:schemeClr>
                </a:solidFill>
              </a:rPr>
              <a:t>Transtheoretical</a:t>
            </a:r>
            <a:r>
              <a:rPr lang="en-GB" sz="2400" dirty="0">
                <a:solidFill>
                  <a:schemeClr val="accent2">
                    <a:lumMod val="50000"/>
                  </a:schemeClr>
                </a:solidFill>
              </a:rPr>
              <a:t> Model (Prochaska, </a:t>
            </a:r>
            <a:r>
              <a:rPr lang="en-GB" sz="2400" dirty="0" err="1">
                <a:solidFill>
                  <a:schemeClr val="accent2">
                    <a:lumMod val="50000"/>
                  </a:schemeClr>
                </a:solidFill>
              </a:rPr>
              <a:t>DiClemente</a:t>
            </a:r>
            <a:r>
              <a:rPr lang="en-GB" sz="2400" dirty="0">
                <a:solidFill>
                  <a:schemeClr val="accent2">
                    <a:lumMod val="50000"/>
                  </a:schemeClr>
                </a:solidFill>
              </a:rPr>
              <a:t> &amp; Norcross, 1992) is also a widely recognised model for  segmentation and  behavioural change.</a:t>
            </a:r>
          </a:p>
          <a:p>
            <a:endParaRPr lang="en-GB" dirty="0"/>
          </a:p>
        </p:txBody>
      </p:sp>
      <p:pic>
        <p:nvPicPr>
          <p:cNvPr id="4" name="Picture 3"/>
          <p:cNvPicPr>
            <a:picLocks noChangeAspect="1"/>
          </p:cNvPicPr>
          <p:nvPr/>
        </p:nvPicPr>
        <p:blipFill>
          <a:blip r:embed="rId2"/>
          <a:stretch>
            <a:fillRect/>
          </a:stretch>
        </p:blipFill>
        <p:spPr>
          <a:xfrm>
            <a:off x="914817" y="3815532"/>
            <a:ext cx="4534637" cy="2470773"/>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6865087" y="3815531"/>
            <a:ext cx="4412095" cy="2470773"/>
          </a:xfrm>
          <a:prstGeom prst="rect">
            <a:avLst/>
          </a:prstGeom>
          <a:ln>
            <a:solidFill>
              <a:schemeClr val="accent1"/>
            </a:solidFill>
          </a:ln>
        </p:spPr>
      </p:pic>
    </p:spTree>
    <p:extLst>
      <p:ext uri="{BB962C8B-B14F-4D97-AF65-F5344CB8AC3E}">
        <p14:creationId xmlns:p14="http://schemas.microsoft.com/office/powerpoint/2010/main" val="421063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2">
                    <a:lumMod val="50000"/>
                  </a:schemeClr>
                </a:solidFill>
              </a:rPr>
              <a:t>Theory of Planned Behaviour/ </a:t>
            </a:r>
            <a:br>
              <a:rPr lang="en-GB" dirty="0">
                <a:solidFill>
                  <a:schemeClr val="accent2">
                    <a:lumMod val="50000"/>
                  </a:schemeClr>
                </a:solidFill>
              </a:rPr>
            </a:br>
            <a:r>
              <a:rPr lang="en-GB" dirty="0">
                <a:solidFill>
                  <a:schemeClr val="accent2">
                    <a:lumMod val="50000"/>
                  </a:schemeClr>
                </a:solidFill>
              </a:rPr>
              <a:t>Theory of Reasoned Action</a:t>
            </a:r>
          </a:p>
        </p:txBody>
      </p:sp>
      <p:sp>
        <p:nvSpPr>
          <p:cNvPr id="3" name="Content Placeholder 2"/>
          <p:cNvSpPr>
            <a:spLocks noGrp="1"/>
          </p:cNvSpPr>
          <p:nvPr>
            <p:ph idx="1"/>
          </p:nvPr>
        </p:nvSpPr>
        <p:spPr>
          <a:xfrm>
            <a:off x="1066800" y="2103120"/>
            <a:ext cx="10058400" cy="4140662"/>
          </a:xfrm>
        </p:spPr>
        <p:txBody>
          <a:bodyPr>
            <a:normAutofit lnSpcReduction="10000"/>
          </a:bodyPr>
          <a:lstStyle/>
          <a:p>
            <a:r>
              <a:rPr lang="en-GB" sz="2000" dirty="0">
                <a:solidFill>
                  <a:schemeClr val="accent2">
                    <a:lumMod val="50000"/>
                  </a:schemeClr>
                </a:solidFill>
              </a:rPr>
              <a:t>Deliberate processing of available information in the form of intention</a:t>
            </a:r>
          </a:p>
          <a:p>
            <a:r>
              <a:rPr lang="en-GB" sz="2000" dirty="0">
                <a:solidFill>
                  <a:schemeClr val="accent2">
                    <a:lumMod val="50000"/>
                  </a:schemeClr>
                </a:solidFill>
              </a:rPr>
              <a:t>Based on the concept that attitudes guide behaviour and the intention to perform a particular behaviour.</a:t>
            </a:r>
          </a:p>
          <a:p>
            <a:r>
              <a:rPr lang="en-GB" sz="2000" dirty="0">
                <a:solidFill>
                  <a:schemeClr val="accent2">
                    <a:lumMod val="50000"/>
                  </a:schemeClr>
                </a:solidFill>
              </a:rPr>
              <a:t>The model also includes perceived behavioural control (PBC) which is taken as a direct predictor of behaviour and an indirect predictor of behaviour via intention.</a:t>
            </a:r>
          </a:p>
          <a:p>
            <a:r>
              <a:rPr lang="en-GB" sz="2000" dirty="0">
                <a:solidFill>
                  <a:schemeClr val="accent2">
                    <a:lumMod val="50000"/>
                  </a:schemeClr>
                </a:solidFill>
              </a:rPr>
              <a:t>The other determinant of intention is subjective norm (SN). This relates to an individuals belief of how other persons think they should behave . This is a form of social pressure that individuals feel to perform or not perform an action/behaviour.</a:t>
            </a:r>
          </a:p>
          <a:p>
            <a:r>
              <a:rPr lang="en-GB" sz="2000" dirty="0">
                <a:solidFill>
                  <a:schemeClr val="accent2">
                    <a:lumMod val="50000"/>
                  </a:schemeClr>
                </a:solidFill>
              </a:rPr>
              <a:t>The theory also allows for feedback loops from behaviour- </a:t>
            </a:r>
            <a:r>
              <a:rPr lang="en-GB" sz="2000" dirty="0" err="1">
                <a:solidFill>
                  <a:schemeClr val="accent2">
                    <a:lumMod val="50000"/>
                  </a:schemeClr>
                </a:solidFill>
              </a:rPr>
              <a:t>ie</a:t>
            </a:r>
            <a:r>
              <a:rPr lang="en-GB" sz="2000" dirty="0">
                <a:solidFill>
                  <a:schemeClr val="accent2">
                    <a:lumMod val="50000"/>
                  </a:schemeClr>
                </a:solidFill>
              </a:rPr>
              <a:t> unanticipated consequences or reactions can change beliefs, intentions or actions.</a:t>
            </a:r>
          </a:p>
        </p:txBody>
      </p:sp>
    </p:spTree>
    <p:extLst>
      <p:ext uri="{BB962C8B-B14F-4D97-AF65-F5344CB8AC3E}">
        <p14:creationId xmlns:p14="http://schemas.microsoft.com/office/powerpoint/2010/main" val="1875942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lumMod val="50000"/>
                  </a:schemeClr>
                </a:solidFill>
              </a:rPr>
              <a:t>Theory of Planned Behaviour:</a:t>
            </a:r>
          </a:p>
        </p:txBody>
      </p:sp>
      <p:pic>
        <p:nvPicPr>
          <p:cNvPr id="4" name="Content Placeholder 3"/>
          <p:cNvPicPr>
            <a:picLocks noGrp="1" noChangeAspect="1"/>
          </p:cNvPicPr>
          <p:nvPr>
            <p:ph idx="1"/>
          </p:nvPr>
        </p:nvPicPr>
        <p:blipFill>
          <a:blip r:embed="rId2"/>
          <a:stretch>
            <a:fillRect/>
          </a:stretch>
        </p:blipFill>
        <p:spPr>
          <a:xfrm>
            <a:off x="2039175" y="1942819"/>
            <a:ext cx="8517989" cy="4153181"/>
          </a:xfrm>
          <a:prstGeom prst="rect">
            <a:avLst/>
          </a:prstGeom>
          <a:ln>
            <a:solidFill>
              <a:schemeClr val="accent1"/>
            </a:solidFill>
          </a:ln>
        </p:spPr>
      </p:pic>
    </p:spTree>
    <p:extLst>
      <p:ext uri="{BB962C8B-B14F-4D97-AF65-F5344CB8AC3E}">
        <p14:creationId xmlns:p14="http://schemas.microsoft.com/office/powerpoint/2010/main" val="2333893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F6C4-CF4E-D047-B1AF-0F2A0348EB87}"/>
              </a:ext>
            </a:extLst>
          </p:cNvPr>
          <p:cNvSpPr>
            <a:spLocks noGrp="1"/>
          </p:cNvSpPr>
          <p:nvPr>
            <p:ph type="title"/>
          </p:nvPr>
        </p:nvSpPr>
        <p:spPr/>
        <p:txBody>
          <a:bodyPr>
            <a:normAutofit fontScale="90000"/>
          </a:bodyPr>
          <a:lstStyle/>
          <a:p>
            <a:r>
              <a:rPr lang="en-GB" dirty="0">
                <a:solidFill>
                  <a:schemeClr val="accent2">
                    <a:lumMod val="50000"/>
                  </a:schemeClr>
                </a:solidFill>
              </a:rPr>
              <a:t>Objectives and expected outcomes</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9D33B709-7758-BA4A-A3EF-76A69999FE40}"/>
              </a:ext>
            </a:extLst>
          </p:cNvPr>
          <p:cNvSpPr>
            <a:spLocks noGrp="1"/>
          </p:cNvSpPr>
          <p:nvPr>
            <p:ph idx="1"/>
          </p:nvPr>
        </p:nvSpPr>
        <p:spPr/>
        <p:txBody>
          <a:bodyPr>
            <a:normAutofit lnSpcReduction="10000"/>
          </a:bodyPr>
          <a:lstStyle/>
          <a:p>
            <a:r>
              <a:rPr lang="en-GB" sz="2400" dirty="0">
                <a:solidFill>
                  <a:schemeClr val="accent2">
                    <a:lumMod val="50000"/>
                  </a:schemeClr>
                </a:solidFill>
              </a:rPr>
              <a:t>For a successful campaign, there should be early agreement on the expected outcomes. There should be well defined objectives, communicated in a strategic manner in order to make this possible (</a:t>
            </a:r>
            <a:r>
              <a:rPr lang="en-GB" sz="2400" dirty="0" err="1">
                <a:solidFill>
                  <a:schemeClr val="accent2">
                    <a:lumMod val="50000"/>
                  </a:schemeClr>
                </a:solidFill>
              </a:rPr>
              <a:t>Schiavo</a:t>
            </a:r>
            <a:r>
              <a:rPr lang="en-GB" sz="2400" dirty="0">
                <a:solidFill>
                  <a:schemeClr val="accent2">
                    <a:lumMod val="50000"/>
                  </a:schemeClr>
                </a:solidFill>
              </a:rPr>
              <a:t>, 2007).</a:t>
            </a:r>
          </a:p>
          <a:p>
            <a:r>
              <a:rPr lang="en-GB" sz="2400" dirty="0">
                <a:solidFill>
                  <a:schemeClr val="accent2">
                    <a:lumMod val="50000"/>
                  </a:schemeClr>
                </a:solidFill>
              </a:rPr>
              <a:t>Health campaigns aim to influence behaviour,  but although this is the final goal, there are several stages recognised before an individual commits to new behaviour – it is essential that campaigns account for these stages in </a:t>
            </a:r>
            <a:r>
              <a:rPr lang="en-GB" sz="2400" dirty="0">
                <a:solidFill>
                  <a:srgbClr val="C00000"/>
                </a:solidFill>
              </a:rPr>
              <a:t>attitude, knowledge, social norms, perceptions of risk</a:t>
            </a:r>
            <a:r>
              <a:rPr lang="en-GB" sz="2400" dirty="0">
                <a:solidFill>
                  <a:schemeClr val="accent2">
                    <a:lumMod val="50000"/>
                  </a:schemeClr>
                </a:solidFill>
              </a:rPr>
              <a:t> etc. It is important that these stages are part of the campaign objectives (Lederman et al., 2008).</a:t>
            </a:r>
            <a:endParaRPr lang="en-US" sz="2400" dirty="0">
              <a:solidFill>
                <a:schemeClr val="accent2">
                  <a:lumMod val="50000"/>
                </a:schemeClr>
              </a:solidFill>
            </a:endParaRPr>
          </a:p>
        </p:txBody>
      </p:sp>
    </p:spTree>
    <p:extLst>
      <p:ext uri="{BB962C8B-B14F-4D97-AF65-F5344CB8AC3E}">
        <p14:creationId xmlns:p14="http://schemas.microsoft.com/office/powerpoint/2010/main" val="3394157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41590-DC17-4946-93F7-D2CA8F1EC5C7}"/>
              </a:ext>
            </a:extLst>
          </p:cNvPr>
          <p:cNvSpPr>
            <a:spLocks noGrp="1"/>
          </p:cNvSpPr>
          <p:nvPr>
            <p:ph type="title"/>
          </p:nvPr>
        </p:nvSpPr>
        <p:spPr/>
        <p:txBody>
          <a:bodyPr/>
          <a:lstStyle/>
          <a:p>
            <a:r>
              <a:rPr lang="en-GB" dirty="0">
                <a:solidFill>
                  <a:schemeClr val="accent1">
                    <a:lumMod val="50000"/>
                  </a:schemeClr>
                </a:solidFill>
              </a:rPr>
              <a:t>Types of media</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id="{4BBF6555-2FD0-D540-8685-DBB793ECB0F6}"/>
              </a:ext>
            </a:extLst>
          </p:cNvPr>
          <p:cNvSpPr>
            <a:spLocks noGrp="1"/>
          </p:cNvSpPr>
          <p:nvPr>
            <p:ph idx="1"/>
          </p:nvPr>
        </p:nvSpPr>
        <p:spPr/>
        <p:txBody>
          <a:bodyPr>
            <a:normAutofit/>
          </a:bodyPr>
          <a:lstStyle/>
          <a:p>
            <a:r>
              <a:rPr lang="en-GB" sz="2400" dirty="0">
                <a:solidFill>
                  <a:schemeClr val="accent1">
                    <a:lumMod val="50000"/>
                  </a:schemeClr>
                </a:solidFill>
              </a:rPr>
              <a:t>The media selected should be the most effective way to reach the TA and offer the opportunity for individuals to notice and remember</a:t>
            </a:r>
          </a:p>
          <a:p>
            <a:r>
              <a:rPr lang="en-GB" sz="2400" dirty="0" err="1">
                <a:solidFill>
                  <a:schemeClr val="accent1">
                    <a:lumMod val="50000"/>
                  </a:schemeClr>
                </a:solidFill>
              </a:rPr>
              <a:t>Hornick</a:t>
            </a:r>
            <a:r>
              <a:rPr lang="en-GB" sz="2400" dirty="0">
                <a:solidFill>
                  <a:schemeClr val="accent1">
                    <a:lumMod val="50000"/>
                  </a:schemeClr>
                </a:solidFill>
              </a:rPr>
              <a:t> (2002) argues that not enough emphasis is placed upon </a:t>
            </a:r>
            <a:r>
              <a:rPr lang="en-GB" sz="2400" b="1" dirty="0">
                <a:solidFill>
                  <a:srgbClr val="C00000"/>
                </a:solidFill>
              </a:rPr>
              <a:t>HOW</a:t>
            </a:r>
            <a:r>
              <a:rPr lang="en-GB" sz="2400" dirty="0">
                <a:solidFill>
                  <a:schemeClr val="accent1">
                    <a:lumMod val="50000"/>
                  </a:schemeClr>
                </a:solidFill>
              </a:rPr>
              <a:t> the message is communicated and that this is crucial</a:t>
            </a:r>
          </a:p>
          <a:p>
            <a:r>
              <a:rPr lang="en-GB" sz="2400" dirty="0">
                <a:solidFill>
                  <a:schemeClr val="accent1">
                    <a:lumMod val="50000"/>
                  </a:schemeClr>
                </a:solidFill>
              </a:rPr>
              <a:t>You want to aim for </a:t>
            </a:r>
            <a:r>
              <a:rPr lang="en-GB" sz="2400" b="1" dirty="0">
                <a:solidFill>
                  <a:srgbClr val="C00000"/>
                </a:solidFill>
              </a:rPr>
              <a:t>MAXIMUM SATURATION</a:t>
            </a:r>
          </a:p>
          <a:p>
            <a:r>
              <a:rPr lang="en-GB" sz="2400" dirty="0">
                <a:solidFill>
                  <a:schemeClr val="accent1">
                    <a:lumMod val="50000"/>
                  </a:schemeClr>
                </a:solidFill>
              </a:rPr>
              <a:t>Whilst TV, radio, newspapers etc have been the traditional route, the emphasis is now on the internet and social media</a:t>
            </a:r>
          </a:p>
          <a:p>
            <a:r>
              <a:rPr lang="en-GB" sz="2400" dirty="0">
                <a:solidFill>
                  <a:schemeClr val="accent1">
                    <a:lumMod val="50000"/>
                  </a:schemeClr>
                </a:solidFill>
              </a:rPr>
              <a:t>The internet/social media is different for important reasons-</a:t>
            </a:r>
            <a:endParaRPr lang="en-US" sz="2400" dirty="0">
              <a:solidFill>
                <a:schemeClr val="accent1">
                  <a:lumMod val="50000"/>
                </a:schemeClr>
              </a:solidFill>
            </a:endParaRPr>
          </a:p>
        </p:txBody>
      </p:sp>
    </p:spTree>
    <p:extLst>
      <p:ext uri="{BB962C8B-B14F-4D97-AF65-F5344CB8AC3E}">
        <p14:creationId xmlns:p14="http://schemas.microsoft.com/office/powerpoint/2010/main" val="1124671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079C3-C0BA-B449-84D9-9381AC6C9279}"/>
              </a:ext>
            </a:extLst>
          </p:cNvPr>
          <p:cNvSpPr>
            <a:spLocks noGrp="1"/>
          </p:cNvSpPr>
          <p:nvPr>
            <p:ph type="title"/>
          </p:nvPr>
        </p:nvSpPr>
        <p:spPr/>
        <p:txBody>
          <a:bodyPr/>
          <a:lstStyle/>
          <a:p>
            <a:r>
              <a:rPr lang="en-GB" dirty="0">
                <a:solidFill>
                  <a:schemeClr val="accent1">
                    <a:lumMod val="50000"/>
                  </a:schemeClr>
                </a:solidFill>
              </a:rPr>
              <a:t>Media messages</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id="{D511B4BC-0E08-A147-AD6C-0BE02301B3C6}"/>
              </a:ext>
            </a:extLst>
          </p:cNvPr>
          <p:cNvSpPr>
            <a:spLocks noGrp="1"/>
          </p:cNvSpPr>
          <p:nvPr>
            <p:ph idx="1"/>
          </p:nvPr>
        </p:nvSpPr>
        <p:spPr>
          <a:xfrm>
            <a:off x="868218" y="1921164"/>
            <a:ext cx="10603346" cy="4470400"/>
          </a:xfrm>
        </p:spPr>
        <p:txBody>
          <a:bodyPr>
            <a:normAutofit fontScale="92500" lnSpcReduction="10000"/>
          </a:bodyPr>
          <a:lstStyle/>
          <a:p>
            <a:r>
              <a:rPr lang="en-GB" sz="2400" dirty="0">
                <a:solidFill>
                  <a:schemeClr val="accent1">
                    <a:lumMod val="50000"/>
                  </a:schemeClr>
                </a:solidFill>
              </a:rPr>
              <a:t>According to Atkin (2001), media messages can be perceived as offensive, boring, stale, confusing, irritating, misleading, irrelevant, useless and so on! </a:t>
            </a:r>
          </a:p>
          <a:p>
            <a:r>
              <a:rPr lang="en-GB" sz="2400" dirty="0">
                <a:solidFill>
                  <a:schemeClr val="accent1">
                    <a:lumMod val="50000"/>
                  </a:schemeClr>
                </a:solidFill>
              </a:rPr>
              <a:t>We have to get it right! </a:t>
            </a:r>
          </a:p>
          <a:p>
            <a:r>
              <a:rPr lang="en-GB" sz="2400" dirty="0">
                <a:solidFill>
                  <a:schemeClr val="accent1">
                    <a:lumMod val="50000"/>
                  </a:schemeClr>
                </a:solidFill>
              </a:rPr>
              <a:t>What does psychology tell us about the Psychographics of the TA?</a:t>
            </a:r>
          </a:p>
          <a:p>
            <a:r>
              <a:rPr lang="en-GB" sz="2400" dirty="0">
                <a:solidFill>
                  <a:schemeClr val="accent1">
                    <a:lumMod val="50000"/>
                  </a:schemeClr>
                </a:solidFill>
              </a:rPr>
              <a:t>We know that sensation seeking personalities are more likely to process messages differently (Lang et al., 2005). Why?</a:t>
            </a:r>
          </a:p>
          <a:p>
            <a:r>
              <a:rPr lang="en-GB" sz="2400" dirty="0">
                <a:solidFill>
                  <a:schemeClr val="accent1">
                    <a:lumMod val="50000"/>
                  </a:schemeClr>
                </a:solidFill>
              </a:rPr>
              <a:t>Likewise, cancer communications evoke specific responses to risky behaviours (dependent on sensation seeking; Stephenson &amp; Southwell, 2006)</a:t>
            </a:r>
          </a:p>
          <a:p>
            <a:r>
              <a:rPr lang="en-GB" sz="2400" dirty="0">
                <a:solidFill>
                  <a:schemeClr val="accent1">
                    <a:lumMod val="50000"/>
                  </a:schemeClr>
                </a:solidFill>
              </a:rPr>
              <a:t>The main purpose of pro-health media is to sell a pro-health attitude, therefore attention must be directed towards both </a:t>
            </a:r>
            <a:r>
              <a:rPr lang="en-GB" sz="2400" b="1" dirty="0">
                <a:solidFill>
                  <a:srgbClr val="C00000"/>
                </a:solidFill>
              </a:rPr>
              <a:t>STRUCTURE</a:t>
            </a:r>
            <a:r>
              <a:rPr lang="en-GB" sz="2400" dirty="0">
                <a:solidFill>
                  <a:schemeClr val="accent1">
                    <a:lumMod val="50000"/>
                  </a:schemeClr>
                </a:solidFill>
              </a:rPr>
              <a:t> and </a:t>
            </a:r>
            <a:r>
              <a:rPr lang="en-GB" sz="2400" b="1" dirty="0">
                <a:solidFill>
                  <a:srgbClr val="C00000"/>
                </a:solidFill>
              </a:rPr>
              <a:t>CONTENT</a:t>
            </a:r>
            <a:r>
              <a:rPr lang="en-GB" sz="2400" dirty="0">
                <a:solidFill>
                  <a:schemeClr val="accent1">
                    <a:lumMod val="50000"/>
                  </a:schemeClr>
                </a:solidFill>
              </a:rPr>
              <a:t> of the message (strong, fast paced, emotional and factual) </a:t>
            </a:r>
            <a:endParaRPr lang="en-US" sz="2400" dirty="0">
              <a:solidFill>
                <a:schemeClr val="accent1">
                  <a:lumMod val="50000"/>
                </a:schemeClr>
              </a:solidFill>
            </a:endParaRPr>
          </a:p>
        </p:txBody>
      </p:sp>
    </p:spTree>
    <p:extLst>
      <p:ext uri="{BB962C8B-B14F-4D97-AF65-F5344CB8AC3E}">
        <p14:creationId xmlns:p14="http://schemas.microsoft.com/office/powerpoint/2010/main" val="818267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8FC99-DABB-A544-9213-76A2D8163FF3}"/>
              </a:ext>
            </a:extLst>
          </p:cNvPr>
          <p:cNvSpPr>
            <a:spLocks noGrp="1"/>
          </p:cNvSpPr>
          <p:nvPr>
            <p:ph type="title"/>
          </p:nvPr>
        </p:nvSpPr>
        <p:spPr/>
        <p:txBody>
          <a:bodyPr/>
          <a:lstStyle/>
          <a:p>
            <a:r>
              <a:rPr lang="en-GB" dirty="0">
                <a:solidFill>
                  <a:schemeClr val="accent1">
                    <a:lumMod val="50000"/>
                  </a:schemeClr>
                </a:solidFill>
              </a:rPr>
              <a:t>Measuring behavioural change</a:t>
            </a:r>
            <a:endParaRPr lang="en-US" dirty="0">
              <a:solidFill>
                <a:schemeClr val="accent1">
                  <a:lumMod val="50000"/>
                </a:schemeClr>
              </a:solidFill>
            </a:endParaRPr>
          </a:p>
        </p:txBody>
      </p:sp>
      <p:sp>
        <p:nvSpPr>
          <p:cNvPr id="3" name="Content Placeholder 2">
            <a:extLst>
              <a:ext uri="{FF2B5EF4-FFF2-40B4-BE49-F238E27FC236}">
                <a16:creationId xmlns:a16="http://schemas.microsoft.com/office/drawing/2014/main" id="{E1E084E3-4D11-0C48-A216-4FAA0D2532A6}"/>
              </a:ext>
            </a:extLst>
          </p:cNvPr>
          <p:cNvSpPr>
            <a:spLocks noGrp="1"/>
          </p:cNvSpPr>
          <p:nvPr>
            <p:ph idx="1"/>
          </p:nvPr>
        </p:nvSpPr>
        <p:spPr/>
        <p:txBody>
          <a:bodyPr>
            <a:normAutofit fontScale="92500" lnSpcReduction="10000"/>
          </a:bodyPr>
          <a:lstStyle/>
          <a:p>
            <a:r>
              <a:rPr lang="en-GB" sz="2400" dirty="0">
                <a:solidFill>
                  <a:schemeClr val="accent1">
                    <a:lumMod val="50000"/>
                  </a:schemeClr>
                </a:solidFill>
              </a:rPr>
              <a:t>Salmon &amp; Murray- Johnson, (2001):</a:t>
            </a:r>
          </a:p>
          <a:p>
            <a:r>
              <a:rPr lang="en-GB" sz="2400" dirty="0">
                <a:solidFill>
                  <a:schemeClr val="accent1">
                    <a:lumMod val="50000"/>
                  </a:schemeClr>
                </a:solidFill>
              </a:rPr>
              <a:t>The time of measurement is crucial </a:t>
            </a:r>
          </a:p>
          <a:p>
            <a:r>
              <a:rPr lang="en-GB" sz="2400" dirty="0">
                <a:solidFill>
                  <a:schemeClr val="accent1">
                    <a:lumMod val="50000"/>
                  </a:schemeClr>
                </a:solidFill>
              </a:rPr>
              <a:t>Why?</a:t>
            </a:r>
          </a:p>
          <a:p>
            <a:r>
              <a:rPr lang="en-GB" sz="2400" dirty="0">
                <a:solidFill>
                  <a:schemeClr val="accent1">
                    <a:lumMod val="50000"/>
                  </a:schemeClr>
                </a:solidFill>
              </a:rPr>
              <a:t>Changing in social norms takes place at different rates dependent on campaign</a:t>
            </a:r>
          </a:p>
          <a:p>
            <a:r>
              <a:rPr lang="en-GB" sz="2400" dirty="0">
                <a:solidFill>
                  <a:schemeClr val="accent1">
                    <a:lumMod val="50000"/>
                  </a:schemeClr>
                </a:solidFill>
              </a:rPr>
              <a:t>Also, what changes?</a:t>
            </a:r>
          </a:p>
          <a:p>
            <a:pPr lvl="1"/>
            <a:r>
              <a:rPr lang="en-GB" sz="2200" dirty="0">
                <a:solidFill>
                  <a:schemeClr val="accent1">
                    <a:lumMod val="50000"/>
                  </a:schemeClr>
                </a:solidFill>
              </a:rPr>
              <a:t>Knowledge</a:t>
            </a:r>
          </a:p>
          <a:p>
            <a:pPr lvl="1"/>
            <a:r>
              <a:rPr lang="en-GB" sz="2200" dirty="0">
                <a:solidFill>
                  <a:schemeClr val="accent1">
                    <a:lumMod val="50000"/>
                  </a:schemeClr>
                </a:solidFill>
              </a:rPr>
              <a:t>Attitude</a:t>
            </a:r>
          </a:p>
          <a:p>
            <a:pPr lvl="1"/>
            <a:r>
              <a:rPr lang="en-GB" sz="2200" dirty="0">
                <a:solidFill>
                  <a:schemeClr val="accent1">
                    <a:lumMod val="50000"/>
                  </a:schemeClr>
                </a:solidFill>
              </a:rPr>
              <a:t>Social norms</a:t>
            </a:r>
          </a:p>
          <a:p>
            <a:pPr lvl="1"/>
            <a:r>
              <a:rPr lang="en-GB" sz="2200" dirty="0">
                <a:solidFill>
                  <a:schemeClr val="accent1">
                    <a:lumMod val="50000"/>
                  </a:schemeClr>
                </a:solidFill>
              </a:rPr>
              <a:t>Behaviour </a:t>
            </a:r>
          </a:p>
          <a:p>
            <a:endParaRPr lang="en-US" sz="24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6096000" y="4225934"/>
            <a:ext cx="4054764" cy="2063020"/>
          </a:xfrm>
          <a:prstGeom prst="rect">
            <a:avLst/>
          </a:prstGeom>
          <a:ln>
            <a:solidFill>
              <a:schemeClr val="accent1"/>
            </a:solidFill>
          </a:ln>
        </p:spPr>
      </p:pic>
    </p:spTree>
    <p:extLst>
      <p:ext uri="{BB962C8B-B14F-4D97-AF65-F5344CB8AC3E}">
        <p14:creationId xmlns:p14="http://schemas.microsoft.com/office/powerpoint/2010/main" val="2950107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A8A3C-B7AA-284D-A820-634168A32603}"/>
              </a:ext>
            </a:extLst>
          </p:cNvPr>
          <p:cNvSpPr>
            <a:spLocks noGrp="1"/>
          </p:cNvSpPr>
          <p:nvPr>
            <p:ph type="title"/>
          </p:nvPr>
        </p:nvSpPr>
        <p:spPr/>
        <p:txBody>
          <a:bodyPr/>
          <a:lstStyle/>
          <a:p>
            <a:r>
              <a:rPr lang="en-GB" dirty="0">
                <a:solidFill>
                  <a:schemeClr val="accent2">
                    <a:lumMod val="50000"/>
                  </a:schemeClr>
                </a:solidFill>
              </a:rPr>
              <a:t>Pro-social media</a:t>
            </a:r>
            <a:endParaRPr lang="en-US" dirty="0">
              <a:solidFill>
                <a:schemeClr val="accent2">
                  <a:lumMod val="50000"/>
                </a:schemeClr>
              </a:solidFill>
            </a:endParaRPr>
          </a:p>
        </p:txBody>
      </p:sp>
      <p:pic>
        <p:nvPicPr>
          <p:cNvPr id="4" name="Picture 3"/>
          <p:cNvPicPr>
            <a:picLocks noChangeAspect="1"/>
          </p:cNvPicPr>
          <p:nvPr/>
        </p:nvPicPr>
        <p:blipFill>
          <a:blip r:embed="rId2"/>
          <a:stretch>
            <a:fillRect/>
          </a:stretch>
        </p:blipFill>
        <p:spPr>
          <a:xfrm>
            <a:off x="9947492" y="173443"/>
            <a:ext cx="2041380" cy="2041380"/>
          </a:xfrm>
          <a:prstGeom prst="rect">
            <a:avLst/>
          </a:prstGeom>
          <a:ln>
            <a:solidFill>
              <a:schemeClr val="accent1"/>
            </a:solidFill>
          </a:ln>
        </p:spPr>
      </p:pic>
      <p:sp>
        <p:nvSpPr>
          <p:cNvPr id="3" name="Content Placeholder 2">
            <a:extLst>
              <a:ext uri="{FF2B5EF4-FFF2-40B4-BE49-F238E27FC236}">
                <a16:creationId xmlns:a16="http://schemas.microsoft.com/office/drawing/2014/main" id="{52F4A65E-606C-8D40-834B-406132C48924}"/>
              </a:ext>
            </a:extLst>
          </p:cNvPr>
          <p:cNvSpPr>
            <a:spLocks noGrp="1"/>
          </p:cNvSpPr>
          <p:nvPr>
            <p:ph idx="1"/>
          </p:nvPr>
        </p:nvSpPr>
        <p:spPr>
          <a:xfrm>
            <a:off x="752764" y="2014194"/>
            <a:ext cx="10058400" cy="4442024"/>
          </a:xfrm>
        </p:spPr>
        <p:txBody>
          <a:bodyPr>
            <a:normAutofit/>
          </a:bodyPr>
          <a:lstStyle/>
          <a:p>
            <a:r>
              <a:rPr lang="en-GB" dirty="0">
                <a:solidFill>
                  <a:schemeClr val="accent2">
                    <a:lumMod val="50000"/>
                  </a:schemeClr>
                </a:solidFill>
              </a:rPr>
              <a:t>Most programmes that are aimed at children can be seen as pro social, usually addressing issues such as encouraging children to feel good about themselves, about others and how to get along with others ( Jordan, 2004).</a:t>
            </a:r>
          </a:p>
          <a:p>
            <a:r>
              <a:rPr lang="en-GB" dirty="0">
                <a:solidFill>
                  <a:schemeClr val="accent2">
                    <a:lumMod val="50000"/>
                  </a:schemeClr>
                </a:solidFill>
              </a:rPr>
              <a:t>However, many have argued that entertainment media is ANTITHETICAL to learning       (Healy, 1990). </a:t>
            </a:r>
          </a:p>
          <a:p>
            <a:r>
              <a:rPr lang="en-GB" dirty="0">
                <a:solidFill>
                  <a:schemeClr val="accent2">
                    <a:lumMod val="50000"/>
                  </a:schemeClr>
                </a:solidFill>
              </a:rPr>
              <a:t>Others, though have argued that entertainment is linked to creativity, language learning and school related learning (Anderson et al., 2001).</a:t>
            </a:r>
          </a:p>
          <a:p>
            <a:r>
              <a:rPr lang="en-GB" dirty="0">
                <a:solidFill>
                  <a:schemeClr val="accent2">
                    <a:lumMod val="50000"/>
                  </a:schemeClr>
                </a:solidFill>
              </a:rPr>
              <a:t>One example is Sesame St, which was originally aimed at bridging the gap between those families that had access to pre school in 1969 and those that did not. </a:t>
            </a:r>
          </a:p>
          <a:p>
            <a:r>
              <a:rPr lang="en-GB" dirty="0">
                <a:solidFill>
                  <a:schemeClr val="accent2">
                    <a:lumMod val="50000"/>
                  </a:schemeClr>
                </a:solidFill>
              </a:rPr>
              <a:t>Sesame St showed children as actively engaging in learning and pro social activities.</a:t>
            </a:r>
          </a:p>
          <a:p>
            <a:r>
              <a:rPr lang="en-GB" dirty="0">
                <a:solidFill>
                  <a:schemeClr val="accent2">
                    <a:lumMod val="50000"/>
                  </a:schemeClr>
                </a:solidFill>
              </a:rPr>
              <a:t>From Sesame St, clever experiments demonstrated that if children do not understand the content they stop watching, and also that children learn if mother is present whether or not she decides to take part (Wright et al., 1990).</a:t>
            </a:r>
            <a:endParaRPr lang="en-US" dirty="0">
              <a:solidFill>
                <a:schemeClr val="accent2">
                  <a:lumMod val="50000"/>
                </a:schemeClr>
              </a:solidFill>
            </a:endParaRPr>
          </a:p>
        </p:txBody>
      </p:sp>
    </p:spTree>
    <p:extLst>
      <p:ext uri="{BB962C8B-B14F-4D97-AF65-F5344CB8AC3E}">
        <p14:creationId xmlns:p14="http://schemas.microsoft.com/office/powerpoint/2010/main" val="1170057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3CF29-F004-C94C-8D02-382F16D61648}"/>
              </a:ext>
            </a:extLst>
          </p:cNvPr>
          <p:cNvSpPr>
            <a:spLocks noGrp="1"/>
          </p:cNvSpPr>
          <p:nvPr>
            <p:ph type="title"/>
          </p:nvPr>
        </p:nvSpPr>
        <p:spPr/>
        <p:txBody>
          <a:bodyPr/>
          <a:lstStyle/>
          <a:p>
            <a:r>
              <a:rPr lang="en-GB" dirty="0">
                <a:solidFill>
                  <a:schemeClr val="accent2">
                    <a:lumMod val="50000"/>
                  </a:schemeClr>
                </a:solidFill>
              </a:rPr>
              <a:t>Defining pro social media</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34F8A985-A4C9-334D-B28C-59DCBEE3C85B}"/>
              </a:ext>
            </a:extLst>
          </p:cNvPr>
          <p:cNvSpPr>
            <a:spLocks noGrp="1"/>
          </p:cNvSpPr>
          <p:nvPr>
            <p:ph idx="1"/>
          </p:nvPr>
        </p:nvSpPr>
        <p:spPr/>
        <p:txBody>
          <a:bodyPr>
            <a:normAutofit/>
          </a:bodyPr>
          <a:lstStyle/>
          <a:p>
            <a:r>
              <a:rPr lang="en-GB" sz="2000" dirty="0">
                <a:solidFill>
                  <a:schemeClr val="accent2">
                    <a:lumMod val="50000"/>
                  </a:schemeClr>
                </a:solidFill>
              </a:rPr>
              <a:t>What does it mean?</a:t>
            </a:r>
          </a:p>
          <a:p>
            <a:r>
              <a:rPr lang="en-GB" sz="2000" dirty="0">
                <a:solidFill>
                  <a:schemeClr val="accent2">
                    <a:lumMod val="50000"/>
                  </a:schemeClr>
                </a:solidFill>
              </a:rPr>
              <a:t>Difficult to define?</a:t>
            </a:r>
          </a:p>
          <a:p>
            <a:r>
              <a:rPr lang="en-GB" sz="2000" dirty="0">
                <a:solidFill>
                  <a:schemeClr val="accent2">
                    <a:lumMod val="50000"/>
                  </a:schemeClr>
                </a:solidFill>
              </a:rPr>
              <a:t>What does it promote?</a:t>
            </a:r>
          </a:p>
          <a:p>
            <a:r>
              <a:rPr lang="en-GB" sz="2000" dirty="0">
                <a:solidFill>
                  <a:schemeClr val="accent2">
                    <a:lumMod val="50000"/>
                  </a:schemeClr>
                </a:solidFill>
              </a:rPr>
              <a:t>Altruism, friendliness, acceptance of diversity and co-operation</a:t>
            </a:r>
          </a:p>
          <a:p>
            <a:r>
              <a:rPr lang="en-GB" sz="2000" dirty="0">
                <a:solidFill>
                  <a:schemeClr val="accent2">
                    <a:lumMod val="50000"/>
                  </a:schemeClr>
                </a:solidFill>
              </a:rPr>
              <a:t>In adults, definitions include: calming fear, engaging in safe sex, eating healthily etc.</a:t>
            </a:r>
          </a:p>
          <a:p>
            <a:r>
              <a:rPr lang="en-GB" sz="2000" dirty="0">
                <a:solidFill>
                  <a:schemeClr val="accent2">
                    <a:lumMod val="50000"/>
                  </a:schemeClr>
                </a:solidFill>
              </a:rPr>
              <a:t>Any definition involves some level of value judgement, but for the purpose of this lecture we include</a:t>
            </a:r>
          </a:p>
          <a:p>
            <a:pPr marL="0" indent="0">
              <a:buNone/>
            </a:pPr>
            <a:r>
              <a:rPr lang="en-GB" sz="2000" i="1" dirty="0">
                <a:solidFill>
                  <a:schemeClr val="accent2">
                    <a:lumMod val="50000"/>
                  </a:schemeClr>
                </a:solidFill>
              </a:rPr>
              <a:t>‘Content which benefits other persons or society at large’ (</a:t>
            </a:r>
            <a:r>
              <a:rPr lang="en-GB" sz="2000" i="1" dirty="0" err="1">
                <a:solidFill>
                  <a:schemeClr val="accent2">
                    <a:lumMod val="50000"/>
                  </a:schemeClr>
                </a:solidFill>
              </a:rPr>
              <a:t>Lowery</a:t>
            </a:r>
            <a:r>
              <a:rPr lang="en-GB" sz="2000" i="1" dirty="0">
                <a:solidFill>
                  <a:schemeClr val="accent2">
                    <a:lumMod val="50000"/>
                  </a:schemeClr>
                </a:solidFill>
              </a:rPr>
              <a:t> &amp; </a:t>
            </a:r>
            <a:r>
              <a:rPr lang="en-GB" sz="2000" i="1" dirty="0" err="1">
                <a:solidFill>
                  <a:schemeClr val="accent2">
                    <a:lumMod val="50000"/>
                  </a:schemeClr>
                </a:solidFill>
              </a:rPr>
              <a:t>Defleur</a:t>
            </a:r>
            <a:r>
              <a:rPr lang="en-GB" sz="2000" i="1" dirty="0">
                <a:solidFill>
                  <a:schemeClr val="accent2">
                    <a:lumMod val="50000"/>
                  </a:schemeClr>
                </a:solidFill>
              </a:rPr>
              <a:t> 1995, p354).</a:t>
            </a:r>
          </a:p>
        </p:txBody>
      </p:sp>
      <p:pic>
        <p:nvPicPr>
          <p:cNvPr id="4" name="Picture 3"/>
          <p:cNvPicPr>
            <a:picLocks noChangeAspect="1"/>
          </p:cNvPicPr>
          <p:nvPr/>
        </p:nvPicPr>
        <p:blipFill>
          <a:blip r:embed="rId2"/>
          <a:stretch>
            <a:fillRect/>
          </a:stretch>
        </p:blipFill>
        <p:spPr>
          <a:xfrm>
            <a:off x="9455005" y="425162"/>
            <a:ext cx="2333625" cy="1962150"/>
          </a:xfrm>
          <a:prstGeom prst="rect">
            <a:avLst/>
          </a:prstGeom>
          <a:ln>
            <a:solidFill>
              <a:schemeClr val="accent1"/>
            </a:solidFill>
          </a:ln>
        </p:spPr>
      </p:pic>
    </p:spTree>
    <p:extLst>
      <p:ext uri="{BB962C8B-B14F-4D97-AF65-F5344CB8AC3E}">
        <p14:creationId xmlns:p14="http://schemas.microsoft.com/office/powerpoint/2010/main" val="2401790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37DB3-88B3-A34B-95BD-AAC17AFCE907}"/>
              </a:ext>
            </a:extLst>
          </p:cNvPr>
          <p:cNvSpPr>
            <a:spLocks noGrp="1"/>
          </p:cNvSpPr>
          <p:nvPr>
            <p:ph type="title"/>
          </p:nvPr>
        </p:nvSpPr>
        <p:spPr/>
        <p:txBody>
          <a:bodyPr>
            <a:normAutofit fontScale="90000"/>
          </a:bodyPr>
          <a:lstStyle/>
          <a:p>
            <a:r>
              <a:rPr lang="en-GB" dirty="0">
                <a:solidFill>
                  <a:schemeClr val="accent2">
                    <a:lumMod val="50000"/>
                  </a:schemeClr>
                </a:solidFill>
              </a:rPr>
              <a:t>Pro social media and adolescence</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120EAFB6-0E89-3C43-AB6D-CEA56976E675}"/>
              </a:ext>
            </a:extLst>
          </p:cNvPr>
          <p:cNvSpPr>
            <a:spLocks noGrp="1"/>
          </p:cNvSpPr>
          <p:nvPr>
            <p:ph idx="1"/>
          </p:nvPr>
        </p:nvSpPr>
        <p:spPr/>
        <p:txBody>
          <a:bodyPr/>
          <a:lstStyle/>
          <a:p>
            <a:r>
              <a:rPr lang="en-US" dirty="0">
                <a:solidFill>
                  <a:schemeClr val="accent2">
                    <a:lumMod val="50000"/>
                  </a:schemeClr>
                </a:solidFill>
              </a:rPr>
              <a:t>Because of the drop off in effects after age 7yrs, there are only a handful of studies relating to adolescence, however, Gentile et al., (2009) and others reported great promise for positive effects with interactive media with adolescents, leading to an eight million dollar initiative to advance digital games to promote health (</a:t>
            </a:r>
            <a:r>
              <a:rPr lang="en-US" dirty="0">
                <a:solidFill>
                  <a:schemeClr val="accent2">
                    <a:lumMod val="50000"/>
                  </a:schemeClr>
                </a:solidFill>
                <a:hlinkClick r:id="rId2"/>
              </a:rPr>
              <a:t>www.healthgamesresearch.org</a:t>
            </a:r>
            <a:r>
              <a:rPr lang="en-US" dirty="0">
                <a:solidFill>
                  <a:schemeClr val="accent2">
                    <a:lumMod val="50000"/>
                  </a:schemeClr>
                </a:solidFill>
              </a:rPr>
              <a:t>) </a:t>
            </a:r>
          </a:p>
          <a:p>
            <a:r>
              <a:rPr lang="en-US" dirty="0">
                <a:solidFill>
                  <a:schemeClr val="accent2">
                    <a:lumMod val="50000"/>
                  </a:schemeClr>
                </a:solidFill>
              </a:rPr>
              <a:t>Examples:</a:t>
            </a:r>
          </a:p>
          <a:p>
            <a:r>
              <a:rPr lang="en-US" dirty="0" err="1">
                <a:solidFill>
                  <a:schemeClr val="accent2">
                    <a:lumMod val="50000"/>
                  </a:schemeClr>
                </a:solidFill>
              </a:rPr>
              <a:t>Packy</a:t>
            </a:r>
            <a:r>
              <a:rPr lang="en-US" dirty="0">
                <a:solidFill>
                  <a:schemeClr val="accent2">
                    <a:lumMod val="50000"/>
                  </a:schemeClr>
                </a:solidFill>
              </a:rPr>
              <a:t> &amp; Marlon – two diabetic elephants</a:t>
            </a:r>
          </a:p>
          <a:p>
            <a:r>
              <a:rPr lang="en-US" dirty="0">
                <a:solidFill>
                  <a:schemeClr val="accent2">
                    <a:lumMod val="50000"/>
                  </a:schemeClr>
                </a:solidFill>
              </a:rPr>
              <a:t>Re-mission – </a:t>
            </a:r>
            <a:r>
              <a:rPr lang="en-US" dirty="0" err="1">
                <a:solidFill>
                  <a:schemeClr val="accent2">
                    <a:lumMod val="50000"/>
                  </a:schemeClr>
                </a:solidFill>
              </a:rPr>
              <a:t>Roxxi</a:t>
            </a:r>
            <a:r>
              <a:rPr lang="en-US" dirty="0">
                <a:solidFill>
                  <a:schemeClr val="accent2">
                    <a:lumMod val="50000"/>
                  </a:schemeClr>
                </a:solidFill>
              </a:rPr>
              <a:t> a </a:t>
            </a:r>
            <a:r>
              <a:rPr lang="en-US" dirty="0" err="1">
                <a:solidFill>
                  <a:schemeClr val="accent2">
                    <a:lumMod val="50000"/>
                  </a:schemeClr>
                </a:solidFill>
              </a:rPr>
              <a:t>nanobot</a:t>
            </a:r>
            <a:r>
              <a:rPr lang="en-US" dirty="0">
                <a:solidFill>
                  <a:schemeClr val="accent2">
                    <a:lumMod val="50000"/>
                  </a:schemeClr>
                </a:solidFill>
              </a:rPr>
              <a:t> who blasts away cancer cells</a:t>
            </a:r>
          </a:p>
          <a:p>
            <a:r>
              <a:rPr lang="en-US" dirty="0">
                <a:solidFill>
                  <a:schemeClr val="accent2">
                    <a:lumMod val="50000"/>
                  </a:schemeClr>
                </a:solidFill>
              </a:rPr>
              <a:t>Dance </a:t>
            </a:r>
            <a:r>
              <a:rPr lang="en-US" dirty="0" err="1">
                <a:solidFill>
                  <a:schemeClr val="accent2">
                    <a:lumMod val="50000"/>
                  </a:schemeClr>
                </a:solidFill>
              </a:rPr>
              <a:t>dance</a:t>
            </a:r>
            <a:r>
              <a:rPr lang="en-US" dirty="0">
                <a:solidFill>
                  <a:schemeClr val="accent2">
                    <a:lumMod val="50000"/>
                  </a:schemeClr>
                </a:solidFill>
              </a:rPr>
              <a:t> revolution</a:t>
            </a:r>
          </a:p>
          <a:p>
            <a:r>
              <a:rPr lang="en-US" dirty="0">
                <a:solidFill>
                  <a:schemeClr val="accent2">
                    <a:lumMod val="50000"/>
                  </a:schemeClr>
                </a:solidFill>
              </a:rPr>
              <a:t>The baby game</a:t>
            </a:r>
          </a:p>
          <a:p>
            <a:pPr marL="0" indent="0">
              <a:buNone/>
            </a:pPr>
            <a:endParaRPr lang="en-US" dirty="0">
              <a:solidFill>
                <a:schemeClr val="accent2">
                  <a:lumMod val="50000"/>
                </a:schemeClr>
              </a:solidFill>
            </a:endParaRPr>
          </a:p>
        </p:txBody>
      </p:sp>
      <p:pic>
        <p:nvPicPr>
          <p:cNvPr id="4" name="Picture 3"/>
          <p:cNvPicPr>
            <a:picLocks noChangeAspect="1"/>
          </p:cNvPicPr>
          <p:nvPr/>
        </p:nvPicPr>
        <p:blipFill>
          <a:blip r:embed="rId3"/>
          <a:stretch>
            <a:fillRect/>
          </a:stretch>
        </p:blipFill>
        <p:spPr>
          <a:xfrm>
            <a:off x="7993856" y="4551506"/>
            <a:ext cx="2162175" cy="2114550"/>
          </a:xfrm>
          <a:prstGeom prst="rect">
            <a:avLst/>
          </a:prstGeom>
          <a:ln>
            <a:solidFill>
              <a:schemeClr val="accent1"/>
            </a:solidFill>
          </a:ln>
        </p:spPr>
      </p:pic>
      <p:pic>
        <p:nvPicPr>
          <p:cNvPr id="5" name="Picture 4"/>
          <p:cNvPicPr>
            <a:picLocks noChangeAspect="1"/>
          </p:cNvPicPr>
          <p:nvPr/>
        </p:nvPicPr>
        <p:blipFill>
          <a:blip r:embed="rId4"/>
          <a:stretch>
            <a:fillRect/>
          </a:stretch>
        </p:blipFill>
        <p:spPr>
          <a:xfrm>
            <a:off x="9979458" y="3040784"/>
            <a:ext cx="1857375" cy="2457450"/>
          </a:xfrm>
          <a:prstGeom prst="rect">
            <a:avLst/>
          </a:prstGeom>
          <a:ln>
            <a:solidFill>
              <a:schemeClr val="accent1"/>
            </a:solidFill>
          </a:ln>
        </p:spPr>
      </p:pic>
    </p:spTree>
    <p:extLst>
      <p:ext uri="{BB962C8B-B14F-4D97-AF65-F5344CB8AC3E}">
        <p14:creationId xmlns:p14="http://schemas.microsoft.com/office/powerpoint/2010/main" val="35491710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1663</Words>
  <Application>Microsoft Office PowerPoint</Application>
  <PresentationFormat>Widescreen</PresentationFormat>
  <Paragraphs>105</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Century Gothic</vt:lpstr>
      <vt:lpstr>Garamond</vt:lpstr>
      <vt:lpstr>Savon</vt:lpstr>
      <vt:lpstr> Communication for health and well being</vt:lpstr>
      <vt:lpstr>The aim of this lecture:</vt:lpstr>
      <vt:lpstr>1. Health communication</vt:lpstr>
      <vt:lpstr>Some questions…</vt:lpstr>
      <vt:lpstr>An overview: 7 main functions</vt:lpstr>
      <vt:lpstr>Social marketing campaigns are selling health behaviour  (Wartella &amp;Stout, 2002).</vt:lpstr>
      <vt:lpstr>Key elements of the HC       campaign</vt:lpstr>
      <vt:lpstr>Primary and secondary TA’s           and segmentation</vt:lpstr>
      <vt:lpstr>Role of theory</vt:lpstr>
      <vt:lpstr>PowerPoint Presentation</vt:lpstr>
      <vt:lpstr>Theory of Planned Behaviour/  Theory of Reasoned Action</vt:lpstr>
      <vt:lpstr>Theory of Planned Behaviour:</vt:lpstr>
      <vt:lpstr>Objectives and expected outcomes</vt:lpstr>
      <vt:lpstr>Types of media</vt:lpstr>
      <vt:lpstr>Media messages</vt:lpstr>
      <vt:lpstr>Measuring behavioural change</vt:lpstr>
      <vt:lpstr>Pro-social media</vt:lpstr>
      <vt:lpstr>Defining pro social media</vt:lpstr>
      <vt:lpstr>Pro social media and adolescence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Communication for health and well being</dc:title>
  <dc:creator>Karen EatonThomas</dc:creator>
  <cp:lastModifiedBy>Karen EatonThomas</cp:lastModifiedBy>
  <cp:revision>1</cp:revision>
  <dcterms:created xsi:type="dcterms:W3CDTF">2022-03-23T13:55:22Z</dcterms:created>
  <dcterms:modified xsi:type="dcterms:W3CDTF">2022-03-23T14:08:17Z</dcterms:modified>
</cp:coreProperties>
</file>