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83" r:id="rId4"/>
    <p:sldId id="258" r:id="rId5"/>
    <p:sldId id="259" r:id="rId6"/>
    <p:sldId id="260" r:id="rId7"/>
    <p:sldId id="265" r:id="rId8"/>
    <p:sldId id="266" r:id="rId9"/>
    <p:sldId id="273" r:id="rId10"/>
    <p:sldId id="267" r:id="rId11"/>
    <p:sldId id="269" r:id="rId12"/>
    <p:sldId id="268" r:id="rId13"/>
    <p:sldId id="270" r:id="rId14"/>
    <p:sldId id="271" r:id="rId15"/>
    <p:sldId id="274" r:id="rId16"/>
    <p:sldId id="279" r:id="rId17"/>
    <p:sldId id="280" r:id="rId18"/>
    <p:sldId id="281" r:id="rId19"/>
    <p:sldId id="282" r:id="rId20"/>
    <p:sldId id="261" r:id="rId21"/>
    <p:sldId id="262" r:id="rId22"/>
    <p:sldId id="263" r:id="rId23"/>
    <p:sldId id="27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D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51"/>
    <p:restoredTop sz="94655"/>
  </p:normalViewPr>
  <p:slideViewPr>
    <p:cSldViewPr snapToGrid="0" snapToObjects="1">
      <p:cViewPr varScale="1">
        <p:scale>
          <a:sx n="216" d="100"/>
          <a:sy n="216" d="100"/>
        </p:scale>
        <p:origin x="6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E6716E-F338-664B-9013-C6F4AB281D98}" type="datetimeFigureOut">
              <a:rPr lang="en-US" smtClean="0"/>
              <a:t>4/16/19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8F6793-9693-B04C-9ED9-BE70DA577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9602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B03D9E-9D3D-C547-BBD2-832BD5481EB0}" type="datetimeFigureOut">
              <a:rPr lang="en-US" smtClean="0"/>
              <a:t>4/16/19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34DA8-87C5-A64B-B2EE-B4AF96F792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095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34DA8-87C5-A64B-B2EE-B4AF96F792B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690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791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155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208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574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40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074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849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281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673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599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415025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6907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8458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0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0866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102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A00099-53FD-1444-81DE-12F910B5234E}" type="datetimeFigureOut">
              <a:rPr lang="en-US" smtClean="0"/>
              <a:t>4/16/19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C898735-B711-2341-9ADA-F36ABAD79A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010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quizlet.com/179687379/berfenwau-ac-arddodiaid-flash-cards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ordwall.net/resource/19559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427CF-88A1-4F4A-8728-D10CA5B5DBE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TAR </a:t>
            </a:r>
            <a:r>
              <a:rPr lang="en-US" dirty="0" err="1"/>
              <a:t>Cynradd</a:t>
            </a:r>
            <a:r>
              <a:rPr lang="en-US" dirty="0"/>
              <a:t>: </a:t>
            </a:r>
            <a:r>
              <a:rPr lang="en-US" dirty="0" err="1"/>
              <a:t>Adolygu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DEC58-4351-EA4D-BC60-FC59A5FEC0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en-US" dirty="0"/>
          </a:p>
          <a:p>
            <a:pPr algn="r"/>
            <a:r>
              <a:rPr lang="en-US" dirty="0"/>
              <a:t>29ain o </a:t>
            </a:r>
            <a:r>
              <a:rPr lang="en-US" dirty="0" err="1"/>
              <a:t>Ebrill</a:t>
            </a:r>
            <a:r>
              <a:rPr lang="en-US"/>
              <a:t> 2019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550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90D15-E529-454C-A67F-94D7B721A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 y </a:t>
            </a:r>
            <a:r>
              <a:rPr lang="en-US" dirty="0" err="1"/>
              <a:t>ddarlith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E154B-1D8A-D143-AF94-A12DDEDAA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000" dirty="0" err="1"/>
              <a:t>Trafod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 </a:t>
            </a:r>
            <a:r>
              <a:rPr lang="en-US" sz="3000" dirty="0" err="1"/>
              <a:t>cyffredin</a:t>
            </a:r>
            <a:r>
              <a:rPr lang="en-US" sz="3000" dirty="0"/>
              <a:t> </a:t>
            </a:r>
            <a:r>
              <a:rPr lang="en-US" sz="3000" dirty="0" err="1"/>
              <a:t>sy’n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y </a:t>
            </a:r>
            <a:r>
              <a:rPr lang="en-US" sz="3000" dirty="0" err="1"/>
              <a:t>papur</a:t>
            </a:r>
            <a:r>
              <a:rPr lang="en-US" sz="3000" dirty="0"/>
              <a:t> TCA.</a:t>
            </a:r>
          </a:p>
          <a:p>
            <a:endParaRPr lang="en-US" sz="3000" dirty="0"/>
          </a:p>
          <a:p>
            <a:r>
              <a:rPr lang="en-US" sz="3000" dirty="0" err="1"/>
              <a:t>Ymarferion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gywiro’r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pPr marL="0" indent="0">
              <a:buNone/>
            </a:pPr>
            <a:endParaRPr lang="en-US" sz="3000" dirty="0"/>
          </a:p>
          <a:p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472327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Arholiad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27 </a:t>
            </a:r>
            <a:r>
              <a:rPr lang="en-US" dirty="0" err="1"/>
              <a:t>Ebrilll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prynhawn</a:t>
            </a:r>
            <a:endParaRPr lang="en-US" dirty="0"/>
          </a:p>
          <a:p>
            <a:r>
              <a:rPr lang="en-US" dirty="0" err="1"/>
              <a:t>Ailsefyll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wedi’i</a:t>
            </a:r>
            <a:r>
              <a:rPr lang="en-US" dirty="0"/>
              <a:t> </a:t>
            </a:r>
            <a:r>
              <a:rPr lang="en-US" dirty="0" err="1"/>
              <a:t>ofyn</a:t>
            </a:r>
            <a:endParaRPr lang="en-US" dirty="0"/>
          </a:p>
          <a:p>
            <a:r>
              <a:rPr lang="en-US" dirty="0" err="1"/>
              <a:t>Awr</a:t>
            </a:r>
            <a:r>
              <a:rPr lang="en-US" dirty="0"/>
              <a:t> a </a:t>
            </a:r>
            <a:r>
              <a:rPr lang="en-US" dirty="0" err="1"/>
              <a:t>hanner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tri </a:t>
            </a:r>
            <a:r>
              <a:rPr lang="en-US" dirty="0" err="1"/>
              <a:t>chwestiwn</a:t>
            </a:r>
            <a:r>
              <a:rPr lang="en-US" dirty="0"/>
              <a:t>. </a:t>
            </a:r>
          </a:p>
          <a:p>
            <a:r>
              <a:rPr lang="en-US" dirty="0" err="1"/>
              <a:t>Cywiro</a:t>
            </a:r>
            <a:r>
              <a:rPr lang="en-US" dirty="0"/>
              <a:t> </a:t>
            </a:r>
            <a:r>
              <a:rPr lang="en-US" dirty="0" err="1"/>
              <a:t>gwallau’n</a:t>
            </a:r>
            <a:r>
              <a:rPr lang="en-US" dirty="0"/>
              <a:t>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llai</a:t>
            </a:r>
            <a:r>
              <a:rPr lang="en-US" dirty="0"/>
              <a:t> o </a:t>
            </a:r>
            <a:r>
              <a:rPr lang="en-US" dirty="0" err="1"/>
              <a:t>farciau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Cyflwyno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darnau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rhydd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gwelwch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Targed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err="1"/>
              <a:t>cyflwyno</a:t>
            </a:r>
            <a:r>
              <a:rPr lang="en-US" dirty="0"/>
              <a:t> darn </a:t>
            </a:r>
            <a:r>
              <a:rPr lang="en-US" dirty="0" err="1"/>
              <a:t>llafar</a:t>
            </a:r>
            <a:r>
              <a:rPr lang="en-US" dirty="0"/>
              <a:t> I fi </a:t>
            </a:r>
            <a:r>
              <a:rPr lang="en-US" dirty="0" err="1"/>
              <a:t>ar</a:t>
            </a:r>
            <a:r>
              <a:rPr lang="en-US" dirty="0"/>
              <a:t> e-</a:t>
            </a:r>
            <a:r>
              <a:rPr lang="en-US" dirty="0" err="1"/>
              <a:t>bost</a:t>
            </a:r>
            <a:r>
              <a:rPr lang="en-US" dirty="0"/>
              <a:t>.</a:t>
            </a:r>
          </a:p>
          <a:p>
            <a:r>
              <a:rPr lang="en-US" dirty="0" err="1"/>
              <a:t>Trefnu</a:t>
            </a:r>
            <a:r>
              <a:rPr lang="en-US" dirty="0"/>
              <a:t> </a:t>
            </a:r>
            <a:r>
              <a:rPr lang="en-US"/>
              <a:t>tiwtorial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11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312EF-E1B5-4F46-9D5F-BFA9C80A1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Golygu</a:t>
            </a:r>
            <a:r>
              <a:rPr lang="en-US" dirty="0"/>
              <a:t> / </a:t>
            </a:r>
            <a:r>
              <a:rPr lang="en-US" dirty="0" err="1"/>
              <a:t>Cywiro</a:t>
            </a:r>
            <a:r>
              <a:rPr lang="en-US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75B7B-E82B-484A-99D4-47223C8E6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278923"/>
          </a:xfrm>
        </p:spPr>
        <p:txBody>
          <a:bodyPr/>
          <a:lstStyle/>
          <a:p>
            <a:pPr marL="0" indent="0">
              <a:buNone/>
            </a:pPr>
            <a:r>
              <a:rPr lang="en-US" sz="2500" dirty="0" err="1"/>
              <a:t>Fel</a:t>
            </a:r>
            <a:r>
              <a:rPr lang="en-US" sz="2500" dirty="0"/>
              <a:t> </a:t>
            </a:r>
            <a:r>
              <a:rPr lang="en-US" sz="2500" dirty="0" err="1"/>
              <a:t>arfer</a:t>
            </a:r>
            <a:r>
              <a:rPr lang="en-US" sz="2500" dirty="0"/>
              <a:t>, </a:t>
            </a:r>
            <a:r>
              <a:rPr lang="en-US" sz="2500" dirty="0" err="1"/>
              <a:t>bydd</a:t>
            </a:r>
            <a:r>
              <a:rPr lang="en-US" sz="2500" dirty="0"/>
              <a:t> 22 </a:t>
            </a:r>
            <a:r>
              <a:rPr lang="en-US" sz="2500" dirty="0" err="1"/>
              <a:t>gwall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y darn.</a:t>
            </a:r>
          </a:p>
          <a:p>
            <a:pPr marL="0" indent="0">
              <a:buNone/>
            </a:pPr>
            <a:endParaRPr lang="en-US" sz="2500" dirty="0"/>
          </a:p>
          <a:p>
            <a:pPr marL="0" indent="0">
              <a:buNone/>
            </a:pPr>
            <a:r>
              <a:rPr lang="en-US" sz="2500" dirty="0" err="1"/>
              <a:t>Cewch</a:t>
            </a:r>
            <a:r>
              <a:rPr lang="en-US" sz="2500" dirty="0"/>
              <a:t> </a:t>
            </a:r>
            <a:r>
              <a:rPr lang="en-US" sz="2500" dirty="0" err="1"/>
              <a:t>ddefnyddio</a:t>
            </a:r>
            <a:r>
              <a:rPr lang="en-US" sz="2500" dirty="0"/>
              <a:t> </a:t>
            </a:r>
            <a:r>
              <a:rPr lang="en-US" sz="2500" dirty="0" err="1"/>
              <a:t>Cysill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yr</a:t>
            </a:r>
            <a:r>
              <a:rPr lang="en-US" sz="2500" dirty="0"/>
              <a:t> </a:t>
            </a:r>
            <a:r>
              <a:rPr lang="en-US" sz="2500" dirty="0" err="1"/>
              <a:t>arholiad</a:t>
            </a:r>
            <a:r>
              <a:rPr lang="en-US" sz="2500" dirty="0"/>
              <a:t>, </a:t>
            </a:r>
            <a:r>
              <a:rPr lang="en-US" sz="2500" dirty="0" err="1"/>
              <a:t>ond</a:t>
            </a:r>
            <a:r>
              <a:rPr lang="en-US" sz="2500" dirty="0"/>
              <a:t> dim </a:t>
            </a:r>
            <a:r>
              <a:rPr lang="en-US" sz="2500" dirty="0" err="1"/>
              <a:t>ond</a:t>
            </a:r>
            <a:r>
              <a:rPr lang="en-US" sz="2500" dirty="0"/>
              <a:t> 4 </a:t>
            </a:r>
            <a:r>
              <a:rPr lang="en-US" sz="2500" dirty="0" err="1"/>
              <a:t>gwall</a:t>
            </a:r>
            <a:r>
              <a:rPr lang="en-US" sz="2500" dirty="0"/>
              <a:t> </a:t>
            </a:r>
            <a:r>
              <a:rPr lang="en-US" sz="2500" dirty="0" err="1"/>
              <a:t>bydd</a:t>
            </a:r>
            <a:r>
              <a:rPr lang="en-US" sz="2500" dirty="0"/>
              <a:t> </a:t>
            </a:r>
            <a:r>
              <a:rPr lang="en-US" sz="2500" dirty="0" err="1"/>
              <a:t>Cysill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cywiro</a:t>
            </a:r>
            <a:r>
              <a:rPr lang="en-US" sz="2500" dirty="0"/>
              <a:t>.  </a:t>
            </a:r>
            <a:r>
              <a:rPr lang="en-US" sz="2500" dirty="0" err="1"/>
              <a:t>Cewch</a:t>
            </a:r>
            <a:r>
              <a:rPr lang="en-US" sz="2500" dirty="0"/>
              <a:t> ½ marc </a:t>
            </a:r>
            <a:r>
              <a:rPr lang="en-US" sz="2500" dirty="0" err="1"/>
              <a:t>yr</a:t>
            </a:r>
            <a:r>
              <a:rPr lang="en-US" sz="2500" dirty="0"/>
              <a:t> un am y 4 </a:t>
            </a:r>
            <a:r>
              <a:rPr lang="en-US" sz="2500" dirty="0" err="1"/>
              <a:t>gwall</a:t>
            </a:r>
            <a:r>
              <a:rPr lang="en-US" sz="2500" dirty="0"/>
              <a:t> </a:t>
            </a:r>
            <a:r>
              <a:rPr lang="en-US" sz="2500" dirty="0" err="1"/>
              <a:t>bydd</a:t>
            </a:r>
            <a:r>
              <a:rPr lang="en-US" sz="2500" dirty="0"/>
              <a:t> </a:t>
            </a:r>
            <a:r>
              <a:rPr lang="en-US" sz="2500" dirty="0" err="1"/>
              <a:t>Cysill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cywiro</a:t>
            </a:r>
            <a:r>
              <a:rPr lang="en-US" sz="2500" dirty="0"/>
              <a:t>.</a:t>
            </a:r>
          </a:p>
          <a:p>
            <a:pPr marL="0" indent="0">
              <a:buNone/>
            </a:pPr>
            <a:endParaRPr lang="en-US" sz="2500" dirty="0"/>
          </a:p>
          <a:p>
            <a:pPr marL="0" indent="0">
              <a:buNone/>
            </a:pPr>
            <a:r>
              <a:rPr lang="en-US" sz="2500" dirty="0"/>
              <a:t>Mae 18 marc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weddill</a:t>
            </a:r>
            <a:r>
              <a:rPr lang="en-US" sz="2500" dirty="0"/>
              <a:t> (1 marc am bob </a:t>
            </a:r>
            <a:r>
              <a:rPr lang="en-US" sz="2500" dirty="0" err="1"/>
              <a:t>gwall</a:t>
            </a:r>
            <a:r>
              <a:rPr lang="en-US" sz="2500" dirty="0"/>
              <a:t>)- </a:t>
            </a:r>
            <a:r>
              <a:rPr lang="en-US" sz="2500" dirty="0" err="1"/>
              <a:t>rhaid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chi </a:t>
            </a:r>
            <a:r>
              <a:rPr lang="en-US" sz="2500" dirty="0" err="1"/>
              <a:t>ddod</a:t>
            </a:r>
            <a:r>
              <a:rPr lang="en-US" sz="2500" dirty="0"/>
              <a:t> o </a:t>
            </a:r>
            <a:r>
              <a:rPr lang="en-US" sz="2500" dirty="0" err="1"/>
              <a:t>hyd</a:t>
            </a:r>
            <a:r>
              <a:rPr lang="en-US" sz="2500" dirty="0"/>
              <a:t> </a:t>
            </a:r>
            <a:r>
              <a:rPr lang="en-US" sz="2500" dirty="0" err="1"/>
              <a:t>i’r</a:t>
            </a:r>
            <a:r>
              <a:rPr lang="en-US" sz="2500" dirty="0"/>
              <a:t> 18 </a:t>
            </a:r>
            <a:r>
              <a:rPr lang="en-US" sz="2500" dirty="0" err="1"/>
              <a:t>gwall</a:t>
            </a:r>
            <a:r>
              <a:rPr lang="en-US" sz="2500" dirty="0"/>
              <a:t> </a:t>
            </a:r>
            <a:r>
              <a:rPr lang="en-US" sz="2500" dirty="0" err="1"/>
              <a:t>yma</a:t>
            </a:r>
            <a:r>
              <a:rPr lang="en-US" sz="2500" dirty="0"/>
              <a:t>.  Ni </a:t>
            </a:r>
            <a:r>
              <a:rPr lang="en-US" sz="2500" dirty="0" err="1"/>
              <a:t>fydd</a:t>
            </a:r>
            <a:r>
              <a:rPr lang="en-US" sz="2500" dirty="0"/>
              <a:t> </a:t>
            </a:r>
            <a:r>
              <a:rPr lang="en-US" sz="2500" dirty="0" err="1"/>
              <a:t>Cysill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eu</a:t>
            </a:r>
            <a:r>
              <a:rPr lang="en-US" sz="2500" dirty="0"/>
              <a:t> </a:t>
            </a:r>
            <a:r>
              <a:rPr lang="en-US" sz="2500" dirty="0" err="1"/>
              <a:t>hadnabod</a:t>
            </a:r>
            <a:r>
              <a:rPr lang="en-US" sz="2500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304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4516F-940B-C643-9F1E-F48F86406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899890"/>
          </a:xfrm>
        </p:spPr>
        <p:txBody>
          <a:bodyPr/>
          <a:lstStyle/>
          <a:p>
            <a:r>
              <a:rPr lang="en-US" dirty="0" err="1"/>
              <a:t>Cyngor</a:t>
            </a:r>
            <a:r>
              <a:rPr lang="en-US" dirty="0"/>
              <a:t> </a:t>
            </a:r>
            <a:r>
              <a:rPr lang="en-US" dirty="0" err="1"/>
              <a:t>cyffredinol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F47705-D849-F14E-8D23-F7891E38D6A9}"/>
              </a:ext>
            </a:extLst>
          </p:cNvPr>
          <p:cNvSpPr txBox="1"/>
          <p:nvPr/>
        </p:nvSpPr>
        <p:spPr>
          <a:xfrm>
            <a:off x="2592924" y="2016369"/>
            <a:ext cx="813369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 err="1"/>
              <a:t>Peidiwch</a:t>
            </a:r>
            <a:r>
              <a:rPr lang="en-US" sz="3000" dirty="0"/>
              <a:t> ag </a:t>
            </a:r>
            <a:r>
              <a:rPr lang="en-US" sz="3000" dirty="0" err="1"/>
              <a:t>aralleirio</a:t>
            </a:r>
            <a:r>
              <a:rPr lang="en-US" sz="3000" dirty="0"/>
              <a:t> </a:t>
            </a:r>
            <a:r>
              <a:rPr lang="en-US" sz="3000" dirty="0" err="1"/>
              <a:t>brawddegau</a:t>
            </a:r>
            <a:r>
              <a:rPr lang="en-US" sz="3000" dirty="0"/>
              <a:t> </a:t>
            </a:r>
            <a:r>
              <a:rPr lang="en-US" sz="3000" dirty="0" err="1"/>
              <a:t>neu</a:t>
            </a:r>
            <a:r>
              <a:rPr lang="en-US" sz="3000" dirty="0"/>
              <a:t> ail </a:t>
            </a:r>
            <a:r>
              <a:rPr lang="en-US" sz="3000" dirty="0" err="1"/>
              <a:t>ysgrifennu</a:t>
            </a:r>
            <a:r>
              <a:rPr lang="en-US" sz="3000" dirty="0"/>
              <a:t> </a:t>
            </a:r>
            <a:r>
              <a:rPr lang="en-US" sz="3000" dirty="0" err="1"/>
              <a:t>brawddegau</a:t>
            </a:r>
            <a:r>
              <a:rPr lang="en-US" sz="3000" dirty="0"/>
              <a:t> </a:t>
            </a:r>
            <a:r>
              <a:rPr lang="en-US" sz="3000" dirty="0" err="1"/>
              <a:t>mewn</a:t>
            </a:r>
            <a:r>
              <a:rPr lang="en-US" sz="3000" dirty="0"/>
              <a:t> </a:t>
            </a:r>
            <a:r>
              <a:rPr lang="en-US" sz="3000" dirty="0" err="1"/>
              <a:t>ffordd</a:t>
            </a:r>
            <a:r>
              <a:rPr lang="en-US" sz="3000" dirty="0"/>
              <a:t> </a:t>
            </a:r>
            <a:r>
              <a:rPr lang="en-US" sz="3000" dirty="0" err="1"/>
              <a:t>arall</a:t>
            </a:r>
            <a:r>
              <a:rPr lang="en-US" sz="3000" dirty="0"/>
              <a:t>.  Ni </a:t>
            </a:r>
            <a:r>
              <a:rPr lang="en-US" sz="3000" dirty="0" err="1"/>
              <a:t>chewch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</a:t>
            </a:r>
            <a:r>
              <a:rPr lang="en-US" sz="3000" dirty="0" err="1"/>
              <a:t>gwobrwyo</a:t>
            </a:r>
            <a:r>
              <a:rPr lang="en-US" sz="3000" dirty="0"/>
              <a:t> am </a:t>
            </a:r>
            <a:r>
              <a:rPr lang="en-US" sz="3000" dirty="0" err="1"/>
              <a:t>hyn</a:t>
            </a:r>
            <a:r>
              <a:rPr lang="en-US" sz="3000" dirty="0"/>
              <a:t> </a:t>
            </a:r>
            <a:r>
              <a:rPr lang="en-US" sz="3000" dirty="0" err="1"/>
              <a:t>oherwydd</a:t>
            </a:r>
            <a:r>
              <a:rPr lang="en-US" sz="3000" dirty="0"/>
              <a:t> </a:t>
            </a:r>
            <a:r>
              <a:rPr lang="en-US" sz="3000" dirty="0" err="1"/>
              <a:t>nid</a:t>
            </a:r>
            <a:r>
              <a:rPr lang="en-US" sz="3000" dirty="0"/>
              <a:t> </a:t>
            </a:r>
            <a:r>
              <a:rPr lang="en-US" sz="3000" dirty="0" err="1"/>
              <a:t>ydych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dangos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</a:t>
            </a:r>
            <a:r>
              <a:rPr lang="en-US" sz="3000" dirty="0" err="1"/>
              <a:t>dealltwriaeth</a:t>
            </a:r>
            <a:r>
              <a:rPr lang="en-US" sz="3000" dirty="0"/>
              <a:t> </a:t>
            </a:r>
            <a:r>
              <a:rPr lang="en-US" sz="3000" dirty="0" err="1"/>
              <a:t>o’r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 err="1"/>
              <a:t>Rhaid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chi </a:t>
            </a:r>
            <a:r>
              <a:rPr lang="en-US" sz="3000" dirty="0" err="1"/>
              <a:t>ddangos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bod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adnabod</a:t>
            </a:r>
            <a:r>
              <a:rPr lang="en-US" sz="3000" dirty="0"/>
              <a:t> </a:t>
            </a:r>
            <a:r>
              <a:rPr lang="en-US" sz="3000" dirty="0" err="1"/>
              <a:t>gwall</a:t>
            </a:r>
            <a:r>
              <a:rPr lang="en-US" sz="3000" dirty="0"/>
              <a:t> ac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gallu</a:t>
            </a:r>
            <a:r>
              <a:rPr lang="en-US" sz="3000" dirty="0"/>
              <a:t> </a:t>
            </a:r>
            <a:r>
              <a:rPr lang="en-US" sz="3000" dirty="0" err="1"/>
              <a:t>ei</a:t>
            </a:r>
            <a:r>
              <a:rPr lang="en-US" sz="3000" dirty="0"/>
              <a:t> </a:t>
            </a:r>
            <a:r>
              <a:rPr lang="en-US" sz="3000" dirty="0" err="1"/>
              <a:t>gywiro</a:t>
            </a:r>
            <a:r>
              <a:rPr lang="en-US" sz="3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359720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74DCF-1A49-184B-94FC-4211321E7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8467" y="377370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US" sz="5000" dirty="0" err="1">
                <a:latin typeface="Segoe Print" panose="02000800000000000000" pitchFamily="2" charset="0"/>
              </a:rPr>
              <a:t>Grwpio’r</a:t>
            </a:r>
            <a:r>
              <a:rPr lang="en-US" sz="5000" dirty="0">
                <a:latin typeface="Segoe Print" panose="02000800000000000000" pitchFamily="2" charset="0"/>
              </a:rPr>
              <a:t> </a:t>
            </a:r>
            <a:r>
              <a:rPr lang="en-US" sz="5000" dirty="0" err="1">
                <a:latin typeface="Segoe Print" panose="02000800000000000000" pitchFamily="2" charset="0"/>
              </a:rPr>
              <a:t>gwallau</a:t>
            </a:r>
            <a:endParaRPr lang="en-US" sz="5000" dirty="0"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46DC17-8885-F34A-8D8F-2CE01423C284}"/>
              </a:ext>
            </a:extLst>
          </p:cNvPr>
          <p:cNvSpPr txBox="1"/>
          <p:nvPr/>
        </p:nvSpPr>
        <p:spPr>
          <a:xfrm>
            <a:off x="2989943" y="1465943"/>
            <a:ext cx="783771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/>
              <a:t>Beth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gwahaniaeth</a:t>
            </a:r>
            <a:r>
              <a:rPr lang="en-US" sz="3000" dirty="0"/>
              <a:t> </a:t>
            </a:r>
            <a:r>
              <a:rPr lang="en-US" sz="3000" dirty="0" err="1"/>
              <a:t>rhwng</a:t>
            </a:r>
            <a:r>
              <a:rPr lang="en-US" sz="3000" dirty="0"/>
              <a:t>....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2911B94-F6D7-ED45-89D6-BC07FCEAF64E}"/>
              </a:ext>
            </a:extLst>
          </p:cNvPr>
          <p:cNvSpPr/>
          <p:nvPr/>
        </p:nvSpPr>
        <p:spPr>
          <a:xfrm>
            <a:off x="3178628" y="2746832"/>
            <a:ext cx="3048000" cy="139337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chemeClr val="tx1"/>
                </a:solidFill>
              </a:rPr>
              <a:t>Bydda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i</a:t>
            </a:r>
            <a:endParaRPr lang="en-US" sz="4000" dirty="0">
              <a:solidFill>
                <a:schemeClr val="tx1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FD33D76-E7EA-2642-98A8-E86533A48BDA}"/>
              </a:ext>
            </a:extLst>
          </p:cNvPr>
          <p:cNvSpPr/>
          <p:nvPr/>
        </p:nvSpPr>
        <p:spPr>
          <a:xfrm>
            <a:off x="7048767" y="2746833"/>
            <a:ext cx="3048000" cy="1393371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chemeClr val="tx1"/>
                </a:solidFill>
              </a:rPr>
              <a:t>Byddai</a:t>
            </a:r>
            <a:endParaRPr lang="en-US" sz="4000" dirty="0">
              <a:solidFill>
                <a:schemeClr val="tx1"/>
              </a:solidFill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086292B-999E-9B4F-BE27-D7E47422A1FB}"/>
              </a:ext>
            </a:extLst>
          </p:cNvPr>
          <p:cNvSpPr/>
          <p:nvPr/>
        </p:nvSpPr>
        <p:spPr>
          <a:xfrm>
            <a:off x="2989943" y="5036457"/>
            <a:ext cx="3410857" cy="1190172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Byddwn</a:t>
            </a:r>
            <a:endParaRPr lang="en-US" sz="40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82556DD-AC1F-F54D-8D74-01652D69E50B}"/>
              </a:ext>
            </a:extLst>
          </p:cNvPr>
          <p:cNvSpPr/>
          <p:nvPr/>
        </p:nvSpPr>
        <p:spPr>
          <a:xfrm>
            <a:off x="7048767" y="5036457"/>
            <a:ext cx="3410857" cy="119017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/>
              <a:t>Bydden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26677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01703" y="1501670"/>
            <a:ext cx="8916125" cy="41434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25" dirty="0" err="1"/>
              <a:t>Bydda</a:t>
            </a:r>
            <a:r>
              <a:rPr lang="en-US" sz="2625" dirty="0"/>
              <a:t> </a:t>
            </a:r>
            <a:r>
              <a:rPr lang="en-US" sz="2625" dirty="0" err="1"/>
              <a:t>i</a:t>
            </a:r>
            <a:r>
              <a:rPr lang="en-US" sz="2625" dirty="0"/>
              <a:t> 		=   </a:t>
            </a:r>
            <a:r>
              <a:rPr lang="en-US" sz="2625" i="1" dirty="0"/>
              <a:t>I will</a:t>
            </a:r>
          </a:p>
          <a:p>
            <a:endParaRPr lang="en-US" sz="2625" dirty="0"/>
          </a:p>
          <a:p>
            <a:r>
              <a:rPr lang="en-US" sz="2625" dirty="0" err="1"/>
              <a:t>Byddwn</a:t>
            </a:r>
            <a:r>
              <a:rPr lang="en-US" sz="2625" dirty="0"/>
              <a:t> </a:t>
            </a:r>
            <a:r>
              <a:rPr lang="en-US" sz="2625" dirty="0" err="1"/>
              <a:t>ni</a:t>
            </a:r>
            <a:r>
              <a:rPr lang="en-US" sz="2625" dirty="0"/>
              <a:t>		=  </a:t>
            </a:r>
            <a:r>
              <a:rPr lang="en-US" sz="2625" i="1" dirty="0"/>
              <a:t>We will</a:t>
            </a:r>
          </a:p>
          <a:p>
            <a:endParaRPr lang="en-US" sz="2625" dirty="0"/>
          </a:p>
          <a:p>
            <a:r>
              <a:rPr lang="en-US" sz="2625" dirty="0" err="1"/>
              <a:t>Byddwn</a:t>
            </a:r>
            <a:r>
              <a:rPr lang="en-US" sz="2625" dirty="0"/>
              <a:t> </a:t>
            </a:r>
            <a:r>
              <a:rPr lang="en-US" sz="2625" dirty="0" err="1"/>
              <a:t>i</a:t>
            </a:r>
            <a:r>
              <a:rPr lang="en-US" sz="2625" dirty="0"/>
              <a:t>  		=  </a:t>
            </a:r>
            <a:r>
              <a:rPr lang="en-US" sz="2625" i="1" dirty="0"/>
              <a:t>I would</a:t>
            </a:r>
          </a:p>
          <a:p>
            <a:endParaRPr lang="en-US" sz="2625" dirty="0"/>
          </a:p>
          <a:p>
            <a:r>
              <a:rPr lang="en-US" sz="2625" dirty="0" err="1"/>
              <a:t>Bydden</a:t>
            </a:r>
            <a:r>
              <a:rPr lang="en-US" sz="2625" dirty="0"/>
              <a:t> </a:t>
            </a:r>
            <a:r>
              <a:rPr lang="en-US" sz="2625" dirty="0" err="1"/>
              <a:t>ni</a:t>
            </a:r>
            <a:r>
              <a:rPr lang="en-US" sz="2625" dirty="0"/>
              <a:t>		=  </a:t>
            </a:r>
            <a:r>
              <a:rPr lang="en-US" sz="2625" i="1" dirty="0"/>
              <a:t>We would</a:t>
            </a:r>
          </a:p>
          <a:p>
            <a:endParaRPr lang="en-US" sz="2625" dirty="0"/>
          </a:p>
          <a:p>
            <a:r>
              <a:rPr lang="en-US" sz="2625" dirty="0" err="1"/>
              <a:t>Byddai</a:t>
            </a:r>
            <a:r>
              <a:rPr lang="en-US" sz="2625" dirty="0"/>
              <a:t>  		=  </a:t>
            </a:r>
            <a:r>
              <a:rPr lang="en-US" sz="2625" i="1" dirty="0"/>
              <a:t>He would / she would / it would </a:t>
            </a:r>
          </a:p>
          <a:p>
            <a:endParaRPr lang="en-US" sz="1350" dirty="0"/>
          </a:p>
          <a:p>
            <a:endParaRPr lang="en-US" sz="1350" dirty="0"/>
          </a:p>
        </p:txBody>
      </p:sp>
      <p:sp>
        <p:nvSpPr>
          <p:cNvPr id="3" name="TextBox 2"/>
          <p:cNvSpPr txBox="1"/>
          <p:nvPr/>
        </p:nvSpPr>
        <p:spPr>
          <a:xfrm>
            <a:off x="2222269" y="299258"/>
            <a:ext cx="7331826" cy="86177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5000" dirty="0" err="1"/>
              <a:t>Rhaid</a:t>
            </a:r>
            <a:r>
              <a:rPr lang="en-US" sz="5000" dirty="0"/>
              <a:t> bod </a:t>
            </a:r>
            <a:r>
              <a:rPr lang="en-US" sz="5000" dirty="0" err="1"/>
              <a:t>yn</a:t>
            </a:r>
            <a:r>
              <a:rPr lang="en-US" sz="5000" dirty="0"/>
              <a:t> </a:t>
            </a:r>
            <a:r>
              <a:rPr lang="en-US" sz="5000" dirty="0" err="1"/>
              <a:t>ofalus</a:t>
            </a:r>
            <a:r>
              <a:rPr lang="en-US" sz="5000" dirty="0"/>
              <a:t>!!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22269" y="5645112"/>
            <a:ext cx="8984343" cy="10156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000" dirty="0"/>
              <a:t>Ysgrifennwch gyfres o frawddegau er mwyn profi eich dealltwriaeth.</a:t>
            </a:r>
          </a:p>
        </p:txBody>
      </p:sp>
    </p:spTree>
    <p:extLst>
      <p:ext uri="{BB962C8B-B14F-4D97-AF65-F5344CB8AC3E}">
        <p14:creationId xmlns:p14="http://schemas.microsoft.com/office/powerpoint/2010/main" val="2263782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2438400" y="1413166"/>
          <a:ext cx="7082444" cy="51192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5412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412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8516">
                <a:tc>
                  <a:txBody>
                    <a:bodyPr/>
                    <a:lstStyle/>
                    <a:p>
                      <a:pPr algn="ctr"/>
                      <a:r>
                        <a:rPr lang="en-US" sz="3000" dirty="0" err="1"/>
                        <a:t>Dyfodol</a:t>
                      </a:r>
                      <a:r>
                        <a:rPr lang="en-US" sz="3000" baseline="0" dirty="0"/>
                        <a:t> </a:t>
                      </a:r>
                      <a:endParaRPr lang="en-US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000" dirty="0" err="1"/>
                        <a:t>Amodol</a:t>
                      </a:r>
                      <a:endParaRPr lang="en-US" sz="3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8516"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Bydda</a:t>
                      </a:r>
                      <a:r>
                        <a:rPr lang="en-US" sz="3000" baseline="0" dirty="0"/>
                        <a:t> </a:t>
                      </a:r>
                      <a:r>
                        <a:rPr lang="en-US" sz="3000" baseline="0" dirty="0" err="1"/>
                        <a:t>i</a:t>
                      </a:r>
                      <a:endParaRPr lang="en-US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Byddwn</a:t>
                      </a:r>
                      <a:r>
                        <a:rPr lang="en-US" sz="3000" dirty="0"/>
                        <a:t> </a:t>
                      </a:r>
                      <a:r>
                        <a:rPr lang="en-US" sz="3000" dirty="0" err="1"/>
                        <a:t>i</a:t>
                      </a:r>
                      <a:endParaRPr lang="en-US" sz="3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8516"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Byddi</a:t>
                      </a:r>
                      <a:r>
                        <a:rPr lang="en-US" sz="3000" dirty="0"/>
                        <a:t> 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Byddet</a:t>
                      </a:r>
                      <a:r>
                        <a:rPr lang="en-US" sz="3000" dirty="0"/>
                        <a:t> </a:t>
                      </a:r>
                      <a:r>
                        <a:rPr lang="en-US" sz="3000" dirty="0" err="1"/>
                        <a:t>ti</a:t>
                      </a:r>
                      <a:endParaRPr lang="en-US" sz="3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8516"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</a:t>
                      </a:r>
                      <a:r>
                        <a:rPr lang="en-US" sz="3000" baseline="0" dirty="0"/>
                        <a:t> e</a:t>
                      </a:r>
                      <a:endParaRPr lang="en-US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Byddai</a:t>
                      </a:r>
                      <a:r>
                        <a:rPr lang="en-US" sz="3000" dirty="0"/>
                        <a:t> 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8516"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</a:t>
                      </a:r>
                      <a:r>
                        <a:rPr lang="en-US" sz="3000" dirty="0"/>
                        <a:t> 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Byddai</a:t>
                      </a:r>
                      <a:r>
                        <a:rPr lang="en-US" sz="3000" dirty="0"/>
                        <a:t> 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8516"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Byddwn</a:t>
                      </a:r>
                      <a:r>
                        <a:rPr lang="en-US" sz="3000" dirty="0"/>
                        <a:t> </a:t>
                      </a:r>
                      <a:r>
                        <a:rPr lang="en-US" sz="3000" dirty="0" err="1"/>
                        <a:t>ni</a:t>
                      </a:r>
                      <a:endParaRPr lang="en-US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Bydden</a:t>
                      </a:r>
                      <a:r>
                        <a:rPr lang="en-US" sz="3000" baseline="0" dirty="0"/>
                        <a:t> </a:t>
                      </a:r>
                      <a:r>
                        <a:rPr lang="en-US" sz="3000" baseline="0" dirty="0" err="1"/>
                        <a:t>ni</a:t>
                      </a:r>
                      <a:r>
                        <a:rPr lang="en-US" sz="3000" baseline="0" dirty="0"/>
                        <a:t> </a:t>
                      </a:r>
                      <a:r>
                        <a:rPr lang="en-US" sz="2500" i="1" baseline="0" dirty="0"/>
                        <a:t>(</a:t>
                      </a:r>
                      <a:r>
                        <a:rPr lang="en-US" sz="2500" i="1" baseline="0" dirty="0" err="1"/>
                        <a:t>byddem</a:t>
                      </a:r>
                      <a:r>
                        <a:rPr lang="en-US" sz="2500" i="1" baseline="0" dirty="0"/>
                        <a:t> </a:t>
                      </a:r>
                      <a:r>
                        <a:rPr lang="en-US" sz="2500" i="1" baseline="0" dirty="0" err="1"/>
                        <a:t>ni</a:t>
                      </a:r>
                      <a:r>
                        <a:rPr lang="en-US" sz="2500" i="1" baseline="0" dirty="0"/>
                        <a:t>)</a:t>
                      </a:r>
                      <a:endParaRPr lang="en-US" sz="25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8516"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Byddwch</a:t>
                      </a:r>
                      <a:r>
                        <a:rPr lang="en-US" sz="3000" dirty="0"/>
                        <a:t>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Byddech</a:t>
                      </a:r>
                      <a:r>
                        <a:rPr lang="en-US" sz="3000" dirty="0"/>
                        <a:t> 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98516"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Byddan</a:t>
                      </a:r>
                      <a:r>
                        <a:rPr lang="en-US" sz="3000" dirty="0"/>
                        <a:t> </a:t>
                      </a:r>
                      <a:r>
                        <a:rPr lang="en-US" sz="3000" dirty="0" err="1"/>
                        <a:t>nhw</a:t>
                      </a:r>
                      <a:endParaRPr lang="en-US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000" dirty="0" err="1"/>
                        <a:t>Bydden</a:t>
                      </a:r>
                      <a:r>
                        <a:rPr lang="en-US" sz="3000" dirty="0"/>
                        <a:t> </a:t>
                      </a:r>
                      <a:r>
                        <a:rPr lang="en-US" sz="3000" dirty="0" err="1"/>
                        <a:t>nhw</a:t>
                      </a:r>
                      <a:endParaRPr lang="en-US" sz="3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820786" y="332510"/>
            <a:ext cx="583553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 err="1">
                <a:latin typeface="Segoe Print" charset="0"/>
                <a:ea typeface="Segoe Print" charset="0"/>
                <a:cs typeface="Segoe Print" charset="0"/>
              </a:rPr>
              <a:t>Ffurfiau</a:t>
            </a:r>
            <a:r>
              <a:rPr lang="en-US" sz="5000" dirty="0">
                <a:latin typeface="Segoe Print" charset="0"/>
                <a:ea typeface="Segoe Print" charset="0"/>
                <a:cs typeface="Segoe Print" charset="0"/>
              </a:rPr>
              <a:t> Bod</a:t>
            </a:r>
          </a:p>
        </p:txBody>
      </p:sp>
    </p:spTree>
    <p:extLst>
      <p:ext uri="{BB962C8B-B14F-4D97-AF65-F5344CB8AC3E}">
        <p14:creationId xmlns:p14="http://schemas.microsoft.com/office/powerpoint/2010/main" val="37221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47B95-4BD0-EE49-94DC-5B36086EA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3" y="281210"/>
            <a:ext cx="8911687" cy="1280890"/>
          </a:xfrm>
        </p:spPr>
        <p:txBody>
          <a:bodyPr>
            <a:normAutofit/>
          </a:bodyPr>
          <a:lstStyle/>
          <a:p>
            <a:r>
              <a:rPr lang="en-US" sz="5000" dirty="0" err="1"/>
              <a:t>Treiglo</a:t>
            </a:r>
            <a:r>
              <a:rPr lang="en-US" sz="5000" dirty="0"/>
              <a:t> </a:t>
            </a:r>
            <a:r>
              <a:rPr lang="en-US" sz="5000" dirty="0" err="1"/>
              <a:t>gwrthrych</a:t>
            </a:r>
            <a:r>
              <a:rPr lang="en-US" sz="5000" dirty="0"/>
              <a:t> y </a:t>
            </a:r>
            <a:r>
              <a:rPr lang="en-US" sz="5000" dirty="0" err="1"/>
              <a:t>ferf</a:t>
            </a:r>
            <a:r>
              <a:rPr lang="en-US" sz="50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BD9360-4F61-7242-A6D5-D46AA4F60C2E}"/>
              </a:ext>
            </a:extLst>
          </p:cNvPr>
          <p:cNvSpPr txBox="1"/>
          <p:nvPr/>
        </p:nvSpPr>
        <p:spPr>
          <a:xfrm>
            <a:off x="328613" y="1370063"/>
            <a:ext cx="11730037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Dyma</a:t>
            </a:r>
            <a:r>
              <a:rPr lang="en-US" sz="2400" b="1" dirty="0"/>
              <a:t> wall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codi’n</a:t>
            </a:r>
            <a:r>
              <a:rPr lang="en-US" sz="2400" b="1" dirty="0"/>
              <a:t> </a:t>
            </a:r>
            <a:r>
              <a:rPr lang="en-US" sz="2400" b="1" dirty="0" err="1"/>
              <a:t>gyson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darn </a:t>
            </a:r>
            <a:r>
              <a:rPr lang="en-US" sz="2400" b="1" dirty="0" err="1"/>
              <a:t>cywiro</a:t>
            </a:r>
            <a:r>
              <a:rPr lang="en-US" sz="2400" b="1" dirty="0"/>
              <a:t>.</a:t>
            </a:r>
          </a:p>
          <a:p>
            <a:endParaRPr lang="en-US" sz="2400" dirty="0"/>
          </a:p>
          <a:p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treiglo</a:t>
            </a:r>
            <a:r>
              <a:rPr lang="en-US" sz="2400" dirty="0"/>
              <a:t> </a:t>
            </a:r>
            <a:r>
              <a:rPr lang="en-US" sz="2400" dirty="0" err="1"/>
              <a:t>gwrthrych</a:t>
            </a:r>
            <a:r>
              <a:rPr lang="en-US" sz="2400" dirty="0"/>
              <a:t> </a:t>
            </a:r>
            <a:r>
              <a:rPr lang="en-US" sz="2400" dirty="0" err="1"/>
              <a:t>berf</a:t>
            </a:r>
            <a:r>
              <a:rPr lang="en-US" sz="2400" dirty="0"/>
              <a:t> </a:t>
            </a:r>
            <a:r>
              <a:rPr lang="en-US" sz="2400" dirty="0" err="1"/>
              <a:t>gryno’n</a:t>
            </a:r>
            <a:r>
              <a:rPr lang="en-US" sz="2400" dirty="0"/>
              <a:t> </a:t>
            </a:r>
            <a:r>
              <a:rPr lang="en-US" sz="2400" dirty="0" err="1"/>
              <a:t>feddal</a:t>
            </a:r>
            <a:r>
              <a:rPr lang="en-US" sz="2400" dirty="0"/>
              <a:t>.</a:t>
            </a:r>
          </a:p>
          <a:p>
            <a:endParaRPr lang="en-US" sz="2400" dirty="0"/>
          </a:p>
          <a:p>
            <a:r>
              <a:rPr lang="en-US" sz="2400" i="1" dirty="0" err="1"/>
              <a:t>Er</a:t>
            </a:r>
            <a:r>
              <a:rPr lang="en-US" sz="2400" i="1" dirty="0"/>
              <a:t> </a:t>
            </a:r>
            <a:r>
              <a:rPr lang="en-US" sz="2400" i="1" dirty="0" err="1"/>
              <a:t>enghraifft</a:t>
            </a:r>
            <a:r>
              <a:rPr lang="en-US" sz="2400" i="1" dirty="0"/>
              <a:t>:</a:t>
            </a:r>
          </a:p>
          <a:p>
            <a:endParaRPr lang="en-US" sz="2400" dirty="0"/>
          </a:p>
          <a:p>
            <a:r>
              <a:rPr lang="en-US" sz="2400" dirty="0" err="1"/>
              <a:t>Agorodd</a:t>
            </a:r>
            <a:r>
              <a:rPr lang="en-US" sz="2400" dirty="0"/>
              <a:t> Miriam </a:t>
            </a:r>
            <a:r>
              <a:rPr lang="en-US" sz="2400" dirty="0" err="1"/>
              <a:t>pecyn</a:t>
            </a:r>
            <a:r>
              <a:rPr lang="en-US" sz="2400" dirty="0"/>
              <a:t> o </a:t>
            </a:r>
            <a:r>
              <a:rPr lang="en-US" sz="2400" dirty="0" err="1"/>
              <a:t>greision</a:t>
            </a:r>
            <a:r>
              <a:rPr lang="en-US" sz="2400" dirty="0"/>
              <a:t>. 	&gt;</a:t>
            </a:r>
          </a:p>
          <a:p>
            <a:endParaRPr lang="en-US" sz="2400" dirty="0"/>
          </a:p>
          <a:p>
            <a:r>
              <a:rPr lang="en-US" sz="2400" dirty="0" err="1"/>
              <a:t>Amgaeaf</a:t>
            </a:r>
            <a:r>
              <a:rPr lang="en-US" sz="2400" dirty="0"/>
              <a:t> </a:t>
            </a:r>
            <a:r>
              <a:rPr lang="en-US" sz="2400" dirty="0" err="1"/>
              <a:t>cofnodion</a:t>
            </a:r>
            <a:r>
              <a:rPr lang="en-US" sz="2400" dirty="0"/>
              <a:t> y </a:t>
            </a:r>
            <a:r>
              <a:rPr lang="en-US" sz="2400" dirty="0" err="1"/>
              <a:t>cyfarfod</a:t>
            </a:r>
            <a:r>
              <a:rPr lang="en-US" sz="2400" dirty="0"/>
              <a:t> </a:t>
            </a:r>
            <a:r>
              <a:rPr lang="en-US" sz="2400" dirty="0" err="1"/>
              <a:t>diwethaf</a:t>
            </a:r>
            <a:r>
              <a:rPr lang="en-US" sz="2400" dirty="0"/>
              <a:t>.  &gt;</a:t>
            </a:r>
          </a:p>
          <a:p>
            <a:endParaRPr lang="en-US" sz="2400" dirty="0"/>
          </a:p>
          <a:p>
            <a:r>
              <a:rPr lang="en-US" sz="2400" dirty="0" err="1"/>
              <a:t>Llwyddodd</a:t>
            </a:r>
            <a:r>
              <a:rPr lang="en-US" sz="2400" dirty="0"/>
              <a:t> </a:t>
            </a:r>
            <a:r>
              <a:rPr lang="en-US" sz="2400" dirty="0" err="1"/>
              <a:t>Siân</a:t>
            </a:r>
            <a:r>
              <a:rPr lang="en-US" sz="2400" dirty="0"/>
              <a:t> </a:t>
            </a:r>
            <a:r>
              <a:rPr lang="en-US" sz="2400" dirty="0" err="1"/>
              <a:t>cyflawni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thargedau</a:t>
            </a:r>
            <a:r>
              <a:rPr lang="en-US" sz="2400" dirty="0"/>
              <a:t>.   &gt;</a:t>
            </a:r>
          </a:p>
          <a:p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565B54-27BC-D043-B159-2DBF8F95CF69}"/>
              </a:ext>
            </a:extLst>
          </p:cNvPr>
          <p:cNvSpPr txBox="1"/>
          <p:nvPr/>
        </p:nvSpPr>
        <p:spPr>
          <a:xfrm>
            <a:off x="6705600" y="3559711"/>
            <a:ext cx="5686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Agorodd</a:t>
            </a:r>
            <a:r>
              <a:rPr lang="en-US" sz="2400" dirty="0"/>
              <a:t> Miriam </a:t>
            </a:r>
            <a:r>
              <a:rPr lang="en-US" sz="2400" dirty="0" err="1"/>
              <a:t>becyn</a:t>
            </a:r>
            <a:r>
              <a:rPr lang="en-US" sz="2400" dirty="0"/>
              <a:t> o </a:t>
            </a:r>
            <a:r>
              <a:rPr lang="en-US" sz="2400" dirty="0" err="1"/>
              <a:t>greision</a:t>
            </a:r>
            <a:r>
              <a:rPr lang="en-US" sz="24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00AD37-4267-514E-BB09-C29789793602}"/>
              </a:ext>
            </a:extLst>
          </p:cNvPr>
          <p:cNvSpPr txBox="1"/>
          <p:nvPr/>
        </p:nvSpPr>
        <p:spPr>
          <a:xfrm>
            <a:off x="7258051" y="4265379"/>
            <a:ext cx="5686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Amgaeaf</a:t>
            </a:r>
            <a:r>
              <a:rPr lang="en-US" sz="2400" dirty="0"/>
              <a:t> </a:t>
            </a:r>
            <a:r>
              <a:rPr lang="en-US" sz="2400" dirty="0" err="1"/>
              <a:t>gofnodion</a:t>
            </a:r>
            <a:r>
              <a:rPr lang="en-US" sz="2400" dirty="0"/>
              <a:t>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307A75-CDAF-324A-AEFB-6351BC77FCB6}"/>
              </a:ext>
            </a:extLst>
          </p:cNvPr>
          <p:cNvSpPr txBox="1"/>
          <p:nvPr/>
        </p:nvSpPr>
        <p:spPr>
          <a:xfrm>
            <a:off x="7048767" y="4971047"/>
            <a:ext cx="5686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Llwyddodd</a:t>
            </a:r>
            <a:r>
              <a:rPr lang="en-US" sz="2400" dirty="0"/>
              <a:t> </a:t>
            </a:r>
            <a:r>
              <a:rPr lang="en-US" sz="2400" dirty="0" err="1"/>
              <a:t>Siân</a:t>
            </a:r>
            <a:r>
              <a:rPr lang="en-US" sz="2400" dirty="0"/>
              <a:t> </a:t>
            </a:r>
            <a:r>
              <a:rPr lang="en-US" sz="2400" dirty="0" err="1"/>
              <a:t>gyflawni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362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320760-0353-4E4B-B3F3-A0E128D68CD5}"/>
              </a:ext>
            </a:extLst>
          </p:cNvPr>
          <p:cNvSpPr txBox="1"/>
          <p:nvPr/>
        </p:nvSpPr>
        <p:spPr>
          <a:xfrm>
            <a:off x="1674358" y="232229"/>
            <a:ext cx="9690325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3000" dirty="0"/>
              <a:t>Beth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?  </a:t>
            </a:r>
            <a:r>
              <a:rPr lang="en-US" sz="3000" dirty="0" err="1"/>
              <a:t>Cywirwch</a:t>
            </a:r>
            <a:r>
              <a:rPr lang="en-US" sz="3000" dirty="0"/>
              <a:t> y </a:t>
            </a:r>
            <a:r>
              <a:rPr lang="en-US" sz="3000" dirty="0" err="1"/>
              <a:t>brawddegau</a:t>
            </a:r>
            <a:r>
              <a:rPr lang="en-US" sz="3000" dirty="0"/>
              <a:t> </a:t>
            </a:r>
            <a:r>
              <a:rPr lang="en-US" sz="3000" dirty="0" err="1"/>
              <a:t>canlynol</a:t>
            </a:r>
            <a:r>
              <a:rPr lang="en-US" sz="30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4DAA3-C5A1-7845-BDB5-738FCC40CF6C}"/>
              </a:ext>
            </a:extLst>
          </p:cNvPr>
          <p:cNvSpPr txBox="1"/>
          <p:nvPr/>
        </p:nvSpPr>
        <p:spPr>
          <a:xfrm>
            <a:off x="1674358" y="1480119"/>
            <a:ext cx="9690325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anffodus</a:t>
            </a:r>
            <a:r>
              <a:rPr lang="en-US" sz="3200" dirty="0"/>
              <a:t>, </a:t>
            </a:r>
            <a:r>
              <a:rPr lang="en-US" sz="3200" dirty="0" err="1"/>
              <a:t>collodd</a:t>
            </a:r>
            <a:r>
              <a:rPr lang="en-US" sz="3200" dirty="0"/>
              <a:t> y </a:t>
            </a:r>
            <a:r>
              <a:rPr lang="en-US" sz="3200" dirty="0" err="1"/>
              <a:t>dysgwyr</a:t>
            </a:r>
            <a:r>
              <a:rPr lang="en-US" sz="3200" dirty="0"/>
              <a:t> </a:t>
            </a:r>
            <a:r>
              <a:rPr lang="en-US" sz="3200" dirty="0" err="1"/>
              <a:t>diddordeb</a:t>
            </a:r>
            <a:r>
              <a:rPr lang="en-US" sz="3200" dirty="0"/>
              <a:t>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/>
              <a:t>wers</a:t>
            </a:r>
            <a:r>
              <a:rPr lang="en-US" sz="3200" dirty="0"/>
              <a:t> </a:t>
            </a:r>
            <a:r>
              <a:rPr lang="en-US" sz="3200" dirty="0" err="1"/>
              <a:t>ddatblygu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ddiwedd</a:t>
            </a:r>
            <a:r>
              <a:rPr lang="en-US" sz="3200" dirty="0"/>
              <a:t> </a:t>
            </a:r>
            <a:r>
              <a:rPr lang="en-US" sz="3200" dirty="0" err="1"/>
              <a:t>pob</a:t>
            </a:r>
            <a:r>
              <a:rPr lang="en-US" sz="3200" dirty="0"/>
              <a:t> </a:t>
            </a:r>
            <a:r>
              <a:rPr lang="en-US" sz="3200" dirty="0" err="1"/>
              <a:t>tymor</a:t>
            </a:r>
            <a:r>
              <a:rPr lang="en-US" sz="3200" dirty="0"/>
              <a:t>, </a:t>
            </a:r>
            <a:r>
              <a:rPr lang="en-US" sz="3200" dirty="0" err="1"/>
              <a:t>ysgrifenna’r</a:t>
            </a:r>
            <a:r>
              <a:rPr lang="en-US" sz="3200" dirty="0"/>
              <a:t> </a:t>
            </a:r>
            <a:r>
              <a:rPr lang="en-US" sz="3200" dirty="0" err="1"/>
              <a:t>athrawon</a:t>
            </a:r>
            <a:r>
              <a:rPr lang="en-US" sz="3200" dirty="0"/>
              <a:t> </a:t>
            </a:r>
            <a:r>
              <a:rPr lang="en-US" sz="3200" dirty="0" err="1"/>
              <a:t>llythyr</a:t>
            </a:r>
            <a:r>
              <a:rPr lang="en-US" sz="3200" dirty="0"/>
              <a:t> at y </a:t>
            </a:r>
            <a:r>
              <a:rPr lang="en-US" sz="3200" dirty="0" err="1"/>
              <a:t>rhieni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crynhoi</a:t>
            </a:r>
            <a:r>
              <a:rPr lang="en-US" sz="3200" dirty="0"/>
              <a:t> </a:t>
            </a:r>
            <a:r>
              <a:rPr lang="en-US" sz="3200" dirty="0" err="1"/>
              <a:t>gwaith</a:t>
            </a:r>
            <a:r>
              <a:rPr lang="en-US" sz="3200" dirty="0"/>
              <a:t> y </a:t>
            </a:r>
            <a:r>
              <a:rPr lang="en-US" sz="3200" dirty="0" err="1"/>
              <a:t>tymor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Cofiwch</a:t>
            </a:r>
            <a:r>
              <a:rPr lang="en-US" sz="3200" dirty="0"/>
              <a:t> </a:t>
            </a:r>
            <a:r>
              <a:rPr lang="en-US" sz="3200" dirty="0" err="1"/>
              <a:t>dod</a:t>
            </a:r>
            <a:r>
              <a:rPr lang="en-US" sz="3200" dirty="0"/>
              <a:t> </a:t>
            </a:r>
            <a:r>
              <a:rPr lang="en-US" sz="3200" dirty="0" err="1"/>
              <a:t>â</a:t>
            </a:r>
            <a:r>
              <a:rPr lang="en-US" sz="3200" dirty="0"/>
              <a:t> </a:t>
            </a:r>
            <a:r>
              <a:rPr lang="en-US" sz="3200" dirty="0" err="1"/>
              <a:t>chot</a:t>
            </a:r>
            <a:r>
              <a:rPr lang="en-US" sz="3200" dirty="0"/>
              <a:t> </a:t>
            </a:r>
            <a:r>
              <a:rPr lang="en-US" sz="3200" dirty="0" err="1"/>
              <a:t>gynnes</a:t>
            </a:r>
            <a:r>
              <a:rPr lang="en-US" sz="3200" dirty="0"/>
              <a:t> a </a:t>
            </a:r>
            <a:r>
              <a:rPr lang="en-US" sz="3200" dirty="0" err="1"/>
              <a:t>phecyn</a:t>
            </a:r>
            <a:r>
              <a:rPr lang="en-US" sz="3200" dirty="0"/>
              <a:t> </a:t>
            </a:r>
            <a:r>
              <a:rPr lang="en-US" sz="3200" dirty="0" err="1"/>
              <a:t>bwyd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gyfer</a:t>
            </a:r>
            <a:r>
              <a:rPr lang="en-US" sz="3200" dirty="0"/>
              <a:t> y </a:t>
            </a:r>
            <a:r>
              <a:rPr lang="en-US" sz="3200" dirty="0" err="1"/>
              <a:t>daith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Dywedodd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a Rhian bod Elin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dweud</a:t>
            </a:r>
            <a:r>
              <a:rPr lang="en-US" sz="3200" dirty="0"/>
              <a:t> </a:t>
            </a:r>
            <a:r>
              <a:rPr lang="en-US" sz="3200" dirty="0" err="1"/>
              <a:t>celwydd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Enillodd</a:t>
            </a:r>
            <a:r>
              <a:rPr lang="en-US" sz="3200" dirty="0"/>
              <a:t> </a:t>
            </a:r>
            <a:r>
              <a:rPr lang="en-US" sz="3200" dirty="0" err="1"/>
              <a:t>blwyddyn</a:t>
            </a:r>
            <a:r>
              <a:rPr lang="en-US" sz="3200" dirty="0"/>
              <a:t> tri a </a:t>
            </a:r>
            <a:r>
              <a:rPr lang="en-US" sz="3200" dirty="0" err="1"/>
              <a:t>phedwar</a:t>
            </a:r>
            <a:r>
              <a:rPr lang="en-US" sz="3200" dirty="0"/>
              <a:t> </a:t>
            </a:r>
            <a:r>
              <a:rPr lang="en-US" sz="3200" dirty="0" err="1"/>
              <a:t>cystadleuaeth</a:t>
            </a:r>
            <a:r>
              <a:rPr lang="en-US" sz="3200" dirty="0"/>
              <a:t> </a:t>
            </a:r>
            <a:r>
              <a:rPr lang="en-US" sz="3200" dirty="0" err="1"/>
              <a:t>chwaraeon</a:t>
            </a:r>
            <a:r>
              <a:rPr lang="en-US" sz="3200" dirty="0"/>
              <a:t> y Sir.</a:t>
            </a:r>
          </a:p>
        </p:txBody>
      </p:sp>
    </p:spTree>
    <p:extLst>
      <p:ext uri="{BB962C8B-B14F-4D97-AF65-F5344CB8AC3E}">
        <p14:creationId xmlns:p14="http://schemas.microsoft.com/office/powerpoint/2010/main" val="2851325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320760-0353-4E4B-B3F3-A0E128D68CD5}"/>
              </a:ext>
            </a:extLst>
          </p:cNvPr>
          <p:cNvSpPr txBox="1"/>
          <p:nvPr/>
        </p:nvSpPr>
        <p:spPr>
          <a:xfrm>
            <a:off x="1674358" y="232229"/>
            <a:ext cx="9690325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3000" dirty="0"/>
              <a:t>Beth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?  </a:t>
            </a:r>
            <a:r>
              <a:rPr lang="en-US" sz="3000" dirty="0" err="1"/>
              <a:t>Cywirwch</a:t>
            </a:r>
            <a:r>
              <a:rPr lang="en-US" sz="3000" dirty="0"/>
              <a:t> y </a:t>
            </a:r>
            <a:r>
              <a:rPr lang="en-US" sz="3000" dirty="0" err="1"/>
              <a:t>brawddegau</a:t>
            </a:r>
            <a:r>
              <a:rPr lang="en-US" sz="3000" dirty="0"/>
              <a:t> </a:t>
            </a:r>
            <a:r>
              <a:rPr lang="en-US" sz="3000" dirty="0" err="1"/>
              <a:t>canlynol</a:t>
            </a:r>
            <a:r>
              <a:rPr lang="en-US" sz="30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4DAA3-C5A1-7845-BDB5-738FCC40CF6C}"/>
              </a:ext>
            </a:extLst>
          </p:cNvPr>
          <p:cNvSpPr txBox="1"/>
          <p:nvPr/>
        </p:nvSpPr>
        <p:spPr>
          <a:xfrm>
            <a:off x="1378858" y="1480119"/>
            <a:ext cx="9985826" cy="501675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anffodus</a:t>
            </a:r>
            <a:r>
              <a:rPr lang="en-US" sz="3200" dirty="0"/>
              <a:t>, </a:t>
            </a:r>
            <a:r>
              <a:rPr lang="en-US" sz="3200" dirty="0" err="1"/>
              <a:t>collodd</a:t>
            </a:r>
            <a:r>
              <a:rPr lang="en-US" sz="3200" dirty="0"/>
              <a:t> y </a:t>
            </a:r>
            <a:r>
              <a:rPr lang="en-US" sz="3200" dirty="0" err="1"/>
              <a:t>dysgwyr</a:t>
            </a:r>
            <a:r>
              <a:rPr lang="en-US" sz="3200" dirty="0"/>
              <a:t> </a:t>
            </a:r>
            <a:r>
              <a:rPr lang="en-US" sz="3200" dirty="0" err="1">
                <a:highlight>
                  <a:srgbClr val="FFFF00"/>
                </a:highlight>
              </a:rPr>
              <a:t>d</a:t>
            </a:r>
            <a:r>
              <a:rPr lang="en-US" sz="3200" dirty="0" err="1"/>
              <a:t>iddordeb</a:t>
            </a:r>
            <a:r>
              <a:rPr lang="en-US" sz="3200" dirty="0"/>
              <a:t>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/>
              <a:t>wers</a:t>
            </a:r>
            <a:r>
              <a:rPr lang="en-US" sz="3200" dirty="0"/>
              <a:t> </a:t>
            </a:r>
            <a:r>
              <a:rPr lang="en-US" sz="3200" dirty="0" err="1"/>
              <a:t>ddatblygu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ddiwedd</a:t>
            </a:r>
            <a:r>
              <a:rPr lang="en-US" sz="3200" dirty="0"/>
              <a:t> bob </a:t>
            </a:r>
            <a:r>
              <a:rPr lang="en-US" sz="3200" dirty="0" err="1"/>
              <a:t>tymor</a:t>
            </a:r>
            <a:r>
              <a:rPr lang="en-US" sz="3200" dirty="0"/>
              <a:t>, </a:t>
            </a:r>
            <a:r>
              <a:rPr lang="en-US" sz="3200" dirty="0" err="1"/>
              <a:t>ysgrifenna’r</a:t>
            </a:r>
            <a:r>
              <a:rPr lang="en-US" sz="3200" dirty="0"/>
              <a:t> </a:t>
            </a:r>
            <a:r>
              <a:rPr lang="en-US" sz="3200" dirty="0" err="1"/>
              <a:t>athrawon</a:t>
            </a:r>
            <a:r>
              <a:rPr lang="en-US" sz="3200" dirty="0"/>
              <a:t> </a:t>
            </a:r>
            <a:r>
              <a:rPr lang="en-US" sz="3200" dirty="0" err="1">
                <a:highlight>
                  <a:srgbClr val="FFFF00"/>
                </a:highlight>
              </a:rPr>
              <a:t>ll</a:t>
            </a:r>
            <a:r>
              <a:rPr lang="en-US" sz="3200" dirty="0" err="1"/>
              <a:t>ythyr</a:t>
            </a:r>
            <a:r>
              <a:rPr lang="en-US" sz="3200" dirty="0"/>
              <a:t> at y </a:t>
            </a:r>
            <a:r>
              <a:rPr lang="en-US" sz="3200" dirty="0" err="1"/>
              <a:t>rhieni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crynhoi</a:t>
            </a:r>
            <a:r>
              <a:rPr lang="en-US" sz="3200" dirty="0"/>
              <a:t> </a:t>
            </a:r>
            <a:r>
              <a:rPr lang="en-US" sz="3200" dirty="0" err="1"/>
              <a:t>gwaith</a:t>
            </a:r>
            <a:r>
              <a:rPr lang="en-US" sz="3200" dirty="0"/>
              <a:t> y </a:t>
            </a:r>
            <a:r>
              <a:rPr lang="en-US" sz="3200" dirty="0" err="1"/>
              <a:t>tymor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Cofiwch</a:t>
            </a:r>
            <a:r>
              <a:rPr lang="en-US" sz="3200" dirty="0"/>
              <a:t> </a:t>
            </a:r>
            <a:r>
              <a:rPr lang="en-US" sz="3200" dirty="0" err="1">
                <a:highlight>
                  <a:srgbClr val="FFFF00"/>
                </a:highlight>
              </a:rPr>
              <a:t>d</a:t>
            </a:r>
            <a:r>
              <a:rPr lang="en-US" sz="3200" dirty="0" err="1"/>
              <a:t>od</a:t>
            </a:r>
            <a:r>
              <a:rPr lang="en-US" sz="3200" dirty="0"/>
              <a:t> </a:t>
            </a:r>
            <a:r>
              <a:rPr lang="en-US" sz="3200" dirty="0" err="1"/>
              <a:t>â</a:t>
            </a:r>
            <a:r>
              <a:rPr lang="en-US" sz="3200" dirty="0"/>
              <a:t> </a:t>
            </a:r>
            <a:r>
              <a:rPr lang="en-US" sz="3200" dirty="0" err="1"/>
              <a:t>chot</a:t>
            </a:r>
            <a:r>
              <a:rPr lang="en-US" sz="3200" dirty="0"/>
              <a:t> </a:t>
            </a:r>
            <a:r>
              <a:rPr lang="en-US" sz="3200" dirty="0" err="1"/>
              <a:t>gynnes</a:t>
            </a:r>
            <a:r>
              <a:rPr lang="en-US" sz="3200" dirty="0"/>
              <a:t> a </a:t>
            </a:r>
            <a:r>
              <a:rPr lang="en-US" sz="3200" dirty="0" err="1"/>
              <a:t>phecyn</a:t>
            </a:r>
            <a:r>
              <a:rPr lang="en-US" sz="3200" dirty="0"/>
              <a:t> </a:t>
            </a:r>
            <a:r>
              <a:rPr lang="en-US" sz="3200" dirty="0" err="1"/>
              <a:t>bwyd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gyfer</a:t>
            </a:r>
            <a:r>
              <a:rPr lang="en-US" sz="3200" dirty="0"/>
              <a:t> y </a:t>
            </a:r>
            <a:r>
              <a:rPr lang="en-US" sz="3200" dirty="0" err="1"/>
              <a:t>daith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Dywedodd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a Rhian </a:t>
            </a:r>
            <a:r>
              <a:rPr lang="en-US" sz="3200" dirty="0">
                <a:highlight>
                  <a:srgbClr val="FFFF00"/>
                </a:highlight>
              </a:rPr>
              <a:t>b</a:t>
            </a:r>
            <a:r>
              <a:rPr lang="en-US" sz="3200" dirty="0"/>
              <a:t>od Elin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dweud</a:t>
            </a:r>
            <a:r>
              <a:rPr lang="en-US" sz="3200" dirty="0"/>
              <a:t> </a:t>
            </a:r>
            <a:r>
              <a:rPr lang="en-US" sz="3200" dirty="0" err="1"/>
              <a:t>celwydd</a:t>
            </a:r>
            <a:r>
              <a:rPr lang="en-US" sz="3200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3200" dirty="0"/>
              <a:t> </a:t>
            </a:r>
            <a:r>
              <a:rPr lang="en-US" sz="3200" dirty="0" err="1"/>
              <a:t>Enillodd</a:t>
            </a:r>
            <a:r>
              <a:rPr lang="en-US" sz="3200" dirty="0"/>
              <a:t> </a:t>
            </a:r>
            <a:r>
              <a:rPr lang="en-US" sz="3200" dirty="0" err="1"/>
              <a:t>blwyddyn</a:t>
            </a:r>
            <a:r>
              <a:rPr lang="en-US" sz="3200" dirty="0"/>
              <a:t> tri a </a:t>
            </a:r>
            <a:r>
              <a:rPr lang="en-US" sz="3200" dirty="0" err="1"/>
              <a:t>phedwar</a:t>
            </a:r>
            <a:r>
              <a:rPr lang="en-US" sz="3200" dirty="0"/>
              <a:t> </a:t>
            </a:r>
            <a:r>
              <a:rPr lang="en-US" sz="3200" dirty="0" err="1">
                <a:highlight>
                  <a:srgbClr val="FFFF00"/>
                </a:highlight>
              </a:rPr>
              <a:t>c</a:t>
            </a:r>
            <a:r>
              <a:rPr lang="en-US" sz="3200" dirty="0" err="1"/>
              <a:t>ystadleuaeth</a:t>
            </a:r>
            <a:r>
              <a:rPr lang="en-US" sz="3200" dirty="0"/>
              <a:t> </a:t>
            </a:r>
            <a:r>
              <a:rPr lang="en-US" sz="3200" dirty="0" err="1"/>
              <a:t>chwaraeon</a:t>
            </a:r>
            <a:r>
              <a:rPr lang="en-US" sz="3200" dirty="0"/>
              <a:t> y Sir.</a:t>
            </a:r>
          </a:p>
        </p:txBody>
      </p:sp>
      <p:sp>
        <p:nvSpPr>
          <p:cNvPr id="2" name="Cloud Callout 1">
            <a:extLst>
              <a:ext uri="{FF2B5EF4-FFF2-40B4-BE49-F238E27FC236}">
                <a16:creationId xmlns:a16="http://schemas.microsoft.com/office/drawing/2014/main" id="{87EAEE41-925E-5644-95C0-C183BAAAB755}"/>
              </a:ext>
            </a:extLst>
          </p:cNvPr>
          <p:cNvSpPr/>
          <p:nvPr/>
        </p:nvSpPr>
        <p:spPr>
          <a:xfrm>
            <a:off x="217714" y="348343"/>
            <a:ext cx="11146969" cy="6148534"/>
          </a:xfrm>
          <a:prstGeom prst="cloudCallout">
            <a:avLst>
              <a:gd name="adj1" fmla="val -48437"/>
              <a:gd name="adj2" fmla="val 49753"/>
            </a:avLst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0" dirty="0">
                <a:solidFill>
                  <a:schemeClr val="tx1"/>
                </a:solidFill>
              </a:rPr>
              <a:t>Beth </a:t>
            </a:r>
            <a:r>
              <a:rPr lang="en-US" sz="10000" dirty="0" err="1">
                <a:solidFill>
                  <a:schemeClr val="tx1"/>
                </a:solidFill>
              </a:rPr>
              <a:t>ydy’r</a:t>
            </a:r>
            <a:r>
              <a:rPr lang="en-US" sz="10000" dirty="0">
                <a:solidFill>
                  <a:schemeClr val="tx1"/>
                </a:solidFill>
              </a:rPr>
              <a:t> </a:t>
            </a:r>
            <a:r>
              <a:rPr lang="en-US" sz="10000" dirty="0" err="1">
                <a:solidFill>
                  <a:schemeClr val="tx1"/>
                </a:solidFill>
              </a:rPr>
              <a:t>rheol</a:t>
            </a:r>
            <a:r>
              <a:rPr lang="en-US" sz="10000" dirty="0">
                <a:solidFill>
                  <a:schemeClr val="tx1"/>
                </a:solidFill>
              </a:rPr>
              <a:t>? </a:t>
            </a:r>
          </a:p>
        </p:txBody>
      </p:sp>
      <p:sp>
        <p:nvSpPr>
          <p:cNvPr id="6" name="Cloud Callout 5">
            <a:extLst>
              <a:ext uri="{FF2B5EF4-FFF2-40B4-BE49-F238E27FC236}">
                <a16:creationId xmlns:a16="http://schemas.microsoft.com/office/drawing/2014/main" id="{5F0626EC-C4DA-BF40-ACF4-D21470CF4802}"/>
              </a:ext>
            </a:extLst>
          </p:cNvPr>
          <p:cNvSpPr/>
          <p:nvPr/>
        </p:nvSpPr>
        <p:spPr>
          <a:xfrm>
            <a:off x="217714" y="348343"/>
            <a:ext cx="11146969" cy="6148534"/>
          </a:xfrm>
          <a:prstGeom prst="cloudCallout">
            <a:avLst>
              <a:gd name="adj1" fmla="val -48437"/>
              <a:gd name="adj2" fmla="val 497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chemeClr val="bg1"/>
                </a:solidFill>
              </a:rPr>
              <a:t>Rhaid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treiglo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gwrthrych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berf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gryno’n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feddal</a:t>
            </a:r>
            <a:r>
              <a:rPr lang="en-US" sz="4000" dirty="0">
                <a:solidFill>
                  <a:schemeClr val="bg1"/>
                </a:solidFill>
              </a:rPr>
              <a:t>.</a:t>
            </a:r>
          </a:p>
          <a:p>
            <a:pPr algn="ctr"/>
            <a:endParaRPr lang="en-US" sz="4000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</a:rPr>
              <a:t>Er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mwyn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dod</a:t>
            </a:r>
            <a:r>
              <a:rPr lang="en-US" sz="4000" dirty="0">
                <a:solidFill>
                  <a:schemeClr val="bg1"/>
                </a:solidFill>
              </a:rPr>
              <a:t> o </a:t>
            </a:r>
            <a:r>
              <a:rPr lang="en-US" sz="4000" dirty="0" err="1">
                <a:solidFill>
                  <a:schemeClr val="bg1"/>
                </a:solidFill>
              </a:rPr>
              <a:t>hyd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i’r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4000" dirty="0" err="1">
                <a:solidFill>
                  <a:schemeClr val="bg1"/>
                </a:solidFill>
              </a:rPr>
              <a:t>gwrthrych</a:t>
            </a:r>
            <a:r>
              <a:rPr lang="en-US" sz="4000" dirty="0">
                <a:solidFill>
                  <a:schemeClr val="bg1"/>
                </a:solidFill>
              </a:rPr>
              <a:t>, </a:t>
            </a:r>
            <a:r>
              <a:rPr lang="en-US" sz="4000" dirty="0" err="1">
                <a:solidFill>
                  <a:schemeClr val="bg1"/>
                </a:solidFill>
              </a:rPr>
              <a:t>gofynnwch</a:t>
            </a:r>
            <a:r>
              <a:rPr lang="en-US" sz="4000" dirty="0">
                <a:solidFill>
                  <a:schemeClr val="bg1"/>
                </a:solidFill>
              </a:rPr>
              <a:t> </a:t>
            </a:r>
            <a:r>
              <a:rPr lang="en-US" sz="5000" b="1" dirty="0">
                <a:solidFill>
                  <a:schemeClr val="bg1"/>
                </a:solidFill>
              </a:rPr>
              <a:t>BETH?</a:t>
            </a:r>
          </a:p>
        </p:txBody>
      </p:sp>
    </p:spTree>
    <p:extLst>
      <p:ext uri="{BB962C8B-B14F-4D97-AF65-F5344CB8AC3E}">
        <p14:creationId xmlns:p14="http://schemas.microsoft.com/office/powerpoint/2010/main" val="137510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6" grpId="0" animBg="1"/>
      <p:bldP spid="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F8CA4-27AD-AB44-B222-C8582068C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4295" y="246738"/>
            <a:ext cx="8911687" cy="972462"/>
          </a:xfrm>
          <a:solidFill>
            <a:schemeClr val="accent5">
              <a:lumMod val="60000"/>
              <a:lumOff val="40000"/>
            </a:schemeClr>
          </a:solidFill>
        </p:spPr>
        <p:txBody>
          <a:bodyPr anchor="ctr">
            <a:normAutofit fontScale="90000"/>
          </a:bodyPr>
          <a:lstStyle/>
          <a:p>
            <a:pPr algn="ctr"/>
            <a:r>
              <a:rPr lang="en-US" sz="6000" dirty="0" err="1">
                <a:solidFill>
                  <a:schemeClr val="bg1"/>
                </a:solidFill>
                <a:latin typeface="Segoe Print" panose="02000800000000000000" pitchFamily="2" charset="0"/>
              </a:rPr>
              <a:t>Yr</a:t>
            </a:r>
            <a:r>
              <a:rPr lang="en-US" sz="6000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6000" dirty="0" err="1">
                <a:solidFill>
                  <a:schemeClr val="bg1"/>
                </a:solidFill>
                <a:latin typeface="Segoe Print" panose="02000800000000000000" pitchFamily="2" charset="0"/>
              </a:rPr>
              <a:t>Arddodiaid</a:t>
            </a:r>
            <a:endParaRPr lang="en-US" sz="60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2E1A32-9C5B-D840-986E-63B8794FEA75}"/>
              </a:ext>
            </a:extLst>
          </p:cNvPr>
          <p:cNvSpPr txBox="1"/>
          <p:nvPr/>
        </p:nvSpPr>
        <p:spPr>
          <a:xfrm>
            <a:off x="1954294" y="1219200"/>
            <a:ext cx="891168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3000" b="1" dirty="0"/>
              <a:t>TM </a:t>
            </a:r>
            <a:r>
              <a:rPr lang="en-US" sz="3000" b="1" dirty="0" err="1"/>
              <a:t>yn</a:t>
            </a:r>
            <a:r>
              <a:rPr lang="en-US" sz="3000" b="1" dirty="0"/>
              <a:t> </a:t>
            </a:r>
            <a:r>
              <a:rPr lang="en-US" sz="3000" b="1" dirty="0" err="1"/>
              <a:t>dilyn</a:t>
            </a:r>
            <a:r>
              <a:rPr lang="en-US" sz="3000" b="1" dirty="0"/>
              <a:t> </a:t>
            </a:r>
            <a:r>
              <a:rPr lang="en-US" sz="3000" b="1" dirty="0" err="1"/>
              <a:t>arddodiaid</a:t>
            </a:r>
            <a:r>
              <a:rPr lang="en-US" sz="3000" b="1" dirty="0"/>
              <a:t> </a:t>
            </a:r>
            <a:r>
              <a:rPr lang="en-US" sz="3000" b="1" dirty="0" err="1"/>
              <a:t>syml</a:t>
            </a:r>
            <a:r>
              <a:rPr lang="en-US" sz="3000" b="1" dirty="0"/>
              <a:t>.</a:t>
            </a:r>
          </a:p>
          <a:p>
            <a:pPr lvl="1"/>
            <a:r>
              <a:rPr lang="en-US" sz="3000" i="1" dirty="0"/>
              <a:t>i </a:t>
            </a:r>
            <a:r>
              <a:rPr lang="en-US" sz="3000" i="1" dirty="0" err="1"/>
              <a:t>mynd</a:t>
            </a:r>
            <a:r>
              <a:rPr lang="en-US" sz="3000" i="1" dirty="0"/>
              <a:t> &gt; </a:t>
            </a:r>
            <a:r>
              <a:rPr lang="en-US" sz="3000" i="1" dirty="0" err="1"/>
              <a:t>i</a:t>
            </a:r>
            <a:r>
              <a:rPr lang="en-US" sz="3000" i="1" dirty="0"/>
              <a:t> </a:t>
            </a:r>
            <a:r>
              <a:rPr lang="en-US" sz="3000" i="1" dirty="0" err="1"/>
              <a:t>fynd</a:t>
            </a:r>
            <a:r>
              <a:rPr lang="en-US" sz="3000" i="1" dirty="0"/>
              <a:t>  </a:t>
            </a:r>
          </a:p>
          <a:p>
            <a:pPr lvl="1"/>
            <a:r>
              <a:rPr lang="en-US" sz="3000" i="1" dirty="0" err="1"/>
              <a:t>dros</a:t>
            </a:r>
            <a:r>
              <a:rPr lang="en-US" sz="3000" i="1" dirty="0"/>
              <a:t> </a:t>
            </a:r>
            <a:r>
              <a:rPr lang="en-US" sz="3000" i="1" dirty="0" err="1"/>
              <a:t>pont</a:t>
            </a:r>
            <a:r>
              <a:rPr lang="en-US" sz="3000" i="1" dirty="0"/>
              <a:t> &gt; </a:t>
            </a:r>
            <a:r>
              <a:rPr lang="en-US" sz="3000" i="1" dirty="0" err="1"/>
              <a:t>dros</a:t>
            </a:r>
            <a:r>
              <a:rPr lang="en-US" sz="3000" i="1" dirty="0"/>
              <a:t> </a:t>
            </a:r>
            <a:r>
              <a:rPr lang="en-US" sz="3000" i="1" dirty="0" err="1"/>
              <a:t>bont</a:t>
            </a:r>
            <a:endParaRPr lang="en-US" sz="3000" i="1" dirty="0"/>
          </a:p>
          <a:p>
            <a:endParaRPr lang="en-US" sz="3000" dirty="0"/>
          </a:p>
          <a:p>
            <a:pPr marL="342900" indent="-342900">
              <a:buAutoNum type="arabicPeriod" startAt="2"/>
            </a:pPr>
            <a:r>
              <a:rPr lang="en-US" sz="3000" b="1" dirty="0" err="1"/>
              <a:t>Rhedeg</a:t>
            </a:r>
            <a:r>
              <a:rPr lang="en-US" sz="3000" b="1" dirty="0"/>
              <a:t> </a:t>
            </a:r>
            <a:r>
              <a:rPr lang="en-US" sz="3000" b="1" dirty="0" err="1"/>
              <a:t>yr</a:t>
            </a:r>
            <a:r>
              <a:rPr lang="en-US" sz="3000" b="1" dirty="0"/>
              <a:t> </a:t>
            </a:r>
            <a:r>
              <a:rPr lang="en-US" sz="3000" b="1" dirty="0" err="1"/>
              <a:t>arddodiaid</a:t>
            </a:r>
            <a:r>
              <a:rPr lang="en-US" sz="3000" b="1" dirty="0"/>
              <a:t>.</a:t>
            </a:r>
          </a:p>
          <a:p>
            <a:r>
              <a:rPr lang="en-US" sz="3000" b="1" dirty="0"/>
              <a:t>	</a:t>
            </a:r>
            <a:r>
              <a:rPr lang="en-US" sz="3000" i="1" dirty="0" err="1"/>
              <a:t>i</a:t>
            </a:r>
            <a:r>
              <a:rPr lang="en-US" sz="3000" i="1" dirty="0"/>
              <a:t> </a:t>
            </a:r>
            <a:r>
              <a:rPr lang="en-US" sz="3000" i="1" dirty="0" err="1"/>
              <a:t>nhw</a:t>
            </a:r>
            <a:r>
              <a:rPr lang="en-US" sz="3000" i="1" dirty="0"/>
              <a:t> &gt; </a:t>
            </a:r>
            <a:r>
              <a:rPr lang="en-US" sz="3000" i="1" dirty="0" err="1"/>
              <a:t>iddyn</a:t>
            </a:r>
            <a:r>
              <a:rPr lang="en-US" sz="3000" i="1" dirty="0"/>
              <a:t> </a:t>
            </a:r>
            <a:r>
              <a:rPr lang="en-US" sz="3000" i="1" dirty="0" err="1"/>
              <a:t>nhw</a:t>
            </a:r>
            <a:endParaRPr lang="en-US" sz="3000" i="1" dirty="0"/>
          </a:p>
          <a:p>
            <a:r>
              <a:rPr lang="en-US" sz="3000" i="1" dirty="0"/>
              <a:t>	</a:t>
            </a:r>
            <a:r>
              <a:rPr lang="en-US" sz="3000" i="1" dirty="0" err="1"/>
              <a:t>gan</a:t>
            </a:r>
            <a:r>
              <a:rPr lang="en-US" sz="3000" i="1" dirty="0"/>
              <a:t> hi &gt; </a:t>
            </a:r>
            <a:r>
              <a:rPr lang="en-US" sz="3000" i="1" dirty="0" err="1"/>
              <a:t>ganddi</a:t>
            </a:r>
            <a:r>
              <a:rPr lang="en-US" sz="3000" i="1" dirty="0"/>
              <a:t> hi</a:t>
            </a:r>
          </a:p>
          <a:p>
            <a:endParaRPr lang="en-US" sz="3000" i="1" dirty="0"/>
          </a:p>
          <a:p>
            <a:r>
              <a:rPr lang="en-US" sz="3000" b="1" dirty="0"/>
              <a:t>3. </a:t>
            </a:r>
            <a:r>
              <a:rPr lang="en-US" sz="3000" b="1" dirty="0" err="1"/>
              <a:t>Berfenwau</a:t>
            </a:r>
            <a:r>
              <a:rPr lang="en-US" sz="3000" b="1" dirty="0"/>
              <a:t> ac </a:t>
            </a:r>
            <a:r>
              <a:rPr lang="en-US" sz="3000" b="1" dirty="0" err="1"/>
              <a:t>arddodiaid</a:t>
            </a:r>
            <a:r>
              <a:rPr lang="en-US" sz="3000" b="1" dirty="0"/>
              <a:t>.</a:t>
            </a:r>
          </a:p>
          <a:p>
            <a:pPr lvl="1"/>
            <a:r>
              <a:rPr lang="en-US" sz="3000" i="1" dirty="0" err="1"/>
              <a:t>Mynd</a:t>
            </a:r>
            <a:r>
              <a:rPr lang="en-US" sz="3000" i="1" dirty="0"/>
              <a:t> </a:t>
            </a:r>
            <a:r>
              <a:rPr lang="en-US" sz="3000" i="1" dirty="0" err="1"/>
              <a:t>i</a:t>
            </a:r>
            <a:r>
              <a:rPr lang="en-US" sz="3000" i="1" dirty="0"/>
              <a:t> &gt; </a:t>
            </a:r>
            <a:r>
              <a:rPr lang="en-US" sz="3000" i="1" dirty="0" err="1"/>
              <a:t>mynd</a:t>
            </a:r>
            <a:r>
              <a:rPr lang="en-US" sz="3000" i="1" dirty="0"/>
              <a:t> at</a:t>
            </a:r>
          </a:p>
          <a:p>
            <a:pPr lvl="1"/>
            <a:r>
              <a:rPr lang="en-US" sz="3000" i="1" dirty="0" err="1"/>
              <a:t>ysgrifennu</a:t>
            </a:r>
            <a:r>
              <a:rPr lang="en-US" sz="3000" i="1" dirty="0"/>
              <a:t> </a:t>
            </a:r>
            <a:r>
              <a:rPr lang="en-US" sz="3000" i="1" dirty="0" err="1"/>
              <a:t>i</a:t>
            </a:r>
            <a:r>
              <a:rPr lang="en-US" sz="3000" i="1" dirty="0"/>
              <a:t> &gt; </a:t>
            </a:r>
            <a:r>
              <a:rPr lang="en-US" sz="3000" i="1" dirty="0" err="1"/>
              <a:t>ysgrifennu</a:t>
            </a:r>
            <a:r>
              <a:rPr lang="en-US" sz="3000" i="1" dirty="0"/>
              <a:t> at</a:t>
            </a:r>
          </a:p>
          <a:p>
            <a:pPr lvl="1"/>
            <a:r>
              <a:rPr lang="en-US" sz="3000" i="1" dirty="0" err="1"/>
              <a:t>dweud</a:t>
            </a:r>
            <a:r>
              <a:rPr lang="en-US" sz="3000" i="1" dirty="0"/>
              <a:t> </a:t>
            </a:r>
            <a:r>
              <a:rPr lang="en-US" sz="3000" i="1" dirty="0" err="1"/>
              <a:t>i</a:t>
            </a:r>
            <a:r>
              <a:rPr lang="en-US" sz="3000" i="1" dirty="0"/>
              <a:t> &gt; </a:t>
            </a:r>
            <a:r>
              <a:rPr lang="en-US" sz="3000" i="1" dirty="0" err="1"/>
              <a:t>dweud</a:t>
            </a:r>
            <a:r>
              <a:rPr lang="en-US" sz="3000" i="1" dirty="0"/>
              <a:t> </a:t>
            </a:r>
            <a:r>
              <a:rPr lang="en-US" sz="3000" i="1" dirty="0" err="1"/>
              <a:t>wrth</a:t>
            </a:r>
            <a:endParaRPr lang="en-US" sz="3000" i="1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802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07CC78-6BC8-E248-B77A-B29224AF6E8F}"/>
              </a:ext>
            </a:extLst>
          </p:cNvPr>
          <p:cNvSpPr txBox="1"/>
          <p:nvPr/>
        </p:nvSpPr>
        <p:spPr>
          <a:xfrm>
            <a:off x="1674358" y="232229"/>
            <a:ext cx="9690325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3000" dirty="0"/>
              <a:t>Beth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?  </a:t>
            </a:r>
            <a:r>
              <a:rPr lang="en-US" sz="3000" dirty="0" err="1"/>
              <a:t>Cywirwch</a:t>
            </a:r>
            <a:r>
              <a:rPr lang="en-US" sz="3000" dirty="0"/>
              <a:t> y </a:t>
            </a:r>
            <a:r>
              <a:rPr lang="en-US" sz="3000" dirty="0" err="1"/>
              <a:t>brawddegau</a:t>
            </a:r>
            <a:r>
              <a:rPr lang="en-US" sz="3000" dirty="0"/>
              <a:t> </a:t>
            </a:r>
            <a:r>
              <a:rPr lang="en-US" sz="3000" dirty="0" err="1"/>
              <a:t>canlynol</a:t>
            </a:r>
            <a:r>
              <a:rPr lang="en-US" sz="30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38E9A7-0E5C-E441-A4E0-4D3340FF8CDF}"/>
              </a:ext>
            </a:extLst>
          </p:cNvPr>
          <p:cNvSpPr txBox="1"/>
          <p:nvPr/>
        </p:nvSpPr>
        <p:spPr>
          <a:xfrm>
            <a:off x="1526607" y="1496161"/>
            <a:ext cx="9985826" cy="489364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sz="3500" dirty="0"/>
              <a:t>Mae plant y </a:t>
            </a:r>
            <a:r>
              <a:rPr lang="en-US" sz="3500" dirty="0" err="1"/>
              <a:t>dosbarth</a:t>
            </a:r>
            <a:r>
              <a:rPr lang="en-US" sz="3500" dirty="0"/>
              <a:t> </a:t>
            </a:r>
            <a:r>
              <a:rPr lang="en-US" sz="3500" dirty="0" err="1"/>
              <a:t>derbyn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gyffrous</a:t>
            </a:r>
            <a:r>
              <a:rPr lang="en-US" sz="3500" dirty="0"/>
              <a:t> </a:t>
            </a:r>
            <a:r>
              <a:rPr lang="en-US" sz="3500" dirty="0" err="1"/>
              <a:t>iawn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</a:t>
            </a:r>
            <a:r>
              <a:rPr lang="en-US" sz="3500" dirty="0" err="1"/>
              <a:t>mynd</a:t>
            </a:r>
            <a:r>
              <a:rPr lang="en-US" sz="3500" dirty="0"/>
              <a:t> </a:t>
            </a:r>
            <a:r>
              <a:rPr lang="en-US" sz="3500" dirty="0" err="1"/>
              <a:t>ar</a:t>
            </a:r>
            <a:r>
              <a:rPr lang="en-US" sz="3500" dirty="0"/>
              <a:t> </a:t>
            </a:r>
            <a:r>
              <a:rPr lang="en-US" sz="3500" dirty="0" err="1"/>
              <a:t>taith</a:t>
            </a:r>
            <a:r>
              <a:rPr lang="en-US" sz="3500" dirty="0"/>
              <a:t> </a:t>
            </a:r>
            <a:r>
              <a:rPr lang="en-US" sz="3500" dirty="0" err="1"/>
              <a:t>i’r</a:t>
            </a:r>
            <a:r>
              <a:rPr lang="en-US" sz="3500" dirty="0"/>
              <a:t> </a:t>
            </a:r>
            <a:r>
              <a:rPr lang="en-US" sz="3500" dirty="0" err="1"/>
              <a:t>stadiwm</a:t>
            </a:r>
            <a:r>
              <a:rPr lang="en-US" sz="3500" dirty="0"/>
              <a:t> </a:t>
            </a:r>
            <a:r>
              <a:rPr lang="en-US" sz="3500" dirty="0" err="1"/>
              <a:t>yng</a:t>
            </a:r>
            <a:r>
              <a:rPr lang="en-US" sz="3500" dirty="0"/>
              <a:t> </a:t>
            </a:r>
            <a:r>
              <a:rPr lang="en-US" sz="3500" dirty="0" err="1"/>
              <a:t>Nghaerdydd</a:t>
            </a:r>
            <a:r>
              <a:rPr lang="en-US" sz="3500" dirty="0"/>
              <a:t>.  </a:t>
            </a:r>
            <a:r>
              <a:rPr lang="en-US" sz="3500" dirty="0" err="1"/>
              <a:t>Bydd</a:t>
            </a:r>
            <a:r>
              <a:rPr lang="en-US" sz="3500" dirty="0"/>
              <a:t> </a:t>
            </a:r>
            <a:r>
              <a:rPr lang="en-US" sz="3500" dirty="0" err="1"/>
              <a:t>rhaid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</a:t>
            </a:r>
            <a:r>
              <a:rPr lang="en-US" sz="3500" dirty="0" err="1"/>
              <a:t>nhw</a:t>
            </a:r>
            <a:r>
              <a:rPr lang="en-US" sz="3500" dirty="0"/>
              <a:t> </a:t>
            </a:r>
            <a:r>
              <a:rPr lang="en-US" sz="3500" dirty="0" err="1"/>
              <a:t>cofio</a:t>
            </a:r>
            <a:r>
              <a:rPr lang="en-US" sz="3500" dirty="0"/>
              <a:t> </a:t>
            </a:r>
            <a:r>
              <a:rPr lang="en-US" sz="3500" dirty="0" err="1"/>
              <a:t>dod</a:t>
            </a:r>
            <a:r>
              <a:rPr lang="en-US" sz="3500" dirty="0"/>
              <a:t> a </a:t>
            </a:r>
            <a:r>
              <a:rPr lang="en-US" sz="3500" dirty="0" err="1"/>
              <a:t>phecyn</a:t>
            </a:r>
            <a:r>
              <a:rPr lang="en-US" sz="3500" dirty="0"/>
              <a:t> </a:t>
            </a:r>
            <a:r>
              <a:rPr lang="en-US" sz="3500" dirty="0" err="1"/>
              <a:t>bwyd</a:t>
            </a:r>
            <a:r>
              <a:rPr lang="en-US" sz="3500" dirty="0"/>
              <a:t> </a:t>
            </a:r>
            <a:r>
              <a:rPr lang="en-US" sz="3500" dirty="0" err="1"/>
              <a:t>gyda</a:t>
            </a:r>
            <a:r>
              <a:rPr lang="en-US" sz="3500" dirty="0"/>
              <a:t> </a:t>
            </a:r>
            <a:r>
              <a:rPr lang="en-US" sz="3500" dirty="0" err="1"/>
              <a:t>nhw</a:t>
            </a:r>
            <a:r>
              <a:rPr lang="en-US" sz="3500" dirty="0"/>
              <a:t>.  </a:t>
            </a:r>
            <a:r>
              <a:rPr lang="en-US" sz="3500" dirty="0" err="1"/>
              <a:t>Os</a:t>
            </a:r>
            <a:r>
              <a:rPr lang="en-US" sz="3500" dirty="0"/>
              <a:t> </a:t>
            </a:r>
            <a:r>
              <a:rPr lang="en-US" sz="3500" dirty="0" err="1"/>
              <a:t>oes</a:t>
            </a:r>
            <a:r>
              <a:rPr lang="en-US" sz="3500" dirty="0"/>
              <a:t> </a:t>
            </a:r>
            <a:r>
              <a:rPr lang="en-US" sz="3500" dirty="0" err="1"/>
              <a:t>gennych</a:t>
            </a:r>
            <a:r>
              <a:rPr lang="en-US" sz="3500" dirty="0"/>
              <a:t> </a:t>
            </a:r>
            <a:r>
              <a:rPr lang="en-US" sz="3500" dirty="0" err="1"/>
              <a:t>cwestiwn</a:t>
            </a:r>
            <a:r>
              <a:rPr lang="en-US" sz="3500" dirty="0"/>
              <a:t>, </a:t>
            </a:r>
            <a:r>
              <a:rPr lang="en-US" sz="3500" dirty="0" err="1"/>
              <a:t>ysgrifennwch</a:t>
            </a:r>
            <a:r>
              <a:rPr lang="en-US" sz="3500" dirty="0"/>
              <a:t> e-</a:t>
            </a:r>
            <a:r>
              <a:rPr lang="en-US" sz="3500" dirty="0" err="1"/>
              <a:t>bost</a:t>
            </a:r>
            <a:r>
              <a:rPr lang="en-US" sz="3500" dirty="0"/>
              <a:t> </a:t>
            </a:r>
            <a:r>
              <a:rPr lang="en-US" sz="3500" dirty="0" err="1"/>
              <a:t>i’r</a:t>
            </a:r>
            <a:r>
              <a:rPr lang="en-US" sz="3500" dirty="0"/>
              <a:t> </a:t>
            </a:r>
            <a:r>
              <a:rPr lang="en-US" sz="3500" dirty="0" err="1"/>
              <a:t>pennaeth</a:t>
            </a:r>
            <a:r>
              <a:rPr lang="en-US" sz="3500" dirty="0"/>
              <a:t>.  </a:t>
            </a:r>
            <a:r>
              <a:rPr lang="en-US" sz="3500" dirty="0" err="1"/>
              <a:t>Os</a:t>
            </a:r>
            <a:r>
              <a:rPr lang="en-US" sz="3500" dirty="0"/>
              <a:t> </a:t>
            </a:r>
            <a:r>
              <a:rPr lang="en-US" sz="3500" dirty="0" err="1"/>
              <a:t>oes</a:t>
            </a:r>
            <a:r>
              <a:rPr lang="en-US" sz="3500" dirty="0"/>
              <a:t> </a:t>
            </a:r>
            <a:r>
              <a:rPr lang="en-US" sz="3500" dirty="0" err="1"/>
              <a:t>gan</a:t>
            </a:r>
            <a:r>
              <a:rPr lang="en-US" sz="3500" dirty="0"/>
              <a:t> </a:t>
            </a:r>
            <a:r>
              <a:rPr lang="en-US" sz="3500" dirty="0" err="1"/>
              <a:t>eich</a:t>
            </a:r>
            <a:r>
              <a:rPr lang="en-US" sz="3500" dirty="0"/>
              <a:t> </a:t>
            </a:r>
            <a:r>
              <a:rPr lang="en-US" sz="3500" dirty="0" err="1"/>
              <a:t>plentyn</a:t>
            </a:r>
            <a:r>
              <a:rPr lang="en-US" sz="3500" dirty="0"/>
              <a:t> </a:t>
            </a:r>
            <a:r>
              <a:rPr lang="en-US" sz="3500" dirty="0" err="1"/>
              <a:t>unrhyw</a:t>
            </a:r>
            <a:r>
              <a:rPr lang="en-US" sz="3500" dirty="0"/>
              <a:t> </a:t>
            </a:r>
            <a:r>
              <a:rPr lang="en-US" sz="3500" dirty="0" err="1"/>
              <a:t>anghenion</a:t>
            </a:r>
            <a:r>
              <a:rPr lang="en-US" sz="3500" dirty="0"/>
              <a:t> </a:t>
            </a:r>
            <a:r>
              <a:rPr lang="en-US" sz="3500" dirty="0" err="1"/>
              <a:t>dietegol</a:t>
            </a:r>
            <a:r>
              <a:rPr lang="en-US" sz="3500" dirty="0"/>
              <a:t>, </a:t>
            </a:r>
            <a:r>
              <a:rPr lang="en-US" sz="3500" dirty="0" err="1"/>
              <a:t>rhaid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chi </a:t>
            </a:r>
            <a:r>
              <a:rPr lang="en-US" sz="3500" dirty="0" err="1"/>
              <a:t>dweud</a:t>
            </a:r>
            <a:r>
              <a:rPr lang="en-US" sz="3500" dirty="0"/>
              <a:t> </a:t>
            </a:r>
            <a:r>
              <a:rPr lang="en-US" sz="3500" dirty="0" err="1"/>
              <a:t>i’r</a:t>
            </a:r>
            <a:r>
              <a:rPr lang="en-US" sz="3500" dirty="0"/>
              <a:t> </a:t>
            </a:r>
            <a:r>
              <a:rPr lang="en-US" sz="3500" dirty="0" err="1"/>
              <a:t>athro</a:t>
            </a:r>
            <a:r>
              <a:rPr lang="en-US" sz="3500" dirty="0"/>
              <a:t> </a:t>
            </a:r>
            <a:r>
              <a:rPr lang="en-US" sz="3500" dirty="0" err="1"/>
              <a:t>sy’n</a:t>
            </a:r>
            <a:r>
              <a:rPr lang="en-US" sz="3500" dirty="0"/>
              <a:t> </a:t>
            </a:r>
            <a:r>
              <a:rPr lang="en-US" sz="3500" dirty="0" err="1"/>
              <a:t>arwain</a:t>
            </a:r>
            <a:r>
              <a:rPr lang="en-US" sz="3500" dirty="0"/>
              <a:t> y </a:t>
            </a:r>
            <a:r>
              <a:rPr lang="en-US" sz="3500" dirty="0" err="1"/>
              <a:t>daith</a:t>
            </a:r>
            <a:r>
              <a:rPr lang="en-US" sz="3500" dirty="0"/>
              <a:t> </a:t>
            </a:r>
            <a:r>
              <a:rPr lang="en-US" sz="3500" dirty="0" err="1"/>
              <a:t>cyn</a:t>
            </a:r>
            <a:r>
              <a:rPr lang="en-US" sz="3500" dirty="0"/>
              <a:t> </a:t>
            </a:r>
            <a:r>
              <a:rPr lang="en-US" sz="3500" dirty="0" err="1"/>
              <a:t>i’r</a:t>
            </a:r>
            <a:r>
              <a:rPr lang="en-US" sz="3500" dirty="0"/>
              <a:t> </a:t>
            </a:r>
            <a:r>
              <a:rPr lang="en-US" sz="3500" dirty="0" err="1"/>
              <a:t>bws</a:t>
            </a:r>
            <a:r>
              <a:rPr lang="en-US" sz="3500" dirty="0"/>
              <a:t> </a:t>
            </a:r>
            <a:r>
              <a:rPr lang="en-US" sz="3500" dirty="0" err="1"/>
              <a:t>gadael</a:t>
            </a:r>
            <a:r>
              <a:rPr lang="en-US" sz="3500" dirty="0"/>
              <a:t>. 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18005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07CC78-6BC8-E248-B77A-B29224AF6E8F}"/>
              </a:ext>
            </a:extLst>
          </p:cNvPr>
          <p:cNvSpPr txBox="1"/>
          <p:nvPr/>
        </p:nvSpPr>
        <p:spPr>
          <a:xfrm>
            <a:off x="1674358" y="232229"/>
            <a:ext cx="9690325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3000" dirty="0"/>
              <a:t>Beth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?  </a:t>
            </a:r>
            <a:r>
              <a:rPr lang="en-US" sz="3000" dirty="0" err="1"/>
              <a:t>Cywirwch</a:t>
            </a:r>
            <a:r>
              <a:rPr lang="en-US" sz="3000" dirty="0"/>
              <a:t> y </a:t>
            </a:r>
            <a:r>
              <a:rPr lang="en-US" sz="3000" dirty="0" err="1"/>
              <a:t>brawddegau</a:t>
            </a:r>
            <a:r>
              <a:rPr lang="en-US" sz="3000" dirty="0"/>
              <a:t> </a:t>
            </a:r>
            <a:r>
              <a:rPr lang="en-US" sz="3000" dirty="0" err="1"/>
              <a:t>canlynol</a:t>
            </a:r>
            <a:r>
              <a:rPr lang="en-US" sz="30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38E9A7-0E5C-E441-A4E0-4D3340FF8CDF}"/>
              </a:ext>
            </a:extLst>
          </p:cNvPr>
          <p:cNvSpPr txBox="1"/>
          <p:nvPr/>
        </p:nvSpPr>
        <p:spPr>
          <a:xfrm>
            <a:off x="1526607" y="1496161"/>
            <a:ext cx="9985826" cy="489364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US" sz="3500" dirty="0"/>
              <a:t>Mae plant y </a:t>
            </a:r>
            <a:r>
              <a:rPr lang="en-US" sz="3500" dirty="0" err="1"/>
              <a:t>dosbarth</a:t>
            </a:r>
            <a:r>
              <a:rPr lang="en-US" sz="3500" dirty="0"/>
              <a:t> </a:t>
            </a:r>
            <a:r>
              <a:rPr lang="en-US" sz="3500" dirty="0" err="1"/>
              <a:t>derbyn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gyffrous</a:t>
            </a:r>
            <a:r>
              <a:rPr lang="en-US" sz="3500" dirty="0"/>
              <a:t> </a:t>
            </a:r>
            <a:r>
              <a:rPr lang="en-US" sz="3500" dirty="0" err="1"/>
              <a:t>iawn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m</a:t>
            </a:r>
            <a:r>
              <a:rPr lang="en-US" sz="3500" dirty="0" err="1"/>
              <a:t>ynd</a:t>
            </a:r>
            <a:r>
              <a:rPr lang="en-US" sz="3500" dirty="0"/>
              <a:t> </a:t>
            </a:r>
            <a:r>
              <a:rPr lang="en-US" sz="3500" dirty="0" err="1"/>
              <a:t>ar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t</a:t>
            </a:r>
            <a:r>
              <a:rPr lang="en-US" sz="3500" dirty="0" err="1"/>
              <a:t>aith</a:t>
            </a:r>
            <a:r>
              <a:rPr lang="en-US" sz="3500" dirty="0"/>
              <a:t> </a:t>
            </a:r>
            <a:r>
              <a:rPr lang="en-US" sz="3500" dirty="0" err="1"/>
              <a:t>i’r</a:t>
            </a:r>
            <a:r>
              <a:rPr lang="en-US" sz="3500" dirty="0"/>
              <a:t> </a:t>
            </a:r>
            <a:r>
              <a:rPr lang="en-US" sz="3500" dirty="0" err="1"/>
              <a:t>stadiwm</a:t>
            </a:r>
            <a:r>
              <a:rPr lang="en-US" sz="3500" dirty="0"/>
              <a:t> </a:t>
            </a:r>
            <a:r>
              <a:rPr lang="en-US" sz="3500" dirty="0" err="1"/>
              <a:t>yng</a:t>
            </a:r>
            <a:r>
              <a:rPr lang="en-US" sz="3500" dirty="0"/>
              <a:t> </a:t>
            </a:r>
            <a:r>
              <a:rPr lang="en-US" sz="3500" dirty="0" err="1"/>
              <a:t>Nghaerdydd</a:t>
            </a:r>
            <a:r>
              <a:rPr lang="en-US" sz="3500" dirty="0"/>
              <a:t>.  </a:t>
            </a:r>
            <a:r>
              <a:rPr lang="en-US" sz="3500" dirty="0" err="1"/>
              <a:t>Bydd</a:t>
            </a:r>
            <a:r>
              <a:rPr lang="en-US" sz="3500" dirty="0"/>
              <a:t> </a:t>
            </a:r>
            <a:r>
              <a:rPr lang="en-US" sz="3500" dirty="0" err="1"/>
              <a:t>rhaid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i</a:t>
            </a:r>
            <a:r>
              <a:rPr lang="en-US" sz="3500" dirty="0">
                <a:highlight>
                  <a:srgbClr val="FFFF00"/>
                </a:highlight>
              </a:rPr>
              <a:t> </a:t>
            </a:r>
            <a:r>
              <a:rPr lang="en-US" sz="3500" dirty="0" err="1">
                <a:highlight>
                  <a:srgbClr val="FFFF00"/>
                </a:highlight>
              </a:rPr>
              <a:t>nhw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c</a:t>
            </a:r>
            <a:r>
              <a:rPr lang="en-US" sz="3500" dirty="0" err="1"/>
              <a:t>ofio</a:t>
            </a:r>
            <a:r>
              <a:rPr lang="en-US" sz="3500" dirty="0"/>
              <a:t> </a:t>
            </a:r>
            <a:r>
              <a:rPr lang="en-US" sz="3500" dirty="0" err="1"/>
              <a:t>dod</a:t>
            </a:r>
            <a:r>
              <a:rPr lang="en-US" sz="3500" dirty="0"/>
              <a:t> </a:t>
            </a:r>
            <a:r>
              <a:rPr lang="en-US" sz="3500" dirty="0">
                <a:highlight>
                  <a:srgbClr val="FFFF00"/>
                </a:highlight>
              </a:rPr>
              <a:t>a</a:t>
            </a:r>
            <a:r>
              <a:rPr lang="en-US" sz="3500" dirty="0"/>
              <a:t> </a:t>
            </a:r>
            <a:r>
              <a:rPr lang="en-US" sz="3500" dirty="0" err="1"/>
              <a:t>phecyn</a:t>
            </a:r>
            <a:r>
              <a:rPr lang="en-US" sz="3500" dirty="0"/>
              <a:t> </a:t>
            </a:r>
            <a:r>
              <a:rPr lang="en-US" sz="3500" dirty="0" err="1"/>
              <a:t>bwyd</a:t>
            </a:r>
            <a:r>
              <a:rPr lang="en-US" sz="3500" dirty="0"/>
              <a:t> </a:t>
            </a:r>
            <a:r>
              <a:rPr lang="en-US" sz="3500" dirty="0" err="1"/>
              <a:t>gyda</a:t>
            </a:r>
            <a:r>
              <a:rPr lang="en-US" sz="3500" dirty="0"/>
              <a:t> </a:t>
            </a:r>
            <a:r>
              <a:rPr lang="en-US" sz="3500" dirty="0" err="1"/>
              <a:t>nhw</a:t>
            </a:r>
            <a:r>
              <a:rPr lang="en-US" sz="3500" dirty="0"/>
              <a:t>.  </a:t>
            </a:r>
            <a:r>
              <a:rPr lang="en-US" sz="3500" dirty="0" err="1"/>
              <a:t>Os</a:t>
            </a:r>
            <a:r>
              <a:rPr lang="en-US" sz="3500" dirty="0"/>
              <a:t> </a:t>
            </a:r>
            <a:r>
              <a:rPr lang="en-US" sz="3500" dirty="0" err="1"/>
              <a:t>oes</a:t>
            </a:r>
            <a:r>
              <a:rPr lang="en-US" sz="3500" dirty="0"/>
              <a:t> </a:t>
            </a:r>
            <a:r>
              <a:rPr lang="en-US" sz="3500" dirty="0" err="1"/>
              <a:t>gennych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c</a:t>
            </a:r>
            <a:r>
              <a:rPr lang="en-US" sz="3500" dirty="0" err="1"/>
              <a:t>westiwn</a:t>
            </a:r>
            <a:r>
              <a:rPr lang="en-US" sz="3500" dirty="0"/>
              <a:t>, </a:t>
            </a:r>
            <a:r>
              <a:rPr lang="en-US" sz="3500" dirty="0" err="1"/>
              <a:t>ysgrifennwch</a:t>
            </a:r>
            <a:r>
              <a:rPr lang="en-US" sz="3500" dirty="0"/>
              <a:t> e-</a:t>
            </a:r>
            <a:r>
              <a:rPr lang="en-US" sz="3500" dirty="0" err="1"/>
              <a:t>bost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i’r</a:t>
            </a:r>
            <a:r>
              <a:rPr lang="en-US" sz="3500" dirty="0"/>
              <a:t> </a:t>
            </a:r>
            <a:r>
              <a:rPr lang="en-US" sz="3500" dirty="0" err="1"/>
              <a:t>pennaeth</a:t>
            </a:r>
            <a:r>
              <a:rPr lang="en-US" sz="3500" dirty="0"/>
              <a:t>.  </a:t>
            </a:r>
            <a:r>
              <a:rPr lang="en-US" sz="3500" dirty="0" err="1"/>
              <a:t>Os</a:t>
            </a:r>
            <a:r>
              <a:rPr lang="en-US" sz="3500" dirty="0"/>
              <a:t> </a:t>
            </a:r>
            <a:r>
              <a:rPr lang="en-US" sz="3500" dirty="0" err="1"/>
              <a:t>oes</a:t>
            </a:r>
            <a:r>
              <a:rPr lang="en-US" sz="3500" dirty="0"/>
              <a:t> </a:t>
            </a:r>
            <a:r>
              <a:rPr lang="en-US" sz="3500" dirty="0" err="1"/>
              <a:t>gan</a:t>
            </a:r>
            <a:r>
              <a:rPr lang="en-US" sz="3500" dirty="0"/>
              <a:t> </a:t>
            </a:r>
            <a:r>
              <a:rPr lang="en-US" sz="3500" dirty="0" err="1"/>
              <a:t>eich</a:t>
            </a:r>
            <a:r>
              <a:rPr lang="en-US" sz="3500" dirty="0"/>
              <a:t> </a:t>
            </a:r>
            <a:r>
              <a:rPr lang="en-US" sz="3500" dirty="0" err="1"/>
              <a:t>plentyn</a:t>
            </a:r>
            <a:r>
              <a:rPr lang="en-US" sz="3500" dirty="0"/>
              <a:t> </a:t>
            </a:r>
            <a:r>
              <a:rPr lang="en-US" sz="3500" dirty="0" err="1"/>
              <a:t>unrhyw</a:t>
            </a:r>
            <a:r>
              <a:rPr lang="en-US" sz="3500" dirty="0"/>
              <a:t> </a:t>
            </a:r>
            <a:r>
              <a:rPr lang="en-US" sz="3500" dirty="0" err="1"/>
              <a:t>anghenion</a:t>
            </a:r>
            <a:r>
              <a:rPr lang="en-US" sz="3500" dirty="0"/>
              <a:t> </a:t>
            </a:r>
            <a:r>
              <a:rPr lang="en-US" sz="3500" dirty="0" err="1"/>
              <a:t>dietegol</a:t>
            </a:r>
            <a:r>
              <a:rPr lang="en-US" sz="3500" dirty="0"/>
              <a:t>, </a:t>
            </a:r>
            <a:r>
              <a:rPr lang="en-US" sz="3500" dirty="0" err="1"/>
              <a:t>rhaid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chi </a:t>
            </a:r>
            <a:r>
              <a:rPr lang="en-US" sz="3500" dirty="0" err="1">
                <a:highlight>
                  <a:srgbClr val="FFFF00"/>
                </a:highlight>
              </a:rPr>
              <a:t>d</a:t>
            </a:r>
            <a:r>
              <a:rPr lang="en-US" sz="3500" dirty="0" err="1"/>
              <a:t>weud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i’r</a:t>
            </a:r>
            <a:r>
              <a:rPr lang="en-US" sz="3500" dirty="0">
                <a:highlight>
                  <a:srgbClr val="FFFF00"/>
                </a:highlight>
              </a:rPr>
              <a:t> </a:t>
            </a:r>
            <a:r>
              <a:rPr lang="en-US" sz="3500" dirty="0" err="1"/>
              <a:t>athro</a:t>
            </a:r>
            <a:r>
              <a:rPr lang="en-US" sz="3500" dirty="0"/>
              <a:t> </a:t>
            </a:r>
            <a:r>
              <a:rPr lang="en-US" sz="3500" dirty="0" err="1"/>
              <a:t>sy’n</a:t>
            </a:r>
            <a:r>
              <a:rPr lang="en-US" sz="3500" dirty="0"/>
              <a:t> </a:t>
            </a:r>
            <a:r>
              <a:rPr lang="en-US" sz="3500" dirty="0" err="1"/>
              <a:t>arwain</a:t>
            </a:r>
            <a:r>
              <a:rPr lang="en-US" sz="3500" dirty="0"/>
              <a:t> y </a:t>
            </a:r>
            <a:r>
              <a:rPr lang="en-US" sz="3500" dirty="0" err="1"/>
              <a:t>daith</a:t>
            </a:r>
            <a:r>
              <a:rPr lang="en-US" sz="3500" dirty="0"/>
              <a:t> </a:t>
            </a:r>
            <a:r>
              <a:rPr lang="en-US" sz="3500" dirty="0" err="1"/>
              <a:t>cyn</a:t>
            </a:r>
            <a:r>
              <a:rPr lang="en-US" sz="3500" dirty="0"/>
              <a:t> </a:t>
            </a:r>
            <a:r>
              <a:rPr lang="en-US" sz="3500" dirty="0" err="1"/>
              <a:t>i’r</a:t>
            </a:r>
            <a:r>
              <a:rPr lang="en-US" sz="3500" dirty="0"/>
              <a:t> </a:t>
            </a:r>
            <a:r>
              <a:rPr lang="en-US" sz="3500" dirty="0" err="1"/>
              <a:t>bws</a:t>
            </a:r>
            <a:r>
              <a:rPr lang="en-US" sz="3500" dirty="0"/>
              <a:t> </a:t>
            </a:r>
            <a:r>
              <a:rPr lang="en-US" sz="3500" dirty="0" err="1">
                <a:highlight>
                  <a:srgbClr val="FFFF00"/>
                </a:highlight>
              </a:rPr>
              <a:t>g</a:t>
            </a:r>
            <a:r>
              <a:rPr lang="en-US" sz="3500" dirty="0" err="1"/>
              <a:t>adael</a:t>
            </a:r>
            <a:r>
              <a:rPr lang="en-US" sz="3500" dirty="0"/>
              <a:t>. 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529606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44351FDD-D04B-604B-B316-AD272587AD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90" t="50120" r="49437" b="32685"/>
          <a:stretch/>
        </p:blipFill>
        <p:spPr>
          <a:xfrm>
            <a:off x="2371728" y="371475"/>
            <a:ext cx="7870380" cy="25574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9ADB1D-1F2E-5947-A652-97C2FD841E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158" y="3236913"/>
            <a:ext cx="3092449" cy="309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372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03"/>
          <p:cNvGraphicFramePr>
            <a:graphicFrameLocks/>
          </p:cNvGraphicFramePr>
          <p:nvPr>
            <p:extLst/>
          </p:nvPr>
        </p:nvGraphicFramePr>
        <p:xfrm>
          <a:off x="2468880" y="141634"/>
          <a:ext cx="8736676" cy="6524949"/>
        </p:xfrm>
        <a:graphic>
          <a:graphicData uri="http://schemas.openxmlformats.org/drawingml/2006/table">
            <a:tbl>
              <a:tblPr/>
              <a:tblGrid>
                <a:gridCol w="21841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841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841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8416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1350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â/ag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" charset="0"/>
                          <a:ea typeface="Times New Roman" charset="0"/>
                          <a:cs typeface="Times New Roman" charset="0"/>
                        </a:rPr>
                        <a:t>at</a:t>
                      </a: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" charset="0"/>
                          <a:ea typeface="Times New Roman" charset="0"/>
                          <a:cs typeface="Times New Roman" charset="0"/>
                        </a:rPr>
                        <a:t>ar</a:t>
                      </a: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Lucida Sans" charset="0"/>
                          <a:ea typeface="Times New Roman" charset="0"/>
                          <a:cs typeface="Times New Roman" charset="0"/>
                        </a:rPr>
                        <a:t>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Lucida Sans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4563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cwrdd â</a:t>
                      </a:r>
                      <a:r>
                        <a:rPr kumimoji="0" lang="en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 </a:t>
                      </a: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ysgrifennu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blino ar 	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edrych 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4563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cyffwrdd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anfon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gweddïo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gofyn 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838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dod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mynd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edrych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sôn 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1838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mynd â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anelu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gweiddi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talu am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44563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peidio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cyfeirio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gwenu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gorffen 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44563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sgwrsio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cerdded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gwrando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mynd am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41350"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siarad â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symud at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sylwi ar</a:t>
                      </a:r>
                      <a:endParaRPr kumimoji="0" lang="en-GB" altLang="cy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600">
                          <a:solidFill>
                            <a:srgbClr val="404040"/>
                          </a:solidFill>
                          <a:latin typeface="Trebuchet MS" charset="0"/>
                        </a:defRPr>
                      </a:lvl1pPr>
                      <a:lvl2pPr marL="742950" indent="-28575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400">
                          <a:solidFill>
                            <a:srgbClr val="404040"/>
                          </a:solidFill>
                          <a:latin typeface="Trebuchet MS" charset="0"/>
                        </a:defRPr>
                      </a:lvl2pPr>
                      <a:lvl3pPr marL="11430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200">
                          <a:solidFill>
                            <a:srgbClr val="404040"/>
                          </a:solidFill>
                          <a:latin typeface="Trebuchet MS" charset="0"/>
                        </a:defRPr>
                      </a:lvl3pPr>
                      <a:lvl4pPr marL="16002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4pPr>
                      <a:lvl5pPr marL="2057400" indent="-228600">
                        <a:spcBef>
                          <a:spcPts val="1000"/>
                        </a:spcBef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5pPr>
                      <a:lvl6pPr marL="25146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6pPr>
                      <a:lvl7pPr marL="29718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7pPr>
                      <a:lvl8pPr marL="34290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8pPr>
                      <a:lvl9pPr marL="3886200" indent="-228600" fontAlgn="base">
                        <a:spcBef>
                          <a:spcPts val="1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 3" charset="2"/>
                        <a:defRPr sz="1000">
                          <a:solidFill>
                            <a:srgbClr val="404040"/>
                          </a:solidFill>
                          <a:latin typeface="Trebuchet MS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cy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siopa am</a:t>
                      </a:r>
                      <a:endParaRPr kumimoji="0" lang="en-GB" altLang="cy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marT="45722" marB="4572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523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6134" y="154420"/>
            <a:ext cx="8680659" cy="864523"/>
          </a:xfrm>
        </p:spPr>
        <p:txBody>
          <a:bodyPr/>
          <a:lstStyle/>
          <a:p>
            <a:pPr algn="ctr"/>
            <a:r>
              <a:rPr lang="cy-GB" dirty="0"/>
              <a:t>Rhagenwau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6134" y="1018942"/>
            <a:ext cx="7704667" cy="5308270"/>
          </a:xfrm>
        </p:spPr>
        <p:txBody>
          <a:bodyPr anchor="t">
            <a:noAutofit/>
          </a:bodyPr>
          <a:lstStyle/>
          <a:p>
            <a:r>
              <a:rPr lang="cy-GB" sz="2500" dirty="0">
                <a:solidFill>
                  <a:srgbClr val="FF0000"/>
                </a:solidFill>
              </a:rPr>
              <a:t>Ei (his) – treiglad meddal – ei dad, ei frawd</a:t>
            </a:r>
          </a:p>
          <a:p>
            <a:endParaRPr lang="cy-GB" sz="2500" dirty="0"/>
          </a:p>
          <a:p>
            <a:r>
              <a:rPr lang="cy-GB" sz="2500" dirty="0">
                <a:solidFill>
                  <a:srgbClr val="0070C0"/>
                </a:solidFill>
              </a:rPr>
              <a:t>Ei (her) Treiglad Llaes + H</a:t>
            </a:r>
          </a:p>
          <a:p>
            <a:r>
              <a:rPr lang="cy-GB" sz="2500" dirty="0">
                <a:solidFill>
                  <a:srgbClr val="0070C0"/>
                </a:solidFill>
              </a:rPr>
              <a:t>Ei chath, Ei thad, ei hysgol</a:t>
            </a:r>
          </a:p>
          <a:p>
            <a:endParaRPr lang="cy-GB" sz="2500" dirty="0">
              <a:solidFill>
                <a:srgbClr val="0070C0"/>
              </a:solidFill>
            </a:endParaRPr>
          </a:p>
          <a:p>
            <a:r>
              <a:rPr lang="cy-GB" sz="2500" dirty="0"/>
              <a:t>Eu (their) – Dim treiglad ond ‘H’</a:t>
            </a:r>
          </a:p>
          <a:p>
            <a:r>
              <a:rPr lang="cy-GB" sz="2500" dirty="0"/>
              <a:t>Eu cath, eu tad, eu hysgol</a:t>
            </a:r>
          </a:p>
          <a:p>
            <a:endParaRPr lang="cy-GB" sz="2500" dirty="0"/>
          </a:p>
          <a:p>
            <a:r>
              <a:rPr lang="cy-GB" sz="2500" dirty="0"/>
              <a:t>Ein (our) – Dim treiglad ond ‘H’</a:t>
            </a:r>
          </a:p>
          <a:p>
            <a:r>
              <a:rPr lang="cy-GB" sz="2500" dirty="0"/>
              <a:t>Ein hysgol, ein hamser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272229">
            <a:off x="8329792" y="2720372"/>
            <a:ext cx="2676542" cy="149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0267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6134" y="0"/>
            <a:ext cx="7704667" cy="922712"/>
          </a:xfrm>
        </p:spPr>
        <p:txBody>
          <a:bodyPr>
            <a:normAutofit/>
          </a:bodyPr>
          <a:lstStyle/>
          <a:p>
            <a:r>
              <a:rPr lang="en-US" dirty="0"/>
              <a:t>RHAGENWAU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6134" y="922712"/>
            <a:ext cx="9252479" cy="5778126"/>
          </a:xfrm>
        </p:spPr>
        <p:txBody>
          <a:bodyPr>
            <a:noAutofit/>
          </a:bodyPr>
          <a:lstStyle/>
          <a:p>
            <a:r>
              <a:rPr lang="en-US" sz="2500" dirty="0"/>
              <a:t>Gall </a:t>
            </a:r>
            <a:r>
              <a:rPr lang="en-US" sz="2500" dirty="0" err="1"/>
              <a:t>tadau</a:t>
            </a:r>
            <a:r>
              <a:rPr lang="en-US" sz="2500" dirty="0"/>
              <a:t> </a:t>
            </a:r>
            <a:r>
              <a:rPr lang="en-US" sz="2500" dirty="0" err="1"/>
              <a:t>ddangos</a:t>
            </a:r>
            <a:r>
              <a:rPr lang="en-US" sz="2500" dirty="0"/>
              <a:t> </a:t>
            </a:r>
            <a:r>
              <a:rPr lang="en-US" sz="2500" dirty="0" err="1"/>
              <a:t>pwysigrwydd</a:t>
            </a:r>
            <a:r>
              <a:rPr lang="en-US" sz="2500" dirty="0"/>
              <a:t> </a:t>
            </a:r>
            <a:r>
              <a:rPr lang="en-US" sz="2500" dirty="0" err="1"/>
              <a:t>darllen</a:t>
            </a:r>
            <a:r>
              <a:rPr lang="en-US" sz="2500" dirty="0"/>
              <a:t> </a:t>
            </a:r>
            <a:r>
              <a:rPr lang="en-US" sz="2500" dirty="0" err="1"/>
              <a:t>i’w</a:t>
            </a:r>
            <a:r>
              <a:rPr lang="en-US" sz="2500" dirty="0"/>
              <a:t> plant </a:t>
            </a:r>
            <a:r>
              <a:rPr lang="en-US" sz="2500" dirty="0" err="1"/>
              <a:t>gan</a:t>
            </a:r>
            <a:r>
              <a:rPr lang="en-US" sz="2500" dirty="0"/>
              <a:t> </a:t>
            </a:r>
            <a:r>
              <a:rPr lang="en-US" sz="2500" dirty="0" err="1"/>
              <a:t>dangos</a:t>
            </a:r>
            <a:r>
              <a:rPr lang="en-US" sz="2500" dirty="0"/>
              <a:t> </a:t>
            </a:r>
            <a:r>
              <a:rPr lang="en-US" sz="2500" dirty="0" err="1"/>
              <a:t>ei</a:t>
            </a:r>
            <a:r>
              <a:rPr lang="en-US" sz="2500" dirty="0"/>
              <a:t> bod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gallu</a:t>
            </a:r>
            <a:r>
              <a:rPr lang="en-US" sz="2500" dirty="0"/>
              <a:t> bod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hwyl</a:t>
            </a:r>
            <a:r>
              <a:rPr lang="en-US" sz="2500" dirty="0"/>
              <a:t>.</a:t>
            </a:r>
          </a:p>
          <a:p>
            <a:r>
              <a:rPr lang="en-US" sz="2500" dirty="0" err="1"/>
              <a:t>Mae’r</a:t>
            </a:r>
            <a:r>
              <a:rPr lang="en-US" sz="2500" dirty="0"/>
              <a:t> </a:t>
            </a:r>
            <a:r>
              <a:rPr lang="en-US" sz="2500" dirty="0" err="1"/>
              <a:t>cynllun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darparu</a:t>
            </a:r>
            <a:r>
              <a:rPr lang="en-US" sz="2500" dirty="0"/>
              <a:t> </a:t>
            </a:r>
            <a:r>
              <a:rPr lang="en-US" sz="2500" dirty="0" err="1"/>
              <a:t>llyfrau</a:t>
            </a:r>
            <a:r>
              <a:rPr lang="en-US" sz="2500" dirty="0"/>
              <a:t> ac </a:t>
            </a:r>
            <a:r>
              <a:rPr lang="en-US" sz="2500" dirty="0" err="1"/>
              <a:t>awduron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 err="1"/>
              <a:t>fechgyn</a:t>
            </a:r>
            <a:r>
              <a:rPr lang="en-US" sz="2500" dirty="0"/>
              <a:t> o bob </a:t>
            </a:r>
            <a:r>
              <a:rPr lang="en-US" sz="2500" dirty="0" err="1"/>
              <a:t>oed</a:t>
            </a:r>
            <a:r>
              <a:rPr lang="en-US" sz="2500" dirty="0"/>
              <a:t> y </a:t>
            </a:r>
            <a:r>
              <a:rPr lang="en-US" sz="2500" dirty="0" err="1"/>
              <a:t>gellir</a:t>
            </a:r>
            <a:r>
              <a:rPr lang="en-US" sz="2500" dirty="0"/>
              <a:t> 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defnyddio</a:t>
            </a:r>
            <a:r>
              <a:rPr lang="en-US" sz="2500" dirty="0"/>
              <a:t> </a:t>
            </a:r>
            <a:r>
              <a:rPr lang="en-US" sz="2500" dirty="0" err="1"/>
              <a:t>gan</a:t>
            </a:r>
            <a:r>
              <a:rPr lang="en-US" sz="2500" dirty="0"/>
              <a:t> </a:t>
            </a:r>
            <a:r>
              <a:rPr lang="en-US" sz="2500" dirty="0" err="1"/>
              <a:t>rieni</a:t>
            </a:r>
            <a:r>
              <a:rPr lang="en-US" sz="2500" dirty="0"/>
              <a:t>.</a:t>
            </a:r>
          </a:p>
          <a:p>
            <a:r>
              <a:rPr lang="en-US" sz="2500" dirty="0"/>
              <a:t>Mae </a:t>
            </a:r>
            <a:r>
              <a:rPr lang="en-US" sz="2500" dirty="0" err="1"/>
              <a:t>Mari’n</a:t>
            </a:r>
            <a:r>
              <a:rPr lang="en-US" sz="2500" dirty="0"/>
              <a:t> </a:t>
            </a:r>
            <a:r>
              <a:rPr lang="en-US" sz="2500" dirty="0" err="1"/>
              <a:t>rhyngweithio’n</a:t>
            </a:r>
            <a:r>
              <a:rPr lang="en-US" sz="2500" dirty="0"/>
              <a:t> </a:t>
            </a:r>
            <a:r>
              <a:rPr lang="en-US" sz="2500" dirty="0" err="1"/>
              <a:t>effeithiol</a:t>
            </a:r>
            <a:r>
              <a:rPr lang="en-US" sz="2500" dirty="0"/>
              <a:t> </a:t>
            </a:r>
            <a:r>
              <a:rPr lang="en-US" sz="2500" dirty="0" err="1"/>
              <a:t>gyda’i</a:t>
            </a:r>
            <a:r>
              <a:rPr lang="en-US" sz="2500" dirty="0"/>
              <a:t> </a:t>
            </a:r>
            <a:r>
              <a:rPr lang="en-US" sz="2500" dirty="0" err="1"/>
              <a:t>chyfoedion</a:t>
            </a:r>
            <a:r>
              <a:rPr lang="en-US" sz="2500" dirty="0"/>
              <a:t>, </a:t>
            </a:r>
            <a:r>
              <a:rPr lang="en-US" sz="2500" dirty="0" err="1"/>
              <a:t>wrth</a:t>
            </a:r>
            <a:r>
              <a:rPr lang="en-US" sz="2500" dirty="0"/>
              <a:t> </a:t>
            </a:r>
            <a:r>
              <a:rPr lang="en-US" sz="2500" dirty="0" err="1"/>
              <a:t>rannu</a:t>
            </a:r>
            <a:r>
              <a:rPr lang="en-US" sz="2500" dirty="0"/>
              <a:t> </a:t>
            </a:r>
            <a:r>
              <a:rPr lang="en-US" sz="2500" dirty="0" err="1"/>
              <a:t>gydag</a:t>
            </a:r>
            <a:r>
              <a:rPr lang="en-US" sz="2500" dirty="0"/>
              <a:t> </a:t>
            </a:r>
            <a:r>
              <a:rPr lang="en-US" sz="2500" dirty="0" err="1"/>
              <a:t>eraill</a:t>
            </a:r>
            <a:r>
              <a:rPr lang="en-US" sz="2500" dirty="0"/>
              <a:t> </a:t>
            </a:r>
            <a:r>
              <a:rPr lang="en-US" sz="2500" dirty="0" err="1"/>
              <a:t>a’i</a:t>
            </a:r>
            <a:r>
              <a:rPr lang="en-US" sz="2500" dirty="0"/>
              <a:t> </a:t>
            </a:r>
            <a:r>
              <a:rPr lang="en-US" sz="2500" dirty="0" err="1"/>
              <a:t>pharchu</a:t>
            </a:r>
            <a:r>
              <a:rPr lang="en-US" sz="2500" dirty="0"/>
              <a:t>.</a:t>
            </a:r>
          </a:p>
          <a:p>
            <a:r>
              <a:rPr lang="en-US" sz="2500" dirty="0"/>
              <a:t>Mae Elin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dangos</a:t>
            </a:r>
            <a:r>
              <a:rPr lang="en-US" sz="2500" dirty="0"/>
              <a:t> </a:t>
            </a:r>
            <a:r>
              <a:rPr lang="en-US" sz="2500" dirty="0" err="1"/>
              <a:t>balchder</a:t>
            </a:r>
            <a:r>
              <a:rPr lang="en-US" sz="2500" dirty="0"/>
              <a:t> </a:t>
            </a:r>
            <a:r>
              <a:rPr lang="en-US" sz="2500" dirty="0" err="1"/>
              <a:t>aeddfed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waith</a:t>
            </a:r>
            <a:r>
              <a:rPr lang="en-US" sz="2500" dirty="0"/>
              <a:t>.</a:t>
            </a:r>
          </a:p>
          <a:p>
            <a:r>
              <a:rPr lang="en-US" sz="2500" dirty="0"/>
              <a:t>Mae </a:t>
            </a:r>
            <a:r>
              <a:rPr lang="en-US" sz="2500" dirty="0" err="1"/>
              <a:t>Alys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medru</a:t>
            </a:r>
            <a:r>
              <a:rPr lang="en-US" sz="2500" dirty="0"/>
              <a:t> </a:t>
            </a:r>
            <a:r>
              <a:rPr lang="en-US" sz="2500" dirty="0" err="1"/>
              <a:t>cofio</a:t>
            </a:r>
            <a:r>
              <a:rPr lang="en-US" sz="2500" dirty="0"/>
              <a:t> </a:t>
            </a:r>
            <a:r>
              <a:rPr lang="en-US" sz="2500" dirty="0" err="1"/>
              <a:t>gwybodaeth</a:t>
            </a:r>
            <a:r>
              <a:rPr lang="en-US" sz="2500" dirty="0"/>
              <a:t> o </a:t>
            </a:r>
            <a:r>
              <a:rPr lang="en-US" sz="2500" dirty="0" err="1"/>
              <a:t>lyfr</a:t>
            </a:r>
            <a:r>
              <a:rPr lang="en-US" sz="2500" dirty="0"/>
              <a:t> </a:t>
            </a:r>
            <a:r>
              <a:rPr lang="en-US" sz="2500" dirty="0" err="1"/>
              <a:t>a’i</a:t>
            </a:r>
            <a:r>
              <a:rPr lang="en-US" sz="2500" dirty="0"/>
              <a:t> </a:t>
            </a:r>
            <a:r>
              <a:rPr lang="en-US" sz="2500" dirty="0" err="1"/>
              <a:t>ddefnyddio</a:t>
            </a:r>
            <a:r>
              <a:rPr lang="en-US" sz="2500" dirty="0"/>
              <a:t> </a:t>
            </a:r>
            <a:r>
              <a:rPr lang="en-US" sz="2500" dirty="0" err="1"/>
              <a:t>i’w</a:t>
            </a:r>
            <a:r>
              <a:rPr lang="en-US" sz="2500" dirty="0"/>
              <a:t> </a:t>
            </a:r>
            <a:r>
              <a:rPr lang="en-US" sz="2500" dirty="0" err="1"/>
              <a:t>helpu</a:t>
            </a:r>
            <a:r>
              <a:rPr lang="en-US" sz="2500" dirty="0"/>
              <a:t>.</a:t>
            </a:r>
          </a:p>
          <a:p>
            <a:r>
              <a:rPr lang="en-US" sz="2500" dirty="0" err="1"/>
              <a:t>Mae’n</a:t>
            </a:r>
            <a:r>
              <a:rPr lang="en-US" sz="2500" dirty="0"/>
              <a:t> </a:t>
            </a:r>
            <a:r>
              <a:rPr lang="en-US" sz="2500" dirty="0" err="1"/>
              <a:t>bwysig</a:t>
            </a:r>
            <a:r>
              <a:rPr lang="en-US" sz="2500" dirty="0"/>
              <a:t> bod </a:t>
            </a:r>
            <a:r>
              <a:rPr lang="en-US" sz="2500" dirty="0" err="1"/>
              <a:t>Jac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herio’i</a:t>
            </a:r>
            <a:r>
              <a:rPr lang="en-US" sz="2500" dirty="0"/>
              <a:t> </a:t>
            </a:r>
            <a:r>
              <a:rPr lang="en-US" sz="2500" dirty="0" err="1"/>
              <a:t>hun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ystod</a:t>
            </a:r>
            <a:r>
              <a:rPr lang="en-US" sz="2500" dirty="0"/>
              <a:t> 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gwaith</a:t>
            </a:r>
            <a:r>
              <a:rPr lang="en-US" sz="2500" dirty="0"/>
              <a:t>.</a:t>
            </a:r>
          </a:p>
          <a:p>
            <a:r>
              <a:rPr lang="en-US" sz="2500" dirty="0"/>
              <a:t>Mae </a:t>
            </a:r>
            <a:r>
              <a:rPr lang="en-US" sz="2500" dirty="0" err="1"/>
              <a:t>angen</a:t>
            </a:r>
            <a:r>
              <a:rPr lang="en-US" sz="2500" dirty="0"/>
              <a:t> </a:t>
            </a:r>
            <a:r>
              <a:rPr lang="en-US" sz="2500" dirty="0" err="1"/>
              <a:t>ysgogi</a:t>
            </a:r>
            <a:r>
              <a:rPr lang="en-US" sz="2500" dirty="0"/>
              <a:t> Martha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 err="1"/>
              <a:t>gwblhau</a:t>
            </a:r>
            <a:r>
              <a:rPr lang="en-US" sz="2500" dirty="0"/>
              <a:t> 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waith</a:t>
            </a:r>
            <a:r>
              <a:rPr lang="en-US" sz="2500" dirty="0"/>
              <a:t> </a:t>
            </a:r>
            <a:r>
              <a:rPr lang="en-US" sz="2500" dirty="0" err="1"/>
              <a:t>gan</a:t>
            </a:r>
            <a:r>
              <a:rPr lang="en-US" sz="2500" dirty="0"/>
              <a:t> 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fod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yn</a:t>
            </a:r>
            <a:r>
              <a:rPr lang="en-US" sz="2500" dirty="0"/>
              <a:t> </a:t>
            </a:r>
            <a:r>
              <a:rPr lang="en-US" sz="2500" dirty="0" err="1"/>
              <a:t>cael</a:t>
            </a:r>
            <a:r>
              <a:rPr lang="en-US" sz="2500" dirty="0"/>
              <a:t> </a:t>
            </a:r>
            <a:r>
              <a:rPr lang="en-US" sz="2500" dirty="0" err="1"/>
              <a:t>hi’n</a:t>
            </a:r>
            <a:r>
              <a:rPr lang="en-US" sz="2500" dirty="0"/>
              <a:t> </a:t>
            </a:r>
            <a:r>
              <a:rPr lang="en-US" sz="2500" dirty="0" err="1"/>
              <a:t>anodd</a:t>
            </a:r>
            <a:r>
              <a:rPr lang="en-US" sz="25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03854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Ôl-gyfeirio</a:t>
            </a:r>
            <a:r>
              <a:rPr lang="en-US" dirty="0"/>
              <a:t>: 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1964" y="1952091"/>
            <a:ext cx="7687911" cy="3860459"/>
          </a:xfrm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r>
              <a:rPr lang="en-US" sz="3000" dirty="0" err="1">
                <a:latin typeface="Corbel" panose="020B0503020204020204" pitchFamily="34" charset="0"/>
              </a:rPr>
              <a:t>Mae’r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cynllun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yn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darparu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llyfrau</a:t>
            </a:r>
            <a:r>
              <a:rPr lang="en-US" sz="3000" dirty="0">
                <a:latin typeface="Corbel" panose="020B0503020204020204" pitchFamily="34" charset="0"/>
              </a:rPr>
              <a:t> ac </a:t>
            </a:r>
            <a:r>
              <a:rPr lang="en-US" sz="3000" dirty="0" err="1">
                <a:latin typeface="Corbel" panose="020B0503020204020204" pitchFamily="34" charset="0"/>
              </a:rPr>
              <a:t>awduron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i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fechgyn</a:t>
            </a:r>
            <a:r>
              <a:rPr lang="en-US" sz="3000" dirty="0">
                <a:latin typeface="Corbel" panose="020B0503020204020204" pitchFamily="34" charset="0"/>
              </a:rPr>
              <a:t> o bob </a:t>
            </a:r>
            <a:r>
              <a:rPr lang="en-US" sz="3000" dirty="0" err="1">
                <a:latin typeface="Corbel" panose="020B0503020204020204" pitchFamily="34" charset="0"/>
              </a:rPr>
              <a:t>oed</a:t>
            </a:r>
            <a:r>
              <a:rPr lang="en-US" sz="3000" dirty="0">
                <a:latin typeface="Corbel" panose="020B0503020204020204" pitchFamily="34" charset="0"/>
              </a:rPr>
              <a:t> y </a:t>
            </a:r>
            <a:r>
              <a:rPr lang="en-US" sz="3000" dirty="0" err="1">
                <a:latin typeface="Corbel" panose="020B0503020204020204" pitchFamily="34" charset="0"/>
              </a:rPr>
              <a:t>gellir</a:t>
            </a:r>
            <a:r>
              <a:rPr lang="en-US" sz="3000" dirty="0">
                <a:latin typeface="Corbel" panose="020B0503020204020204" pitchFamily="34" charset="0"/>
              </a:rPr>
              <a:t>   </a:t>
            </a:r>
            <a:r>
              <a:rPr lang="en-US" sz="3000" dirty="0" err="1">
                <a:latin typeface="Corbel" panose="020B0503020204020204" pitchFamily="34" charset="0"/>
              </a:rPr>
              <a:t>ei</a:t>
            </a:r>
            <a:r>
              <a:rPr lang="en-US" sz="3000" dirty="0">
                <a:latin typeface="Corbel" panose="020B0503020204020204" pitchFamily="34" charset="0"/>
              </a:rPr>
              <a:t>   </a:t>
            </a:r>
            <a:r>
              <a:rPr lang="en-US" sz="3000" dirty="0" err="1">
                <a:latin typeface="Corbel" panose="020B0503020204020204" pitchFamily="34" charset="0"/>
              </a:rPr>
              <a:t>defnyddio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gan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rieni</a:t>
            </a:r>
            <a:r>
              <a:rPr lang="en-US" sz="3000" dirty="0">
                <a:latin typeface="Corbel" panose="020B0503020204020204" pitchFamily="34" charset="0"/>
              </a:rPr>
              <a:t>.</a:t>
            </a:r>
          </a:p>
          <a:p>
            <a:endParaRPr lang="en-US" sz="3000" dirty="0">
              <a:latin typeface="Corbel" panose="020B0503020204020204" pitchFamily="34" charset="0"/>
            </a:endParaRPr>
          </a:p>
          <a:p>
            <a:r>
              <a:rPr lang="en-US" sz="3000" dirty="0">
                <a:latin typeface="Corbel" panose="020B0503020204020204" pitchFamily="34" charset="0"/>
              </a:rPr>
              <a:t>Mae </a:t>
            </a:r>
            <a:r>
              <a:rPr lang="en-US" sz="3000" dirty="0" err="1">
                <a:latin typeface="Corbel" panose="020B0503020204020204" pitchFamily="34" charset="0"/>
              </a:rPr>
              <a:t>Mari’n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rhyngweithio’n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effeithiol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gyda’u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chyfoedion</a:t>
            </a:r>
            <a:r>
              <a:rPr lang="en-US" sz="3000" dirty="0">
                <a:latin typeface="Corbel" panose="020B0503020204020204" pitchFamily="34" charset="0"/>
              </a:rPr>
              <a:t>, </a:t>
            </a:r>
            <a:r>
              <a:rPr lang="en-US" sz="3000" dirty="0" err="1">
                <a:latin typeface="Corbel" panose="020B0503020204020204" pitchFamily="34" charset="0"/>
              </a:rPr>
              <a:t>wrth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rannu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gydag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eraill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a’i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pharchu</a:t>
            </a:r>
            <a:r>
              <a:rPr lang="en-US" sz="3000" dirty="0">
                <a:latin typeface="Corbel" panose="020B0503020204020204" pitchFamily="34" charset="0"/>
              </a:rPr>
              <a:t>.</a:t>
            </a:r>
          </a:p>
          <a:p>
            <a:endParaRPr lang="en-US" sz="3000" dirty="0">
              <a:latin typeface="Corbel" panose="020B0503020204020204" pitchFamily="34" charset="0"/>
            </a:endParaRPr>
          </a:p>
          <a:p>
            <a:pPr marL="0" indent="0">
              <a:buNone/>
            </a:pPr>
            <a:endParaRPr lang="en-US" sz="3000" dirty="0">
              <a:latin typeface="Corbel" panose="020B0503020204020204" pitchFamily="34" charset="0"/>
            </a:endParaRPr>
          </a:p>
        </p:txBody>
      </p:sp>
      <p:sp>
        <p:nvSpPr>
          <p:cNvPr id="4" name="Frame 3"/>
          <p:cNvSpPr/>
          <p:nvPr/>
        </p:nvSpPr>
        <p:spPr>
          <a:xfrm>
            <a:off x="7315201" y="2484788"/>
            <a:ext cx="561606" cy="46106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5" name="Frame 4"/>
          <p:cNvSpPr/>
          <p:nvPr/>
        </p:nvSpPr>
        <p:spPr>
          <a:xfrm>
            <a:off x="7043351" y="2001460"/>
            <a:ext cx="3043623" cy="47440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10" name="Frame 9"/>
          <p:cNvSpPr/>
          <p:nvPr/>
        </p:nvSpPr>
        <p:spPr>
          <a:xfrm>
            <a:off x="3739366" y="4067043"/>
            <a:ext cx="1275547" cy="46265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11" name="Frame 10"/>
          <p:cNvSpPr/>
          <p:nvPr/>
        </p:nvSpPr>
        <p:spPr>
          <a:xfrm>
            <a:off x="9541058" y="4059688"/>
            <a:ext cx="545916" cy="47000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13" name="Frame 12"/>
          <p:cNvSpPr/>
          <p:nvPr/>
        </p:nvSpPr>
        <p:spPr>
          <a:xfrm>
            <a:off x="8968559" y="4554871"/>
            <a:ext cx="572499" cy="49245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14" name="Frame 13"/>
          <p:cNvSpPr/>
          <p:nvPr/>
        </p:nvSpPr>
        <p:spPr>
          <a:xfrm>
            <a:off x="7876807" y="4436891"/>
            <a:ext cx="972194" cy="61043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5F5413-2FBD-8440-8E54-AAD2B002840B}"/>
              </a:ext>
            </a:extLst>
          </p:cNvPr>
          <p:cNvSpPr txBox="1"/>
          <p:nvPr/>
        </p:nvSpPr>
        <p:spPr>
          <a:xfrm>
            <a:off x="2741964" y="1952091"/>
            <a:ext cx="768791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000" dirty="0" err="1">
                <a:latin typeface="Corbel" panose="020B0503020204020204" pitchFamily="34" charset="0"/>
              </a:rPr>
              <a:t>Mae’r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cynllun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yn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darparu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llyfrau</a:t>
            </a:r>
            <a:r>
              <a:rPr lang="en-US" sz="3000" dirty="0">
                <a:latin typeface="Corbel" panose="020B0503020204020204" pitchFamily="34" charset="0"/>
              </a:rPr>
              <a:t> ac </a:t>
            </a:r>
            <a:r>
              <a:rPr lang="en-US" sz="3000" dirty="0" err="1">
                <a:latin typeface="Corbel" panose="020B0503020204020204" pitchFamily="34" charset="0"/>
              </a:rPr>
              <a:t>awduron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i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fechgyn</a:t>
            </a:r>
            <a:r>
              <a:rPr lang="en-US" sz="3000" dirty="0">
                <a:latin typeface="Corbel" panose="020B0503020204020204" pitchFamily="34" charset="0"/>
              </a:rPr>
              <a:t> o bob </a:t>
            </a:r>
            <a:r>
              <a:rPr lang="en-US" sz="3000" dirty="0" err="1">
                <a:latin typeface="Corbel" panose="020B0503020204020204" pitchFamily="34" charset="0"/>
              </a:rPr>
              <a:t>oed</a:t>
            </a:r>
            <a:r>
              <a:rPr lang="en-US" sz="3000" dirty="0">
                <a:latin typeface="Corbel" panose="020B0503020204020204" pitchFamily="34" charset="0"/>
              </a:rPr>
              <a:t> y </a:t>
            </a:r>
            <a:r>
              <a:rPr lang="en-US" sz="3000" dirty="0" err="1">
                <a:latin typeface="Corbel" panose="020B0503020204020204" pitchFamily="34" charset="0"/>
              </a:rPr>
              <a:t>gellir</a:t>
            </a:r>
            <a:r>
              <a:rPr lang="en-US" sz="3000" dirty="0">
                <a:latin typeface="Corbel" panose="020B0503020204020204" pitchFamily="34" charset="0"/>
              </a:rPr>
              <a:t>  </a:t>
            </a:r>
            <a:r>
              <a:rPr lang="en-US" sz="3000" b="1" dirty="0">
                <a:latin typeface="Corbel" panose="020B0503020204020204" pitchFamily="34" charset="0"/>
              </a:rPr>
              <a:t> </a:t>
            </a:r>
            <a:r>
              <a:rPr lang="en-US" sz="3000" b="1" dirty="0" err="1">
                <a:latin typeface="Corbel" panose="020B0503020204020204" pitchFamily="34" charset="0"/>
              </a:rPr>
              <a:t>eu</a:t>
            </a:r>
            <a:r>
              <a:rPr lang="en-US" sz="3000" b="1" dirty="0">
                <a:latin typeface="Corbel" panose="020B0503020204020204" pitchFamily="34" charset="0"/>
              </a:rPr>
              <a:t>   </a:t>
            </a:r>
            <a:r>
              <a:rPr lang="en-US" sz="3000" dirty="0" err="1">
                <a:latin typeface="Corbel" panose="020B0503020204020204" pitchFamily="34" charset="0"/>
              </a:rPr>
              <a:t>defnyddio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gan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rieni</a:t>
            </a:r>
            <a:r>
              <a:rPr lang="en-US" sz="3000" dirty="0">
                <a:latin typeface="Corbel" panose="020B0503020204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297DE4-D697-884A-AFF6-7A4B6155F5B1}"/>
              </a:ext>
            </a:extLst>
          </p:cNvPr>
          <p:cNvSpPr txBox="1"/>
          <p:nvPr/>
        </p:nvSpPr>
        <p:spPr>
          <a:xfrm>
            <a:off x="2741963" y="4023509"/>
            <a:ext cx="7687911" cy="155427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000" dirty="0">
                <a:latin typeface="Corbel" panose="020B0503020204020204" pitchFamily="34" charset="0"/>
              </a:rPr>
              <a:t>Mae </a:t>
            </a:r>
            <a:r>
              <a:rPr lang="en-US" sz="3000" dirty="0" err="1">
                <a:latin typeface="Corbel" panose="020B0503020204020204" pitchFamily="34" charset="0"/>
              </a:rPr>
              <a:t>Mari’n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rhyngweithio’n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effeithiol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gyda’</a:t>
            </a:r>
            <a:r>
              <a:rPr lang="en-US" sz="3000" b="1" dirty="0" err="1">
                <a:latin typeface="Corbel" panose="020B0503020204020204" pitchFamily="34" charset="0"/>
              </a:rPr>
              <a:t>i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chyfoedion</a:t>
            </a:r>
            <a:r>
              <a:rPr lang="en-US" sz="3000" dirty="0">
                <a:latin typeface="Corbel" panose="020B0503020204020204" pitchFamily="34" charset="0"/>
              </a:rPr>
              <a:t>, </a:t>
            </a:r>
            <a:r>
              <a:rPr lang="en-US" sz="3000" dirty="0" err="1">
                <a:latin typeface="Corbel" panose="020B0503020204020204" pitchFamily="34" charset="0"/>
              </a:rPr>
              <a:t>wrth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500" dirty="0" err="1">
                <a:latin typeface="Corbel" panose="020B0503020204020204" pitchFamily="34" charset="0"/>
              </a:rPr>
              <a:t>rannu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gydag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eraill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a</a:t>
            </a:r>
            <a:r>
              <a:rPr lang="en-US" sz="3000" b="1" dirty="0" err="1">
                <a:latin typeface="Corbel" panose="020B0503020204020204" pitchFamily="34" charset="0"/>
              </a:rPr>
              <a:t>’u</a:t>
            </a:r>
            <a:r>
              <a:rPr lang="en-US" sz="3000" dirty="0">
                <a:latin typeface="Corbel" panose="020B0503020204020204" pitchFamily="34" charset="0"/>
              </a:rPr>
              <a:t> </a:t>
            </a:r>
            <a:r>
              <a:rPr lang="en-US" sz="3000" dirty="0" err="1">
                <a:latin typeface="Corbel" panose="020B0503020204020204" pitchFamily="34" charset="0"/>
              </a:rPr>
              <a:t>parchu</a:t>
            </a:r>
            <a:r>
              <a:rPr lang="en-US" sz="3000" dirty="0">
                <a:latin typeface="Corbel" panose="020B0503020204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355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  <p:bldP spid="11" grpId="0" animBg="1"/>
      <p:bldP spid="13" grpId="0" animBg="1"/>
      <p:bldP spid="14" grpId="0" animBg="1"/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1">
            <a:hlinkClick r:id="rId2"/>
            <a:extLst>
              <a:ext uri="{FF2B5EF4-FFF2-40B4-BE49-F238E27FC236}">
                <a16:creationId xmlns:a16="http://schemas.microsoft.com/office/drawing/2014/main" id="{2EB1D72E-59E8-C24B-9D67-9E27B1549F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157" b="37379"/>
          <a:stretch>
            <a:fillRect/>
          </a:stretch>
        </p:blipFill>
        <p:spPr bwMode="auto">
          <a:xfrm>
            <a:off x="1881189" y="304924"/>
            <a:ext cx="8432800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0" name="TextBox 2">
            <a:extLst>
              <a:ext uri="{FF2B5EF4-FFF2-40B4-BE49-F238E27FC236}">
                <a16:creationId xmlns:a16="http://schemas.microsoft.com/office/drawing/2014/main" id="{DC158A6E-9F3D-6F4B-BC7E-776C1744E5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4726" y="2214196"/>
            <a:ext cx="7705725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4000" dirty="0"/>
              <a:t>https://</a:t>
            </a:r>
            <a:r>
              <a:rPr lang="en-US" altLang="en-US" sz="4000" dirty="0" err="1"/>
              <a:t>wordwall.net</a:t>
            </a:r>
            <a:r>
              <a:rPr lang="en-US" altLang="en-US" sz="4000" dirty="0"/>
              <a:t>/resource/195593</a:t>
            </a:r>
          </a:p>
        </p:txBody>
      </p:sp>
      <p:pic>
        <p:nvPicPr>
          <p:cNvPr id="37891" name="Picture 5">
            <a:extLst>
              <a:ext uri="{FF2B5EF4-FFF2-40B4-BE49-F238E27FC236}">
                <a16:creationId xmlns:a16="http://schemas.microsoft.com/office/drawing/2014/main" id="{812C8E63-1A80-704D-BAFD-5987256591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89" t="14301" r="19266" b="69949"/>
          <a:stretch>
            <a:fillRect/>
          </a:stretch>
        </p:blipFill>
        <p:spPr bwMode="auto">
          <a:xfrm>
            <a:off x="8395312" y="3202842"/>
            <a:ext cx="2695575" cy="252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Explosion 2 1">
            <a:extLst>
              <a:ext uri="{FF2B5EF4-FFF2-40B4-BE49-F238E27FC236}">
                <a16:creationId xmlns:a16="http://schemas.microsoft.com/office/drawing/2014/main" id="{8F6E79F5-6D59-2942-9940-44CFBC597337}"/>
              </a:ext>
            </a:extLst>
          </p:cNvPr>
          <p:cNvSpPr/>
          <p:nvPr/>
        </p:nvSpPr>
        <p:spPr>
          <a:xfrm>
            <a:off x="2098431" y="3824652"/>
            <a:ext cx="5111261" cy="2927840"/>
          </a:xfrm>
          <a:prstGeom prst="irregularSeal2">
            <a:avLst/>
          </a:prstGeom>
          <a:solidFill>
            <a:srgbClr val="73FD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 err="1">
                <a:solidFill>
                  <a:schemeClr val="tx1"/>
                </a:solidFill>
              </a:rPr>
              <a:t>Trowch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eich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dyfais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ar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ei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ochr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er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mwyn</a:t>
            </a:r>
            <a:r>
              <a:rPr lang="en-US" sz="2200" dirty="0">
                <a:solidFill>
                  <a:schemeClr val="tx1"/>
                </a:solidFill>
              </a:rPr>
              <a:t> </a:t>
            </a:r>
            <a:r>
              <a:rPr lang="en-US" sz="2200" dirty="0" err="1">
                <a:solidFill>
                  <a:schemeClr val="tx1"/>
                </a:solidFill>
              </a:rPr>
              <a:t>chwarae</a:t>
            </a:r>
            <a:r>
              <a:rPr lang="en-US" sz="2200" dirty="0">
                <a:solidFill>
                  <a:schemeClr val="tx1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75951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26B440-5008-4E4C-BF27-825680AF2407}"/>
              </a:ext>
            </a:extLst>
          </p:cNvPr>
          <p:cNvSpPr txBox="1"/>
          <p:nvPr/>
        </p:nvSpPr>
        <p:spPr>
          <a:xfrm>
            <a:off x="1703389" y="476251"/>
            <a:ext cx="8713787" cy="6186309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/>
              <a:t>Rhedodd</a:t>
            </a:r>
            <a:r>
              <a:rPr lang="en-US" sz="2400" dirty="0"/>
              <a:t> </a:t>
            </a:r>
            <a:r>
              <a:rPr lang="en-US" sz="2400" dirty="0" err="1"/>
              <a:t>Siân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gyflym</a:t>
            </a:r>
            <a:r>
              <a:rPr lang="en-US" sz="2400" dirty="0"/>
              <a:t> </a:t>
            </a:r>
            <a:r>
              <a:rPr lang="en-US" sz="2400" dirty="0" err="1"/>
              <a:t>rhag</a:t>
            </a:r>
            <a:r>
              <a:rPr lang="en-US" sz="2400" dirty="0"/>
              <a:t> </a:t>
            </a:r>
            <a:r>
              <a:rPr lang="en-US" sz="2400" dirty="0" err="1"/>
              <a:t>iddi</a:t>
            </a:r>
            <a:r>
              <a:rPr lang="en-US" sz="2400" dirty="0"/>
              <a:t> </a:t>
            </a:r>
            <a:r>
              <a:rPr lang="en-US" sz="2400" dirty="0" err="1"/>
              <a:t>golli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thrên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Gaerdydd</a:t>
            </a:r>
            <a:r>
              <a:rPr lang="en-US" sz="24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/>
              <a:t>Roedd</a:t>
            </a:r>
            <a:r>
              <a:rPr lang="en-US" sz="2400" dirty="0"/>
              <a:t> </a:t>
            </a:r>
            <a:r>
              <a:rPr lang="en-US" sz="2400" dirty="0" err="1"/>
              <a:t>Elen</a:t>
            </a:r>
            <a:r>
              <a:rPr lang="en-US" sz="2400" dirty="0"/>
              <a:t> ac Eleri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anhapus</a:t>
            </a:r>
            <a:r>
              <a:rPr lang="en-US" sz="2400" dirty="0"/>
              <a:t> </a:t>
            </a:r>
            <a:r>
              <a:rPr lang="en-US" sz="2400" dirty="0" err="1"/>
              <a:t>gyda'u</a:t>
            </a:r>
            <a:r>
              <a:rPr lang="en-US" sz="2400" dirty="0"/>
              <a:t> </a:t>
            </a:r>
            <a:r>
              <a:rPr lang="en-US" sz="2400" dirty="0" err="1"/>
              <a:t>marciau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prawf</a:t>
            </a:r>
            <a:r>
              <a:rPr lang="en-US" sz="24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/>
              <a:t>Gweithiodd</a:t>
            </a:r>
            <a:r>
              <a:rPr lang="en-US" sz="2400" dirty="0"/>
              <a:t> </a:t>
            </a:r>
            <a:r>
              <a:rPr lang="en-US" sz="2400" dirty="0" err="1"/>
              <a:t>Aled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arbennig</a:t>
            </a:r>
            <a:r>
              <a:rPr lang="en-US" sz="2400" dirty="0"/>
              <a:t> </a:t>
            </a:r>
            <a:r>
              <a:rPr lang="en-US" sz="2400" dirty="0" err="1"/>
              <a:t>wrth</a:t>
            </a:r>
            <a:r>
              <a:rPr lang="en-US" sz="2400" dirty="0"/>
              <a:t> </a:t>
            </a:r>
            <a:r>
              <a:rPr lang="en-US" sz="2400" dirty="0" err="1"/>
              <a:t>baratoi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gyflwyniad</a:t>
            </a:r>
            <a:r>
              <a:rPr lang="en-US" sz="24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/>
              <a:t>Roedd</a:t>
            </a:r>
            <a:r>
              <a:rPr lang="en-US" sz="2400" dirty="0"/>
              <a:t> y </a:t>
            </a:r>
            <a:r>
              <a:rPr lang="en-US" sz="2400" dirty="0" err="1"/>
              <a:t>wers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rhy</a:t>
            </a:r>
            <a:r>
              <a:rPr lang="en-US" sz="2400" dirty="0"/>
              <a:t> </a:t>
            </a:r>
            <a:r>
              <a:rPr lang="en-US" sz="2400" dirty="0" err="1"/>
              <a:t>arwynebol</a:t>
            </a:r>
            <a:r>
              <a:rPr lang="en-US" sz="2400" dirty="0"/>
              <a:t> </a:t>
            </a:r>
            <a:r>
              <a:rPr lang="en-US" sz="2400" dirty="0" err="1"/>
              <a:t>a'i</a:t>
            </a:r>
            <a:r>
              <a:rPr lang="en-US" sz="2400" dirty="0"/>
              <a:t> </a:t>
            </a:r>
            <a:r>
              <a:rPr lang="en-US" sz="2400" dirty="0" err="1"/>
              <a:t>chynnwys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rhy</a:t>
            </a:r>
            <a:r>
              <a:rPr lang="en-US" sz="2400" dirty="0"/>
              <a:t> </a:t>
            </a:r>
            <a:r>
              <a:rPr lang="en-US" sz="2400" dirty="0" err="1"/>
              <a:t>syml</a:t>
            </a:r>
            <a:r>
              <a:rPr lang="en-US" sz="24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/>
              <a:t>Mae'r</a:t>
            </a:r>
            <a:r>
              <a:rPr lang="en-US" sz="2400" dirty="0"/>
              <a:t> </a:t>
            </a:r>
            <a:r>
              <a:rPr lang="en-US" sz="2400" dirty="0" err="1"/>
              <a:t>Llywodraeth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amrywio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pholisïau</a:t>
            </a:r>
            <a:r>
              <a:rPr lang="en-US" sz="24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/>
              <a:t>Mae'r</a:t>
            </a:r>
            <a:r>
              <a:rPr lang="en-US" sz="2400" dirty="0"/>
              <a:t> </a:t>
            </a:r>
            <a:r>
              <a:rPr lang="en-US" sz="2400" dirty="0" err="1"/>
              <a:t>dasg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hollbwysig</a:t>
            </a:r>
            <a:r>
              <a:rPr lang="en-US" sz="2400" dirty="0"/>
              <a:t> </a:t>
            </a:r>
            <a:r>
              <a:rPr lang="en-US" sz="2400" dirty="0" err="1"/>
              <a:t>a'i</a:t>
            </a:r>
            <a:r>
              <a:rPr lang="en-US" sz="2400" dirty="0"/>
              <a:t> </a:t>
            </a:r>
            <a:r>
              <a:rPr lang="en-US" sz="2400" dirty="0" err="1"/>
              <a:t>phwrpas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glir</a:t>
            </a:r>
            <a:r>
              <a:rPr lang="en-US" sz="24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/>
              <a:t>Mae'r</a:t>
            </a:r>
            <a:r>
              <a:rPr lang="en-US" sz="2400" dirty="0"/>
              <a:t> </a:t>
            </a:r>
            <a:r>
              <a:rPr lang="en-US" sz="2400" dirty="0" err="1"/>
              <a:t>gliniaduron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cwpwrdd</a:t>
            </a:r>
            <a:r>
              <a:rPr lang="en-US" sz="2400" dirty="0"/>
              <a:t> </a:t>
            </a:r>
            <a:r>
              <a:rPr lang="en-US" sz="2400" dirty="0" err="1"/>
              <a:t>a'u</a:t>
            </a:r>
            <a:r>
              <a:rPr lang="en-US" sz="2400" dirty="0"/>
              <a:t> </a:t>
            </a:r>
            <a:r>
              <a:rPr lang="en-US" sz="2400" dirty="0" err="1"/>
              <a:t>ceblau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bocs</a:t>
            </a:r>
            <a:r>
              <a:rPr lang="en-US" sz="2400" dirty="0"/>
              <a:t>.</a:t>
            </a:r>
          </a:p>
        </p:txBody>
      </p:sp>
      <p:sp>
        <p:nvSpPr>
          <p:cNvPr id="3" name="Explosion 2 2">
            <a:extLst>
              <a:ext uri="{FF2B5EF4-FFF2-40B4-BE49-F238E27FC236}">
                <a16:creationId xmlns:a16="http://schemas.microsoft.com/office/drawing/2014/main" id="{921FDC70-B52D-5540-BC32-FFDDCDA259CD}"/>
              </a:ext>
            </a:extLst>
          </p:cNvPr>
          <p:cNvSpPr/>
          <p:nvPr/>
        </p:nvSpPr>
        <p:spPr>
          <a:xfrm>
            <a:off x="414338" y="476251"/>
            <a:ext cx="11287125" cy="5653087"/>
          </a:xfrm>
          <a:prstGeom prst="irregularSeal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CYWIR</a:t>
            </a:r>
          </a:p>
        </p:txBody>
      </p:sp>
    </p:spTree>
    <p:extLst>
      <p:ext uri="{BB962C8B-B14F-4D97-AF65-F5344CB8AC3E}">
        <p14:creationId xmlns:p14="http://schemas.microsoft.com/office/powerpoint/2010/main" val="19719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CAFB507-8439-F94D-84C5-416B5F9EE36B}"/>
              </a:ext>
            </a:extLst>
          </p:cNvPr>
          <p:cNvSpPr/>
          <p:nvPr/>
        </p:nvSpPr>
        <p:spPr>
          <a:xfrm>
            <a:off x="2063750" y="34926"/>
            <a:ext cx="8064500" cy="6678613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>
                <a:ea typeface="ＭＳ Ｐゴシック" charset="-128"/>
              </a:rPr>
              <a:t>Roedd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Elen</a:t>
            </a:r>
            <a:r>
              <a:rPr lang="en-US" sz="2400" dirty="0">
                <a:ea typeface="ＭＳ Ｐゴシック" charset="-128"/>
              </a:rPr>
              <a:t> ac Eleri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anhapus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gyda'i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marciau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y </a:t>
            </a:r>
            <a:r>
              <a:rPr lang="en-US" sz="2400" dirty="0" err="1">
                <a:ea typeface="ＭＳ Ｐゴシック" charset="-128"/>
              </a:rPr>
              <a:t>prawf</a:t>
            </a:r>
            <a:r>
              <a:rPr lang="en-US" sz="2400" dirty="0">
                <a:ea typeface="ＭＳ Ｐゴシック" charset="-128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>
                <a:ea typeface="ＭＳ Ｐゴシック" charset="-128"/>
              </a:rPr>
              <a:t>Penderfynodd</a:t>
            </a:r>
            <a:r>
              <a:rPr lang="en-US" sz="2400" dirty="0">
                <a:ea typeface="ＭＳ Ｐゴシック" charset="-128"/>
              </a:rPr>
              <a:t> Helen </a:t>
            </a:r>
            <a:r>
              <a:rPr lang="en-US" sz="2400" dirty="0" err="1">
                <a:ea typeface="ＭＳ Ｐゴシック" charset="-128"/>
              </a:rPr>
              <a:t>brynu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anrheg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Nadolig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i'w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gefnder</a:t>
            </a:r>
            <a:r>
              <a:rPr lang="en-US" sz="2400" dirty="0">
                <a:ea typeface="ＭＳ Ｐゴシック" charset="-128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>
                <a:ea typeface="ＭＳ Ｐゴシック" charset="-128"/>
              </a:rPr>
              <a:t>Penderfynodd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yr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athrawon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beidio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â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gosod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gwaith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cartref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i'w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ddosbarth</a:t>
            </a:r>
            <a:r>
              <a:rPr lang="en-US" sz="2400" dirty="0">
                <a:ea typeface="ＭＳ Ｐゴシック" charset="-128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>
                <a:ea typeface="ＭＳ Ｐゴシック" charset="-128"/>
              </a:rPr>
              <a:t>Roedd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yr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adroddiad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gynhwysfawr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ei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chyfanrwydd</a:t>
            </a:r>
            <a:r>
              <a:rPr lang="en-US" sz="2400" dirty="0">
                <a:ea typeface="ＭＳ Ｐゴシック" charset="-128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>
                <a:ea typeface="ＭＳ Ｐゴシック" charset="-128"/>
              </a:rPr>
              <a:t>Anghofiodd</a:t>
            </a:r>
            <a:r>
              <a:rPr lang="en-US" sz="2400" dirty="0">
                <a:ea typeface="ＭＳ Ｐゴシック" charset="-128"/>
              </a:rPr>
              <a:t> y </a:t>
            </a:r>
            <a:r>
              <a:rPr lang="en-US" sz="2400" dirty="0" err="1">
                <a:ea typeface="ＭＳ Ｐゴシック" charset="-128"/>
              </a:rPr>
              <a:t>merched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ei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cit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pêl-droed</a:t>
            </a:r>
            <a:r>
              <a:rPr lang="en-US" sz="2400" dirty="0">
                <a:ea typeface="ＭＳ Ｐゴシック" charset="-128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>
                <a:ea typeface="ＭＳ Ｐゴシック" charset="-128"/>
              </a:rPr>
              <a:t>Mae'r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ffeil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gyflawn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a'i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drefn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glir</a:t>
            </a:r>
            <a:r>
              <a:rPr lang="en-US" sz="2400" dirty="0">
                <a:ea typeface="ＭＳ Ｐゴシック" charset="-128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2400" dirty="0" err="1">
                <a:ea typeface="ＭＳ Ｐゴシック" charset="-128"/>
              </a:rPr>
              <a:t>Roedd</a:t>
            </a:r>
            <a:r>
              <a:rPr lang="en-US" sz="2400" dirty="0">
                <a:ea typeface="ＭＳ Ｐゴシック" charset="-128"/>
              </a:rPr>
              <a:t> y </a:t>
            </a:r>
            <a:r>
              <a:rPr lang="en-US" sz="2400" dirty="0" err="1">
                <a:ea typeface="ＭＳ Ｐゴシック" charset="-128"/>
              </a:rPr>
              <a:t>gwasanaeth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wych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a'i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chynnwys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yn</a:t>
            </a:r>
            <a:r>
              <a:rPr lang="en-US" sz="2400" dirty="0">
                <a:ea typeface="ＭＳ Ｐゴシック" charset="-128"/>
              </a:rPr>
              <a:t> </a:t>
            </a:r>
            <a:r>
              <a:rPr lang="en-US" sz="2400" dirty="0" err="1">
                <a:ea typeface="ＭＳ Ｐゴシック" charset="-128"/>
              </a:rPr>
              <a:t>berthnasol</a:t>
            </a:r>
            <a:r>
              <a:rPr lang="en-US" sz="2400" dirty="0">
                <a:ea typeface="ＭＳ Ｐゴシック" charset="-128"/>
              </a:rPr>
              <a:t>.</a:t>
            </a:r>
          </a:p>
        </p:txBody>
      </p:sp>
      <p:sp>
        <p:nvSpPr>
          <p:cNvPr id="3" name="Explosion 2 2">
            <a:extLst>
              <a:ext uri="{FF2B5EF4-FFF2-40B4-BE49-F238E27FC236}">
                <a16:creationId xmlns:a16="http://schemas.microsoft.com/office/drawing/2014/main" id="{558A9BD9-FCF0-5C43-8B96-89EFFE8C40AE}"/>
              </a:ext>
            </a:extLst>
          </p:cNvPr>
          <p:cNvSpPr/>
          <p:nvPr/>
        </p:nvSpPr>
        <p:spPr>
          <a:xfrm>
            <a:off x="414338" y="476251"/>
            <a:ext cx="11287125" cy="5653087"/>
          </a:xfrm>
          <a:prstGeom prst="irregularSeal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dirty="0"/>
              <a:t>ANGHYWIR</a:t>
            </a:r>
          </a:p>
        </p:txBody>
      </p:sp>
    </p:spTree>
    <p:extLst>
      <p:ext uri="{BB962C8B-B14F-4D97-AF65-F5344CB8AC3E}">
        <p14:creationId xmlns:p14="http://schemas.microsoft.com/office/powerpoint/2010/main" val="1427421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644236"/>
          </a:xfrm>
        </p:spPr>
        <p:txBody>
          <a:bodyPr>
            <a:noAutofit/>
          </a:bodyPr>
          <a:lstStyle/>
          <a:p>
            <a:pPr algn="ctr"/>
            <a:r>
              <a:rPr lang="en-US" sz="5000" dirty="0" err="1"/>
              <a:t>Geiriau</a:t>
            </a:r>
            <a:r>
              <a:rPr lang="en-US" sz="5000" dirty="0"/>
              <a:t> </a:t>
            </a:r>
            <a:r>
              <a:rPr lang="en-US" sz="5000" dirty="0" err="1"/>
              <a:t>Tebyg</a:t>
            </a:r>
            <a:endParaRPr lang="en-US" sz="5000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484310" y="1530061"/>
            <a:ext cx="10131428" cy="5327939"/>
          </a:xfrm>
          <a:solidFill>
            <a:schemeClr val="accent2">
              <a:lumMod val="20000"/>
              <a:lumOff val="80000"/>
            </a:schemeClr>
          </a:solidFill>
          <a:extLst/>
        </p:spPr>
        <p:txBody>
          <a:bodyPr numCol="2" rtlCol="0">
            <a:normAutofit fontScale="77500" lnSpcReduction="20000"/>
          </a:bodyPr>
          <a:lstStyle/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a   â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ael   ail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aer   aur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ar   a’r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bai   bae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can   cân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car   câr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clai   clau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rgbClr val="000000"/>
                </a:solidFill>
                <a:latin typeface="Lucida Sans" panose="020B0602040502020204" pitchFamily="34" charset="0"/>
              </a:rPr>
              <a:t>gwaeth   gwaith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rgbClr val="000000"/>
                </a:solidFill>
                <a:latin typeface="Lucida Sans" panose="020B0602040502020204" pitchFamily="34" charset="0"/>
              </a:rPr>
              <a:t>hud   hyd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rgbClr val="000000"/>
                </a:solidFill>
                <a:latin typeface="Lucida Sans" panose="020B0602040502020204" pitchFamily="34" charset="0"/>
              </a:rPr>
              <a:t>hyn   hŷn   hun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rgbClr val="000000"/>
                </a:solidFill>
                <a:latin typeface="Lucida Sans" panose="020B0602040502020204" pitchFamily="34" charset="0"/>
              </a:rPr>
              <a:t>Iau   </a:t>
            </a:r>
            <a:r>
              <a:rPr lang="cy-GB" sz="2600" dirty="0" err="1">
                <a:solidFill>
                  <a:srgbClr val="000000"/>
                </a:solidFill>
                <a:latin typeface="Lucida Sans" panose="020B0602040502020204" pitchFamily="34" charset="0"/>
              </a:rPr>
              <a:t>iau</a:t>
            </a:r>
            <a:endParaRPr lang="cy-GB" sz="260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rgbClr val="000000"/>
                </a:solidFill>
                <a:latin typeface="Lucida Sans" panose="020B0602040502020204" pitchFamily="34" charset="0"/>
              </a:rPr>
              <a:t>ir   i’r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cy-GB" sz="26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Seilio  selio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i’w  yw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rgbClr val="000000"/>
                </a:solidFill>
                <a:latin typeface="Lucida Sans" panose="020B0602040502020204" pitchFamily="34" charset="0"/>
              </a:rPr>
              <a:t>Llun   </a:t>
            </a:r>
            <a:r>
              <a:rPr lang="cy-GB" sz="2800" dirty="0" err="1">
                <a:solidFill>
                  <a:srgbClr val="000000"/>
                </a:solidFill>
                <a:latin typeface="Lucida Sans" panose="020B0602040502020204" pitchFamily="34" charset="0"/>
              </a:rPr>
              <a:t>llun</a:t>
            </a:r>
            <a:r>
              <a:rPr lang="cy-GB" sz="2800" dirty="0">
                <a:solidFill>
                  <a:srgbClr val="000000"/>
                </a:solidFill>
                <a:latin typeface="Lucida Sans" panose="020B0602040502020204" pitchFamily="34" charset="0"/>
              </a:rPr>
              <a:t>   llyn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rgbClr val="000000"/>
                </a:solidFill>
                <a:latin typeface="Lucida Sans" panose="020B0602040502020204" pitchFamily="34" charset="0"/>
              </a:rPr>
              <a:t>lliw   llyw</a:t>
            </a:r>
            <a:endParaRPr lang="cy-GB" sz="2800" dirty="0">
              <a:solidFill>
                <a:schemeClr val="tx1">
                  <a:lumMod val="75000"/>
                  <a:lumOff val="25000"/>
                </a:schemeClr>
              </a:solidFill>
              <a:latin typeface="Lucida Sans" panose="020B06020405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mae’r   maer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melyn   melin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mor   môr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mil   mul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os   oes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poblogaidd poblogaeth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tal   tâl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tan   tân</a:t>
            </a:r>
          </a:p>
          <a:p>
            <a:pPr fontAlgn="auto">
              <a:spcAft>
                <a:spcPts val="0"/>
              </a:spcAft>
              <a:defRPr/>
            </a:pPr>
            <a:r>
              <a:rPr lang="cy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Lucida Sans" panose="020B0602040502020204" pitchFamily="34" charset="0"/>
              </a:rPr>
              <a:t>ti   tu   tŷ</a:t>
            </a:r>
          </a:p>
          <a:p>
            <a:pPr fontAlgn="auto">
              <a:spcAft>
                <a:spcPts val="0"/>
              </a:spcAft>
              <a:defRPr/>
            </a:pPr>
            <a:endParaRPr lang="cy-GB" sz="2800" dirty="0">
              <a:solidFill>
                <a:schemeClr val="tx1">
                  <a:lumMod val="75000"/>
                  <a:lumOff val="25000"/>
                </a:schemeClr>
              </a:solidFill>
              <a:latin typeface="Lucida Sans" panose="020B06020405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9C212F-2D6B-7946-8D8B-9754C6B7802C}"/>
              </a:ext>
            </a:extLst>
          </p:cNvPr>
          <p:cNvSpPr txBox="1"/>
          <p:nvPr/>
        </p:nvSpPr>
        <p:spPr>
          <a:xfrm>
            <a:off x="1885950" y="848621"/>
            <a:ext cx="995838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Edrychwch</a:t>
            </a:r>
            <a:r>
              <a:rPr lang="en-US" sz="2500" dirty="0"/>
              <a:t> </a:t>
            </a:r>
            <a:r>
              <a:rPr lang="en-US" sz="2500" dirty="0" err="1"/>
              <a:t>ar</a:t>
            </a:r>
            <a:r>
              <a:rPr lang="en-US" sz="2500" dirty="0"/>
              <a:t> y </a:t>
            </a:r>
            <a:r>
              <a:rPr lang="en-US" sz="2500" dirty="0" err="1"/>
              <a:t>geiriau</a:t>
            </a:r>
            <a:r>
              <a:rPr lang="en-US" sz="2500" dirty="0"/>
              <a:t> </a:t>
            </a:r>
            <a:r>
              <a:rPr lang="en-US" sz="2500" dirty="0" err="1"/>
              <a:t>tebyg</a:t>
            </a:r>
            <a:r>
              <a:rPr lang="en-US" sz="2500" dirty="0"/>
              <a:t> </a:t>
            </a:r>
            <a:r>
              <a:rPr lang="en-US" sz="2500" dirty="0" err="1"/>
              <a:t>canlynol</a:t>
            </a:r>
            <a:r>
              <a:rPr lang="en-US" sz="2500" dirty="0"/>
              <a:t>.  Beth </a:t>
            </a:r>
            <a:r>
              <a:rPr lang="en-US" sz="2500" dirty="0" err="1"/>
              <a:t>yw</a:t>
            </a:r>
            <a:r>
              <a:rPr lang="en-US" sz="2500" dirty="0"/>
              <a:t> </a:t>
            </a:r>
            <a:r>
              <a:rPr lang="en-US" sz="2500" dirty="0" err="1"/>
              <a:t>eu</a:t>
            </a:r>
            <a:r>
              <a:rPr lang="en-US" sz="2500" dirty="0"/>
              <a:t> </a:t>
            </a:r>
            <a:r>
              <a:rPr lang="en-US" sz="2500" dirty="0" err="1"/>
              <a:t>hystyr</a:t>
            </a:r>
            <a:r>
              <a:rPr lang="en-US" sz="25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122493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{9D7C4044-BE65-BA46-86A3-41A23E074C80}tf10001069</Template>
  <TotalTime>1026</TotalTime>
  <Words>1172</Words>
  <Application>Microsoft Macintosh PowerPoint</Application>
  <PresentationFormat>Widescreen</PresentationFormat>
  <Paragraphs>214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6" baseType="lpstr">
      <vt:lpstr>ＭＳ Ｐゴシック</vt:lpstr>
      <vt:lpstr>Arial</vt:lpstr>
      <vt:lpstr>Calibri</vt:lpstr>
      <vt:lpstr>Century Gothic</vt:lpstr>
      <vt:lpstr>Comic Sans MS</vt:lpstr>
      <vt:lpstr>Corbel</vt:lpstr>
      <vt:lpstr>Lucida Sans</vt:lpstr>
      <vt:lpstr>Mangal</vt:lpstr>
      <vt:lpstr>Segoe Print</vt:lpstr>
      <vt:lpstr>Times New Roman</vt:lpstr>
      <vt:lpstr>Wingdings</vt:lpstr>
      <vt:lpstr>Wingdings 3</vt:lpstr>
      <vt:lpstr>Wisp</vt:lpstr>
      <vt:lpstr>TAR Cynradd: Adolygu</vt:lpstr>
      <vt:lpstr>Nod y ddarlith</vt:lpstr>
      <vt:lpstr>Arholiad</vt:lpstr>
      <vt:lpstr>Tasg Golygu / Cywiro.</vt:lpstr>
      <vt:lpstr>Cyngor cyffredinol</vt:lpstr>
      <vt:lpstr>Grwpio’r gwallau</vt:lpstr>
      <vt:lpstr>PowerPoint Presentation</vt:lpstr>
      <vt:lpstr>PowerPoint Presentation</vt:lpstr>
      <vt:lpstr>Treiglo gwrthrych y ferf.</vt:lpstr>
      <vt:lpstr>PowerPoint Presentation</vt:lpstr>
      <vt:lpstr>PowerPoint Presentation</vt:lpstr>
      <vt:lpstr>Yr Arddodiaid</vt:lpstr>
      <vt:lpstr>PowerPoint Presentation</vt:lpstr>
      <vt:lpstr>PowerPoint Presentation</vt:lpstr>
      <vt:lpstr>PowerPoint Presentation</vt:lpstr>
      <vt:lpstr>PowerPoint Presentation</vt:lpstr>
      <vt:lpstr>Rhagenwau</vt:lpstr>
      <vt:lpstr>RHAGENWAU</vt:lpstr>
      <vt:lpstr>Ôl-gyfeirio:  Ble mae’r gwallau?</vt:lpstr>
      <vt:lpstr>PowerPoint Presentation</vt:lpstr>
      <vt:lpstr>PowerPoint Presentation</vt:lpstr>
      <vt:lpstr>PowerPoint Presentation</vt:lpstr>
      <vt:lpstr>Geiriau Tebyg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TAR Cynradd</dc:title>
  <dc:creator>Eleri Jenkins</dc:creator>
  <cp:lastModifiedBy>Nia Cole Jones</cp:lastModifiedBy>
  <cp:revision>25</cp:revision>
  <cp:lastPrinted>2018-03-05T08:03:05Z</cp:lastPrinted>
  <dcterms:created xsi:type="dcterms:W3CDTF">2018-03-01T10:36:54Z</dcterms:created>
  <dcterms:modified xsi:type="dcterms:W3CDTF">2019-04-16T10:11:55Z</dcterms:modified>
</cp:coreProperties>
</file>