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29"/>
  </p:notesMasterIdLst>
  <p:handoutMasterIdLst>
    <p:handoutMasterId r:id="rId30"/>
  </p:handoutMasterIdLst>
  <p:sldIdLst>
    <p:sldId id="332" r:id="rId2"/>
    <p:sldId id="436" r:id="rId3"/>
    <p:sldId id="437" r:id="rId4"/>
    <p:sldId id="438" r:id="rId5"/>
    <p:sldId id="433" r:id="rId6"/>
    <p:sldId id="434" r:id="rId7"/>
    <p:sldId id="439" r:id="rId8"/>
    <p:sldId id="440" r:id="rId9"/>
    <p:sldId id="441" r:id="rId10"/>
    <p:sldId id="442" r:id="rId11"/>
    <p:sldId id="443" r:id="rId12"/>
    <p:sldId id="435" r:id="rId13"/>
    <p:sldId id="383" r:id="rId14"/>
    <p:sldId id="399" r:id="rId15"/>
    <p:sldId id="400" r:id="rId16"/>
    <p:sldId id="410" r:id="rId17"/>
    <p:sldId id="411" r:id="rId18"/>
    <p:sldId id="432" r:id="rId19"/>
    <p:sldId id="416" r:id="rId20"/>
    <p:sldId id="418" r:id="rId21"/>
    <p:sldId id="419" r:id="rId22"/>
    <p:sldId id="420" r:id="rId23"/>
    <p:sldId id="422" r:id="rId24"/>
    <p:sldId id="425" r:id="rId25"/>
    <p:sldId id="431" r:id="rId26"/>
    <p:sldId id="426" r:id="rId27"/>
    <p:sldId id="391" r:id="rId28"/>
  </p:sldIdLst>
  <p:sldSz cx="9144000" cy="6858000" type="screen4x3"/>
  <p:notesSz cx="6797675" cy="9926638"/>
  <p:custDataLst>
    <p:tags r:id="rId31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6pPr>
    <a:lvl7pPr marL="27432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7pPr>
    <a:lvl8pPr marL="32004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8pPr>
    <a:lvl9pPr marL="3657600" algn="l" defTabSz="914400" rtl="0" eaLnBrk="1" latinLnBrk="0" hangingPunct="1">
      <a:defRPr sz="2000" kern="1200">
        <a:solidFill>
          <a:schemeClr val="tx1"/>
        </a:solidFill>
        <a:latin typeface="Times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2160">
          <p15:clr>
            <a:srgbClr val="A4A3A4"/>
          </p15:clr>
        </p15:guide>
        <p15:guide id="4" orient="horz" pos="720">
          <p15:clr>
            <a:srgbClr val="A4A3A4"/>
          </p15:clr>
        </p15:guide>
        <p15:guide id="5" orient="horz" pos="3888">
          <p15:clr>
            <a:srgbClr val="A4A3A4"/>
          </p15:clr>
        </p15:guide>
        <p15:guide id="6" orient="horz" pos="1200">
          <p15:clr>
            <a:srgbClr val="A4A3A4"/>
          </p15:clr>
        </p15:guide>
        <p15:guide id="7" orient="horz" pos="2400">
          <p15:clr>
            <a:srgbClr val="A4A3A4"/>
          </p15:clr>
        </p15:guide>
        <p15:guide id="8" pos="5520">
          <p15:clr>
            <a:srgbClr val="A4A3A4"/>
          </p15:clr>
        </p15:guide>
        <p15:guide id="9" pos="2880">
          <p15:clr>
            <a:srgbClr val="A4A3A4"/>
          </p15:clr>
        </p15:guide>
        <p15:guide id="10" pos="528">
          <p15:clr>
            <a:srgbClr val="A4A3A4"/>
          </p15:clr>
        </p15:guide>
        <p15:guide id="11" pos="816">
          <p15:clr>
            <a:srgbClr val="A4A3A4"/>
          </p15:clr>
        </p15:guide>
        <p15:guide id="12" pos="2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19" userDrawn="1">
          <p15:clr>
            <a:srgbClr val="A4A3A4"/>
          </p15:clr>
        </p15:guide>
        <p15:guide id="2" pos="2316" userDrawn="1">
          <p15:clr>
            <a:srgbClr val="A4A3A4"/>
          </p15:clr>
        </p15:guide>
        <p15:guide id="3" orient="horz" pos="3127" userDrawn="1">
          <p15:clr>
            <a:srgbClr val="A4A3A4"/>
          </p15:clr>
        </p15:guide>
        <p15:guide id="4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0000"/>
    <a:srgbClr val="667AFF"/>
    <a:srgbClr val="0000FF"/>
    <a:srgbClr val="D9EB6B"/>
    <a:srgbClr val="FF6666"/>
    <a:srgbClr val="E37900"/>
    <a:srgbClr val="DEF0B5"/>
    <a:srgbClr val="FAF0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07" autoAdjust="0"/>
    <p:restoredTop sz="94660"/>
  </p:normalViewPr>
  <p:slideViewPr>
    <p:cSldViewPr>
      <p:cViewPr varScale="1">
        <p:scale>
          <a:sx n="68" d="100"/>
          <a:sy n="68" d="100"/>
        </p:scale>
        <p:origin x="378" y="72"/>
      </p:cViewPr>
      <p:guideLst>
        <p:guide orient="horz" pos="240"/>
        <p:guide orient="horz" pos="4080"/>
        <p:guide orient="horz" pos="2160"/>
        <p:guide orient="horz" pos="720"/>
        <p:guide orient="horz" pos="3888"/>
        <p:guide orient="horz" pos="1200"/>
        <p:guide orient="horz" pos="2400"/>
        <p:guide pos="5520"/>
        <p:guide pos="2880"/>
        <p:guide pos="528"/>
        <p:guide pos="816"/>
        <p:guide pos="2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1752" y="-84"/>
      </p:cViewPr>
      <p:guideLst>
        <p:guide orient="horz" pos="3019"/>
        <p:guide pos="2316"/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722" y="1"/>
            <a:ext cx="2945953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1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824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722" y="9430963"/>
            <a:ext cx="2945953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8FFDA364-C2D6-4B49-920A-73ED343E29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0480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1" y="1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722" y="1"/>
            <a:ext cx="2945953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5767" y="4710558"/>
            <a:ext cx="4986142" cy="4470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3687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1" y="9430963"/>
            <a:ext cx="2945954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defTabSz="971550">
              <a:defRPr sz="13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7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722" y="9430963"/>
            <a:ext cx="2945953" cy="49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7153" tIns="48576" rIns="97153" bIns="48576" numCol="1" anchor="b" anchorCtr="0" compatLnSpc="1">
            <a:prstTxWarp prst="textNoShape">
              <a:avLst/>
            </a:prstTxWarp>
          </a:bodyPr>
          <a:lstStyle>
            <a:lvl1pPr algn="r" defTabSz="971550">
              <a:defRPr sz="1300"/>
            </a:lvl1pPr>
          </a:lstStyle>
          <a:p>
            <a:pPr>
              <a:defRPr/>
            </a:pPr>
            <a:fld id="{455F1EBE-EF3C-45A7-BC4D-95AAB26C11A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1442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extLst/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C8321A43-BD2E-44BB-9526-A724A93A4AB8}" type="slidenum">
              <a:rPr lang="en-GB" altLang="en-US" sz="1200"/>
              <a:pPr eaLnBrk="1" hangingPunct="1"/>
              <a:t>7</a:t>
            </a:fld>
            <a:endParaRPr lang="en-GB" altLang="en-US" sz="120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70910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B71B0CFE-47CC-43DE-9A54-A1C1B7AC5E2C}" type="slidenum">
              <a:rPr lang="en-GB"/>
              <a:pPr eaLnBrk="1" hangingPunct="1"/>
              <a:t>16</a:t>
            </a:fld>
            <a:endParaRPr lang="en-GB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89706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9364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F0100952-0F1C-40A8-93D3-F058787717DE}" type="slidenum">
              <a:rPr lang="en-GB"/>
              <a:pPr eaLnBrk="1" hangingPunct="1"/>
              <a:t>19</a:t>
            </a:fld>
            <a:endParaRPr lang="en-GB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smtClean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Note: Moved slide and included point 4</a:t>
            </a:r>
          </a:p>
        </p:txBody>
      </p:sp>
    </p:spTree>
    <p:extLst>
      <p:ext uri="{BB962C8B-B14F-4D97-AF65-F5344CB8AC3E}">
        <p14:creationId xmlns:p14="http://schemas.microsoft.com/office/powerpoint/2010/main" val="708024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714971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6DDA7814-2198-413C-B1BE-EC9488097501}" type="slidenum">
              <a:rPr lang="en-GB"/>
              <a:pPr eaLnBrk="1" hangingPunct="1"/>
              <a:t>21</a:t>
            </a:fld>
            <a:endParaRPr lang="en-GB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72982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08A1535-456D-49A7-A7B3-707BAD4BC5EA}" type="slidenum">
              <a:rPr lang="en-GB"/>
              <a:pPr eaLnBrk="1" hangingPunct="1"/>
              <a:t>23</a:t>
            </a:fld>
            <a:endParaRPr lang="en-GB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US" smtClean="0">
              <a:latin typeface="Times New Roman" panose="02020603050405020304" pitchFamily="18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795645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DD3DD6F-47C2-45B3-96E8-C66154B3689F}" type="slidenum">
              <a:rPr lang="en-GB"/>
              <a:pPr eaLnBrk="1" hangingPunct="1"/>
              <a:t>26</a:t>
            </a:fld>
            <a:endParaRPr lang="en-GB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GB" smtClean="0">
                <a:latin typeface="Times New Roman" panose="02020603050405020304" pitchFamily="18" charset="0"/>
                <a:ea typeface="ＭＳ Ｐゴシック" panose="020B0600070205080204" pitchFamily="34" charset="-128"/>
              </a:rPr>
              <a:t>Inserted new slide</a:t>
            </a:r>
          </a:p>
        </p:txBody>
      </p:sp>
    </p:spTree>
    <p:extLst>
      <p:ext uri="{BB962C8B-B14F-4D97-AF65-F5344CB8AC3E}">
        <p14:creationId xmlns:p14="http://schemas.microsoft.com/office/powerpoint/2010/main" val="556284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1785926"/>
            <a:ext cx="7658208" cy="81599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910" y="3143248"/>
            <a:ext cx="6429420" cy="71438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CB7DE5-08DA-4A9B-B377-6B5C6A0C1EC9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F27A0-DD49-47A5-8362-645C548B47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48" y="285728"/>
            <a:ext cx="8429652" cy="928694"/>
          </a:xfrm>
          <a:solidFill>
            <a:schemeClr val="bg1"/>
          </a:solidFill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48" y="1600201"/>
            <a:ext cx="8072494" cy="4114816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A1775-B4F5-4FDB-B697-C407FA3A1A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F69115-4DED-42B4-BFE4-BBE01029FEDD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F205-B494-4192-BA9D-62A3240169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97D95B-71E5-4648-ABD6-0613F7A119DB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FABFD-FA11-4163-BB7B-630437F787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CBBE46-D367-47AA-BD49-5BE1787557E6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FAC54-9C2A-4223-88A0-8353932A74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AD4D6A-4DFD-4C92-8F0C-50D1B10BAB3D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BCFBC-2304-4568-8BBE-91EFC19888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874EA-5FB1-40E7-A239-8E7D2C004FE5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D843A-FF91-4BA2-860A-62AA4F87D3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4D5616-FDF4-446D-931E-A8DF451BBCF8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907B6-5436-4912-A92B-7EE44AD351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F867C5-A20C-48F3-B46C-C37F54CBF5EF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69D41-FA52-4B3A-A0EF-48210324D7F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501090" cy="9286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8FED-4C83-4C28-AFAF-1C20625E819A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777A9-2076-47B1-9B30-53BD3E25E9A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D927D1-2C4C-40FA-9088-8080A64EB8E5}" type="datetimeFigureOut">
              <a:rPr lang="en-US"/>
              <a:pPr>
                <a:defRPr/>
              </a:pPr>
              <a:t>10/18/2016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6F84D-C9C0-4368-86A1-3D205E72F15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42938" y="285750"/>
            <a:ext cx="8501062" cy="10715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42938" y="1600200"/>
            <a:ext cx="8043862" cy="404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26743927-CD5B-4884-92A4-66E18ABABA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714375" y="1285875"/>
            <a:ext cx="8429625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Logo email"/>
          <p:cNvPicPr>
            <a:picLocks noChangeAspect="1" noChangeArrowheads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805264"/>
            <a:ext cx="2232247" cy="87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1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rgbClr val="0D0D0D"/>
          </a:solidFill>
          <a:latin typeface="+mn-lt"/>
          <a:ea typeface="+mj-ea"/>
          <a:cs typeface="Arial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0D0D0D"/>
          </a:solidFill>
          <a:latin typeface="Calibri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bg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itchFamily="34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itchFamily="34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836712"/>
            <a:ext cx="8208912" cy="360040"/>
          </a:xfrm>
        </p:spPr>
        <p:txBody>
          <a:bodyPr/>
          <a:lstStyle/>
          <a:p>
            <a:pPr eaLnBrk="1" hangingPunct="1"/>
            <a:r>
              <a:rPr lang="cy-GB" sz="3600" dirty="0">
                <a:solidFill>
                  <a:schemeClr val="tx1"/>
                </a:solidFill>
              </a:rPr>
              <a:t>Marchnata mewn cyd-destun dwyieithog</a:t>
            </a:r>
            <a:r>
              <a:rPr lang="cy-GB" dirty="0">
                <a:solidFill>
                  <a:schemeClr val="bg1">
                    <a:lumMod val="50000"/>
                  </a:schemeClr>
                </a:solidFill>
              </a:rPr>
              <a:t/>
            </a:r>
            <a:br>
              <a:rPr lang="cy-GB" dirty="0">
                <a:solidFill>
                  <a:schemeClr val="bg1">
                    <a:lumMod val="50000"/>
                  </a:schemeClr>
                </a:solidFill>
              </a:rPr>
            </a:br>
            <a:endParaRPr lang="cy-GB" dirty="0" smtClean="0">
              <a:cs typeface="Arial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2060848"/>
            <a:ext cx="6400800" cy="17162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endParaRPr lang="cy-GB" sz="2800" dirty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y-GB" sz="2800" dirty="0" smtClean="0">
                <a:solidFill>
                  <a:schemeClr val="bg1">
                    <a:lumMod val="50000"/>
                  </a:schemeClr>
                </a:solidFill>
              </a:rPr>
              <a:t>Huw.thomas@pcydds.ac.uk</a:t>
            </a:r>
            <a:endParaRPr lang="cy-GB" sz="2400" dirty="0" smtClean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 bwMode="auto">
          <a:xfrm>
            <a:off x="827584" y="1844824"/>
            <a:ext cx="5540152" cy="82195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rgbClr val="0D0D0D"/>
                </a:solidFill>
                <a:latin typeface="+mn-lt"/>
                <a:ea typeface="+mj-ea"/>
                <a:cs typeface="Arial" pitchFamily="34" charset="0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rgbClr val="0D0D0D"/>
                </a:solidFill>
                <a:latin typeface="Calibri" pitchFamily="34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bg1"/>
                </a:solidFill>
                <a:latin typeface="Calibri" pitchFamily="34" charset="0"/>
              </a:defRPr>
            </a:lvl9pPr>
          </a:lstStyle>
          <a:p>
            <a:r>
              <a:rPr lang="en-GB" smtClean="0"/>
              <a:t>Beth y marchnata?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169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332656"/>
            <a:ext cx="7772400" cy="762000"/>
          </a:xfrm>
        </p:spPr>
        <p:txBody>
          <a:bodyPr/>
          <a:lstStyle/>
          <a:p>
            <a:pPr eaLnBrk="1" hangingPunct="1"/>
            <a:r>
              <a:rPr lang="en-GB" altLang="en-US" dirty="0" err="1" smtClean="0"/>
              <a:t>Ystyr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marchnata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yw</a:t>
            </a:r>
            <a:r>
              <a:rPr lang="en-GB" altLang="en-US" dirty="0" smtClean="0"/>
              <a:t>: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Y </a:t>
            </a:r>
            <a:r>
              <a:rPr lang="en-GB" altLang="en-US" sz="2800" i="1" dirty="0" smtClean="0"/>
              <a:t>broses </a:t>
            </a:r>
            <a:r>
              <a:rPr lang="en-GB" altLang="en-US" sz="2800" i="1" dirty="0" err="1" smtClean="0"/>
              <a:t>reoli</a:t>
            </a:r>
            <a:r>
              <a:rPr lang="en-GB" altLang="en-US" sz="2800" dirty="0" smtClean="0"/>
              <a:t> o </a:t>
            </a:r>
            <a:r>
              <a:rPr lang="en-GB" altLang="en-US" sz="2800" dirty="0" err="1" smtClean="0"/>
              <a:t>ragweld</a:t>
            </a:r>
            <a:r>
              <a:rPr lang="en-GB" altLang="en-US" sz="2800" dirty="0" smtClean="0"/>
              <a:t>, </a:t>
            </a:r>
            <a:r>
              <a:rPr lang="en-GB" altLang="en-US" sz="2800" dirty="0" err="1" smtClean="0"/>
              <a:t>adnabod</a:t>
            </a:r>
            <a:r>
              <a:rPr lang="en-GB" altLang="en-US" sz="2800" dirty="0" smtClean="0"/>
              <a:t> a </a:t>
            </a:r>
            <a:r>
              <a:rPr lang="en-GB" altLang="en-US" sz="2800" dirty="0" err="1" smtClean="0"/>
              <a:t>bodloni</a:t>
            </a:r>
            <a:r>
              <a:rPr lang="en-GB" altLang="en-US" sz="2800" dirty="0" smtClean="0"/>
              <a:t> </a:t>
            </a:r>
            <a:r>
              <a:rPr lang="en-GB" altLang="en-US" sz="2800" i="1" dirty="0" err="1" smtClean="0"/>
              <a:t>gofynion</a:t>
            </a:r>
            <a:r>
              <a:rPr lang="en-GB" altLang="en-US" sz="2800" i="1" dirty="0" smtClean="0"/>
              <a:t> </a:t>
            </a:r>
            <a:r>
              <a:rPr lang="en-GB" altLang="en-US" sz="2800" i="1" dirty="0" err="1" smtClean="0"/>
              <a:t>cwsmeriaid</a:t>
            </a:r>
            <a:r>
              <a:rPr lang="en-GB" altLang="en-US" sz="2800" i="1" dirty="0" smtClean="0"/>
              <a:t> </a:t>
            </a:r>
            <a:r>
              <a:rPr lang="en-GB" altLang="en-US" sz="2800" i="1" dirty="0" err="1" smtClean="0"/>
              <a:t>yn</a:t>
            </a:r>
            <a:r>
              <a:rPr lang="en-GB" altLang="en-US" sz="2800" i="1" dirty="0" smtClean="0"/>
              <a:t> </a:t>
            </a:r>
            <a:r>
              <a:rPr lang="en-GB" altLang="en-US" sz="2800" i="1" dirty="0" err="1" smtClean="0"/>
              <a:t>broffidiol</a:t>
            </a:r>
            <a:r>
              <a:rPr lang="en-GB" altLang="en-US" sz="2800" dirty="0" smtClean="0"/>
              <a:t> (</a:t>
            </a:r>
            <a:r>
              <a:rPr lang="en-GB" altLang="en-US" sz="2800" dirty="0" err="1" smtClean="0"/>
              <a:t>Sefydliad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Marchnata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Siartredig</a:t>
            </a:r>
            <a:r>
              <a:rPr lang="en-GB" altLang="en-US" sz="2800" dirty="0" smtClean="0"/>
              <a:t> y DU, 2001)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 smtClean="0"/>
              <a:t>Nod </a:t>
            </a:r>
            <a:r>
              <a:rPr lang="en-GB" altLang="en-US" sz="2800" dirty="0" err="1" smtClean="0"/>
              <a:t>marchnata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yw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gwneud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gwerthu’n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ddiangen</a:t>
            </a:r>
            <a:r>
              <a:rPr lang="en-GB" altLang="en-US" sz="2800" dirty="0" smtClean="0"/>
              <a:t>. Y nod </a:t>
            </a:r>
            <a:r>
              <a:rPr lang="en-GB" altLang="en-US" sz="2800" dirty="0" err="1" smtClean="0"/>
              <a:t>yw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adnabod</a:t>
            </a:r>
            <a:r>
              <a:rPr lang="en-GB" altLang="en-US" sz="2800" dirty="0" smtClean="0"/>
              <a:t> a </a:t>
            </a:r>
            <a:r>
              <a:rPr lang="en-GB" altLang="en-US" sz="2800" dirty="0" err="1" smtClean="0"/>
              <a:t>deall</a:t>
            </a:r>
            <a:r>
              <a:rPr lang="en-GB" altLang="en-US" sz="2800" dirty="0" smtClean="0"/>
              <a:t> y </a:t>
            </a:r>
            <a:r>
              <a:rPr lang="en-GB" altLang="en-US" sz="2800" i="1" dirty="0" err="1" smtClean="0"/>
              <a:t>cwsmer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cystal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fel</a:t>
            </a:r>
            <a:r>
              <a:rPr lang="en-GB" altLang="en-US" sz="2800" dirty="0" smtClean="0"/>
              <a:t> bod y </a:t>
            </a:r>
            <a:r>
              <a:rPr lang="en-GB" altLang="en-US" sz="2800" dirty="0" err="1" smtClean="0"/>
              <a:t>cynnyrch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neu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wasanaeth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gweddu</a:t>
            </a:r>
            <a:r>
              <a:rPr lang="en-GB" altLang="en-US" sz="2800" dirty="0" smtClean="0"/>
              <a:t>…ac </a:t>
            </a:r>
            <a:r>
              <a:rPr lang="en-GB" altLang="en-US" sz="2800" dirty="0" err="1" smtClean="0"/>
              <a:t>yn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gwerthu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ei</a:t>
            </a:r>
            <a:r>
              <a:rPr lang="en-GB" altLang="en-US" sz="2800" dirty="0" smtClean="0"/>
              <a:t> </a:t>
            </a:r>
            <a:r>
              <a:rPr lang="en-GB" altLang="en-US" sz="2800" dirty="0" err="1" smtClean="0"/>
              <a:t>hunan</a:t>
            </a:r>
            <a:r>
              <a:rPr lang="en-GB" altLang="en-US" sz="2800" dirty="0" smtClean="0"/>
              <a:t> (Drucker, 1973)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312859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67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8" grpId="0" autoUpdateAnimBg="0"/>
      <p:bldP spid="11673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14348" y="404664"/>
            <a:ext cx="7772400" cy="762000"/>
          </a:xfrm>
        </p:spPr>
        <p:txBody>
          <a:bodyPr/>
          <a:lstStyle/>
          <a:p>
            <a:pPr eaLnBrk="1" hangingPunct="1"/>
            <a:r>
              <a:rPr lang="en-GB" altLang="en-US" dirty="0" err="1" smtClean="0"/>
              <a:t>Ystyr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marchnata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yw</a:t>
            </a:r>
            <a:endParaRPr lang="en-GB" altLang="en-US" dirty="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400" dirty="0" err="1" smtClean="0"/>
              <a:t>Marchnata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yw’r</a:t>
            </a:r>
            <a:r>
              <a:rPr lang="en-GB" altLang="en-US" sz="2400" dirty="0" smtClean="0"/>
              <a:t> </a:t>
            </a:r>
            <a:r>
              <a:rPr lang="en-GB" altLang="en-US" sz="2400" i="1" dirty="0" err="1" smtClean="0"/>
              <a:t>gweithgarwch</a:t>
            </a:r>
            <a:r>
              <a:rPr lang="en-GB" altLang="en-US" sz="2400" dirty="0" smtClean="0"/>
              <a:t>, set o </a:t>
            </a:r>
            <a:r>
              <a:rPr lang="en-GB" altLang="en-US" sz="2400" dirty="0" err="1" smtClean="0"/>
              <a:t>sefydliadau</a:t>
            </a:r>
            <a:r>
              <a:rPr lang="en-GB" altLang="en-US" sz="2400" dirty="0" smtClean="0"/>
              <a:t>, a </a:t>
            </a:r>
            <a:r>
              <a:rPr lang="en-GB" altLang="en-US" sz="2400" i="1" dirty="0" err="1" smtClean="0"/>
              <a:t>phrosesau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gyfer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creu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cyfathrebu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chyfnewid</a:t>
            </a:r>
            <a:r>
              <a:rPr lang="en-GB" altLang="en-US" sz="2400" dirty="0" smtClean="0"/>
              <a:t> </a:t>
            </a:r>
            <a:r>
              <a:rPr lang="en-GB" altLang="en-US" sz="2400" i="1" dirty="0" err="1" smtClean="0"/>
              <a:t>cynigion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chanddynt</a:t>
            </a:r>
            <a:r>
              <a:rPr lang="en-GB" altLang="en-US" sz="2400" dirty="0" smtClean="0"/>
              <a:t> </a:t>
            </a:r>
            <a:r>
              <a:rPr lang="en-GB" altLang="en-US" sz="2400" i="1" dirty="0" err="1" smtClean="0"/>
              <a:t>werth</a:t>
            </a:r>
            <a:r>
              <a:rPr lang="en-GB" altLang="en-US" sz="2400" dirty="0" smtClean="0"/>
              <a:t> i </a:t>
            </a:r>
            <a:r>
              <a:rPr lang="en-GB" altLang="en-US" sz="2400" i="1" dirty="0" err="1" smtClean="0"/>
              <a:t>gwsmeriaid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cleientiaid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partneriaid</a:t>
            </a:r>
            <a:r>
              <a:rPr lang="en-GB" altLang="en-US" sz="2400" dirty="0" smtClean="0"/>
              <a:t> a </a:t>
            </a:r>
            <a:r>
              <a:rPr lang="en-GB" altLang="en-US" sz="2400" dirty="0" err="1" smtClean="0"/>
              <a:t>chymdeithas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gyffredinol</a:t>
            </a:r>
            <a:r>
              <a:rPr lang="en-GB" altLang="en-US" sz="2400" dirty="0" smtClean="0"/>
              <a:t> (AMA 2007)</a:t>
            </a:r>
          </a:p>
          <a:p>
            <a:pPr eaLnBrk="1" hangingPunct="1"/>
            <a:r>
              <a:rPr lang="en-GB" altLang="en-US" sz="2400" dirty="0" err="1" smtClean="0"/>
              <a:t>Marchnata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yw’r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gwaith</a:t>
            </a:r>
            <a:r>
              <a:rPr lang="en-GB" altLang="en-US" sz="2400" dirty="0" smtClean="0"/>
              <a:t> o </a:t>
            </a:r>
            <a:r>
              <a:rPr lang="en-GB" altLang="en-US" sz="2400" dirty="0" err="1" smtClean="0"/>
              <a:t>addasu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sefydliadau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i’w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marchnadoedd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cystadleuol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mwyn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dylanwadu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er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mantais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iddyn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nhw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ar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ymddygiad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eu</a:t>
            </a:r>
            <a:r>
              <a:rPr lang="en-GB" altLang="en-US" sz="2400" dirty="0" smtClean="0"/>
              <a:t> </a:t>
            </a:r>
            <a:r>
              <a:rPr lang="en-GB" altLang="en-US" sz="2400" i="1" dirty="0" err="1" smtClean="0"/>
              <a:t>cyhoeddau</a:t>
            </a:r>
            <a:r>
              <a:rPr lang="en-GB" altLang="en-US" sz="2400" dirty="0" smtClean="0"/>
              <a:t>, </a:t>
            </a:r>
            <a:r>
              <a:rPr lang="en-GB" altLang="en-US" sz="2400" dirty="0" err="1" smtClean="0"/>
              <a:t>gyda</a:t>
            </a:r>
            <a:r>
              <a:rPr lang="en-GB" altLang="en-US" sz="2400" dirty="0" smtClean="0"/>
              <a:t> </a:t>
            </a:r>
            <a:r>
              <a:rPr lang="en-GB" altLang="en-US" sz="2400" i="1" dirty="0" err="1" smtClean="0"/>
              <a:t>chynnig</a:t>
            </a:r>
            <a:r>
              <a:rPr lang="en-GB" altLang="en-US" sz="2400" dirty="0" smtClean="0"/>
              <a:t> y </a:t>
            </a:r>
            <a:r>
              <a:rPr lang="en-GB" altLang="en-US" sz="2400" dirty="0" err="1" smtClean="0"/>
              <a:t>mae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ei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werth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tybiedig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barhaol</a:t>
            </a:r>
            <a:r>
              <a:rPr lang="en-GB" altLang="en-US" sz="2400" dirty="0" smtClean="0"/>
              <a:t> </a:t>
            </a:r>
            <a:r>
              <a:rPr lang="en-GB" altLang="en-US" sz="2400" i="1" dirty="0" smtClean="0"/>
              <a:t>well </a:t>
            </a:r>
            <a:r>
              <a:rPr lang="en-GB" altLang="en-US" sz="2400" dirty="0" err="1" smtClean="0"/>
              <a:t>nac</a:t>
            </a:r>
            <a:r>
              <a:rPr lang="en-GB" altLang="en-US" sz="2400" dirty="0" smtClean="0"/>
              <a:t> un y </a:t>
            </a:r>
            <a:r>
              <a:rPr lang="en-GB" altLang="en-US" sz="2400" dirty="0" err="1" smtClean="0"/>
              <a:t>cystadleuwyr</a:t>
            </a:r>
            <a:r>
              <a:rPr lang="en-GB" altLang="en-US" sz="2400" dirty="0" smtClean="0"/>
              <a:t> (</a:t>
            </a:r>
            <a:r>
              <a:rPr lang="en-GB" altLang="en-US" sz="2400" dirty="0" err="1" smtClean="0"/>
              <a:t>Lendrevie</a:t>
            </a:r>
            <a:r>
              <a:rPr lang="en-GB" altLang="en-US" sz="2400" dirty="0" smtClean="0"/>
              <a:t> et. al. 2006)</a:t>
            </a:r>
          </a:p>
        </p:txBody>
      </p:sp>
    </p:spTree>
    <p:extLst>
      <p:ext uri="{BB962C8B-B14F-4D97-AF65-F5344CB8AC3E}">
        <p14:creationId xmlns:p14="http://schemas.microsoft.com/office/powerpoint/2010/main" val="574375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1520" y="1302251"/>
            <a:ext cx="8568952" cy="4320480"/>
          </a:xfrm>
        </p:spPr>
        <p:txBody>
          <a:bodyPr>
            <a:normAutofit fontScale="25000" lnSpcReduction="20000"/>
          </a:bodyPr>
          <a:lstStyle/>
          <a:p>
            <a:pPr algn="l">
              <a:lnSpc>
                <a:spcPct val="120000"/>
              </a:lnSpc>
              <a:buFont typeface="Arial" pitchFamily="34" charset="0"/>
              <a:buChar char="•"/>
            </a:pPr>
            <a:r>
              <a:rPr lang="en-US" sz="12800" dirty="0" err="1" smtClean="0">
                <a:solidFill>
                  <a:schemeClr val="tx1"/>
                </a:solidFill>
              </a:rPr>
              <a:t>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smtClean="0">
                <a:solidFill>
                  <a:schemeClr val="tx1"/>
                </a:solidFill>
              </a:rPr>
              <a:t>hen ac </a:t>
            </a:r>
            <a:r>
              <a:rPr lang="en-US" sz="12800" dirty="0" err="1" smtClean="0">
                <a:solidFill>
                  <a:schemeClr val="tx1"/>
                </a:solidFill>
              </a:rPr>
              <a:t>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newydd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</a:p>
          <a:p>
            <a:pPr algn="l">
              <a:lnSpc>
                <a:spcPct val="120000"/>
              </a:lnSpc>
            </a:pPr>
            <a:r>
              <a:rPr lang="en-US" sz="12800" dirty="0" smtClean="0">
                <a:solidFill>
                  <a:schemeClr val="tx1"/>
                </a:solidFill>
              </a:rPr>
              <a:t>•</a:t>
            </a:r>
            <a:r>
              <a:rPr lang="en-US" sz="12800" dirty="0" err="1" smtClean="0">
                <a:solidFill>
                  <a:schemeClr val="tx1"/>
                </a:solidFill>
              </a:rPr>
              <a:t>Mae’n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cyd-fynd</a:t>
            </a:r>
            <a:r>
              <a:rPr lang="en-US" sz="12800" dirty="0" smtClean="0">
                <a:solidFill>
                  <a:schemeClr val="tx1"/>
                </a:solidFill>
              </a:rPr>
              <a:t> a </a:t>
            </a:r>
            <a:r>
              <a:rPr lang="en-US" sz="12800" dirty="0" err="1" smtClean="0">
                <a:solidFill>
                  <a:schemeClr val="tx1"/>
                </a:solidFill>
              </a:rPr>
              <a:t>phrosesau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busnes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eraill</a:t>
            </a:r>
            <a:endParaRPr lang="en-US" sz="12800" dirty="0">
              <a:solidFill>
                <a:schemeClr val="tx1"/>
              </a:solidFill>
            </a:endParaRPr>
          </a:p>
          <a:p>
            <a:pPr algn="l">
              <a:lnSpc>
                <a:spcPct val="120000"/>
              </a:lnSpc>
            </a:pPr>
            <a:r>
              <a:rPr lang="en-US" sz="12800" dirty="0" smtClean="0">
                <a:solidFill>
                  <a:schemeClr val="tx1"/>
                </a:solidFill>
              </a:rPr>
              <a:t>•</a:t>
            </a:r>
            <a:r>
              <a:rPr lang="en-US" sz="12800" dirty="0" err="1" smtClean="0">
                <a:solidFill>
                  <a:schemeClr val="tx1"/>
                </a:solidFill>
              </a:rPr>
              <a:t>Mae’n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newid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gyson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er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mwyn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addasu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>
                <a:solidFill>
                  <a:schemeClr val="tx1"/>
                </a:solidFill>
              </a:rPr>
              <a:t>i</a:t>
            </a:r>
            <a:r>
              <a:rPr lang="en-US" sz="12800" dirty="0" err="1" smtClean="0">
                <a:solidFill>
                  <a:schemeClr val="tx1"/>
                </a:solidFill>
              </a:rPr>
              <a:t>’r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amgylchedoedd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busnes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newydd</a:t>
            </a:r>
            <a:endParaRPr lang="en-US" sz="12800" dirty="0">
              <a:solidFill>
                <a:schemeClr val="tx1"/>
              </a:solidFill>
            </a:endParaRPr>
          </a:p>
          <a:p>
            <a:pPr algn="l">
              <a:lnSpc>
                <a:spcPct val="120000"/>
              </a:lnSpc>
            </a:pPr>
            <a:r>
              <a:rPr lang="en-US" sz="12800" dirty="0">
                <a:solidFill>
                  <a:schemeClr val="tx1"/>
                </a:solidFill>
              </a:rPr>
              <a:t>•</a:t>
            </a:r>
            <a:r>
              <a:rPr lang="en-US" sz="12800" dirty="0" smtClean="0">
                <a:solidFill>
                  <a:schemeClr val="tx1"/>
                </a:solidFill>
              </a:rPr>
              <a:t>Mae </a:t>
            </a:r>
            <a:r>
              <a:rPr lang="en-US" sz="12800" dirty="0" err="1" smtClean="0">
                <a:solidFill>
                  <a:schemeClr val="tx1"/>
                </a:solidFill>
              </a:rPr>
              <a:t>dyfodol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marchnata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ansicr</a:t>
            </a:r>
            <a:r>
              <a:rPr lang="en-US" sz="12800" dirty="0" smtClean="0">
                <a:solidFill>
                  <a:schemeClr val="tx1"/>
                </a:solidFill>
              </a:rPr>
              <a:t>, </a:t>
            </a:r>
            <a:r>
              <a:rPr lang="en-US" sz="12800" dirty="0" err="1" smtClean="0">
                <a:solidFill>
                  <a:schemeClr val="tx1"/>
                </a:solidFill>
              </a:rPr>
              <a:t>ond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mae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ffactorau</a:t>
            </a:r>
            <a:r>
              <a:rPr lang="en-US" sz="12800" dirty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craidd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fel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technoleg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newydd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yn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holl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bwysig</a:t>
            </a:r>
            <a:r>
              <a:rPr lang="en-US" sz="12800" dirty="0" smtClean="0">
                <a:solidFill>
                  <a:schemeClr val="tx1"/>
                </a:solidFill>
              </a:rPr>
              <a:t> (</a:t>
            </a:r>
            <a:r>
              <a:rPr lang="en-US" sz="12800" dirty="0" err="1" smtClean="0">
                <a:solidFill>
                  <a:schemeClr val="tx1"/>
                </a:solidFill>
              </a:rPr>
              <a:t>e.e.cyfryngau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cyfathrebu</a:t>
            </a:r>
            <a:r>
              <a:rPr lang="en-US" sz="12800" dirty="0" smtClean="0">
                <a:solidFill>
                  <a:schemeClr val="tx1"/>
                </a:solidFill>
              </a:rPr>
              <a:t> </a:t>
            </a:r>
            <a:r>
              <a:rPr lang="en-US" sz="12800" dirty="0" err="1" smtClean="0">
                <a:solidFill>
                  <a:schemeClr val="tx1"/>
                </a:solidFill>
              </a:rPr>
              <a:t>cymdeithasol</a:t>
            </a:r>
            <a:r>
              <a:rPr lang="en-US" sz="12800" dirty="0" smtClean="0">
                <a:solidFill>
                  <a:schemeClr val="tx1"/>
                </a:solidFill>
              </a:rPr>
              <a:t>)</a:t>
            </a:r>
            <a:endParaRPr lang="en-US" sz="128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95536" y="476672"/>
            <a:ext cx="4572000" cy="64389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20000"/>
              </a:lnSpc>
            </a:pPr>
            <a:r>
              <a:rPr lang="en-US" sz="3200" dirty="0">
                <a:solidFill>
                  <a:srgbClr val="E30000"/>
                </a:solidFill>
                <a:latin typeface="Calibri" panose="020F0502020204030204" pitchFamily="34" charset="0"/>
              </a:rPr>
              <a:t>Mae </a:t>
            </a:r>
            <a:r>
              <a:rPr lang="en-US" sz="3200" dirty="0" err="1">
                <a:solidFill>
                  <a:srgbClr val="E30000"/>
                </a:solidFill>
                <a:latin typeface="Calibri" panose="020F0502020204030204" pitchFamily="34" charset="0"/>
              </a:rPr>
              <a:t>Marchnata</a:t>
            </a:r>
            <a:r>
              <a:rPr lang="en-US" sz="3200" dirty="0">
                <a:solidFill>
                  <a:srgbClr val="E30000"/>
                </a:solidFill>
                <a:latin typeface="Calibri" panose="020F050202020403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4090823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1484784"/>
            <a:ext cx="7992888" cy="4464496"/>
          </a:xfrm>
        </p:spPr>
        <p:txBody>
          <a:bodyPr>
            <a:normAutofit/>
          </a:bodyPr>
          <a:lstStyle/>
          <a:p>
            <a:pPr algn="l"/>
            <a:endParaRPr lang="en-US" sz="1000" dirty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1"/>
                </a:solidFill>
              </a:rPr>
              <a:t>Cynhyrchion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cael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eu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copio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gyflym</a:t>
            </a:r>
            <a:endParaRPr lang="en-US" sz="2800" dirty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1"/>
                </a:solidFill>
              </a:rPr>
              <a:t>Cylchred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Oes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Cynnyrch</a:t>
            </a:r>
            <a:r>
              <a:rPr lang="en-US" sz="2800" dirty="0" smtClean="0">
                <a:solidFill>
                  <a:schemeClr val="tx1"/>
                </a:solidFill>
              </a:rPr>
              <a:t> (PLC)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fyrhau</a:t>
            </a:r>
            <a:endParaRPr lang="en-US" sz="2800" dirty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1"/>
                </a:solidFill>
              </a:rPr>
              <a:t>Mwy</a:t>
            </a:r>
            <a:r>
              <a:rPr lang="en-US" sz="2800" dirty="0" smtClean="0">
                <a:solidFill>
                  <a:schemeClr val="tx1"/>
                </a:solidFill>
              </a:rPr>
              <a:t> o </a:t>
            </a:r>
            <a:r>
              <a:rPr lang="en-US" sz="2800" dirty="0" err="1" smtClean="0">
                <a:solidFill>
                  <a:schemeClr val="tx1"/>
                </a:solidFill>
              </a:rPr>
              <a:t>wybodaeth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ar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gael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i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gwsmeriaid</a:t>
            </a:r>
            <a:endParaRPr lang="en-US" sz="2800" dirty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1"/>
                </a:solidFill>
              </a:rPr>
              <a:t>Cwsmeriaid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fwy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aeddfed</a:t>
            </a:r>
            <a:r>
              <a:rPr lang="en-US" sz="2800" dirty="0" smtClean="0">
                <a:solidFill>
                  <a:schemeClr val="tx1"/>
                </a:solidFill>
              </a:rPr>
              <a:t> a </a:t>
            </a:r>
            <a:r>
              <a:rPr lang="en-US" sz="2800" dirty="0" err="1" smtClean="0">
                <a:solidFill>
                  <a:schemeClr val="tx1"/>
                </a:solidFill>
              </a:rPr>
              <a:t>soffistigedig</a:t>
            </a:r>
            <a:r>
              <a:rPr lang="en-US" sz="2800" dirty="0" smtClean="0">
                <a:solidFill>
                  <a:schemeClr val="tx1"/>
                </a:solidFill>
              </a:rPr>
              <a:t> –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gweld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trwy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negeseuon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ffug</a:t>
            </a:r>
            <a:endParaRPr lang="en-US" sz="2800" dirty="0">
              <a:solidFill>
                <a:schemeClr val="tx1"/>
              </a:solidFill>
            </a:endParaRPr>
          </a:p>
          <a:p>
            <a:pPr algn="l">
              <a:buFont typeface="Arial" pitchFamily="34" charset="0"/>
              <a:buChar char="•"/>
            </a:pPr>
            <a:r>
              <a:rPr lang="en-US" sz="2800" dirty="0" smtClean="0">
                <a:solidFill>
                  <a:schemeClr val="tx1"/>
                </a:solidFill>
              </a:rPr>
              <a:t>Mae </a:t>
            </a:r>
            <a:r>
              <a:rPr lang="en-US" sz="2800" dirty="0" err="1" smtClean="0">
                <a:solidFill>
                  <a:schemeClr val="tx1"/>
                </a:solidFill>
              </a:rPr>
              <a:t>angen</a:t>
            </a:r>
            <a:r>
              <a:rPr lang="en-US" sz="2800" dirty="0" smtClean="0">
                <a:solidFill>
                  <a:schemeClr val="tx1"/>
                </a:solidFill>
              </a:rPr>
              <a:t> i </a:t>
            </a:r>
            <a:r>
              <a:rPr lang="en-US" sz="2800" dirty="0" err="1" smtClean="0">
                <a:solidFill>
                  <a:schemeClr val="tx1"/>
                </a:solidFill>
              </a:rPr>
              <a:t>gwmniau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darganfod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smtClean="0">
                <a:solidFill>
                  <a:schemeClr val="tx1"/>
                </a:solidFill>
              </a:rPr>
              <a:t>a </a:t>
            </a:r>
            <a:r>
              <a:rPr lang="en-US" sz="2800" dirty="0" err="1" smtClean="0">
                <a:solidFill>
                  <a:schemeClr val="tx1"/>
                </a:solidFill>
              </a:rPr>
              <a:t>datblygu</a:t>
            </a:r>
            <a:r>
              <a:rPr lang="en-US" sz="2800" dirty="0" smtClean="0">
                <a:solidFill>
                  <a:schemeClr val="tx1"/>
                </a:solidFill>
              </a:rPr>
              <a:t> ‘niche’ </a:t>
            </a:r>
            <a:r>
              <a:rPr lang="en-US" sz="2800" dirty="0" err="1" smtClean="0">
                <a:solidFill>
                  <a:schemeClr val="tx1"/>
                </a:solidFill>
              </a:rPr>
              <a:t>mewn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ffordd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sy’n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annodd</a:t>
            </a:r>
            <a:r>
              <a:rPr lang="en-US" sz="2800" dirty="0" smtClean="0">
                <a:solidFill>
                  <a:schemeClr val="tx1"/>
                </a:solidFill>
              </a:rPr>
              <a:t> i </a:t>
            </a:r>
            <a:r>
              <a:rPr lang="en-US" sz="2800" dirty="0" err="1" smtClean="0">
                <a:solidFill>
                  <a:schemeClr val="tx1"/>
                </a:solidFill>
              </a:rPr>
              <a:t>eraill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copio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yn</a:t>
            </a:r>
            <a:r>
              <a:rPr lang="en-US" sz="2800" dirty="0" smtClean="0">
                <a:solidFill>
                  <a:schemeClr val="tx1"/>
                </a:solidFill>
              </a:rPr>
              <a:t> </a:t>
            </a:r>
            <a:r>
              <a:rPr lang="en-US" sz="2800" dirty="0" err="1" smtClean="0">
                <a:solidFill>
                  <a:schemeClr val="tx1"/>
                </a:solidFill>
              </a:rPr>
              <a:t>rhwydd</a:t>
            </a:r>
            <a:endParaRPr lang="en-US" sz="2800" dirty="0" smtClean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352928" cy="216024"/>
          </a:xfrm>
        </p:spPr>
        <p:txBody>
          <a:bodyPr/>
          <a:lstStyle/>
          <a:p>
            <a:r>
              <a:rPr lang="en-US" sz="2800" dirty="0" err="1">
                <a:solidFill>
                  <a:srgbClr val="E30000"/>
                </a:solidFill>
              </a:rPr>
              <a:t>Yn</a:t>
            </a:r>
            <a:r>
              <a:rPr lang="en-US" sz="2800" dirty="0">
                <a:solidFill>
                  <a:srgbClr val="E30000"/>
                </a:solidFill>
              </a:rPr>
              <a:t> </a:t>
            </a:r>
            <a:r>
              <a:rPr lang="en-US" sz="2800" dirty="0" err="1">
                <a:solidFill>
                  <a:srgbClr val="E30000"/>
                </a:solidFill>
              </a:rPr>
              <a:t>fwy</a:t>
            </a:r>
            <a:r>
              <a:rPr lang="en-US" sz="2800" dirty="0">
                <a:solidFill>
                  <a:srgbClr val="E30000"/>
                </a:solidFill>
              </a:rPr>
              <a:t> </a:t>
            </a:r>
            <a:r>
              <a:rPr lang="en-US" sz="2800" dirty="0" err="1">
                <a:solidFill>
                  <a:srgbClr val="E30000"/>
                </a:solidFill>
              </a:rPr>
              <a:t>annodd</a:t>
            </a:r>
            <a:r>
              <a:rPr lang="en-US" sz="2800" dirty="0">
                <a:solidFill>
                  <a:srgbClr val="E30000"/>
                </a:solidFill>
              </a:rPr>
              <a:t> i </a:t>
            </a:r>
            <a:r>
              <a:rPr lang="en-US" sz="2800" dirty="0" err="1">
                <a:solidFill>
                  <a:srgbClr val="E30000"/>
                </a:solidFill>
              </a:rPr>
              <a:t>gadw</a:t>
            </a:r>
            <a:r>
              <a:rPr lang="en-US" sz="2800" dirty="0">
                <a:solidFill>
                  <a:srgbClr val="E30000"/>
                </a:solidFill>
              </a:rPr>
              <a:t>/</a:t>
            </a:r>
            <a:r>
              <a:rPr lang="en-US" sz="2800" dirty="0" err="1">
                <a:solidFill>
                  <a:srgbClr val="E30000"/>
                </a:solidFill>
              </a:rPr>
              <a:t>datblygu</a:t>
            </a:r>
            <a:r>
              <a:rPr lang="en-US" sz="2800" dirty="0">
                <a:solidFill>
                  <a:srgbClr val="E30000"/>
                </a:solidFill>
              </a:rPr>
              <a:t> y </a:t>
            </a:r>
            <a:r>
              <a:rPr lang="en-US" sz="2800" dirty="0" err="1">
                <a:solidFill>
                  <a:srgbClr val="E30000"/>
                </a:solidFill>
              </a:rPr>
              <a:t>mantais</a:t>
            </a:r>
            <a:r>
              <a:rPr lang="en-US" sz="2800" dirty="0">
                <a:solidFill>
                  <a:srgbClr val="E30000"/>
                </a:solidFill>
              </a:rPr>
              <a:t> </a:t>
            </a:r>
            <a:r>
              <a:rPr lang="en-US" sz="2800" dirty="0" err="1">
                <a:solidFill>
                  <a:srgbClr val="E30000"/>
                </a:solidFill>
              </a:rPr>
              <a:t>cystaleuol</a:t>
            </a:r>
            <a:r>
              <a:rPr lang="en-US" sz="2800" dirty="0">
                <a:solidFill>
                  <a:srgbClr val="E30000"/>
                </a:solidFill>
              </a:rPr>
              <a:t>:</a:t>
            </a:r>
            <a:r>
              <a:rPr lang="en-US" dirty="0">
                <a:solidFill>
                  <a:schemeClr val="tx1"/>
                </a:solidFill>
              </a:rPr>
              <a:t/>
            </a:r>
            <a:br>
              <a:rPr lang="en-US" dirty="0">
                <a:solidFill>
                  <a:schemeClr val="tx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934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32656"/>
            <a:ext cx="8001000" cy="762000"/>
          </a:xfrm>
        </p:spPr>
        <p:txBody>
          <a:bodyPr/>
          <a:lstStyle/>
          <a:p>
            <a:pPr algn="l" eaLnBrk="1" hangingPunct="1"/>
            <a:r>
              <a:rPr lang="en-GB" altLang="en-US" dirty="0" smtClean="0"/>
              <a:t>Y Broses </a:t>
            </a:r>
            <a:r>
              <a:rPr lang="en-GB" altLang="en-US" dirty="0" err="1" smtClean="0"/>
              <a:t>Farchnata</a:t>
            </a:r>
            <a:r>
              <a:rPr lang="en-GB" altLang="en-US" dirty="0" smtClean="0"/>
              <a:t> 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4306" y="2060848"/>
            <a:ext cx="8072494" cy="3268959"/>
          </a:xfrm>
        </p:spPr>
        <p:txBody>
          <a:bodyPr/>
          <a:lstStyle/>
          <a:p>
            <a:pPr eaLnBrk="1" hangingPunct="1"/>
            <a:r>
              <a:rPr lang="en-GB" altLang="en-US" b="1" dirty="0" err="1" smtClean="0">
                <a:solidFill>
                  <a:srgbClr val="FF0000"/>
                </a:solidFill>
              </a:rPr>
              <a:t>Anghenion</a:t>
            </a:r>
            <a:r>
              <a:rPr lang="en-GB" altLang="en-US" b="1" dirty="0" smtClean="0">
                <a:solidFill>
                  <a:srgbClr val="FF0000"/>
                </a:solidFill>
              </a:rPr>
              <a:t> </a:t>
            </a:r>
            <a:r>
              <a:rPr lang="en-GB" altLang="en-US" dirty="0" smtClean="0"/>
              <a:t>– </a:t>
            </a:r>
            <a:r>
              <a:rPr lang="en-GB" altLang="en-US" dirty="0" err="1" smtClean="0"/>
              <a:t>gofynion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sylfaenol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b="1" dirty="0" err="1" smtClean="0">
                <a:solidFill>
                  <a:srgbClr val="FF0000"/>
                </a:solidFill>
              </a:rPr>
              <a:t>Dymuniadau</a:t>
            </a:r>
            <a:r>
              <a:rPr lang="en-GB" altLang="en-US" dirty="0" smtClean="0"/>
              <a:t> – </a:t>
            </a:r>
            <a:r>
              <a:rPr lang="en-GB" altLang="en-US" dirty="0" err="1" smtClean="0"/>
              <a:t>anghenion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penodol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  <a:p>
            <a:pPr eaLnBrk="1" hangingPunct="1"/>
            <a:r>
              <a:rPr lang="en-GB" altLang="en-US" b="1" dirty="0" err="1" smtClean="0">
                <a:solidFill>
                  <a:srgbClr val="FF0000"/>
                </a:solidFill>
              </a:rPr>
              <a:t>Gofynion</a:t>
            </a:r>
            <a:r>
              <a:rPr lang="en-GB" altLang="en-US" b="1" dirty="0" smtClean="0">
                <a:solidFill>
                  <a:srgbClr val="FF0000"/>
                </a:solidFill>
              </a:rPr>
              <a:t> </a:t>
            </a:r>
            <a:r>
              <a:rPr lang="en-GB" altLang="en-US" dirty="0" smtClean="0"/>
              <a:t>– y </a:t>
            </a:r>
            <a:r>
              <a:rPr lang="en-GB" altLang="en-US" dirty="0" err="1" smtClean="0"/>
              <a:t>gallu</a:t>
            </a:r>
            <a:r>
              <a:rPr lang="en-GB" altLang="en-US" dirty="0" smtClean="0"/>
              <a:t> i </a:t>
            </a:r>
            <a:r>
              <a:rPr lang="en-GB" altLang="en-US" dirty="0" err="1" smtClean="0"/>
              <a:t>brynu</a:t>
            </a:r>
            <a:endParaRPr lang="en-GB" altLang="en-US" dirty="0" smtClean="0"/>
          </a:p>
          <a:p>
            <a:pPr eaLnBrk="1" hangingPunct="1">
              <a:buFontTx/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4521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800100"/>
            <a:ext cx="7772400" cy="762000"/>
          </a:xfrm>
        </p:spPr>
        <p:txBody>
          <a:bodyPr/>
          <a:lstStyle/>
          <a:p>
            <a:pPr eaLnBrk="1" hangingPunct="1"/>
            <a:r>
              <a:rPr lang="en-GB" altLang="en-US" smtClean="0"/>
              <a:t>Y</a:t>
            </a:r>
            <a:r>
              <a:rPr lang="en-GB" altLang="en-US" sz="3600" smtClean="0"/>
              <a:t> 4 ‘P’ (50au &amp; 60au)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solidFill>
                  <a:srgbClr val="FF0000"/>
                </a:solidFill>
              </a:rPr>
              <a:t>Cynnyrch</a:t>
            </a:r>
            <a:r>
              <a:rPr lang="en-GB" altLang="en-US" sz="2800" smtClean="0"/>
              <a:t>: y cynnig a sut mae’n bodloni anghenion cwsmeriaid (h.y. pecynnu a labelu)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solidFill>
                  <a:srgbClr val="FF0000"/>
                </a:solidFill>
              </a:rPr>
              <a:t>Gosodiad</a:t>
            </a:r>
            <a:r>
              <a:rPr lang="en-GB" altLang="en-US" sz="2800" smtClean="0"/>
              <a:t> (dosbarthu): y ffordd y mae’r cynnyrch yn bodloni anghenion cwsmeriaid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solidFill>
                  <a:srgbClr val="FF0000"/>
                </a:solidFill>
              </a:rPr>
              <a:t>Pris: </a:t>
            </a:r>
            <a:r>
              <a:rPr lang="en-GB" altLang="en-US" sz="2800" smtClean="0"/>
              <a:t>cost (cwsmer) &amp; chost + elw (gwerthwr/marchnatwr)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b="1" smtClean="0">
                <a:solidFill>
                  <a:srgbClr val="FF0000"/>
                </a:solidFill>
              </a:rPr>
              <a:t>Hyrwyddo</a:t>
            </a:r>
            <a:r>
              <a:rPr lang="en-GB" altLang="en-US" sz="2800" smtClean="0"/>
              <a:t>: cyfleu manteision/nodweddion cynnyrch i ddarpar gwsmeriaid</a:t>
            </a:r>
          </a:p>
        </p:txBody>
      </p:sp>
    </p:spTree>
    <p:extLst>
      <p:ext uri="{BB962C8B-B14F-4D97-AF65-F5344CB8AC3E}">
        <p14:creationId xmlns:p14="http://schemas.microsoft.com/office/powerpoint/2010/main" val="133525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642938"/>
            <a:ext cx="7772400" cy="1076325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Cymysgedd Marchnata Estynedig (’70au)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/>
              <a:t>Tystiolaeth ffisegol (e.e. galw am leoedd mewn prifysgol yn seiliedig ar gyfleusterau ffisegol)</a:t>
            </a:r>
          </a:p>
          <a:p>
            <a:pPr eaLnBrk="1" hangingPunct="1"/>
            <a:r>
              <a:rPr lang="en-GB" altLang="en-US" sz="2800" smtClean="0"/>
              <a:t>Proses (e.e. dilyn &amp; olrhain gwasanaethau ar gyfer cyflenwadau wedi’u cofnodi)</a:t>
            </a:r>
          </a:p>
          <a:p>
            <a:pPr eaLnBrk="1" hangingPunct="1"/>
            <a:r>
              <a:rPr lang="en-GB" altLang="en-US" sz="2800" smtClean="0"/>
              <a:t>Pobl: cwsmeriaid mewnol ac allanol (po fwyaf bodlon yw staff gwasanaethau i gwsmeriaid, po orau yw’r gwasanaeth cyffredinol)</a:t>
            </a:r>
          </a:p>
        </p:txBody>
      </p:sp>
    </p:spTree>
    <p:extLst>
      <p:ext uri="{BB962C8B-B14F-4D97-AF65-F5344CB8AC3E}">
        <p14:creationId xmlns:p14="http://schemas.microsoft.com/office/powerpoint/2010/main" val="70232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42938"/>
            <a:ext cx="8424862" cy="1076325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Gogwydd y Farchnad (80au &amp; 90au)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Gogwydd cwsmeriaid: bodloni anghenion cwsmeriaid yn gyson</a:t>
            </a:r>
          </a:p>
          <a:p>
            <a:pPr eaLnBrk="1" hangingPunct="1"/>
            <a:r>
              <a:rPr lang="en-GB" altLang="en-US" smtClean="0"/>
              <a:t>Gogwydd cystadleuwyr: gwneud dadansoddiad SWOT o’r cystadleuwyr</a:t>
            </a:r>
          </a:p>
          <a:p>
            <a:pPr eaLnBrk="1" hangingPunct="1"/>
            <a:r>
              <a:rPr lang="en-GB" altLang="en-US" smtClean="0"/>
              <a:t>Cydlynu rhyng-swyddogaethol: aleinio gwahanol swyddogaethau sefydliad</a:t>
            </a:r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5005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30175"/>
            <a:ext cx="7772400" cy="2101850"/>
          </a:xfrm>
        </p:spPr>
        <p:txBody>
          <a:bodyPr/>
          <a:lstStyle/>
          <a:p>
            <a:pPr eaLnBrk="1" hangingPunct="1"/>
            <a:r>
              <a:rPr lang="en-GB" altLang="en-US" smtClean="0"/>
              <a:t>Marchnata Perthnasoedd (’90au ymlaen)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O gyfnewid nwyddau a gwasanaethau i feithrin perthnasoedd gyda rhanddeiliaid o bob math (e.e., cwsmeriaid, cyflenwyr, darpar weithwyr, marchnadoedd mewnol ac ati)</a:t>
            </a:r>
          </a:p>
          <a:p>
            <a:pPr eaLnBrk="1" hangingPunct="1"/>
            <a:r>
              <a:rPr lang="en-GB" altLang="en-US" smtClean="0"/>
              <a:t>O ennill cwsmer i gadw cwsmer</a:t>
            </a:r>
          </a:p>
        </p:txBody>
      </p:sp>
    </p:spTree>
    <p:extLst>
      <p:ext uri="{BB962C8B-B14F-4D97-AF65-F5344CB8AC3E}">
        <p14:creationId xmlns:p14="http://schemas.microsoft.com/office/powerpoint/2010/main" val="320892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8229600" cy="864096"/>
          </a:xfrm>
        </p:spPr>
        <p:txBody>
          <a:bodyPr/>
          <a:lstStyle/>
          <a:p>
            <a:r>
              <a:rPr lang="en-GB" dirty="0" err="1" smtClean="0"/>
              <a:t>Cyfathrebu</a:t>
            </a:r>
            <a:r>
              <a:rPr lang="en-GB" dirty="0" smtClean="0"/>
              <a:t>: </a:t>
            </a:r>
            <a:r>
              <a:rPr lang="en-GB" dirty="0" err="1" smtClean="0"/>
              <a:t>o’r</a:t>
            </a:r>
            <a:r>
              <a:rPr lang="en-GB" dirty="0" smtClean="0"/>
              <a:t> hen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27584" y="1772816"/>
            <a:ext cx="23042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+mj-lt"/>
              </a:rPr>
              <a:t>AIDA</a:t>
            </a:r>
          </a:p>
          <a:p>
            <a:r>
              <a:rPr lang="en-GB" sz="3200" dirty="0" smtClean="0">
                <a:latin typeface="+mj-lt"/>
              </a:rPr>
              <a:t>Attention</a:t>
            </a:r>
          </a:p>
          <a:p>
            <a:r>
              <a:rPr lang="en-GB" sz="3200" dirty="0" smtClean="0">
                <a:latin typeface="+mj-lt"/>
              </a:rPr>
              <a:t>Interest</a:t>
            </a:r>
          </a:p>
          <a:p>
            <a:r>
              <a:rPr lang="en-GB" sz="3200" dirty="0" smtClean="0">
                <a:latin typeface="+mj-lt"/>
              </a:rPr>
              <a:t>Desire</a:t>
            </a:r>
          </a:p>
          <a:p>
            <a:r>
              <a:rPr lang="en-GB" sz="3200" dirty="0" smtClean="0">
                <a:latin typeface="+mj-lt"/>
              </a:rPr>
              <a:t>Action</a:t>
            </a:r>
            <a:endParaRPr lang="en-GB" sz="3200" dirty="0"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04048" y="1772816"/>
            <a:ext cx="25202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+mj-lt"/>
              </a:rPr>
              <a:t>SDAG</a:t>
            </a:r>
          </a:p>
          <a:p>
            <a:r>
              <a:rPr lang="en-GB" sz="3200" dirty="0" err="1" smtClean="0">
                <a:latin typeface="+mj-lt"/>
              </a:rPr>
              <a:t>Sylw</a:t>
            </a:r>
            <a:endParaRPr lang="en-GB" sz="3200" dirty="0" smtClean="0">
              <a:latin typeface="+mj-lt"/>
            </a:endParaRPr>
          </a:p>
          <a:p>
            <a:r>
              <a:rPr lang="en-GB" sz="3200" dirty="0" err="1" smtClean="0">
                <a:latin typeface="+mj-lt"/>
              </a:rPr>
              <a:t>Diddordeb</a:t>
            </a:r>
            <a:endParaRPr lang="en-GB" sz="3200" dirty="0" smtClean="0">
              <a:latin typeface="+mj-lt"/>
            </a:endParaRPr>
          </a:p>
          <a:p>
            <a:r>
              <a:rPr lang="en-GB" sz="3200" dirty="0" err="1" smtClean="0">
                <a:latin typeface="+mj-lt"/>
              </a:rPr>
              <a:t>Angenhenion</a:t>
            </a:r>
            <a:endParaRPr lang="en-GB" sz="3200" dirty="0" smtClean="0">
              <a:latin typeface="+mj-lt"/>
            </a:endParaRPr>
          </a:p>
          <a:p>
            <a:r>
              <a:rPr lang="en-GB" sz="3200" dirty="0" err="1" smtClean="0">
                <a:latin typeface="+mj-lt"/>
              </a:rPr>
              <a:t>Gweithrhed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577677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Dau Gwestiwn i Farchnatwyr</a:t>
            </a:r>
            <a:endParaRPr lang="cy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1030" y="2880014"/>
            <a:ext cx="1151379" cy="1557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Content Placeholder 8"/>
          <p:cNvSpPr txBox="1">
            <a:spLocks noGrp="1"/>
          </p:cNvSpPr>
          <p:nvPr>
            <p:ph idx="1"/>
          </p:nvPr>
        </p:nvSpPr>
        <p:spPr>
          <a:xfrm>
            <a:off x="971600" y="2866132"/>
            <a:ext cx="29935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dirty="0" smtClean="0"/>
              <a:t>Pa farchnadoedd a wasanaethwn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5007101" y="2644170"/>
            <a:ext cx="302433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3200" dirty="0" smtClean="0">
                <a:latin typeface="+mn-lt"/>
              </a:rPr>
              <a:t>Beth yw’r ffordd orau i ni o wasanaethu’r cwsmeriaid hyn?</a:t>
            </a:r>
            <a:endParaRPr lang="cy-GB" sz="3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8927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 Dirwedd Farchnata sy’n Newid</a:t>
            </a:r>
            <a:endParaRPr lang="cy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7" y="1340768"/>
            <a:ext cx="8322609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953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Yr amgylchedd economaidd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Y dirwasgiad diweddar yn y byd datblygedig</a:t>
            </a:r>
          </a:p>
          <a:p>
            <a:r>
              <a:rPr lang="cy-GB" dirty="0" smtClean="0"/>
              <a:t>Twf economïau newydd megis yr India, Rwsia, Tsieina a Brasil</a:t>
            </a:r>
          </a:p>
          <a:p>
            <a:r>
              <a:rPr lang="cy-GB" dirty="0" smtClean="0"/>
              <a:t>Newidiadau o economïau gweithgynhyrchu i rai sy’n seiliedig ar wasanaethau</a:t>
            </a:r>
          </a:p>
          <a:p>
            <a:r>
              <a:rPr lang="cy-GB" dirty="0" smtClean="0"/>
              <a:t>Rhagor o </a:t>
            </a:r>
            <a:r>
              <a:rPr lang="cy-GB" dirty="0" err="1" smtClean="0"/>
              <a:t>globaleiddio</a:t>
            </a:r>
            <a:endParaRPr lang="cy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9221" name="Picture 5" descr="C:\Users\bus-ac2\AppData\Local\Microsoft\Windows\Temporary Internet Files\Content.IE5\T04OGYQZ\MP9003877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09004"/>
            <a:ext cx="2289448" cy="163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410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332656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rgbClr val="000000"/>
                </a:solidFill>
              </a:rPr>
              <a:t>Yr Amgylchedd Marchnata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341438"/>
            <a:ext cx="7772400" cy="4419600"/>
          </a:xfrm>
        </p:spPr>
        <p:txBody>
          <a:bodyPr/>
          <a:lstStyle/>
          <a:p>
            <a:pPr marL="0" indent="0">
              <a:buFont typeface="Monotype Sorts"/>
              <a:buNone/>
            </a:pPr>
            <a:r>
              <a:rPr lang="cy-GB" sz="2800" dirty="0" smtClean="0">
                <a:solidFill>
                  <a:schemeClr val="tx1"/>
                </a:solidFill>
              </a:rPr>
              <a:t>Mae’r amgylchedd marchnata’n cynnwys yr actorion a’r grymoedd sy’n effeithio ar allu pobl i weithredu’n effeithiol wrth ddarparu cynhyrchion a gwasanaethau i farchnadoedd dethol.</a:t>
            </a:r>
          </a:p>
          <a:p>
            <a:pPr marL="0" indent="0">
              <a:buFont typeface="Monotype Sorts"/>
              <a:buNone/>
            </a:pPr>
            <a:r>
              <a:rPr lang="cy-GB" sz="2800" dirty="0"/>
              <a:t>G</a:t>
            </a:r>
            <a:r>
              <a:rPr lang="cy-GB" sz="2800" dirty="0" smtClean="0">
                <a:solidFill>
                  <a:schemeClr val="tx1"/>
                </a:solidFill>
              </a:rPr>
              <a:t>ellir </a:t>
            </a:r>
            <a:r>
              <a:rPr lang="cy-GB" sz="2800" dirty="0" smtClean="0">
                <a:solidFill>
                  <a:schemeClr val="tx1"/>
                </a:solidFill>
              </a:rPr>
              <a:t>ei ddosbarthu yn y modd hwn:</a:t>
            </a:r>
          </a:p>
          <a:p>
            <a:pPr marL="0" indent="0">
              <a:buFont typeface="Monotype Sorts"/>
              <a:buNone/>
            </a:pPr>
            <a:endParaRPr lang="cy-GB" sz="2400" dirty="0" smtClean="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	Y </a:t>
            </a:r>
            <a:r>
              <a:rPr lang="cy-GB" sz="2800" dirty="0" err="1" smtClean="0">
                <a:solidFill>
                  <a:schemeClr val="tx1"/>
                </a:solidFill>
              </a:rPr>
              <a:t>microamgylchedd</a:t>
            </a:r>
            <a:endParaRPr lang="cy-GB" sz="2800" dirty="0" smtClean="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	Y </a:t>
            </a:r>
            <a:r>
              <a:rPr lang="cy-GB" sz="2800" dirty="0" err="1" smtClean="0">
                <a:solidFill>
                  <a:schemeClr val="tx1"/>
                </a:solidFill>
              </a:rPr>
              <a:t>macroamgylche</a:t>
            </a:r>
            <a:r>
              <a:rPr lang="en-GB" sz="2800" dirty="0" err="1" smtClean="0">
                <a:solidFill>
                  <a:schemeClr val="tx1"/>
                </a:solidFill>
              </a:rPr>
              <a:t>dd</a:t>
            </a:r>
            <a:endParaRPr lang="en-GB" sz="2800" dirty="0" smtClean="0">
              <a:solidFill>
                <a:schemeClr val="tx1"/>
              </a:solidFill>
            </a:endParaRP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FF1AC2D0-CC36-4CA2-B570-9758A4B06A3B}" type="slidenum">
              <a:rPr lang="en-GB">
                <a:solidFill>
                  <a:srgbClr val="D38E27"/>
                </a:solidFill>
              </a:rPr>
              <a:pPr algn="ctr" eaLnBrk="1" hangingPunct="1"/>
              <a:t>16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35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907704" y="1052735"/>
            <a:ext cx="5832648" cy="5462321"/>
          </a:xfrm>
          <a:prstGeom prst="ellipse">
            <a:avLst/>
          </a:prstGeom>
          <a:gradFill>
            <a:gsLst>
              <a:gs pos="0">
                <a:srgbClr val="DDB1E9">
                  <a:alpha val="79000"/>
                </a:srgbClr>
              </a:gs>
              <a:gs pos="50000">
                <a:srgbClr val="9232AC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" name="Oval 5"/>
          <p:cNvSpPr/>
          <p:nvPr/>
        </p:nvSpPr>
        <p:spPr>
          <a:xfrm>
            <a:off x="3132138" y="2133600"/>
            <a:ext cx="3384550" cy="3167063"/>
          </a:xfrm>
          <a:prstGeom prst="ellipse">
            <a:avLst/>
          </a:prstGeom>
          <a:solidFill>
            <a:srgbClr val="C174D6"/>
          </a:soli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556" name="Rectangle 6"/>
          <p:cNvSpPr>
            <a:spLocks noGrp="1" noChangeArrowheads="1"/>
          </p:cNvSpPr>
          <p:nvPr>
            <p:ph type="title"/>
          </p:nvPr>
        </p:nvSpPr>
        <p:spPr>
          <a:xfrm>
            <a:off x="1763713" y="333375"/>
            <a:ext cx="6911975" cy="869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Yr Amgylchedd Marchnata</a:t>
            </a:r>
          </a:p>
        </p:txBody>
      </p:sp>
      <p:sp>
        <p:nvSpPr>
          <p:cNvPr id="2151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449CBD15-31B6-4797-B221-0741465D64CF}" type="slidenum">
              <a:rPr lang="en-GB">
                <a:solidFill>
                  <a:srgbClr val="D38E27"/>
                </a:solidFill>
              </a:rPr>
              <a:pPr algn="ctr" eaLnBrk="1" hangingPunct="1"/>
              <a:t>17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4211638" y="3114675"/>
            <a:ext cx="1179512" cy="1177925"/>
          </a:xfrm>
          <a:prstGeom prst="ellipse">
            <a:avLst/>
          </a:prstGeom>
          <a:gradFill>
            <a:gsLst>
              <a:gs pos="0">
                <a:srgbClr val="9232AC"/>
              </a:gs>
              <a:gs pos="50000">
                <a:srgbClr val="DDB1E9"/>
              </a:gs>
            </a:gsLst>
            <a:lin ang="5400000" scaled="0"/>
          </a:gradFill>
          <a:ln>
            <a:solidFill>
              <a:srgbClr val="DDB1E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7" name="TextBox 7"/>
          <p:cNvSpPr txBox="1">
            <a:spLocks noChangeArrowheads="1"/>
          </p:cNvSpPr>
          <p:nvPr/>
        </p:nvSpPr>
        <p:spPr bwMode="auto">
          <a:xfrm>
            <a:off x="4284663" y="3573463"/>
            <a:ext cx="10080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 dirty="0" err="1" smtClean="0">
                <a:solidFill>
                  <a:srgbClr val="9232AC"/>
                </a:solidFill>
              </a:rPr>
              <a:t>Cwmni</a:t>
            </a:r>
            <a:endParaRPr lang="en-GB" sz="1400" b="1" dirty="0">
              <a:solidFill>
                <a:srgbClr val="9232AC"/>
              </a:solidFill>
            </a:endParaRPr>
          </a:p>
        </p:txBody>
      </p:sp>
      <p:sp>
        <p:nvSpPr>
          <p:cNvPr id="43018" name="TextBox 8"/>
          <p:cNvSpPr txBox="1">
            <a:spLocks noChangeArrowheads="1"/>
          </p:cNvSpPr>
          <p:nvPr/>
        </p:nvSpPr>
        <p:spPr bwMode="auto">
          <a:xfrm>
            <a:off x="3995738" y="2492375"/>
            <a:ext cx="18716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sz="1400" b="1" dirty="0" err="1" smtClean="0">
                <a:solidFill>
                  <a:srgbClr val="9232AC"/>
                </a:solidFill>
              </a:rPr>
              <a:t>Microamgylchedd</a:t>
            </a:r>
            <a:endParaRPr lang="en-GB" sz="1400" b="1" dirty="0">
              <a:solidFill>
                <a:srgbClr val="9232AC"/>
              </a:solidFill>
            </a:endParaRPr>
          </a:p>
        </p:txBody>
      </p:sp>
      <p:sp>
        <p:nvSpPr>
          <p:cNvPr id="43019" name="TextBox 9"/>
          <p:cNvSpPr txBox="1">
            <a:spLocks noChangeArrowheads="1"/>
          </p:cNvSpPr>
          <p:nvPr/>
        </p:nvSpPr>
        <p:spPr bwMode="auto">
          <a:xfrm>
            <a:off x="5391150" y="3357562"/>
            <a:ext cx="12239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9232AC"/>
                </a:solidFill>
              </a:rPr>
              <a:t>Cwsmeriaid</a:t>
            </a:r>
            <a:endParaRPr lang="cy-GB" sz="1400" b="1" dirty="0">
              <a:solidFill>
                <a:srgbClr val="9232AC"/>
              </a:solidFill>
            </a:endParaRPr>
          </a:p>
        </p:txBody>
      </p:sp>
      <p:sp>
        <p:nvSpPr>
          <p:cNvPr id="43020" name="TextBox 10"/>
          <p:cNvSpPr txBox="1">
            <a:spLocks noChangeArrowheads="1"/>
          </p:cNvSpPr>
          <p:nvPr/>
        </p:nvSpPr>
        <p:spPr bwMode="auto">
          <a:xfrm>
            <a:off x="4931569" y="4365625"/>
            <a:ext cx="1585119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9232AC"/>
                </a:solidFill>
              </a:rPr>
              <a:t>Cystadleuwyr</a:t>
            </a:r>
            <a:endParaRPr lang="cy-GB" sz="1400" b="1" dirty="0">
              <a:solidFill>
                <a:srgbClr val="9232AC"/>
              </a:solidFill>
            </a:endParaRPr>
          </a:p>
        </p:txBody>
      </p:sp>
      <p:sp>
        <p:nvSpPr>
          <p:cNvPr id="43021" name="TextBox 11"/>
          <p:cNvSpPr txBox="1">
            <a:spLocks noChangeArrowheads="1"/>
          </p:cNvSpPr>
          <p:nvPr/>
        </p:nvSpPr>
        <p:spPr bwMode="auto">
          <a:xfrm>
            <a:off x="3419475" y="4365625"/>
            <a:ext cx="14398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9232AC"/>
                </a:solidFill>
              </a:rPr>
              <a:t>Dosbarthwyr</a:t>
            </a:r>
            <a:endParaRPr lang="cy-GB" sz="1400" b="1" dirty="0">
              <a:solidFill>
                <a:srgbClr val="9232AC"/>
              </a:solidFill>
            </a:endParaRPr>
          </a:p>
        </p:txBody>
      </p:sp>
      <p:sp>
        <p:nvSpPr>
          <p:cNvPr id="43022" name="TextBox 12"/>
          <p:cNvSpPr txBox="1">
            <a:spLocks noChangeArrowheads="1"/>
          </p:cNvSpPr>
          <p:nvPr/>
        </p:nvSpPr>
        <p:spPr bwMode="auto">
          <a:xfrm>
            <a:off x="3132138" y="3409950"/>
            <a:ext cx="1439862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9232AC"/>
                </a:solidFill>
              </a:rPr>
              <a:t>Cyflenwyr</a:t>
            </a:r>
            <a:endParaRPr lang="cy-GB" sz="1400" b="1" dirty="0">
              <a:solidFill>
                <a:srgbClr val="9232AC"/>
              </a:solidFill>
            </a:endParaRPr>
          </a:p>
        </p:txBody>
      </p:sp>
      <p:sp>
        <p:nvSpPr>
          <p:cNvPr id="43023" name="TextBox 13"/>
          <p:cNvSpPr txBox="1">
            <a:spLocks noChangeArrowheads="1"/>
          </p:cNvSpPr>
          <p:nvPr/>
        </p:nvSpPr>
        <p:spPr bwMode="auto">
          <a:xfrm>
            <a:off x="3924300" y="162877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err="1" smtClean="0">
                <a:solidFill>
                  <a:srgbClr val="9232AC"/>
                </a:solidFill>
              </a:rPr>
              <a:t>Macroamgylchedd</a:t>
            </a:r>
            <a:endParaRPr lang="cy-GB" sz="1400" b="1" dirty="0">
              <a:solidFill>
                <a:srgbClr val="9232AC"/>
              </a:solidFill>
            </a:endParaRPr>
          </a:p>
        </p:txBody>
      </p:sp>
      <p:sp>
        <p:nvSpPr>
          <p:cNvPr id="43024" name="TextBox 14"/>
          <p:cNvSpPr txBox="1">
            <a:spLocks noChangeArrowheads="1"/>
          </p:cNvSpPr>
          <p:nvPr/>
        </p:nvSpPr>
        <p:spPr bwMode="auto">
          <a:xfrm>
            <a:off x="6372225" y="2636838"/>
            <a:ext cx="17287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Gwleidyddol/</a:t>
            </a:r>
          </a:p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Cyfreithiol</a:t>
            </a:r>
            <a:endParaRPr lang="cy-GB" sz="1400" b="1" dirty="0">
              <a:solidFill>
                <a:srgbClr val="DDB1E9"/>
              </a:solidFill>
            </a:endParaRPr>
          </a:p>
        </p:txBody>
      </p:sp>
      <p:sp>
        <p:nvSpPr>
          <p:cNvPr id="43025" name="TextBox 15"/>
          <p:cNvSpPr txBox="1">
            <a:spLocks noChangeArrowheads="1"/>
          </p:cNvSpPr>
          <p:nvPr/>
        </p:nvSpPr>
        <p:spPr bwMode="auto">
          <a:xfrm>
            <a:off x="6372225" y="4581525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Ffisegol</a:t>
            </a:r>
            <a:endParaRPr lang="cy-GB" sz="1400" b="1" dirty="0">
              <a:solidFill>
                <a:srgbClr val="DDB1E9"/>
              </a:solidFill>
            </a:endParaRPr>
          </a:p>
        </p:txBody>
      </p:sp>
      <p:sp>
        <p:nvSpPr>
          <p:cNvPr id="43026" name="TextBox 16"/>
          <p:cNvSpPr txBox="1">
            <a:spLocks noChangeArrowheads="1"/>
          </p:cNvSpPr>
          <p:nvPr/>
        </p:nvSpPr>
        <p:spPr bwMode="auto">
          <a:xfrm>
            <a:off x="4211638" y="5661025"/>
            <a:ext cx="187325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Technolegol</a:t>
            </a:r>
            <a:endParaRPr lang="cy-GB" sz="1400" b="1" dirty="0">
              <a:solidFill>
                <a:srgbClr val="DDB1E9"/>
              </a:solidFill>
            </a:endParaRPr>
          </a:p>
        </p:txBody>
      </p:sp>
      <p:sp>
        <p:nvSpPr>
          <p:cNvPr id="43027" name="TextBox 17"/>
          <p:cNvSpPr txBox="1">
            <a:spLocks noChangeArrowheads="1"/>
          </p:cNvSpPr>
          <p:nvPr/>
        </p:nvSpPr>
        <p:spPr bwMode="auto">
          <a:xfrm>
            <a:off x="2124075" y="4508499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Cymdeithasol</a:t>
            </a:r>
            <a:endParaRPr lang="cy-GB" sz="1400" b="1" dirty="0">
              <a:solidFill>
                <a:srgbClr val="DDB1E9"/>
              </a:solidFill>
            </a:endParaRPr>
          </a:p>
        </p:txBody>
      </p:sp>
      <p:sp>
        <p:nvSpPr>
          <p:cNvPr id="43028" name="TextBox 18"/>
          <p:cNvSpPr txBox="1">
            <a:spLocks noChangeArrowheads="1"/>
          </p:cNvSpPr>
          <p:nvPr/>
        </p:nvSpPr>
        <p:spPr bwMode="auto">
          <a:xfrm>
            <a:off x="2124075" y="2636838"/>
            <a:ext cx="18716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b="1" dirty="0" smtClean="0">
                <a:solidFill>
                  <a:srgbClr val="DDB1E9"/>
                </a:solidFill>
              </a:rPr>
              <a:t>Economaidd</a:t>
            </a:r>
            <a:endParaRPr lang="cy-GB" sz="1400" b="1" dirty="0">
              <a:solidFill>
                <a:srgbClr val="DDB1E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002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1556792"/>
            <a:ext cx="5904656" cy="449996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619672" y="404664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DADANSODDIAD PESTEL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796136" y="2276872"/>
            <a:ext cx="30963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Gwleidyddol</a:t>
            </a:r>
            <a:endParaRPr lang="en-GB" sz="3200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Economaidd</a:t>
            </a:r>
            <a:endParaRPr lang="en-GB" sz="3200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Cymdeithasol</a:t>
            </a:r>
            <a:endParaRPr lang="en-GB" sz="3200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Technolegol</a:t>
            </a:r>
            <a:endParaRPr lang="en-GB" sz="3200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Amgycheddol</a:t>
            </a:r>
            <a:endParaRPr lang="en-GB" sz="3200" dirty="0" smtClean="0">
              <a:latin typeface="+mj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 err="1" smtClean="0">
                <a:latin typeface="+mj-lt"/>
              </a:rPr>
              <a:t>Cyfreithiol</a:t>
            </a:r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303601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85728"/>
            <a:ext cx="8820472" cy="92869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Newidiadau yn Nisgwyliadau Defnyddwyr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	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12875"/>
            <a:ext cx="7156450" cy="441960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Ansawdd </a:t>
            </a:r>
            <a:r>
              <a:rPr lang="cy-GB" sz="2800" dirty="0" err="1" smtClean="0">
                <a:solidFill>
                  <a:schemeClr val="tx1"/>
                </a:solidFill>
              </a:rPr>
              <a:t>uwchel</a:t>
            </a:r>
            <a:r>
              <a:rPr lang="cy-GB" sz="2800" dirty="0" smtClean="0">
                <a:solidFill>
                  <a:schemeClr val="tx1"/>
                </a:solidFill>
              </a:rPr>
              <a:t> am brisiau isel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cy-GB" sz="2800" dirty="0" smtClean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Cyflymder a chyfleustra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endParaRPr lang="cy-GB" sz="2800" dirty="0" smtClean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err="1" smtClean="0">
                <a:solidFill>
                  <a:schemeClr val="tx1"/>
                </a:solidFill>
              </a:rPr>
              <a:t>Cystomeioddio</a:t>
            </a:r>
            <a:endParaRPr lang="cy-GB" sz="2800" dirty="0" smtClean="0">
              <a:solidFill>
                <a:schemeClr val="tx1"/>
              </a:solidFill>
            </a:endParaRPr>
          </a:p>
          <a:p>
            <a:pPr marL="0" indent="0"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 2"/>
              <a:buNone/>
              <a:defRPr/>
            </a:pPr>
            <a:endParaRPr lang="cy-GB" sz="2800" dirty="0" smtClean="0">
              <a:solidFill>
                <a:schemeClr val="tx1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Disgwyliad bod cwmnïau’n gweithio’n gyfrifol at eu hamgylchedd, eu cymuned a’u gweithwyr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Clr>
                <a:srgbClr val="FFFFCC"/>
              </a:buClr>
              <a:buFont typeface="Wingdings" pitchFamily="-1" charset="2"/>
              <a:buChar char="Ø"/>
              <a:defRPr/>
            </a:pPr>
            <a:endParaRPr lang="en-GB" sz="2800" dirty="0" smtClean="0">
              <a:solidFill>
                <a:srgbClr val="FC205F"/>
              </a:solidFill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-1" charset="2"/>
              <a:buChar char="Ø"/>
              <a:defRPr/>
            </a:pPr>
            <a:endParaRPr lang="en-GB" sz="2800" dirty="0" smtClean="0"/>
          </a:p>
        </p:txBody>
      </p:sp>
      <p:sp>
        <p:nvSpPr>
          <p:cNvPr id="2765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0F934F51-9ACA-47C7-B078-8A3E977198C3}" type="slidenum">
              <a:rPr lang="en-GB">
                <a:solidFill>
                  <a:srgbClr val="D38E27"/>
                </a:solidFill>
              </a:rPr>
              <a:pPr algn="ctr" eaLnBrk="1" hangingPunct="1"/>
              <a:t>19</a:t>
            </a:fld>
            <a:endParaRPr lang="en-GB">
              <a:solidFill>
                <a:srgbClr val="D38E2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59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4"/>
          <p:cNvSpPr>
            <a:spLocks noGrp="1" noChangeArrowheads="1"/>
          </p:cNvSpPr>
          <p:nvPr>
            <p:ph type="title"/>
          </p:nvPr>
        </p:nvSpPr>
        <p:spPr>
          <a:xfrm>
            <a:off x="1371600" y="260350"/>
            <a:ext cx="77724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sz="2800" dirty="0" smtClean="0"/>
              <a:t>Y Brandiau Mwyaf Moesegol ym Marn Pobl mewn Gwledydd a Ddewiswyd</a:t>
            </a:r>
          </a:p>
        </p:txBody>
      </p:sp>
      <p:sp>
        <p:nvSpPr>
          <p:cNvPr id="3379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6BC1DF2E-1FB0-4372-B756-D8DE30044F4D}" type="slidenum">
              <a:rPr lang="en-GB">
                <a:solidFill>
                  <a:srgbClr val="D38E27"/>
                </a:solidFill>
              </a:rPr>
              <a:pPr algn="ctr" eaLnBrk="1" hangingPunct="1"/>
              <a:t>20</a:t>
            </a:fld>
            <a:endParaRPr lang="en-GB">
              <a:solidFill>
                <a:srgbClr val="D38E27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236686"/>
              </p:ext>
            </p:extLst>
          </p:nvPr>
        </p:nvGraphicFramePr>
        <p:xfrm>
          <a:off x="2268538" y="1628775"/>
          <a:ext cx="6096000" cy="4086225"/>
        </p:xfrm>
        <a:graphic>
          <a:graphicData uri="http://schemas.openxmlformats.org/drawingml/2006/table">
            <a:tbl>
              <a:tblPr/>
              <a:tblGrid>
                <a:gridCol w="1247775"/>
                <a:gridCol w="1800225"/>
                <a:gridCol w="1524000"/>
                <a:gridCol w="1524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Safle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-1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Y DU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Ffrainc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-1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Yr</a:t>
                      </a:r>
                      <a:r>
                        <a:rPr kumimoji="0" lang="en-GB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 </a:t>
                      </a:r>
                      <a:r>
                        <a:rPr kumimoji="0" lang="en-GB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Almaen</a:t>
                      </a:r>
                      <a:endParaRPr kumimoji="0" lang="en-GB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-1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Co-op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Danone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Adidas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Body Shop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Adidas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Nike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Marks &amp; Spencer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Nike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Puma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Green &amp; Blacks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Nestle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BMW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Ecover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Renault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Demeter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Traidcraft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Peugeot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Gepa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Cafedirect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Philips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Volkswagen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Innocent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Carrefour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Sony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Divine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Coca-Cola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Trigema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FFYNHONNELL: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GfK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 </a:t>
                      </a:r>
                      <a:r>
                        <a:rPr kumimoji="0" lang="en-GB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-1" charset="0"/>
                          <a:cs typeface="Arial" charset="0"/>
                        </a:rPr>
                        <a:t>Nop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-1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Cloud Callout 1"/>
          <p:cNvSpPr/>
          <p:nvPr/>
        </p:nvSpPr>
        <p:spPr>
          <a:xfrm>
            <a:off x="369888" y="1268413"/>
            <a:ext cx="1871662" cy="2089150"/>
          </a:xfrm>
          <a:prstGeom prst="cloudCallout">
            <a:avLst>
              <a:gd name="adj1" fmla="val 28990"/>
              <a:gd name="adj2" fmla="val 118173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0240" name="TextBox 2"/>
          <p:cNvSpPr txBox="1">
            <a:spLocks noChangeArrowheads="1"/>
          </p:cNvSpPr>
          <p:nvPr/>
        </p:nvSpPr>
        <p:spPr bwMode="auto">
          <a:xfrm>
            <a:off x="369888" y="1835150"/>
            <a:ext cx="175384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sz="1400" dirty="0" smtClean="0"/>
              <a:t>Beth y mae’r gwahaniaethau’n ei olygu i frandiau byd-eang?</a:t>
            </a:r>
            <a:endParaRPr lang="cy-GB" sz="1400" dirty="0"/>
          </a:p>
        </p:txBody>
      </p:sp>
    </p:spTree>
    <p:extLst>
      <p:ext uri="{BB962C8B-B14F-4D97-AF65-F5344CB8AC3E}">
        <p14:creationId xmlns:p14="http://schemas.microsoft.com/office/powerpoint/2010/main" val="536813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Diwylliannau Lleol a Byd-eang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84313"/>
            <a:ext cx="6335712" cy="468153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dirty="0" smtClean="0">
                <a:solidFill>
                  <a:schemeClr val="tx1"/>
                </a:solidFill>
              </a:rPr>
              <a:t>Segmentau defnyddwyr yn cydgyfarfod yn segmentau byd-eang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r>
              <a:rPr lang="cy-GB" dirty="0" smtClean="0">
                <a:solidFill>
                  <a:schemeClr val="tx1"/>
                </a:solidFill>
              </a:rPr>
              <a:t>Diwylliannau lleol o hyd yn gryf ac yn amrywiol</a:t>
            </a: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dirty="0" smtClean="0">
                <a:solidFill>
                  <a:schemeClr val="tx1"/>
                </a:solidFill>
              </a:rPr>
              <a:t>Adlach yn erbyn cyfalafiaeth ‘un maint i bawb’</a:t>
            </a:r>
          </a:p>
        </p:txBody>
      </p:sp>
      <p:sp>
        <p:nvSpPr>
          <p:cNvPr id="35842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73089EDD-66A4-4AAE-B54D-78D8D1543862}" type="slidenum">
              <a:rPr lang="en-GB">
                <a:solidFill>
                  <a:srgbClr val="D38E27"/>
                </a:solidFill>
              </a:rPr>
              <a:pPr algn="ctr" eaLnBrk="1" hangingPunct="1"/>
              <a:t>21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1205" name="Picture 2" descr="C:\Users\a.cockrill\AppData\Local\Microsoft\Windows\Temporary Internet Files\Content.IE5\JC49RABS\MP9004425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1628775"/>
            <a:ext cx="1704975" cy="256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8309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60350"/>
            <a:ext cx="4176713" cy="3313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838" y="3716338"/>
            <a:ext cx="4176712" cy="2941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375" y="242888"/>
            <a:ext cx="4100513" cy="315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733800"/>
            <a:ext cx="4176713" cy="292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77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Grymoedd Ffisegol</a:t>
            </a:r>
          </a:p>
        </p:txBody>
      </p:sp>
      <p:sp>
        <p:nvSpPr>
          <p:cNvPr id="1331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4895850" cy="3384550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Y newid yn yr hinsawdd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Llygredd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Pecynnu ailgylchadwy a di-wastraff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Defnyddio cynhwysion ecogyfeillgar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>
                <a:solidFill>
                  <a:schemeClr val="tx1"/>
                </a:solidFill>
              </a:rPr>
              <a:t>Profi cynhyrchion newydd ar anifeiliaid </a:t>
            </a:r>
          </a:p>
          <a:p>
            <a:pPr fontAlgn="auto">
              <a:spcAft>
                <a:spcPts val="0"/>
              </a:spcAft>
              <a:buClr>
                <a:schemeClr val="tx1"/>
              </a:buClr>
              <a:buFont typeface="Monotype Sorts" pitchFamily="-1" charset="2"/>
              <a:buBlip>
                <a:blip r:embed="rId3"/>
              </a:buBlip>
              <a:defRPr/>
            </a:pPr>
            <a:r>
              <a:rPr lang="cy-GB" sz="2800" dirty="0" smtClean="0"/>
              <a:t>Defnyddio cynhwysion ecogyfeillgar</a:t>
            </a:r>
            <a:endParaRPr lang="cy-GB" sz="28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Clr>
                <a:srgbClr val="FFFFCC"/>
              </a:buClr>
              <a:buFont typeface="Monotype Sorts" pitchFamily="-1" charset="2"/>
              <a:buNone/>
              <a:defRPr/>
            </a:pPr>
            <a:endParaRPr lang="en-GB" sz="2800" dirty="0" smtClean="0">
              <a:solidFill>
                <a:srgbClr val="FFFF99"/>
              </a:solidFill>
            </a:endParaRPr>
          </a:p>
        </p:txBody>
      </p:sp>
      <p:sp>
        <p:nvSpPr>
          <p:cNvPr id="37890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331BADA7-D163-4640-88B4-F085FD1B6476}" type="slidenum">
              <a:rPr lang="en-GB">
                <a:solidFill>
                  <a:srgbClr val="D38E27"/>
                </a:solidFill>
              </a:rPr>
              <a:pPr algn="ctr" eaLnBrk="1" hangingPunct="1"/>
              <a:t>23</a:t>
            </a:fld>
            <a:endParaRPr lang="en-GB">
              <a:solidFill>
                <a:srgbClr val="D38E27"/>
              </a:solidFill>
            </a:endParaRPr>
          </a:p>
        </p:txBody>
      </p:sp>
      <p:pic>
        <p:nvPicPr>
          <p:cNvPr id="54277" name="Picture 2" descr="C:\Users\bus-ac2\AppData\Local\Microsoft\Windows\Temporary Internet Files\Content.IE5\4JQPAJ82\MC90043386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225" y="486886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8" name="Picture 3" descr="C:\Users\bus-ac2\AppData\Local\Microsoft\Windows\Temporary Internet Files\Content.IE5\KBHF68X6\MP90044833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557338"/>
            <a:ext cx="3430588" cy="496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972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PQuestion"/>
          <p:cNvSpPr>
            <a:spLocks noGrp="1"/>
          </p:cNvSpPr>
          <p:nvPr>
            <p:ph type="title"/>
          </p:nvPr>
        </p:nvSpPr>
        <p:spPr>
          <a:xfrm>
            <a:off x="611560" y="1772816"/>
            <a:ext cx="6911975" cy="8699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y-GB" sz="3200" dirty="0" smtClean="0"/>
              <a:t>Faint o ddyfeisiau â chyswllt rhyngrwyd sydd gennych? (Llechen, Cyfrifiadur, gliniadur, chwaraeydd MP3, ffôn, gemau)</a:t>
            </a:r>
            <a:endParaRPr lang="cy-GB" sz="32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609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Dadansoddiad </a:t>
            </a:r>
            <a:r>
              <a:rPr lang="en-GB" dirty="0" smtClean="0"/>
              <a:t>SWOT </a:t>
            </a:r>
            <a:r>
              <a:rPr lang="en-GB" dirty="0" err="1" smtClean="0"/>
              <a:t>neu</a:t>
            </a:r>
            <a:r>
              <a:rPr lang="en-GB" dirty="0" smtClean="0"/>
              <a:t> TOWS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72" y="1278875"/>
            <a:ext cx="2857500" cy="28575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050" y="3573016"/>
            <a:ext cx="5097789" cy="297371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16016" y="1681398"/>
            <a:ext cx="20882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>
                <a:latin typeface="+mj-lt"/>
              </a:rPr>
              <a:t>Cryfderau</a:t>
            </a:r>
            <a:endParaRPr lang="en-GB" sz="2800" dirty="0" smtClean="0">
              <a:latin typeface="+mj-lt"/>
            </a:endParaRPr>
          </a:p>
          <a:p>
            <a:r>
              <a:rPr lang="en-GB" sz="2800" dirty="0" err="1" smtClean="0">
                <a:latin typeface="+mj-lt"/>
              </a:rPr>
              <a:t>Gwendidau</a:t>
            </a:r>
            <a:endParaRPr lang="en-GB" sz="2800" dirty="0" smtClean="0">
              <a:latin typeface="+mj-lt"/>
            </a:endParaRPr>
          </a:p>
          <a:p>
            <a:r>
              <a:rPr lang="en-GB" sz="2800" dirty="0" err="1" smtClean="0">
                <a:latin typeface="+mj-lt"/>
              </a:rPr>
              <a:t>Cyfleuoedd</a:t>
            </a:r>
            <a:endParaRPr lang="en-GB" sz="2800" dirty="0" smtClean="0">
              <a:latin typeface="+mj-lt"/>
            </a:endParaRPr>
          </a:p>
          <a:p>
            <a:r>
              <a:rPr lang="en-GB" sz="2800" dirty="0" err="1" smtClean="0">
                <a:latin typeface="+mj-lt"/>
              </a:rPr>
              <a:t>Bygythiadau</a:t>
            </a:r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508454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y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 </a:t>
            </a:r>
            <a:r>
              <a:rPr lang="cy-GB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Microamgylchedd</a:t>
            </a:r>
            <a:endParaRPr lang="cy-GB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389" name="Rectangle 3"/>
          <p:cNvSpPr>
            <a:spLocks noGrp="1" noChangeArrowheads="1"/>
          </p:cNvSpPr>
          <p:nvPr>
            <p:ph idx="1"/>
          </p:nvPr>
        </p:nvSpPr>
        <p:spPr>
          <a:xfrm>
            <a:off x="1908175" y="1484313"/>
            <a:ext cx="4319588" cy="3960812"/>
          </a:xfrm>
        </p:spPr>
        <p:txBody>
          <a:bodyPr/>
          <a:lstStyle/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Cwsmeriaid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cy-GB" sz="28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Dosbarthwyr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cy-GB" sz="28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Cyflenwyr</a:t>
            </a:r>
          </a:p>
          <a:p>
            <a:pPr>
              <a:buClr>
                <a:srgbClr val="FFFFCC"/>
              </a:buClr>
              <a:buFont typeface="Monotype Sorts"/>
              <a:buBlip>
                <a:blip r:embed="rId3"/>
              </a:buBlip>
            </a:pPr>
            <a:endParaRPr lang="cy-GB" sz="2800" dirty="0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Monotype Sorts"/>
              <a:buBlip>
                <a:blip r:embed="rId3"/>
              </a:buBlip>
            </a:pPr>
            <a:r>
              <a:rPr lang="cy-GB" sz="2800" dirty="0" smtClean="0">
                <a:solidFill>
                  <a:schemeClr val="tx1"/>
                </a:solidFill>
              </a:rPr>
              <a:t>Cystadleuwyr</a:t>
            </a:r>
          </a:p>
        </p:txBody>
      </p:sp>
      <p:sp>
        <p:nvSpPr>
          <p:cNvPr id="44034" name="Rectangle 4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403350" y="6381750"/>
            <a:ext cx="5551488" cy="365125"/>
          </a:xfrm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fld id="{CBD9E00A-54CD-417D-9159-7AFD3A790D02}" type="slidenum">
              <a:rPr lang="en-GB">
                <a:solidFill>
                  <a:srgbClr val="D38E27"/>
                </a:solidFill>
              </a:rPr>
              <a:pPr algn="ctr" eaLnBrk="1" hangingPunct="1"/>
              <a:t>26</a:t>
            </a:fld>
            <a:endParaRPr lang="en-GB">
              <a:solidFill>
                <a:srgbClr val="D38E27"/>
              </a:solidFill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6227763" y="1412875"/>
            <a:ext cx="2592387" cy="2447925"/>
          </a:xfrm>
          <a:prstGeom prst="cloudCallout">
            <a:avLst>
              <a:gd name="adj1" fmla="val -91381"/>
              <a:gd name="adj2" fmla="val -35259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4" name="TextBox 2"/>
          <p:cNvSpPr txBox="1">
            <a:spLocks noChangeArrowheads="1"/>
          </p:cNvSpPr>
          <p:nvPr/>
        </p:nvSpPr>
        <p:spPr bwMode="auto">
          <a:xfrm>
            <a:off x="6462105" y="1916113"/>
            <a:ext cx="2358045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dirty="0" smtClean="0"/>
              <a:t>Pwy yn union ydyn nhw? Beth mae arnyn nhw ei angen? Beth maen nhw am ei gael?</a:t>
            </a:r>
            <a:endParaRPr lang="cy-GB" dirty="0"/>
          </a:p>
        </p:txBody>
      </p:sp>
      <p:sp>
        <p:nvSpPr>
          <p:cNvPr id="4" name="Cloud Callout 3"/>
          <p:cNvSpPr/>
          <p:nvPr/>
        </p:nvSpPr>
        <p:spPr>
          <a:xfrm>
            <a:off x="5003800" y="4581525"/>
            <a:ext cx="2520950" cy="1800225"/>
          </a:xfrm>
          <a:prstGeom prst="cloudCallout">
            <a:avLst>
              <a:gd name="adj1" fmla="val -86486"/>
              <a:gd name="adj2" fmla="val -11810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8376" name="TextBox 4"/>
          <p:cNvSpPr txBox="1">
            <a:spLocks noChangeArrowheads="1"/>
          </p:cNvSpPr>
          <p:nvPr/>
        </p:nvSpPr>
        <p:spPr bwMode="auto">
          <a:xfrm>
            <a:off x="5220073" y="4725144"/>
            <a:ext cx="2484064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y-GB" dirty="0" smtClean="0"/>
              <a:t>Ydyn nhw’n ychwanegu gwerth at eich cynhyrchion neu’ch gwasanaeth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6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Crynhoi – Marchnata: Cyflwyniad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484784"/>
            <a:ext cx="8103274" cy="4230233"/>
          </a:xfrm>
        </p:spPr>
        <p:txBody>
          <a:bodyPr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marchnata’n ymwneud â diwallu anghenion, dymuniadau a gofynion cwsmeriaid – a hynny er elw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Mae’r Cysyniad Marchnata yn seiliedig ar ddull o wneud busnes sy’n canolbwyntio ar y cwsmer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rheoli marchnata’n golygu dewis pa gwsmeriaid i’w gwasanaethu a llunio </a:t>
            </a:r>
            <a:r>
              <a:rPr lang="cy-GB" sz="1600" smtClean="0"/>
              <a:t>‘cynnig’ </a:t>
            </a:r>
            <a:r>
              <a:rPr lang="cy-GB" sz="1600" dirty="0" smtClean="0"/>
              <a:t>sy’n darparu gwerth i gwsmeriaid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marchnata’n newid yn barhaus i addasu i’r amgylchedd sy’n newid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dyfodol marchnata’n ansicr, ond mae ffactorau allweddol megis technoleg yn cael effaith enfawr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Mae’r amgylchedd marchnata’n cynnwys </a:t>
            </a:r>
            <a:r>
              <a:rPr lang="cy-GB" sz="1600" dirty="0" err="1" smtClean="0"/>
              <a:t>micramgylchedd</a:t>
            </a:r>
            <a:r>
              <a:rPr lang="cy-GB" sz="1600" dirty="0" smtClean="0"/>
              <a:t> a </a:t>
            </a:r>
            <a:r>
              <a:rPr lang="cy-GB" sz="1600" dirty="0" err="1" smtClean="0"/>
              <a:t>macroamgylchedd</a:t>
            </a:r>
            <a:r>
              <a:rPr lang="cy-GB" sz="1600" dirty="0" smtClean="0"/>
              <a:t>.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i’r </a:t>
            </a:r>
            <a:r>
              <a:rPr lang="cy-GB" sz="1600" dirty="0" err="1" smtClean="0"/>
              <a:t>macroamgylchedd</a:t>
            </a:r>
            <a:r>
              <a:rPr lang="cy-GB" sz="1600" dirty="0" smtClean="0"/>
              <a:t> bum elfen allweddol: economaidd, cymdeithasol, cyfreithiol/gwleidyddol, technolegol a ffisegol.</a:t>
            </a:r>
          </a:p>
          <a:p>
            <a:pPr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r>
              <a:rPr lang="cy-GB" sz="1600" dirty="0" smtClean="0"/>
              <a:t>Mae pedair elfen allweddol i’r </a:t>
            </a:r>
            <a:r>
              <a:rPr lang="cy-GB" sz="1600" dirty="0" err="1" smtClean="0"/>
              <a:t>microamgylchedd</a:t>
            </a:r>
            <a:r>
              <a:rPr lang="cy-GB" sz="1600" dirty="0" smtClean="0"/>
              <a:t>: cyflenwyr, dosbarthwyr, cwsmeriaid a chystadleuwyr.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05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4&quot;&gt;&lt;property id=&quot;20148&quot; value=&quot;5&quot;/&gt;&lt;property id=&quot;20300&quot; value=&quot;Slide 1&quot;/&gt;&lt;property id=&quot;20307&quot; value=&quot;324&quot;/&gt;&lt;/object&gt;&lt;object type=&quot;3&quot; unique_id=&quot;10013&quot;&gt;&lt;property id=&quot;20148&quot; value=&quot;5&quot;/&gt;&lt;property id=&quot;20300&quot; value=&quot;Slide 10&quot;/&gt;&lt;property id=&quot;20307&quot; value=&quot;334&quot;/&gt;&lt;/object&gt;&lt;object type=&quot;3&quot; unique_id=&quot;10014&quot;&gt;&lt;property id=&quot;20148&quot; value=&quot;5&quot;/&gt;&lt;property id=&quot;20300&quot; value=&quot;Slide 2&quot;/&gt;&lt;property id=&quot;20307&quot; value=&quot;335&quot;/&gt;&lt;/object&gt;&lt;object type=&quot;3&quot; unique_id=&quot;10015&quot;&gt;&lt;property id=&quot;20148&quot; value=&quot;5&quot;/&gt;&lt;property id=&quot;20300&quot; value=&quot;Slide 3&quot;/&gt;&lt;property id=&quot;20307&quot; value=&quot;336&quot;/&gt;&lt;/object&gt;&lt;object type=&quot;3&quot; unique_id=&quot;10016&quot;&gt;&lt;property id=&quot;20148&quot; value=&quot;5&quot;/&gt;&lt;property id=&quot;20300&quot; value=&quot;Slide 4&quot;/&gt;&lt;property id=&quot;20307&quot; value=&quot;337&quot;/&gt;&lt;/object&gt;&lt;object type=&quot;3&quot; unique_id=&quot;10017&quot;&gt;&lt;property id=&quot;20148&quot; value=&quot;5&quot;/&gt;&lt;property id=&quot;20300&quot; value=&quot;Slide 5&quot;/&gt;&lt;property id=&quot;20307&quot; value=&quot;338&quot;/&gt;&lt;/object&gt;&lt;object type=&quot;3&quot; unique_id=&quot;10018&quot;&gt;&lt;property id=&quot;20148&quot; value=&quot;5&quot;/&gt;&lt;property id=&quot;20300&quot; value=&quot;Slide 6&quot;/&gt;&lt;property id=&quot;20307&quot; value=&quot;339&quot;/&gt;&lt;/object&gt;&lt;object type=&quot;3&quot; unique_id=&quot;10019&quot;&gt;&lt;property id=&quot;20148&quot; value=&quot;5&quot;/&gt;&lt;property id=&quot;20300&quot; value=&quot;Slide 7&quot;/&gt;&lt;property id=&quot;20307&quot; value=&quot;340&quot;/&gt;&lt;/object&gt;&lt;object type=&quot;3&quot; unique_id=&quot;10020&quot;&gt;&lt;property id=&quot;20148&quot; value=&quot;5&quot;/&gt;&lt;property id=&quot;20300&quot; value=&quot;Slide 8&quot;/&gt;&lt;property id=&quot;20307&quot; value=&quot;341&quot;/&gt;&lt;/object&gt;&lt;object type=&quot;3&quot; unique_id=&quot;10021&quot;&gt;&lt;property id=&quot;20148&quot; value=&quot;5&quot;/&gt;&lt;property id=&quot;20300&quot; value=&quot;Slide 9&quot;/&gt;&lt;property id=&quot;20307&quot; value=&quot;342&quot;/&gt;&lt;/object&gt;&lt;object type=&quot;3&quot; unique_id=&quot;10022&quot;&gt;&lt;property id=&quot;20148&quot; value=&quot;5&quot;/&gt;&lt;property id=&quot;20300&quot; value=&quot;Slide 11&quot;/&gt;&lt;property id=&quot;20307&quot; value=&quot;344&quot;/&gt;&lt;/object&gt;&lt;object type=&quot;3&quot; unique_id=&quot;10023&quot;&gt;&lt;property id=&quot;20148&quot; value=&quot;5&quot;/&gt;&lt;property id=&quot;20300&quot; value=&quot;Slide 12&quot;/&gt;&lt;property id=&quot;20307&quot; value=&quot;345&quot;/&gt;&lt;/object&gt;&lt;object type=&quot;3&quot; unique_id=&quot;10024&quot;&gt;&lt;property id=&quot;20148&quot; value=&quot;5&quot;/&gt;&lt;property id=&quot;20300&quot; value=&quot;Slide 13&quot;/&gt;&lt;property id=&quot;20307&quot; value=&quot;346&quot;/&gt;&lt;/object&gt;&lt;object type=&quot;3&quot; unique_id=&quot;10025&quot;&gt;&lt;property id=&quot;20148&quot; value=&quot;5&quot;/&gt;&lt;property id=&quot;20300&quot; value=&quot;Slide 14&quot;/&gt;&lt;property id=&quot;20307&quot; value=&quot;343&quot;/&gt;&lt;/object&gt;&lt;/object&gt;&lt;/object&gt;&lt;/database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ESULTS" val="How many Internet enabled devices do you own? (Tablet computer PC, laptop, MP3 player, phone, game consoles)&#10;30[;]30[;]30[;]False[;]0[;]&#10;4.46666666666667[;]4.5[;]2.88367050051762[;]8.31555555555556&#10;3[;]0[;]0[;]0[;]&#10;3[;]0[;]1[;]1[;]&#10;3[;]0[;]2[;]2[;]&#10;4[;]0[;]3[;]3[;]&#10;2[;]0[;]4[;]4[;]&#10;3[;]0[;]5[;]5[;]&#10;3[;]0[;]6[;]6[;]&#10;3[;]0[;]7[;]7[;]&#10;3[;]0[;]8[;]8[;]&#10;3[;]0[;]9[;]9[;]&#10;"/>
  <p:tag name="AUTOOPENPOLL" val="True"/>
  <p:tag name="HASRESULTS" val="False"/>
  <p:tag name="TYPE" val="NumericSlide"/>
  <p:tag name="TPQUESTIONXML" val="﻿&lt;?xml version=&quot;1.0&quot; encoding=&quot;utf-8&quot;?&gt;&#10;&lt;questionlist&gt;&#10;    &lt;properties&gt;&#10;        &lt;guid&gt;6557AB639A3C4E9E98299D272E911F95&lt;/guid&gt;&#10;        &lt;description /&gt;&#10;    &lt;/properties&gt;&#10;    &lt;questionlisttemplate&gt;&#10;        &lt;correctvalue&gt;1&lt;/correctvalue&gt;&#10;        &lt;incorrectvalue&gt;0&lt;/incorrectvalue&gt;&#10;        &lt;questiontype&gt;1&lt;/questiontype&gt;&#10;        &lt;numberofchoices&gt;4&lt;/numberofchoices&gt;&#10;        &lt;bulletstyle&gt;2&lt;/bulletstyle&gt;&#10;        &lt;questionfont&gt;Verdana&lt;/questionfont&gt;&#10;        &lt;questionfontsize&gt;12&lt;/questionfontsize&gt;&#10;        &lt;answerfont&gt;Verdana&lt;/answerfont&gt;&#10;        &lt;answerfontsize&gt;12&lt;/answerfontsize&gt;&#10;        &lt;showresults&gt;True&lt;/showresults&gt;&#10;        &lt;countdowntime&gt;30&lt;/countdowntime&gt;&#10;        &lt;responsegrid&gt;0&lt;/responsegrid&gt;&#10;    &lt;/questionlisttemplate&gt;&#10;    &lt;questions&gt;&#10;        &lt;numeric&gt;&#10;            &lt;guid&gt;43FBA3EE40EF4CA6941F82685E5F61A3&lt;/guid&gt;&#10;            &lt;repollguid&gt;3B5CC24064444892A45AE300A36785B1&lt;/repollguid&gt;&#10;            &lt;sourceid&gt;BAC5DFF018CB4351B605A56BD280B7D8&lt;/sourceid&gt;&#10;            &lt;questiontext&gt;How many Internet enabled devices do you own? (Tablet computer PC, laptop, MP3 player, phone, game consoles)&lt;/questiontext&gt;&#10;            &lt;showresults&gt;True&lt;/showresults&gt;&#10;            &lt;responsegrid&gt;0&lt;/responsegrid&gt;&#10;            &lt;countdowntimer&gt;False&lt;/countdowntimer&gt;&#10;            &lt;countdowntime&gt;30&lt;/countdowntime&gt;&#10;            &lt;correctvalue&gt;1&lt;/correctvalue&gt;&#10;            &lt;incorrectvalue&gt;0&lt;/incorrectvalue&gt;&#10;            &lt;correctanswerindicator&gt;True&lt;/correctanswerindicator&gt;&#10;            &lt;numericvaluetype&gt;0&lt;/numericvaluetype&gt;&#10;        &lt;/numeric&gt;&#10;    &lt;/questions&gt;&#10;&lt;/questionlist&gt;"/>
</p:tagLst>
</file>

<file path=ppt/theme/theme1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EA0000"/>
      </a:accent1>
      <a:accent2>
        <a:srgbClr val="AB0042"/>
      </a:accent2>
      <a:accent3>
        <a:srgbClr val="17AD45"/>
      </a:accent3>
      <a:accent4>
        <a:srgbClr val="2D6B29"/>
      </a:accent4>
      <a:accent5>
        <a:srgbClr val="4C4C4C"/>
      </a:accent5>
      <a:accent6>
        <a:srgbClr val="696969"/>
      </a:accent6>
      <a:hlink>
        <a:srgbClr val="9D9D9D"/>
      </a:hlink>
      <a:folHlink>
        <a:srgbClr val="BDBDBD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5098</TotalTime>
  <Words>970</Words>
  <Application>Microsoft Office PowerPoint</Application>
  <PresentationFormat>On-screen Show (4:3)</PresentationFormat>
  <Paragraphs>196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6" baseType="lpstr">
      <vt:lpstr>ＭＳ Ｐゴシック</vt:lpstr>
      <vt:lpstr>Arial</vt:lpstr>
      <vt:lpstr>Calibri</vt:lpstr>
      <vt:lpstr>Monotype Sorts</vt:lpstr>
      <vt:lpstr>Times</vt:lpstr>
      <vt:lpstr>Times New Roman</vt:lpstr>
      <vt:lpstr>Wingdings</vt:lpstr>
      <vt:lpstr>Wingdings 2</vt:lpstr>
      <vt:lpstr>1_Office Theme</vt:lpstr>
      <vt:lpstr>Marchnata mewn cyd-destun dwyieithog </vt:lpstr>
      <vt:lpstr>PowerPoint Presentation</vt:lpstr>
      <vt:lpstr>Ystyr marchnata yw:</vt:lpstr>
      <vt:lpstr>Ystyr marchnata yw</vt:lpstr>
      <vt:lpstr>PowerPoint Presentation</vt:lpstr>
      <vt:lpstr>Yn fwy annodd i gadw/datblygu y mantais cystaleuol: </vt:lpstr>
      <vt:lpstr>Y Broses Farchnata  </vt:lpstr>
      <vt:lpstr>Y 4 ‘P’ (50au &amp; 60au)</vt:lpstr>
      <vt:lpstr>Cymysgedd Marchnata Estynedig (’70au)</vt:lpstr>
      <vt:lpstr>Gogwydd y Farchnad (80au &amp; 90au)</vt:lpstr>
      <vt:lpstr>Marchnata Perthnasoedd (’90au ymlaen)</vt:lpstr>
      <vt:lpstr>Cyfathrebu: o’r hen i’r newydd</vt:lpstr>
      <vt:lpstr>Dau Gwestiwn i Farchnatwyr</vt:lpstr>
      <vt:lpstr>Y Dirwedd Farchnata sy’n Newid</vt:lpstr>
      <vt:lpstr>Yr amgylchedd economaidd</vt:lpstr>
      <vt:lpstr>Yr Amgylchedd Marchnata</vt:lpstr>
      <vt:lpstr>Yr Amgylchedd Marchnata</vt:lpstr>
      <vt:lpstr>PowerPoint Presentation</vt:lpstr>
      <vt:lpstr>Newidiadau yn Nisgwyliadau Defnyddwyr </vt:lpstr>
      <vt:lpstr>Y Brandiau Mwyaf Moesegol ym Marn Pobl mewn Gwledydd a Ddewiswyd</vt:lpstr>
      <vt:lpstr>Diwylliannau Lleol a Byd-eang</vt:lpstr>
      <vt:lpstr>PowerPoint Presentation</vt:lpstr>
      <vt:lpstr>Grymoedd Ffisegol</vt:lpstr>
      <vt:lpstr>Faint o ddyfeisiau â chyswllt rhyngrwyd sydd gennych? (Llechen, Cyfrifiadur, gliniadur, chwaraeydd MP3, ffôn, gemau)</vt:lpstr>
      <vt:lpstr>Dadansoddiad SWOT neu TOWS</vt:lpstr>
      <vt:lpstr>Y Microamgylchedd</vt:lpstr>
      <vt:lpstr>Crynhoi – Marchnata: Cyflwyniad</vt:lpstr>
    </vt:vector>
  </TitlesOfParts>
  <Company>FP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RB</dc:creator>
  <cp:lastModifiedBy>Huw Thomas (Business &amp; Management)</cp:lastModifiedBy>
  <cp:revision>613</cp:revision>
  <cp:lastPrinted>2016-10-18T15:05:32Z</cp:lastPrinted>
  <dcterms:created xsi:type="dcterms:W3CDTF">2002-01-09T07:28:14Z</dcterms:created>
  <dcterms:modified xsi:type="dcterms:W3CDTF">2016-10-18T15:05:55Z</dcterms:modified>
</cp:coreProperties>
</file>