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8"/>
  </p:notesMasterIdLst>
  <p:handoutMasterIdLst>
    <p:handoutMasterId r:id="rId39"/>
  </p:handoutMasterIdLst>
  <p:sldIdLst>
    <p:sldId id="256" r:id="rId5"/>
    <p:sldId id="268" r:id="rId6"/>
    <p:sldId id="307" r:id="rId7"/>
    <p:sldId id="278" r:id="rId8"/>
    <p:sldId id="280" r:id="rId9"/>
    <p:sldId id="303" r:id="rId10"/>
    <p:sldId id="304" r:id="rId11"/>
    <p:sldId id="305" r:id="rId12"/>
    <p:sldId id="306" r:id="rId13"/>
    <p:sldId id="308" r:id="rId14"/>
    <p:sldId id="314" r:id="rId15"/>
    <p:sldId id="315" r:id="rId16"/>
    <p:sldId id="316" r:id="rId17"/>
    <p:sldId id="317" r:id="rId18"/>
    <p:sldId id="318" r:id="rId19"/>
    <p:sldId id="320" r:id="rId20"/>
    <p:sldId id="321" r:id="rId21"/>
    <p:sldId id="277" r:id="rId22"/>
    <p:sldId id="319" r:id="rId23"/>
    <p:sldId id="322" r:id="rId24"/>
    <p:sldId id="323" r:id="rId25"/>
    <p:sldId id="309" r:id="rId26"/>
    <p:sldId id="324" r:id="rId27"/>
    <p:sldId id="325" r:id="rId28"/>
    <p:sldId id="327" r:id="rId29"/>
    <p:sldId id="326" r:id="rId30"/>
    <p:sldId id="310" r:id="rId31"/>
    <p:sldId id="311" r:id="rId32"/>
    <p:sldId id="312" r:id="rId33"/>
    <p:sldId id="313" r:id="rId34"/>
    <p:sldId id="329" r:id="rId35"/>
    <p:sldId id="328" r:id="rId36"/>
    <p:sldId id="302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88"/>
    <p:restoredTop sz="86442"/>
  </p:normalViewPr>
  <p:slideViewPr>
    <p:cSldViewPr>
      <p:cViewPr varScale="1">
        <p:scale>
          <a:sx n="59" d="100"/>
          <a:sy n="59" d="100"/>
        </p:scale>
        <p:origin x="36" y="7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12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0830"/>
    </p:cViewPr>
  </p:sorterViewPr>
  <p:notesViewPr>
    <p:cSldViewPr>
      <p:cViewPr varScale="1">
        <p:scale>
          <a:sx n="69" d="100"/>
          <a:sy n="69" d="100"/>
        </p:scale>
        <p:origin x="1197" y="27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72D1E8-3F1D-4869-A2C5-C8512DB1EACE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84E91B4-6F5B-4514-AE25-C32352083A01}">
      <dgm:prSet phldrT="[Text]" custT="1"/>
      <dgm:spPr/>
      <dgm:t>
        <a:bodyPr/>
        <a:lstStyle/>
        <a:p>
          <a:r>
            <a:rPr lang="en-US" sz="1200" dirty="0" smtClean="0"/>
            <a:t>Language</a:t>
          </a:r>
          <a:endParaRPr lang="en-US" sz="1200" dirty="0"/>
        </a:p>
      </dgm:t>
    </dgm:pt>
    <dgm:pt modelId="{9467A22A-6985-4963-96C0-61F798145E76}" type="parTrans" cxnId="{EBEA3718-1CCA-4573-85AF-4A6EE70BB170}">
      <dgm:prSet/>
      <dgm:spPr/>
      <dgm:t>
        <a:bodyPr/>
        <a:lstStyle/>
        <a:p>
          <a:endParaRPr lang="en-US"/>
        </a:p>
      </dgm:t>
    </dgm:pt>
    <dgm:pt modelId="{93BA3FF5-8A25-446D-B9F8-4028388AFE71}" type="sibTrans" cxnId="{EBEA3718-1CCA-4573-85AF-4A6EE70BB170}">
      <dgm:prSet/>
      <dgm:spPr>
        <a:solidFill>
          <a:schemeClr val="bg2">
            <a:lumMod val="25000"/>
          </a:schemeClr>
        </a:solidFill>
      </dgm:spPr>
      <dgm:t>
        <a:bodyPr/>
        <a:lstStyle/>
        <a:p>
          <a:r>
            <a:rPr lang="en-US" dirty="0" smtClean="0"/>
            <a:t>FILTERS</a:t>
          </a:r>
          <a:endParaRPr lang="en-US" dirty="0"/>
        </a:p>
      </dgm:t>
    </dgm:pt>
    <dgm:pt modelId="{FEC5E19F-C58F-4BB9-A4BF-570A08DF3939}">
      <dgm:prSet phldrT="[Text]" phldr="1"/>
      <dgm:spPr/>
      <dgm:t>
        <a:bodyPr/>
        <a:lstStyle/>
        <a:p>
          <a:endParaRPr lang="en-US"/>
        </a:p>
      </dgm:t>
    </dgm:pt>
    <dgm:pt modelId="{2EA6654A-44C5-4F1C-AECC-C206827E6C84}" type="parTrans" cxnId="{19055B18-6948-47AB-A8B4-8D6422FC84AE}">
      <dgm:prSet/>
      <dgm:spPr/>
      <dgm:t>
        <a:bodyPr/>
        <a:lstStyle/>
        <a:p>
          <a:endParaRPr lang="en-US"/>
        </a:p>
      </dgm:t>
    </dgm:pt>
    <dgm:pt modelId="{E4287FFA-F543-4E92-9439-F6D173F9E8DA}" type="sibTrans" cxnId="{19055B18-6948-47AB-A8B4-8D6422FC84AE}">
      <dgm:prSet/>
      <dgm:spPr/>
      <dgm:t>
        <a:bodyPr/>
        <a:lstStyle/>
        <a:p>
          <a:endParaRPr lang="en-US"/>
        </a:p>
      </dgm:t>
    </dgm:pt>
    <dgm:pt modelId="{FC61F178-F444-4857-8E50-81666190695E}">
      <dgm:prSet phldrT="[Text]"/>
      <dgm:spPr/>
      <dgm:t>
        <a:bodyPr/>
        <a:lstStyle/>
        <a:p>
          <a:r>
            <a:rPr lang="en-US" dirty="0" smtClean="0"/>
            <a:t>Geographical Area</a:t>
          </a:r>
          <a:endParaRPr lang="en-US" dirty="0"/>
        </a:p>
      </dgm:t>
    </dgm:pt>
    <dgm:pt modelId="{BD045F9B-6643-4E98-8520-E85AC9F06B6C}" type="parTrans" cxnId="{C2D42477-D659-45B8-804E-AFE55A42848E}">
      <dgm:prSet/>
      <dgm:spPr/>
      <dgm:t>
        <a:bodyPr/>
        <a:lstStyle/>
        <a:p>
          <a:endParaRPr lang="en-US"/>
        </a:p>
      </dgm:t>
    </dgm:pt>
    <dgm:pt modelId="{2484E4FD-BB40-4A27-A39F-0ECD05E71674}" type="sibTrans" cxnId="{C2D42477-D659-45B8-804E-AFE55A42848E}">
      <dgm:prSet/>
      <dgm:spPr/>
      <dgm:t>
        <a:bodyPr/>
        <a:lstStyle/>
        <a:p>
          <a:r>
            <a:rPr lang="en-US" dirty="0" smtClean="0"/>
            <a:t>Publication Date</a:t>
          </a:r>
          <a:endParaRPr lang="en-US" dirty="0"/>
        </a:p>
      </dgm:t>
    </dgm:pt>
    <dgm:pt modelId="{F61C31D9-C675-48D2-96CB-54C12C9DBDBF}">
      <dgm:prSet phldrT="[Text]" phldr="1"/>
      <dgm:spPr/>
      <dgm:t>
        <a:bodyPr/>
        <a:lstStyle/>
        <a:p>
          <a:endParaRPr lang="en-US"/>
        </a:p>
      </dgm:t>
    </dgm:pt>
    <dgm:pt modelId="{E1A34D2E-8289-4053-A66D-82B0B9782918}" type="parTrans" cxnId="{01BB2BC6-7984-4C87-AF31-288041026BEA}">
      <dgm:prSet/>
      <dgm:spPr/>
      <dgm:t>
        <a:bodyPr/>
        <a:lstStyle/>
        <a:p>
          <a:endParaRPr lang="en-US"/>
        </a:p>
      </dgm:t>
    </dgm:pt>
    <dgm:pt modelId="{8890380E-1F38-4366-8E8C-8423230B8B83}" type="sibTrans" cxnId="{01BB2BC6-7984-4C87-AF31-288041026BEA}">
      <dgm:prSet/>
      <dgm:spPr/>
      <dgm:t>
        <a:bodyPr/>
        <a:lstStyle/>
        <a:p>
          <a:endParaRPr lang="en-US"/>
        </a:p>
      </dgm:t>
    </dgm:pt>
    <dgm:pt modelId="{AAC41C2F-00D1-461B-85DE-816373BB3B58}">
      <dgm:prSet phldrT="[Text]" custT="1"/>
      <dgm:spPr/>
      <dgm:t>
        <a:bodyPr/>
        <a:lstStyle/>
        <a:p>
          <a:r>
            <a:rPr lang="en-US" sz="1200" dirty="0" smtClean="0"/>
            <a:t>Publication Type</a:t>
          </a:r>
          <a:endParaRPr lang="en-US" sz="1200" dirty="0"/>
        </a:p>
      </dgm:t>
    </dgm:pt>
    <dgm:pt modelId="{8334E18D-7E3F-49C9-9D3F-37265D712582}" type="parTrans" cxnId="{51186F2C-C203-40DF-A3C9-5BFE9EBCE260}">
      <dgm:prSet/>
      <dgm:spPr/>
      <dgm:t>
        <a:bodyPr/>
        <a:lstStyle/>
        <a:p>
          <a:endParaRPr lang="en-US"/>
        </a:p>
      </dgm:t>
    </dgm:pt>
    <dgm:pt modelId="{BA56D7FF-B2F0-41A5-BACC-61D034501DA9}" type="sibTrans" cxnId="{51186F2C-C203-40DF-A3C9-5BFE9EBCE260}">
      <dgm:prSet custT="1"/>
      <dgm:spPr/>
      <dgm:t>
        <a:bodyPr/>
        <a:lstStyle/>
        <a:p>
          <a:r>
            <a:rPr lang="en-US" sz="1400" dirty="0" smtClean="0"/>
            <a:t>Study type</a:t>
          </a:r>
          <a:endParaRPr lang="en-US" sz="1400" dirty="0"/>
        </a:p>
      </dgm:t>
    </dgm:pt>
    <dgm:pt modelId="{F3C55169-E239-49FC-A35A-9C4A8B69F851}">
      <dgm:prSet phldrT="[Text]" phldr="1"/>
      <dgm:spPr/>
      <dgm:t>
        <a:bodyPr/>
        <a:lstStyle/>
        <a:p>
          <a:endParaRPr lang="en-US"/>
        </a:p>
      </dgm:t>
    </dgm:pt>
    <dgm:pt modelId="{2BD92085-B59C-40EE-9DD4-73829A269F45}" type="parTrans" cxnId="{8B13B886-1AE0-481A-BEE8-11B7DC3A0F70}">
      <dgm:prSet/>
      <dgm:spPr/>
      <dgm:t>
        <a:bodyPr/>
        <a:lstStyle/>
        <a:p>
          <a:endParaRPr lang="en-US"/>
        </a:p>
      </dgm:t>
    </dgm:pt>
    <dgm:pt modelId="{A6B078A1-3D63-4E14-ADA3-93BDFD4CE066}" type="sibTrans" cxnId="{8B13B886-1AE0-481A-BEE8-11B7DC3A0F70}">
      <dgm:prSet/>
      <dgm:spPr/>
      <dgm:t>
        <a:bodyPr/>
        <a:lstStyle/>
        <a:p>
          <a:endParaRPr lang="en-US"/>
        </a:p>
      </dgm:t>
    </dgm:pt>
    <dgm:pt modelId="{3CB278AE-1C5F-4946-938A-C75A173B6560}" type="pres">
      <dgm:prSet presAssocID="{9A72D1E8-3F1D-4869-A2C5-C8512DB1EACE}" presName="Name0" presStyleCnt="0">
        <dgm:presLayoutVars>
          <dgm:chMax/>
          <dgm:chPref/>
          <dgm:dir/>
          <dgm:animLvl val="lvl"/>
        </dgm:presLayoutVars>
      </dgm:prSet>
      <dgm:spPr/>
    </dgm:pt>
    <dgm:pt modelId="{1FDAA233-59A8-41DA-BF6B-ADA7E8407B05}" type="pres">
      <dgm:prSet presAssocID="{584E91B4-6F5B-4514-AE25-C32352083A01}" presName="composite" presStyleCnt="0"/>
      <dgm:spPr/>
    </dgm:pt>
    <dgm:pt modelId="{C34E39F4-28A8-424F-95DF-4A325BBAA6D0}" type="pres">
      <dgm:prSet presAssocID="{584E91B4-6F5B-4514-AE25-C32352083A01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49CB3B8D-9230-4785-8DC8-64DAF81C705F}" type="pres">
      <dgm:prSet presAssocID="{584E91B4-6F5B-4514-AE25-C32352083A01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5D0DC3E9-BAEE-4BF3-8E45-9023B8E8CAF6}" type="pres">
      <dgm:prSet presAssocID="{584E91B4-6F5B-4514-AE25-C32352083A01}" presName="BalanceSpacing" presStyleCnt="0"/>
      <dgm:spPr/>
    </dgm:pt>
    <dgm:pt modelId="{38161720-0857-44DF-ADD2-FBB130E19BF6}" type="pres">
      <dgm:prSet presAssocID="{584E91B4-6F5B-4514-AE25-C32352083A01}" presName="BalanceSpacing1" presStyleCnt="0"/>
      <dgm:spPr/>
    </dgm:pt>
    <dgm:pt modelId="{9953AEB3-033B-4575-929E-FD40339F42C9}" type="pres">
      <dgm:prSet presAssocID="{93BA3FF5-8A25-446D-B9F8-4028388AFE71}" presName="Accent1Text" presStyleLbl="node1" presStyleIdx="1" presStyleCnt="6" custLinFactNeighborX="52559" custLinFactNeighborY="86265"/>
      <dgm:spPr/>
    </dgm:pt>
    <dgm:pt modelId="{A418F0FD-9178-4BA1-98C5-B316767EB24A}" type="pres">
      <dgm:prSet presAssocID="{93BA3FF5-8A25-446D-B9F8-4028388AFE71}" presName="spaceBetweenRectangles" presStyleCnt="0"/>
      <dgm:spPr/>
    </dgm:pt>
    <dgm:pt modelId="{7552CA68-17F9-4F86-A4A5-7638161FFDB7}" type="pres">
      <dgm:prSet presAssocID="{FC61F178-F444-4857-8E50-81666190695E}" presName="composite" presStyleCnt="0"/>
      <dgm:spPr/>
    </dgm:pt>
    <dgm:pt modelId="{47296561-5F7B-4AF8-B982-C5A28F024211}" type="pres">
      <dgm:prSet presAssocID="{FC61F178-F444-4857-8E50-81666190695E}" presName="Parent1" presStyleLbl="node1" presStyleIdx="2" presStyleCnt="6" custLinFactX="-9608" custLinFactNeighborX="-100000" custLinFactNeighborY="-357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E4EE836-E00C-43F1-B58A-33CA0D0C2A90}" type="pres">
      <dgm:prSet presAssocID="{FC61F178-F444-4857-8E50-81666190695E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42F22940-37DB-49F4-8EE4-D4BF7E9D9BFC}" type="pres">
      <dgm:prSet presAssocID="{FC61F178-F444-4857-8E50-81666190695E}" presName="BalanceSpacing" presStyleCnt="0"/>
      <dgm:spPr/>
    </dgm:pt>
    <dgm:pt modelId="{77B479E8-55B7-4C2D-9212-63446382B12F}" type="pres">
      <dgm:prSet presAssocID="{FC61F178-F444-4857-8E50-81666190695E}" presName="BalanceSpacing1" presStyleCnt="0"/>
      <dgm:spPr/>
    </dgm:pt>
    <dgm:pt modelId="{A6A38CCE-FE6F-48E7-8706-6D995601AC29}" type="pres">
      <dgm:prSet presAssocID="{2484E4FD-BB40-4A27-A39F-0ECD05E71674}" presName="Accent1Text" presStyleLbl="node1" presStyleIdx="3" presStyleCnt="6"/>
      <dgm:spPr/>
    </dgm:pt>
    <dgm:pt modelId="{200FA2EC-6842-48B3-AF12-C5E18185DAF3}" type="pres">
      <dgm:prSet presAssocID="{2484E4FD-BB40-4A27-A39F-0ECD05E71674}" presName="spaceBetweenRectangles" presStyleCnt="0"/>
      <dgm:spPr/>
    </dgm:pt>
    <dgm:pt modelId="{7FEB0CED-0D6A-4730-9B32-99BD80F22726}" type="pres">
      <dgm:prSet presAssocID="{AAC41C2F-00D1-461B-85DE-816373BB3B58}" presName="composite" presStyleCnt="0"/>
      <dgm:spPr/>
    </dgm:pt>
    <dgm:pt modelId="{1387B25A-7133-4EF0-AEB4-F3FC76433041}" type="pres">
      <dgm:prSet presAssocID="{AAC41C2F-00D1-461B-85DE-816373BB3B58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C8EFBB1-A328-41E1-822B-C939F8F41A67}" type="pres">
      <dgm:prSet presAssocID="{AAC41C2F-00D1-461B-85DE-816373BB3B58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2A268BA9-1E07-4A41-B27E-5D22DE3478A4}" type="pres">
      <dgm:prSet presAssocID="{AAC41C2F-00D1-461B-85DE-816373BB3B58}" presName="BalanceSpacing" presStyleCnt="0"/>
      <dgm:spPr/>
    </dgm:pt>
    <dgm:pt modelId="{19D1ED03-BA5F-4AD9-BFF8-EA20E0364F96}" type="pres">
      <dgm:prSet presAssocID="{AAC41C2F-00D1-461B-85DE-816373BB3B58}" presName="BalanceSpacing1" presStyleCnt="0"/>
      <dgm:spPr/>
    </dgm:pt>
    <dgm:pt modelId="{3D042049-F694-4831-96C0-A589789006D7}" type="pres">
      <dgm:prSet presAssocID="{BA56D7FF-B2F0-41A5-BACC-61D034501DA9}" presName="Accent1Text" presStyleLbl="node1" presStyleIdx="5" presStyleCnt="6"/>
      <dgm:spPr/>
    </dgm:pt>
  </dgm:ptLst>
  <dgm:cxnLst>
    <dgm:cxn modelId="{51186F2C-C203-40DF-A3C9-5BFE9EBCE260}" srcId="{9A72D1E8-3F1D-4869-A2C5-C8512DB1EACE}" destId="{AAC41C2F-00D1-461B-85DE-816373BB3B58}" srcOrd="2" destOrd="0" parTransId="{8334E18D-7E3F-49C9-9D3F-37265D712582}" sibTransId="{BA56D7FF-B2F0-41A5-BACC-61D034501DA9}"/>
    <dgm:cxn modelId="{EBEA3718-1CCA-4573-85AF-4A6EE70BB170}" srcId="{9A72D1E8-3F1D-4869-A2C5-C8512DB1EACE}" destId="{584E91B4-6F5B-4514-AE25-C32352083A01}" srcOrd="0" destOrd="0" parTransId="{9467A22A-6985-4963-96C0-61F798145E76}" sibTransId="{93BA3FF5-8A25-446D-B9F8-4028388AFE71}"/>
    <dgm:cxn modelId="{F15540AC-F6FB-44B4-88B5-00C35F5DAF90}" type="presOf" srcId="{584E91B4-6F5B-4514-AE25-C32352083A01}" destId="{C34E39F4-28A8-424F-95DF-4A325BBAA6D0}" srcOrd="0" destOrd="0" presId="urn:microsoft.com/office/officeart/2008/layout/AlternatingHexagons"/>
    <dgm:cxn modelId="{19055B18-6948-47AB-A8B4-8D6422FC84AE}" srcId="{584E91B4-6F5B-4514-AE25-C32352083A01}" destId="{FEC5E19F-C58F-4BB9-A4BF-570A08DF3939}" srcOrd="0" destOrd="0" parTransId="{2EA6654A-44C5-4F1C-AECC-C206827E6C84}" sibTransId="{E4287FFA-F543-4E92-9439-F6D173F9E8DA}"/>
    <dgm:cxn modelId="{7F32CF4E-AF5E-4ECD-A2B9-CF6B3714FC9B}" type="presOf" srcId="{9A72D1E8-3F1D-4869-A2C5-C8512DB1EACE}" destId="{3CB278AE-1C5F-4946-938A-C75A173B6560}" srcOrd="0" destOrd="0" presId="urn:microsoft.com/office/officeart/2008/layout/AlternatingHexagons"/>
    <dgm:cxn modelId="{8F6344A3-29A8-4B5B-B682-3B36F442E4AD}" type="presOf" srcId="{2484E4FD-BB40-4A27-A39F-0ECD05E71674}" destId="{A6A38CCE-FE6F-48E7-8706-6D995601AC29}" srcOrd="0" destOrd="0" presId="urn:microsoft.com/office/officeart/2008/layout/AlternatingHexagons"/>
    <dgm:cxn modelId="{4D097FF5-F9D1-447B-BDD2-7E70A4E55E43}" type="presOf" srcId="{FC61F178-F444-4857-8E50-81666190695E}" destId="{47296561-5F7B-4AF8-B982-C5A28F024211}" srcOrd="0" destOrd="0" presId="urn:microsoft.com/office/officeart/2008/layout/AlternatingHexagons"/>
    <dgm:cxn modelId="{77D7BDE4-6E95-4B7A-83B3-0275BC0C56AB}" type="presOf" srcId="{AAC41C2F-00D1-461B-85DE-816373BB3B58}" destId="{1387B25A-7133-4EF0-AEB4-F3FC76433041}" srcOrd="0" destOrd="0" presId="urn:microsoft.com/office/officeart/2008/layout/AlternatingHexagons"/>
    <dgm:cxn modelId="{5830081C-8F9F-43CA-B3D3-F55FE2649980}" type="presOf" srcId="{FEC5E19F-C58F-4BB9-A4BF-570A08DF3939}" destId="{49CB3B8D-9230-4785-8DC8-64DAF81C705F}" srcOrd="0" destOrd="0" presId="urn:microsoft.com/office/officeart/2008/layout/AlternatingHexagons"/>
    <dgm:cxn modelId="{8B13B886-1AE0-481A-BEE8-11B7DC3A0F70}" srcId="{AAC41C2F-00D1-461B-85DE-816373BB3B58}" destId="{F3C55169-E239-49FC-A35A-9C4A8B69F851}" srcOrd="0" destOrd="0" parTransId="{2BD92085-B59C-40EE-9DD4-73829A269F45}" sibTransId="{A6B078A1-3D63-4E14-ADA3-93BDFD4CE066}"/>
    <dgm:cxn modelId="{06A26B45-9AC5-4A14-B03D-7D5FA654FB12}" type="presOf" srcId="{F3C55169-E239-49FC-A35A-9C4A8B69F851}" destId="{FC8EFBB1-A328-41E1-822B-C939F8F41A67}" srcOrd="0" destOrd="0" presId="urn:microsoft.com/office/officeart/2008/layout/AlternatingHexagons"/>
    <dgm:cxn modelId="{9D742D8A-45D9-48AF-9010-346407B40D8B}" type="presOf" srcId="{F61C31D9-C675-48D2-96CB-54C12C9DBDBF}" destId="{8E4EE836-E00C-43F1-B58A-33CA0D0C2A90}" srcOrd="0" destOrd="0" presId="urn:microsoft.com/office/officeart/2008/layout/AlternatingHexagons"/>
    <dgm:cxn modelId="{C2D42477-D659-45B8-804E-AFE55A42848E}" srcId="{9A72D1E8-3F1D-4869-A2C5-C8512DB1EACE}" destId="{FC61F178-F444-4857-8E50-81666190695E}" srcOrd="1" destOrd="0" parTransId="{BD045F9B-6643-4E98-8520-E85AC9F06B6C}" sibTransId="{2484E4FD-BB40-4A27-A39F-0ECD05E71674}"/>
    <dgm:cxn modelId="{AF0843C9-5968-4DE5-9DE0-42A21E2709B3}" type="presOf" srcId="{BA56D7FF-B2F0-41A5-BACC-61D034501DA9}" destId="{3D042049-F694-4831-96C0-A589789006D7}" srcOrd="0" destOrd="0" presId="urn:microsoft.com/office/officeart/2008/layout/AlternatingHexagons"/>
    <dgm:cxn modelId="{A855313C-C58E-443E-B969-6E2F66620571}" type="presOf" srcId="{93BA3FF5-8A25-446D-B9F8-4028388AFE71}" destId="{9953AEB3-033B-4575-929E-FD40339F42C9}" srcOrd="0" destOrd="0" presId="urn:microsoft.com/office/officeart/2008/layout/AlternatingHexagons"/>
    <dgm:cxn modelId="{01BB2BC6-7984-4C87-AF31-288041026BEA}" srcId="{FC61F178-F444-4857-8E50-81666190695E}" destId="{F61C31D9-C675-48D2-96CB-54C12C9DBDBF}" srcOrd="0" destOrd="0" parTransId="{E1A34D2E-8289-4053-A66D-82B0B9782918}" sibTransId="{8890380E-1F38-4366-8E8C-8423230B8B83}"/>
    <dgm:cxn modelId="{0AC10CD4-03F6-4C09-A731-D716D3A1B563}" type="presParOf" srcId="{3CB278AE-1C5F-4946-938A-C75A173B6560}" destId="{1FDAA233-59A8-41DA-BF6B-ADA7E8407B05}" srcOrd="0" destOrd="0" presId="urn:microsoft.com/office/officeart/2008/layout/AlternatingHexagons"/>
    <dgm:cxn modelId="{1B3E7938-E64F-455A-BAD1-33B113B4D314}" type="presParOf" srcId="{1FDAA233-59A8-41DA-BF6B-ADA7E8407B05}" destId="{C34E39F4-28A8-424F-95DF-4A325BBAA6D0}" srcOrd="0" destOrd="0" presId="urn:microsoft.com/office/officeart/2008/layout/AlternatingHexagons"/>
    <dgm:cxn modelId="{D9744EC7-005C-452C-B60F-6FFAA1B4CD7C}" type="presParOf" srcId="{1FDAA233-59A8-41DA-BF6B-ADA7E8407B05}" destId="{49CB3B8D-9230-4785-8DC8-64DAF81C705F}" srcOrd="1" destOrd="0" presId="urn:microsoft.com/office/officeart/2008/layout/AlternatingHexagons"/>
    <dgm:cxn modelId="{EA7D59B5-5414-42EB-9A46-9818C39DC59B}" type="presParOf" srcId="{1FDAA233-59A8-41DA-BF6B-ADA7E8407B05}" destId="{5D0DC3E9-BAEE-4BF3-8E45-9023B8E8CAF6}" srcOrd="2" destOrd="0" presId="urn:microsoft.com/office/officeart/2008/layout/AlternatingHexagons"/>
    <dgm:cxn modelId="{F1CBE230-39F1-4FCA-90A0-1E04F475F53D}" type="presParOf" srcId="{1FDAA233-59A8-41DA-BF6B-ADA7E8407B05}" destId="{38161720-0857-44DF-ADD2-FBB130E19BF6}" srcOrd="3" destOrd="0" presId="urn:microsoft.com/office/officeart/2008/layout/AlternatingHexagons"/>
    <dgm:cxn modelId="{386375D0-6FD4-43C7-B6D4-E60F789878CB}" type="presParOf" srcId="{1FDAA233-59A8-41DA-BF6B-ADA7E8407B05}" destId="{9953AEB3-033B-4575-929E-FD40339F42C9}" srcOrd="4" destOrd="0" presId="urn:microsoft.com/office/officeart/2008/layout/AlternatingHexagons"/>
    <dgm:cxn modelId="{5F34B80D-E53D-4520-9919-112594E144EE}" type="presParOf" srcId="{3CB278AE-1C5F-4946-938A-C75A173B6560}" destId="{A418F0FD-9178-4BA1-98C5-B316767EB24A}" srcOrd="1" destOrd="0" presId="urn:microsoft.com/office/officeart/2008/layout/AlternatingHexagons"/>
    <dgm:cxn modelId="{4AECF25A-1BF7-44AE-91A3-8E9F82CF16FC}" type="presParOf" srcId="{3CB278AE-1C5F-4946-938A-C75A173B6560}" destId="{7552CA68-17F9-4F86-A4A5-7638161FFDB7}" srcOrd="2" destOrd="0" presId="urn:microsoft.com/office/officeart/2008/layout/AlternatingHexagons"/>
    <dgm:cxn modelId="{23BD57D3-1951-4B40-8C9E-8F51D3F59126}" type="presParOf" srcId="{7552CA68-17F9-4F86-A4A5-7638161FFDB7}" destId="{47296561-5F7B-4AF8-B982-C5A28F024211}" srcOrd="0" destOrd="0" presId="urn:microsoft.com/office/officeart/2008/layout/AlternatingHexagons"/>
    <dgm:cxn modelId="{D17A1984-51CE-4FF4-816D-F2D15B4D6E68}" type="presParOf" srcId="{7552CA68-17F9-4F86-A4A5-7638161FFDB7}" destId="{8E4EE836-E00C-43F1-B58A-33CA0D0C2A90}" srcOrd="1" destOrd="0" presId="urn:microsoft.com/office/officeart/2008/layout/AlternatingHexagons"/>
    <dgm:cxn modelId="{4E1F4A35-2ECA-461D-A157-139F3660A18E}" type="presParOf" srcId="{7552CA68-17F9-4F86-A4A5-7638161FFDB7}" destId="{42F22940-37DB-49F4-8EE4-D4BF7E9D9BFC}" srcOrd="2" destOrd="0" presId="urn:microsoft.com/office/officeart/2008/layout/AlternatingHexagons"/>
    <dgm:cxn modelId="{30C5270A-2047-45A7-9AEE-000CC5BE06FF}" type="presParOf" srcId="{7552CA68-17F9-4F86-A4A5-7638161FFDB7}" destId="{77B479E8-55B7-4C2D-9212-63446382B12F}" srcOrd="3" destOrd="0" presId="urn:microsoft.com/office/officeart/2008/layout/AlternatingHexagons"/>
    <dgm:cxn modelId="{FBA98DEC-6D8C-4A07-AD2F-7C637DA8A1CD}" type="presParOf" srcId="{7552CA68-17F9-4F86-A4A5-7638161FFDB7}" destId="{A6A38CCE-FE6F-48E7-8706-6D995601AC29}" srcOrd="4" destOrd="0" presId="urn:microsoft.com/office/officeart/2008/layout/AlternatingHexagons"/>
    <dgm:cxn modelId="{4E5F3CF2-ACED-4236-AD61-5D783737B131}" type="presParOf" srcId="{3CB278AE-1C5F-4946-938A-C75A173B6560}" destId="{200FA2EC-6842-48B3-AF12-C5E18185DAF3}" srcOrd="3" destOrd="0" presId="urn:microsoft.com/office/officeart/2008/layout/AlternatingHexagons"/>
    <dgm:cxn modelId="{C26E25CC-EE40-4BA4-8BE1-CAD2568970AB}" type="presParOf" srcId="{3CB278AE-1C5F-4946-938A-C75A173B6560}" destId="{7FEB0CED-0D6A-4730-9B32-99BD80F22726}" srcOrd="4" destOrd="0" presId="urn:microsoft.com/office/officeart/2008/layout/AlternatingHexagons"/>
    <dgm:cxn modelId="{B324BB0E-6CB4-472C-B150-066124ED0836}" type="presParOf" srcId="{7FEB0CED-0D6A-4730-9B32-99BD80F22726}" destId="{1387B25A-7133-4EF0-AEB4-F3FC76433041}" srcOrd="0" destOrd="0" presId="urn:microsoft.com/office/officeart/2008/layout/AlternatingHexagons"/>
    <dgm:cxn modelId="{BDED3D46-72C3-4F8D-BDB1-20FA88D07202}" type="presParOf" srcId="{7FEB0CED-0D6A-4730-9B32-99BD80F22726}" destId="{FC8EFBB1-A328-41E1-822B-C939F8F41A67}" srcOrd="1" destOrd="0" presId="urn:microsoft.com/office/officeart/2008/layout/AlternatingHexagons"/>
    <dgm:cxn modelId="{521D3FDA-5CEA-4682-8848-FC0EFFE5249D}" type="presParOf" srcId="{7FEB0CED-0D6A-4730-9B32-99BD80F22726}" destId="{2A268BA9-1E07-4A41-B27E-5D22DE3478A4}" srcOrd="2" destOrd="0" presId="urn:microsoft.com/office/officeart/2008/layout/AlternatingHexagons"/>
    <dgm:cxn modelId="{6617F392-2C64-4CE2-BE6A-5362A5219506}" type="presParOf" srcId="{7FEB0CED-0D6A-4730-9B32-99BD80F22726}" destId="{19D1ED03-BA5F-4AD9-BFF8-EA20E0364F96}" srcOrd="3" destOrd="0" presId="urn:microsoft.com/office/officeart/2008/layout/AlternatingHexagons"/>
    <dgm:cxn modelId="{4B9C8528-6F1C-423C-84A7-487EA439E4E2}" type="presParOf" srcId="{7FEB0CED-0D6A-4730-9B32-99BD80F22726}" destId="{3D042049-F694-4831-96C0-A589789006D7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4E39F4-28A8-424F-95DF-4A325BBAA6D0}">
      <dsp:nvSpPr>
        <dsp:cNvPr id="0" name=""/>
        <dsp:cNvSpPr/>
      </dsp:nvSpPr>
      <dsp:spPr>
        <a:xfrm rot="5400000">
          <a:off x="3712272" y="95292"/>
          <a:ext cx="1451074" cy="126243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Language</a:t>
          </a:r>
          <a:endParaRPr lang="en-US" sz="1200" kern="1200" dirty="0"/>
        </a:p>
      </dsp:txBody>
      <dsp:txXfrm rot="-5400000">
        <a:off x="4003321" y="227098"/>
        <a:ext cx="868976" cy="998822"/>
      </dsp:txXfrm>
    </dsp:sp>
    <dsp:sp modelId="{49CB3B8D-9230-4785-8DC8-64DAF81C705F}">
      <dsp:nvSpPr>
        <dsp:cNvPr id="0" name=""/>
        <dsp:cNvSpPr/>
      </dsp:nvSpPr>
      <dsp:spPr>
        <a:xfrm>
          <a:off x="5107334" y="291187"/>
          <a:ext cx="1619398" cy="8706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000" kern="1200"/>
        </a:p>
      </dsp:txBody>
      <dsp:txXfrm>
        <a:off x="5107334" y="291187"/>
        <a:ext cx="1619398" cy="870644"/>
      </dsp:txXfrm>
    </dsp:sp>
    <dsp:sp modelId="{9953AEB3-033B-4575-929E-FD40339F42C9}">
      <dsp:nvSpPr>
        <dsp:cNvPr id="0" name=""/>
        <dsp:cNvSpPr/>
      </dsp:nvSpPr>
      <dsp:spPr>
        <a:xfrm rot="5400000">
          <a:off x="3012365" y="1347061"/>
          <a:ext cx="1451074" cy="1262434"/>
        </a:xfrm>
        <a:prstGeom prst="hexagon">
          <a:avLst>
            <a:gd name="adj" fmla="val 25000"/>
            <a:gd name="vf" fmla="val 115470"/>
          </a:avLst>
        </a:prstGeom>
        <a:solidFill>
          <a:schemeClr val="bg2">
            <a:lumMod val="2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FILTERS</a:t>
          </a:r>
          <a:endParaRPr lang="en-US" sz="1600" kern="1200" dirty="0"/>
        </a:p>
      </dsp:txBody>
      <dsp:txXfrm rot="-5400000">
        <a:off x="3303414" y="1478867"/>
        <a:ext cx="868976" cy="998822"/>
      </dsp:txXfrm>
    </dsp:sp>
    <dsp:sp modelId="{47296561-5F7B-4AF8-B982-C5A28F024211}">
      <dsp:nvSpPr>
        <dsp:cNvPr id="0" name=""/>
        <dsp:cNvSpPr/>
      </dsp:nvSpPr>
      <dsp:spPr>
        <a:xfrm rot="5400000">
          <a:off x="1644216" y="1275044"/>
          <a:ext cx="1451074" cy="126243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/>
            <a:t>Geographical Area</a:t>
          </a:r>
          <a:endParaRPr lang="en-US" sz="1000" kern="1200" dirty="0"/>
        </a:p>
      </dsp:txBody>
      <dsp:txXfrm rot="-5400000">
        <a:off x="1935265" y="1406850"/>
        <a:ext cx="868976" cy="998822"/>
      </dsp:txXfrm>
    </dsp:sp>
    <dsp:sp modelId="{8E4EE836-E00C-43F1-B58A-33CA0D0C2A90}">
      <dsp:nvSpPr>
        <dsp:cNvPr id="0" name=""/>
        <dsp:cNvSpPr/>
      </dsp:nvSpPr>
      <dsp:spPr>
        <a:xfrm>
          <a:off x="1502866" y="1522859"/>
          <a:ext cx="1567160" cy="8706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000" kern="1200"/>
        </a:p>
      </dsp:txBody>
      <dsp:txXfrm>
        <a:off x="1502866" y="1522859"/>
        <a:ext cx="1567160" cy="870644"/>
      </dsp:txXfrm>
    </dsp:sp>
    <dsp:sp modelId="{A6A38CCE-FE6F-48E7-8706-6D995601AC29}">
      <dsp:nvSpPr>
        <dsp:cNvPr id="0" name=""/>
        <dsp:cNvSpPr/>
      </dsp:nvSpPr>
      <dsp:spPr>
        <a:xfrm rot="5400000">
          <a:off x="4391374" y="1326964"/>
          <a:ext cx="1451074" cy="126243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 smtClean="0"/>
            <a:t>Publication Date</a:t>
          </a:r>
          <a:endParaRPr lang="en-US" sz="1300" kern="1200" dirty="0"/>
        </a:p>
      </dsp:txBody>
      <dsp:txXfrm rot="-5400000">
        <a:off x="4682423" y="1458770"/>
        <a:ext cx="868976" cy="998822"/>
      </dsp:txXfrm>
    </dsp:sp>
    <dsp:sp modelId="{1387B25A-7133-4EF0-AEB4-F3FC76433041}">
      <dsp:nvSpPr>
        <dsp:cNvPr id="0" name=""/>
        <dsp:cNvSpPr/>
      </dsp:nvSpPr>
      <dsp:spPr>
        <a:xfrm rot="5400000">
          <a:off x="3712272" y="2558636"/>
          <a:ext cx="1451074" cy="126243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Publication Type</a:t>
          </a:r>
          <a:endParaRPr lang="en-US" sz="1200" kern="1200" dirty="0"/>
        </a:p>
      </dsp:txBody>
      <dsp:txXfrm rot="-5400000">
        <a:off x="4003321" y="2690442"/>
        <a:ext cx="868976" cy="998822"/>
      </dsp:txXfrm>
    </dsp:sp>
    <dsp:sp modelId="{FC8EFBB1-A328-41E1-822B-C939F8F41A67}">
      <dsp:nvSpPr>
        <dsp:cNvPr id="0" name=""/>
        <dsp:cNvSpPr/>
      </dsp:nvSpPr>
      <dsp:spPr>
        <a:xfrm>
          <a:off x="5107334" y="2754531"/>
          <a:ext cx="1619398" cy="8706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000" kern="1200"/>
        </a:p>
      </dsp:txBody>
      <dsp:txXfrm>
        <a:off x="5107334" y="2754531"/>
        <a:ext cx="1619398" cy="870644"/>
      </dsp:txXfrm>
    </dsp:sp>
    <dsp:sp modelId="{3D042049-F694-4831-96C0-A589789006D7}">
      <dsp:nvSpPr>
        <dsp:cNvPr id="0" name=""/>
        <dsp:cNvSpPr/>
      </dsp:nvSpPr>
      <dsp:spPr>
        <a:xfrm rot="5400000">
          <a:off x="2348842" y="2558636"/>
          <a:ext cx="1451074" cy="126243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Study type</a:t>
          </a:r>
          <a:endParaRPr lang="en-US" sz="1400" kern="1200" dirty="0"/>
        </a:p>
      </dsp:txBody>
      <dsp:txXfrm rot="-5400000">
        <a:off x="2639891" y="2690442"/>
        <a:ext cx="868976" cy="9988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22/06/2021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FCE13B-0AC1-BF4E-AE78-6C47F85A992E}" type="datetimeFigureOut">
              <a:rPr lang="en-GB" smtClean="0"/>
              <a:t>22/06/2021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69AD6-FE78-FF43-93CF-C55F4AFE2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179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955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5434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could be done in the forum, or on a </a:t>
            </a:r>
            <a:r>
              <a:rPr lang="en-GB" dirty="0" err="1" smtClean="0"/>
              <a:t>padlet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7206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Insert slide with assignment task before</a:t>
            </a:r>
            <a:r>
              <a:rPr lang="en-GB" baseline="0" dirty="0" smtClean="0"/>
              <a:t> this slide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3923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Anyone can publish content on the internet</a:t>
            </a:r>
          </a:p>
          <a:p>
            <a:r>
              <a:rPr lang="en-GB" dirty="0" smtClean="0"/>
              <a:t>There is risk of information overload</a:t>
            </a:r>
          </a:p>
          <a:p>
            <a:r>
              <a:rPr lang="en-GB" dirty="0" smtClean="0"/>
              <a:t>Often high quality content is behind a paywall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3442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22/06/2021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d9paB5zbmc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2Nr0VAURkI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QNDNaw8ONvQ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s://www.youtube.com/watch?v=Yw9Djl_0vK4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app=desktop&amp;v=Id9paB5zbmc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3861048"/>
            <a:ext cx="7992888" cy="605929"/>
          </a:xfrm>
        </p:spPr>
        <p:txBody>
          <a:bodyPr>
            <a:noAutofit/>
          </a:bodyPr>
          <a:lstStyle/>
          <a:p>
            <a:r>
              <a:rPr lang="en-GB" b="1" i="1" dirty="0">
                <a:solidFill>
                  <a:schemeClr val="bg1"/>
                </a:solidFill>
              </a:rPr>
              <a:t/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 smtClean="0">
                <a:solidFill>
                  <a:schemeClr val="bg1"/>
                </a:solidFill>
              </a:rPr>
              <a:t>International Pre-Masters Course 2021/22</a:t>
            </a:r>
            <a:br>
              <a:rPr lang="en-GB" b="1" i="1" dirty="0" smtClean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Academic Practice for International Postgraduate </a:t>
            </a:r>
            <a:r>
              <a:rPr lang="en-GB" sz="4000" dirty="0" smtClean="0">
                <a:solidFill>
                  <a:schemeClr val="bg1"/>
                </a:solidFill>
              </a:rPr>
              <a:t>Study</a:t>
            </a:r>
            <a:br>
              <a:rPr lang="en-GB" sz="4000" dirty="0" smtClean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WGPM6003</a:t>
            </a:r>
            <a:r>
              <a:rPr lang="en-GB" b="1" i="1" dirty="0">
                <a:solidFill>
                  <a:schemeClr val="bg1"/>
                </a:solidFill>
              </a:rPr>
              <a:t/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/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/>
            </a:r>
            <a:br>
              <a:rPr lang="en-GB" b="1" i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zh-CN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29EA7-7342-7A49-B755-8A5CD8236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Etiquette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F75B8-2B0C-A34A-833B-9A4DDE3EBC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Punctuality (arrive before the tutor)</a:t>
            </a:r>
          </a:p>
          <a:p>
            <a:r>
              <a:rPr lang="en-GB" dirty="0"/>
              <a:t>Check audio (is your mic working?)</a:t>
            </a:r>
          </a:p>
          <a:p>
            <a:r>
              <a:rPr lang="en-GB" dirty="0"/>
              <a:t>Background (set a neutral background)</a:t>
            </a:r>
          </a:p>
          <a:p>
            <a:r>
              <a:rPr lang="en-GB" dirty="0"/>
              <a:t>Camera On (can we see you?)</a:t>
            </a:r>
          </a:p>
          <a:p>
            <a:r>
              <a:rPr lang="en-GB" dirty="0"/>
              <a:t>Participate (ask and answer questions) </a:t>
            </a:r>
          </a:p>
          <a:p>
            <a:r>
              <a:rPr lang="en-GB" dirty="0"/>
              <a:t>Listen to others (we learn from one another)</a:t>
            </a:r>
          </a:p>
          <a:p>
            <a:r>
              <a:rPr lang="en-GB" dirty="0"/>
              <a:t>Have fun! </a:t>
            </a:r>
            <a:r>
              <a:rPr lang="en-GB" dirty="0" smtClean="0"/>
              <a:t>Relax and join 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27439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Preparation for Output, Reading and Note Taking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Maximising your time input</a:t>
            </a:r>
          </a:p>
          <a:p>
            <a:r>
              <a:rPr lang="en-GB" dirty="0" smtClean="0"/>
              <a:t>8 Top tips for studying</a:t>
            </a:r>
          </a:p>
          <a:p>
            <a:r>
              <a:rPr lang="en-GB" dirty="0" smtClean="0"/>
              <a:t>Accessing Information</a:t>
            </a:r>
          </a:p>
          <a:p>
            <a:r>
              <a:rPr lang="en-GB" dirty="0" smtClean="0"/>
              <a:t>Library, Moodle, Google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59690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 smtClean="0"/>
              <a:t>Module Introduction – </a:t>
            </a:r>
            <a:br>
              <a:rPr lang="en-GB" sz="2800" dirty="0" smtClean="0"/>
            </a:br>
            <a:r>
              <a:rPr lang="en-GB" sz="2800" dirty="0" smtClean="0"/>
              <a:t>Academic </a:t>
            </a:r>
            <a:r>
              <a:rPr lang="en-GB" sz="2800" dirty="0"/>
              <a:t>Practice for International Postgraduate </a:t>
            </a:r>
            <a:r>
              <a:rPr lang="en-GB" sz="2800" dirty="0" smtClean="0"/>
              <a:t>Study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Aims</a:t>
            </a:r>
            <a:endParaRPr lang="en-GB" sz="2400" dirty="0"/>
          </a:p>
          <a:p>
            <a:r>
              <a:rPr lang="en-GB" sz="2400" dirty="0" smtClean="0"/>
              <a:t>To </a:t>
            </a:r>
            <a:r>
              <a:rPr lang="en-GB" sz="2400" dirty="0"/>
              <a:t>recognise good academic practice and apply skills necessary for Postgraduate study in the educational context of the UK. </a:t>
            </a:r>
            <a:endParaRPr lang="en-GB" sz="2400" dirty="0" smtClean="0"/>
          </a:p>
          <a:p>
            <a:r>
              <a:rPr lang="en-GB" sz="2400" dirty="0" smtClean="0"/>
              <a:t>The </a:t>
            </a:r>
            <a:r>
              <a:rPr lang="en-GB" sz="2400" dirty="0"/>
              <a:t>focus will be on areas related to identifying and following appropriate academic practices and conventions and developing reflective writing skills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0781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lvl="0" hangingPunct="0"/>
            <a:endParaRPr lang="en-GB" dirty="0" smtClean="0"/>
          </a:p>
          <a:p>
            <a:pPr marL="0" lvl="0" indent="0" hangingPunct="0">
              <a:buNone/>
            </a:pPr>
            <a:r>
              <a:rPr lang="en-GB" dirty="0" smtClean="0"/>
              <a:t>TIME MANAGEMENT, MOTIVATION, UNDERSTANDING TURNITIN</a:t>
            </a:r>
            <a:endParaRPr lang="en-GB" dirty="0"/>
          </a:p>
          <a:p>
            <a:pPr lvl="0" hangingPunct="0"/>
            <a:r>
              <a:rPr lang="en-GB" dirty="0"/>
              <a:t>Demonstrating an awareness of assessment deadlines and preparation using </a:t>
            </a:r>
            <a:r>
              <a:rPr lang="en-GB" dirty="0" err="1" smtClean="0"/>
              <a:t>Turnitin</a:t>
            </a:r>
            <a:endParaRPr lang="en-GB" dirty="0" smtClean="0"/>
          </a:p>
          <a:p>
            <a:pPr marL="0" lvl="0" indent="0" hangingPunct="0">
              <a:buNone/>
            </a:pPr>
            <a:endParaRPr lang="en-GB" dirty="0" smtClean="0"/>
          </a:p>
          <a:p>
            <a:pPr marL="0" indent="0" hangingPunct="0">
              <a:buNone/>
            </a:pPr>
            <a:r>
              <a:rPr lang="en-GB" dirty="0"/>
              <a:t>REFERENCING, PARAPHRASING , QUOTATIONS</a:t>
            </a:r>
          </a:p>
          <a:p>
            <a:pPr lvl="0" hangingPunct="0"/>
            <a:r>
              <a:rPr lang="en-GB" dirty="0"/>
              <a:t>Utilising citation and referencing appropriately</a:t>
            </a:r>
          </a:p>
          <a:p>
            <a:pPr marL="0" lvl="0" indent="0" hangingPunct="0">
              <a:buNone/>
            </a:pPr>
            <a:endParaRPr lang="en-GB" b="1" dirty="0"/>
          </a:p>
          <a:p>
            <a:pPr marL="0" lvl="0" indent="0" hangingPunct="0">
              <a:buNone/>
            </a:pPr>
            <a:r>
              <a:rPr lang="en-GB" b="1" dirty="0" smtClean="0"/>
              <a:t>PREPARATION FOR OUTPUT, READING AND NOTE TAKING</a:t>
            </a:r>
            <a:r>
              <a:rPr lang="en-GB" b="1" dirty="0"/>
              <a:t> </a:t>
            </a:r>
            <a:endParaRPr lang="en-GB" b="1" dirty="0" smtClean="0"/>
          </a:p>
          <a:p>
            <a:pPr hangingPunct="0"/>
            <a:r>
              <a:rPr lang="en-GB" b="1" dirty="0"/>
              <a:t>Accessing all library provision </a:t>
            </a:r>
            <a:r>
              <a:rPr lang="en-GB" b="1" dirty="0" smtClean="0"/>
              <a:t>effectively</a:t>
            </a:r>
            <a:endParaRPr lang="en-GB" b="1" dirty="0"/>
          </a:p>
          <a:p>
            <a:pPr lvl="0" hangingPunct="0"/>
            <a:r>
              <a:rPr lang="en-GB" dirty="0"/>
              <a:t>Developing reading comprehension strategies in conjunction with </a:t>
            </a:r>
            <a:r>
              <a:rPr lang="en-GB" dirty="0" smtClean="0"/>
              <a:t>note-taking</a:t>
            </a:r>
            <a:endParaRPr lang="en-GB" dirty="0"/>
          </a:p>
          <a:p>
            <a:pPr lvl="0" hangingPunct="0"/>
            <a:r>
              <a:rPr lang="en-GB" dirty="0"/>
              <a:t>Improving reading fluency and </a:t>
            </a:r>
            <a:r>
              <a:rPr lang="en-GB" dirty="0" smtClean="0"/>
              <a:t>speed</a:t>
            </a:r>
          </a:p>
          <a:p>
            <a:pPr marL="0" lvl="0" indent="0" hangingPunct="0">
              <a:buNone/>
            </a:pPr>
            <a:endParaRPr lang="en-GB" dirty="0" smtClean="0"/>
          </a:p>
          <a:p>
            <a:pPr marL="0" lvl="0" indent="0" hangingPunct="0">
              <a:buNone/>
            </a:pPr>
            <a:r>
              <a:rPr lang="en-GB" dirty="0" smtClean="0"/>
              <a:t>OUTPUT, ACADEMIC WRITING </a:t>
            </a:r>
            <a:endParaRPr lang="en-GB" b="1" dirty="0"/>
          </a:p>
          <a:p>
            <a:pPr hangingPunct="0"/>
            <a:r>
              <a:rPr lang="en-GB" dirty="0" smtClean="0"/>
              <a:t>Producing </a:t>
            </a:r>
            <a:r>
              <a:rPr lang="en-GB" dirty="0"/>
              <a:t>summaries of extended </a:t>
            </a:r>
            <a:r>
              <a:rPr lang="en-GB" dirty="0" smtClean="0"/>
              <a:t>texts</a:t>
            </a:r>
            <a:endParaRPr lang="en-GB" b="1" dirty="0"/>
          </a:p>
          <a:p>
            <a:pPr lvl="0" hangingPunct="0"/>
            <a:r>
              <a:rPr lang="en-GB" dirty="0"/>
              <a:t>Examine paragraph structure and cohesion between </a:t>
            </a:r>
            <a:r>
              <a:rPr lang="en-GB" dirty="0" smtClean="0"/>
              <a:t>paragraphs</a:t>
            </a:r>
            <a:endParaRPr lang="en-GB" b="1" dirty="0"/>
          </a:p>
          <a:p>
            <a:pPr lvl="0" hangingPunct="0"/>
            <a:r>
              <a:rPr lang="en-GB" dirty="0"/>
              <a:t>P</a:t>
            </a:r>
            <a:r>
              <a:rPr lang="en-GB" dirty="0" smtClean="0"/>
              <a:t>roofreading </a:t>
            </a:r>
            <a:r>
              <a:rPr lang="en-GB" dirty="0"/>
              <a:t>and editing skills</a:t>
            </a:r>
            <a:endParaRPr lang="en-GB" b="1" dirty="0"/>
          </a:p>
          <a:p>
            <a:pPr marL="0" indent="0" hangingPunct="0">
              <a:buNone/>
            </a:pPr>
            <a:r>
              <a:rPr lang="en-GB" dirty="0"/>
              <a:t> </a:t>
            </a:r>
            <a:endParaRPr lang="en-GB" b="1" dirty="0"/>
          </a:p>
          <a:p>
            <a:pPr marL="0" indent="0" hangingPunct="0">
              <a:buNone/>
            </a:pPr>
            <a:r>
              <a:rPr lang="en-GB" b="1" dirty="0"/>
              <a:t> 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789040"/>
            <a:ext cx="3315922" cy="1865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74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to get good results from your time input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Activity: 10 </a:t>
            </a:r>
            <a:r>
              <a:rPr lang="en-GB" dirty="0" err="1" smtClean="0"/>
              <a:t>mins</a:t>
            </a:r>
            <a:r>
              <a:rPr lang="en-GB" dirty="0" smtClean="0"/>
              <a:t>. Watch the video and note the ‘8 Tips to becoming a better learner’.</a:t>
            </a:r>
          </a:p>
          <a:p>
            <a:r>
              <a:rPr lang="en-GB" dirty="0" smtClean="0"/>
              <a:t>Write them on the whiteboard</a:t>
            </a:r>
          </a:p>
          <a:p>
            <a:endParaRPr lang="en-GB" dirty="0"/>
          </a:p>
        </p:txBody>
      </p:sp>
      <p:sp>
        <p:nvSpPr>
          <p:cNvPr id="4" name="Action Button: Movie 3">
            <a:hlinkClick r:id="rId2" highlightClick="1"/>
          </p:cNvPr>
          <p:cNvSpPr/>
          <p:nvPr/>
        </p:nvSpPr>
        <p:spPr>
          <a:xfrm>
            <a:off x="3059832" y="4221088"/>
            <a:ext cx="1944216" cy="1152128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724128" y="515719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AdMyPage</a:t>
            </a:r>
            <a:r>
              <a:rPr lang="en-GB" dirty="0" smtClean="0"/>
              <a:t>,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253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Quiz – Choose three answers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Becoming a better learner involves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Being curious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Keeping at it even when you are tired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Reading Widely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Time and Effort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16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8 Tips to becoming a better learner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Read as much as you can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Have an open mind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Teach what you have learned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Take a break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Motivate yourself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Surround yourself with other learners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Stop multi-tasking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Write notes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499992" y="522920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AdMyPage</a:t>
            </a:r>
            <a:r>
              <a:rPr lang="en-GB" dirty="0" smtClean="0"/>
              <a:t>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842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 15 </a:t>
            </a:r>
            <a:r>
              <a:rPr lang="en-GB" dirty="0" err="1" smtClean="0"/>
              <a:t>mins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Choose one tip/teacher allocates tips and watch the video again</a:t>
            </a:r>
          </a:p>
          <a:p>
            <a:r>
              <a:rPr lang="en-GB" dirty="0" smtClean="0"/>
              <a:t>Write 200 words about the tip and share with the class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2068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focus of study: initial research</a:t>
            </a:r>
            <a:endParaRPr lang="en-GB" dirty="0"/>
          </a:p>
        </p:txBody>
      </p:sp>
      <p:pic>
        <p:nvPicPr>
          <p:cNvPr id="4" name="Content Placeholder 3" descr="Tips on Writing an Annotated Bibliography - Excelsior ...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74353">
            <a:off x="5650592" y="3096738"/>
            <a:ext cx="2562439" cy="2152448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1560" y="1600201"/>
            <a:ext cx="8075240" cy="3989040"/>
          </a:xfrm>
        </p:spPr>
        <p:txBody>
          <a:bodyPr/>
          <a:lstStyle/>
          <a:p>
            <a:r>
              <a:rPr lang="en-GB" dirty="0" smtClean="0"/>
              <a:t>When you start thinking about your assignment, you maybe tempted to begin searching straight away</a:t>
            </a:r>
          </a:p>
          <a:p>
            <a:endParaRPr lang="en-GB" dirty="0"/>
          </a:p>
        </p:txBody>
      </p:sp>
      <p:pic>
        <p:nvPicPr>
          <p:cNvPr id="6" name="Picture 5" descr="World’s Messiest Office Cubicle Discovered in Colorado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883" y="3052315"/>
            <a:ext cx="2975992" cy="2241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339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Focus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I need to find out?</a:t>
            </a:r>
          </a:p>
          <a:p>
            <a:r>
              <a:rPr lang="en-GB" dirty="0" smtClean="0"/>
              <a:t>What are the keywords in the topic that I need to explore</a:t>
            </a:r>
          </a:p>
          <a:p>
            <a:r>
              <a:rPr lang="en-GB" dirty="0" smtClean="0"/>
              <a:t>What kind of sources will I need?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56655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Where do you start searching?</a:t>
            </a:r>
          </a:p>
          <a:p>
            <a:r>
              <a:rPr lang="en-GB" dirty="0" smtClean="0"/>
              <a:t>Google/Baidu</a:t>
            </a:r>
          </a:p>
          <a:p>
            <a:r>
              <a:rPr lang="en-GB" dirty="0" smtClean="0"/>
              <a:t>Moodle</a:t>
            </a:r>
          </a:p>
          <a:p>
            <a:r>
              <a:rPr lang="en-GB" dirty="0" smtClean="0"/>
              <a:t>The Library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701524"/>
            <a:ext cx="4979614" cy="2801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892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Google/Baidu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Familiar</a:t>
            </a:r>
          </a:p>
          <a:p>
            <a:endParaRPr lang="en-GB" dirty="0" smtClean="0"/>
          </a:p>
          <a:p>
            <a:r>
              <a:rPr lang="en-GB" dirty="0" smtClean="0"/>
              <a:t>There is no quality control</a:t>
            </a:r>
          </a:p>
          <a:p>
            <a:endParaRPr lang="en-GB" dirty="0" smtClean="0"/>
          </a:p>
          <a:p>
            <a:r>
              <a:rPr lang="en-GB" dirty="0" smtClean="0"/>
              <a:t>It is not organised</a:t>
            </a:r>
          </a:p>
          <a:p>
            <a:endParaRPr lang="en-GB" dirty="0" smtClean="0"/>
          </a:p>
          <a:p>
            <a:r>
              <a:rPr lang="en-GB" dirty="0" smtClean="0"/>
              <a:t>Not everything is freely available</a:t>
            </a:r>
          </a:p>
          <a:p>
            <a:endParaRPr lang="en-GB" dirty="0"/>
          </a:p>
        </p:txBody>
      </p:sp>
      <p:pic>
        <p:nvPicPr>
          <p:cNvPr id="4" name="Picture 3" descr="Download Best Quality Png Image HQ PNG Image | FreePNGIm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1969894"/>
            <a:ext cx="1440160" cy="1431722"/>
          </a:xfrm>
          <a:prstGeom prst="rect">
            <a:avLst/>
          </a:prstGeom>
        </p:spPr>
      </p:pic>
      <p:pic>
        <p:nvPicPr>
          <p:cNvPr id="5" name="Picture 4" descr="Büro Chaos Unordnung - Kostenloses Foto auf Pixaba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0012" y="3501008"/>
            <a:ext cx="1620180" cy="1080120"/>
          </a:xfrm>
          <a:prstGeom prst="rect">
            <a:avLst/>
          </a:prstGeom>
        </p:spPr>
      </p:pic>
      <p:pic>
        <p:nvPicPr>
          <p:cNvPr id="6" name="Picture 5" descr="Free Images : desktop, money, material, cash, bank ...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5372" y="4221088"/>
            <a:ext cx="1621428" cy="1107976"/>
          </a:xfrm>
          <a:prstGeom prst="rect">
            <a:avLst/>
          </a:prstGeom>
        </p:spPr>
      </p:pic>
      <p:pic>
        <p:nvPicPr>
          <p:cNvPr id="7" name="Picture 6" descr="You’ve got a friend… | My Class Blo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192" y="1268760"/>
            <a:ext cx="1159024" cy="1034536"/>
          </a:xfrm>
          <a:prstGeom prst="rect">
            <a:avLst/>
          </a:prstGeom>
        </p:spPr>
      </p:pic>
      <p:pic>
        <p:nvPicPr>
          <p:cNvPr id="8" name="Picture 7" descr="purple face anxious unsure | Flickr - Photo Sharing!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525" y="205500"/>
            <a:ext cx="1229122" cy="115045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115616" y="532906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(Hayward,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365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Moodle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will find resources recommended by your lecturer here</a:t>
            </a:r>
          </a:p>
          <a:p>
            <a:r>
              <a:rPr lang="en-GB" dirty="0" smtClean="0"/>
              <a:t>These include a resource list for each module</a:t>
            </a:r>
          </a:p>
          <a:p>
            <a:r>
              <a:rPr lang="en-GB" dirty="0" smtClean="0"/>
              <a:t>This is always a good place to start!</a:t>
            </a:r>
            <a:endParaRPr lang="en-GB" dirty="0"/>
          </a:p>
        </p:txBody>
      </p:sp>
      <p:pic>
        <p:nvPicPr>
          <p:cNvPr id="4" name="Picture 3" descr="Thumbs Up Smiley Face Emoji - Free vector graphic on Pixaba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1284" y="4365104"/>
            <a:ext cx="3232715" cy="2259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27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Library </a:t>
            </a:r>
            <a:endParaRPr lang="en-GB" dirty="0"/>
          </a:p>
        </p:txBody>
      </p:sp>
      <p:pic>
        <p:nvPicPr>
          <p:cNvPr id="4" name="Content Placeholder 3" descr="jackpot | Jackpot | alxhe | Flickr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3212976"/>
            <a:ext cx="2630368" cy="1643980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275856" y="1600201"/>
            <a:ext cx="5410944" cy="398904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Use your resource list and assignment task </a:t>
            </a:r>
          </a:p>
          <a:p>
            <a:r>
              <a:rPr lang="en-GB" dirty="0" smtClean="0"/>
              <a:t>Develop your search skills to research more thoroughly into your chosen subject</a:t>
            </a:r>
          </a:p>
          <a:p>
            <a:r>
              <a:rPr lang="en-GB" dirty="0" smtClean="0"/>
              <a:t>Access materials subscribed to by the library which are academically credible and up to date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220072" y="5373216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Hayward, 2020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4364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Using the Library – How to find a journal article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Watch the video</a:t>
            </a:r>
          </a:p>
          <a:p>
            <a:endParaRPr lang="en-GB" dirty="0"/>
          </a:p>
        </p:txBody>
      </p:sp>
      <p:sp>
        <p:nvSpPr>
          <p:cNvPr id="7" name="Action Button: Movie 6">
            <a:hlinkClick r:id="rId2" highlightClick="1"/>
          </p:cNvPr>
          <p:cNvSpPr/>
          <p:nvPr/>
        </p:nvSpPr>
        <p:spPr>
          <a:xfrm>
            <a:off x="971600" y="2564904"/>
            <a:ext cx="1296144" cy="720080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771800" y="494116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(UWTSD,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7257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402832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Locate the Library Catalogue</a:t>
            </a:r>
          </a:p>
          <a:p>
            <a:r>
              <a:rPr lang="en-GB" dirty="0" smtClean="0"/>
              <a:t>Choose a subject that you would like to investigate</a:t>
            </a:r>
          </a:p>
          <a:p>
            <a:r>
              <a:rPr lang="en-GB" dirty="0" smtClean="0"/>
              <a:t>Find and access three journal articles, which are full text, academically credible and written within the last four years</a:t>
            </a:r>
            <a:endParaRPr lang="en-GB" dirty="0"/>
          </a:p>
        </p:txBody>
      </p:sp>
      <p:pic>
        <p:nvPicPr>
          <p:cNvPr id="4" name="Picture 3" descr="Person using laptop | Free for commercial image created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060848"/>
            <a:ext cx="3774236" cy="2384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90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Free stock photo of break time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895" y="274638"/>
            <a:ext cx="7647864" cy="5098577"/>
          </a:xfrm>
        </p:spPr>
      </p:pic>
    </p:spTree>
    <p:extLst>
      <p:ext uri="{BB962C8B-B14F-4D97-AF65-F5344CB8AC3E}">
        <p14:creationId xmlns:p14="http://schemas.microsoft.com/office/powerpoint/2010/main" val="2304727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Evaluating </a:t>
            </a:r>
            <a:r>
              <a:rPr lang="en-GB" dirty="0"/>
              <a:t>S</a:t>
            </a:r>
            <a:r>
              <a:rPr lang="en-GB" dirty="0" smtClean="0"/>
              <a:t>ources</a:t>
            </a:r>
            <a:endParaRPr lang="en-GB" dirty="0"/>
          </a:p>
        </p:txBody>
      </p:sp>
      <p:pic>
        <p:nvPicPr>
          <p:cNvPr id="1026" name="Picture 2" descr="Evaluating Sources - the CRAAP Test / Academic Peer Review Proces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53122"/>
            <a:ext cx="7406700" cy="4319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195736" y="5272933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(Academic English UK,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8118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Saving and Organising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507288" cy="3917032"/>
          </a:xfrm>
        </p:spPr>
        <p:txBody>
          <a:bodyPr/>
          <a:lstStyle/>
          <a:p>
            <a:r>
              <a:rPr lang="en-GB" dirty="0" smtClean="0"/>
              <a:t>Finding information is not all you need </a:t>
            </a:r>
          </a:p>
          <a:p>
            <a:r>
              <a:rPr lang="en-GB" dirty="0" smtClean="0"/>
              <a:t>Mastering saving, organising and retrieving the information is equally important</a:t>
            </a:r>
          </a:p>
          <a:p>
            <a:endParaRPr lang="en-GB" dirty="0"/>
          </a:p>
          <a:p>
            <a:r>
              <a:rPr lang="en-GB" dirty="0" smtClean="0"/>
              <a:t>Watch the video ‘How </a:t>
            </a:r>
            <a:r>
              <a:rPr lang="en-GB" dirty="0"/>
              <a:t>to save resources and </a:t>
            </a:r>
            <a:r>
              <a:rPr lang="en-GB" dirty="0" smtClean="0"/>
              <a:t>queries’</a:t>
            </a:r>
            <a:endParaRPr lang="en-GB" dirty="0"/>
          </a:p>
        </p:txBody>
      </p:sp>
      <p:sp>
        <p:nvSpPr>
          <p:cNvPr id="4" name="Action Button: Movie 3">
            <a:hlinkClick r:id="rId2" highlightClick="1"/>
          </p:cNvPr>
          <p:cNvSpPr/>
          <p:nvPr/>
        </p:nvSpPr>
        <p:spPr>
          <a:xfrm>
            <a:off x="3491880" y="4481484"/>
            <a:ext cx="1440160" cy="104241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580112" y="522920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(UWTSD,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4567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Now it’s your turn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Search for resources for your assignment, using the library catalogue</a:t>
            </a:r>
          </a:p>
          <a:p>
            <a:r>
              <a:rPr lang="en-GB" dirty="0" smtClean="0"/>
              <a:t>Refine your search in three ways</a:t>
            </a:r>
          </a:p>
          <a:p>
            <a:r>
              <a:rPr lang="en-GB" dirty="0" smtClean="0"/>
              <a:t>Save five of the sources you found to your library account and give them labels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4494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250" t="12196" r="13379" b="19930"/>
          <a:stretch/>
        </p:blipFill>
        <p:spPr>
          <a:xfrm>
            <a:off x="457201" y="296236"/>
            <a:ext cx="8815892" cy="4644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414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Advanced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Library Databases and Boolean Operators</a:t>
            </a:r>
            <a:endParaRPr lang="en-GB" dirty="0"/>
          </a:p>
        </p:txBody>
      </p:sp>
      <p:pic>
        <p:nvPicPr>
          <p:cNvPr id="4" name="Picture 3" descr="Research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636912"/>
            <a:ext cx="4032448" cy="2688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838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use Boolean Operators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Watch the video</a:t>
            </a:r>
          </a:p>
          <a:p>
            <a:endParaRPr lang="en-GB" dirty="0"/>
          </a:p>
        </p:txBody>
      </p:sp>
      <p:sp>
        <p:nvSpPr>
          <p:cNvPr id="4" name="Action Button: Movie 3">
            <a:hlinkClick r:id="rId2" highlightClick="1"/>
          </p:cNvPr>
          <p:cNvSpPr/>
          <p:nvPr/>
        </p:nvSpPr>
        <p:spPr>
          <a:xfrm>
            <a:off x="1115616" y="2420888"/>
            <a:ext cx="2160240" cy="1080120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Free photo Cute Dog Pets Cat - Max Pixe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3674" y="2170834"/>
            <a:ext cx="4811089" cy="320238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83568" y="508518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</a:t>
            </a:r>
            <a:r>
              <a:rPr lang="en-GB" dirty="0" err="1" smtClean="0"/>
              <a:t>PfauLibrary</a:t>
            </a:r>
            <a:r>
              <a:rPr lang="en-GB" dirty="0" smtClean="0"/>
              <a:t>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72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Database?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686800" cy="4320481"/>
          </a:xfrm>
        </p:spPr>
        <p:txBody>
          <a:bodyPr/>
          <a:lstStyle/>
          <a:p>
            <a:r>
              <a:rPr lang="en-GB" dirty="0" smtClean="0"/>
              <a:t>A searchable online collection of published information from trusted sources</a:t>
            </a:r>
          </a:p>
          <a:p>
            <a:r>
              <a:rPr lang="en-GB" dirty="0" smtClean="0"/>
              <a:t>It can cover single or multiple subjects</a:t>
            </a:r>
          </a:p>
          <a:p>
            <a:r>
              <a:rPr lang="en-GB" dirty="0" smtClean="0"/>
              <a:t>Provides 24/7 access to: </a:t>
            </a:r>
          </a:p>
          <a:p>
            <a:pPr lvl="1"/>
            <a:r>
              <a:rPr lang="en-GB" dirty="0" smtClean="0"/>
              <a:t>Articles from academic journals and newspapers</a:t>
            </a:r>
          </a:p>
          <a:p>
            <a:pPr lvl="1"/>
            <a:r>
              <a:rPr lang="en-GB" dirty="0" smtClean="0"/>
              <a:t>Technical standards</a:t>
            </a:r>
          </a:p>
          <a:p>
            <a:pPr lvl="1"/>
            <a:r>
              <a:rPr lang="en-GB" dirty="0" smtClean="0"/>
              <a:t>Reports</a:t>
            </a:r>
          </a:p>
          <a:p>
            <a:pPr lvl="1"/>
            <a:r>
              <a:rPr lang="en-GB" dirty="0" smtClean="0"/>
              <a:t>Images and videos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860032" y="5373216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Hayward, 2020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476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use Library Databases?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Library Catalogue searches use all the library databases at once, giving you thousands of results</a:t>
            </a:r>
          </a:p>
          <a:p>
            <a:r>
              <a:rPr lang="en-GB" dirty="0" smtClean="0"/>
              <a:t>If you want fewer, but more relevant results, try searching an individual database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5800" y="1600201"/>
            <a:ext cx="4648200" cy="3989040"/>
          </a:xfrm>
        </p:spPr>
        <p:txBody>
          <a:bodyPr>
            <a:normAutofit fontScale="92500"/>
          </a:bodyPr>
          <a:lstStyle/>
          <a:p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5004048" y="1844824"/>
            <a:ext cx="2232248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dirty="0"/>
              <a:t>Avoids information overload</a:t>
            </a:r>
          </a:p>
        </p:txBody>
      </p:sp>
      <p:sp>
        <p:nvSpPr>
          <p:cNvPr id="6" name="Flowchart: Alternate Process 5"/>
          <p:cNvSpPr/>
          <p:nvPr/>
        </p:nvSpPr>
        <p:spPr>
          <a:xfrm>
            <a:off x="5076056" y="3645024"/>
            <a:ext cx="1584176" cy="1296144"/>
          </a:xfrm>
          <a:prstGeom prst="flowChartAlternateProcess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Filter your results</a:t>
            </a:r>
            <a:endParaRPr lang="en-GB" sz="2800" dirty="0"/>
          </a:p>
        </p:txBody>
      </p:sp>
      <p:sp>
        <p:nvSpPr>
          <p:cNvPr id="7" name="Flowchart: Alternate Process 6"/>
          <p:cNvSpPr/>
          <p:nvPr/>
        </p:nvSpPr>
        <p:spPr>
          <a:xfrm>
            <a:off x="6830829" y="3395539"/>
            <a:ext cx="2160240" cy="1728192"/>
          </a:xfrm>
          <a:prstGeom prst="flowChartAlternate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Perform more focused searches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3779912" y="537321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Hayward, 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630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21" t="8941" r="7035" b="18369"/>
          <a:stretch/>
        </p:blipFill>
        <p:spPr>
          <a:xfrm>
            <a:off x="437278" y="476672"/>
            <a:ext cx="8648692" cy="46805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23928" y="525280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(UWTSD,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3854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195" t="11762" r="14453" b="18369"/>
          <a:stretch/>
        </p:blipFill>
        <p:spPr>
          <a:xfrm>
            <a:off x="217409" y="512676"/>
            <a:ext cx="8142429" cy="493254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23928" y="525280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(UWTSD,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3260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69" t="13601" r="4647" b="18370"/>
          <a:stretch/>
        </p:blipFill>
        <p:spPr>
          <a:xfrm>
            <a:off x="43281" y="476672"/>
            <a:ext cx="8991271" cy="432048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23928" y="525280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(UWTSD,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7661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21" t="8085" r="7097" b="18369"/>
          <a:stretch/>
        </p:blipFill>
        <p:spPr>
          <a:xfrm>
            <a:off x="390134" y="251034"/>
            <a:ext cx="8296666" cy="497816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23928" y="525280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(UWTSD,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629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Filters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5340837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1504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Apply your knowledge: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 the database search on the library catalogue</a:t>
            </a:r>
          </a:p>
          <a:p>
            <a:r>
              <a:rPr lang="en-GB" dirty="0" smtClean="0"/>
              <a:t>Find and access three databases relevant for your portfolio assignment</a:t>
            </a:r>
          </a:p>
          <a:p>
            <a:r>
              <a:rPr lang="en-GB" dirty="0" smtClean="0"/>
              <a:t>Use the search box to find </a:t>
            </a:r>
            <a:r>
              <a:rPr lang="en-GB" dirty="0" err="1" smtClean="0"/>
              <a:t>NewsBank</a:t>
            </a:r>
            <a:r>
              <a:rPr lang="en-GB" dirty="0" smtClean="0"/>
              <a:t>, a newspaper database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06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Academic English </a:t>
            </a:r>
            <a:r>
              <a:rPr lang="en-GB" dirty="0" smtClean="0"/>
              <a:t>UK. (2018). </a:t>
            </a:r>
            <a:r>
              <a:rPr lang="en-GB" dirty="0"/>
              <a:t>Evaluating Sources. https://academic-englishuk.com/evaluating-sources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AdMyPage</a:t>
            </a:r>
            <a:r>
              <a:rPr lang="en-GB" dirty="0" smtClean="0"/>
              <a:t> (2019). </a:t>
            </a:r>
            <a:r>
              <a:rPr lang="en-GB" dirty="0"/>
              <a:t>LEARNING - 8 Tips To Become a Better Learner.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www.youtube.com/watch?app=desktop&amp;v=Id9paB5zbmc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Hayward, J. (2020</a:t>
            </a:r>
            <a:r>
              <a:rPr lang="en-GB" dirty="0" smtClean="0"/>
              <a:t>). </a:t>
            </a:r>
            <a:r>
              <a:rPr lang="en-GB" dirty="0"/>
              <a:t>Learning in the Digital Age, </a:t>
            </a:r>
            <a:r>
              <a:rPr lang="en-GB" dirty="0" smtClean="0"/>
              <a:t>UWTSD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PfauLibrary</a:t>
            </a:r>
            <a:r>
              <a:rPr lang="en-GB" dirty="0" smtClean="0"/>
              <a:t> (2015). </a:t>
            </a:r>
            <a:r>
              <a:rPr lang="en-GB" dirty="0"/>
              <a:t>Using Boolean Operators. https://</a:t>
            </a:r>
            <a:r>
              <a:rPr lang="en-GB" dirty="0" smtClean="0"/>
              <a:t>www.youtube.com/watch?app=desktop&amp;v=Yw9Djl_0vK4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UWTSD, (2021), </a:t>
            </a:r>
            <a:r>
              <a:rPr lang="en-GB" dirty="0" err="1" smtClean="0"/>
              <a:t>Infoskills</a:t>
            </a:r>
            <a:r>
              <a:rPr lang="en-GB" dirty="0" smtClean="0"/>
              <a:t>, </a:t>
            </a:r>
            <a:r>
              <a:rPr lang="en-GB" dirty="0"/>
              <a:t>various pages https://www.uwtsd.ac.uk/library/infoskills/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26543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211f9404-bca0-4bcf-9c1d-965ccb6f8d2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4143</TotalTime>
  <Words>937</Words>
  <Application>Microsoft Office PowerPoint</Application>
  <PresentationFormat>On-screen Show (4:3)</PresentationFormat>
  <Paragraphs>166</Paragraphs>
  <Slides>33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Myriad Pro</vt:lpstr>
      <vt:lpstr>20140311PresentationUWTSDTemplate</vt:lpstr>
      <vt:lpstr> International Pre-Masters Course 2021/22 Academic Practice for International Postgraduate Study WGPM6003   </vt:lpstr>
      <vt:lpstr>Online Etiquette</vt:lpstr>
      <vt:lpstr>Preparation for Output, Reading and Note Taking</vt:lpstr>
      <vt:lpstr>Module Introduction –  Academic Practice for International Postgraduate Study</vt:lpstr>
      <vt:lpstr>Module Content</vt:lpstr>
      <vt:lpstr>How to get good results from your time input</vt:lpstr>
      <vt:lpstr>Quiz – Choose three answers</vt:lpstr>
      <vt:lpstr>8 Tips to becoming a better learner</vt:lpstr>
      <vt:lpstr>Task: 15 mins</vt:lpstr>
      <vt:lpstr>The focus of study: initial research</vt:lpstr>
      <vt:lpstr>Focus questions</vt:lpstr>
      <vt:lpstr>Your assignment</vt:lpstr>
      <vt:lpstr>Google/Baidu</vt:lpstr>
      <vt:lpstr>Moodle</vt:lpstr>
      <vt:lpstr>The Library </vt:lpstr>
      <vt:lpstr>Using the Library – How to find a journal article</vt:lpstr>
      <vt:lpstr>Task</vt:lpstr>
      <vt:lpstr>PowerPoint Presentation</vt:lpstr>
      <vt:lpstr>Evaluating Sources</vt:lpstr>
      <vt:lpstr>Saving and Organising Information</vt:lpstr>
      <vt:lpstr>Now it’s your turn</vt:lpstr>
      <vt:lpstr>PowerPoint Presentation</vt:lpstr>
      <vt:lpstr>Advanced Skills</vt:lpstr>
      <vt:lpstr>How to use Boolean Operators</vt:lpstr>
      <vt:lpstr>What is a Database?</vt:lpstr>
      <vt:lpstr>Why use Library Databases?</vt:lpstr>
      <vt:lpstr>PowerPoint Presentation</vt:lpstr>
      <vt:lpstr>PowerPoint Presentation</vt:lpstr>
      <vt:lpstr>PowerPoint Presentation</vt:lpstr>
      <vt:lpstr>PowerPoint Presentation</vt:lpstr>
      <vt:lpstr>Using Filters</vt:lpstr>
      <vt:lpstr>Apply your knowledge: Task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Heike Griffiths</cp:lastModifiedBy>
  <cp:revision>87</cp:revision>
  <dcterms:created xsi:type="dcterms:W3CDTF">2015-04-14T15:21:28Z</dcterms:created>
  <dcterms:modified xsi:type="dcterms:W3CDTF">2021-06-22T09:55:15Z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