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1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webextensions/webextension1.xml" ContentType="application/vnd.ms-office.webextension+xml"/>
  <Override PartName="/ppt/webextensions/webextension2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333" r:id="rId3"/>
    <p:sldId id="290" r:id="rId4"/>
    <p:sldId id="257" r:id="rId5"/>
    <p:sldId id="302" r:id="rId6"/>
    <p:sldId id="303" r:id="rId7"/>
    <p:sldId id="304" r:id="rId8"/>
    <p:sldId id="307" r:id="rId9"/>
    <p:sldId id="310" r:id="rId10"/>
    <p:sldId id="264" r:id="rId11"/>
    <p:sldId id="265" r:id="rId12"/>
    <p:sldId id="267" r:id="rId13"/>
    <p:sldId id="331" r:id="rId14"/>
    <p:sldId id="320" r:id="rId15"/>
    <p:sldId id="332" r:id="rId16"/>
    <p:sldId id="321" r:id="rId17"/>
    <p:sldId id="334" r:id="rId18"/>
    <p:sldId id="329" r:id="rId19"/>
    <p:sldId id="326" r:id="rId20"/>
    <p:sldId id="327" r:id="rId21"/>
    <p:sldId id="335" r:id="rId22"/>
    <p:sldId id="31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241" autoAdjust="0"/>
    <p:restoredTop sz="94660"/>
  </p:normalViewPr>
  <p:slideViewPr>
    <p:cSldViewPr snapToGrid="0">
      <p:cViewPr varScale="1">
        <p:scale>
          <a:sx n="52" d="100"/>
          <a:sy n="52" d="100"/>
        </p:scale>
        <p:origin x="10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2EC4D-8A9F-4CB7-9A66-FE247B196687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A4301-5F6D-434F-98D6-E94D9F95B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156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ACEs were prevented from occurring then the impact on the health of the people of Wales would be vast such as a reduction in the uses of heroin/crack cocaine use by 66%; incarceration by 65%; violence perpetration by 60% and violence victimisation by 57%.</a:t>
            </a:r>
          </a:p>
          <a:p>
            <a:r>
              <a:rPr lang="en-GB" dirty="0"/>
              <a:t>The levels of  mental health within the population would be reduced such as not feeling optimistic</a:t>
            </a:r>
            <a:r>
              <a:rPr lang="en-GB" baseline="0" dirty="0"/>
              <a:t> about the future by 43%; not feeling useful by 48% and not dealing with problems well by 31%.</a:t>
            </a:r>
          </a:p>
          <a:p>
            <a:r>
              <a:rPr lang="en-GB" baseline="0" dirty="0"/>
              <a:t>It was identified through the study that individuals who had experienced 4 or more ACEs were 2x more likely than those with no ACEs to be diagnosed with a chronic disease and 4x more likely to develop type 2 diabetes; 3x more likely to develop heart disease and 3x more likely to develop a respiratory disease. Levels of health service use were higher in adults who experienced more ACEs. Over a 12 month period, compared to people with no ACEs, those with 4 or more ACEs were 2x more likely to have frequently visited a GP (6 or more times); 3x more likely to have attended A&amp;E and 3x more likely to have stayed overnight in hospital.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B7827-9A4D-4F11-8C9A-6D29FB99F2F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929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294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44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064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7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1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57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26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2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282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152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957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480C9EF-47C5-4F9B-AD94-38ED894B5BE1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420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4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5.xml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.png"/><Relationship Id="rId2" Type="http://schemas.openxmlformats.org/officeDocument/2006/relationships/tags" Target="../tags/tag6.xml"/><Relationship Id="rId1" Type="http://schemas.openxmlformats.org/officeDocument/2006/relationships/vide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mp4"/><Relationship Id="rId7" Type="http://schemas.openxmlformats.org/officeDocument/2006/relationships/image" Target="../media/image8.png"/><Relationship Id="rId2" Type="http://schemas.openxmlformats.org/officeDocument/2006/relationships/tags" Target="../tags/tag7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p4"/><Relationship Id="rId7" Type="http://schemas.openxmlformats.org/officeDocument/2006/relationships/image" Target="../media/image11.jpg"/><Relationship Id="rId2" Type="http://schemas.openxmlformats.org/officeDocument/2006/relationships/tags" Target="../tags/tag8.xml"/><Relationship Id="rId1" Type="http://schemas.openxmlformats.org/officeDocument/2006/relationships/video" Target="NULL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9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10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p4"/><Relationship Id="rId7" Type="http://schemas.openxmlformats.org/officeDocument/2006/relationships/image" Target="../media/image14.jpeg"/><Relationship Id="rId2" Type="http://schemas.openxmlformats.org/officeDocument/2006/relationships/tags" Target="../tags/tag11.xml"/><Relationship Id="rId1" Type="http://schemas.openxmlformats.org/officeDocument/2006/relationships/video" Target="NULL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2.mp4"/><Relationship Id="rId7" Type="http://schemas.openxmlformats.org/officeDocument/2006/relationships/image" Target="../media/image16.png"/><Relationship Id="rId2" Type="http://schemas.openxmlformats.org/officeDocument/2006/relationships/tags" Target="../tags/tag12.xml"/><Relationship Id="rId1" Type="http://schemas.openxmlformats.org/officeDocument/2006/relationships/video" Target="NULL" TargetMode="Externa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1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13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14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15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16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17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2" Type="http://schemas.openxmlformats.org/officeDocument/2006/relationships/tags" Target="../tags/tag18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Healthier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WbFGA (2015)</a:t>
            </a:r>
          </a:p>
          <a:p>
            <a:r>
              <a:rPr lang="en-GB" dirty="0"/>
              <a:t>7 Development Goals </a:t>
            </a:r>
          </a:p>
        </p:txBody>
      </p:sp>
      <p:pic>
        <p:nvPicPr>
          <p:cNvPr id="15" name="tmp8929">
            <a:hlinkClick r:id="" action="ppaction://media"/>
            <a:extLst>
              <a:ext uri="{FF2B5EF4-FFF2-40B4-BE49-F238E27FC236}">
                <a16:creationId xmlns="" xmlns:a16="http://schemas.microsoft.com/office/drawing/2014/main" id="{FA6703CA-8C6C-4247-A52C-643383E92798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99761.48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0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85"/>
    </mc:Choice>
    <mc:Fallback xmlns="">
      <p:transition spd="slow" advTm="28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6C57AB-EF04-4F5B-B30B-7DB0A4300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and aim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40E08AB-F86C-422F-943C-8D599153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Overview of current healthcare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Current WG health drivers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How the WBFGA links to healthcare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Student Quiz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Reference information</a:t>
            </a:r>
          </a:p>
        </p:txBody>
      </p:sp>
      <p:pic>
        <p:nvPicPr>
          <p:cNvPr id="8" name="tmp8929">
            <a:hlinkClick r:id="" action="ppaction://media"/>
            <a:extLst>
              <a:ext uri="{FF2B5EF4-FFF2-40B4-BE49-F238E27FC236}">
                <a16:creationId xmlns="" xmlns:a16="http://schemas.microsoft.com/office/drawing/2014/main" id="{F3FB2BF1-DEF7-4B0C-A77D-6A417339CECA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8887" end="151021.48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86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740"/>
    </mc:Choice>
    <mc:Fallback xmlns="">
      <p:transition spd="slow" advTm="48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Animated Image of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tmp8929">
            <a:hlinkClick r:id="" action="ppaction://media"/>
            <a:extLst>
              <a:ext uri="{FF2B5EF4-FFF2-40B4-BE49-F238E27FC236}">
                <a16:creationId xmlns="" xmlns:a16="http://schemas.microsoft.com/office/drawing/2014/main" id="{7DE26A71-F79A-449D-97D9-CA3F351B57E1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77627" end="148636.48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41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4"/>
    </mc:Choice>
    <mc:Fallback xmlns="">
      <p:transition spd="slow" advTm="2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Overview: A Healthier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308860"/>
            <a:ext cx="9720073" cy="4023360"/>
          </a:xfrm>
        </p:spPr>
        <p:txBody>
          <a:bodyPr/>
          <a:lstStyle/>
          <a:p>
            <a:pPr marL="0" indent="0">
              <a:buNone/>
            </a:pPr>
            <a:r>
              <a:rPr lang="en-GB" sz="4000" i="1" dirty="0"/>
              <a:t>A society in which people’s physical and mental well-being is maximised …</a:t>
            </a:r>
          </a:p>
          <a:p>
            <a:pPr marL="0" indent="0">
              <a:buNone/>
            </a:pPr>
            <a:r>
              <a:rPr lang="en-GB" sz="4000" i="1" dirty="0"/>
              <a:t>         and in which choices and behaviours that benefit future health are understood.</a:t>
            </a:r>
          </a:p>
        </p:txBody>
      </p:sp>
      <p:pic>
        <p:nvPicPr>
          <p:cNvPr id="5" name="tmp8929">
            <a:hlinkClick r:id="" action="ppaction://media"/>
            <a:extLst>
              <a:ext uri="{FF2B5EF4-FFF2-40B4-BE49-F238E27FC236}">
                <a16:creationId xmlns="" xmlns:a16="http://schemas.microsoft.com/office/drawing/2014/main" id="{1FACCD49-4293-463A-B637-BB0904FE5C9F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80012" end="129403.48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38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32"/>
    </mc:Choice>
    <mc:Fallback xmlns="">
      <p:transition spd="slow" advTm="19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 wales: an overview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655" y="1679180"/>
            <a:ext cx="4301064" cy="4629546"/>
          </a:xfrm>
        </p:spPr>
      </p:pic>
      <p:pic>
        <p:nvPicPr>
          <p:cNvPr id="5" name="tmp8929">
            <a:hlinkClick r:id="" action="ppaction://media"/>
            <a:extLst>
              <a:ext uri="{FF2B5EF4-FFF2-40B4-BE49-F238E27FC236}">
                <a16:creationId xmlns="" xmlns:a16="http://schemas.microsoft.com/office/drawing/2014/main" id="{A7BDF260-EA5A-4004-897B-47E099491C42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99245" end="35327.480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904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071"/>
    </mc:Choice>
    <mc:Fallback xmlns="">
      <p:transition spd="slow" advTm="94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abmu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3135" y="450576"/>
            <a:ext cx="3388846" cy="4428612"/>
          </a:xfr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1EF4ADCE-7D97-46BF-A41F-6A19AA7D0BD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648" t="39578" r="14687" b="45623"/>
          <a:stretch/>
        </p:blipFill>
        <p:spPr>
          <a:xfrm>
            <a:off x="5923722" y="5117727"/>
            <a:ext cx="5977788" cy="11550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6F10DB41-7123-43BA-B839-1BBF29038464}"/>
              </a:ext>
            </a:extLst>
          </p:cNvPr>
          <p:cNvSpPr txBox="1"/>
          <p:nvPr/>
        </p:nvSpPr>
        <p:spPr>
          <a:xfrm>
            <a:off x="1061909" y="1910847"/>
            <a:ext cx="51550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2.3 Million patient contacts per year (270,000 mental health and 900,000 seen in the community)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2,239 beds across all hospitals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500,000 </a:t>
            </a:r>
            <a:r>
              <a:rPr lang="en-GB" sz="3000" dirty="0" err="1"/>
              <a:t>xrays</a:t>
            </a:r>
            <a:r>
              <a:rPr lang="en-GB" sz="3000" dirty="0"/>
              <a:t> per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6.3 million blood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Over 70,000 emergency admissions </a:t>
            </a:r>
          </a:p>
        </p:txBody>
      </p:sp>
      <p:pic>
        <p:nvPicPr>
          <p:cNvPr id="8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CA2EF10B-14E1-4FD4-9C13-9E2565A5FFDC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77213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91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19"/>
    </mc:Choice>
    <mc:Fallback xmlns="">
      <p:transition spd="slow" advTm="44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Hywel </a:t>
            </a:r>
            <a:r>
              <a:rPr lang="en-GB" dirty="0" err="1"/>
              <a:t>dda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54" y="3220279"/>
            <a:ext cx="7629732" cy="2641765"/>
          </a:xfr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A7E49F99-0D4E-4484-B383-418D1EED38A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180" t="28739" r="44804" b="30390"/>
          <a:stretch/>
        </p:blipFill>
        <p:spPr>
          <a:xfrm>
            <a:off x="8112194" y="3220279"/>
            <a:ext cx="4079806" cy="33768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07120691-CE64-4513-BA08-82E18A9AA6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909" y="147480"/>
            <a:ext cx="5772150" cy="2505075"/>
          </a:xfrm>
          <a:prstGeom prst="rect">
            <a:avLst/>
          </a:prstGeom>
        </p:spPr>
      </p:pic>
      <p:pic>
        <p:nvPicPr>
          <p:cNvPr id="9" name="tmp4080">
            <a:hlinkClick r:id="" action="ppaction://media"/>
            <a:extLst>
              <a:ext uri="{FF2B5EF4-FFF2-40B4-BE49-F238E27FC236}">
                <a16:creationId xmlns="" xmlns:a16="http://schemas.microsoft.com/office/drawing/2014/main" id="{56875209-CCC7-4E23-9092-72552B8827D4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9.6575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90"/>
    </mc:Choice>
    <mc:Fallback xmlns="">
      <p:transition spd="slow" advTm="59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TRUSTS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="" xmlns:a16="http://schemas.microsoft.com/office/drawing/2014/main" id="{48B81FF1-FE15-4E4B-BD99-AB72D20FF9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829065" y="3902822"/>
            <a:ext cx="6986622" cy="2005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F57B139-E3A2-48CF-9913-5B19ADB87C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438" y="1455563"/>
            <a:ext cx="4957762" cy="14996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46880AE-E4F8-45F3-A35E-7371729B6A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13" y="2325909"/>
            <a:ext cx="2919413" cy="3074766"/>
          </a:xfrm>
          <a:prstGeom prst="rect">
            <a:avLst/>
          </a:prstGeom>
        </p:spPr>
      </p:pic>
      <p:pic>
        <p:nvPicPr>
          <p:cNvPr id="10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BAC2BB29-272C-452A-B9F1-0E0CFD4B0E90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89260" end="200360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86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9"/>
    </mc:Choice>
    <mc:Fallback xmlns="">
      <p:transition spd="slow" advTm="32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FD89D60-CBBC-4CF7-968B-85BDB3F96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Nhs</a:t>
            </a:r>
            <a:r>
              <a:rPr lang="en-GB" dirty="0"/>
              <a:t> and employment (2015 – 2016 stats)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38B3C62-AD31-40D9-8D44-ED26756B1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90261"/>
            <a:ext cx="9720073" cy="526773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total number of directly employed NHS staff increased by 3.2%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Medical &amp; dental staff increased by 1.8%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Hospital medical and dental consultants increased by 2.9%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Nursing, midwifery and health visiting staff increased by 2.5%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Scientific, therapeutic &amp; technical staff increased by 3.8%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Administration &amp; estates staff increased by 5.4%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Other staff (including healthcare assistants, support staff and ambulance staff) increased by 1.8%</a:t>
            </a:r>
          </a:p>
        </p:txBody>
      </p:sp>
      <p:pic>
        <p:nvPicPr>
          <p:cNvPr id="6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4741CEFE-2BAE-4FB7-BEB8-EB6F316A2DA3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21673" end="146049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0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11"/>
    </mc:Choice>
    <mc:Fallback xmlns="">
      <p:transition spd="slow" advTm="54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226" y="66232"/>
            <a:ext cx="9720072" cy="1499616"/>
          </a:xfrm>
        </p:spPr>
        <p:txBody>
          <a:bodyPr/>
          <a:lstStyle/>
          <a:p>
            <a:r>
              <a:rPr lang="en-GB" dirty="0"/>
              <a:t>Current New Health Drivers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823325"/>
              </p:ext>
            </p:extLst>
          </p:nvPr>
        </p:nvGraphicFramePr>
        <p:xfrm>
          <a:off x="2032000" y="1372394"/>
          <a:ext cx="8128000" cy="523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="" xmlns:a16="http://schemas.microsoft.com/office/drawing/2014/main" val="703655392"/>
                    </a:ext>
                  </a:extLst>
                </a:gridCol>
              </a:tblGrid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033674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Adverse Childhood Experiences (ACEs)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2443270"/>
                  </a:ext>
                </a:extLst>
              </a:tr>
              <a:tr h="697136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Domestic Abuse and Sexual Violence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2630874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Child Sexual Exploitation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250586488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Human Trafficking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1211249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Radicalisation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54072295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Cultural Issues (including FGM)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25746227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Alcohol Consumption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53325720"/>
                  </a:ext>
                </a:extLst>
              </a:tr>
            </a:tbl>
          </a:graphicData>
        </a:graphic>
      </p:graphicFrame>
      <p:pic>
        <p:nvPicPr>
          <p:cNvPr id="5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4E48F1C1-562E-46D0-AB9F-F912140BAA4D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75984" end="114693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56"/>
    </mc:Choice>
    <mc:Fallback xmlns="">
      <p:transition spd="slow" advTm="31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1647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5676"/>
            <a:ext cx="10515600" cy="49412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  </a:t>
            </a: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ACEs are stressful experiences occurring during childhood that directly harm a child (e.g. Sexual or physical abuse) or affect the environment in which they live (e.g. Growing up in a household with domestic violence)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ACE 1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85183" y="2370006"/>
            <a:ext cx="2316896" cy="3252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ACE2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04252" y="3109433"/>
            <a:ext cx="2323687" cy="3333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ACE3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823086" y="3402363"/>
            <a:ext cx="2278870" cy="3333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17B165F6-EAD7-4582-A547-F804332AD7B2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07340" end="103594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04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97"/>
    </mc:Choice>
    <mc:Fallback xmlns="">
      <p:transition spd="slow" advTm="11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ACEinfo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6991" y="262005"/>
            <a:ext cx="4830420" cy="5045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19B9000-84C6-4E49-9D3C-D4EAD5412B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3777" y="317190"/>
            <a:ext cx="4828450" cy="26215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23BE00C8-3F36-423F-A2E1-66B6EC47D1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69272" y="5330719"/>
            <a:ext cx="2969009" cy="14143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7E08390C-C691-4049-8559-0705B7E7357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76123" y="3375272"/>
            <a:ext cx="3088852" cy="2339728"/>
          </a:xfrm>
          <a:prstGeom prst="rect">
            <a:avLst/>
          </a:prstGeom>
        </p:spPr>
      </p:pic>
      <p:pic>
        <p:nvPicPr>
          <p:cNvPr id="7" name="tmp5833">
            <a:hlinkClick r:id="" action="ppaction://media"/>
            <a:extLst>
              <a:ext uri="{FF2B5EF4-FFF2-40B4-BE49-F238E27FC236}">
                <a16:creationId xmlns="" xmlns:a16="http://schemas.microsoft.com/office/drawing/2014/main" id="{567E9DE1-8EA0-44EB-BDEF-981CC5FC6E63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18439" end="26387.46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64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207"/>
    </mc:Choice>
    <mc:Fallback xmlns="">
      <p:transition spd="slow" advTm="77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="" xmlns:a16="http://schemas.microsoft.com/office/drawing/2014/main" id="{721F4AB9-31AE-4D71-9737-2986E2E492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Wbfga</a:t>
            </a:r>
            <a:r>
              <a:rPr lang="en-GB" dirty="0"/>
              <a:t> (wales) (2015)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="" xmlns:a16="http://schemas.microsoft.com/office/drawing/2014/main" id="{A1A1B273-32EA-4DF7-AAF9-B2C887AF15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tmpE819">
            <a:hlinkClick r:id="" action="ppaction://media"/>
            <a:extLst>
              <a:ext uri="{FF2B5EF4-FFF2-40B4-BE49-F238E27FC236}">
                <a16:creationId xmlns="" xmlns:a16="http://schemas.microsoft.com/office/drawing/2014/main" id="{D505A4C9-2353-4F0A-9AC2-AE59D584D42F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29390" end="303428.426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7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4"/>
    </mc:Choice>
    <mc:Fallback xmlns="">
      <p:transition spd="slow" advTm="4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BE243B6-5176-4FCC-A559-8A7ACC9E5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WALES, HEALTH AND WBFGA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A2AF495-6758-4157-ACAA-58360A18A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09530"/>
            <a:ext cx="9720073" cy="45998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Challenges: climate change, poverty, health inequalities and jobs and growth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Sustainable development principle - meeting the needs of the present without compromising the ability of future generations to meet their own needs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Establishment of Public Services Board (PSB) in each local authority area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Each UHB must work in partnership with PSB partners to improve the economic, social, environmental and cultural well-being of area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Working to achieve the 7 well-being goals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tmpE819">
            <a:hlinkClick r:id="" action="ppaction://media"/>
            <a:extLst>
              <a:ext uri="{FF2B5EF4-FFF2-40B4-BE49-F238E27FC236}">
                <a16:creationId xmlns="" xmlns:a16="http://schemas.microsoft.com/office/drawing/2014/main" id="{6C25ABC5-5037-4B4D-B536-02CA4EA18D14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33454" end="173068.426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03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360"/>
    </mc:Choice>
    <mc:Fallback xmlns="">
      <p:transition spd="slow" advTm="130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5E430C2-DCED-4681-A308-F407A6D99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bodies INCLUDED IN THE ACT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BBCF061-6106-4FB0-B678-232513849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6" y="1497495"/>
            <a:ext cx="10280375" cy="5168347"/>
          </a:xfrm>
        </p:spPr>
        <p:txBody>
          <a:bodyPr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Welsh Ministers Local Authorities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Local Health Boards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NHS Trusts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Park Authorities (Brecon Beacons, Pembrokeshire Coast, Snowdonia)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Fire and Rescue Authorities (Mid and West Wales, North Wales and South Wales)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Natural Resources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The Higher Education Funding Council for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The Arts Council of Wales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Sports Council of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Library of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Museum of Wales</a:t>
            </a:r>
          </a:p>
          <a:p>
            <a:pPr algn="ctr"/>
            <a:endParaRPr lang="en-GB" dirty="0"/>
          </a:p>
        </p:txBody>
      </p:sp>
      <p:pic>
        <p:nvPicPr>
          <p:cNvPr id="5" name="tmpE819">
            <a:hlinkClick r:id="" action="ppaction://media"/>
            <a:extLst>
              <a:ext uri="{FF2B5EF4-FFF2-40B4-BE49-F238E27FC236}">
                <a16:creationId xmlns="" xmlns:a16="http://schemas.microsoft.com/office/drawing/2014/main" id="{B293873C-CC14-42FD-B80C-626BC8689A04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63814" end="123584.426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157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84"/>
    </mc:Choice>
    <mc:Fallback xmlns="">
      <p:transition spd="slow" advTm="49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408CF00-29A6-469D-A8B4-1F49B8345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OF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68C9F3-6501-4669-A454-29CAB2F09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5 Aspects: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Prevention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Integration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Collaboration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Involvement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Thinking long-term</a:t>
            </a:r>
          </a:p>
        </p:txBody>
      </p:sp>
      <p:pic>
        <p:nvPicPr>
          <p:cNvPr id="5" name="tmpE819">
            <a:hlinkClick r:id="" action="ppaction://media"/>
            <a:extLst>
              <a:ext uri="{FF2B5EF4-FFF2-40B4-BE49-F238E27FC236}">
                <a16:creationId xmlns="" xmlns:a16="http://schemas.microsoft.com/office/drawing/2014/main" id="{E116DF15-0F96-4DA5-AE81-93598E62CCDD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13298" end="95767.42630000001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34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15"/>
    </mc:Choice>
    <mc:Fallback xmlns="">
      <p:transition spd="slow" advTm="27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44FFC94-0022-4FB4-8E04-A537B715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41CF7AC-C6C0-423C-815B-D2454FE55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Health is a devolved area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Health and social care services are merging to improve service delivery and raise levels of health and wellbeing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There are health drivers in Wales that are more focused on than others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WBFGA exists to improve cohesion and partnership working </a:t>
            </a:r>
          </a:p>
          <a:p>
            <a:endParaRPr lang="en-GB" dirty="0"/>
          </a:p>
        </p:txBody>
      </p:sp>
      <p:pic>
        <p:nvPicPr>
          <p:cNvPr id="5" name="tmpE819">
            <a:hlinkClick r:id="" action="ppaction://media"/>
            <a:extLst>
              <a:ext uri="{FF2B5EF4-FFF2-40B4-BE49-F238E27FC236}">
                <a16:creationId xmlns="" xmlns:a16="http://schemas.microsoft.com/office/drawing/2014/main" id="{93DC4883-0D98-4324-B729-6617DCE9F9DE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41115" end="31127.426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83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38"/>
    </mc:Choice>
    <mc:Fallback xmlns="">
      <p:transition spd="slow" advTm="64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="" xmlns:a16="http://schemas.microsoft.com/office/drawing/2014/main" id="{E7AB5596-9D4D-4F49-B98D-5043DFEF06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="" xmlns:a16="http://schemas.microsoft.com/office/drawing/2014/main" id="{BB765037-FBD3-4445-A918-541E0F474D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Healthier Wales</a:t>
            </a:r>
          </a:p>
        </p:txBody>
      </p:sp>
      <p:pic>
        <p:nvPicPr>
          <p:cNvPr id="12" name="tmpC616">
            <a:hlinkClick r:id="" action="ppaction://media"/>
            <a:extLst>
              <a:ext uri="{FF2B5EF4-FFF2-40B4-BE49-F238E27FC236}">
                <a16:creationId xmlns="" xmlns:a16="http://schemas.microsoft.com/office/drawing/2014/main" id="{3F6AFE2F-BD74-4E52-A9E0-2BF060B29520}"/>
              </a:ext>
            </a:extLst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5.079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711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270"/>
    </mc:Choice>
    <mc:Fallback xmlns="">
      <p:transition spd="slow" advTm="36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CDCE180-FA1B-46BC-8BC7-65AA808C5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161147"/>
            <a:ext cx="9720072" cy="1499616"/>
          </a:xfrm>
        </p:spPr>
        <p:txBody>
          <a:bodyPr/>
          <a:lstStyle/>
          <a:p>
            <a:r>
              <a:rPr lang="en-GB" dirty="0"/>
              <a:t>Question </a:t>
            </a:r>
            <a:r>
              <a:rPr lang="en-GB" dirty="0" smtClean="0"/>
              <a:t>1: </a:t>
            </a:r>
            <a:r>
              <a:rPr lang="en-GB" dirty="0"/>
              <a:t>RECAP</a:t>
            </a:r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Content Placeholder 3" title="Multiple Choice Quiz">
                <a:extLst>
                  <a:ext uri="{FF2B5EF4-FFF2-40B4-BE49-F238E27FC236}">
                    <a16:creationId xmlns="" xmlns:a16="http://schemas.microsoft.com/office/drawing/2014/main" id="{076F2DAD-CC62-4302-A68A-3650F6D6A5C5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23938" y="1497496"/>
              <a:ext cx="9720262" cy="4811229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Content Placeholder 3" title="Multiple Choice Quiz">
                <a:extLst>
                  <a:ext uri="{FF2B5EF4-FFF2-40B4-BE49-F238E27FC236}">
                    <a16:creationId xmlns:a16="http://schemas.microsoft.com/office/drawing/2014/main" id="{076F2DAD-CC62-4302-A68A-3650F6D6A5C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1023938" y="1497496"/>
                <a:ext cx="9720262" cy="481122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86519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B912746-DD9E-4B96-A218-8C84ABDD3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  <a:r>
              <a:rPr lang="en-GB" dirty="0" smtClean="0"/>
              <a:t>2: </a:t>
            </a:r>
            <a:r>
              <a:rPr lang="en-GB" dirty="0"/>
              <a:t>RECAP</a:t>
            </a:r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Content Placeholder 3" title="Multiple Choice Quiz">
                <a:extLst>
                  <a:ext uri="{FF2B5EF4-FFF2-40B4-BE49-F238E27FC236}">
                    <a16:creationId xmlns="" xmlns:a16="http://schemas.microsoft.com/office/drawing/2014/main" id="{BBD013BA-D311-4253-ACAF-8225D2C2CD50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24128" y="1731962"/>
              <a:ext cx="9720262" cy="4683126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Content Placeholder 3" title="Multiple Choice Quiz">
                <a:extLst>
                  <a:ext uri="{FF2B5EF4-FFF2-40B4-BE49-F238E27FC236}">
                    <a16:creationId xmlns:a16="http://schemas.microsoft.com/office/drawing/2014/main" id="{BBD013BA-D311-4253-ACAF-8225D2C2CD5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1024128" y="1731962"/>
                <a:ext cx="9720262" cy="468312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364359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add content to the three quizzes on the moodle page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321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79606CD-8F31-408D-9FDC-BD535A1E4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9EEFA4-3B1B-49ED-A5EC-3BC79FE67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references within this presentation can be found under the ‘Further Reading’ zipped file and webpage links on the relevant moodle page </a:t>
            </a:r>
          </a:p>
        </p:txBody>
      </p:sp>
    </p:spTree>
    <p:extLst>
      <p:ext uri="{BB962C8B-B14F-4D97-AF65-F5344CB8AC3E}">
        <p14:creationId xmlns:p14="http://schemas.microsoft.com/office/powerpoint/2010/main" val="20518831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8887|recordLength=228648|start=0|end=28887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8887|recordEnd=77627|recordLength=228648|start=28887|end=77627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7627|recordEnd=80012|recordLength=228648|start=77627|end=80012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0012|recordEnd=99245|recordLength=228648|start=80012|end=99245|audioFormat={00001610-0000-0010-8000-00AA00389B71}|audioRate=44100|muted=false|volume=0.8|fadeIn=0|fadeOut=0|videoFormat={34363248-0000-0010-8000-00AA00389B71}|videoRate=15|videoWidth=256|videoHeight=25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99245|recordEnd=193321|recordLength=228648|start=99245|end=193321|audioFormat={00001610-0000-0010-8000-00AA00389B71}|audioRate=44100|muted=false|volume=0.8|fadeIn=0|fadeOut=0|videoFormat={34363248-0000-0010-8000-00AA00389B71}|videoRate=15|videoWidth=256|videoHeight=25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44820|recordLength=322033|start=0|end=44820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9091|recordLength=59120|start=0|end=59091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9260|recordEnd=121673|recordLength=322033|start=89260|end=121673|audioFormat={00001610-0000-0010-8000-00AA00389B71}|audioRate=44100|muted=false|volume=0.8|fadeIn=0|fadeOut=0|videoFormat={34363248-0000-0010-8000-00AA00389B71}|videoRate=15|videoWidth=256|videoHeight=25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1673|recordEnd=175984|recordLength=322033|start=121673|end=175984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75984|recordEnd=207340|recordLength=322033|start=175984|end=207340|audioFormat={00001610-0000-0010-8000-00AA00389B71}|audioRate=44100|muted=false|volume=0.8|fadeIn=0|fadeOut=0|videoFormat={34363248-0000-0010-8000-00AA00389B71}|videoRate=15|videoWidth=256|videoHeight=25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07340|recordEnd=218439|recordLength=322033|start=207340|end=218439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18439|recordEnd=295646|recordLength=322033|start=218439|end=295646|audioFormat={00001610-0000-0010-8000-00AA00389B71}|audioRate=44100|muted=false|volume=0.8|fadeIn=0|fadeOut=0|videoFormat={34363248-0000-0010-8000-00AA00389B71}|videoRate=15|videoWidth=256|videoHeight=25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9390|recordEnd=133454|recordLength=436882|start=129390|end=133454|audioFormat={00001610-0000-0010-8000-00AA00389B71}|audioRate=44100|muted=false|volume=0.8|fadeIn=0|fadeOut=0|videoFormat={34363248-0000-0010-8000-00AA00389B71}|videoRate=15|videoWidth=256|videoHeight=25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33454|recordEnd=263814|recordLength=436882|start=133454|end=263814|audioFormat={00001610-0000-0010-8000-00AA00389B71}|audioRate=44100|muted=false|volume=0.8|fadeIn=0|fadeOut=0|videoFormat={34363248-0000-0010-8000-00AA00389B71}|videoRate=15|videoWidth=256|videoHeight=25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63814|recordEnd=313298|recordLength=436882|start=263814|end=313298|audioFormat={00001610-0000-0010-8000-00AA00389B71}|audioRate=44100|muted=false|volume=0.8|fadeIn=0|fadeOut=0|videoFormat={34363248-0000-0010-8000-00AA00389B71}|videoRate=15|videoWidth=256|videoHeight=25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3298|recordEnd=341115|recordLength=436882|start=313298|end=341115|audioFormat={00001610-0000-0010-8000-00AA00389B71}|audioRate=44100|muted=false|volume=0.8|fadeIn=0|fadeOut=0|videoFormat={34363248-0000-0010-8000-00AA00389B71}|videoRate=15|videoWidth=256|videoHeight=256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41115|recordEnd=405755|recordLength=436882|start=341115|end=405755|audioFormat={00001610-0000-0010-8000-00AA00389B71}|audioRate=44100|muted=false|volume=0.8|fadeIn=0|fadeOut=0|videoFormat={34363248-0000-0010-8000-00AA00389B71}|videoRate=15|videoWidth=256|videoHeight=25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36270|recordLength=36315|start=0|end=36270|audioFormat={00001610-0000-0010-8000-00AA00389B71}|audioRate=44100|muted=false|volume=0.8|fadeIn=0|fadeOut=0|videoFormat={34363248-0000-0010-8000-00AA00389B71}|videoRate=15|videoWidth=256|videoHeight=25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webextensions/webextension1.xml><?xml version="1.0" encoding="utf-8"?>
<we:webextension xmlns:we="http://schemas.microsoft.com/office/webextensions/webextension/2010/11" id="{56FF94B8-B9B3-4A66-8303-9EBAACE73CA1}">
  <we:reference id="wa104238076" version="1.6.0.0" store="en-US" storeType="OMEX"/>
  <we:alternateReferences>
    <we:reference id="WA104238076" version="1.6.0.0" store="WA104238076" storeType="OMEX"/>
  </we:alternateReferences>
  <we:properties>
    <we:property name="__labs__" value="{&quot;configuration&quot;:{&quot;appVersion&quot;:{&quot;major&quot;:0,&quot;minor&quot;:1},&quot;components&quot;:[{&quot;name&quot;:&quot;Choice Question&quot;,&quot;question&quot;:{&quot;text/html&quot;:&quot;&lt;p&gt;How many Welsh adults have experienced at least one ACE in their childhood?&lt;/p&gt;\n&quot;,&quot;text/plain&quot;:&quot;How many Welsh adults have experienced at least one ACE in their childhood?&quot;},&quot;type&quot;:&quot;Labs.Components.ChoiceComponent&quot;,&quot;timeLimit&quot;:0,&quot;maxAttempts&quot;:0,&quot;choices&quot;:[{&quot;id&quot;:&quot;0&quot;,&quot;content&quot;:{&quot;text/html&quot;:&quot;&lt;p&gt;27%&lt;/p&gt;\n&quot;,&quot;text/plain&quot;:&quot;27%&quot;},&quot;name&quot;:null,&quot;value&quot;:null},{&quot;id&quot;:&quot;1&quot;,&quot;content&quot;:{&quot;text/html&quot;:&quot;&lt;p&gt;47%&lt;/p&gt;\n&quot;,&quot;text/plain&quot;:&quot;47%&quot;},&quot;name&quot;:null,&quot;value&quot;:null},{&quot;id&quot;:&quot;2&quot;,&quot;content&quot;:{&quot;text/html&quot;:&quot;&lt;p&gt;67%&lt;/p&gt;\n&quot;,&quot;text/plain&quot;:&quot;67%&quot;},&quot;name&quot;:null,&quot;value&quot;:null},{&quot;id&quot;:&quot;3&quot;,&quot;content&quot;:{&quot;text/html&quot;:&quot;&lt;p&gt;87%&lt;/p&gt;\n&quot;,&quot;text/plain&quot;:&quot;87%&quot;},&quot;name&quot;:null,&quot;value&quot;:null}],&quot;maxScore&quot;:1,&quot;hasAnswer&quot;:true,&quot;answer&quot;:[&quot;1&quot;],&quot;values&quot;:{&quot;hints&quot;:[]},&quot;secure&quot;:false,&quot;data&quot;:{&quot;question&quot;:&quot;&lt;p&gt;How many Welsh adults have experienced at least one ACE in their childhood?&lt;/p&gt;\n&quot;,&quot;fontSize&quot;:&quot;medium&quot;,&quot;choices&quot;:[{&quot;id&quot;:0,&quot;choice&quot;:&quot;&lt;p&gt;27%&lt;/p&gt;\n&quot;,&quot;feedback&quot;:null},{&quot;id&quot;:1,&quot;choice&quot;:&quot;&lt;p&gt;47%&lt;/p&gt;\n&quot;,&quot;feedback&quot;:null},{&quot;id&quot;:2,&quot;choice&quot;:&quot;&lt;p&gt;67%&lt;/p&gt;\n&quot;,&quot;feedback&quot;:null},{&quot;id&quot;:3,&quot;choice&quot;:&quot;&lt;p&gt;87%&lt;/p&gt;\n&quot;,&quot;feedback&quot;:null}],&quot;hasAnswer&quot;:true,&quot;answer&quot;:&quot;1&quot;,&quot;required&quot;:false,&quot;hints&quot;:[],&quot;limitAttempts&quot;:false,&quot;maxAttempts&quot;:2,&quot;allowRetries&quot;:true,&quot;shuffleChoices&quot;:false,&quot;isTimed&quot;:false,&quot;timeLimit&quot;:120,&quot;allowMultipleAnswers&quot;:false,&quot;allowChoiceEditing&quot;:true}}],&quot;name&quot;:&quot;Choice question&quot;,&quot;timeline&quot;:null,&quot;analytics&quot;:null},&quot;hostVersion&quot;:{&quot;major&quot;:0,&quot;minor&quot;:1}}"/>
  </we:properties>
  <we:bindings/>
  <we:snapshot xmlns:r="http://schemas.openxmlformats.org/officeDocument/2006/relationships" r:embed="rId1"/>
</we:webextension>
</file>

<file path=ppt/webextensions/webextension2.xml><?xml version="1.0" encoding="utf-8"?>
<we:webextension xmlns:we="http://schemas.microsoft.com/office/webextensions/webextension/2010/11" id="{2FF5B793-F1AD-463B-B01C-393EB932C463}">
  <we:reference id="wa104238076" version="1.6.0.0" store="en-US" storeType="OMEX"/>
  <we:alternateReferences>
    <we:reference id="WA104238076" version="1.6.0.0" store="WA104238076" storeType="OMEX"/>
  </we:alternateReferences>
  <we:properties>
    <we:property name="__labs__" value="{&quot;configuration&quot;:{&quot;appVersion&quot;:{&quot;major&quot;:0,&quot;minor&quot;:1},&quot;components&quot;:[{&quot;name&quot;:&quot;Choice Question&quot;,&quot;question&quot;:{&quot;text/html&quot;:&quot;&lt;p&gt;How many Welsh adults experienced FOUR or more ACE&amp;#39;s?&lt;/p&gt;\n&quot;,&quot;text/plain&quot;:&quot;How many Welsh adults experienced FOUR or more ACE's?&quot;},&quot;type&quot;:&quot;Labs.Components.ChoiceComponent&quot;,&quot;timeLimit&quot;:0,&quot;maxAttempts&quot;:0,&quot;choices&quot;:[{&quot;id&quot;:&quot;0&quot;,&quot;content&quot;:{&quot;text/html&quot;:&quot;&lt;p&gt;4%&lt;/p&gt;\n&quot;,&quot;text/plain&quot;:&quot;4%&quot;},&quot;name&quot;:null,&quot;value&quot;:null},{&quot;id&quot;:&quot;1&quot;,&quot;content&quot;:{&quot;text/html&quot;:&quot;&lt;p&gt;10%&lt;/p&gt;\n&quot;,&quot;text/plain&quot;:&quot;10%&quot;},&quot;name&quot;:null,&quot;value&quot;:null},{&quot;id&quot;:&quot;2&quot;,&quot;content&quot;:{&quot;text/html&quot;:&quot;&lt;p&gt;14%&lt;/p&gt;\n&quot;,&quot;text/plain&quot;:&quot;14%&quot;},&quot;name&quot;:null,&quot;value&quot;:null},{&quot;id&quot;:&quot;3&quot;,&quot;content&quot;:{&quot;text/html&quot;:&quot;&lt;p&gt;20%&lt;/p&gt;\n&quot;,&quot;text/plain&quot;:&quot;20%&quot;},&quot;name&quot;:null,&quot;value&quot;:null}],&quot;maxScore&quot;:1,&quot;hasAnswer&quot;:true,&quot;answer&quot;:[&quot;2&quot;],&quot;values&quot;:{&quot;hints&quot;:[]},&quot;secure&quot;:false,&quot;data&quot;:{&quot;question&quot;:&quot;&lt;p&gt;How many Welsh adults experienced FOUR or more ACE&amp;#39;s?&lt;/p&gt;\n&quot;,&quot;fontSize&quot;:&quot;medium&quot;,&quot;choices&quot;:[{&quot;id&quot;:0,&quot;choice&quot;:&quot;&lt;p&gt;4%&lt;/p&gt;\n&quot;,&quot;feedback&quot;:null},{&quot;id&quot;:1,&quot;choice&quot;:&quot;&lt;p&gt;10%&lt;/p&gt;\n&quot;,&quot;feedback&quot;:null},{&quot;id&quot;:2,&quot;choice&quot;:&quot;&lt;p&gt;14%&lt;/p&gt;\n&quot;,&quot;feedback&quot;:null},{&quot;id&quot;:3,&quot;choice&quot;:&quot;&lt;p&gt;20%&lt;/p&gt;\n&quot;,&quot;feedback&quot;:null}],&quot;hasAnswer&quot;:true,&quot;answer&quot;:&quot;2&quot;,&quot;required&quot;:false,&quot;hints&quot;:[],&quot;limitAttempts&quot;:false,&quot;maxAttempts&quot;:2,&quot;allowRetries&quot;:true,&quot;shuffleChoices&quot;:false,&quot;isTimed&quot;:false,&quot;timeLimit&quot;:120,&quot;allowMultipleAnswers&quot;:false,&quot;allowChoiceEditing&quot;:true}}],&quot;name&quot;:&quot;Choice question&quot;,&quot;timeline&quot;:null,&quot;analytics&quot;:null},&quot;hostVersion&quot;:{&quot;major&quot;:0,&quot;minor&quot;:1}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954</TotalTime>
  <Words>760</Words>
  <Application>Microsoft Office PowerPoint</Application>
  <PresentationFormat>Widescreen</PresentationFormat>
  <Paragraphs>88</Paragraphs>
  <Slides>22</Slides>
  <Notes>1</Notes>
  <HiddenSlides>0</HiddenSlides>
  <MMClips>18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Tw Cen MT</vt:lpstr>
      <vt:lpstr>Tw Cen MT Condensed</vt:lpstr>
      <vt:lpstr>Verdana</vt:lpstr>
      <vt:lpstr>Wingdings</vt:lpstr>
      <vt:lpstr>Wingdings 3</vt:lpstr>
      <vt:lpstr>Integral</vt:lpstr>
      <vt:lpstr>A Healthier Wales</vt:lpstr>
      <vt:lpstr>Content and aim of presentation</vt:lpstr>
      <vt:lpstr>Animated Image of Goal</vt:lpstr>
      <vt:lpstr>Overview: A Healthier Wales </vt:lpstr>
      <vt:lpstr>Health in wales: an overview</vt:lpstr>
      <vt:lpstr>abmu</vt:lpstr>
      <vt:lpstr>Hywel dda</vt:lpstr>
      <vt:lpstr>NHS TRUSTS</vt:lpstr>
      <vt:lpstr>Nhs and employment (2015 – 2016 stats)</vt:lpstr>
      <vt:lpstr>Current New Health Drivers in Wales</vt:lpstr>
      <vt:lpstr>ACEs</vt:lpstr>
      <vt:lpstr>PowerPoint Presentation</vt:lpstr>
      <vt:lpstr>Wbfga (wales) (2015)</vt:lpstr>
      <vt:lpstr>WALES, HEALTH AND WBFGA (2015)</vt:lpstr>
      <vt:lpstr>public bodies INCLUDED IN THE ACT </vt:lpstr>
      <vt:lpstr>WAYS OF WORKING</vt:lpstr>
      <vt:lpstr>conclusion</vt:lpstr>
      <vt:lpstr>quiz</vt:lpstr>
      <vt:lpstr>Question 1: RECAP</vt:lpstr>
      <vt:lpstr>Question 2: RECAP</vt:lpstr>
      <vt:lpstr>More Activities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Healthier Wales</dc:title>
  <dc:creator>Tania Gulliford</dc:creator>
  <cp:lastModifiedBy>Tania Davies</cp:lastModifiedBy>
  <cp:revision>37</cp:revision>
  <dcterms:created xsi:type="dcterms:W3CDTF">2017-03-29T09:36:58Z</dcterms:created>
  <dcterms:modified xsi:type="dcterms:W3CDTF">2017-12-11T09:32:15Z</dcterms:modified>
</cp:coreProperties>
</file>