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71" r:id="rId14"/>
    <p:sldId id="269" r:id="rId15"/>
  </p:sldIdLst>
  <p:sldSz cx="9144000" cy="5143500" type="screen16x9"/>
  <p:notesSz cx="51435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Montserrat Bold" panose="020B0604020202020204" charset="0"/>
      <p:regular r:id="rId21"/>
    </p:embeddedFont>
    <p:embeddedFont>
      <p:font typeface="Source Sans 3 Bold" panose="020B0604020202020204" charset="0"/>
      <p:regular r:id="rId22"/>
    </p:embeddedFont>
    <p:embeddedFont>
      <p:font typeface="Source Sans 3" panose="020B0604020202020204" charset="0"/>
      <p:regular r:id="rId23"/>
    </p:embeddedFont>
    <p:embeddedFont>
      <p:font typeface="Calibri Light" panose="020F0302020204030204" pitchFamily="34" charset="0"/>
      <p:regular r:id="rId24"/>
      <p:italic r:id="rId25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83BFCD-5FC8-492B-93C1-90E1CBB7DBB7}" v="5" dt="2026-07-19T11:01:46.9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110" d="100"/>
          <a:sy n="110" d="100"/>
        </p:scale>
        <p:origin x="246" y="-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rukh Waheed Baloch" userId="b7216979-ffdd-4862-b06f-eeab4b132bc9" providerId="ADAL" clId="{47CD34AE-2342-4DA2-93E4-02BE9CB9E292}"/>
    <pc:docChg chg="undo custSel addSld delSld modSld">
      <pc:chgData name="Mahrukh Waheed Baloch" userId="b7216979-ffdd-4862-b06f-eeab4b132bc9" providerId="ADAL" clId="{47CD34AE-2342-4DA2-93E4-02BE9CB9E292}" dt="2026-07-19T11:02:24.182" v="137" actId="1076"/>
      <pc:docMkLst>
        <pc:docMk/>
      </pc:docMkLst>
      <pc:sldChg chg="addSp modSp mod">
        <pc:chgData name="Mahrukh Waheed Baloch" userId="b7216979-ffdd-4862-b06f-eeab4b132bc9" providerId="ADAL" clId="{47CD34AE-2342-4DA2-93E4-02BE9CB9E292}" dt="2026-07-19T10:53:26.630" v="97" actId="14100"/>
        <pc:sldMkLst>
          <pc:docMk/>
          <pc:sldMk cId="0" sldId="257"/>
        </pc:sldMkLst>
        <pc:spChg chg="mod">
          <ac:chgData name="Mahrukh Waheed Baloch" userId="b7216979-ffdd-4862-b06f-eeab4b132bc9" providerId="ADAL" clId="{47CD34AE-2342-4DA2-93E4-02BE9CB9E292}" dt="2026-07-19T10:52:58.031" v="88" actId="1076"/>
          <ac:spMkLst>
            <pc:docMk/>
            <pc:sldMk cId="0" sldId="257"/>
            <ac:spMk id="4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3:00.719" v="89" actId="1076"/>
          <ac:spMkLst>
            <pc:docMk/>
            <pc:sldMk cId="0" sldId="257"/>
            <ac:spMk id="5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3:03.919" v="90" actId="1076"/>
          <ac:spMkLst>
            <pc:docMk/>
            <pc:sldMk cId="0" sldId="257"/>
            <ac:spMk id="6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3:07.891" v="91" actId="1076"/>
          <ac:spMkLst>
            <pc:docMk/>
            <pc:sldMk cId="0" sldId="257"/>
            <ac:spMk id="7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3:11.119" v="92" actId="1076"/>
          <ac:spMkLst>
            <pc:docMk/>
            <pc:sldMk cId="0" sldId="257"/>
            <ac:spMk id="8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3:15.199" v="93" actId="1076"/>
          <ac:spMkLst>
            <pc:docMk/>
            <pc:sldMk cId="0" sldId="257"/>
            <ac:spMk id="9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3:17.540" v="94" actId="1076"/>
          <ac:spMkLst>
            <pc:docMk/>
            <pc:sldMk cId="0" sldId="257"/>
            <ac:spMk id="10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3:21.152" v="95" actId="1076"/>
          <ac:spMkLst>
            <pc:docMk/>
            <pc:sldMk cId="0" sldId="257"/>
            <ac:spMk id="12" creationId="{00000000-0000-0000-0000-000000000000}"/>
          </ac:spMkLst>
        </pc:spChg>
        <pc:picChg chg="add mod">
          <ac:chgData name="Mahrukh Waheed Baloch" userId="b7216979-ffdd-4862-b06f-eeab4b132bc9" providerId="ADAL" clId="{47CD34AE-2342-4DA2-93E4-02BE9CB9E292}" dt="2026-07-19T10:53:26.630" v="97" actId="14100"/>
          <ac:picMkLst>
            <pc:docMk/>
            <pc:sldMk cId="0" sldId="257"/>
            <ac:picMk id="2" creationId="{90CEDBB4-1502-D3C3-22B0-8AD736AF4968}"/>
          </ac:picMkLst>
        </pc:picChg>
      </pc:sldChg>
      <pc:sldChg chg="addSp modSp mod">
        <pc:chgData name="Mahrukh Waheed Baloch" userId="b7216979-ffdd-4862-b06f-eeab4b132bc9" providerId="ADAL" clId="{47CD34AE-2342-4DA2-93E4-02BE9CB9E292}" dt="2026-07-19T10:54:02.659" v="102" actId="1076"/>
        <pc:sldMkLst>
          <pc:docMk/>
          <pc:sldMk cId="0" sldId="258"/>
        </pc:sldMkLst>
        <pc:picChg chg="add mod">
          <ac:chgData name="Mahrukh Waheed Baloch" userId="b7216979-ffdd-4862-b06f-eeab4b132bc9" providerId="ADAL" clId="{47CD34AE-2342-4DA2-93E4-02BE9CB9E292}" dt="2026-07-19T10:54:02.659" v="102" actId="1076"/>
          <ac:picMkLst>
            <pc:docMk/>
            <pc:sldMk cId="0" sldId="258"/>
            <ac:picMk id="3" creationId="{6243BAB5-6E3A-3878-DC4A-9AA13149913E}"/>
          </ac:picMkLst>
        </pc:picChg>
      </pc:sldChg>
      <pc:sldChg chg="addSp modSp mod">
        <pc:chgData name="Mahrukh Waheed Baloch" userId="b7216979-ffdd-4862-b06f-eeab4b132bc9" providerId="ADAL" clId="{47CD34AE-2342-4DA2-93E4-02BE9CB9E292}" dt="2026-07-19T10:54:52.649" v="113" actId="14100"/>
        <pc:sldMkLst>
          <pc:docMk/>
          <pc:sldMk cId="0" sldId="259"/>
        </pc:sldMkLst>
        <pc:spChg chg="mod">
          <ac:chgData name="Mahrukh Waheed Baloch" userId="b7216979-ffdd-4862-b06f-eeab4b132bc9" providerId="ADAL" clId="{47CD34AE-2342-4DA2-93E4-02BE9CB9E292}" dt="2026-07-19T10:54:46.439" v="111" actId="1076"/>
          <ac:spMkLst>
            <pc:docMk/>
            <pc:sldMk cId="0" sldId="259"/>
            <ac:spMk id="2" creationId="{00000000-0000-0000-0000-000000000000}"/>
          </ac:spMkLst>
        </pc:spChg>
        <pc:picChg chg="mod">
          <ac:chgData name="Mahrukh Waheed Baloch" userId="b7216979-ffdd-4862-b06f-eeab4b132bc9" providerId="ADAL" clId="{47CD34AE-2342-4DA2-93E4-02BE9CB9E292}" dt="2026-07-19T10:54:52.649" v="113" actId="14100"/>
          <ac:picMkLst>
            <pc:docMk/>
            <pc:sldMk cId="0" sldId="259"/>
            <ac:picMk id="3" creationId="{00000000-0000-0000-0000-000000000000}"/>
          </ac:picMkLst>
        </pc:picChg>
        <pc:picChg chg="add mod">
          <ac:chgData name="Mahrukh Waheed Baloch" userId="b7216979-ffdd-4862-b06f-eeab4b132bc9" providerId="ADAL" clId="{47CD34AE-2342-4DA2-93E4-02BE9CB9E292}" dt="2026-07-19T10:54:41.942" v="110" actId="1076"/>
          <ac:picMkLst>
            <pc:docMk/>
            <pc:sldMk cId="0" sldId="259"/>
            <ac:picMk id="11" creationId="{558E1C48-C614-0077-763D-9B41AA8FFE8A}"/>
          </ac:picMkLst>
        </pc:picChg>
      </pc:sldChg>
      <pc:sldChg chg="addSp modSp mod">
        <pc:chgData name="Mahrukh Waheed Baloch" userId="b7216979-ffdd-4862-b06f-eeab4b132bc9" providerId="ADAL" clId="{47CD34AE-2342-4DA2-93E4-02BE9CB9E292}" dt="2026-07-19T10:55:54.409" v="120" actId="14100"/>
        <pc:sldMkLst>
          <pc:docMk/>
          <pc:sldMk cId="0" sldId="262"/>
        </pc:sldMkLst>
        <pc:spChg chg="mod">
          <ac:chgData name="Mahrukh Waheed Baloch" userId="b7216979-ffdd-4862-b06f-eeab4b132bc9" providerId="ADAL" clId="{47CD34AE-2342-4DA2-93E4-02BE9CB9E292}" dt="2026-07-19T10:55:50.469" v="119" actId="27636"/>
          <ac:spMkLst>
            <pc:docMk/>
            <pc:sldMk cId="0" sldId="262"/>
            <ac:spMk id="5" creationId="{00000000-0000-0000-0000-000000000000}"/>
          </ac:spMkLst>
        </pc:spChg>
        <pc:spChg chg="mod">
          <ac:chgData name="Mahrukh Waheed Baloch" userId="b7216979-ffdd-4862-b06f-eeab4b132bc9" providerId="ADAL" clId="{47CD34AE-2342-4DA2-93E4-02BE9CB9E292}" dt="2026-07-19T10:55:54.409" v="120" actId="14100"/>
          <ac:spMkLst>
            <pc:docMk/>
            <pc:sldMk cId="0" sldId="262"/>
            <ac:spMk id="7" creationId="{00000000-0000-0000-0000-000000000000}"/>
          </ac:spMkLst>
        </pc:spChg>
        <pc:picChg chg="add mod">
          <ac:chgData name="Mahrukh Waheed Baloch" userId="b7216979-ffdd-4862-b06f-eeab4b132bc9" providerId="ADAL" clId="{47CD34AE-2342-4DA2-93E4-02BE9CB9E292}" dt="2026-07-19T10:55:45.849" v="117" actId="1076"/>
          <ac:picMkLst>
            <pc:docMk/>
            <pc:sldMk cId="0" sldId="262"/>
            <ac:picMk id="3" creationId="{5599BB20-266F-064E-61C3-D68A75D1CD19}"/>
          </ac:picMkLst>
        </pc:picChg>
      </pc:sldChg>
      <pc:sldChg chg="modSp mod">
        <pc:chgData name="Mahrukh Waheed Baloch" userId="b7216979-ffdd-4862-b06f-eeab4b132bc9" providerId="ADAL" clId="{47CD34AE-2342-4DA2-93E4-02BE9CB9E292}" dt="2026-07-19T10:27:42.099" v="12" actId="20577"/>
        <pc:sldMkLst>
          <pc:docMk/>
          <pc:sldMk cId="0" sldId="265"/>
        </pc:sldMkLst>
        <pc:spChg chg="mod">
          <ac:chgData name="Mahrukh Waheed Baloch" userId="b7216979-ffdd-4862-b06f-eeab4b132bc9" providerId="ADAL" clId="{47CD34AE-2342-4DA2-93E4-02BE9CB9E292}" dt="2026-07-19T10:27:42.099" v="12" actId="20577"/>
          <ac:spMkLst>
            <pc:docMk/>
            <pc:sldMk cId="0" sldId="265"/>
            <ac:spMk id="2" creationId="{00000000-0000-0000-0000-000000000000}"/>
          </ac:spMkLst>
        </pc:spChg>
      </pc:sldChg>
      <pc:sldChg chg="new del">
        <pc:chgData name="Mahrukh Waheed Baloch" userId="b7216979-ffdd-4862-b06f-eeab4b132bc9" providerId="ADAL" clId="{47CD34AE-2342-4DA2-93E4-02BE9CB9E292}" dt="2026-07-19T10:28:02.606" v="15" actId="47"/>
        <pc:sldMkLst>
          <pc:docMk/>
          <pc:sldMk cId="1224985649" sldId="267"/>
        </pc:sldMkLst>
      </pc:sldChg>
      <pc:sldChg chg="addSp delSp modSp add mod">
        <pc:chgData name="Mahrukh Waheed Baloch" userId="b7216979-ffdd-4862-b06f-eeab4b132bc9" providerId="ADAL" clId="{47CD34AE-2342-4DA2-93E4-02BE9CB9E292}" dt="2026-07-19T10:48:39.066" v="57" actId="123"/>
        <pc:sldMkLst>
          <pc:docMk/>
          <pc:sldMk cId="836260178" sldId="268"/>
        </pc:sldMkLst>
        <pc:spChg chg="mod">
          <ac:chgData name="Mahrukh Waheed Baloch" userId="b7216979-ffdd-4862-b06f-eeab4b132bc9" providerId="ADAL" clId="{47CD34AE-2342-4DA2-93E4-02BE9CB9E292}" dt="2026-07-19T10:48:30.636" v="55" actId="1076"/>
          <ac:spMkLst>
            <pc:docMk/>
            <pc:sldMk cId="836260178" sldId="268"/>
            <ac:spMk id="2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7:41.201" v="27" actId="478"/>
          <ac:spMkLst>
            <pc:docMk/>
            <pc:sldMk cId="836260178" sldId="268"/>
            <ac:spMk id="4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7:46.906" v="28" actId="478"/>
          <ac:spMkLst>
            <pc:docMk/>
            <pc:sldMk cId="836260178" sldId="268"/>
            <ac:spMk id="5" creationId="{00000000-0000-0000-0000-000000000000}"/>
          </ac:spMkLst>
        </pc:spChg>
        <pc:spChg chg="del mod">
          <ac:chgData name="Mahrukh Waheed Baloch" userId="b7216979-ffdd-4862-b06f-eeab4b132bc9" providerId="ADAL" clId="{47CD34AE-2342-4DA2-93E4-02BE9CB9E292}" dt="2026-07-19T10:37:58.693" v="30" actId="478"/>
          <ac:spMkLst>
            <pc:docMk/>
            <pc:sldMk cId="836260178" sldId="268"/>
            <ac:spMk id="7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8:01.631" v="31" actId="478"/>
          <ac:spMkLst>
            <pc:docMk/>
            <pc:sldMk cId="836260178" sldId="268"/>
            <ac:spMk id="8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8:04.381" v="32" actId="478"/>
          <ac:spMkLst>
            <pc:docMk/>
            <pc:sldMk cId="836260178" sldId="268"/>
            <ac:spMk id="10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8:09.187" v="33" actId="478"/>
          <ac:spMkLst>
            <pc:docMk/>
            <pc:sldMk cId="836260178" sldId="268"/>
            <ac:spMk id="11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8:21.268" v="37" actId="478"/>
          <ac:spMkLst>
            <pc:docMk/>
            <pc:sldMk cId="836260178" sldId="268"/>
            <ac:spMk id="13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8:18.926" v="36" actId="478"/>
          <ac:spMkLst>
            <pc:docMk/>
            <pc:sldMk cId="836260178" sldId="268"/>
            <ac:spMk id="14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8:13.641" v="34" actId="478"/>
          <ac:spMkLst>
            <pc:docMk/>
            <pc:sldMk cId="836260178" sldId="268"/>
            <ac:spMk id="16" creationId="{00000000-0000-0000-0000-000000000000}"/>
          </ac:spMkLst>
        </pc:spChg>
        <pc:spChg chg="del">
          <ac:chgData name="Mahrukh Waheed Baloch" userId="b7216979-ffdd-4862-b06f-eeab4b132bc9" providerId="ADAL" clId="{47CD34AE-2342-4DA2-93E4-02BE9CB9E292}" dt="2026-07-19T10:38:16.152" v="35" actId="478"/>
          <ac:spMkLst>
            <pc:docMk/>
            <pc:sldMk cId="836260178" sldId="268"/>
            <ac:spMk id="17" creationId="{00000000-0000-0000-0000-000000000000}"/>
          </ac:spMkLst>
        </pc:spChg>
        <pc:spChg chg="add mod">
          <ac:chgData name="Mahrukh Waheed Baloch" userId="b7216979-ffdd-4862-b06f-eeab4b132bc9" providerId="ADAL" clId="{47CD34AE-2342-4DA2-93E4-02BE9CB9E292}" dt="2026-07-19T10:48:39.066" v="57" actId="123"/>
          <ac:spMkLst>
            <pc:docMk/>
            <pc:sldMk cId="836260178" sldId="268"/>
            <ac:spMk id="20" creationId="{8CDB5301-31FA-5742-F526-BCB179ED656F}"/>
          </ac:spMkLst>
        </pc:spChg>
        <pc:picChg chg="del">
          <ac:chgData name="Mahrukh Waheed Baloch" userId="b7216979-ffdd-4862-b06f-eeab4b132bc9" providerId="ADAL" clId="{47CD34AE-2342-4DA2-93E4-02BE9CB9E292}" dt="2026-07-19T10:38:23.415" v="38" actId="478"/>
          <ac:picMkLst>
            <pc:docMk/>
            <pc:sldMk cId="836260178" sldId="268"/>
            <ac:picMk id="6" creationId="{00000000-0000-0000-0000-000000000000}"/>
          </ac:picMkLst>
        </pc:picChg>
        <pc:picChg chg="del">
          <ac:chgData name="Mahrukh Waheed Baloch" userId="b7216979-ffdd-4862-b06f-eeab4b132bc9" providerId="ADAL" clId="{47CD34AE-2342-4DA2-93E4-02BE9CB9E292}" dt="2026-07-19T10:38:25.626" v="39" actId="478"/>
          <ac:picMkLst>
            <pc:docMk/>
            <pc:sldMk cId="836260178" sldId="268"/>
            <ac:picMk id="9" creationId="{00000000-0000-0000-0000-000000000000}"/>
          </ac:picMkLst>
        </pc:picChg>
        <pc:picChg chg="del">
          <ac:chgData name="Mahrukh Waheed Baloch" userId="b7216979-ffdd-4862-b06f-eeab4b132bc9" providerId="ADAL" clId="{47CD34AE-2342-4DA2-93E4-02BE9CB9E292}" dt="2026-07-19T10:38:28.612" v="40" actId="478"/>
          <ac:picMkLst>
            <pc:docMk/>
            <pc:sldMk cId="836260178" sldId="268"/>
            <ac:picMk id="15" creationId="{00000000-0000-0000-0000-000000000000}"/>
          </ac:picMkLst>
        </pc:picChg>
      </pc:sldChg>
      <pc:sldChg chg="new del">
        <pc:chgData name="Mahrukh Waheed Baloch" userId="b7216979-ffdd-4862-b06f-eeab4b132bc9" providerId="ADAL" clId="{47CD34AE-2342-4DA2-93E4-02BE9CB9E292}" dt="2026-07-19T10:48:50.091" v="59" actId="680"/>
        <pc:sldMkLst>
          <pc:docMk/>
          <pc:sldMk cId="2552172160" sldId="269"/>
        </pc:sldMkLst>
      </pc:sldChg>
      <pc:sldChg chg="addSp delSp modSp add mod">
        <pc:chgData name="Mahrukh Waheed Baloch" userId="b7216979-ffdd-4862-b06f-eeab4b132bc9" providerId="ADAL" clId="{47CD34AE-2342-4DA2-93E4-02BE9CB9E292}" dt="2026-07-19T11:02:24.182" v="137" actId="1076"/>
        <pc:sldMkLst>
          <pc:docMk/>
          <pc:sldMk cId="4209542166" sldId="269"/>
        </pc:sldMkLst>
        <pc:spChg chg="mod">
          <ac:chgData name="Mahrukh Waheed Baloch" userId="b7216979-ffdd-4862-b06f-eeab4b132bc9" providerId="ADAL" clId="{47CD34AE-2342-4DA2-93E4-02BE9CB9E292}" dt="2026-07-19T10:50:34.637" v="83" actId="1076"/>
          <ac:spMkLst>
            <pc:docMk/>
            <pc:sldMk cId="4209542166" sldId="269"/>
            <ac:spMk id="2" creationId="{00000000-0000-0000-0000-000000000000}"/>
          </ac:spMkLst>
        </pc:spChg>
        <pc:spChg chg="add mod">
          <ac:chgData name="Mahrukh Waheed Baloch" userId="b7216979-ffdd-4862-b06f-eeab4b132bc9" providerId="ADAL" clId="{47CD34AE-2342-4DA2-93E4-02BE9CB9E292}" dt="2026-07-19T11:02:24.182" v="137" actId="1076"/>
          <ac:spMkLst>
            <pc:docMk/>
            <pc:sldMk cId="4209542166" sldId="269"/>
            <ac:spMk id="5" creationId="{51A5DDFE-7D69-8CBA-682B-120912E56E9F}"/>
          </ac:spMkLst>
        </pc:spChg>
        <pc:spChg chg="del mod">
          <ac:chgData name="Mahrukh Waheed Baloch" userId="b7216979-ffdd-4862-b06f-eeab4b132bc9" providerId="ADAL" clId="{47CD34AE-2342-4DA2-93E4-02BE9CB9E292}" dt="2026-07-19T10:50:28.561" v="81"/>
          <ac:spMkLst>
            <pc:docMk/>
            <pc:sldMk cId="4209542166" sldId="269"/>
            <ac:spMk id="20" creationId="{8CDB5301-31FA-5742-F526-BCB179ED656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1701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56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684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454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EDEDE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9180" y="4844491"/>
            <a:ext cx="1071843" cy="256032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hf.org.uk/what-we-do/news-from-the-bhf/contact-the-press-office/facts-and-figur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cbi.nlm.nih.gov/books/NBK470455/" TargetMode="External"/><Relationship Id="rId4" Type="http://schemas.openxmlformats.org/officeDocument/2006/relationships/hyperlink" Target="https://www.ncbi.nlm.nih.gov/books/NBK553115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bestpractice.bmj.com/topics/en-gb/62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3399/bjgp19X702665" TargetMode="External"/><Relationship Id="rId4" Type="http://schemas.openxmlformats.org/officeDocument/2006/relationships/hyperlink" Target="https://www.ncbi.nlm.nih.gov/books/NBK470256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sh.org.uk/25in25" TargetMode="External"/><Relationship Id="rId7" Type="http://schemas.openxmlformats.org/officeDocument/2006/relationships/hyperlink" Target="https://doi.org/10.3390/jcm1419692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tg.co.uk/blog/uk-heart-and-circulatory-diseases-statistics/" TargetMode="External"/><Relationship Id="rId5" Type="http://schemas.openxmlformats.org/officeDocument/2006/relationships/hyperlink" Target="https://my.clevelandclinic.org/health/articles/16950-ejection-fraction" TargetMode="External"/><Relationship Id="rId4" Type="http://schemas.openxmlformats.org/officeDocument/2006/relationships/hyperlink" Target="https://www.cardofmich.com/anatomy-human-heart-fun-fac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470557" y="271480"/>
            <a:ext cx="4635252" cy="1314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Care Plan for Heart Failure: A Case Study of James Carter</a:t>
            </a:r>
            <a:endParaRPr lang="en-US" sz="2750" dirty="0"/>
          </a:p>
        </p:txBody>
      </p:sp>
      <p:sp>
        <p:nvSpPr>
          <p:cNvPr id="4" name="Text 1"/>
          <p:cNvSpPr/>
          <p:nvPr/>
        </p:nvSpPr>
        <p:spPr>
          <a:xfrm>
            <a:off x="470556" y="1751409"/>
            <a:ext cx="8673443" cy="9436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20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 structured academic care plan for a 42-year-old male patient with </a:t>
            </a:r>
            <a:r>
              <a:rPr lang="en-US" sz="2000" dirty="0" err="1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HFrEF</a:t>
            </a:r>
            <a:r>
              <a:rPr lang="en-US" sz="20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grounded </a:t>
            </a:r>
            <a:r>
              <a:rPr lang="en-US" sz="20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 NICE NG106 and NHS evidence-based guidelines.</a:t>
            </a:r>
            <a:endParaRPr lang="en-US" sz="20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27433ED-2A8F-63B0-6FB1-1D3B0E3D8015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6FF86869-18BE-180D-D4A8-B693E5513AE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  <p:sp>
        <p:nvSpPr>
          <p:cNvPr id="7" name="Text 1"/>
          <p:cNvSpPr/>
          <p:nvPr/>
        </p:nvSpPr>
        <p:spPr>
          <a:xfrm>
            <a:off x="340608" y="2756808"/>
            <a:ext cx="5912708" cy="18545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600" b="1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Student Name: </a:t>
            </a:r>
            <a:r>
              <a:rPr lang="en-US" sz="1600" b="1" dirty="0" err="1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Iram</a:t>
            </a:r>
            <a:r>
              <a:rPr lang="en-US" sz="1600" b="1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Bi Hussain</a:t>
            </a:r>
          </a:p>
          <a:p>
            <a:pPr marL="0" indent="0" algn="l">
              <a:lnSpc>
                <a:spcPct val="125000"/>
              </a:lnSpc>
              <a:buNone/>
            </a:pPr>
            <a:r>
              <a:rPr lang="en-US" sz="1600" b="1" dirty="0" smtClean="0">
                <a:solidFill>
                  <a:srgbClr val="3D3838"/>
                </a:solidFill>
                <a:latin typeface="Source Sans 3" pitchFamily="34" charset="0"/>
              </a:rPr>
              <a:t>Student ID: 2117955</a:t>
            </a:r>
          </a:p>
          <a:p>
            <a:pPr marL="0" indent="0" algn="l">
              <a:lnSpc>
                <a:spcPct val="125000"/>
              </a:lnSpc>
              <a:buNone/>
            </a:pPr>
            <a:r>
              <a:rPr lang="en-US" sz="1600" b="1" dirty="0" smtClean="0">
                <a:solidFill>
                  <a:srgbClr val="3D3838"/>
                </a:solidFill>
                <a:latin typeface="Source Sans 3" pitchFamily="34" charset="0"/>
              </a:rPr>
              <a:t>Module Name: Introduction to Physiology</a:t>
            </a:r>
          </a:p>
          <a:p>
            <a:pPr>
              <a:lnSpc>
                <a:spcPct val="125000"/>
              </a:lnSpc>
            </a:pPr>
            <a:r>
              <a:rPr lang="en-US" sz="1600" b="1" dirty="0">
                <a:solidFill>
                  <a:srgbClr val="3D3838"/>
                </a:solidFill>
                <a:latin typeface="Source Sans 3" pitchFamily="34" charset="0"/>
              </a:rPr>
              <a:t>Module Code: </a:t>
            </a:r>
            <a:r>
              <a:rPr lang="en-US" sz="1600" b="1" dirty="0" smtClean="0">
                <a:solidFill>
                  <a:srgbClr val="3D3838"/>
                </a:solidFill>
                <a:latin typeface="Source Sans 3" pitchFamily="34" charset="0"/>
              </a:rPr>
              <a:t>BMHP5023</a:t>
            </a:r>
          </a:p>
          <a:p>
            <a:pPr>
              <a:lnSpc>
                <a:spcPct val="125000"/>
              </a:lnSpc>
            </a:pPr>
            <a:r>
              <a:rPr lang="en-US" sz="1600" b="1" dirty="0">
                <a:solidFill>
                  <a:srgbClr val="3D3838"/>
                </a:solidFill>
                <a:latin typeface="Source Sans 3" pitchFamily="34" charset="0"/>
              </a:rPr>
              <a:t>Assignment Title: Component 2: Presentation</a:t>
            </a:r>
          </a:p>
          <a:p>
            <a:pPr>
              <a:lnSpc>
                <a:spcPct val="125000"/>
              </a:lnSpc>
            </a:pPr>
            <a:r>
              <a:rPr lang="en-US" sz="1600" b="1" dirty="0">
                <a:solidFill>
                  <a:srgbClr val="3D3838"/>
                </a:solidFill>
                <a:latin typeface="Source Sans 3" pitchFamily="34" charset="0"/>
              </a:rPr>
              <a:t>(PowerPoint with Voice-Over)</a:t>
            </a:r>
          </a:p>
          <a:p>
            <a:pPr>
              <a:lnSpc>
                <a:spcPct val="125000"/>
              </a:lnSpc>
            </a:pPr>
            <a:endParaRPr lang="en-US" sz="16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61"/>
    </mc:Choice>
    <mc:Fallback xmlns="">
      <p:transition spd="slow" advTm="5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539874" y="510704"/>
            <a:ext cx="4635252" cy="8765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Heart Failure: A Growing Concern in the UK</a:t>
            </a:r>
            <a:endParaRPr lang="en-US" sz="2750" dirty="0"/>
          </a:p>
        </p:txBody>
      </p:sp>
      <p:sp>
        <p:nvSpPr>
          <p:cNvPr id="4" name="Shape 1"/>
          <p:cNvSpPr/>
          <p:nvPr/>
        </p:nvSpPr>
        <p:spPr>
          <a:xfrm>
            <a:off x="302761" y="1420997"/>
            <a:ext cx="2240459" cy="1776933"/>
          </a:xfrm>
          <a:prstGeom prst="roundRect">
            <a:avLst>
              <a:gd name="adj" fmla="val 1302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319396" y="1510205"/>
            <a:ext cx="1931938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Prevalence</a:t>
            </a:r>
            <a:endParaRPr lang="en-US" sz="1350" dirty="0"/>
          </a:p>
        </p:txBody>
      </p:sp>
      <p:sp>
        <p:nvSpPr>
          <p:cNvPr id="6" name="Text 3"/>
          <p:cNvSpPr/>
          <p:nvPr/>
        </p:nvSpPr>
        <p:spPr>
          <a:xfrm>
            <a:off x="399603" y="1883614"/>
            <a:ext cx="1931938" cy="925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1100" dirty="0">
                <a:latin typeface="Source Sans 3" panose="020B0604020202020204" charset="0"/>
                <a:ea typeface="Source Sans 3" pitchFamily="34" charset="-122"/>
                <a:cs typeface="Source Sans 3" pitchFamily="34" charset="-120"/>
              </a:rPr>
              <a:t>Nearly 1 million people in the UK live with heart failure,  rising to 10% in those aged 75 and over </a:t>
            </a:r>
            <a:r>
              <a:rPr lang="en-US" sz="1100" dirty="0">
                <a:latin typeface="Source Sans 3" panose="020B0604020202020204" charset="0"/>
              </a:rPr>
              <a:t>(British Heart Foundation, </a:t>
            </a:r>
            <a:r>
              <a:rPr lang="en-US" sz="1100" dirty="0" smtClean="0">
                <a:latin typeface="Source Sans 3" panose="020B0604020202020204" charset="0"/>
              </a:rPr>
              <a:t>2025)</a:t>
            </a:r>
            <a:r>
              <a:rPr lang="en-US" sz="1100" dirty="0" smtClean="0">
                <a:latin typeface="Source Sans 3" panose="020B0604020202020204" charset="0"/>
                <a:ea typeface="Source Sans 3" pitchFamily="34" charset="-122"/>
                <a:cs typeface="Source Sans 3" pitchFamily="34" charset="-120"/>
              </a:rPr>
              <a:t>.</a:t>
            </a:r>
            <a:endParaRPr lang="en-US" sz="1100" dirty="0">
              <a:latin typeface="Source Sans 3" panose="020B060402020202020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024087" y="1420997"/>
            <a:ext cx="2240533" cy="1776933"/>
          </a:xfrm>
          <a:prstGeom prst="roundRect">
            <a:avLst>
              <a:gd name="adj" fmla="val 1302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5"/>
          <p:cNvSpPr/>
          <p:nvPr/>
        </p:nvSpPr>
        <p:spPr>
          <a:xfrm>
            <a:off x="3171074" y="1551824"/>
            <a:ext cx="1932012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Classification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3207094" y="1868806"/>
            <a:ext cx="1932012" cy="11567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1200" dirty="0"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Heart failure is classified as a cardiovascular disease one of the UK's top four categories of leading health conditions </a:t>
            </a:r>
            <a:r>
              <a:rPr lang="en-US" sz="1050" dirty="0">
                <a:latin typeface="Source Sans 3" panose="020B0604020202020204" charset="0"/>
              </a:rPr>
              <a:t>(</a:t>
            </a:r>
            <a:r>
              <a:rPr lang="en-US" sz="1050" dirty="0" smtClean="0">
                <a:latin typeface="Source Sans 3" panose="020B0604020202020204" charset="0"/>
              </a:rPr>
              <a:t>Taylor</a:t>
            </a:r>
            <a:r>
              <a:rPr lang="en-US" sz="1050" dirty="0">
                <a:latin typeface="Source Sans 3" panose="020B0604020202020204" charset="0"/>
              </a:rPr>
              <a:t> </a:t>
            </a:r>
            <a:r>
              <a:rPr lang="en-US" sz="1050" dirty="0" smtClean="0">
                <a:latin typeface="Source Sans 3" panose="020B0604020202020204" charset="0"/>
              </a:rPr>
              <a:t>et al., </a:t>
            </a:r>
            <a:r>
              <a:rPr lang="en-US" sz="1050" dirty="0" smtClean="0">
                <a:latin typeface="Source Sans 3" panose="020B0604020202020204" charset="0"/>
              </a:rPr>
              <a:t>2019</a:t>
            </a:r>
            <a:r>
              <a:rPr lang="en-US" sz="1050" dirty="0">
                <a:latin typeface="Source Sans 3" panose="020B0604020202020204" charset="0"/>
              </a:rPr>
              <a:t>)</a:t>
            </a:r>
            <a:endParaRPr lang="en-US" sz="1200" dirty="0">
              <a:latin typeface="Source Sans 3" panose="020B0604020202020204" charset="0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302761" y="3352190"/>
            <a:ext cx="4635252" cy="1082873"/>
          </a:xfrm>
          <a:prstGeom prst="roundRect">
            <a:avLst>
              <a:gd name="adj" fmla="val 213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2331541" y="3506451"/>
            <a:ext cx="4326731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Definition</a:t>
            </a:r>
            <a:endParaRPr lang="en-US" sz="1350" dirty="0"/>
          </a:p>
        </p:txBody>
      </p:sp>
      <p:sp>
        <p:nvSpPr>
          <p:cNvPr id="12" name="Text 9"/>
          <p:cNvSpPr/>
          <p:nvPr/>
        </p:nvSpPr>
        <p:spPr>
          <a:xfrm>
            <a:off x="539874" y="3894103"/>
            <a:ext cx="4326731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Characterised by the heart’s inability to pump blood effectively due to structural or functional impairment of the </a:t>
            </a:r>
            <a:r>
              <a:rPr lang="en-US" sz="12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myocardium (</a:t>
            </a:r>
            <a:r>
              <a:rPr lang="en-US" sz="1200" dirty="0" err="1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Golla</a:t>
            </a:r>
            <a:r>
              <a:rPr lang="en-US" sz="12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et al., 2024).</a:t>
            </a:r>
            <a:endParaRPr lang="en-US" sz="12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6F78B-DFF9-8E9A-C291-F27F21D488DB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7481" y="173397"/>
            <a:ext cx="2703315" cy="4043983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5787481" y="4281033"/>
            <a:ext cx="328288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 smtClean="0"/>
              <a:t>Figure 1: Heart Failure Statistics (McShane, 2026</a:t>
            </a:r>
            <a:r>
              <a:rPr lang="en-US" sz="1200" dirty="0"/>
              <a:t>) </a:t>
            </a:r>
            <a:endParaRPr lang="en-GB" sz="1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882"/>
    </mc:Choice>
    <mc:Fallback xmlns="">
      <p:transition spd="slow" advTm="69882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188847"/>
            <a:ext cx="8064252" cy="41092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Anatomy &amp; Physiology of the Cardiovascular System</a:t>
            </a:r>
            <a:endParaRPr lang="en-US" sz="2000" dirty="0"/>
          </a:p>
        </p:txBody>
      </p:sp>
      <p:sp>
        <p:nvSpPr>
          <p:cNvPr id="4" name="Text 1"/>
          <p:cNvSpPr/>
          <p:nvPr/>
        </p:nvSpPr>
        <p:spPr>
          <a:xfrm>
            <a:off x="539874" y="811074"/>
            <a:ext cx="5126459" cy="191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Cardiac Structure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539874" y="1120859"/>
            <a:ext cx="5121771" cy="3795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>
              <a:lnSpc>
                <a:spcPct val="117000"/>
              </a:lnSpc>
            </a:pPr>
            <a:r>
              <a:rPr lang="en-US" sz="1000" dirty="0">
                <a:solidFill>
                  <a:srgbClr val="3D3838"/>
                </a:solidFill>
                <a:latin typeface="Source Sans 3" panose="020B0604020202020204" charset="0"/>
                <a:ea typeface="Source Sans 3" pitchFamily="34" charset="-122"/>
                <a:cs typeface="Source Sans 3" pitchFamily="34" charset="-120"/>
              </a:rPr>
              <a:t>The heart is a </a:t>
            </a:r>
            <a:r>
              <a:rPr lang="en-US" sz="1000" dirty="0" smtClean="0">
                <a:solidFill>
                  <a:srgbClr val="3D3838"/>
                </a:solidFill>
                <a:latin typeface="Source Sans 3" panose="020B0604020202020204" charset="0"/>
                <a:ea typeface="Source Sans 3" pitchFamily="34" charset="-122"/>
                <a:cs typeface="Source Sans 3" pitchFamily="34" charset="-120"/>
              </a:rPr>
              <a:t>four-chambered </a:t>
            </a:r>
            <a:r>
              <a:rPr lang="en-US" sz="1000" dirty="0">
                <a:solidFill>
                  <a:srgbClr val="3D3838"/>
                </a:solidFill>
                <a:latin typeface="Source Sans 3" panose="020B0604020202020204" charset="0"/>
                <a:ea typeface="Source Sans 3" pitchFamily="34" charset="-122"/>
                <a:cs typeface="Source Sans 3" pitchFamily="34" charset="-120"/>
              </a:rPr>
              <a:t>muscular organ</a:t>
            </a:r>
            <a:r>
              <a:rPr lang="en-US" sz="1000" dirty="0" smtClean="0">
                <a:solidFill>
                  <a:srgbClr val="3D3838"/>
                </a:solidFill>
                <a:latin typeface="Source Sans 3" panose="020B0604020202020204" charset="0"/>
                <a:ea typeface="Source Sans 3" pitchFamily="34" charset="-122"/>
                <a:cs typeface="Source Sans 3" pitchFamily="34" charset="-120"/>
              </a:rPr>
              <a:t>, with two </a:t>
            </a:r>
            <a:r>
              <a:rPr lang="en-US" sz="1000" dirty="0">
                <a:solidFill>
                  <a:srgbClr val="3D3838"/>
                </a:solidFill>
                <a:latin typeface="Source Sans 3" panose="020B0604020202020204" charset="0"/>
                <a:ea typeface="Source Sans 3" pitchFamily="34" charset="-122"/>
                <a:cs typeface="Source Sans 3" pitchFamily="34" charset="-120"/>
              </a:rPr>
              <a:t>atria (receiving chambers) and two ventricles (pumping chambers), divided into pulmonary and systemic circuits  </a:t>
            </a:r>
            <a:r>
              <a:rPr lang="en-US" sz="1000" dirty="0">
                <a:latin typeface="Source Sans 3" panose="020B0604020202020204" charset="0"/>
              </a:rPr>
              <a:t>(Rehman and Rehman, 2023)</a:t>
            </a:r>
          </a:p>
        </p:txBody>
      </p:sp>
      <p:sp>
        <p:nvSpPr>
          <p:cNvPr id="6" name="Text 3"/>
          <p:cNvSpPr/>
          <p:nvPr/>
        </p:nvSpPr>
        <p:spPr>
          <a:xfrm>
            <a:off x="539874" y="1618466"/>
            <a:ext cx="5126459" cy="191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Cardiac Output (CO)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539874" y="1928252"/>
            <a:ext cx="5126459" cy="3795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CO= Heart Rate x Stroke Volume,  Normal resting CO is 4–8 L/min, regulated by the autonomic nervous system alongside endocrine and paracrine signalling pathways.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539874" y="2425859"/>
            <a:ext cx="5126459" cy="191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Ejection Fraction (EF)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39874" y="2735645"/>
            <a:ext cx="5126459" cy="3795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 percentage of blood ejected per beat.  Normal EF  &gt; 55%. HFrEF is defined as EF &lt;40%, indicating significant systolic dysfunction.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539874" y="3233251"/>
            <a:ext cx="5126459" cy="1916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Key Regulators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539874" y="3543037"/>
            <a:ext cx="5126459" cy="3795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Preload, afterload, contractility, and heart rate collectively determine cardiac performance and output.</a:t>
            </a:r>
            <a:endParaRPr lang="en-US" sz="105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8B30FD-B58D-4D9D-1396-679F357EA77B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Video 26">
            <a:hlinkClick r:id="" action="ppaction://media"/>
            <a:extLst>
              <a:ext uri="{FF2B5EF4-FFF2-40B4-BE49-F238E27FC236}">
                <a16:creationId xmlns:a16="http://schemas.microsoft.com/office/drawing/2014/main" id="{2FF4EFC5-D102-B7DA-E4AA-D1201322485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  <p:pic>
        <p:nvPicPr>
          <p:cNvPr id="3" name="Picture 2" descr="CHAMBERS OF HEART - New">
            <a:extLst>
              <a:ext uri="{FF2B5EF4-FFF2-40B4-BE49-F238E27FC236}">
                <a16:creationId xmlns:a16="http://schemas.microsoft.com/office/drawing/2014/main" id="{6243BAB5-6E3A-3878-DC4A-9AA1314991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946" y="761477"/>
            <a:ext cx="2636167" cy="251916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983125" y="3363090"/>
            <a:ext cx="2841807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Figure 2: </a:t>
            </a: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Frontal section (Cardiology Associates of </a:t>
            </a:r>
            <a:r>
              <a:rPr lang="en-US" sz="11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Michigan, 2019) </a:t>
            </a:r>
            <a:endParaRPr lang="en-GB" sz="11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644"/>
    </mc:Choice>
    <mc:Fallback xmlns="">
      <p:transition spd="slow" advTm="89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162893"/>
            <a:ext cx="8064252" cy="3696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How Heart Failure Disrupts Cardiovascular Function</a:t>
            </a:r>
            <a:endParaRPr lang="en-US" sz="23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029" y="280569"/>
            <a:ext cx="8064252" cy="318135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911019" y="1382362"/>
            <a:ext cx="1587253" cy="1983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Reduced Pumping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1902531" y="1642822"/>
            <a:ext cx="1604229" cy="3218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96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Weakened left ventricle ejects less blood</a:t>
            </a:r>
            <a:endParaRPr lang="en-US" sz="1050" dirty="0"/>
          </a:p>
        </p:txBody>
      </p:sp>
      <p:sp>
        <p:nvSpPr>
          <p:cNvPr id="6" name="Text 3"/>
          <p:cNvSpPr/>
          <p:nvPr/>
        </p:nvSpPr>
        <p:spPr>
          <a:xfrm>
            <a:off x="3905453" y="1616752"/>
            <a:ext cx="1587253" cy="19837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Compensation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3896964" y="1877212"/>
            <a:ext cx="1604229" cy="4827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96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RAAS, sympathetic drive and remodelling worsen injury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5923168" y="1382362"/>
            <a:ext cx="1587253" cy="1983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Fluid Congestion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5914680" y="1642822"/>
            <a:ext cx="1604229" cy="4827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96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Back‑pressure causes pulmonary and peripheral oedema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539874" y="4338861"/>
            <a:ext cx="6937632" cy="35986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0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 HFrEF (EF &lt;40%), systolic dysfunction drives this cascade. By contrast, HFpEF (EF ≥50%) involves impaired ventricular relaxation and stiffness rather than reduced contractility,  a critical distinction for clinical management.</a:t>
            </a:r>
            <a:endParaRPr lang="en-US" sz="10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ED3AD7-E47E-E2A4-FDD0-FA5EC012D228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0B79EF1C-301E-3F9D-9B34-C2917B6971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6422" y="2026723"/>
            <a:ext cx="1664401" cy="1873668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16422" y="3856389"/>
            <a:ext cx="312136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1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Figure 3: Ejection Fraction (Cleveland Clinic, 2026)</a:t>
            </a:r>
            <a:endParaRPr lang="en-GB" sz="11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974"/>
    </mc:Choice>
    <mc:Fallback xmlns="">
      <p:transition spd="slow" advTm="80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434876"/>
            <a:ext cx="8064252" cy="3903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Patient Profile: James Carter</a:t>
            </a:r>
            <a:endParaRPr lang="en-US" sz="2450" dirty="0"/>
          </a:p>
        </p:txBody>
      </p:sp>
      <p:sp>
        <p:nvSpPr>
          <p:cNvPr id="4" name="Shape 1"/>
          <p:cNvSpPr/>
          <p:nvPr/>
        </p:nvSpPr>
        <p:spPr>
          <a:xfrm>
            <a:off x="1004515" y="999827"/>
            <a:ext cx="1240036" cy="208657"/>
          </a:xfrm>
          <a:prstGeom prst="roundRect">
            <a:avLst>
              <a:gd name="adj" fmla="val 7902"/>
            </a:avLst>
          </a:prstGeom>
          <a:solidFill>
            <a:srgbClr val="E4E4E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1086891" y="1040978"/>
            <a:ext cx="1532483" cy="1263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8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FICTIONAL CASE STUDY</a:t>
            </a:r>
            <a:endParaRPr lang="en-US" sz="850" dirty="0"/>
          </a:p>
        </p:txBody>
      </p:sp>
      <p:sp>
        <p:nvSpPr>
          <p:cNvPr id="6" name="Text 3"/>
          <p:cNvSpPr/>
          <p:nvPr/>
        </p:nvSpPr>
        <p:spPr>
          <a:xfrm>
            <a:off x="1004515" y="1257374"/>
            <a:ext cx="5124450" cy="195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Demographics</a:t>
            </a:r>
            <a:endParaRPr lang="en-US" sz="1200" dirty="0"/>
          </a:p>
        </p:txBody>
      </p:sp>
      <p:sp>
        <p:nvSpPr>
          <p:cNvPr id="7" name="Text 4"/>
          <p:cNvSpPr/>
          <p:nvPr/>
        </p:nvSpPr>
        <p:spPr>
          <a:xfrm>
            <a:off x="1004515" y="1526530"/>
            <a:ext cx="5581650" cy="1947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050" b="1" dirty="0">
                <a:solidFill>
                  <a:srgbClr val="3D3838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Age:</a:t>
            </a: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42  |  </a:t>
            </a:r>
            <a:r>
              <a:rPr lang="en-US" sz="1050" b="1" dirty="0">
                <a:solidFill>
                  <a:srgbClr val="3D3838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Sex:</a:t>
            </a: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Male  |  </a:t>
            </a:r>
            <a:r>
              <a:rPr lang="en-US" sz="1050" b="1" dirty="0">
                <a:solidFill>
                  <a:srgbClr val="3D3838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Ethnicity:</a:t>
            </a: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White British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1004515" y="1891903"/>
            <a:ext cx="5124450" cy="195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Occupation &amp; Lifestyle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004515" y="2209353"/>
            <a:ext cx="5124450" cy="5842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IT project manager working </a:t>
            </a:r>
            <a:r>
              <a:rPr lang="en-US" sz="1050" b="1" dirty="0">
                <a:solidFill>
                  <a:srgbClr val="3D3838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50+ hours/week</a:t>
            </a: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in a high-stress, sedentary role. Poor diet (high sodium, processed foods), minimal physical activity, and alcohol intake exceeding recommended limits at </a:t>
            </a:r>
            <a:r>
              <a:rPr lang="en-US" sz="1050" b="1" dirty="0">
                <a:solidFill>
                  <a:srgbClr val="3D3838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25+ units/week</a:t>
            </a: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.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1004515" y="2915915"/>
            <a:ext cx="5124450" cy="195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Medical History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1004515" y="3233365"/>
            <a:ext cx="5124450" cy="38948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Hypertension diagnosed at age 38. Obesity (BMI 33). </a:t>
            </a:r>
            <a:r>
              <a:rPr lang="en-US" sz="1050" b="1" dirty="0">
                <a:solidFill>
                  <a:srgbClr val="3D3838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Recently diagnosed with HFrEF (EF 35%).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1004515" y="3745185"/>
            <a:ext cx="5124450" cy="1951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Social Context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1004515" y="4062636"/>
            <a:ext cx="5124450" cy="38948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0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Married with two children. Limited social support network. Reports high anxiety and persistently poor sleep.</a:t>
            </a:r>
            <a:endParaRPr lang="en-US" sz="105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990F7DB-1885-8D63-C0CA-0CB14E067227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34B6C505-EEB8-AC2C-8B03-3ED2E5E9BCC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608"/>
    </mc:Choice>
    <mc:Fallback xmlns="">
      <p:transition spd="slow" advTm="70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281389"/>
            <a:ext cx="8064252" cy="438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Risk Factors: Lifestyle &amp; Disease-Specific</a:t>
            </a:r>
            <a:endParaRPr lang="en-US" sz="2750" dirty="0"/>
          </a:p>
        </p:txBody>
      </p:sp>
      <p:sp>
        <p:nvSpPr>
          <p:cNvPr id="4" name="Text 1"/>
          <p:cNvSpPr/>
          <p:nvPr/>
        </p:nvSpPr>
        <p:spPr>
          <a:xfrm>
            <a:off x="1118295" y="1322487"/>
            <a:ext cx="1981126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Hypertension</a:t>
            </a:r>
            <a:endParaRPr lang="en-US" sz="1350" dirty="0"/>
          </a:p>
        </p:txBody>
      </p:sp>
      <p:sp>
        <p:nvSpPr>
          <p:cNvPr id="5" name="Text 2"/>
          <p:cNvSpPr/>
          <p:nvPr/>
        </p:nvSpPr>
        <p:spPr>
          <a:xfrm>
            <a:off x="1118295" y="1634133"/>
            <a:ext cx="1981126" cy="11567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Sustained high blood pressure increases afterload, accelerating ventricular remodelling and hastening HF progression.</a:t>
            </a:r>
            <a:endParaRPr lang="en-US" sz="1200" dirty="0"/>
          </a:p>
        </p:txBody>
      </p:sp>
      <p:sp>
        <p:nvSpPr>
          <p:cNvPr id="7" name="Text 3"/>
          <p:cNvSpPr/>
          <p:nvPr/>
        </p:nvSpPr>
        <p:spPr>
          <a:xfrm>
            <a:off x="3870647" y="1322487"/>
            <a:ext cx="1981126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Obesity (BMI 33)</a:t>
            </a:r>
            <a:endParaRPr lang="en-US" sz="1350" dirty="0"/>
          </a:p>
        </p:txBody>
      </p:sp>
      <p:sp>
        <p:nvSpPr>
          <p:cNvPr id="8" name="Text 4"/>
          <p:cNvSpPr/>
          <p:nvPr/>
        </p:nvSpPr>
        <p:spPr>
          <a:xfrm>
            <a:off x="3870647" y="1634133"/>
            <a:ext cx="1981126" cy="11567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Increases cardiac workload; associated with dyslipidaemia and insulin resistance, compounding cardiovascular risk.</a:t>
            </a:r>
            <a:endParaRPr lang="en-US" sz="1200" dirty="0"/>
          </a:p>
        </p:txBody>
      </p:sp>
      <p:sp>
        <p:nvSpPr>
          <p:cNvPr id="10" name="Text 5"/>
          <p:cNvSpPr/>
          <p:nvPr/>
        </p:nvSpPr>
        <p:spPr>
          <a:xfrm>
            <a:off x="6623000" y="1322487"/>
            <a:ext cx="1981126" cy="4382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Poor Diet &amp; Excess Alcohol</a:t>
            </a:r>
            <a:endParaRPr lang="en-US" sz="1350" dirty="0"/>
          </a:p>
        </p:txBody>
      </p:sp>
      <p:sp>
        <p:nvSpPr>
          <p:cNvPr id="11" name="Text 6"/>
          <p:cNvSpPr/>
          <p:nvPr/>
        </p:nvSpPr>
        <p:spPr>
          <a:xfrm>
            <a:off x="6623000" y="1853282"/>
            <a:ext cx="1981126" cy="925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High sodium worsens fluid retention; alcohol is directly cardiotoxic, raising risk of alcoholic cardiomyopathy.</a:t>
            </a:r>
            <a:endParaRPr lang="en-US" sz="1200" dirty="0"/>
          </a:p>
        </p:txBody>
      </p:sp>
      <p:sp>
        <p:nvSpPr>
          <p:cNvPr id="13" name="Text 7"/>
          <p:cNvSpPr/>
          <p:nvPr/>
        </p:nvSpPr>
        <p:spPr>
          <a:xfrm>
            <a:off x="1118295" y="3099420"/>
            <a:ext cx="1981126" cy="4382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Chronic Stress &amp; Poor Sleep</a:t>
            </a:r>
            <a:endParaRPr lang="en-US" sz="1350" dirty="0"/>
          </a:p>
        </p:txBody>
      </p:sp>
      <p:sp>
        <p:nvSpPr>
          <p:cNvPr id="14" name="Text 8"/>
          <p:cNvSpPr/>
          <p:nvPr/>
        </p:nvSpPr>
        <p:spPr>
          <a:xfrm>
            <a:off x="1118295" y="3630216"/>
            <a:ext cx="1981126" cy="925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Elevates cortisol and sympathetic tone, raising both resting heart rate and blood pressure over time.</a:t>
            </a:r>
            <a:endParaRPr lang="en-US" sz="1200" dirty="0"/>
          </a:p>
        </p:txBody>
      </p:sp>
      <p:sp>
        <p:nvSpPr>
          <p:cNvPr id="16" name="Text 9"/>
          <p:cNvSpPr/>
          <p:nvPr/>
        </p:nvSpPr>
        <p:spPr>
          <a:xfrm>
            <a:off x="3870647" y="3099420"/>
            <a:ext cx="1981126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Physical Inactivity</a:t>
            </a:r>
            <a:endParaRPr lang="en-US" sz="1350" dirty="0"/>
          </a:p>
        </p:txBody>
      </p:sp>
      <p:sp>
        <p:nvSpPr>
          <p:cNvPr id="17" name="Text 10"/>
          <p:cNvSpPr/>
          <p:nvPr/>
        </p:nvSpPr>
        <p:spPr>
          <a:xfrm>
            <a:off x="3870647" y="3411066"/>
            <a:ext cx="1981126" cy="11567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Reduces cardiovascular reserve and worsens progressive deconditioning, a critical modifiable risk factor in HF.</a:t>
            </a:r>
            <a:endParaRPr lang="en-US" sz="12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1C17AD2-0144-4F98-7C49-CB6CBEAFA8B4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D23594EE-4BF4-2149-08D9-9F5F1BBA50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889"/>
    </mc:Choice>
    <mc:Fallback xmlns="">
      <p:transition spd="slow" advTm="82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222522"/>
            <a:ext cx="8064252" cy="3871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Evidence-Based Care Recommendations (NICE NG106)</a:t>
            </a:r>
            <a:endParaRPr lang="en-US" sz="2000" dirty="0"/>
          </a:p>
        </p:txBody>
      </p:sp>
      <p:sp>
        <p:nvSpPr>
          <p:cNvPr id="4" name="Text 1"/>
          <p:cNvSpPr/>
          <p:nvPr/>
        </p:nvSpPr>
        <p:spPr>
          <a:xfrm>
            <a:off x="647731" y="740678"/>
            <a:ext cx="3487389" cy="3737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Pharmacological Management</a:t>
            </a:r>
            <a:endParaRPr lang="en-US" sz="1250" dirty="0"/>
          </a:p>
        </p:txBody>
      </p:sp>
      <p:sp>
        <p:nvSpPr>
          <p:cNvPr id="5" name="Text 2"/>
          <p:cNvSpPr/>
          <p:nvPr/>
        </p:nvSpPr>
        <p:spPr>
          <a:xfrm>
            <a:off x="652420" y="1175343"/>
            <a:ext cx="3574140" cy="61480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20000"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NICE NG106 recommends a four-drug regimen for HFrEF: ACE inhibitor + beta- blocker + mineralocorticoid receptor antagonist (MRA) + SGLT2 inhibitor. Doses are optimised against clinical assessment, frailty status, prognosis, and patient preference.</a:t>
            </a:r>
            <a:endParaRPr lang="en-US" sz="1100" dirty="0"/>
          </a:p>
        </p:txBody>
      </p:sp>
      <p:sp>
        <p:nvSpPr>
          <p:cNvPr id="6" name="Text 3"/>
          <p:cNvSpPr/>
          <p:nvPr/>
        </p:nvSpPr>
        <p:spPr>
          <a:xfrm>
            <a:off x="652419" y="1921195"/>
            <a:ext cx="3675741" cy="400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Diuretics</a:t>
            </a:r>
            <a:endParaRPr lang="en-US" sz="1250" dirty="0"/>
          </a:p>
        </p:txBody>
      </p:sp>
      <p:sp>
        <p:nvSpPr>
          <p:cNvPr id="7" name="Text 4"/>
          <p:cNvSpPr/>
          <p:nvPr/>
        </p:nvSpPr>
        <p:spPr>
          <a:xfrm>
            <a:off x="652420" y="2254272"/>
            <a:ext cx="3675740" cy="40987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Prescribed at the lowest effective dose to manage congestion and fluid retention without compromising renal function.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652419" y="2795188"/>
            <a:ext cx="5120283" cy="202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Cardiac Rehabilitation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652419" y="3128265"/>
            <a:ext cx="3767181" cy="12478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0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James should be referred to a structured cardiac rehabilitation programme.  NICE mandates that rehabilitation and patient education are embedded at all settings and stages of the care pathway.</a:t>
            </a:r>
            <a:endParaRPr lang="en-US" sz="11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58FD2E5-9292-74B5-4B1D-64A32D0CBC9C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D3C65DC2-0A7F-1BFA-45CB-0EAD60B6B7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09557" y="713772"/>
            <a:ext cx="4734443" cy="2324899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4760245" y="3176410"/>
            <a:ext cx="4322033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Figure 4</a:t>
            </a: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: Guideline-directed medical therapy (</a:t>
            </a:r>
            <a:r>
              <a:rPr lang="en-US" sz="11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GDMT) (</a:t>
            </a:r>
            <a:r>
              <a:rPr lang="en-US" sz="1100" dirty="0" err="1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Rajimann</a:t>
            </a:r>
            <a:r>
              <a:rPr lang="en-US" sz="1100" dirty="0" smtClean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, 2025) </a:t>
            </a:r>
            <a:endParaRPr lang="en-GB" sz="11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633"/>
    </mc:Choice>
    <mc:Fallback xmlns="">
      <p:transition spd="slow" advTm="84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459804"/>
            <a:ext cx="8064252" cy="4176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Monitoring Plan</a:t>
            </a:r>
            <a:endParaRPr lang="en-US" sz="2600" dirty="0"/>
          </a:p>
        </p:txBody>
      </p:sp>
      <p:sp>
        <p:nvSpPr>
          <p:cNvPr id="4" name="Text 1"/>
          <p:cNvSpPr/>
          <p:nvPr/>
        </p:nvSpPr>
        <p:spPr>
          <a:xfrm>
            <a:off x="2266615" y="656894"/>
            <a:ext cx="176436" cy="22048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1</a:t>
            </a:r>
            <a:endParaRPr lang="en-US" sz="1350" dirty="0"/>
          </a:p>
        </p:txBody>
      </p:sp>
      <p:sp>
        <p:nvSpPr>
          <p:cNvPr id="5" name="Text 2"/>
          <p:cNvSpPr/>
          <p:nvPr/>
        </p:nvSpPr>
        <p:spPr>
          <a:xfrm>
            <a:off x="539874" y="1134632"/>
            <a:ext cx="3629992" cy="2088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Natriuretic Peptides (NT-proBNP)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539874" y="1427451"/>
            <a:ext cx="3629992" cy="6460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11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Measured at diagnosis and to guide specialist referral. Elevated NT-proBNP reflects increased myocardial wall stress and is a key prognostic indicator.</a:t>
            </a:r>
            <a:endParaRPr lang="en-US" sz="1150" dirty="0"/>
          </a:p>
        </p:txBody>
      </p:sp>
      <p:sp>
        <p:nvSpPr>
          <p:cNvPr id="8" name="Text 4"/>
          <p:cNvSpPr/>
          <p:nvPr/>
        </p:nvSpPr>
        <p:spPr>
          <a:xfrm>
            <a:off x="6368839" y="656894"/>
            <a:ext cx="176436" cy="22048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2</a:t>
            </a:r>
            <a:endParaRPr lang="en-US" sz="1350" dirty="0"/>
          </a:p>
        </p:txBody>
      </p:sp>
      <p:sp>
        <p:nvSpPr>
          <p:cNvPr id="9" name="Text 5"/>
          <p:cNvSpPr/>
          <p:nvPr/>
        </p:nvSpPr>
        <p:spPr>
          <a:xfrm>
            <a:off x="4642023" y="1134632"/>
            <a:ext cx="3630067" cy="2088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Routine Clinical Parameters</a:t>
            </a:r>
            <a:endParaRPr lang="en-US" sz="1300" dirty="0"/>
          </a:p>
        </p:txBody>
      </p:sp>
      <p:sp>
        <p:nvSpPr>
          <p:cNvPr id="10" name="Text 6"/>
          <p:cNvSpPr/>
          <p:nvPr/>
        </p:nvSpPr>
        <p:spPr>
          <a:xfrm>
            <a:off x="4642023" y="1427451"/>
            <a:ext cx="3630067" cy="6460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11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Blood pressure, daily weight (for fluid monitoring), renal function, and electrolytes,  especially critical when titrating ACE inhibitors and MRAs.</a:t>
            </a:r>
            <a:endParaRPr lang="en-US" sz="1150" dirty="0"/>
          </a:p>
        </p:txBody>
      </p:sp>
      <p:sp>
        <p:nvSpPr>
          <p:cNvPr id="12" name="Text 7"/>
          <p:cNvSpPr/>
          <p:nvPr/>
        </p:nvSpPr>
        <p:spPr>
          <a:xfrm>
            <a:off x="2266615" y="2489935"/>
            <a:ext cx="176436" cy="22048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3</a:t>
            </a:r>
            <a:endParaRPr lang="en-US" sz="1350" dirty="0"/>
          </a:p>
        </p:txBody>
      </p:sp>
      <p:sp>
        <p:nvSpPr>
          <p:cNvPr id="13" name="Text 8"/>
          <p:cNvSpPr/>
          <p:nvPr/>
        </p:nvSpPr>
        <p:spPr>
          <a:xfrm>
            <a:off x="539874" y="2967674"/>
            <a:ext cx="3629992" cy="2088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Specialist MDT Follow-Up</a:t>
            </a:r>
            <a:endParaRPr lang="en-US" sz="1300" dirty="0"/>
          </a:p>
        </p:txBody>
      </p:sp>
      <p:sp>
        <p:nvSpPr>
          <p:cNvPr id="14" name="Text 9"/>
          <p:cNvSpPr/>
          <p:nvPr/>
        </p:nvSpPr>
        <p:spPr>
          <a:xfrm>
            <a:off x="539874" y="3260493"/>
            <a:ext cx="3629992" cy="6460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11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Clinical review by a member of the specialist heart failure team within  2 week of hospital discharge, per NICE NG106.</a:t>
            </a:r>
            <a:endParaRPr lang="en-US" sz="1150" dirty="0"/>
          </a:p>
        </p:txBody>
      </p:sp>
      <p:sp>
        <p:nvSpPr>
          <p:cNvPr id="16" name="Text 10"/>
          <p:cNvSpPr/>
          <p:nvPr/>
        </p:nvSpPr>
        <p:spPr>
          <a:xfrm>
            <a:off x="6368839" y="2489935"/>
            <a:ext cx="176436" cy="220489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FFFFF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4</a:t>
            </a:r>
            <a:endParaRPr lang="en-US" sz="1350" dirty="0"/>
          </a:p>
        </p:txBody>
      </p:sp>
      <p:sp>
        <p:nvSpPr>
          <p:cNvPr id="17" name="Text 11"/>
          <p:cNvSpPr/>
          <p:nvPr/>
        </p:nvSpPr>
        <p:spPr>
          <a:xfrm>
            <a:off x="4642023" y="2967674"/>
            <a:ext cx="3630067" cy="2088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0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Echocardiography</a:t>
            </a:r>
            <a:endParaRPr lang="en-US" sz="1300" dirty="0"/>
          </a:p>
        </p:txBody>
      </p:sp>
      <p:sp>
        <p:nvSpPr>
          <p:cNvPr id="18" name="Text 12"/>
          <p:cNvSpPr/>
          <p:nvPr/>
        </p:nvSpPr>
        <p:spPr>
          <a:xfrm>
            <a:off x="4642023" y="3260493"/>
            <a:ext cx="3630067" cy="6460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115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Repeat echo to assess EF response to treatment and inform decisions about therapy escalation or device-based interventions.</a:t>
            </a:r>
            <a:endParaRPr lang="en-US" sz="115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9B0291-AC4C-BFBB-B22D-A1FA08C19E83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Video 39">
            <a:hlinkClick r:id="" action="ppaction://media"/>
            <a:extLst>
              <a:ext uri="{FF2B5EF4-FFF2-40B4-BE49-F238E27FC236}">
                <a16:creationId xmlns:a16="http://schemas.microsoft.com/office/drawing/2014/main" id="{B6D5B547-73A8-2ED0-CBF6-6BB67AF1D91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40"/>
    </mc:Choice>
    <mc:Fallback xmlns="">
      <p:transition spd="slow" advTm="66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252034"/>
            <a:ext cx="8064252" cy="82168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Communication &amp; Multidisciplinary Team (MDT) Working</a:t>
            </a:r>
            <a:endParaRPr lang="en-US" sz="2550" dirty="0"/>
          </a:p>
        </p:txBody>
      </p:sp>
      <p:sp>
        <p:nvSpPr>
          <p:cNvPr id="3" name="Text 1"/>
          <p:cNvSpPr/>
          <p:nvPr/>
        </p:nvSpPr>
        <p:spPr>
          <a:xfrm>
            <a:off x="535112" y="1325839"/>
            <a:ext cx="3855690" cy="205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MDT Composition (NICE NG106)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535112" y="1666878"/>
            <a:ext cx="3855690" cy="4202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1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 specialist heart failure MDT works collaboratively with the primary care team and must include: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535112" y="2209134"/>
            <a:ext cx="3855690" cy="93538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23520" indent="-223520" algn="l">
              <a:lnSpc>
                <a:spcPct val="121000"/>
              </a:lnSpc>
              <a:buSzPct val="100000"/>
              <a:buChar char="•"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Lead cardiologist with subspecialty training in heart failure</a:t>
            </a:r>
            <a:endParaRPr lang="en-US" sz="1100" dirty="0"/>
          </a:p>
          <a:p>
            <a:pPr marL="223520" indent="-223520" algn="l">
              <a:lnSpc>
                <a:spcPct val="121000"/>
              </a:lnSpc>
              <a:buSzPct val="100000"/>
              <a:buChar char="•"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Specialist heart failure nurse</a:t>
            </a:r>
            <a:endParaRPr lang="en-US" sz="1100" dirty="0"/>
          </a:p>
          <a:p>
            <a:pPr marL="223520" indent="-223520" algn="l">
              <a:lnSpc>
                <a:spcPct val="121000"/>
              </a:lnSpc>
              <a:buSzPct val="100000"/>
              <a:buChar char="•"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Healthcare professional with expertise in specialist prescribing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35112" y="3280101"/>
            <a:ext cx="3855690" cy="205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Mental Health &amp; Wellbeing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535112" y="3621140"/>
            <a:ext cx="3855690" cy="6304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1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James should be screened for anxiety and depression and referred to psychological support services, given his reported chronic stress and disrupted sleep.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748436" y="1325839"/>
            <a:ext cx="3855690" cy="205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Information-Giving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4748436" y="1666878"/>
            <a:ext cx="3855690" cy="84058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1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James must receive clear written and verbal information about his diagnosis, prognosis, treatment options, and self-management strategies — ensuring he understands and actively participates in his care.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4748436" y="2643042"/>
            <a:ext cx="3855690" cy="2054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Health Literacy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4748436" y="2984082"/>
            <a:ext cx="3855690" cy="6304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1000"/>
              </a:lnSpc>
              <a:buNone/>
            </a:pPr>
            <a:r>
              <a:rPr lang="en-US" sz="11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Use plain, jargon- free language. Apply the teach-back method to confirm understanding. Involve his wife as a supportive carer where James consents.</a:t>
            </a:r>
            <a:endParaRPr lang="en-US" sz="11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A98BCB-BD6D-9D70-0E01-C646AB4CE1E3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BA91AAC1-C17B-CB80-593D-8278BA2080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18"/>
    </mc:Choice>
    <mc:Fallback xmlns="">
      <p:transition spd="slow" advTm="65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01757" y="266307"/>
            <a:ext cx="8064252" cy="4809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Ethical Considerations</a:t>
            </a:r>
            <a:endParaRPr lang="en-US" sz="2750" dirty="0"/>
          </a:p>
        </p:txBody>
      </p:sp>
      <p:sp>
        <p:nvSpPr>
          <p:cNvPr id="4" name="Text 1"/>
          <p:cNvSpPr/>
          <p:nvPr/>
        </p:nvSpPr>
        <p:spPr>
          <a:xfrm>
            <a:off x="397937" y="1245319"/>
            <a:ext cx="2367186" cy="4382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Autonomy &amp; Informed Consent</a:t>
            </a:r>
            <a:endParaRPr lang="en-US" sz="1350" dirty="0"/>
          </a:p>
        </p:txBody>
      </p:sp>
      <p:sp>
        <p:nvSpPr>
          <p:cNvPr id="5" name="Text 2"/>
          <p:cNvSpPr/>
          <p:nvPr/>
        </p:nvSpPr>
        <p:spPr>
          <a:xfrm>
            <a:off x="397937" y="1776115"/>
            <a:ext cx="2367186" cy="9254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James must be fully involved in all care decision</a:t>
            </a:r>
            <a:r>
              <a:rPr lang="en-US" sz="1200" b="1" dirty="0">
                <a:solidFill>
                  <a:srgbClr val="3D3838"/>
                </a:solidFill>
                <a:latin typeface="Source Sans 3 Bold" pitchFamily="34" charset="0"/>
                <a:ea typeface="Source Sans 3 Bold" pitchFamily="34" charset="-122"/>
                <a:cs typeface="Source Sans 3 Bold" pitchFamily="34" charset="-120"/>
              </a:rPr>
              <a:t>.</a:t>
            </a: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 His right to accept or decline treatments is protected under the Mental Capacity Act 2005.</a:t>
            </a:r>
            <a:endParaRPr lang="en-US" sz="1200" dirty="0"/>
          </a:p>
        </p:txBody>
      </p:sp>
      <p:sp>
        <p:nvSpPr>
          <p:cNvPr id="7" name="Text 3"/>
          <p:cNvSpPr/>
          <p:nvPr/>
        </p:nvSpPr>
        <p:spPr>
          <a:xfrm>
            <a:off x="3150290" y="1245319"/>
            <a:ext cx="2367186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Person-Centred Care</a:t>
            </a:r>
            <a:endParaRPr lang="en-US" sz="1350" dirty="0"/>
          </a:p>
        </p:txBody>
      </p:sp>
      <p:sp>
        <p:nvSpPr>
          <p:cNvPr id="8" name="Text 4"/>
          <p:cNvSpPr/>
          <p:nvPr/>
        </p:nvSpPr>
        <p:spPr>
          <a:xfrm>
            <a:off x="3150290" y="1556966"/>
            <a:ext cx="2367186" cy="11567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The care plan must be tailored to Jame’s values, work commitments, and family responsibilities,  not a one-size-fits-all protocol.</a:t>
            </a:r>
            <a:endParaRPr lang="en-US" sz="1200" dirty="0"/>
          </a:p>
        </p:txBody>
      </p:sp>
      <p:sp>
        <p:nvSpPr>
          <p:cNvPr id="10" name="Text 5"/>
          <p:cNvSpPr/>
          <p:nvPr/>
        </p:nvSpPr>
        <p:spPr>
          <a:xfrm>
            <a:off x="5902643" y="1245319"/>
            <a:ext cx="2367186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Confidentiality</a:t>
            </a:r>
            <a:endParaRPr lang="en-US" sz="1350" dirty="0"/>
          </a:p>
        </p:txBody>
      </p:sp>
      <p:sp>
        <p:nvSpPr>
          <p:cNvPr id="11" name="Text 6"/>
          <p:cNvSpPr/>
          <p:nvPr/>
        </p:nvSpPr>
        <p:spPr>
          <a:xfrm>
            <a:off x="5902643" y="1556966"/>
            <a:ext cx="2367186" cy="11567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Adherence to the NMC Code and GDPR is mandatory. Information is shared only with James's consent, unless a safeguarding concern arises.</a:t>
            </a:r>
            <a:endParaRPr lang="en-US" sz="1200" dirty="0"/>
          </a:p>
        </p:txBody>
      </p:sp>
      <p:sp>
        <p:nvSpPr>
          <p:cNvPr id="13" name="Text 7"/>
          <p:cNvSpPr/>
          <p:nvPr/>
        </p:nvSpPr>
        <p:spPr>
          <a:xfrm>
            <a:off x="397937" y="3022253"/>
            <a:ext cx="3743325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Equity &amp; Access</a:t>
            </a:r>
            <a:endParaRPr lang="en-US" sz="1350" dirty="0"/>
          </a:p>
        </p:txBody>
      </p:sp>
      <p:sp>
        <p:nvSpPr>
          <p:cNvPr id="14" name="Text 8"/>
          <p:cNvSpPr/>
          <p:nvPr/>
        </p:nvSpPr>
        <p:spPr>
          <a:xfrm>
            <a:off x="397937" y="3333899"/>
            <a:ext cx="3743325" cy="69406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Socioeconomic barriers must be addressed,  including access to healthy food, exercise facilities,  and stress management resources.</a:t>
            </a:r>
            <a:endParaRPr lang="en-US" sz="1200" dirty="0"/>
          </a:p>
        </p:txBody>
      </p:sp>
      <p:sp>
        <p:nvSpPr>
          <p:cNvPr id="16" name="Text 9"/>
          <p:cNvSpPr/>
          <p:nvPr/>
        </p:nvSpPr>
        <p:spPr>
          <a:xfrm>
            <a:off x="4526430" y="3022253"/>
            <a:ext cx="3743399" cy="219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3D3838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Clinical Goal</a:t>
            </a:r>
            <a:endParaRPr lang="en-US" sz="1350" dirty="0"/>
          </a:p>
        </p:txBody>
      </p:sp>
      <p:sp>
        <p:nvSpPr>
          <p:cNvPr id="17" name="Text 10"/>
          <p:cNvSpPr/>
          <p:nvPr/>
        </p:nvSpPr>
        <p:spPr>
          <a:xfrm>
            <a:off x="4526430" y="3333899"/>
            <a:ext cx="3743399" cy="46270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200" dirty="0">
                <a:solidFill>
                  <a:srgbClr val="3D3838"/>
                </a:solidFill>
                <a:latin typeface="Source Sans 3" pitchFamily="34" charset="0"/>
                <a:ea typeface="Source Sans 3" pitchFamily="34" charset="-122"/>
                <a:cs typeface="Source Sans 3" pitchFamily="34" charset="-120"/>
              </a:rPr>
              <a:t>Reduce EF decline, prevent hospitalization and support James to live a full and active life with his family.</a:t>
            </a:r>
            <a:endParaRPr lang="en-US" sz="12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175F09C-3A0B-5384-999C-28BE579F5779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Video 31">
            <a:hlinkClick r:id="" action="ppaction://media"/>
            <a:extLst>
              <a:ext uri="{FF2B5EF4-FFF2-40B4-BE49-F238E27FC236}">
                <a16:creationId xmlns:a16="http://schemas.microsoft.com/office/drawing/2014/main" id="{D08F9364-B767-6975-05C0-946A5BCF7A3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78"/>
    </mc:Choice>
    <mc:Fallback xmlns="">
      <p:transition spd="slow" advTm="969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46501" y="235614"/>
            <a:ext cx="8064252" cy="87659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Conclusion </a:t>
            </a:r>
            <a:endParaRPr lang="en-US" sz="275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175F09C-3A0B-5384-999C-28BE579F5779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CDB5301-31FA-5742-F526-BCB179ED656F}"/>
              </a:ext>
            </a:extLst>
          </p:cNvPr>
          <p:cNvSpPr txBox="1"/>
          <p:nvPr/>
        </p:nvSpPr>
        <p:spPr>
          <a:xfrm>
            <a:off x="246500" y="911967"/>
            <a:ext cx="792410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Source Sans 3" panose="020B0604020202020204" charset="0"/>
              </a:rPr>
              <a:t>Heart failure is becoming a serious health problem in the UK, due to disturbances of cardiovascular physiology and increased risk factors.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Source Sans 3" panose="020B0604020202020204" charset="0"/>
              </a:rPr>
              <a:t>There is a key role for NICE NG106guided, MDT-delivered care in slowing disease progression and improving care outcomes.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Source Sans 3" panose="020B0604020202020204" charset="0"/>
              </a:rPr>
              <a:t>All decisions should be based on ethical and person </a:t>
            </a:r>
            <a:r>
              <a:rPr lang="en-US" b="0" i="0" dirty="0" err="1">
                <a:effectLst/>
                <a:latin typeface="Source Sans 3" panose="020B0604020202020204" charset="0"/>
              </a:rPr>
              <a:t>centred</a:t>
            </a:r>
            <a:r>
              <a:rPr lang="en-US" b="0" i="0" dirty="0">
                <a:effectLst/>
                <a:latin typeface="Source Sans 3" panose="020B0604020202020204" charset="0"/>
              </a:rPr>
              <a:t> care, which will support James' autonomy, confidentiality and goals.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Source Sans 3" panose="020B0604020202020204" charset="0"/>
              </a:rPr>
              <a:t>By combining clinical expertise with caring, personalized care, James has the best opportunity for a full and healthy life.</a:t>
            </a:r>
            <a:endParaRPr lang="en-US" dirty="0">
              <a:latin typeface="Source Sans 3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26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78"/>
    </mc:Choice>
    <mc:Fallback xmlns="">
      <p:transition spd="slow" advTm="96978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289262"/>
            <a:ext cx="8064252" cy="438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References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539874" y="884902"/>
            <a:ext cx="8064252" cy="374609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hlinkClick r:id="rId3"/>
              </a:rPr>
              <a:t>British Heart Foundation (2025) </a:t>
            </a:r>
            <a:r>
              <a:rPr lang="en-US" i="1" dirty="0">
                <a:hlinkClick r:id="rId3"/>
              </a:rPr>
              <a:t>Facts and </a:t>
            </a:r>
            <a:r>
              <a:rPr lang="en-US" i="1" dirty="0" smtClean="0">
                <a:hlinkClick r:id="rId3"/>
              </a:rPr>
              <a:t>figures. </a:t>
            </a:r>
            <a:r>
              <a:rPr lang="en-US" dirty="0" smtClean="0">
                <a:hlinkClick r:id="rId3"/>
              </a:rPr>
              <a:t>Available at: https</a:t>
            </a:r>
            <a:r>
              <a:rPr lang="en-US" dirty="0">
                <a:hlinkClick r:id="rId3"/>
              </a:rPr>
              <a:t>://www.bhf.org.uk/what-we-do/news-from-the-bhf/contact-the-press-office/facts-and-figures</a:t>
            </a:r>
            <a:r>
              <a:rPr lang="en-US" dirty="0" smtClean="0"/>
              <a:t> (Accessed: 15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 smtClean="0"/>
              <a:t>Golla</a:t>
            </a:r>
            <a:r>
              <a:rPr lang="en-US" dirty="0" smtClean="0"/>
              <a:t> </a:t>
            </a:r>
            <a:r>
              <a:rPr lang="en-US" dirty="0"/>
              <a:t>MSG, </a:t>
            </a:r>
            <a:r>
              <a:rPr lang="en-US" dirty="0" err="1"/>
              <a:t>Hajouli</a:t>
            </a:r>
            <a:r>
              <a:rPr lang="en-US" dirty="0"/>
              <a:t> S, </a:t>
            </a:r>
            <a:r>
              <a:rPr lang="en-US" dirty="0" err="1"/>
              <a:t>Ludhwani</a:t>
            </a:r>
            <a:r>
              <a:rPr lang="en-US" dirty="0"/>
              <a:t> D. Heart Failure and Ejection Fraction. [Updated 2024 May 5]. In: </a:t>
            </a:r>
            <a:r>
              <a:rPr lang="en-US" dirty="0" err="1"/>
              <a:t>StatPearls</a:t>
            </a:r>
            <a:r>
              <a:rPr lang="en-US" dirty="0"/>
              <a:t> [Internet]. Treasure Island (FL): </a:t>
            </a:r>
            <a:r>
              <a:rPr lang="en-US" dirty="0" err="1"/>
              <a:t>StatPearls</a:t>
            </a:r>
            <a:r>
              <a:rPr lang="en-US" dirty="0"/>
              <a:t> </a:t>
            </a:r>
            <a:r>
              <a:rPr lang="en-US" dirty="0" smtClean="0"/>
              <a:t>Publishing.</a:t>
            </a:r>
            <a:r>
              <a:rPr lang="en-US" dirty="0"/>
              <a:t> Available </a:t>
            </a:r>
            <a:r>
              <a:rPr lang="en-US" dirty="0" smtClean="0"/>
              <a:t>at: </a:t>
            </a:r>
            <a:r>
              <a:rPr lang="en-US" dirty="0">
                <a:hlinkClick r:id="rId4"/>
              </a:rPr>
              <a:t>https://www.ncbi.nlm.nih.gov/books/NBK553115</a:t>
            </a:r>
            <a:r>
              <a:rPr lang="en-US" dirty="0" smtClean="0">
                <a:hlinkClick r:id="rId4"/>
              </a:rPr>
              <a:t>/</a:t>
            </a:r>
            <a:r>
              <a:rPr lang="en-US" dirty="0" smtClean="0"/>
              <a:t> </a:t>
            </a:r>
            <a:r>
              <a:rPr lang="en-US" sz="2000" dirty="0" smtClean="0">
                <a:latin typeface="Source Sans 3" panose="020B0604020202020204" charset="0"/>
              </a:rPr>
              <a:t> (Accessed: 17 July 2026).</a:t>
            </a:r>
            <a:endParaRPr lang="en-US" sz="2000" dirty="0">
              <a:latin typeface="Source Sans 3" panose="020B060402020202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latin typeface="Source Sans 3" panose="020B0604020202020204" charset="0"/>
              </a:rPr>
              <a:t>King</a:t>
            </a:r>
            <a:r>
              <a:rPr lang="en-US" sz="2000" dirty="0">
                <a:latin typeface="Source Sans 3" panose="020B0604020202020204" charset="0"/>
              </a:rPr>
              <a:t>, J. and Lowery, D.R. (2023). </a:t>
            </a:r>
            <a:r>
              <a:rPr lang="en-US" sz="2000" i="1" dirty="0">
                <a:latin typeface="Source Sans 3" panose="020B0604020202020204" charset="0"/>
              </a:rPr>
              <a:t>Physiology, cardiac output</a:t>
            </a:r>
            <a:r>
              <a:rPr lang="en-US" sz="2000" dirty="0">
                <a:latin typeface="Source Sans 3" panose="020B0604020202020204" charset="0"/>
              </a:rPr>
              <a:t>. </a:t>
            </a:r>
            <a:r>
              <a:rPr lang="en-US" sz="2000" dirty="0" smtClean="0">
                <a:latin typeface="Source Sans 3" panose="020B0604020202020204" charset="0"/>
              </a:rPr>
              <a:t>National Library </a:t>
            </a:r>
            <a:r>
              <a:rPr lang="en-US" sz="2000" dirty="0">
                <a:latin typeface="Source Sans 3" panose="020B0604020202020204" charset="0"/>
              </a:rPr>
              <a:t>of Medicine. Available at: </a:t>
            </a:r>
            <a:r>
              <a:rPr lang="en-US" sz="2000" dirty="0">
                <a:latin typeface="Source Sans 3" panose="020B0604020202020204" charset="0"/>
                <a:hlinkClick r:id="rId5"/>
              </a:rPr>
              <a:t>https://www.ncbi.nlm.nih.gov/books/NBK470455</a:t>
            </a:r>
            <a:r>
              <a:rPr lang="en-US" sz="2000" dirty="0" smtClean="0">
                <a:latin typeface="Source Sans 3" panose="020B0604020202020204" charset="0"/>
                <a:hlinkClick r:id="rId5"/>
              </a:rPr>
              <a:t>/</a:t>
            </a:r>
            <a:r>
              <a:rPr lang="en-US" sz="2000" dirty="0">
                <a:latin typeface="Source Sans 3" panose="020B0604020202020204" charset="0"/>
              </a:rPr>
              <a:t> (Accessed: 17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Source Sans 3" panose="020B060402020202020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Source Sans 3" panose="020B060402020202020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5E95E0-99DF-4997-7193-93954558D698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5"/>
    </mc:Choice>
    <mc:Fallback xmlns="">
      <p:transition spd="slow" advTm="4215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9874" y="289262"/>
            <a:ext cx="8064252" cy="4382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References</a:t>
            </a:r>
            <a:endParaRPr lang="en-US" sz="2750" dirty="0"/>
          </a:p>
        </p:txBody>
      </p:sp>
      <p:sp>
        <p:nvSpPr>
          <p:cNvPr id="3" name="Text 1"/>
          <p:cNvSpPr/>
          <p:nvPr/>
        </p:nvSpPr>
        <p:spPr>
          <a:xfrm>
            <a:off x="539874" y="940526"/>
            <a:ext cx="8064252" cy="332667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smtClean="0">
                <a:latin typeface="+mj-lt"/>
              </a:rPr>
              <a:t>NIH.gov </a:t>
            </a:r>
            <a:r>
              <a:rPr lang="en-US" sz="1700" b="1" dirty="0">
                <a:latin typeface="+mj-lt"/>
              </a:rPr>
              <a:t>(2025</a:t>
            </a:r>
            <a:r>
              <a:rPr lang="en-US" sz="1700" b="1" dirty="0" smtClean="0">
                <a:latin typeface="+mj-lt"/>
              </a:rPr>
              <a:t>) </a:t>
            </a:r>
            <a:r>
              <a:rPr lang="en-US" sz="1700" b="1" i="1" dirty="0">
                <a:latin typeface="+mj-lt"/>
              </a:rPr>
              <a:t>Chronic heart failure in adults: Diagnosis and management</a:t>
            </a:r>
            <a:r>
              <a:rPr lang="en-US" sz="1700" b="1" dirty="0">
                <a:latin typeface="+mj-lt"/>
              </a:rPr>
              <a:t>. [online] Nih.gov. Available at: https://www.ncbi.nlm.nih.gov/books/NBK618692</a:t>
            </a:r>
            <a:r>
              <a:rPr lang="en-US" sz="1700" b="1" dirty="0" smtClean="0">
                <a:latin typeface="+mj-lt"/>
              </a:rPr>
              <a:t>/</a:t>
            </a:r>
            <a:endParaRPr lang="en-US" sz="1700" b="1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>
                <a:latin typeface="+mj-lt"/>
              </a:rPr>
              <a:t>Syed </a:t>
            </a:r>
            <a:r>
              <a:rPr lang="en-US" sz="1700" b="1" dirty="0" err="1">
                <a:latin typeface="+mj-lt"/>
              </a:rPr>
              <a:t>Wamique</a:t>
            </a:r>
            <a:r>
              <a:rPr lang="en-US" sz="1700" b="1" dirty="0">
                <a:latin typeface="+mj-lt"/>
              </a:rPr>
              <a:t> Yusuf (2019). </a:t>
            </a:r>
            <a:r>
              <a:rPr lang="en-US" sz="1700" b="1" i="1" dirty="0">
                <a:latin typeface="+mj-lt"/>
              </a:rPr>
              <a:t>Acute exacerbation of congestive heart failure - symptoms, diagnosis and treatment | BMJ best practice</a:t>
            </a:r>
            <a:r>
              <a:rPr lang="en-US" sz="1700" b="1" dirty="0">
                <a:latin typeface="+mj-lt"/>
              </a:rPr>
              <a:t>. [online] Bmj.com. Available at: </a:t>
            </a:r>
            <a:r>
              <a:rPr lang="en-US" sz="1700" b="1" dirty="0">
                <a:latin typeface="+mj-lt"/>
                <a:hlinkClick r:id="rId3"/>
              </a:rPr>
              <a:t>https://</a:t>
            </a:r>
            <a:r>
              <a:rPr lang="en-US" sz="1700" b="1" dirty="0" smtClean="0">
                <a:latin typeface="+mj-lt"/>
                <a:hlinkClick r:id="rId3"/>
              </a:rPr>
              <a:t>bestpractice.bmj.com/topics/en-gb/62</a:t>
            </a:r>
            <a:r>
              <a:rPr lang="en-US" sz="1700" b="1" dirty="0" smtClean="0">
                <a:latin typeface="+mj-lt"/>
              </a:rPr>
              <a:t> </a:t>
            </a:r>
            <a:endParaRPr lang="en-US" sz="1700" b="1" dirty="0">
              <a:latin typeface="+mj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err="1" smtClean="0">
                <a:latin typeface="+mj-lt"/>
              </a:rPr>
              <a:t>Rehman</a:t>
            </a:r>
            <a:r>
              <a:rPr lang="en-US" sz="1700" b="1" dirty="0" smtClean="0">
                <a:latin typeface="+mj-lt"/>
              </a:rPr>
              <a:t>, I., and </a:t>
            </a:r>
            <a:r>
              <a:rPr lang="en-US" sz="1700" b="1" dirty="0" err="1" smtClean="0">
                <a:latin typeface="+mj-lt"/>
              </a:rPr>
              <a:t>Rehman</a:t>
            </a:r>
            <a:r>
              <a:rPr lang="en-US" sz="1700" b="1" dirty="0" smtClean="0">
                <a:latin typeface="+mj-lt"/>
              </a:rPr>
              <a:t>, </a:t>
            </a:r>
            <a:r>
              <a:rPr lang="en-US" sz="1700" b="1" dirty="0">
                <a:latin typeface="+mj-lt"/>
              </a:rPr>
              <a:t>A. </a:t>
            </a:r>
            <a:r>
              <a:rPr lang="en-US" sz="1700" b="1" dirty="0" smtClean="0">
                <a:latin typeface="+mj-lt"/>
              </a:rPr>
              <a:t>(2023) </a:t>
            </a:r>
            <a:r>
              <a:rPr lang="en-US" sz="1700" b="1" i="1" dirty="0" smtClean="0">
                <a:latin typeface="+mj-lt"/>
              </a:rPr>
              <a:t>Anatomy</a:t>
            </a:r>
            <a:r>
              <a:rPr lang="en-US" sz="1700" b="1" i="1" dirty="0">
                <a:latin typeface="+mj-lt"/>
              </a:rPr>
              <a:t>, Thorax, Heart</a:t>
            </a:r>
            <a:r>
              <a:rPr lang="en-US" sz="1700" b="1" dirty="0">
                <a:latin typeface="+mj-lt"/>
              </a:rPr>
              <a:t>. </a:t>
            </a:r>
            <a:r>
              <a:rPr lang="en-US" sz="1700" b="1" dirty="0" smtClean="0">
                <a:latin typeface="+mj-lt"/>
              </a:rPr>
              <a:t>Available at: </a:t>
            </a:r>
            <a:r>
              <a:rPr lang="en-US" sz="1700" b="1" dirty="0">
                <a:latin typeface="+mj-lt"/>
                <a:hlinkClick r:id="rId4"/>
              </a:rPr>
              <a:t>https://www.ncbi.nlm.nih.gov/books/NBK470256</a:t>
            </a:r>
            <a:r>
              <a:rPr lang="en-US" sz="1700" b="1" dirty="0" smtClean="0">
                <a:latin typeface="+mj-lt"/>
                <a:hlinkClick r:id="rId4"/>
              </a:rPr>
              <a:t>/</a:t>
            </a:r>
            <a:r>
              <a:rPr lang="en-US" sz="1700" b="1" dirty="0" smtClean="0">
                <a:latin typeface="+mj-lt"/>
              </a:rPr>
              <a:t> (Accessed: 17 July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700" b="1" dirty="0" smtClean="0">
                <a:latin typeface="+mj-lt"/>
              </a:rPr>
              <a:t>Taylor</a:t>
            </a:r>
            <a:r>
              <a:rPr lang="en-US" sz="1700" b="1" dirty="0">
                <a:latin typeface="+mj-lt"/>
              </a:rPr>
              <a:t>, C. J., Moore, J., </a:t>
            </a:r>
            <a:r>
              <a:rPr lang="en-US" sz="1700" b="1" dirty="0" smtClean="0">
                <a:latin typeface="+mj-lt"/>
              </a:rPr>
              <a:t>and </a:t>
            </a:r>
            <a:r>
              <a:rPr lang="en-US" sz="1700" b="1" dirty="0" err="1">
                <a:latin typeface="+mj-lt"/>
              </a:rPr>
              <a:t>O'Flynn</a:t>
            </a:r>
            <a:r>
              <a:rPr lang="en-US" sz="1700" b="1" dirty="0">
                <a:latin typeface="+mj-lt"/>
              </a:rPr>
              <a:t>, N. (2019</a:t>
            </a:r>
            <a:r>
              <a:rPr lang="en-US" sz="1700" b="1" dirty="0" smtClean="0">
                <a:latin typeface="+mj-lt"/>
              </a:rPr>
              <a:t>) ‘Diagnosis </a:t>
            </a:r>
            <a:r>
              <a:rPr lang="en-US" sz="1700" b="1" dirty="0">
                <a:latin typeface="+mj-lt"/>
              </a:rPr>
              <a:t>and management of chronic heart failure: NICE guideline update </a:t>
            </a:r>
            <a:r>
              <a:rPr lang="en-US" sz="1700" b="1" dirty="0" smtClean="0">
                <a:latin typeface="+mj-lt"/>
              </a:rPr>
              <a:t>2018’,</a:t>
            </a:r>
            <a:r>
              <a:rPr lang="en-US" sz="1700" b="1" dirty="0">
                <a:latin typeface="+mj-lt"/>
              </a:rPr>
              <a:t> </a:t>
            </a:r>
            <a:r>
              <a:rPr lang="en-US" sz="1700" b="1" i="1" dirty="0">
                <a:latin typeface="+mj-lt"/>
              </a:rPr>
              <a:t>The British journal of general practice : the journal of the Royal College of General Practitioners</a:t>
            </a:r>
            <a:r>
              <a:rPr lang="en-US" sz="1700" b="1" dirty="0">
                <a:latin typeface="+mj-lt"/>
              </a:rPr>
              <a:t>, </a:t>
            </a:r>
            <a:r>
              <a:rPr lang="en-US" sz="1700" b="1" i="1" dirty="0">
                <a:latin typeface="+mj-lt"/>
              </a:rPr>
              <a:t>69</a:t>
            </a:r>
            <a:r>
              <a:rPr lang="en-US" sz="1700" b="1" dirty="0">
                <a:latin typeface="+mj-lt"/>
              </a:rPr>
              <a:t>(682), 265–266. </a:t>
            </a:r>
            <a:r>
              <a:rPr lang="en-US" sz="1700" b="1" dirty="0">
                <a:latin typeface="+mj-lt"/>
                <a:hlinkClick r:id="rId5"/>
              </a:rPr>
              <a:t>https://</a:t>
            </a:r>
            <a:r>
              <a:rPr lang="en-US" sz="1700" b="1" dirty="0" smtClean="0">
                <a:latin typeface="+mj-lt"/>
                <a:hlinkClick r:id="rId5"/>
              </a:rPr>
              <a:t>doi.org/10.3399/bjgp19X702665</a:t>
            </a:r>
            <a:r>
              <a:rPr lang="en-US" sz="1700" b="1" dirty="0" smtClean="0">
                <a:latin typeface="+mj-lt"/>
              </a:rPr>
              <a:t> </a:t>
            </a:r>
            <a:endParaRPr lang="en-US" sz="1700" b="1" dirty="0">
              <a:latin typeface="+mj-lt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5E95E0-99DF-4997-7193-93954558D698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178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5"/>
    </mc:Choice>
    <mc:Fallback xmlns="">
      <p:transition spd="slow" advTm="4215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7941" y="133112"/>
            <a:ext cx="8064252" cy="5059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 smtClean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Image </a:t>
            </a:r>
            <a:r>
              <a:rPr lang="en-US" sz="2750" b="1" dirty="0">
                <a:solidFill>
                  <a:srgbClr val="000000"/>
                </a:solidFill>
                <a:latin typeface="Montserrat Bold" pitchFamily="34" charset="0"/>
                <a:ea typeface="Montserrat Bold" pitchFamily="34" charset="-122"/>
                <a:cs typeface="Montserrat Bold" pitchFamily="34" charset="-120"/>
              </a:rPr>
              <a:t>References </a:t>
            </a:r>
            <a:endParaRPr lang="en-US" sz="275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175F09C-3A0B-5384-999C-28BE579F5779}"/>
              </a:ext>
            </a:extLst>
          </p:cNvPr>
          <p:cNvSpPr/>
          <p:nvPr/>
        </p:nvSpPr>
        <p:spPr>
          <a:xfrm>
            <a:off x="0" y="4709160"/>
            <a:ext cx="9144000" cy="4343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A5DDFE-7D69-8CBA-682B-120912E56E9F}"/>
              </a:ext>
            </a:extLst>
          </p:cNvPr>
          <p:cNvSpPr txBox="1"/>
          <p:nvPr/>
        </p:nvSpPr>
        <p:spPr>
          <a:xfrm>
            <a:off x="202142" y="639096"/>
            <a:ext cx="878454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+mj-lt"/>
              </a:rPr>
              <a:t>British Society for Heart Failure (2026) </a:t>
            </a:r>
            <a:r>
              <a:rPr lang="en-US" i="1" dirty="0">
                <a:latin typeface="+mj-lt"/>
              </a:rPr>
              <a:t>25in25</a:t>
            </a:r>
            <a:r>
              <a:rPr lang="en-US" dirty="0">
                <a:latin typeface="+mj-lt"/>
              </a:rPr>
              <a:t> [Infographic]. Available at: </a:t>
            </a:r>
            <a:r>
              <a:rPr lang="en-US" dirty="0">
                <a:latin typeface="+mj-lt"/>
                <a:hlinkClick r:id="rId3"/>
              </a:rPr>
              <a:t>https://www.bsh.org.uk/25in25</a:t>
            </a:r>
            <a:r>
              <a:rPr lang="en-US" dirty="0">
                <a:latin typeface="+mj-lt"/>
              </a:rPr>
              <a:t> (Accessed: </a:t>
            </a:r>
            <a:r>
              <a:rPr lang="en-US" dirty="0" smtClean="0">
                <a:latin typeface="+mj-lt"/>
              </a:rPr>
              <a:t>14 </a:t>
            </a:r>
            <a:r>
              <a:rPr lang="en-US" dirty="0">
                <a:latin typeface="+mj-lt"/>
              </a:rPr>
              <a:t>July 2026).</a:t>
            </a:r>
          </a:p>
          <a:p>
            <a:r>
              <a:rPr lang="en-US" dirty="0">
                <a:latin typeface="+mj-lt"/>
              </a:rPr>
              <a:t>Cardiology Associates of Michigan (2019) </a:t>
            </a:r>
            <a:r>
              <a:rPr lang="en-US" i="1" dirty="0">
                <a:latin typeface="+mj-lt"/>
              </a:rPr>
              <a:t>Basic anatomy of the human heart</a:t>
            </a:r>
            <a:r>
              <a:rPr lang="en-US" dirty="0">
                <a:latin typeface="+mj-lt"/>
              </a:rPr>
              <a:t> [Image]. Available at: </a:t>
            </a:r>
            <a:r>
              <a:rPr lang="en-US" dirty="0">
                <a:latin typeface="+mj-lt"/>
                <a:hlinkClick r:id="rId4"/>
              </a:rPr>
              <a:t>https://www.cardofmich.com/anatomy-human-heart-fun-facts/</a:t>
            </a:r>
            <a:r>
              <a:rPr lang="en-US" dirty="0">
                <a:latin typeface="+mj-lt"/>
              </a:rPr>
              <a:t> (Accessed: 19 July 2026</a:t>
            </a:r>
            <a:r>
              <a:rPr lang="en-US" dirty="0" smtClean="0">
                <a:latin typeface="+mj-lt"/>
              </a:rPr>
              <a:t>).</a:t>
            </a:r>
          </a:p>
          <a:p>
            <a:r>
              <a:rPr lang="en-US" dirty="0">
                <a:latin typeface="+mj-lt"/>
              </a:rPr>
              <a:t>Cleveland Clinic (2026) </a:t>
            </a:r>
            <a:r>
              <a:rPr lang="en-US" i="1" dirty="0">
                <a:latin typeface="+mj-lt"/>
              </a:rPr>
              <a:t>Ejection Fraction. </a:t>
            </a:r>
            <a:r>
              <a:rPr lang="en-US" dirty="0">
                <a:latin typeface="+mj-lt"/>
              </a:rPr>
              <a:t>[Image]. Available at: </a:t>
            </a:r>
            <a:r>
              <a:rPr lang="en-US" dirty="0">
                <a:latin typeface="+mj-lt"/>
                <a:hlinkClick r:id="rId5"/>
              </a:rPr>
              <a:t>https://my.clevelandclinic.org/health/articles/16950-ejection-fraction</a:t>
            </a:r>
            <a:r>
              <a:rPr lang="en-US" dirty="0">
                <a:latin typeface="+mj-lt"/>
              </a:rPr>
              <a:t> (Accessed: 18 July 2026).</a:t>
            </a:r>
          </a:p>
          <a:p>
            <a:r>
              <a:rPr lang="en-US" dirty="0" smtClean="0">
                <a:latin typeface="+mj-lt"/>
              </a:rPr>
              <a:t>McShane, M. (2026) </a:t>
            </a:r>
            <a:r>
              <a:rPr lang="en-US" i="1" dirty="0" smtClean="0">
                <a:latin typeface="+mj-lt"/>
              </a:rPr>
              <a:t>Heart Failure Statistics. </a:t>
            </a:r>
            <a:r>
              <a:rPr lang="en-US" dirty="0" smtClean="0">
                <a:latin typeface="+mj-lt"/>
              </a:rPr>
              <a:t>[Image]. </a:t>
            </a:r>
            <a:r>
              <a:rPr lang="en-US" dirty="0">
                <a:latin typeface="+mj-lt"/>
              </a:rPr>
              <a:t>Available at: </a:t>
            </a:r>
            <a:r>
              <a:rPr lang="en-US" dirty="0">
                <a:latin typeface="+mj-lt"/>
                <a:hlinkClick r:id="rId6"/>
              </a:rPr>
              <a:t>https://www.skillstg.co.uk/blog/uk-heart-and-circulatory-diseases-statistics</a:t>
            </a:r>
            <a:r>
              <a:rPr lang="en-US" dirty="0" smtClean="0">
                <a:latin typeface="+mj-lt"/>
                <a:hlinkClick r:id="rId6"/>
              </a:rPr>
              <a:t>/</a:t>
            </a:r>
            <a:r>
              <a:rPr lang="en-US" dirty="0" smtClean="0">
                <a:latin typeface="+mj-lt"/>
              </a:rPr>
              <a:t> (Accessed: 17 July 2026).</a:t>
            </a:r>
          </a:p>
          <a:p>
            <a:r>
              <a:rPr lang="en-GB" dirty="0" err="1">
                <a:solidFill>
                  <a:srgbClr val="222222"/>
                </a:solidFill>
                <a:latin typeface="+mj-lt"/>
              </a:rPr>
              <a:t>Raijmann</a:t>
            </a:r>
            <a:r>
              <a:rPr lang="en-GB" dirty="0">
                <a:solidFill>
                  <a:srgbClr val="222222"/>
                </a:solidFill>
                <a:latin typeface="+mj-lt"/>
              </a:rPr>
              <a:t>, R. C. M. A., et al. (2025) ‘Adherence to Guideline-Directed Medical Therapy in Hospitalized Older People with Heart Failure at Discharge and 3-Month Follow-Up’, [Image] </a:t>
            </a:r>
            <a:r>
              <a:rPr lang="en-GB" i="1" dirty="0">
                <a:solidFill>
                  <a:srgbClr val="222222"/>
                </a:solidFill>
                <a:latin typeface="+mj-lt"/>
              </a:rPr>
              <a:t>Journal of Clinical Medicine</a:t>
            </a:r>
            <a:r>
              <a:rPr lang="en-GB" dirty="0">
                <a:solidFill>
                  <a:srgbClr val="222222"/>
                </a:solidFill>
                <a:latin typeface="+mj-lt"/>
              </a:rPr>
              <a:t>, </a:t>
            </a:r>
            <a:r>
              <a:rPr lang="en-GB" i="1" dirty="0">
                <a:solidFill>
                  <a:srgbClr val="222222"/>
                </a:solidFill>
                <a:latin typeface="+mj-lt"/>
              </a:rPr>
              <a:t>14</a:t>
            </a:r>
            <a:r>
              <a:rPr lang="en-GB" dirty="0">
                <a:solidFill>
                  <a:srgbClr val="222222"/>
                </a:solidFill>
                <a:latin typeface="+mj-lt"/>
              </a:rPr>
              <a:t>(19), 6928. </a:t>
            </a:r>
            <a:r>
              <a:rPr lang="en-GB" dirty="0">
                <a:solidFill>
                  <a:srgbClr val="222222"/>
                </a:solidFill>
                <a:latin typeface="+mj-lt"/>
                <a:hlinkClick r:id="rId7"/>
              </a:rPr>
              <a:t>https://</a:t>
            </a:r>
            <a:r>
              <a:rPr lang="en-GB" dirty="0" smtClean="0">
                <a:solidFill>
                  <a:srgbClr val="222222"/>
                </a:solidFill>
                <a:latin typeface="+mj-lt"/>
                <a:hlinkClick r:id="rId7"/>
              </a:rPr>
              <a:t>doi.org/10.3390/jcm14196928</a:t>
            </a:r>
            <a:r>
              <a:rPr lang="en-GB" dirty="0" smtClean="0">
                <a:solidFill>
                  <a:srgbClr val="222222"/>
                </a:solidFill>
                <a:latin typeface="+mj-lt"/>
              </a:rPr>
              <a:t> </a:t>
            </a:r>
            <a:endParaRPr lang="en-GB" dirty="0">
              <a:latin typeface="+mj-lt"/>
            </a:endParaRP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420954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978"/>
    </mc:Choice>
    <mc:Fallback xmlns="">
      <p:transition spd="slow" advTm="96978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2D2E34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1501</Words>
  <Application>Microsoft Office PowerPoint</Application>
  <PresentationFormat>On-screen Show (16:9)</PresentationFormat>
  <Paragraphs>134</Paragraphs>
  <Slides>14</Slides>
  <Notes>14</Notes>
  <HiddenSlides>0</HiddenSlides>
  <MMClips>9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Calibri</vt:lpstr>
      <vt:lpstr>Montserrat Bold</vt:lpstr>
      <vt:lpstr>Source Sans 3 Bold</vt:lpstr>
      <vt:lpstr>Source Sans 3</vt:lpstr>
      <vt:lpstr>Aptos</vt:lpstr>
      <vt:lpstr>Arial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Iram Bi Hussain</dc:creator>
  <cp:lastModifiedBy>Dell</cp:lastModifiedBy>
  <cp:revision>27</cp:revision>
  <dcterms:created xsi:type="dcterms:W3CDTF">2026-07-18T14:26:50Z</dcterms:created>
  <dcterms:modified xsi:type="dcterms:W3CDTF">2026-07-19T12:52:13Z</dcterms:modified>
</cp:coreProperties>
</file>