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0" r:id="rId4"/>
    <p:sldId id="266" r:id="rId5"/>
    <p:sldId id="267" r:id="rId6"/>
    <p:sldId id="268" r:id="rId7"/>
    <p:sldId id="269" r:id="rId8"/>
    <p:sldId id="270" r:id="rId9"/>
    <p:sldId id="271" r:id="rId10"/>
    <p:sldId id="272" r:id="rId11"/>
    <p:sldId id="273" r:id="rId12"/>
    <p:sldId id="274" r:id="rId13"/>
    <p:sldId id="276" r:id="rId14"/>
    <p:sldId id="275" r:id="rId15"/>
    <p:sldId id="277" r:id="rId16"/>
    <p:sldId id="279" r:id="rId17"/>
    <p:sldId id="280" r:id="rId18"/>
    <p:sldId id="278" r:id="rId19"/>
    <p:sldId id="284" r:id="rId20"/>
    <p:sldId id="282" r:id="rId21"/>
    <p:sldId id="281" r:id="rId22"/>
    <p:sldId id="283" r:id="rId23"/>
    <p:sldId id="285" r:id="rId24"/>
    <p:sldId id="289" r:id="rId25"/>
    <p:sldId id="286" r:id="rId26"/>
    <p:sldId id="290" r:id="rId27"/>
    <p:sldId id="287" r:id="rId28"/>
    <p:sldId id="291" r:id="rId29"/>
    <p:sldId id="292" r:id="rId30"/>
    <p:sldId id="293" r:id="rId31"/>
    <p:sldId id="294" r:id="rId32"/>
    <p:sldId id="295" r:id="rId33"/>
    <p:sldId id="296" r:id="rId34"/>
    <p:sldId id="29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p:cViewPr varScale="1">
        <p:scale>
          <a:sx n="109" d="100"/>
          <a:sy n="109" d="100"/>
        </p:scale>
        <p:origin x="1710"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206BB3AC-F4EB-4E00-B63A-317ECC41A457}" type="datetimeFigureOut">
              <a:rPr lang="en-GB" smtClean="0"/>
              <a:t>07/02/2019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C1A0A91-7A45-4632-894D-AA90EE98668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06BB3AC-F4EB-4E00-B63A-317ECC41A457}"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06BB3AC-F4EB-4E00-B63A-317ECC41A457}"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1A0A91-7A45-4632-894D-AA90EE98668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06BB3AC-F4EB-4E00-B63A-317ECC41A457}"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06BB3AC-F4EB-4E00-B63A-317ECC41A457}" type="datetimeFigureOut">
              <a:rPr lang="en-GB" smtClean="0"/>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206BB3AC-F4EB-4E00-B63A-317ECC41A457}" type="datetimeFigureOut">
              <a:rPr lang="en-GB" smtClean="0"/>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BB3AC-F4EB-4E00-B63A-317ECC41A457}" type="datetimeFigureOut">
              <a:rPr lang="en-GB" smtClean="0"/>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06BB3AC-F4EB-4E00-B63A-317ECC41A457}"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206BB3AC-F4EB-4E00-B63A-317ECC41A457}"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C1A0A91-7A45-4632-894D-AA90EE986682}"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06BB3AC-F4EB-4E00-B63A-317ECC41A457}"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06BB3AC-F4EB-4E00-B63A-317ECC41A457}"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1A0A91-7A45-4632-894D-AA90EE98668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06BB3AC-F4EB-4E00-B63A-317ECC41A457}" type="datetimeFigureOut">
              <a:rPr lang="en-GB" smtClean="0"/>
              <a:t>07/02/2019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C1A0A91-7A45-4632-894D-AA90EE986682}"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SUZwaST2z5U&amp;list=PLkiZ1r6Txfezpenef_59vJ1ccJ7ZsCIfo" TargetMode="External"/><Relationship Id="rId2" Type="http://schemas.openxmlformats.org/officeDocument/2006/relationships/hyperlink" Target="https://www.youtube.com/watch?v=Q_z6zxkkGN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Payments in Construction</a:t>
            </a:r>
          </a:p>
        </p:txBody>
      </p:sp>
      <p:sp>
        <p:nvSpPr>
          <p:cNvPr id="3" name="Subtitle 2"/>
          <p:cNvSpPr>
            <a:spLocks noGrp="1"/>
          </p:cNvSpPr>
          <p:nvPr>
            <p:ph type="subTitle" idx="1"/>
          </p:nvPr>
        </p:nvSpPr>
        <p:spPr/>
        <p:txBody>
          <a:bodyPr/>
          <a:lstStyle/>
          <a:p>
            <a:r>
              <a:rPr lang="en-GB" dirty="0"/>
              <a:t>Zoe Morgan </a:t>
            </a:r>
          </a:p>
        </p:txBody>
      </p:sp>
    </p:spTree>
    <p:extLst>
      <p:ext uri="{BB962C8B-B14F-4D97-AF65-F5344CB8AC3E}">
        <p14:creationId xmlns:p14="http://schemas.microsoft.com/office/powerpoint/2010/main" val="353878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we’ll cover </a:t>
            </a:r>
          </a:p>
        </p:txBody>
      </p:sp>
      <p:sp>
        <p:nvSpPr>
          <p:cNvPr id="3" name="Content Placeholder 2"/>
          <p:cNvSpPr>
            <a:spLocks noGrp="1"/>
          </p:cNvSpPr>
          <p:nvPr>
            <p:ph idx="1"/>
          </p:nvPr>
        </p:nvSpPr>
        <p:spPr/>
        <p:txBody>
          <a:bodyPr>
            <a:normAutofit/>
          </a:bodyPr>
          <a:lstStyle/>
          <a:p>
            <a:r>
              <a:rPr lang="en-GB" dirty="0"/>
              <a:t>Introduction</a:t>
            </a:r>
          </a:p>
          <a:p>
            <a:r>
              <a:rPr lang="en-GB" dirty="0"/>
              <a:t>Re-cap of the main difference between JCT &amp; NEC</a:t>
            </a:r>
          </a:p>
          <a:p>
            <a:r>
              <a:rPr lang="en-GB" dirty="0"/>
              <a:t>Key Clauses of Compensation Events</a:t>
            </a:r>
          </a:p>
          <a:p>
            <a:r>
              <a:rPr lang="en-GB" dirty="0"/>
              <a:t>Early Warnings</a:t>
            </a:r>
          </a:p>
          <a:p>
            <a:r>
              <a:rPr lang="en-GB" dirty="0"/>
              <a:t>Risk register </a:t>
            </a:r>
          </a:p>
          <a:p>
            <a:r>
              <a:rPr lang="en-GB" dirty="0"/>
              <a:t>Risk reduction meetings </a:t>
            </a:r>
          </a:p>
          <a:p>
            <a:r>
              <a:rPr lang="en-GB" dirty="0"/>
              <a:t>Compensation Events</a:t>
            </a:r>
          </a:p>
        </p:txBody>
      </p:sp>
    </p:spTree>
    <p:extLst>
      <p:ext uri="{BB962C8B-B14F-4D97-AF65-F5344CB8AC3E}">
        <p14:creationId xmlns:p14="http://schemas.microsoft.com/office/powerpoint/2010/main" val="4073936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normAutofit fontScale="85000" lnSpcReduction="20000"/>
          </a:bodyPr>
          <a:lstStyle/>
          <a:p>
            <a:pPr fontAlgn="base"/>
            <a:r>
              <a:rPr lang="en-GB" dirty="0"/>
              <a:t>JCT is a ‘traditional’ (or ‘master and servant’) style of contract, whereby money is paid in consideration for works and/or services rendered.</a:t>
            </a:r>
          </a:p>
          <a:p>
            <a:pPr fontAlgn="base"/>
            <a:r>
              <a:rPr lang="en-GB" dirty="0"/>
              <a:t>NEC3 is, philosophically at least, different from JCT11. NEC3 aims to create a partnering ethos through a careful choice of terminology, and a specific collaboration clause. However, it is not a true partnering contract (unlike, say, PPC2000, amended 2013)—it sets out rights, obligations and consequences like JCT11 does.</a:t>
            </a:r>
          </a:p>
          <a:p>
            <a:endParaRPr lang="en-GB" dirty="0">
              <a:hlinkClick r:id="rId2"/>
            </a:endParaRPr>
          </a:p>
          <a:p>
            <a:r>
              <a:rPr lang="en-GB" dirty="0">
                <a:hlinkClick r:id="rId2"/>
              </a:rPr>
              <a:t>https://www.youtube.com/watch?v=Q_z6zxkkGNs</a:t>
            </a:r>
            <a:endParaRPr lang="en-GB" dirty="0"/>
          </a:p>
          <a:p>
            <a:endParaRPr lang="en-GB" dirty="0"/>
          </a:p>
          <a:p>
            <a:r>
              <a:rPr lang="en-GB" dirty="0">
                <a:hlinkClick r:id="rId3"/>
              </a:rPr>
              <a:t>https://www.youtube.com/watch?v=SUZwaST2z5U&amp;list=PLkiZ1r6Txfezpenef_59vJ1ccJ7ZsCIfo</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33303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2C19-0AAD-4DE0-8ED9-EB4D01360EA2}"/>
              </a:ext>
            </a:extLst>
          </p:cNvPr>
          <p:cNvSpPr>
            <a:spLocks noGrp="1"/>
          </p:cNvSpPr>
          <p:nvPr>
            <p:ph type="title"/>
          </p:nvPr>
        </p:nvSpPr>
        <p:spPr/>
        <p:txBody>
          <a:bodyPr/>
          <a:lstStyle/>
          <a:p>
            <a:r>
              <a:rPr lang="en-GB" dirty="0"/>
              <a:t>Main Differences 	</a:t>
            </a:r>
          </a:p>
        </p:txBody>
      </p:sp>
      <p:sp>
        <p:nvSpPr>
          <p:cNvPr id="3" name="Content Placeholder 2">
            <a:extLst>
              <a:ext uri="{FF2B5EF4-FFF2-40B4-BE49-F238E27FC236}">
                <a16:creationId xmlns:a16="http://schemas.microsoft.com/office/drawing/2014/main" id="{579DD5A6-01C2-4E01-93B1-87684CC5F75D}"/>
              </a:ext>
            </a:extLst>
          </p:cNvPr>
          <p:cNvSpPr>
            <a:spLocks noGrp="1"/>
          </p:cNvSpPr>
          <p:nvPr>
            <p:ph idx="1"/>
          </p:nvPr>
        </p:nvSpPr>
        <p:spPr/>
        <p:txBody>
          <a:bodyPr/>
          <a:lstStyle/>
          <a:p>
            <a:r>
              <a:rPr lang="en-GB" dirty="0"/>
              <a:t> Price &amp; Cost </a:t>
            </a:r>
          </a:p>
          <a:p>
            <a:pPr marL="0" indent="0">
              <a:buNone/>
            </a:pPr>
            <a:r>
              <a:rPr lang="en-GB" dirty="0"/>
              <a:t>The JCT Contract is a fixed price lump sum contract. NEC Option B offers a fixed price lump sum contract but Options C and D are target cost contracts.</a:t>
            </a:r>
          </a:p>
          <a:p>
            <a:pPr marL="0" indent="0">
              <a:buNone/>
            </a:pPr>
            <a:r>
              <a:rPr lang="en-GB" dirty="0"/>
              <a:t/>
            </a:r>
            <a:br>
              <a:rPr lang="en-GB" dirty="0"/>
            </a:br>
            <a:r>
              <a:rPr lang="en-GB" dirty="0"/>
              <a:t>In a JCT contract there may be some cost scrutiny via the contract sum analysis and tender negotiations but the NEC contract has an open book procedure with the key concepts of defined cost and disallowed cost.</a:t>
            </a:r>
          </a:p>
        </p:txBody>
      </p:sp>
    </p:spTree>
    <p:extLst>
      <p:ext uri="{BB962C8B-B14F-4D97-AF65-F5344CB8AC3E}">
        <p14:creationId xmlns:p14="http://schemas.microsoft.com/office/powerpoint/2010/main" val="29452779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EDD12B-F18D-4B33-BEC6-D150DA62EAB4}"/>
              </a:ext>
            </a:extLst>
          </p:cNvPr>
          <p:cNvSpPr>
            <a:spLocks noGrp="1"/>
          </p:cNvSpPr>
          <p:nvPr>
            <p:ph idx="1"/>
          </p:nvPr>
        </p:nvSpPr>
        <p:spPr/>
        <p:txBody>
          <a:bodyPr/>
          <a:lstStyle/>
          <a:p>
            <a:r>
              <a:rPr lang="en-GB" dirty="0"/>
              <a:t>The programme</a:t>
            </a:r>
          </a:p>
          <a:p>
            <a:pPr marL="0" indent="0">
              <a:buNone/>
            </a:pPr>
            <a:endParaRPr lang="en-GB" dirty="0"/>
          </a:p>
          <a:p>
            <a:pPr marL="0" indent="0">
              <a:buNone/>
            </a:pPr>
            <a:r>
              <a:rPr lang="en-GB" dirty="0"/>
              <a:t>The JCT contract does not have a programme as a contractual document. The programme is at the heart of the NEC ethos. It is a contractual document and to be regularly updated. The NEC contract also has key concepts such as float, completion float and time risk allowances</a:t>
            </a:r>
          </a:p>
        </p:txBody>
      </p:sp>
      <p:sp>
        <p:nvSpPr>
          <p:cNvPr id="4" name="Title 1">
            <a:extLst>
              <a:ext uri="{FF2B5EF4-FFF2-40B4-BE49-F238E27FC236}">
                <a16:creationId xmlns:a16="http://schemas.microsoft.com/office/drawing/2014/main" id="{327D2C19-0AAD-4DE0-8ED9-EB4D01360EA2}"/>
              </a:ext>
            </a:extLst>
          </p:cNvPr>
          <p:cNvSpPr>
            <a:spLocks noGrp="1"/>
          </p:cNvSpPr>
          <p:nvPr>
            <p:ph type="title"/>
          </p:nvPr>
        </p:nvSpPr>
        <p:spPr/>
        <p:txBody>
          <a:bodyPr/>
          <a:lstStyle/>
          <a:p>
            <a:r>
              <a:rPr lang="en-GB" dirty="0"/>
              <a:t>Main Differences 	</a:t>
            </a:r>
          </a:p>
        </p:txBody>
      </p:sp>
    </p:spTree>
    <p:extLst>
      <p:ext uri="{BB962C8B-B14F-4D97-AF65-F5344CB8AC3E}">
        <p14:creationId xmlns:p14="http://schemas.microsoft.com/office/powerpoint/2010/main" val="1490587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F98D7-6A5F-4E36-A66B-0950719607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46D7DE-9900-42BC-A75A-6B20710D0AA5}"/>
              </a:ext>
            </a:extLst>
          </p:cNvPr>
          <p:cNvSpPr>
            <a:spLocks noGrp="1"/>
          </p:cNvSpPr>
          <p:nvPr>
            <p:ph idx="1"/>
          </p:nvPr>
        </p:nvSpPr>
        <p:spPr/>
        <p:txBody>
          <a:bodyPr/>
          <a:lstStyle/>
          <a:p>
            <a:r>
              <a:rPr lang="en-GB" dirty="0"/>
              <a:t>Payment</a:t>
            </a:r>
          </a:p>
          <a:p>
            <a:pPr marL="0" indent="0">
              <a:buNone/>
            </a:pPr>
            <a:endParaRPr lang="en-GB" dirty="0"/>
          </a:p>
          <a:p>
            <a:pPr marL="0" indent="0">
              <a:buNone/>
            </a:pPr>
            <a:r>
              <a:rPr lang="en-GB" dirty="0"/>
              <a:t>In relation to payment, the JCT contract payment section is clear, is all in one section (clause 4) and easy to follow. However, in relation to the NEC contract it is located in three different locations – clause 5, Y(UK)2 and Contract Data Part 1.</a:t>
            </a:r>
          </a:p>
        </p:txBody>
      </p:sp>
      <p:sp>
        <p:nvSpPr>
          <p:cNvPr id="4" name="Title 1">
            <a:extLst>
              <a:ext uri="{FF2B5EF4-FFF2-40B4-BE49-F238E27FC236}">
                <a16:creationId xmlns:a16="http://schemas.microsoft.com/office/drawing/2014/main" id="{327D2C19-0AAD-4DE0-8ED9-EB4D01360EA2}"/>
              </a:ext>
            </a:extLst>
          </p:cNvPr>
          <p:cNvSpPr txBox="1">
            <a:spLocks/>
          </p:cNvSpPr>
          <p:nvPr/>
        </p:nvSpPr>
        <p:spPr>
          <a:xfrm>
            <a:off x="457200" y="704088"/>
            <a:ext cx="8229600" cy="1143000"/>
          </a:xfrm>
          <a:prstGeom prst="rect">
            <a:avLst/>
          </a:prstGeom>
        </p:spPr>
        <p:txBody>
          <a:bodyPr vert="horz" lIns="0" rIns="0" bIns="0" anchor="b">
            <a:norm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r>
              <a:rPr lang="en-GB" smtClean="0"/>
              <a:t>Main Differences 	</a:t>
            </a:r>
            <a:endParaRPr lang="en-GB" dirty="0"/>
          </a:p>
        </p:txBody>
      </p:sp>
    </p:spTree>
    <p:extLst>
      <p:ext uri="{BB962C8B-B14F-4D97-AF65-F5344CB8AC3E}">
        <p14:creationId xmlns:p14="http://schemas.microsoft.com/office/powerpoint/2010/main" val="4270192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9460E-2D3D-4975-B7D0-0A31794B25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BFDB81-3BFE-4D19-AB52-AE7D17723222}"/>
              </a:ext>
            </a:extLst>
          </p:cNvPr>
          <p:cNvSpPr>
            <a:spLocks noGrp="1"/>
          </p:cNvSpPr>
          <p:nvPr>
            <p:ph idx="1"/>
          </p:nvPr>
        </p:nvSpPr>
        <p:spPr/>
        <p:txBody>
          <a:bodyPr>
            <a:normAutofit lnSpcReduction="10000"/>
          </a:bodyPr>
          <a:lstStyle/>
          <a:p>
            <a:r>
              <a:rPr lang="en-GB" dirty="0"/>
              <a:t>Insurance</a:t>
            </a:r>
          </a:p>
          <a:p>
            <a:pPr marL="0" indent="0">
              <a:buNone/>
            </a:pPr>
            <a:endParaRPr lang="en-GB" dirty="0"/>
          </a:p>
          <a:p>
            <a:pPr marL="0" indent="0">
              <a:buNone/>
            </a:pPr>
            <a:r>
              <a:rPr lang="en-GB" dirty="0"/>
              <a:t>The JCT contract contains comprehensive detail in relation to insurances at clause 6 and Schedule 3. In relation to the NEC contract, the insurance detail is very brief and contained at clause 84 of the contract. The NEC contract is silent on some insurances. The missing insurances relate to existing buildings insurance and adjacent property insurance, and need to be included in the additional insurances section of the Contract Data Part 1.</a:t>
            </a:r>
          </a:p>
        </p:txBody>
      </p:sp>
      <p:sp>
        <p:nvSpPr>
          <p:cNvPr id="4" name="Title 1">
            <a:extLst>
              <a:ext uri="{FF2B5EF4-FFF2-40B4-BE49-F238E27FC236}">
                <a16:creationId xmlns:a16="http://schemas.microsoft.com/office/drawing/2014/main" id="{327D2C19-0AAD-4DE0-8ED9-EB4D01360EA2}"/>
              </a:ext>
            </a:extLst>
          </p:cNvPr>
          <p:cNvSpPr txBox="1">
            <a:spLocks/>
          </p:cNvSpPr>
          <p:nvPr/>
        </p:nvSpPr>
        <p:spPr>
          <a:xfrm>
            <a:off x="457200" y="704088"/>
            <a:ext cx="8229600" cy="1143000"/>
          </a:xfrm>
          <a:prstGeom prst="rect">
            <a:avLst/>
          </a:prstGeom>
        </p:spPr>
        <p:txBody>
          <a:bodyPr vert="horz" lIns="0" rIns="0" bIns="0" anchor="b">
            <a:norm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r>
              <a:rPr lang="en-GB" smtClean="0"/>
              <a:t>Main Differences 	</a:t>
            </a:r>
            <a:endParaRPr lang="en-GB" dirty="0"/>
          </a:p>
        </p:txBody>
      </p:sp>
    </p:spTree>
    <p:extLst>
      <p:ext uri="{BB962C8B-B14F-4D97-AF65-F5344CB8AC3E}">
        <p14:creationId xmlns:p14="http://schemas.microsoft.com/office/powerpoint/2010/main" val="592196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CD11-6D10-4EC1-B59B-45C821ADB4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25AFEB-AAA3-4932-99B4-D68E51574AC4}"/>
              </a:ext>
            </a:extLst>
          </p:cNvPr>
          <p:cNvSpPr>
            <a:spLocks noGrp="1"/>
          </p:cNvSpPr>
          <p:nvPr>
            <p:ph idx="1"/>
          </p:nvPr>
        </p:nvSpPr>
        <p:spPr/>
        <p:txBody>
          <a:bodyPr>
            <a:normAutofit fontScale="85000" lnSpcReduction="20000"/>
          </a:bodyPr>
          <a:lstStyle/>
          <a:p>
            <a:r>
              <a:rPr lang="en-GB" dirty="0"/>
              <a:t>Design risk</a:t>
            </a:r>
          </a:p>
          <a:p>
            <a:pPr marL="0" indent="0">
              <a:buNone/>
            </a:pPr>
            <a:endParaRPr lang="en-GB" dirty="0"/>
          </a:p>
          <a:p>
            <a:pPr marL="0" indent="0">
              <a:buNone/>
            </a:pPr>
            <a:r>
              <a:rPr lang="en-GB" dirty="0"/>
              <a:t>The JCT contract has a clear interaction between the Employer’s Requirements and Contractor’s Proposals and there is extensive drafting in the JCT. The NEC contract however simply states a contractor is to design the parts of the works which the Works Information states he is to design. The Works Information contains far more than Employer’s Requirements. </a:t>
            </a:r>
          </a:p>
          <a:p>
            <a:pPr marL="0" indent="0">
              <a:buNone/>
            </a:pPr>
            <a:endParaRPr lang="en-GB" dirty="0"/>
          </a:p>
          <a:p>
            <a:pPr marL="0" indent="0">
              <a:buNone/>
            </a:pPr>
            <a:r>
              <a:rPr lang="en-GB" dirty="0"/>
              <a:t>The Works Information contains far more information than a JCT Employers Requirements as it is a shorter contract and leaves the some of the detail to the Works Information. Simply re- badging a JCT Employers Requirements as an NEC Works Information is dangerous as the terminology and level of detail required is different.</a:t>
            </a:r>
          </a:p>
          <a:p>
            <a:pPr marL="0" indent="0">
              <a:buNone/>
            </a:pPr>
            <a:endParaRPr lang="en-GB" dirty="0"/>
          </a:p>
        </p:txBody>
      </p:sp>
      <p:sp>
        <p:nvSpPr>
          <p:cNvPr id="4" name="Title 1">
            <a:extLst>
              <a:ext uri="{FF2B5EF4-FFF2-40B4-BE49-F238E27FC236}">
                <a16:creationId xmlns:a16="http://schemas.microsoft.com/office/drawing/2014/main" id="{327D2C19-0AAD-4DE0-8ED9-EB4D01360EA2}"/>
              </a:ext>
            </a:extLst>
          </p:cNvPr>
          <p:cNvSpPr txBox="1">
            <a:spLocks/>
          </p:cNvSpPr>
          <p:nvPr/>
        </p:nvSpPr>
        <p:spPr>
          <a:xfrm>
            <a:off x="483577" y="704088"/>
            <a:ext cx="8229600" cy="1143000"/>
          </a:xfrm>
          <a:prstGeom prst="rect">
            <a:avLst/>
          </a:prstGeom>
        </p:spPr>
        <p:txBody>
          <a:bodyPr vert="horz" lIns="0" rIns="0" bIns="0" anchor="b">
            <a:norm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r>
              <a:rPr lang="en-GB" smtClean="0"/>
              <a:t>Main Differences 	</a:t>
            </a:r>
            <a:endParaRPr lang="en-GB" dirty="0"/>
          </a:p>
        </p:txBody>
      </p:sp>
    </p:spTree>
    <p:extLst>
      <p:ext uri="{BB962C8B-B14F-4D97-AF65-F5344CB8AC3E}">
        <p14:creationId xmlns:p14="http://schemas.microsoft.com/office/powerpoint/2010/main" val="3241235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30061-6BAB-4F12-8A76-0E83294EB9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A8F044-99E7-421D-B162-298FE6A0EE0C}"/>
              </a:ext>
            </a:extLst>
          </p:cNvPr>
          <p:cNvSpPr>
            <a:spLocks noGrp="1"/>
          </p:cNvSpPr>
          <p:nvPr>
            <p:ph idx="1"/>
          </p:nvPr>
        </p:nvSpPr>
        <p:spPr>
          <a:xfrm>
            <a:off x="457200" y="1999488"/>
            <a:ext cx="8229600" cy="4389120"/>
          </a:xfrm>
        </p:spPr>
        <p:txBody>
          <a:bodyPr>
            <a:normAutofit fontScale="77500" lnSpcReduction="20000"/>
          </a:bodyPr>
          <a:lstStyle/>
          <a:p>
            <a:r>
              <a:rPr lang="en-GB" dirty="0"/>
              <a:t>Balance risk allocation</a:t>
            </a:r>
          </a:p>
          <a:p>
            <a:pPr marL="0" indent="0">
              <a:buNone/>
            </a:pPr>
            <a:r>
              <a:rPr lang="en-GB" dirty="0"/>
              <a:t>Whichever form of contract used, if risk is too contractor­ heavy then the employer will pay for it somewhere. Which risks can best be borne by which party? For example:</a:t>
            </a:r>
          </a:p>
          <a:p>
            <a:r>
              <a:rPr lang="en-GB" dirty="0"/>
              <a:t>• in NEC3 if the contractor fails to notify of an event, which he expects to be a compensation event, within eight weeks of becoming aware of it, a time bar operates to prevent a claim for time and/or money from proceeding</a:t>
            </a:r>
          </a:p>
          <a:p>
            <a:r>
              <a:rPr lang="en-GB" dirty="0"/>
              <a:t>any further (clause 61.3)—the aim is to encourage swift resolution (or close­out) of issues</a:t>
            </a:r>
          </a:p>
          <a:p>
            <a:endParaRPr lang="en-GB" dirty="0"/>
          </a:p>
          <a:p>
            <a:r>
              <a:rPr lang="en-GB" dirty="0"/>
              <a:t>• JCT is not as heavy ­handed, but it pays to be mindful of where particular risks fall (</a:t>
            </a:r>
            <a:r>
              <a:rPr lang="en-GB" dirty="0" err="1"/>
              <a:t>ie</a:t>
            </a:r>
            <a:r>
              <a:rPr lang="en-GB" dirty="0"/>
              <a:t> relevant events), so as to accurately understand the price. If necessary, consider bolstering performance through additional security such as insurance or bonds.</a:t>
            </a:r>
          </a:p>
        </p:txBody>
      </p:sp>
      <p:sp>
        <p:nvSpPr>
          <p:cNvPr id="4" name="Title 1">
            <a:extLst>
              <a:ext uri="{FF2B5EF4-FFF2-40B4-BE49-F238E27FC236}">
                <a16:creationId xmlns:a16="http://schemas.microsoft.com/office/drawing/2014/main" id="{327D2C19-0AAD-4DE0-8ED9-EB4D01360EA2}"/>
              </a:ext>
            </a:extLst>
          </p:cNvPr>
          <p:cNvSpPr txBox="1">
            <a:spLocks/>
          </p:cNvSpPr>
          <p:nvPr/>
        </p:nvSpPr>
        <p:spPr>
          <a:xfrm>
            <a:off x="483577" y="704088"/>
            <a:ext cx="8229600" cy="1143000"/>
          </a:xfrm>
          <a:prstGeom prst="rect">
            <a:avLst/>
          </a:prstGeom>
        </p:spPr>
        <p:txBody>
          <a:bodyPr vert="horz" lIns="0" rIns="0" bIns="0" anchor="b">
            <a:normAutofit/>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stStyle>
          <a:p>
            <a:r>
              <a:rPr lang="en-GB" dirty="0" smtClean="0"/>
              <a:t>Main Differences 	</a:t>
            </a:r>
            <a:endParaRPr lang="en-GB" dirty="0"/>
          </a:p>
        </p:txBody>
      </p:sp>
    </p:spTree>
    <p:extLst>
      <p:ext uri="{BB962C8B-B14F-4D97-AF65-F5344CB8AC3E}">
        <p14:creationId xmlns:p14="http://schemas.microsoft.com/office/powerpoint/2010/main" val="2521499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an EWN? Early Warning Notice</a:t>
            </a:r>
            <a:endParaRPr lang="en-GB" dirty="0"/>
          </a:p>
        </p:txBody>
      </p:sp>
      <p:sp>
        <p:nvSpPr>
          <p:cNvPr id="3" name="Content Placeholder 2"/>
          <p:cNvSpPr>
            <a:spLocks noGrp="1"/>
          </p:cNvSpPr>
          <p:nvPr>
            <p:ph idx="1"/>
          </p:nvPr>
        </p:nvSpPr>
        <p:spPr/>
        <p:txBody>
          <a:bodyPr/>
          <a:lstStyle/>
          <a:p>
            <a:r>
              <a:rPr lang="en-GB" dirty="0" smtClean="0"/>
              <a:t>An EWN is a risk management tool which is used in the favour of both Client and Contractor when it comes to </a:t>
            </a:r>
            <a:r>
              <a:rPr lang="en-GB" dirty="0"/>
              <a:t>mitigating </a:t>
            </a:r>
            <a:r>
              <a:rPr lang="en-GB" dirty="0" smtClean="0"/>
              <a:t>risk - wherever </a:t>
            </a:r>
            <a:r>
              <a:rPr lang="en-GB" dirty="0"/>
              <a:t>it comes from – as soon as it becomes apparent is far cheaper than trying to manage the risk and/or its consequences much later on.</a:t>
            </a:r>
            <a:endParaRPr lang="en-GB" dirty="0" smtClean="0"/>
          </a:p>
          <a:p>
            <a:endParaRPr lang="en-GB" dirty="0" smtClean="0"/>
          </a:p>
        </p:txBody>
      </p:sp>
    </p:spTree>
    <p:extLst>
      <p:ext uri="{BB962C8B-B14F-4D97-AF65-F5344CB8AC3E}">
        <p14:creationId xmlns:p14="http://schemas.microsoft.com/office/powerpoint/2010/main" val="183151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EWN</a:t>
            </a:r>
            <a:endParaRPr lang="en-GB" dirty="0"/>
          </a:p>
        </p:txBody>
      </p:sp>
      <p:sp>
        <p:nvSpPr>
          <p:cNvPr id="3" name="Content Placeholder 2"/>
          <p:cNvSpPr>
            <a:spLocks noGrp="1"/>
          </p:cNvSpPr>
          <p:nvPr>
            <p:ph idx="1"/>
          </p:nvPr>
        </p:nvSpPr>
        <p:spPr/>
        <p:txBody>
          <a:bodyPr>
            <a:normAutofit lnSpcReduction="10000"/>
          </a:bodyPr>
          <a:lstStyle/>
          <a:p>
            <a:r>
              <a:rPr lang="en-GB" dirty="0"/>
              <a:t>Clause 16 of most NEC contracts makes clear the circumstances in which either party would be expected to issue an early warning notice. An early warning notice must be issued as soon as a party becomes aware of ‘any matter’ which could affect the total of the prices, could delay completion or a key date, or impair the performance of the works in use. </a:t>
            </a:r>
            <a:r>
              <a:rPr lang="en-GB" dirty="0"/>
              <a:t/>
            </a:r>
            <a:br>
              <a:rPr lang="en-GB" dirty="0"/>
            </a:br>
            <a:r>
              <a:rPr lang="en-GB" dirty="0"/>
              <a:t> </a:t>
            </a:r>
            <a:r>
              <a:rPr lang="en-GB" dirty="0"/>
              <a:t/>
            </a:r>
            <a:br>
              <a:rPr lang="en-GB" dirty="0"/>
            </a:br>
            <a:r>
              <a:rPr lang="en-GB" dirty="0"/>
              <a:t>Also, the contractor may give an early warning notice relating to any matter which could increase its total cost. Early warning matters should be entered on the risk register.</a:t>
            </a:r>
            <a:endParaRPr lang="en-GB" dirty="0"/>
          </a:p>
        </p:txBody>
      </p:sp>
    </p:spTree>
    <p:extLst>
      <p:ext uri="{BB962C8B-B14F-4D97-AF65-F5344CB8AC3E}">
        <p14:creationId xmlns:p14="http://schemas.microsoft.com/office/powerpoint/2010/main" val="25296406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EWN</a:t>
            </a:r>
            <a:endParaRPr lang="en-GB" dirty="0"/>
          </a:p>
        </p:txBody>
      </p:sp>
      <p:sp>
        <p:nvSpPr>
          <p:cNvPr id="3" name="Content Placeholder 2"/>
          <p:cNvSpPr>
            <a:spLocks noGrp="1"/>
          </p:cNvSpPr>
          <p:nvPr>
            <p:ph idx="1"/>
          </p:nvPr>
        </p:nvSpPr>
        <p:spPr/>
        <p:txBody>
          <a:bodyPr>
            <a:normAutofit lnSpcReduction="10000"/>
          </a:bodyPr>
          <a:lstStyle/>
          <a:p>
            <a:r>
              <a:rPr lang="en-GB" dirty="0"/>
              <a:t>This is a departure from the usual approach of the contractor serving formal notices. A contractor may receive compensation for addressing issues raised by way of the early warning system. On the other hand, if a contractor fails to give an early warning of an event which subsequently arises, and that he was aware of, then the contractor is assessed as if he had given an early warning. Therefore, if a timely early warning would have provided an opportunity to identify a more efficient manner of resolving the issues, then the contractor will only be paid for that economic method of dealing with the event. </a:t>
            </a:r>
          </a:p>
        </p:txBody>
      </p:sp>
    </p:spTree>
    <p:extLst>
      <p:ext uri="{BB962C8B-B14F-4D97-AF65-F5344CB8AC3E}">
        <p14:creationId xmlns:p14="http://schemas.microsoft.com/office/powerpoint/2010/main" val="14566158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an EWN</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425744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Register </a:t>
            </a:r>
            <a:endParaRPr lang="en-GB" dirty="0"/>
          </a:p>
        </p:txBody>
      </p:sp>
      <p:sp>
        <p:nvSpPr>
          <p:cNvPr id="3" name="Content Placeholder 2"/>
          <p:cNvSpPr>
            <a:spLocks noGrp="1"/>
          </p:cNvSpPr>
          <p:nvPr>
            <p:ph idx="1"/>
          </p:nvPr>
        </p:nvSpPr>
        <p:spPr/>
        <p:txBody>
          <a:bodyPr>
            <a:normAutofit fontScale="85000" lnSpcReduction="10000"/>
          </a:bodyPr>
          <a:lstStyle/>
          <a:p>
            <a:r>
              <a:rPr lang="en-GB" dirty="0"/>
              <a:t> The Risk Register is defined at core clause 11.2(14) as “</a:t>
            </a:r>
            <a:r>
              <a:rPr lang="en-GB" i="1" dirty="0"/>
              <a:t>a register of the risks listed in the Contract Data and the risks which the Project Manager or the Contractor has notified as early warning matters</a:t>
            </a:r>
            <a:r>
              <a:rPr lang="en-GB" dirty="0"/>
              <a:t>”.  </a:t>
            </a:r>
            <a:endParaRPr lang="en-GB" dirty="0" smtClean="0"/>
          </a:p>
          <a:p>
            <a:r>
              <a:rPr lang="en-GB" dirty="0" smtClean="0"/>
              <a:t>The </a:t>
            </a:r>
            <a:r>
              <a:rPr lang="en-GB" dirty="0"/>
              <a:t>NEC does set out a minimum content for the Risk Register which should show a description of the risk along with a description of the action(s) needed to avoid or reduce that </a:t>
            </a:r>
            <a:r>
              <a:rPr lang="en-GB" dirty="0" smtClean="0"/>
              <a:t>risk</a:t>
            </a:r>
            <a:r>
              <a:rPr lang="en-GB" dirty="0"/>
              <a:t> </a:t>
            </a:r>
            <a:endParaRPr lang="en-GB" dirty="0" smtClean="0"/>
          </a:p>
          <a:p>
            <a:r>
              <a:rPr lang="en-GB" dirty="0" smtClean="0"/>
              <a:t>The </a:t>
            </a:r>
            <a:r>
              <a:rPr lang="en-GB" dirty="0"/>
              <a:t>idea is for each party to list the risks that they see within the contract and which they wish to be managed in order to avoid or minimise those </a:t>
            </a:r>
            <a:r>
              <a:rPr lang="en-GB" dirty="0" smtClean="0"/>
              <a:t>risks. </a:t>
            </a:r>
            <a:r>
              <a:rPr lang="en-GB" dirty="0"/>
              <a:t>Fortunately, those risks that were not or could not have been foreseen can be added to the register at a later date. It may seem obvious but the risks that should be listed in the register are those to do with price, time and </a:t>
            </a:r>
            <a:r>
              <a:rPr lang="en-GB" dirty="0" smtClean="0"/>
              <a:t>quality</a:t>
            </a:r>
            <a:endParaRPr lang="en-GB" dirty="0"/>
          </a:p>
        </p:txBody>
      </p:sp>
    </p:spTree>
    <p:extLst>
      <p:ext uri="{BB962C8B-B14F-4D97-AF65-F5344CB8AC3E}">
        <p14:creationId xmlns:p14="http://schemas.microsoft.com/office/powerpoint/2010/main" val="40568160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risk register</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024147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Compensation Event Clause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This </a:t>
            </a:r>
            <a:r>
              <a:rPr lang="en-GB" dirty="0"/>
              <a:t>section consists of six main clauses.</a:t>
            </a:r>
          </a:p>
          <a:p>
            <a:r>
              <a:rPr lang="en-GB" dirty="0" smtClean="0"/>
              <a:t>Clause </a:t>
            </a:r>
            <a:r>
              <a:rPr lang="en-GB" dirty="0"/>
              <a:t>60 defines compensation events. . Clause 61 deals with notification, by either the Project Manager or the</a:t>
            </a:r>
          </a:p>
          <a:p>
            <a:r>
              <a:rPr lang="en-GB" dirty="0"/>
              <a:t>Contractor, that a compensation event has occurred. . Clause 62 covers the submission of quotations for compensation events. . Clause 63 sets out the rules for assessing the effects of a compensation</a:t>
            </a:r>
          </a:p>
          <a:p>
            <a:r>
              <a:rPr lang="en-GB" dirty="0"/>
              <a:t>event (time and money). . Clause 64 covers assessments made by the Project Manager. . Clause 65 explains how any changed prices or dates are incorporated</a:t>
            </a:r>
          </a:p>
          <a:p>
            <a:r>
              <a:rPr lang="en-GB" dirty="0"/>
              <a:t>into the contract.</a:t>
            </a:r>
          </a:p>
          <a:p>
            <a:endParaRPr lang="en-GB" dirty="0"/>
          </a:p>
        </p:txBody>
      </p:sp>
    </p:spTree>
    <p:extLst>
      <p:ext uri="{BB962C8B-B14F-4D97-AF65-F5344CB8AC3E}">
        <p14:creationId xmlns:p14="http://schemas.microsoft.com/office/powerpoint/2010/main" val="31970192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6200" y="609600"/>
            <a:ext cx="8614395" cy="1530229"/>
          </a:xfrm>
          <a:prstGeom prst="rect">
            <a:avLst/>
          </a:prstGeom>
        </p:spPr>
      </p:pic>
      <p:sp>
        <p:nvSpPr>
          <p:cNvPr id="3" name="Content Placeholder 2"/>
          <p:cNvSpPr>
            <a:spLocks noGrp="1"/>
          </p:cNvSpPr>
          <p:nvPr>
            <p:ph idx="1"/>
          </p:nvPr>
        </p:nvSpPr>
        <p:spPr/>
        <p:txBody>
          <a:bodyPr>
            <a:normAutofit lnSpcReduction="10000"/>
          </a:bodyPr>
          <a:lstStyle/>
          <a:p>
            <a:r>
              <a:rPr lang="en-GB" dirty="0"/>
              <a:t>Compensation events are listed in the core clauses, the Options and the Contract Data. The main list is in the core Clause 60.1, which includes compensation events (1) to (19). Events applicable to main Options B and D are stated in Clauses 60.4, 60.5 and 60.6. Other compensation events are stated in secondary Option Clauses X2.1, X14.2, X15.2 and Y(UK)2.4. Option Z may be used by the Employer to insert additional compensation events. If he does so, the effect is to take the risk of costs and delay arising from the event from the Contractor. The event must be described precisely.</a:t>
            </a:r>
          </a:p>
        </p:txBody>
      </p:sp>
    </p:spTree>
    <p:extLst>
      <p:ext uri="{BB962C8B-B14F-4D97-AF65-F5344CB8AC3E}">
        <p14:creationId xmlns:p14="http://schemas.microsoft.com/office/powerpoint/2010/main" val="32682242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Compensation Event</a:t>
            </a:r>
            <a:endParaRPr lang="en-GB" dirty="0"/>
          </a:p>
        </p:txBody>
      </p:sp>
      <p:sp>
        <p:nvSpPr>
          <p:cNvPr id="3" name="Content Placeholder 2"/>
          <p:cNvSpPr>
            <a:spLocks noGrp="1"/>
          </p:cNvSpPr>
          <p:nvPr>
            <p:ph idx="1"/>
          </p:nvPr>
        </p:nvSpPr>
        <p:spPr/>
        <p:txBody>
          <a:bodyPr/>
          <a:lstStyle/>
          <a:p>
            <a:r>
              <a:rPr lang="en-GB" dirty="0"/>
              <a:t>Compensation events are referred to in NEC3, and are similar to relevant events and relevant matters referred to in other forms of contract such as JCT </a:t>
            </a:r>
            <a:r>
              <a:rPr lang="en-GB" dirty="0" smtClean="0"/>
              <a:t>contracts</a:t>
            </a:r>
          </a:p>
          <a:p>
            <a:r>
              <a:rPr lang="en-GB" dirty="0"/>
              <a:t>Very broadly, compensation events tend to be those events that impact on the completion date, but are not the contractor’s fault. This might include events that are caused by the client, or neutral events such as exceptionally adverse weather.</a:t>
            </a:r>
          </a:p>
        </p:txBody>
      </p:sp>
    </p:spTree>
    <p:extLst>
      <p:ext uri="{BB962C8B-B14F-4D97-AF65-F5344CB8AC3E}">
        <p14:creationId xmlns:p14="http://schemas.microsoft.com/office/powerpoint/2010/main" val="14557277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Compensation Event</a:t>
            </a:r>
            <a:endParaRPr lang="en-GB" dirty="0"/>
          </a:p>
        </p:txBody>
      </p:sp>
      <p:sp>
        <p:nvSpPr>
          <p:cNvPr id="3" name="Content Placeholder 2"/>
          <p:cNvSpPr>
            <a:spLocks noGrp="1"/>
          </p:cNvSpPr>
          <p:nvPr>
            <p:ph idx="1"/>
          </p:nvPr>
        </p:nvSpPr>
        <p:spPr/>
        <p:txBody>
          <a:bodyPr/>
          <a:lstStyle/>
          <a:p>
            <a:r>
              <a:rPr lang="en-GB" dirty="0" smtClean="0"/>
              <a:t>In simple terms the procedures of a CE are; </a:t>
            </a:r>
          </a:p>
          <a:p>
            <a:r>
              <a:rPr lang="en-GB" dirty="0"/>
              <a:t>Notification;</a:t>
            </a:r>
          </a:p>
          <a:p>
            <a:r>
              <a:rPr lang="en-GB" dirty="0"/>
              <a:t>Quotation;</a:t>
            </a:r>
          </a:p>
          <a:p>
            <a:r>
              <a:rPr lang="en-GB" dirty="0"/>
              <a:t>Assessment;</a:t>
            </a:r>
          </a:p>
          <a:p>
            <a:r>
              <a:rPr lang="en-GB" dirty="0"/>
              <a:t>Implementation.</a:t>
            </a:r>
          </a:p>
          <a:p>
            <a:endParaRPr lang="en-GB" dirty="0"/>
          </a:p>
        </p:txBody>
      </p:sp>
    </p:spTree>
    <p:extLst>
      <p:ext uri="{BB962C8B-B14F-4D97-AF65-F5344CB8AC3E}">
        <p14:creationId xmlns:p14="http://schemas.microsoft.com/office/powerpoint/2010/main" val="5037466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Flow Chart</a:t>
            </a:r>
            <a:endParaRPr lang="en-GB" dirty="0"/>
          </a:p>
        </p:txBody>
      </p:sp>
      <p:pic>
        <p:nvPicPr>
          <p:cNvPr id="1026" name="Picture 2" descr="Image result for early warning to compensation ev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71600" y="1905000"/>
            <a:ext cx="6838460" cy="512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026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p:txBody>
          <a:bodyPr/>
          <a:lstStyle/>
          <a:p>
            <a:r>
              <a:rPr lang="en-GB" dirty="0"/>
              <a:t>If an event occurs that the contractor considers to be a compensation event, they must notify the project manager within </a:t>
            </a:r>
            <a:r>
              <a:rPr lang="en-GB" b="1" dirty="0"/>
              <a:t>8 weeks </a:t>
            </a:r>
            <a:r>
              <a:rPr lang="en-GB" dirty="0"/>
              <a:t>of becoming aware of the event </a:t>
            </a:r>
            <a:endParaRPr lang="en-GB" dirty="0" smtClean="0"/>
          </a:p>
          <a:p>
            <a:r>
              <a:rPr lang="en-GB" dirty="0" smtClean="0"/>
              <a:t>This </a:t>
            </a:r>
            <a:r>
              <a:rPr lang="en-GB" dirty="0"/>
              <a:t>is a condition precedent to making a claim, and compensation events cannot be considered if the 8 week deadline is missed. However the phrase ‘becoming aware of’ leaves some scope for dispute.</a:t>
            </a:r>
          </a:p>
        </p:txBody>
      </p:sp>
    </p:spTree>
    <p:extLst>
      <p:ext uri="{BB962C8B-B14F-4D97-AF65-F5344CB8AC3E}">
        <p14:creationId xmlns:p14="http://schemas.microsoft.com/office/powerpoint/2010/main" val="26629579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p:txBody>
          <a:bodyPr/>
          <a:lstStyle/>
          <a:p>
            <a:r>
              <a:rPr lang="en-GB" dirty="0"/>
              <a:t>The project manager then has </a:t>
            </a:r>
            <a:r>
              <a:rPr lang="en-GB" b="1" dirty="0" smtClean="0"/>
              <a:t>1 week </a:t>
            </a:r>
            <a:r>
              <a:rPr lang="en-GB" dirty="0"/>
              <a:t>to agree whether they consider that it is a compensation </a:t>
            </a:r>
            <a:r>
              <a:rPr lang="en-GB" dirty="0" smtClean="0"/>
              <a:t>event</a:t>
            </a:r>
          </a:p>
          <a:p>
            <a:r>
              <a:rPr lang="en-GB" dirty="0" smtClean="0"/>
              <a:t> </a:t>
            </a:r>
            <a:r>
              <a:rPr lang="en-GB" dirty="0"/>
              <a:t>The contractor then has up </a:t>
            </a:r>
            <a:r>
              <a:rPr lang="en-GB" dirty="0" smtClean="0"/>
              <a:t>to </a:t>
            </a:r>
            <a:r>
              <a:rPr lang="en-GB" b="1" dirty="0" smtClean="0"/>
              <a:t>3 weeks </a:t>
            </a:r>
            <a:r>
              <a:rPr lang="en-GB" dirty="0"/>
              <a:t>to provide </a:t>
            </a:r>
            <a:r>
              <a:rPr lang="en-GB" dirty="0" smtClean="0"/>
              <a:t>quotation</a:t>
            </a:r>
          </a:p>
          <a:p>
            <a:r>
              <a:rPr lang="en-GB" dirty="0"/>
              <a:t>T</a:t>
            </a:r>
            <a:r>
              <a:rPr lang="en-GB" dirty="0" smtClean="0"/>
              <a:t>he </a:t>
            </a:r>
            <a:r>
              <a:rPr lang="en-GB" dirty="0"/>
              <a:t>project manager a further </a:t>
            </a:r>
            <a:r>
              <a:rPr lang="en-GB" b="1" dirty="0" smtClean="0"/>
              <a:t>2 </a:t>
            </a:r>
            <a:r>
              <a:rPr lang="en-GB" b="1" dirty="0"/>
              <a:t>weeks </a:t>
            </a:r>
            <a:r>
              <a:rPr lang="en-GB" dirty="0"/>
              <a:t>to </a:t>
            </a:r>
            <a:r>
              <a:rPr lang="en-GB" dirty="0" smtClean="0"/>
              <a:t>respond</a:t>
            </a:r>
          </a:p>
          <a:p>
            <a:endParaRPr lang="en-GB" dirty="0"/>
          </a:p>
          <a:p>
            <a:r>
              <a:rPr lang="en-GB" dirty="0" smtClean="0"/>
              <a:t>When </a:t>
            </a:r>
            <a:r>
              <a:rPr lang="en-GB" dirty="0"/>
              <a:t>agreement has been reached, any changes to the contract are implemented.</a:t>
            </a:r>
          </a:p>
        </p:txBody>
      </p:sp>
    </p:spTree>
    <p:extLst>
      <p:ext uri="{BB962C8B-B14F-4D97-AF65-F5344CB8AC3E}">
        <p14:creationId xmlns:p14="http://schemas.microsoft.com/office/powerpoint/2010/main" val="7651909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Notification/ Project Managers Instruction </a:t>
            </a:r>
            <a:endParaRPr lang="en-GB" dirty="0"/>
          </a:p>
        </p:txBody>
      </p:sp>
      <p:sp>
        <p:nvSpPr>
          <p:cNvPr id="3" name="Content Placeholder 2"/>
          <p:cNvSpPr>
            <a:spLocks noGrp="1"/>
          </p:cNvSpPr>
          <p:nvPr>
            <p:ph idx="1"/>
          </p:nvPr>
        </p:nvSpPr>
        <p:spPr/>
        <p:txBody>
          <a:bodyPr>
            <a:normAutofit/>
          </a:bodyPr>
          <a:lstStyle/>
          <a:p>
            <a:r>
              <a:rPr lang="en-GB" dirty="0" smtClean="0"/>
              <a:t>On </a:t>
            </a:r>
            <a:r>
              <a:rPr lang="en-GB" dirty="0"/>
              <a:t>receipt of a notification from the Contractor, the Project Manager responds with a ‘no’ if:</a:t>
            </a:r>
          </a:p>
          <a:p>
            <a:r>
              <a:rPr lang="en-GB" dirty="0"/>
              <a:t>The event is the Contractor’s fault;</a:t>
            </a:r>
          </a:p>
          <a:p>
            <a:r>
              <a:rPr lang="en-GB" dirty="0"/>
              <a:t>It has not occurred or is not going to occur;</a:t>
            </a:r>
          </a:p>
          <a:p>
            <a:r>
              <a:rPr lang="en-GB" dirty="0"/>
              <a:t>It has no effect on the Defined Cost and the Completion Date;</a:t>
            </a:r>
          </a:p>
          <a:p>
            <a:r>
              <a:rPr lang="en-GB" dirty="0"/>
              <a:t>It is not one of the listed events.</a:t>
            </a:r>
          </a:p>
          <a:p>
            <a:r>
              <a:rPr lang="en-GB" dirty="0"/>
              <a:t>In all other cases, the reply is ‘yes’ along with an instruction to the Contractor to provide a quotation</a:t>
            </a:r>
          </a:p>
          <a:p>
            <a:endParaRPr lang="en-GB" dirty="0" smtClean="0"/>
          </a:p>
        </p:txBody>
      </p:sp>
    </p:spTree>
    <p:extLst>
      <p:ext uri="{BB962C8B-B14F-4D97-AF65-F5344CB8AC3E}">
        <p14:creationId xmlns:p14="http://schemas.microsoft.com/office/powerpoint/2010/main" val="33125781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PMI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088040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 </a:t>
            </a:r>
            <a:endParaRPr lang="en-GB" dirty="0"/>
          </a:p>
        </p:txBody>
      </p:sp>
      <p:sp>
        <p:nvSpPr>
          <p:cNvPr id="3" name="Content Placeholder 2"/>
          <p:cNvSpPr>
            <a:spLocks noGrp="1"/>
          </p:cNvSpPr>
          <p:nvPr>
            <p:ph idx="1"/>
          </p:nvPr>
        </p:nvSpPr>
        <p:spPr/>
        <p:txBody>
          <a:bodyPr>
            <a:normAutofit fontScale="70000" lnSpcReduction="20000"/>
          </a:bodyPr>
          <a:lstStyle/>
          <a:p>
            <a:r>
              <a:rPr lang="en-GB" dirty="0"/>
              <a:t>Under NEC3, a quotation has a special meaning. It must deal with all the effects of a compensation event on both time and money</a:t>
            </a:r>
            <a:r>
              <a:rPr lang="en-GB" dirty="0" smtClean="0"/>
              <a:t>.</a:t>
            </a:r>
            <a:endParaRPr lang="en-GB" dirty="0"/>
          </a:p>
          <a:p>
            <a:r>
              <a:rPr lang="en-GB" dirty="0"/>
              <a:t>The quote must be assessed using the procedures in the contract and, when providing his quote to the Project Manager, the Contractor must include details of his assessment and, if the compensation event affects the Completion Date or the Key Dates, a revised programme for acceptance</a:t>
            </a:r>
            <a:r>
              <a:rPr lang="en-GB" dirty="0" smtClean="0"/>
              <a:t>.</a:t>
            </a:r>
            <a:endParaRPr lang="en-GB" dirty="0"/>
          </a:p>
          <a:p>
            <a:r>
              <a:rPr lang="en-GB" dirty="0"/>
              <a:t>On receipt of a quotation, the Project Manager must respond within 2 weeks (or an agreed and notified extended period). His reply must be one of the following four permitted responses</a:t>
            </a:r>
            <a:r>
              <a:rPr lang="en-GB" dirty="0" smtClean="0"/>
              <a:t>:</a:t>
            </a:r>
            <a:endParaRPr lang="en-GB" dirty="0"/>
          </a:p>
          <a:p>
            <a:r>
              <a:rPr lang="en-GB" dirty="0"/>
              <a:t>An acceptance of the quotation;</a:t>
            </a:r>
          </a:p>
          <a:p>
            <a:r>
              <a:rPr lang="en-GB" dirty="0"/>
              <a:t>A confirmation that a proposed compensation event will not be instructed;</a:t>
            </a:r>
          </a:p>
          <a:p>
            <a:r>
              <a:rPr lang="en-GB" dirty="0"/>
              <a:t>A notification that the quotation has not been prepared properly (with reasons) and an instruction to resubmit;</a:t>
            </a:r>
          </a:p>
          <a:p>
            <a:r>
              <a:rPr lang="en-GB" dirty="0"/>
              <a:t>Ditto, with a notification that the Project Manager will instead assess the compensation event.</a:t>
            </a:r>
          </a:p>
        </p:txBody>
      </p:sp>
    </p:spTree>
    <p:extLst>
      <p:ext uri="{BB962C8B-B14F-4D97-AF65-F5344CB8AC3E}">
        <p14:creationId xmlns:p14="http://schemas.microsoft.com/office/powerpoint/2010/main" val="28948989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CE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452539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normAutofit fontScale="92500" lnSpcReduction="10000"/>
          </a:bodyPr>
          <a:lstStyle/>
          <a:p>
            <a:r>
              <a:rPr lang="en-GB" dirty="0"/>
              <a:t>A compensation event is assessed as the effect of the event on:</a:t>
            </a:r>
          </a:p>
          <a:p>
            <a:endParaRPr lang="en-GB" dirty="0"/>
          </a:p>
          <a:p>
            <a:r>
              <a:rPr lang="en-GB" dirty="0"/>
              <a:t>The actual Defined Cost for work already done plus the </a:t>
            </a:r>
            <a:r>
              <a:rPr lang="en-GB" dirty="0" err="1"/>
              <a:t>Fee;and</a:t>
            </a:r>
            <a:endParaRPr lang="en-GB" dirty="0"/>
          </a:p>
          <a:p>
            <a:r>
              <a:rPr lang="en-GB" dirty="0"/>
              <a:t>The forecast Defined Cost for work not yet done plus the </a:t>
            </a:r>
            <a:r>
              <a:rPr lang="en-GB" dirty="0" err="1"/>
              <a:t>Fee;and</a:t>
            </a:r>
            <a:endParaRPr lang="en-GB" dirty="0"/>
          </a:p>
          <a:p>
            <a:r>
              <a:rPr lang="en-GB" dirty="0"/>
              <a:t>Planned Completion as shown on the latest accepted programme.</a:t>
            </a:r>
          </a:p>
          <a:p>
            <a:r>
              <a:rPr lang="en-GB" dirty="0"/>
              <a:t>The cut off point between work done and work not already done is the date of the instruction to provide the quotation.</a:t>
            </a:r>
          </a:p>
        </p:txBody>
      </p:sp>
    </p:spTree>
    <p:extLst>
      <p:ext uri="{BB962C8B-B14F-4D97-AF65-F5344CB8AC3E}">
        <p14:creationId xmlns:p14="http://schemas.microsoft.com/office/powerpoint/2010/main" val="38693727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cost a Compensation Event</a:t>
            </a:r>
            <a:endParaRPr lang="en-GB" dirty="0"/>
          </a:p>
        </p:txBody>
      </p:sp>
      <p:sp>
        <p:nvSpPr>
          <p:cNvPr id="3" name="Content Placeholder 2"/>
          <p:cNvSpPr>
            <a:spLocks noGrp="1"/>
          </p:cNvSpPr>
          <p:nvPr>
            <p:ph idx="1"/>
          </p:nvPr>
        </p:nvSpPr>
        <p:spPr/>
        <p:txBody>
          <a:bodyPr>
            <a:normAutofit fontScale="92500"/>
          </a:bodyPr>
          <a:lstStyle/>
          <a:p>
            <a:r>
              <a:rPr lang="en-GB" dirty="0"/>
              <a:t>A compensation event is assessed as the effect of the event on:</a:t>
            </a:r>
          </a:p>
          <a:p>
            <a:endParaRPr lang="en-GB" dirty="0"/>
          </a:p>
          <a:p>
            <a:r>
              <a:rPr lang="en-GB" dirty="0"/>
              <a:t>The actual Defined Cost for work already done plus the </a:t>
            </a:r>
            <a:r>
              <a:rPr lang="en-GB" dirty="0" smtClean="0"/>
              <a:t>Fee</a:t>
            </a:r>
          </a:p>
          <a:p>
            <a:r>
              <a:rPr lang="en-GB" dirty="0" smtClean="0"/>
              <a:t>The </a:t>
            </a:r>
            <a:r>
              <a:rPr lang="en-GB" dirty="0"/>
              <a:t>forecast Defined Cost for work not yet done plus the </a:t>
            </a:r>
            <a:r>
              <a:rPr lang="en-GB" dirty="0" smtClean="0"/>
              <a:t>Fee</a:t>
            </a:r>
          </a:p>
          <a:p>
            <a:r>
              <a:rPr lang="en-GB" dirty="0" smtClean="0"/>
              <a:t>Planned </a:t>
            </a:r>
            <a:r>
              <a:rPr lang="en-GB" dirty="0"/>
              <a:t>Completion as shown on the latest accepted programme.</a:t>
            </a:r>
          </a:p>
          <a:p>
            <a:r>
              <a:rPr lang="en-GB" dirty="0" smtClean="0"/>
              <a:t>The cut off point between work done and work not already done is the date of the instruction to provide the quotation.</a:t>
            </a:r>
            <a:endParaRPr lang="en-GB" dirty="0"/>
          </a:p>
        </p:txBody>
      </p:sp>
    </p:spTree>
    <p:extLst>
      <p:ext uri="{BB962C8B-B14F-4D97-AF65-F5344CB8AC3E}">
        <p14:creationId xmlns:p14="http://schemas.microsoft.com/office/powerpoint/2010/main" val="23392412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it includes; </a:t>
            </a:r>
            <a:endParaRPr lang="en-GB" dirty="0"/>
          </a:p>
        </p:txBody>
      </p:sp>
      <p:sp>
        <p:nvSpPr>
          <p:cNvPr id="3" name="Content Placeholder 2"/>
          <p:cNvSpPr>
            <a:spLocks noGrp="1"/>
          </p:cNvSpPr>
          <p:nvPr>
            <p:ph idx="1"/>
          </p:nvPr>
        </p:nvSpPr>
        <p:spPr/>
        <p:txBody>
          <a:bodyPr/>
          <a:lstStyle/>
          <a:p>
            <a:pPr marL="0" indent="0">
              <a:buNone/>
            </a:pPr>
            <a:r>
              <a:rPr lang="en-GB" dirty="0"/>
              <a:t>Each schedule is split into the following sections:</a:t>
            </a:r>
          </a:p>
          <a:p>
            <a:r>
              <a:rPr lang="en-GB" dirty="0"/>
              <a:t>People.</a:t>
            </a:r>
          </a:p>
          <a:p>
            <a:r>
              <a:rPr lang="en-GB" dirty="0"/>
              <a:t>Equipment.</a:t>
            </a:r>
          </a:p>
          <a:p>
            <a:r>
              <a:rPr lang="en-GB" dirty="0"/>
              <a:t>Plant and Materials.</a:t>
            </a:r>
          </a:p>
          <a:p>
            <a:r>
              <a:rPr lang="en-GB" dirty="0"/>
              <a:t>Charges.</a:t>
            </a:r>
          </a:p>
          <a:p>
            <a:r>
              <a:rPr lang="en-GB" dirty="0"/>
              <a:t>Manufacture and Fabrication.</a:t>
            </a:r>
          </a:p>
          <a:p>
            <a:r>
              <a:rPr lang="en-GB" dirty="0"/>
              <a:t>Design.</a:t>
            </a:r>
          </a:p>
          <a:p>
            <a:r>
              <a:rPr lang="en-GB" dirty="0"/>
              <a:t>Insurance.</a:t>
            </a:r>
          </a:p>
          <a:p>
            <a:endParaRPr lang="en-GB" dirty="0"/>
          </a:p>
        </p:txBody>
      </p:sp>
    </p:spTree>
    <p:extLst>
      <p:ext uri="{BB962C8B-B14F-4D97-AF65-F5344CB8AC3E}">
        <p14:creationId xmlns:p14="http://schemas.microsoft.com/office/powerpoint/2010/main" val="15761352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a:t>
            </a:r>
            <a:endParaRPr lang="en-GB" dirty="0"/>
          </a:p>
        </p:txBody>
      </p:sp>
      <p:pic>
        <p:nvPicPr>
          <p:cNvPr id="4" name="Content Placeholder 3"/>
          <p:cNvPicPr>
            <a:picLocks noGrp="1" noChangeAspect="1"/>
          </p:cNvPicPr>
          <p:nvPr>
            <p:ph idx="1"/>
          </p:nvPr>
        </p:nvPicPr>
        <p:blipFill rotWithShape="1">
          <a:blip r:embed="rId2"/>
          <a:srcRect l="31446" t="20145" r="37306" b="26040"/>
          <a:stretch/>
        </p:blipFill>
        <p:spPr>
          <a:xfrm>
            <a:off x="1905000" y="1981200"/>
            <a:ext cx="4648201" cy="4502943"/>
          </a:xfrm>
          <a:prstGeom prst="rect">
            <a:avLst/>
          </a:prstGeom>
        </p:spPr>
      </p:pic>
    </p:spTree>
    <p:extLst>
      <p:ext uri="{BB962C8B-B14F-4D97-AF65-F5344CB8AC3E}">
        <p14:creationId xmlns:p14="http://schemas.microsoft.com/office/powerpoint/2010/main" val="15488440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Equipment </a:t>
            </a:r>
            <a:endParaRPr lang="en-GB" dirty="0"/>
          </a:p>
        </p:txBody>
      </p:sp>
      <p:pic>
        <p:nvPicPr>
          <p:cNvPr id="4" name="Content Placeholder 3"/>
          <p:cNvPicPr>
            <a:picLocks noGrp="1" noChangeAspect="1"/>
          </p:cNvPicPr>
          <p:nvPr>
            <p:ph idx="1"/>
          </p:nvPr>
        </p:nvPicPr>
        <p:blipFill rotWithShape="1">
          <a:blip r:embed="rId2"/>
          <a:srcRect l="31446" t="27088" r="37306" b="31248"/>
          <a:stretch/>
        </p:blipFill>
        <p:spPr>
          <a:xfrm>
            <a:off x="1676400" y="2209800"/>
            <a:ext cx="5105400" cy="3829050"/>
          </a:xfrm>
          <a:prstGeom prst="rect">
            <a:avLst/>
          </a:prstGeom>
        </p:spPr>
      </p:pic>
    </p:spTree>
    <p:extLst>
      <p:ext uri="{BB962C8B-B14F-4D97-AF65-F5344CB8AC3E}">
        <p14:creationId xmlns:p14="http://schemas.microsoft.com/office/powerpoint/2010/main" val="41728284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rest </a:t>
            </a:r>
            <a:endParaRPr lang="en-GB" dirty="0"/>
          </a:p>
        </p:txBody>
      </p:sp>
      <p:pic>
        <p:nvPicPr>
          <p:cNvPr id="4" name="Content Placeholder 3"/>
          <p:cNvPicPr>
            <a:picLocks noGrp="1" noChangeAspect="1"/>
          </p:cNvPicPr>
          <p:nvPr>
            <p:ph idx="1"/>
          </p:nvPr>
        </p:nvPicPr>
        <p:blipFill rotWithShape="1">
          <a:blip r:embed="rId2"/>
          <a:srcRect l="31447" t="30560" r="37306" b="20832"/>
          <a:stretch/>
        </p:blipFill>
        <p:spPr>
          <a:xfrm>
            <a:off x="1828800" y="1882257"/>
            <a:ext cx="5105400" cy="4467225"/>
          </a:xfrm>
          <a:prstGeom prst="rect">
            <a:avLst/>
          </a:prstGeom>
        </p:spPr>
      </p:pic>
    </p:spTree>
    <p:extLst>
      <p:ext uri="{BB962C8B-B14F-4D97-AF65-F5344CB8AC3E}">
        <p14:creationId xmlns:p14="http://schemas.microsoft.com/office/powerpoint/2010/main" val="9231582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Henry Boot Construction Ltd v Alstom Combined Cycles</a:t>
            </a:r>
          </a:p>
        </p:txBody>
      </p:sp>
      <p:sp>
        <p:nvSpPr>
          <p:cNvPr id="3" name="Content Placeholder 2"/>
          <p:cNvSpPr>
            <a:spLocks noGrp="1"/>
          </p:cNvSpPr>
          <p:nvPr>
            <p:ph idx="1"/>
          </p:nvPr>
        </p:nvSpPr>
        <p:spPr/>
        <p:txBody>
          <a:bodyPr>
            <a:normAutofit fontScale="92500" lnSpcReduction="20000"/>
          </a:bodyPr>
          <a:lstStyle/>
          <a:p>
            <a:r>
              <a:rPr lang="en-GB" dirty="0"/>
              <a:t>The case of ‘Henry Boot Construction Ltd. v Alstom Combined Cycles’ [1999] set a precedent that contractor’s rates do not become reasonable or unreasonable by the execution of variations.</a:t>
            </a:r>
          </a:p>
          <a:p>
            <a:endParaRPr lang="en-GB" dirty="0"/>
          </a:p>
          <a:p>
            <a:r>
              <a:rPr lang="en-GB" dirty="0"/>
              <a:t>The extent to which bill of quantities (</a:t>
            </a:r>
            <a:r>
              <a:rPr lang="en-GB" dirty="0" err="1"/>
              <a:t>BoQ</a:t>
            </a:r>
            <a:r>
              <a:rPr lang="en-GB" dirty="0"/>
              <a:t>) rates are applicable for valuing variations in the works, is a common cause of conflict on projects, particularly when there are substantial changes in quantities. This can be a particular issue if the rate in question is abnormally high or low due to the fact that an error has been incurred. Contractors argue that abnormally low rates compound losses, while clients point out that abnormally high rates exaggerate contractor profits.</a:t>
            </a:r>
          </a:p>
        </p:txBody>
      </p:sp>
    </p:spTree>
    <p:extLst>
      <p:ext uri="{BB962C8B-B14F-4D97-AF65-F5344CB8AC3E}">
        <p14:creationId xmlns:p14="http://schemas.microsoft.com/office/powerpoint/2010/main" val="15291240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862" y="457200"/>
            <a:ext cx="8577815" cy="1896020"/>
          </a:xfrm>
          <a:prstGeom prst="rect">
            <a:avLst/>
          </a:prstGeom>
        </p:spPr>
      </p:pic>
      <p:sp>
        <p:nvSpPr>
          <p:cNvPr id="3" name="Content Placeholder 2"/>
          <p:cNvSpPr>
            <a:spLocks noGrp="1"/>
          </p:cNvSpPr>
          <p:nvPr>
            <p:ph idx="1"/>
          </p:nvPr>
        </p:nvSpPr>
        <p:spPr/>
        <p:txBody>
          <a:bodyPr>
            <a:normAutofit lnSpcReduction="10000"/>
          </a:bodyPr>
          <a:lstStyle/>
          <a:p>
            <a:r>
              <a:rPr lang="en-GB" dirty="0"/>
              <a:t>At the trial, the judge emphasised the importance of the contract rates, ruling that they were ‘sacrosanct, immutable, and not subject to correction’ on the basis of one party’s dissatisfaction with them. He referred to Clause 55(2) in the relevant ICE Standard Form (6th ed.) contract which stipulated that there should be no rectification of errors, omissions or estimates, and that a mistake in a rate or price bound both parties </a:t>
            </a:r>
            <a:r>
              <a:rPr lang="en-GB"/>
              <a:t>equally</a:t>
            </a:r>
            <a:r>
              <a:rPr lang="en-GB" smtClean="0"/>
              <a:t>.</a:t>
            </a:r>
            <a:endParaRPr lang="en-GB" dirty="0"/>
          </a:p>
          <a:p>
            <a:r>
              <a:rPr lang="en-GB" dirty="0"/>
              <a:t>The Court of Appeal endorsed the judge’s ruling in 2000, confirming that pricing errors do not allow the parties to adjust the rates.</a:t>
            </a:r>
          </a:p>
        </p:txBody>
      </p:sp>
    </p:spTree>
    <p:extLst>
      <p:ext uri="{BB962C8B-B14F-4D97-AF65-F5344CB8AC3E}">
        <p14:creationId xmlns:p14="http://schemas.microsoft.com/office/powerpoint/2010/main" val="268224242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815</TotalTime>
  <Words>2004</Words>
  <Application>Microsoft Office PowerPoint</Application>
  <PresentationFormat>On-screen Show (4:3)</PresentationFormat>
  <Paragraphs>133</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Constantia</vt:lpstr>
      <vt:lpstr>Wingdings 2</vt:lpstr>
      <vt:lpstr>Flow</vt:lpstr>
      <vt:lpstr>Payments in Construction</vt:lpstr>
      <vt:lpstr>What we’ll cover </vt:lpstr>
      <vt:lpstr>Introduction </vt:lpstr>
      <vt:lpstr>Main Differences  </vt:lpstr>
      <vt:lpstr>Main Differences  </vt:lpstr>
      <vt:lpstr>PowerPoint Presentation</vt:lpstr>
      <vt:lpstr>PowerPoint Presentation</vt:lpstr>
      <vt:lpstr>PowerPoint Presentation</vt:lpstr>
      <vt:lpstr>PowerPoint Presentation</vt:lpstr>
      <vt:lpstr>What is an EWN? Early Warning Notice</vt:lpstr>
      <vt:lpstr>EWN</vt:lpstr>
      <vt:lpstr>EWN</vt:lpstr>
      <vt:lpstr>Example of an EWN</vt:lpstr>
      <vt:lpstr>Risk Register </vt:lpstr>
      <vt:lpstr>Example of a risk register</vt:lpstr>
      <vt:lpstr>Compensation Event Clause</vt:lpstr>
      <vt:lpstr>PowerPoint Presentation</vt:lpstr>
      <vt:lpstr>A Compensation Event</vt:lpstr>
      <vt:lpstr>Compensation Event</vt:lpstr>
      <vt:lpstr>Flow Chart</vt:lpstr>
      <vt:lpstr>Timeline</vt:lpstr>
      <vt:lpstr>Timeline</vt:lpstr>
      <vt:lpstr>Notification/ Project Managers Instruction </vt:lpstr>
      <vt:lpstr>Example of a PMI </vt:lpstr>
      <vt:lpstr>Quotation </vt:lpstr>
      <vt:lpstr>Example of a CE</vt:lpstr>
      <vt:lpstr>Assessment </vt:lpstr>
      <vt:lpstr>How to cost a Compensation Event</vt:lpstr>
      <vt:lpstr>What it includes; </vt:lpstr>
      <vt:lpstr>People</vt:lpstr>
      <vt:lpstr>Equipment </vt:lpstr>
      <vt:lpstr>The rest </vt:lpstr>
      <vt:lpstr>Henry Boot Construction Ltd v Alstom Combined Cycles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Payments in Construction</dc:title>
  <dc:creator>Joanna</dc:creator>
  <cp:lastModifiedBy>Zoe Morgan</cp:lastModifiedBy>
  <cp:revision>47</cp:revision>
  <dcterms:created xsi:type="dcterms:W3CDTF">2019-01-23T19:48:40Z</dcterms:created>
  <dcterms:modified xsi:type="dcterms:W3CDTF">2019-02-07T16:28:10Z</dcterms:modified>
</cp:coreProperties>
</file>