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3"/>
  </p:notesMasterIdLst>
  <p:sldIdLst>
    <p:sldId id="287" r:id="rId5"/>
    <p:sldId id="330" r:id="rId6"/>
    <p:sldId id="331" r:id="rId7"/>
    <p:sldId id="323" r:id="rId8"/>
    <p:sldId id="326" r:id="rId9"/>
    <p:sldId id="256" r:id="rId10"/>
    <p:sldId id="322" r:id="rId11"/>
    <p:sldId id="324" r:id="rId12"/>
    <p:sldId id="325" r:id="rId13"/>
    <p:sldId id="315" r:id="rId14"/>
    <p:sldId id="257" r:id="rId15"/>
    <p:sldId id="272" r:id="rId16"/>
    <p:sldId id="297" r:id="rId17"/>
    <p:sldId id="267" r:id="rId18"/>
    <p:sldId id="300" r:id="rId19"/>
    <p:sldId id="314" r:id="rId20"/>
    <p:sldId id="310" r:id="rId21"/>
    <p:sldId id="311" r:id="rId22"/>
    <p:sldId id="288" r:id="rId23"/>
    <p:sldId id="289" r:id="rId24"/>
    <p:sldId id="291" r:id="rId25"/>
    <p:sldId id="263" r:id="rId26"/>
    <p:sldId id="259" r:id="rId27"/>
    <p:sldId id="264" r:id="rId28"/>
    <p:sldId id="265" r:id="rId29"/>
    <p:sldId id="266" r:id="rId30"/>
    <p:sldId id="274" r:id="rId31"/>
    <p:sldId id="302" r:id="rId32"/>
    <p:sldId id="303" r:id="rId33"/>
    <p:sldId id="305" r:id="rId34"/>
    <p:sldId id="306" r:id="rId35"/>
    <p:sldId id="312" r:id="rId36"/>
    <p:sldId id="313" r:id="rId37"/>
    <p:sldId id="307" r:id="rId38"/>
    <p:sldId id="308" r:id="rId39"/>
    <p:sldId id="327" r:id="rId40"/>
    <p:sldId id="328" r:id="rId41"/>
    <p:sldId id="32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001"/>
    <p:restoredTop sz="95878"/>
  </p:normalViewPr>
  <p:slideViewPr>
    <p:cSldViewPr snapToGrid="0" snapToObjects="1">
      <p:cViewPr varScale="1">
        <p:scale>
          <a:sx n="110" d="100"/>
          <a:sy n="110" d="100"/>
        </p:scale>
        <p:origin x="26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E7240D-67A8-4DFB-913E-D084BEA668E6}"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1D154EEA-9CE2-404E-97AA-4E60CD762EA4}">
      <dgm:prSet/>
      <dgm:spPr/>
      <dgm:t>
        <a:bodyPr/>
        <a:lstStyle/>
        <a:p>
          <a:r>
            <a:rPr lang="en-GB"/>
            <a:t>Gadamer’s ideas suggest that every hermeneutic act is already structured by both conscious and unconscious preconceptions that determine the ways in which an object is seen. </a:t>
          </a:r>
          <a:endParaRPr lang="en-US"/>
        </a:p>
      </dgm:t>
    </dgm:pt>
    <dgm:pt modelId="{B5FF681E-2B6F-48D8-8561-230ECB983E8F}" type="parTrans" cxnId="{6DA3F956-0735-4230-8C3F-FA9EA2438BD8}">
      <dgm:prSet/>
      <dgm:spPr/>
      <dgm:t>
        <a:bodyPr/>
        <a:lstStyle/>
        <a:p>
          <a:endParaRPr lang="en-US"/>
        </a:p>
      </dgm:t>
    </dgm:pt>
    <dgm:pt modelId="{7ED452EB-0E24-4987-8B63-91E74ACD52FB}" type="sibTrans" cxnId="{6DA3F956-0735-4230-8C3F-FA9EA2438BD8}">
      <dgm:prSet/>
      <dgm:spPr/>
      <dgm:t>
        <a:bodyPr/>
        <a:lstStyle/>
        <a:p>
          <a:endParaRPr lang="en-US"/>
        </a:p>
      </dgm:t>
    </dgm:pt>
    <dgm:pt modelId="{26158177-4E5F-411A-A953-D91E39D1ED53}">
      <dgm:prSet/>
      <dgm:spPr/>
      <dgm:t>
        <a:bodyPr/>
        <a:lstStyle/>
        <a:p>
          <a:r>
            <a:rPr lang="en-GB"/>
            <a:t>There is no completely objective view of an issue; a bias is always present in the viewer.</a:t>
          </a:r>
          <a:endParaRPr lang="en-US"/>
        </a:p>
      </dgm:t>
    </dgm:pt>
    <dgm:pt modelId="{4490764B-2DE8-4615-964F-BE281828105D}" type="parTrans" cxnId="{CE363FBD-D131-496E-9A61-C2A0A429C32D}">
      <dgm:prSet/>
      <dgm:spPr/>
      <dgm:t>
        <a:bodyPr/>
        <a:lstStyle/>
        <a:p>
          <a:endParaRPr lang="en-US"/>
        </a:p>
      </dgm:t>
    </dgm:pt>
    <dgm:pt modelId="{D5162A03-DF42-465E-B572-940089202202}" type="sibTrans" cxnId="{CE363FBD-D131-496E-9A61-C2A0A429C32D}">
      <dgm:prSet/>
      <dgm:spPr/>
      <dgm:t>
        <a:bodyPr/>
        <a:lstStyle/>
        <a:p>
          <a:endParaRPr lang="en-US"/>
        </a:p>
      </dgm:t>
    </dgm:pt>
    <dgm:pt modelId="{A321B919-8C64-8F49-AACE-31A0F8F5AAA4}" type="pres">
      <dgm:prSet presAssocID="{09E7240D-67A8-4DFB-913E-D084BEA668E6}" presName="linear" presStyleCnt="0">
        <dgm:presLayoutVars>
          <dgm:animLvl val="lvl"/>
          <dgm:resizeHandles val="exact"/>
        </dgm:presLayoutVars>
      </dgm:prSet>
      <dgm:spPr/>
    </dgm:pt>
    <dgm:pt modelId="{B1698943-DFFD-9847-AB23-44D3C8F7A96A}" type="pres">
      <dgm:prSet presAssocID="{1D154EEA-9CE2-404E-97AA-4E60CD762EA4}" presName="parentText" presStyleLbl="node1" presStyleIdx="0" presStyleCnt="2">
        <dgm:presLayoutVars>
          <dgm:chMax val="0"/>
          <dgm:bulletEnabled val="1"/>
        </dgm:presLayoutVars>
      </dgm:prSet>
      <dgm:spPr/>
    </dgm:pt>
    <dgm:pt modelId="{EE89A622-C8D2-1245-9ADE-B9D6E0B48722}" type="pres">
      <dgm:prSet presAssocID="{7ED452EB-0E24-4987-8B63-91E74ACD52FB}" presName="spacer" presStyleCnt="0"/>
      <dgm:spPr/>
    </dgm:pt>
    <dgm:pt modelId="{B8488FC9-5216-C643-B9FB-F84FA11CF30E}" type="pres">
      <dgm:prSet presAssocID="{26158177-4E5F-411A-A953-D91E39D1ED53}" presName="parentText" presStyleLbl="node1" presStyleIdx="1" presStyleCnt="2">
        <dgm:presLayoutVars>
          <dgm:chMax val="0"/>
          <dgm:bulletEnabled val="1"/>
        </dgm:presLayoutVars>
      </dgm:prSet>
      <dgm:spPr/>
    </dgm:pt>
  </dgm:ptLst>
  <dgm:cxnLst>
    <dgm:cxn modelId="{069E1C05-DACB-274F-89EB-3C174579F259}" type="presOf" srcId="{1D154EEA-9CE2-404E-97AA-4E60CD762EA4}" destId="{B1698943-DFFD-9847-AB23-44D3C8F7A96A}" srcOrd="0" destOrd="0" presId="urn:microsoft.com/office/officeart/2005/8/layout/vList2"/>
    <dgm:cxn modelId="{3C5C090D-ED44-A640-A6E3-10746B196423}" type="presOf" srcId="{09E7240D-67A8-4DFB-913E-D084BEA668E6}" destId="{A321B919-8C64-8F49-AACE-31A0F8F5AAA4}" srcOrd="0" destOrd="0" presId="urn:microsoft.com/office/officeart/2005/8/layout/vList2"/>
    <dgm:cxn modelId="{6DA3F956-0735-4230-8C3F-FA9EA2438BD8}" srcId="{09E7240D-67A8-4DFB-913E-D084BEA668E6}" destId="{1D154EEA-9CE2-404E-97AA-4E60CD762EA4}" srcOrd="0" destOrd="0" parTransId="{B5FF681E-2B6F-48D8-8561-230ECB983E8F}" sibTransId="{7ED452EB-0E24-4987-8B63-91E74ACD52FB}"/>
    <dgm:cxn modelId="{CE363FBD-D131-496E-9A61-C2A0A429C32D}" srcId="{09E7240D-67A8-4DFB-913E-D084BEA668E6}" destId="{26158177-4E5F-411A-A953-D91E39D1ED53}" srcOrd="1" destOrd="0" parTransId="{4490764B-2DE8-4615-964F-BE281828105D}" sibTransId="{D5162A03-DF42-465E-B572-940089202202}"/>
    <dgm:cxn modelId="{73DAF8F4-C9D8-5744-ABBE-72A1779F135E}" type="presOf" srcId="{26158177-4E5F-411A-A953-D91E39D1ED53}" destId="{B8488FC9-5216-C643-B9FB-F84FA11CF30E}" srcOrd="0" destOrd="0" presId="urn:microsoft.com/office/officeart/2005/8/layout/vList2"/>
    <dgm:cxn modelId="{58A22C71-E2B9-E443-8E92-95593ABE6616}" type="presParOf" srcId="{A321B919-8C64-8F49-AACE-31A0F8F5AAA4}" destId="{B1698943-DFFD-9847-AB23-44D3C8F7A96A}" srcOrd="0" destOrd="0" presId="urn:microsoft.com/office/officeart/2005/8/layout/vList2"/>
    <dgm:cxn modelId="{CC772C51-77E3-FE42-9E3E-6B5CD4468118}" type="presParOf" srcId="{A321B919-8C64-8F49-AACE-31A0F8F5AAA4}" destId="{EE89A622-C8D2-1245-9ADE-B9D6E0B48722}" srcOrd="1" destOrd="0" presId="urn:microsoft.com/office/officeart/2005/8/layout/vList2"/>
    <dgm:cxn modelId="{78DC54CB-F7EC-D448-8A35-32D37D236566}" type="presParOf" srcId="{A321B919-8C64-8F49-AACE-31A0F8F5AAA4}" destId="{B8488FC9-5216-C643-B9FB-F84FA11CF30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98943-DFFD-9847-AB23-44D3C8F7A96A}">
      <dsp:nvSpPr>
        <dsp:cNvPr id="0" name=""/>
        <dsp:cNvSpPr/>
      </dsp:nvSpPr>
      <dsp:spPr>
        <a:xfrm>
          <a:off x="0" y="38122"/>
          <a:ext cx="10543572" cy="271205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Gadamer’s ideas suggest that every hermeneutic act is already structured by both conscious and unconscious preconceptions that determine the ways in which an object is seen. </a:t>
          </a:r>
          <a:endParaRPr lang="en-US" sz="3800" kern="1200"/>
        </a:p>
      </dsp:txBody>
      <dsp:txXfrm>
        <a:off x="132392" y="170514"/>
        <a:ext cx="10278788" cy="2447275"/>
      </dsp:txXfrm>
    </dsp:sp>
    <dsp:sp modelId="{B8488FC9-5216-C643-B9FB-F84FA11CF30E}">
      <dsp:nvSpPr>
        <dsp:cNvPr id="0" name=""/>
        <dsp:cNvSpPr/>
      </dsp:nvSpPr>
      <dsp:spPr>
        <a:xfrm>
          <a:off x="0" y="2859622"/>
          <a:ext cx="10543572" cy="271205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There is no completely objective view of an issue; a bias is always present in the viewer.</a:t>
          </a:r>
          <a:endParaRPr lang="en-US" sz="3800" kern="1200"/>
        </a:p>
      </dsp:txBody>
      <dsp:txXfrm>
        <a:off x="132392" y="2992014"/>
        <a:ext cx="10278788" cy="24472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4FA6E8-891F-8746-8D53-B66260930612}" type="datetimeFigureOut">
              <a:rPr lang="en-US" smtClean="0"/>
              <a:t>10/5/25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E8353B-1613-654E-A917-F95BA7F5CA84}" type="slidenum">
              <a:rPr lang="en-US" smtClean="0"/>
              <a:t>‹#›</a:t>
            </a:fld>
            <a:endParaRPr lang="en-US"/>
          </a:p>
        </p:txBody>
      </p:sp>
    </p:spTree>
    <p:extLst>
      <p:ext uri="{BB962C8B-B14F-4D97-AF65-F5344CB8AC3E}">
        <p14:creationId xmlns:p14="http://schemas.microsoft.com/office/powerpoint/2010/main" val="2599464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a:extLst>
              <a:ext uri="{FF2B5EF4-FFF2-40B4-BE49-F238E27FC236}">
                <a16:creationId xmlns:a16="http://schemas.microsoft.com/office/drawing/2014/main" id="{8019537E-CC20-D743-A7FB-311EA3DA33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DD6FA19-575E-804D-B812-8A60477D78A7}" type="slidenum">
              <a:rPr lang="fr-FR" altLang="fr-FR"/>
              <a:pPr>
                <a:spcBef>
                  <a:spcPct val="0"/>
                </a:spcBef>
              </a:pPr>
              <a:t>23</a:t>
            </a:fld>
            <a:endParaRPr lang="fr-FR" altLang="fr-FR"/>
          </a:p>
        </p:txBody>
      </p:sp>
      <p:sp>
        <p:nvSpPr>
          <p:cNvPr id="16386" name="Rectangle 2">
            <a:extLst>
              <a:ext uri="{FF2B5EF4-FFF2-40B4-BE49-F238E27FC236}">
                <a16:creationId xmlns:a16="http://schemas.microsoft.com/office/drawing/2014/main" id="{F528BE4C-B2F7-DC44-B935-AF19BC7677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Rectangle 3">
            <a:extLst>
              <a:ext uri="{FF2B5EF4-FFF2-40B4-BE49-F238E27FC236}">
                <a16:creationId xmlns:a16="http://schemas.microsoft.com/office/drawing/2014/main" id="{9C2471A2-45DA-9E42-BF07-645884E168F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fr-FR" altLang="fr-FR">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DEFFC-F648-6141-96FA-D761AC28D4C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96AA137-6A8B-7147-81C0-948D643F79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FDCDDD2-D543-D644-BB83-1755DF13E30D}"/>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5" name="Footer Placeholder 4">
            <a:extLst>
              <a:ext uri="{FF2B5EF4-FFF2-40B4-BE49-F238E27FC236}">
                <a16:creationId xmlns:a16="http://schemas.microsoft.com/office/drawing/2014/main" id="{1A122D08-8932-7D4D-821E-4488CC49A3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7F81B-C927-544E-934C-B5D95FEBF38C}"/>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3462774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72C11-182A-2A4B-8F1B-B6BD72E22A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E19A9D-47D8-F049-BA34-B0F0A36AAD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8AC00E-A889-FC43-8816-EF0263C4E99F}"/>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5" name="Footer Placeholder 4">
            <a:extLst>
              <a:ext uri="{FF2B5EF4-FFF2-40B4-BE49-F238E27FC236}">
                <a16:creationId xmlns:a16="http://schemas.microsoft.com/office/drawing/2014/main" id="{CB08C0F5-A463-934D-AA9C-0D00D0B755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017623-3FFE-8B47-A1DB-289EC3977F40}"/>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677089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6FF4-E11A-8848-BF2C-CC92F31B276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D75E615-075A-1C4A-B800-55DB605E29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EBBD158-25D6-9B41-BCD8-FB011DEF19B0}"/>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5" name="Footer Placeholder 4">
            <a:extLst>
              <a:ext uri="{FF2B5EF4-FFF2-40B4-BE49-F238E27FC236}">
                <a16:creationId xmlns:a16="http://schemas.microsoft.com/office/drawing/2014/main" id="{99498B29-43BF-FE43-8330-A5FE4E4E23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2968DE-F1F5-6644-B429-23D4BD3D223A}"/>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1458205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D5E6-415D-5644-9CA2-F44830F71D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449586-3EB0-5A43-982B-571662DCDD4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D5696F-059D-8845-BCFE-4C620CDEFF3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1D54A12-7C60-EA49-92FE-F29FBB4CF294}"/>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6" name="Footer Placeholder 5">
            <a:extLst>
              <a:ext uri="{FF2B5EF4-FFF2-40B4-BE49-F238E27FC236}">
                <a16:creationId xmlns:a16="http://schemas.microsoft.com/office/drawing/2014/main" id="{041FFF8D-E072-4D47-A351-F70F81E17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1E03E9-3B58-EA4F-8C25-C39F9C829EB4}"/>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1350248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1B2A-5A50-B240-85BB-25F9C06F6A0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615B4C6-5A0F-D349-9BD4-4915EE7138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90D7455-3714-C64C-A6E4-2A43767DAD5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C9D8BC6-3CBE-CB47-88C1-23D2DBF61D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8137DD1-05FE-BA44-9B9F-623AAB2F9A1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CA00BF4-70C9-6D46-8F13-907FDE1D7651}"/>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8" name="Footer Placeholder 7">
            <a:extLst>
              <a:ext uri="{FF2B5EF4-FFF2-40B4-BE49-F238E27FC236}">
                <a16:creationId xmlns:a16="http://schemas.microsoft.com/office/drawing/2014/main" id="{A44027A0-042A-B24B-B051-74C12A12D37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04F6ED2-9302-AF48-9677-E0C3C9A4DE8B}"/>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3584687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67BCD-F7B9-A045-A1EF-9E28B463351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D47A77-885A-0C48-AD93-AD12E73EC002}"/>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4" name="Footer Placeholder 3">
            <a:extLst>
              <a:ext uri="{FF2B5EF4-FFF2-40B4-BE49-F238E27FC236}">
                <a16:creationId xmlns:a16="http://schemas.microsoft.com/office/drawing/2014/main" id="{304ECC3F-08D8-DA46-832B-964052127AF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894026-1695-EB44-8895-780239C2BA76}"/>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3472263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379B5-D422-5B4D-88F8-0DA8A41E0FC8}"/>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3" name="Footer Placeholder 2">
            <a:extLst>
              <a:ext uri="{FF2B5EF4-FFF2-40B4-BE49-F238E27FC236}">
                <a16:creationId xmlns:a16="http://schemas.microsoft.com/office/drawing/2014/main" id="{449BD9C9-F474-A144-8048-6844FAD740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7A231BE-AB3B-174E-BD27-A55220E6D916}"/>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4196168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F4972-EC6E-8643-AE32-8DFB4394AF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154BE61-8791-A64E-BA3B-26A711BC45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B495982-CE97-F142-97D4-8C4AAD34B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77593E-8C20-1046-8AB7-18543B54A2AF}"/>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6" name="Footer Placeholder 5">
            <a:extLst>
              <a:ext uri="{FF2B5EF4-FFF2-40B4-BE49-F238E27FC236}">
                <a16:creationId xmlns:a16="http://schemas.microsoft.com/office/drawing/2014/main" id="{D08FF2A2-7768-3448-917F-4B9B015275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F37862-CDC1-954B-A43B-5F73BC5134EE}"/>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1597392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42430-7ACD-704D-9B8C-04DF01D233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67C64AB-49D7-5843-AA7A-AE0B087932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3B08DB-3D8B-714B-90DB-E1082334FD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A74EA5-BAB9-034B-8C01-975859DBC182}"/>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6" name="Footer Placeholder 5">
            <a:extLst>
              <a:ext uri="{FF2B5EF4-FFF2-40B4-BE49-F238E27FC236}">
                <a16:creationId xmlns:a16="http://schemas.microsoft.com/office/drawing/2014/main" id="{10AFD79B-C6C8-1942-92B4-58C91A5D7E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CDE588-2523-2247-8DE4-E6827133B337}"/>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2557991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8C484-0633-8E49-A8AB-EC8314F2912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3258B6-C7DA-BA4B-A6B9-A6CDE0DBCD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BE19A1-E73D-B648-91C2-DAB090141CE0}"/>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5" name="Footer Placeholder 4">
            <a:extLst>
              <a:ext uri="{FF2B5EF4-FFF2-40B4-BE49-F238E27FC236}">
                <a16:creationId xmlns:a16="http://schemas.microsoft.com/office/drawing/2014/main" id="{A8702982-0F9E-4547-8B5D-A0F9B940CB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33E9E5-9562-9D4A-89C2-C48511FCEBB9}"/>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183704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E178C6-B7CA-BA43-869A-D75E6833B1F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1229BAB-215E-844A-9CCE-2EAE0EA08F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647FD9-1EC9-3C47-B0F9-E29CE6F65B7C}"/>
              </a:ext>
            </a:extLst>
          </p:cNvPr>
          <p:cNvSpPr>
            <a:spLocks noGrp="1"/>
          </p:cNvSpPr>
          <p:nvPr>
            <p:ph type="dt" sz="half" idx="10"/>
          </p:nvPr>
        </p:nvSpPr>
        <p:spPr/>
        <p:txBody>
          <a:bodyPr/>
          <a:lstStyle/>
          <a:p>
            <a:fld id="{BCFA113F-BCC5-EE44-87F3-3E027763D4C5}" type="datetimeFigureOut">
              <a:rPr lang="en-US" smtClean="0"/>
              <a:t>10/5/25</a:t>
            </a:fld>
            <a:endParaRPr lang="en-US"/>
          </a:p>
        </p:txBody>
      </p:sp>
      <p:sp>
        <p:nvSpPr>
          <p:cNvPr id="5" name="Footer Placeholder 4">
            <a:extLst>
              <a:ext uri="{FF2B5EF4-FFF2-40B4-BE49-F238E27FC236}">
                <a16:creationId xmlns:a16="http://schemas.microsoft.com/office/drawing/2014/main" id="{F3463106-DE55-DD4B-97B5-7C75442175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2DFB49-8ACE-C14A-AF76-1C83718E5E4E}"/>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2284102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BD687D-A8A9-5F4F-8496-FA754B63AB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62B7469-C49C-384B-BE6D-BFCE255410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826930-F4D9-D84E-98A3-E381409A50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FA113F-BCC5-EE44-87F3-3E027763D4C5}" type="datetimeFigureOut">
              <a:rPr lang="en-US" smtClean="0"/>
              <a:t>10/5/25</a:t>
            </a:fld>
            <a:endParaRPr lang="en-US"/>
          </a:p>
        </p:txBody>
      </p:sp>
      <p:sp>
        <p:nvSpPr>
          <p:cNvPr id="5" name="Footer Placeholder 4">
            <a:extLst>
              <a:ext uri="{FF2B5EF4-FFF2-40B4-BE49-F238E27FC236}">
                <a16:creationId xmlns:a16="http://schemas.microsoft.com/office/drawing/2014/main" id="{FBE482D1-5FF3-DE42-A244-880B9519BF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FAD8451-AF5C-044F-9DE7-4FB60C8107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5DE913-E629-8E4D-81D4-271C8944BF64}" type="slidenum">
              <a:rPr lang="en-US" smtClean="0"/>
              <a:t>‹#›</a:t>
            </a:fld>
            <a:endParaRPr lang="en-US"/>
          </a:p>
        </p:txBody>
      </p:sp>
    </p:spTree>
    <p:extLst>
      <p:ext uri="{BB962C8B-B14F-4D97-AF65-F5344CB8AC3E}">
        <p14:creationId xmlns:p14="http://schemas.microsoft.com/office/powerpoint/2010/main" val="11163771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7" name="Title 1">
            <a:extLst>
              <a:ext uri="{FF2B5EF4-FFF2-40B4-BE49-F238E27FC236}">
                <a16:creationId xmlns:a16="http://schemas.microsoft.com/office/drawing/2014/main" id="{1EA2AEDA-8A20-D049-9BA0-0E948F6C74B0}"/>
              </a:ext>
            </a:extLst>
          </p:cNvPr>
          <p:cNvSpPr>
            <a:spLocks noGrp="1"/>
          </p:cNvSpPr>
          <p:nvPr>
            <p:ph type="ctrTitle"/>
          </p:nvPr>
        </p:nvSpPr>
        <p:spPr>
          <a:xfrm>
            <a:off x="949124" y="444112"/>
            <a:ext cx="10567686" cy="4127888"/>
          </a:xfrm>
        </p:spPr>
        <p:txBody>
          <a:bodyPr>
            <a:normAutofit/>
          </a:bodyPr>
          <a:lstStyle/>
          <a:p>
            <a:r>
              <a:rPr lang="en-US" altLang="en-US" sz="5400" dirty="0">
                <a:solidFill>
                  <a:srgbClr val="FFFFFF"/>
                </a:solidFill>
                <a:ea typeface="ＭＳ Ｐゴシック" panose="020B0600070205080204" pitchFamily="34" charset="-128"/>
              </a:rPr>
              <a:t>Seeking an approach</a:t>
            </a:r>
            <a:br>
              <a:rPr lang="en-US" altLang="en-US" sz="5400" dirty="0">
                <a:solidFill>
                  <a:srgbClr val="FFFFFF"/>
                </a:solidFill>
                <a:ea typeface="ＭＳ Ｐゴシック" panose="020B0600070205080204" pitchFamily="34" charset="-128"/>
              </a:rPr>
            </a:br>
            <a:br>
              <a:rPr lang="en-US" altLang="en-US" sz="5400" dirty="0">
                <a:solidFill>
                  <a:srgbClr val="FFFFFF"/>
                </a:solidFill>
                <a:ea typeface="ＭＳ Ｐゴシック" panose="020B0600070205080204" pitchFamily="34" charset="-128"/>
              </a:rPr>
            </a:br>
            <a:r>
              <a:rPr lang="en-US" altLang="en-US" sz="5400" dirty="0">
                <a:solidFill>
                  <a:srgbClr val="FFFFFF"/>
                </a:solidFill>
                <a:ea typeface="ＭＳ Ｐゴシック" panose="020B0600070205080204" pitchFamily="34" charset="-128"/>
              </a:rPr>
              <a:t> to aid understanding</a:t>
            </a:r>
          </a:p>
        </p:txBody>
      </p:sp>
      <p:sp>
        <p:nvSpPr>
          <p:cNvPr id="3" name="Subtitle 2">
            <a:extLst>
              <a:ext uri="{FF2B5EF4-FFF2-40B4-BE49-F238E27FC236}">
                <a16:creationId xmlns:a16="http://schemas.microsoft.com/office/drawing/2014/main" id="{8E470878-E83F-F54D-826F-087547345CB3}"/>
              </a:ext>
            </a:extLst>
          </p:cNvPr>
          <p:cNvSpPr>
            <a:spLocks noGrp="1"/>
          </p:cNvSpPr>
          <p:nvPr>
            <p:ph type="subTitle" idx="1"/>
          </p:nvPr>
        </p:nvSpPr>
        <p:spPr>
          <a:xfrm>
            <a:off x="1267910" y="5315493"/>
            <a:ext cx="9144000" cy="1098395"/>
          </a:xfrm>
        </p:spPr>
        <p:txBody>
          <a:bodyPr>
            <a:normAutofit/>
          </a:bodyPr>
          <a:lstStyle/>
          <a:p>
            <a:pPr>
              <a:defRPr/>
            </a:pPr>
            <a:r>
              <a:rPr lang="en-US" sz="1700" dirty="0">
                <a:solidFill>
                  <a:srgbClr val="FFFFFF"/>
                </a:solidFill>
              </a:rPr>
              <a:t>WEEK 2</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4817"/>
                                        </p:tgtEl>
                                        <p:attrNameLst>
                                          <p:attrName>style.visibility</p:attrName>
                                        </p:attrNameLst>
                                      </p:cBhvr>
                                      <p:to>
                                        <p:strVal val="visible"/>
                                      </p:to>
                                    </p:set>
                                    <p:animEffect transition="in" filter="fade">
                                      <p:cBhvr>
                                        <p:cTn id="7" dur="700"/>
                                        <p:tgtEl>
                                          <p:spTgt spid="348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6C8EB7-A6BB-57CB-1089-FA63DBBE00A1}"/>
              </a:ext>
            </a:extLst>
          </p:cNvPr>
          <p:cNvSpPr>
            <a:spLocks noGrp="1"/>
          </p:cNvSpPr>
          <p:nvPr>
            <p:ph idx="1"/>
          </p:nvPr>
        </p:nvSpPr>
        <p:spPr>
          <a:xfrm>
            <a:off x="636608" y="1076446"/>
            <a:ext cx="10717192" cy="5100517"/>
          </a:xfrm>
        </p:spPr>
        <p:txBody>
          <a:bodyPr/>
          <a:lstStyle/>
          <a:p>
            <a:pPr marL="0" indent="0">
              <a:lnSpc>
                <a:spcPct val="200000"/>
              </a:lnSpc>
              <a:buNone/>
            </a:pPr>
            <a:r>
              <a:rPr lang="en-US" dirty="0"/>
              <a:t>“Dreams are powerful. They are repositories of our desire. They animate the entertainment industry and drive consumption. They can bind people to reality and provide for political horror. But they can inspire is to imagine us to imagine that things could be radically different than they are today, and then believe we can progress toward that imaginary world”</a:t>
            </a:r>
          </a:p>
        </p:txBody>
      </p:sp>
    </p:spTree>
    <p:extLst>
      <p:ext uri="{BB962C8B-B14F-4D97-AF65-F5344CB8AC3E}">
        <p14:creationId xmlns:p14="http://schemas.microsoft.com/office/powerpoint/2010/main" val="2343004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1BB14F-6597-BD76-D5C0-373CBD7C8F8B}"/>
              </a:ext>
            </a:extLst>
          </p:cNvPr>
          <p:cNvSpPr>
            <a:spLocks noGrp="1"/>
          </p:cNvSpPr>
          <p:nvPr>
            <p:ph idx="1"/>
          </p:nvPr>
        </p:nvSpPr>
        <p:spPr/>
        <p:txBody>
          <a:bodyPr>
            <a:normAutofit/>
          </a:bodyPr>
          <a:lstStyle/>
          <a:p>
            <a:pPr marL="0" indent="0" algn="ctr">
              <a:buNone/>
            </a:pPr>
            <a:r>
              <a:rPr lang="en-GB" sz="4000" dirty="0"/>
              <a:t>“Don't believe in the sixties</a:t>
            </a:r>
            <a:br>
              <a:rPr lang="en-GB" sz="4000" dirty="0"/>
            </a:br>
            <a:r>
              <a:rPr lang="en-GB" sz="4000" dirty="0"/>
              <a:t>The golden age of pop</a:t>
            </a:r>
            <a:br>
              <a:rPr lang="en-GB" sz="4000" dirty="0"/>
            </a:br>
            <a:endParaRPr lang="en-GB" sz="4000" dirty="0"/>
          </a:p>
          <a:p>
            <a:pPr marL="0" indent="0" algn="ctr">
              <a:buNone/>
            </a:pPr>
            <a:r>
              <a:rPr lang="en-GB" sz="4000" dirty="0"/>
              <a:t>You glorify the past</a:t>
            </a:r>
            <a:br>
              <a:rPr lang="en-GB" sz="4000" dirty="0"/>
            </a:br>
            <a:r>
              <a:rPr lang="en-GB" sz="4000" dirty="0"/>
              <a:t>When the future dries up”</a:t>
            </a:r>
            <a:endParaRPr lang="en-US" sz="4000" dirty="0"/>
          </a:p>
        </p:txBody>
      </p:sp>
    </p:spTree>
    <p:extLst>
      <p:ext uri="{BB962C8B-B14F-4D97-AF65-F5344CB8AC3E}">
        <p14:creationId xmlns:p14="http://schemas.microsoft.com/office/powerpoint/2010/main" val="1370719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8C344F52-B24A-B207-4EBB-E365986D8231}"/>
            </a:ext>
          </a:extLst>
        </p:cNvPr>
        <p:cNvGrpSpPr/>
        <p:nvPr/>
      </p:nvGrpSpPr>
      <p:grpSpPr>
        <a:xfrm>
          <a:off x="0" y="0"/>
          <a:ext cx="0" cy="0"/>
          <a:chOff x="0" y="0"/>
          <a:chExt cx="0" cy="0"/>
        </a:xfrm>
      </p:grpSpPr>
      <p:sp>
        <p:nvSpPr>
          <p:cNvPr id="70" name="Rectangle 69">
            <a:extLst>
              <a:ext uri="{FF2B5EF4-FFF2-40B4-BE49-F238E27FC236}">
                <a16:creationId xmlns:a16="http://schemas.microsoft.com/office/drawing/2014/main" id="{0E1D0557-F115-9AC9-83CC-0446FA9D8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7" name="Title 1">
            <a:extLst>
              <a:ext uri="{FF2B5EF4-FFF2-40B4-BE49-F238E27FC236}">
                <a16:creationId xmlns:a16="http://schemas.microsoft.com/office/drawing/2014/main" id="{7FF9FA7B-8492-765C-4B5C-4A297B88E973}"/>
              </a:ext>
            </a:extLst>
          </p:cNvPr>
          <p:cNvSpPr>
            <a:spLocks noGrp="1"/>
          </p:cNvSpPr>
          <p:nvPr>
            <p:ph type="ctrTitle"/>
          </p:nvPr>
        </p:nvSpPr>
        <p:spPr>
          <a:xfrm>
            <a:off x="1730897" y="2191890"/>
            <a:ext cx="9144000" cy="2900518"/>
          </a:xfrm>
        </p:spPr>
        <p:txBody>
          <a:bodyPr>
            <a:normAutofit fontScale="90000"/>
          </a:bodyPr>
          <a:lstStyle/>
          <a:p>
            <a:r>
              <a:rPr lang="en-US" sz="5400" dirty="0">
                <a:solidFill>
                  <a:srgbClr val="FFFFFF"/>
                </a:solidFill>
              </a:rPr>
              <a:t>To interpret or not to interpret? </a:t>
            </a:r>
            <a:br>
              <a:rPr lang="en-US" sz="5400" dirty="0">
                <a:solidFill>
                  <a:srgbClr val="FFFFFF"/>
                </a:solidFill>
              </a:rPr>
            </a:br>
            <a:br>
              <a:rPr lang="en-US" sz="5400" dirty="0">
                <a:solidFill>
                  <a:srgbClr val="FFFFFF"/>
                </a:solidFill>
              </a:rPr>
            </a:br>
            <a:r>
              <a:rPr lang="en-US" sz="5400" dirty="0">
                <a:solidFill>
                  <a:srgbClr val="FFFFFF"/>
                </a:solidFill>
              </a:rPr>
              <a:t>That is our question today</a:t>
            </a:r>
            <a:br>
              <a:rPr lang="en-US" sz="5400" dirty="0">
                <a:solidFill>
                  <a:srgbClr val="FFFFFF"/>
                </a:solidFill>
              </a:rPr>
            </a:br>
            <a:endParaRPr lang="en-US" altLang="en-US" sz="5400" dirty="0">
              <a:solidFill>
                <a:srgbClr val="FFFFFF"/>
              </a:solidFill>
              <a:ea typeface="ＭＳ Ｐゴシック" panose="020B0600070205080204" pitchFamily="34" charset="-128"/>
            </a:endParaRPr>
          </a:p>
        </p:txBody>
      </p:sp>
    </p:spTree>
    <p:extLst>
      <p:ext uri="{BB962C8B-B14F-4D97-AF65-F5344CB8AC3E}">
        <p14:creationId xmlns:p14="http://schemas.microsoft.com/office/powerpoint/2010/main" val="4287535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4817"/>
                                        </p:tgtEl>
                                        <p:attrNameLst>
                                          <p:attrName>style.visibility</p:attrName>
                                        </p:attrNameLst>
                                      </p:cBhvr>
                                      <p:to>
                                        <p:strVal val="visible"/>
                                      </p:to>
                                    </p:set>
                                    <p:animEffect transition="in" filter="fade">
                                      <p:cBhvr>
                                        <p:cTn id="7" dur="700"/>
                                        <p:tgtEl>
                                          <p:spTgt spid="348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C2F98-062C-C809-749B-BD0593B42A19}"/>
              </a:ext>
            </a:extLst>
          </p:cNvPr>
          <p:cNvSpPr>
            <a:spLocks noGrp="1"/>
          </p:cNvSpPr>
          <p:nvPr>
            <p:ph type="title"/>
          </p:nvPr>
        </p:nvSpPr>
        <p:spPr/>
        <p:txBody>
          <a:bodyPr/>
          <a:lstStyle/>
          <a:p>
            <a:r>
              <a:rPr lang="en-US" dirty="0"/>
              <a:t>First question:</a:t>
            </a:r>
          </a:p>
        </p:txBody>
      </p:sp>
      <p:sp>
        <p:nvSpPr>
          <p:cNvPr id="3" name="Content Placeholder 2">
            <a:extLst>
              <a:ext uri="{FF2B5EF4-FFF2-40B4-BE49-F238E27FC236}">
                <a16:creationId xmlns:a16="http://schemas.microsoft.com/office/drawing/2014/main" id="{B0E08539-54E7-1250-E193-AAC5B793A647}"/>
              </a:ext>
            </a:extLst>
          </p:cNvPr>
          <p:cNvSpPr>
            <a:spLocks noGrp="1"/>
          </p:cNvSpPr>
          <p:nvPr>
            <p:ph idx="1"/>
          </p:nvPr>
        </p:nvSpPr>
        <p:spPr/>
        <p:txBody>
          <a:bodyPr/>
          <a:lstStyle/>
          <a:p>
            <a:pPr marL="0" indent="0">
              <a:buNone/>
            </a:pPr>
            <a:endParaRPr lang="en-US" dirty="0"/>
          </a:p>
          <a:p>
            <a:pPr marL="0" indent="0" algn="ctr">
              <a:buNone/>
            </a:pPr>
            <a:r>
              <a:rPr lang="en-US" sz="3600" dirty="0"/>
              <a:t>How much do you live In or WITH the past?</a:t>
            </a:r>
          </a:p>
          <a:p>
            <a:pPr marL="0" indent="0" algn="ctr">
              <a:buNone/>
            </a:pPr>
            <a:endParaRPr lang="en-US" sz="3600" dirty="0"/>
          </a:p>
          <a:p>
            <a:pPr marL="0" indent="0" algn="ctr">
              <a:buNone/>
            </a:pPr>
            <a:r>
              <a:rPr lang="ja-JP" altLang="en-US" sz="3600"/>
              <a:t>你在多大程度上生活在过去或与过去共存？</a:t>
            </a:r>
            <a:endParaRPr lang="en-US" sz="3600" dirty="0"/>
          </a:p>
        </p:txBody>
      </p:sp>
    </p:spTree>
    <p:extLst>
      <p:ext uri="{BB962C8B-B14F-4D97-AF65-F5344CB8AC3E}">
        <p14:creationId xmlns:p14="http://schemas.microsoft.com/office/powerpoint/2010/main" val="1599920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6" name="Picture 2052" descr="Abstract blurred public library with bookshelves">
            <a:extLst>
              <a:ext uri="{FF2B5EF4-FFF2-40B4-BE49-F238E27FC236}">
                <a16:creationId xmlns:a16="http://schemas.microsoft.com/office/drawing/2014/main" id="{F96B99C3-B27D-445C-A7F9-9A4A8A00171B}"/>
              </a:ext>
            </a:extLst>
          </p:cNvPr>
          <p:cNvPicPr>
            <a:picLocks noChangeAspect="1"/>
          </p:cNvPicPr>
          <p:nvPr/>
        </p:nvPicPr>
        <p:blipFill rotWithShape="1">
          <a:blip r:embed="rId2">
            <a:alphaModFix amt="50000"/>
          </a:blip>
          <a:srcRect t="1310" b="14420"/>
          <a:stretch/>
        </p:blipFill>
        <p:spPr>
          <a:xfrm>
            <a:off x="0" y="0"/>
            <a:ext cx="12191980" cy="6857999"/>
          </a:xfrm>
          <a:prstGeom prst="rect">
            <a:avLst/>
          </a:prstGeom>
        </p:spPr>
      </p:pic>
      <p:sp>
        <p:nvSpPr>
          <p:cNvPr id="2050" name="Rectangle 2">
            <a:extLst>
              <a:ext uri="{FF2B5EF4-FFF2-40B4-BE49-F238E27FC236}">
                <a16:creationId xmlns:a16="http://schemas.microsoft.com/office/drawing/2014/main" id="{EA6EA496-F01C-1D41-BB65-AA5CE2F89C20}"/>
              </a:ext>
            </a:extLst>
          </p:cNvPr>
          <p:cNvSpPr>
            <a:spLocks noGrp="1" noChangeArrowheads="1"/>
          </p:cNvSpPr>
          <p:nvPr>
            <p:ph type="ctrTitle"/>
          </p:nvPr>
        </p:nvSpPr>
        <p:spPr>
          <a:xfrm>
            <a:off x="1524000" y="1122362"/>
            <a:ext cx="9144000" cy="2900518"/>
          </a:xfrm>
        </p:spPr>
        <p:txBody>
          <a:bodyPr>
            <a:normAutofit/>
          </a:bodyPr>
          <a:lstStyle/>
          <a:p>
            <a:r>
              <a:rPr lang="en-US" altLang="en-US" dirty="0"/>
              <a:t>So, what’s is </a:t>
            </a:r>
            <a:br>
              <a:rPr lang="en-US" altLang="en-US" dirty="0"/>
            </a:br>
            <a:r>
              <a:rPr lang="en-US" altLang="en-US" dirty="0"/>
              <a:t>Hermeneutics</a:t>
            </a:r>
          </a:p>
        </p:txBody>
      </p:sp>
    </p:spTree>
    <p:extLst>
      <p:ext uri="{BB962C8B-B14F-4D97-AF65-F5344CB8AC3E}">
        <p14:creationId xmlns:p14="http://schemas.microsoft.com/office/powerpoint/2010/main" val="406866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4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1D83BC-AD90-A65E-9873-0EAA1145A0EF}"/>
              </a:ext>
            </a:extLst>
          </p:cNvPr>
          <p:cNvSpPr>
            <a:spLocks noGrp="1"/>
          </p:cNvSpPr>
          <p:nvPr>
            <p:ph type="title"/>
          </p:nvPr>
        </p:nvSpPr>
        <p:spPr>
          <a:xfrm>
            <a:off x="838200" y="1412488"/>
            <a:ext cx="2899189" cy="4363844"/>
          </a:xfrm>
        </p:spPr>
        <p:txBody>
          <a:bodyPr anchor="t">
            <a:normAutofit/>
          </a:bodyPr>
          <a:lstStyle/>
          <a:p>
            <a:r>
              <a:rPr lang="en-US" sz="4000">
                <a:solidFill>
                  <a:srgbClr val="FFFFFF"/>
                </a:solidFill>
              </a:rPr>
              <a:t>What is it?</a:t>
            </a:r>
          </a:p>
        </p:txBody>
      </p:sp>
      <p:sp>
        <p:nvSpPr>
          <p:cNvPr id="3" name="Content Placeholder 2">
            <a:extLst>
              <a:ext uri="{FF2B5EF4-FFF2-40B4-BE49-F238E27FC236}">
                <a16:creationId xmlns:a16="http://schemas.microsoft.com/office/drawing/2014/main" id="{449F39D0-6DCF-A99F-89A9-89282CB82BF3}"/>
              </a:ext>
            </a:extLst>
          </p:cNvPr>
          <p:cNvSpPr>
            <a:spLocks noGrp="1"/>
          </p:cNvSpPr>
          <p:nvPr>
            <p:ph sz="half" idx="1"/>
          </p:nvPr>
        </p:nvSpPr>
        <p:spPr>
          <a:xfrm>
            <a:off x="4380855" y="1412489"/>
            <a:ext cx="3427283" cy="4363844"/>
          </a:xfrm>
        </p:spPr>
        <p:txBody>
          <a:bodyPr>
            <a:normAutofit/>
          </a:bodyPr>
          <a:lstStyle/>
          <a:p>
            <a:pPr>
              <a:lnSpc>
                <a:spcPct val="100000"/>
              </a:lnSpc>
            </a:pPr>
            <a:r>
              <a:rPr lang="en-GB" sz="1600" dirty="0"/>
              <a:t>Hermeneutics is the branch of knowledge that deals with </a:t>
            </a:r>
            <a:r>
              <a:rPr lang="en-GB" sz="1600" b="1" u="sng" dirty="0"/>
              <a:t>interpretation</a:t>
            </a:r>
            <a:r>
              <a:rPr lang="en-GB" sz="1600" dirty="0"/>
              <a:t>. As humans, we decipher the meaning of newspaper articles, books, legal matters, religious texts, political speeches, emails, and even dinner conversations every day of our lives. </a:t>
            </a:r>
          </a:p>
          <a:p>
            <a:pPr>
              <a:lnSpc>
                <a:spcPct val="100000"/>
              </a:lnSpc>
            </a:pPr>
            <a:r>
              <a:rPr lang="en-GB" sz="1600" dirty="0"/>
              <a:t>But how is </a:t>
            </a:r>
            <a:r>
              <a:rPr lang="en-GB" sz="1600" b="1" u="sng" dirty="0"/>
              <a:t>knowledge mediated </a:t>
            </a:r>
            <a:r>
              <a:rPr lang="en-GB" sz="1600" dirty="0"/>
              <a:t>through these forms of communication and fields of study? </a:t>
            </a:r>
            <a:r>
              <a:rPr lang="en-GB" sz="1600" dirty="0">
                <a:solidFill>
                  <a:srgbClr val="FF0000"/>
                </a:solidFill>
              </a:rPr>
              <a:t>What constitutes the process of interpretation?</a:t>
            </a:r>
            <a:r>
              <a:rPr lang="en-GB" sz="1600" dirty="0"/>
              <a:t> And how do we draw meaning from the world around us so that we might understand our position in it? </a:t>
            </a:r>
            <a:endParaRPr lang="en-US" sz="16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88CEE6CC-7E1B-14D5-4682-127F623D3152}"/>
              </a:ext>
            </a:extLst>
          </p:cNvPr>
          <p:cNvSpPr>
            <a:spLocks noGrp="1"/>
          </p:cNvSpPr>
          <p:nvPr>
            <p:ph sz="half" idx="2"/>
          </p:nvPr>
        </p:nvSpPr>
        <p:spPr>
          <a:xfrm>
            <a:off x="8451604" y="1412489"/>
            <a:ext cx="3197701" cy="4363844"/>
          </a:xfrm>
        </p:spPr>
        <p:txBody>
          <a:bodyPr>
            <a:normAutofit/>
          </a:bodyPr>
          <a:lstStyle/>
          <a:p>
            <a:r>
              <a:rPr lang="ja-JP" altLang="en-US" sz="2000"/>
              <a:t>诠释学是研究解释的知识分支。作为人类，我们每天都在解读报纸文章、书籍、法律事务、宗教文本、政治演讲、电子邮件，甚至是晚餐对话的含义。</a:t>
            </a:r>
            <a:endParaRPr lang="en-GB" altLang="ja-JP" sz="2000" dirty="0"/>
          </a:p>
          <a:p>
            <a:r>
              <a:rPr lang="en-US" altLang="ja-JP" sz="2000" dirty="0"/>
              <a:t> </a:t>
            </a:r>
            <a:r>
              <a:rPr lang="ja-JP" altLang="en-US" sz="2000"/>
              <a:t>但是，知识是如何通过这些沟通形式和研究领域进行中介的？解释的过程包括哪些要素？我们如何从周围的世界中提取意义，以便理解我们在其中的位置？</a:t>
            </a:r>
          </a:p>
          <a:p>
            <a:endParaRPr lang="en-US" sz="2000" dirty="0"/>
          </a:p>
        </p:txBody>
      </p:sp>
    </p:spTree>
    <p:extLst>
      <p:ext uri="{BB962C8B-B14F-4D97-AF65-F5344CB8AC3E}">
        <p14:creationId xmlns:p14="http://schemas.microsoft.com/office/powerpoint/2010/main" val="1997126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1F55C5D-1648-4BE3-932D-8CADBF3F6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C920EE-F590-03D3-1944-D79F8A4232DD}"/>
              </a:ext>
            </a:extLst>
          </p:cNvPr>
          <p:cNvSpPr>
            <a:spLocks noGrp="1"/>
          </p:cNvSpPr>
          <p:nvPr>
            <p:ph type="title"/>
          </p:nvPr>
        </p:nvSpPr>
        <p:spPr>
          <a:xfrm>
            <a:off x="640080" y="667512"/>
            <a:ext cx="10908792" cy="1069848"/>
          </a:xfrm>
        </p:spPr>
        <p:txBody>
          <a:bodyPr vert="horz" lIns="91440" tIns="45720" rIns="91440" bIns="45720" rtlCol="0" anchor="ctr">
            <a:normAutofit/>
          </a:bodyPr>
          <a:lstStyle/>
          <a:p>
            <a:pPr algn="ctr"/>
            <a:r>
              <a:rPr lang="en-US" sz="5400"/>
              <a:t>Dong Qichang</a:t>
            </a:r>
          </a:p>
        </p:txBody>
      </p:sp>
      <p:sp>
        <p:nvSpPr>
          <p:cNvPr id="30" name="sketch line">
            <a:extLst>
              <a:ext uri="{FF2B5EF4-FFF2-40B4-BE49-F238E27FC236}">
                <a16:creationId xmlns:a16="http://schemas.microsoft.com/office/drawing/2014/main" id="{A38E1331-B5A6-44BE-BF4E-EE6C2FD2A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1776977"/>
            <a:ext cx="4572000" cy="18288"/>
          </a:xfrm>
          <a:custGeom>
            <a:avLst/>
            <a:gdLst>
              <a:gd name="connsiteX0" fmla="*/ 0 w 4572000"/>
              <a:gd name="connsiteY0" fmla="*/ 0 h 18288"/>
              <a:gd name="connsiteX1" fmla="*/ 744583 w 4572000"/>
              <a:gd name="connsiteY1" fmla="*/ 0 h 18288"/>
              <a:gd name="connsiteX2" fmla="*/ 1352006 w 4572000"/>
              <a:gd name="connsiteY2" fmla="*/ 0 h 18288"/>
              <a:gd name="connsiteX3" fmla="*/ 2050869 w 4572000"/>
              <a:gd name="connsiteY3" fmla="*/ 0 h 18288"/>
              <a:gd name="connsiteX4" fmla="*/ 2612571 w 4572000"/>
              <a:gd name="connsiteY4" fmla="*/ 0 h 18288"/>
              <a:gd name="connsiteX5" fmla="*/ 3357154 w 4572000"/>
              <a:gd name="connsiteY5" fmla="*/ 0 h 18288"/>
              <a:gd name="connsiteX6" fmla="*/ 401029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265714 w 4572000"/>
              <a:gd name="connsiteY10" fmla="*/ 18288 h 18288"/>
              <a:gd name="connsiteX11" fmla="*/ 2521131 w 4572000"/>
              <a:gd name="connsiteY11" fmla="*/ 18288 h 18288"/>
              <a:gd name="connsiteX12" fmla="*/ 1867989 w 4572000"/>
              <a:gd name="connsiteY12" fmla="*/ 18288 h 18288"/>
              <a:gd name="connsiteX13" fmla="*/ 1352006 w 4572000"/>
              <a:gd name="connsiteY13" fmla="*/ 18288 h 18288"/>
              <a:gd name="connsiteX14" fmla="*/ 83602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335213" y="-5275"/>
                  <a:pt x="446637" y="2749"/>
                  <a:pt x="744583" y="0"/>
                </a:cubicBezTo>
                <a:cubicBezTo>
                  <a:pt x="1042529" y="-2749"/>
                  <a:pt x="1223095" y="8165"/>
                  <a:pt x="1352006" y="0"/>
                </a:cubicBezTo>
                <a:cubicBezTo>
                  <a:pt x="1480917" y="-8165"/>
                  <a:pt x="1803308" y="16240"/>
                  <a:pt x="2050869" y="0"/>
                </a:cubicBezTo>
                <a:cubicBezTo>
                  <a:pt x="2298430" y="-16240"/>
                  <a:pt x="2464656" y="-22054"/>
                  <a:pt x="2612571" y="0"/>
                </a:cubicBezTo>
                <a:cubicBezTo>
                  <a:pt x="2760486" y="22054"/>
                  <a:pt x="3034874" y="11895"/>
                  <a:pt x="3357154" y="0"/>
                </a:cubicBezTo>
                <a:cubicBezTo>
                  <a:pt x="3679434" y="-11895"/>
                  <a:pt x="3778145" y="-10841"/>
                  <a:pt x="4010297" y="0"/>
                </a:cubicBezTo>
                <a:cubicBezTo>
                  <a:pt x="4242449" y="10841"/>
                  <a:pt x="4385860" y="17261"/>
                  <a:pt x="4572000" y="0"/>
                </a:cubicBezTo>
                <a:cubicBezTo>
                  <a:pt x="4571443" y="8172"/>
                  <a:pt x="4571244" y="10948"/>
                  <a:pt x="4572000" y="18288"/>
                </a:cubicBezTo>
                <a:cubicBezTo>
                  <a:pt x="4352099" y="1269"/>
                  <a:pt x="4065933" y="40755"/>
                  <a:pt x="3873137" y="18288"/>
                </a:cubicBezTo>
                <a:cubicBezTo>
                  <a:pt x="3680341" y="-4179"/>
                  <a:pt x="3486903" y="33471"/>
                  <a:pt x="3265714" y="18288"/>
                </a:cubicBezTo>
                <a:cubicBezTo>
                  <a:pt x="3044525" y="3105"/>
                  <a:pt x="2683548" y="-1073"/>
                  <a:pt x="2521131" y="18288"/>
                </a:cubicBezTo>
                <a:cubicBezTo>
                  <a:pt x="2358714" y="37649"/>
                  <a:pt x="2132855" y="34593"/>
                  <a:pt x="1867989" y="18288"/>
                </a:cubicBezTo>
                <a:cubicBezTo>
                  <a:pt x="1603123" y="1983"/>
                  <a:pt x="1605373" y="2886"/>
                  <a:pt x="1352006" y="18288"/>
                </a:cubicBezTo>
                <a:cubicBezTo>
                  <a:pt x="1098639" y="33690"/>
                  <a:pt x="962100" y="16241"/>
                  <a:pt x="836023" y="18288"/>
                </a:cubicBezTo>
                <a:cubicBezTo>
                  <a:pt x="709946" y="20335"/>
                  <a:pt x="193668" y="-307"/>
                  <a:pt x="0" y="18288"/>
                </a:cubicBezTo>
                <a:cubicBezTo>
                  <a:pt x="-277" y="11188"/>
                  <a:pt x="-244" y="5848"/>
                  <a:pt x="0" y="0"/>
                </a:cubicBezTo>
                <a:close/>
              </a:path>
              <a:path w="4572000" h="18288" stroke="0" extrusionOk="0">
                <a:moveTo>
                  <a:pt x="0" y="0"/>
                </a:moveTo>
                <a:cubicBezTo>
                  <a:pt x="158188" y="7508"/>
                  <a:pt x="361578" y="-27091"/>
                  <a:pt x="561703" y="0"/>
                </a:cubicBezTo>
                <a:cubicBezTo>
                  <a:pt x="761828" y="27091"/>
                  <a:pt x="1133811" y="14547"/>
                  <a:pt x="1306286" y="0"/>
                </a:cubicBezTo>
                <a:cubicBezTo>
                  <a:pt x="1478761" y="-14547"/>
                  <a:pt x="1809594" y="13320"/>
                  <a:pt x="2050869" y="0"/>
                </a:cubicBezTo>
                <a:cubicBezTo>
                  <a:pt x="2292144" y="-13320"/>
                  <a:pt x="2409269" y="-14334"/>
                  <a:pt x="2612571" y="0"/>
                </a:cubicBezTo>
                <a:cubicBezTo>
                  <a:pt x="2815873" y="14334"/>
                  <a:pt x="3025009" y="33536"/>
                  <a:pt x="3311434" y="0"/>
                </a:cubicBezTo>
                <a:cubicBezTo>
                  <a:pt x="3597859" y="-33536"/>
                  <a:pt x="3695431" y="-13462"/>
                  <a:pt x="3827417" y="0"/>
                </a:cubicBezTo>
                <a:cubicBezTo>
                  <a:pt x="3959403" y="13462"/>
                  <a:pt x="4360180" y="899"/>
                  <a:pt x="4572000" y="0"/>
                </a:cubicBezTo>
                <a:cubicBezTo>
                  <a:pt x="4572481" y="8890"/>
                  <a:pt x="4572898" y="10033"/>
                  <a:pt x="4572000" y="18288"/>
                </a:cubicBezTo>
                <a:cubicBezTo>
                  <a:pt x="4356830" y="5817"/>
                  <a:pt x="4021942" y="41441"/>
                  <a:pt x="3873137" y="18288"/>
                </a:cubicBezTo>
                <a:cubicBezTo>
                  <a:pt x="3724332" y="-4865"/>
                  <a:pt x="3494019" y="36771"/>
                  <a:pt x="3174274" y="18288"/>
                </a:cubicBezTo>
                <a:cubicBezTo>
                  <a:pt x="2854529" y="-195"/>
                  <a:pt x="2861023" y="5963"/>
                  <a:pt x="2658291" y="18288"/>
                </a:cubicBezTo>
                <a:cubicBezTo>
                  <a:pt x="2455559" y="30613"/>
                  <a:pt x="2309968" y="11711"/>
                  <a:pt x="2050869" y="18288"/>
                </a:cubicBezTo>
                <a:cubicBezTo>
                  <a:pt x="1791770" y="24865"/>
                  <a:pt x="1671115" y="-4587"/>
                  <a:pt x="1306286" y="18288"/>
                </a:cubicBezTo>
                <a:cubicBezTo>
                  <a:pt x="941457" y="41163"/>
                  <a:pt x="838619" y="-9452"/>
                  <a:pt x="653143" y="18288"/>
                </a:cubicBezTo>
                <a:cubicBezTo>
                  <a:pt x="467667" y="46028"/>
                  <a:pt x="308702" y="9245"/>
                  <a:pt x="0" y="18288"/>
                </a:cubicBezTo>
                <a:cubicBezTo>
                  <a:pt x="-4" y="10872"/>
                  <a:pt x="388" y="674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95915077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landscape with mountains and trees&#10;&#10;AI-generated content may be incorrect.">
            <a:extLst>
              <a:ext uri="{FF2B5EF4-FFF2-40B4-BE49-F238E27FC236}">
                <a16:creationId xmlns:a16="http://schemas.microsoft.com/office/drawing/2014/main" id="{546A39A8-1D75-BD1B-0ABA-50125521B2E2}"/>
              </a:ext>
            </a:extLst>
          </p:cNvPr>
          <p:cNvPicPr>
            <a:picLocks noChangeAspect="1"/>
          </p:cNvPicPr>
          <p:nvPr/>
        </p:nvPicPr>
        <p:blipFill>
          <a:blip r:embed="rId2"/>
          <a:stretch>
            <a:fillRect/>
          </a:stretch>
        </p:blipFill>
        <p:spPr>
          <a:xfrm>
            <a:off x="198133" y="2962842"/>
            <a:ext cx="2832069" cy="2904686"/>
          </a:xfrm>
          <a:prstGeom prst="rect">
            <a:avLst/>
          </a:prstGeom>
        </p:spPr>
      </p:pic>
      <p:pic>
        <p:nvPicPr>
          <p:cNvPr id="16" name="Picture 15" descr="A painting of a mountain and trees&#10;&#10;AI-generated content may be incorrect.">
            <a:extLst>
              <a:ext uri="{FF2B5EF4-FFF2-40B4-BE49-F238E27FC236}">
                <a16:creationId xmlns:a16="http://schemas.microsoft.com/office/drawing/2014/main" id="{750E49A3-6556-EBCB-7C62-5535950E5B20}"/>
              </a:ext>
            </a:extLst>
          </p:cNvPr>
          <p:cNvPicPr>
            <a:picLocks noChangeAspect="1"/>
          </p:cNvPicPr>
          <p:nvPr/>
        </p:nvPicPr>
        <p:blipFill>
          <a:blip r:embed="rId3"/>
          <a:stretch>
            <a:fillRect/>
          </a:stretch>
        </p:blipFill>
        <p:spPr>
          <a:xfrm>
            <a:off x="3178938" y="2962843"/>
            <a:ext cx="2832069" cy="2904686"/>
          </a:xfrm>
          <a:prstGeom prst="rect">
            <a:avLst/>
          </a:prstGeom>
        </p:spPr>
      </p:pic>
      <p:pic>
        <p:nvPicPr>
          <p:cNvPr id="21" name="Picture 20" descr="A painting of trees and mountains&#10;&#10;AI-generated content may be incorrect.">
            <a:extLst>
              <a:ext uri="{FF2B5EF4-FFF2-40B4-BE49-F238E27FC236}">
                <a16:creationId xmlns:a16="http://schemas.microsoft.com/office/drawing/2014/main" id="{D63A38A7-A043-3052-1D45-B7CC1419D385}"/>
              </a:ext>
            </a:extLst>
          </p:cNvPr>
          <p:cNvPicPr>
            <a:picLocks noChangeAspect="1"/>
          </p:cNvPicPr>
          <p:nvPr/>
        </p:nvPicPr>
        <p:blipFill>
          <a:blip r:embed="rId4"/>
          <a:stretch>
            <a:fillRect/>
          </a:stretch>
        </p:blipFill>
        <p:spPr>
          <a:xfrm>
            <a:off x="9526353" y="530073"/>
            <a:ext cx="2100683" cy="6133381"/>
          </a:xfrm>
          <a:prstGeom prst="rect">
            <a:avLst/>
          </a:prstGeom>
        </p:spPr>
      </p:pic>
      <p:pic>
        <p:nvPicPr>
          <p:cNvPr id="13" name="Picture 12" descr="A painting of mountains and trees&#10;&#10;AI-generated content may be incorrect.">
            <a:extLst>
              <a:ext uri="{FF2B5EF4-FFF2-40B4-BE49-F238E27FC236}">
                <a16:creationId xmlns:a16="http://schemas.microsoft.com/office/drawing/2014/main" id="{4CE785C4-C85A-6A5C-3B57-D477755CF665}"/>
              </a:ext>
            </a:extLst>
          </p:cNvPr>
          <p:cNvPicPr>
            <a:picLocks noChangeAspect="1"/>
          </p:cNvPicPr>
          <p:nvPr/>
        </p:nvPicPr>
        <p:blipFill>
          <a:blip r:embed="rId5"/>
          <a:stretch>
            <a:fillRect/>
          </a:stretch>
        </p:blipFill>
        <p:spPr>
          <a:xfrm>
            <a:off x="6526937" y="2464088"/>
            <a:ext cx="2427240" cy="3609279"/>
          </a:xfrm>
          <a:prstGeom prst="rect">
            <a:avLst/>
          </a:prstGeom>
        </p:spPr>
      </p:pic>
    </p:spTree>
    <p:extLst>
      <p:ext uri="{BB962C8B-B14F-4D97-AF65-F5344CB8AC3E}">
        <p14:creationId xmlns:p14="http://schemas.microsoft.com/office/powerpoint/2010/main" val="2872074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34329-0B73-B1EA-5015-D542E15D1660}"/>
              </a:ext>
            </a:extLst>
          </p:cNvPr>
          <p:cNvSpPr>
            <a:spLocks noGrp="1"/>
          </p:cNvSpPr>
          <p:nvPr>
            <p:ph type="title"/>
          </p:nvPr>
        </p:nvSpPr>
        <p:spPr>
          <a:xfrm>
            <a:off x="838200" y="681037"/>
            <a:ext cx="10515600" cy="1325563"/>
          </a:xfrm>
        </p:spPr>
        <p:txBody>
          <a:bodyPr>
            <a:normAutofit fontScale="90000"/>
          </a:bodyPr>
          <a:lstStyle/>
          <a:p>
            <a:pPr algn="ctr"/>
            <a:r>
              <a:rPr lang="en-US" dirty="0"/>
              <a:t>A Typical Textual Analysis Questions </a:t>
            </a:r>
            <a:br>
              <a:rPr lang="en-US" dirty="0"/>
            </a:br>
            <a:r>
              <a:rPr lang="en-US" dirty="0"/>
              <a:t>of Paintings</a:t>
            </a:r>
            <a:br>
              <a:rPr lang="en-US" dirty="0"/>
            </a:br>
            <a:endParaRPr lang="en-US" dirty="0"/>
          </a:p>
        </p:txBody>
      </p:sp>
      <p:sp>
        <p:nvSpPr>
          <p:cNvPr id="3" name="Content Placeholder 2">
            <a:extLst>
              <a:ext uri="{FF2B5EF4-FFF2-40B4-BE49-F238E27FC236}">
                <a16:creationId xmlns:a16="http://schemas.microsoft.com/office/drawing/2014/main" id="{87428390-60C0-8E47-1534-484AB699B694}"/>
              </a:ext>
            </a:extLst>
          </p:cNvPr>
          <p:cNvSpPr>
            <a:spLocks noGrp="1"/>
          </p:cNvSpPr>
          <p:nvPr>
            <p:ph sz="half" idx="1"/>
          </p:nvPr>
        </p:nvSpPr>
        <p:spPr/>
        <p:txBody>
          <a:bodyPr>
            <a:normAutofit fontScale="25000" lnSpcReduction="20000"/>
          </a:bodyPr>
          <a:lstStyle/>
          <a:p>
            <a:pPr marL="0" indent="0">
              <a:lnSpc>
                <a:spcPct val="120000"/>
              </a:lnSpc>
              <a:buNone/>
            </a:pPr>
            <a:endParaRPr lang="en-US" sz="6400" dirty="0"/>
          </a:p>
          <a:p>
            <a:pPr marL="0" indent="0">
              <a:lnSpc>
                <a:spcPct val="120000"/>
              </a:lnSpc>
              <a:buNone/>
            </a:pPr>
            <a:r>
              <a:rPr lang="en-US" sz="6400" dirty="0">
                <a:latin typeface="Arial" panose="020B0604020202020204" pitchFamily="34" charset="0"/>
                <a:cs typeface="Arial" panose="020B0604020202020204" pitchFamily="34" charset="0"/>
              </a:rPr>
              <a:t>1.</a:t>
            </a:r>
            <a:r>
              <a:rPr lang="en-US" sz="6400" b="1" dirty="0">
                <a:latin typeface="Arial" panose="020B0604020202020204" pitchFamily="34" charset="0"/>
                <a:cs typeface="Arial" panose="020B0604020202020204" pitchFamily="34" charset="0"/>
              </a:rPr>
              <a:t>Initial Impression</a:t>
            </a:r>
            <a:r>
              <a:rPr lang="en-US" sz="6400" dirty="0">
                <a:latin typeface="Arial" panose="020B0604020202020204" pitchFamily="34" charset="0"/>
                <a:cs typeface="Arial" panose="020B0604020202020204" pitchFamily="34" charset="0"/>
              </a:rPr>
              <a:t>: What is your first reaction when looking at this painting? Identify one element (e.g., mountains, trees, or houses) that stands out to you and explain why.</a:t>
            </a:r>
          </a:p>
          <a:p>
            <a:pPr marL="0" indent="0">
              <a:lnSpc>
                <a:spcPct val="120000"/>
              </a:lnSpc>
              <a:buNone/>
            </a:pPr>
            <a:r>
              <a:rPr lang="en-US" sz="6400" dirty="0">
                <a:latin typeface="Arial" panose="020B0604020202020204" pitchFamily="34" charset="0"/>
                <a:cs typeface="Arial" panose="020B0604020202020204" pitchFamily="34" charset="0"/>
              </a:rPr>
              <a:t>2. </a:t>
            </a:r>
            <a:r>
              <a:rPr lang="en-US" sz="6400" b="1" dirty="0">
                <a:latin typeface="Arial" panose="020B0604020202020204" pitchFamily="34" charset="0"/>
                <a:cs typeface="Arial" panose="020B0604020202020204" pitchFamily="34" charset="0"/>
              </a:rPr>
              <a:t>Composition: </a:t>
            </a:r>
            <a:r>
              <a:rPr lang="en-US" sz="6400" dirty="0">
                <a:latin typeface="Arial" panose="020B0604020202020204" pitchFamily="34" charset="0"/>
                <a:cs typeface="Arial" panose="020B0604020202020204" pitchFamily="34" charset="0"/>
              </a:rPr>
              <a:t>Describe the arrangement of the landscape. How do the mountains and water interact, and where are the small houses or figures placed within the scene?</a:t>
            </a:r>
          </a:p>
          <a:p>
            <a:pPr marL="0" indent="0">
              <a:lnSpc>
                <a:spcPct val="120000"/>
              </a:lnSpc>
              <a:buNone/>
            </a:pPr>
            <a:r>
              <a:rPr lang="en-US" sz="6400" dirty="0">
                <a:latin typeface="Arial" panose="020B0604020202020204" pitchFamily="34" charset="0"/>
                <a:cs typeface="Arial" panose="020B0604020202020204" pitchFamily="34" charset="0"/>
              </a:rPr>
              <a:t>3. </a:t>
            </a:r>
            <a:r>
              <a:rPr lang="en-US" sz="6400" b="1" dirty="0" err="1">
                <a:latin typeface="Arial" panose="020B0604020202020204" pitchFamily="34" charset="0"/>
                <a:cs typeface="Arial" panose="020B0604020202020204" pitchFamily="34" charset="0"/>
              </a:rPr>
              <a:t>Colour</a:t>
            </a:r>
            <a:r>
              <a:rPr lang="en-US" sz="6400" b="1" dirty="0">
                <a:latin typeface="Arial" panose="020B0604020202020204" pitchFamily="34" charset="0"/>
                <a:cs typeface="Arial" panose="020B0604020202020204" pitchFamily="34" charset="0"/>
              </a:rPr>
              <a:t> and Mood</a:t>
            </a:r>
            <a:r>
              <a:rPr lang="en-US" sz="6400" dirty="0">
                <a:latin typeface="Arial" panose="020B0604020202020204" pitchFamily="34" charset="0"/>
                <a:cs typeface="Arial" panose="020B0604020202020204" pitchFamily="34" charset="0"/>
              </a:rPr>
              <a:t>: Notice the use of ink and shading. How do the light and dark areas contribute to the feeling or atmosphere of the painting (e.g., calm, mysterious, or serene)?</a:t>
            </a:r>
          </a:p>
          <a:p>
            <a:pPr marL="0" indent="0">
              <a:lnSpc>
                <a:spcPct val="120000"/>
              </a:lnSpc>
              <a:buNone/>
            </a:pPr>
            <a:r>
              <a:rPr lang="en-US" sz="6400" dirty="0">
                <a:latin typeface="Arial" panose="020B0604020202020204" pitchFamily="34" charset="0"/>
                <a:cs typeface="Arial" panose="020B0604020202020204" pitchFamily="34" charset="0"/>
              </a:rPr>
              <a:t>4. </a:t>
            </a:r>
            <a:r>
              <a:rPr lang="en-US" sz="6400" b="1" dirty="0">
                <a:latin typeface="Arial" panose="020B0604020202020204" pitchFamily="34" charset="0"/>
                <a:cs typeface="Arial" panose="020B0604020202020204" pitchFamily="34" charset="0"/>
              </a:rPr>
              <a:t>Details: </a:t>
            </a:r>
            <a:r>
              <a:rPr lang="en-US" sz="6400" dirty="0">
                <a:latin typeface="Arial" panose="020B0604020202020204" pitchFamily="34" charset="0"/>
                <a:cs typeface="Arial" panose="020B0604020202020204" pitchFamily="34" charset="0"/>
              </a:rPr>
              <a:t>Look closely at the trees or rocks. What shapes or textures do you see, and how might they reflect nature as depicted by the artist?</a:t>
            </a:r>
          </a:p>
          <a:p>
            <a:endParaRPr lang="en-US" dirty="0"/>
          </a:p>
        </p:txBody>
      </p:sp>
      <p:sp>
        <p:nvSpPr>
          <p:cNvPr id="4" name="Content Placeholder 3">
            <a:extLst>
              <a:ext uri="{FF2B5EF4-FFF2-40B4-BE49-F238E27FC236}">
                <a16:creationId xmlns:a16="http://schemas.microsoft.com/office/drawing/2014/main" id="{8B0B4EF8-5057-1415-5C2C-C250189B2DD4}"/>
              </a:ext>
            </a:extLst>
          </p:cNvPr>
          <p:cNvSpPr>
            <a:spLocks noGrp="1"/>
          </p:cNvSpPr>
          <p:nvPr>
            <p:ph sz="half" idx="2"/>
          </p:nvPr>
        </p:nvSpPr>
        <p:spPr>
          <a:xfrm>
            <a:off x="6172202" y="2138362"/>
            <a:ext cx="5181600" cy="4351338"/>
          </a:xfrm>
        </p:spPr>
        <p:txBody>
          <a:bodyPr>
            <a:normAutofit fontScale="25000" lnSpcReduction="20000"/>
          </a:bodyPr>
          <a:lstStyle/>
          <a:p>
            <a:pPr marL="0" indent="0">
              <a:lnSpc>
                <a:spcPct val="170000"/>
              </a:lnSpc>
              <a:buNone/>
            </a:pPr>
            <a:r>
              <a:rPr lang="en-US" sz="5600" dirty="0">
                <a:latin typeface="Arial" panose="020B0604020202020204" pitchFamily="34" charset="0"/>
                <a:cs typeface="Arial" panose="020B0604020202020204" pitchFamily="34" charset="0"/>
              </a:rPr>
              <a:t>5. </a:t>
            </a:r>
            <a:r>
              <a:rPr lang="en-US" sz="5600" b="1" dirty="0">
                <a:latin typeface="Arial" panose="020B0604020202020204" pitchFamily="34" charset="0"/>
                <a:cs typeface="Arial" panose="020B0604020202020204" pitchFamily="34" charset="0"/>
              </a:rPr>
              <a:t>Cultural Elements</a:t>
            </a:r>
            <a:r>
              <a:rPr lang="en-US" sz="5600" dirty="0">
                <a:latin typeface="Arial" panose="020B0604020202020204" pitchFamily="34" charset="0"/>
                <a:cs typeface="Arial" panose="020B0604020202020204" pitchFamily="34" charset="0"/>
              </a:rPr>
              <a:t>: Identify any signs of human presence, such as buildings or calligraphy. What do these suggest about the people or life in the painting’s setting?</a:t>
            </a:r>
          </a:p>
          <a:p>
            <a:pPr marL="0" indent="0">
              <a:lnSpc>
                <a:spcPct val="170000"/>
              </a:lnSpc>
              <a:buNone/>
            </a:pPr>
            <a:r>
              <a:rPr lang="en-US" sz="5600" dirty="0">
                <a:latin typeface="Arial" panose="020B0604020202020204" pitchFamily="34" charset="0"/>
                <a:cs typeface="Arial" panose="020B0604020202020204" pitchFamily="34" charset="0"/>
              </a:rPr>
              <a:t>6. </a:t>
            </a:r>
            <a:r>
              <a:rPr lang="en-US" sz="5600" b="1" dirty="0">
                <a:latin typeface="Arial" panose="020B0604020202020204" pitchFamily="34" charset="0"/>
                <a:cs typeface="Arial" panose="020B0604020202020204" pitchFamily="34" charset="0"/>
              </a:rPr>
              <a:t>Perspective: </a:t>
            </a:r>
            <a:r>
              <a:rPr lang="en-US" sz="5600" dirty="0">
                <a:latin typeface="Arial" panose="020B0604020202020204" pitchFamily="34" charset="0"/>
                <a:cs typeface="Arial" panose="020B0604020202020204" pitchFamily="34" charset="0"/>
              </a:rPr>
              <a:t>How does the painting guide your eye through the scene? Does it feel flat or deep, and what techniques (e.g., overlapping mountains) create this effect?</a:t>
            </a:r>
          </a:p>
          <a:p>
            <a:pPr marL="0" indent="0">
              <a:lnSpc>
                <a:spcPct val="170000"/>
              </a:lnSpc>
              <a:buNone/>
            </a:pPr>
            <a:r>
              <a:rPr lang="en-US" sz="5600" dirty="0">
                <a:latin typeface="Arial" panose="020B0604020202020204" pitchFamily="34" charset="0"/>
                <a:cs typeface="Arial" panose="020B0604020202020204" pitchFamily="34" charset="0"/>
              </a:rPr>
              <a:t>7. </a:t>
            </a:r>
            <a:r>
              <a:rPr lang="en-US" sz="5600" b="1" dirty="0">
                <a:latin typeface="Arial" panose="020B0604020202020204" pitchFamily="34" charset="0"/>
                <a:cs typeface="Arial" panose="020B0604020202020204" pitchFamily="34" charset="0"/>
              </a:rPr>
              <a:t>Personal Connection: </a:t>
            </a:r>
            <a:r>
              <a:rPr lang="en-US" sz="5600" dirty="0">
                <a:latin typeface="Arial" panose="020B0604020202020204" pitchFamily="34" charset="0"/>
                <a:cs typeface="Arial" panose="020B0604020202020204" pitchFamily="34" charset="0"/>
              </a:rPr>
              <a:t>Think about a place you know that resembles this landscape. How does this painting make you feel about that place or memory?</a:t>
            </a:r>
          </a:p>
          <a:p>
            <a:pPr marL="0" indent="0">
              <a:lnSpc>
                <a:spcPct val="170000"/>
              </a:lnSpc>
              <a:buNone/>
            </a:pPr>
            <a:r>
              <a:rPr lang="en-US" sz="5600" dirty="0">
                <a:latin typeface="Arial" panose="020B0604020202020204" pitchFamily="34" charset="0"/>
                <a:cs typeface="Arial" panose="020B0604020202020204" pitchFamily="34" charset="0"/>
              </a:rPr>
              <a:t>8. </a:t>
            </a:r>
            <a:r>
              <a:rPr lang="en-US" sz="5600" b="1" dirty="0">
                <a:latin typeface="Arial" panose="020B0604020202020204" pitchFamily="34" charset="0"/>
                <a:cs typeface="Arial" panose="020B0604020202020204" pitchFamily="34" charset="0"/>
              </a:rPr>
              <a:t>Historical Context</a:t>
            </a:r>
            <a:r>
              <a:rPr lang="en-US" sz="5600" dirty="0">
                <a:latin typeface="Arial" panose="020B0604020202020204" pitchFamily="34" charset="0"/>
                <a:cs typeface="Arial" panose="020B0604020202020204" pitchFamily="34" charset="0"/>
              </a:rPr>
              <a:t>: Imagine this painting was created in the Ming dynasty (around 1600). How might the artist’s life or beliefs influence the choice of a quiet, natural scene?</a:t>
            </a:r>
          </a:p>
          <a:p>
            <a:endParaRPr lang="en-US" dirty="0"/>
          </a:p>
        </p:txBody>
      </p:sp>
    </p:spTree>
    <p:extLst>
      <p:ext uri="{BB962C8B-B14F-4D97-AF65-F5344CB8AC3E}">
        <p14:creationId xmlns:p14="http://schemas.microsoft.com/office/powerpoint/2010/main" val="1475279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Datumsplatzhalter 3">
            <a:extLst>
              <a:ext uri="{FF2B5EF4-FFF2-40B4-BE49-F238E27FC236}">
                <a16:creationId xmlns:a16="http://schemas.microsoft.com/office/drawing/2014/main" id="{6746B979-EF5D-F39A-F686-B7937A122F13}"/>
              </a:ext>
            </a:extLst>
          </p:cNvPr>
          <p:cNvSpPr>
            <a:spLocks noGrp="1"/>
          </p:cNvSpPr>
          <p:nvPr>
            <p:ph type="dt" sz="quarter" idx="10"/>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9710E2E-0C50-A346-B080-89E8FAE20C1C}" type="datetime1">
              <a:rPr lang="de-DE" altLang="en-US"/>
              <a:pPr eaLnBrk="1" hangingPunct="1"/>
              <a:t>05.10.25</a:t>
            </a:fld>
            <a:endParaRPr lang="de-DE" altLang="en-US"/>
          </a:p>
        </p:txBody>
      </p:sp>
      <p:sp>
        <p:nvSpPr>
          <p:cNvPr id="2051" name="Fußzeilenplatzhalter 4">
            <a:extLst>
              <a:ext uri="{FF2B5EF4-FFF2-40B4-BE49-F238E27FC236}">
                <a16:creationId xmlns:a16="http://schemas.microsoft.com/office/drawing/2014/main" id="{229C58EF-8881-6E1A-C785-A5C9778BF2B4}"/>
              </a:ext>
            </a:extLst>
          </p:cNvPr>
          <p:cNvSpPr>
            <a:spLocks noGrp="1"/>
          </p:cNvSpPr>
          <p:nvPr>
            <p:ph type="ftr" sz="quarter" idx="11"/>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de-DE" altLang="en-US"/>
              <a:t>hermeneutics</a:t>
            </a:r>
          </a:p>
        </p:txBody>
      </p:sp>
      <p:sp>
        <p:nvSpPr>
          <p:cNvPr id="2052" name="Foliennummernplatzhalter 5">
            <a:extLst>
              <a:ext uri="{FF2B5EF4-FFF2-40B4-BE49-F238E27FC236}">
                <a16:creationId xmlns:a16="http://schemas.microsoft.com/office/drawing/2014/main" id="{FDB728F8-78AA-9218-F99B-531894F57759}"/>
              </a:ext>
            </a:extLst>
          </p:cNvPr>
          <p:cNvSpPr>
            <a:spLocks noGrp="1"/>
          </p:cNvSpPr>
          <p:nvPr>
            <p:ph type="sldNum" sz="quarter" idx="12"/>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C0DE2D2-32FA-F04B-B1A7-1CC600DB19AD}" type="slidenum">
              <a:rPr lang="de-DE" altLang="en-US"/>
              <a:pPr eaLnBrk="1" hangingPunct="1"/>
              <a:t>10</a:t>
            </a:fld>
            <a:endParaRPr lang="de-DE" altLang="en-US"/>
          </a:p>
        </p:txBody>
      </p:sp>
      <p:sp>
        <p:nvSpPr>
          <p:cNvPr id="2053" name="Rectangle 2">
            <a:extLst>
              <a:ext uri="{FF2B5EF4-FFF2-40B4-BE49-F238E27FC236}">
                <a16:creationId xmlns:a16="http://schemas.microsoft.com/office/drawing/2014/main" id="{083053EB-6050-E661-6D07-6A0DDACCDF0E}"/>
              </a:ext>
            </a:extLst>
          </p:cNvPr>
          <p:cNvSpPr>
            <a:spLocks noGrp="1" noChangeArrowheads="1"/>
          </p:cNvSpPr>
          <p:nvPr>
            <p:ph type="ctrTitle"/>
          </p:nvPr>
        </p:nvSpPr>
        <p:spPr/>
        <p:txBody>
          <a:bodyPr>
            <a:normAutofit fontScale="90000"/>
          </a:bodyPr>
          <a:lstStyle/>
          <a:p>
            <a:pPr eaLnBrk="1" hangingPunct="1"/>
            <a:r>
              <a:rPr lang="de-DE" altLang="en-US" dirty="0" err="1"/>
              <a:t>Hermeneutics</a:t>
            </a:r>
            <a:r>
              <a:rPr lang="de-DE" altLang="en-US" dirty="0"/>
              <a:t> </a:t>
            </a:r>
            <a:r>
              <a:rPr lang="de-DE" altLang="en-US" dirty="0" err="1"/>
              <a:t>of</a:t>
            </a:r>
            <a:r>
              <a:rPr lang="de-DE" altLang="en-US" dirty="0"/>
              <a:t> Texts</a:t>
            </a:r>
            <a:br>
              <a:rPr lang="de-DE" altLang="en-US" dirty="0"/>
            </a:br>
            <a:br>
              <a:rPr lang="de-DE" altLang="en-US" dirty="0"/>
            </a:br>
            <a:r>
              <a:rPr lang="de-DE" altLang="en-US" dirty="0"/>
              <a:t> </a:t>
            </a:r>
            <a:r>
              <a:rPr lang="de-DE" altLang="en-US" dirty="0" err="1"/>
              <a:t>Hermeneutics</a:t>
            </a:r>
            <a:r>
              <a:rPr lang="de-DE" altLang="en-US" dirty="0"/>
              <a:t> </a:t>
            </a:r>
            <a:r>
              <a:rPr lang="de-DE" altLang="en-US" dirty="0" err="1"/>
              <a:t>of</a:t>
            </a:r>
            <a:r>
              <a:rPr lang="de-DE" altLang="en-US" dirty="0"/>
              <a:t> </a:t>
            </a:r>
            <a:r>
              <a:rPr lang="de-DE" altLang="en-US" dirty="0" err="1"/>
              <a:t>Relics</a:t>
            </a:r>
            <a:endParaRPr lang="de-DE"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99F6F013-3044-8247-A8A6-162392571EA0}"/>
              </a:ext>
            </a:extLst>
          </p:cNvPr>
          <p:cNvSpPr>
            <a:spLocks noGrp="1" noChangeArrowheads="1"/>
          </p:cNvSpPr>
          <p:nvPr>
            <p:ph type="title"/>
          </p:nvPr>
        </p:nvSpPr>
        <p:spPr/>
        <p:txBody>
          <a:bodyPr/>
          <a:lstStyle/>
          <a:p>
            <a:r>
              <a:rPr lang="en-US" altLang="en-US" sz="4000" dirty="0"/>
              <a:t>Description of Hermeneutics</a:t>
            </a:r>
            <a:endParaRPr lang="en-US" altLang="en-US" sz="4800" dirty="0"/>
          </a:p>
        </p:txBody>
      </p:sp>
      <p:sp>
        <p:nvSpPr>
          <p:cNvPr id="5123" name="Rectangle 3">
            <a:extLst>
              <a:ext uri="{FF2B5EF4-FFF2-40B4-BE49-F238E27FC236}">
                <a16:creationId xmlns:a16="http://schemas.microsoft.com/office/drawing/2014/main" id="{B5FD2A37-576F-DA43-A25C-87EE2910C3AD}"/>
              </a:ext>
            </a:extLst>
          </p:cNvPr>
          <p:cNvSpPr>
            <a:spLocks noGrp="1" noChangeArrowheads="1"/>
          </p:cNvSpPr>
          <p:nvPr>
            <p:ph sz="half" idx="1"/>
          </p:nvPr>
        </p:nvSpPr>
        <p:spPr/>
        <p:txBody>
          <a:bodyPr>
            <a:normAutofit fontScale="77500" lnSpcReduction="20000"/>
          </a:bodyPr>
          <a:lstStyle/>
          <a:p>
            <a:pPr marL="514350" indent="-514350" defTabSz="568325">
              <a:buAutoNum type="arabicPeriod"/>
            </a:pPr>
            <a:r>
              <a:rPr lang="en-US" altLang="en-US" dirty="0"/>
              <a:t>General Hermeneutics</a:t>
            </a:r>
          </a:p>
          <a:p>
            <a:pPr marL="0" indent="0" defTabSz="568325">
              <a:buNone/>
            </a:pPr>
            <a:r>
              <a:rPr lang="en-US" altLang="en-US" dirty="0"/>
              <a:t>The study of the activity of interpretation; </a:t>
            </a:r>
          </a:p>
          <a:p>
            <a:pPr lvl="1" defTabSz="568325">
              <a:lnSpc>
                <a:spcPct val="130000"/>
              </a:lnSpc>
            </a:pPr>
            <a:r>
              <a:rPr lang="en-US" altLang="en-US" dirty="0"/>
              <a:t>The theory that analyzes interpretation, specifically, how texts communicate, how meaning is derived from texts and/or their authors, and what it is that people do when they interpret a text</a:t>
            </a:r>
          </a:p>
          <a:p>
            <a:pPr lvl="1" defTabSz="568325">
              <a:lnSpc>
                <a:spcPct val="130000"/>
              </a:lnSpc>
            </a:pPr>
            <a:r>
              <a:rPr lang="en-US" altLang="en-US" dirty="0"/>
              <a:t>The discipline of interpreting a ‘text’ which includes </a:t>
            </a:r>
            <a:r>
              <a:rPr lang="en-US" altLang="en-US" b="1" dirty="0">
                <a:solidFill>
                  <a:srgbClr val="FF0000"/>
                </a:solidFill>
              </a:rPr>
              <a:t>exegesis</a:t>
            </a:r>
            <a:r>
              <a:rPr lang="en-US" altLang="en-US" dirty="0"/>
              <a:t> (the discovery of the original meaning) and the contextualization of meaning to any  theory and practice</a:t>
            </a:r>
          </a:p>
          <a:p>
            <a:pPr marL="463550" lvl="1" indent="-6350" defTabSz="568325">
              <a:lnSpc>
                <a:spcPct val="130000"/>
              </a:lnSpc>
              <a:buNone/>
            </a:pPr>
            <a:endParaRPr lang="en-US" altLang="en-US" dirty="0"/>
          </a:p>
          <a:p>
            <a:pPr marL="463550" lvl="1" indent="-6350" defTabSz="568325">
              <a:lnSpc>
                <a:spcPct val="130000"/>
              </a:lnSpc>
              <a:buNone/>
            </a:pPr>
            <a:endParaRPr lang="en-US" altLang="en-US" dirty="0"/>
          </a:p>
        </p:txBody>
      </p:sp>
      <p:sp>
        <p:nvSpPr>
          <p:cNvPr id="2" name="Content Placeholder 1">
            <a:extLst>
              <a:ext uri="{FF2B5EF4-FFF2-40B4-BE49-F238E27FC236}">
                <a16:creationId xmlns:a16="http://schemas.microsoft.com/office/drawing/2014/main" id="{9B2843D9-04C4-E444-C07C-1127A5F55C4E}"/>
              </a:ext>
            </a:extLst>
          </p:cNvPr>
          <p:cNvSpPr>
            <a:spLocks noGrp="1"/>
          </p:cNvSpPr>
          <p:nvPr>
            <p:ph sz="half" idx="2"/>
          </p:nvPr>
        </p:nvSpPr>
        <p:spPr/>
        <p:txBody>
          <a:bodyPr>
            <a:normAutofit fontScale="77500" lnSpcReduction="20000"/>
          </a:bodyPr>
          <a:lstStyle/>
          <a:p>
            <a:pPr>
              <a:lnSpc>
                <a:spcPct val="120000"/>
              </a:lnSpc>
            </a:pPr>
            <a:r>
              <a:rPr lang="ja-JP" altLang="en-US"/>
              <a:t>般诠释学 </a:t>
            </a:r>
            <a:endParaRPr lang="en-GB" altLang="ja-JP" dirty="0"/>
          </a:p>
          <a:p>
            <a:pPr>
              <a:lnSpc>
                <a:spcPct val="120000"/>
              </a:lnSpc>
            </a:pPr>
            <a:r>
              <a:rPr lang="ja-JP" altLang="en-US"/>
              <a:t>解释活动的研究所； </a:t>
            </a:r>
            <a:endParaRPr lang="en-GB" altLang="ja-JP" dirty="0"/>
          </a:p>
          <a:p>
            <a:pPr>
              <a:lnSpc>
                <a:spcPct val="120000"/>
              </a:lnSpc>
            </a:pPr>
            <a:r>
              <a:rPr lang="ja-JP" altLang="en-US"/>
              <a:t>分析解释的理论，具体而言，包括文本如何传达信息、意义如何从文本及其作者中得出，以及人们在解释文本时所从事的活动； </a:t>
            </a:r>
            <a:endParaRPr lang="en-GB" altLang="ja-JP" dirty="0"/>
          </a:p>
          <a:p>
            <a:pPr>
              <a:lnSpc>
                <a:spcPct val="120000"/>
              </a:lnSpc>
            </a:pPr>
            <a:r>
              <a:rPr lang="ja-JP" altLang="en-US"/>
              <a:t>解释“文本”的学科，包括释经（发现原意）以及将意义情境化应用于任何理论和实践。</a:t>
            </a:r>
          </a:p>
          <a:p>
            <a:endParaRPr lang="en-US" dirty="0"/>
          </a:p>
        </p:txBody>
      </p:sp>
    </p:spTree>
    <p:extLst>
      <p:ext uri="{BB962C8B-B14F-4D97-AF65-F5344CB8AC3E}">
        <p14:creationId xmlns:p14="http://schemas.microsoft.com/office/powerpoint/2010/main" val="9863954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p:cTn id="7" dur="1000" fill="hold"/>
                                        <p:tgtEl>
                                          <p:spTgt spid="512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12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12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12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grpId="0" nodeType="clickEffect">
                                  <p:stCondLst>
                                    <p:cond delay="0"/>
                                  </p:stCondLst>
                                  <p:childTnLst>
                                    <p:set>
                                      <p:cBhvr>
                                        <p:cTn id="14" dur="1" fill="hold">
                                          <p:stCondLst>
                                            <p:cond delay="0"/>
                                          </p:stCondLst>
                                        </p:cTn>
                                        <p:tgtEl>
                                          <p:spTgt spid="5123">
                                            <p:txEl>
                                              <p:pRg st="1" end="1"/>
                                            </p:txEl>
                                          </p:spTgt>
                                        </p:tgtEl>
                                        <p:attrNameLst>
                                          <p:attrName>style.visibility</p:attrName>
                                        </p:attrNameLst>
                                      </p:cBhvr>
                                      <p:to>
                                        <p:strVal val="visible"/>
                                      </p:to>
                                    </p:set>
                                    <p:anim calcmode="lin" valueType="num">
                                      <p:cBhvr>
                                        <p:cTn id="15" dur="1000" fill="hold"/>
                                        <p:tgtEl>
                                          <p:spTgt spid="512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512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512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5123">
                                            <p:txEl>
                                              <p:pRg st="1" end="1"/>
                                            </p:txEl>
                                          </p:spTgt>
                                        </p:tgtEl>
                                        <p:attrNameLst>
                                          <p:attrName>ppt_y</p:attrName>
                                        </p:attrNameLst>
                                      </p:cBhvr>
                                      <p:tavLst>
                                        <p:tav tm="0" fmla="#ppt_y+(sin(-2*pi*(1-$))*-#ppt_x+cos(-2*pi*(1-$))*(1-#ppt_y))*(1-$)">
                                          <p:val>
                                            <p:fltVal val="0"/>
                                          </p:val>
                                        </p:tav>
                                        <p:tav tm="100000">
                                          <p:val>
                                            <p:fltVal val="1"/>
                                          </p:val>
                                        </p:tav>
                                      </p:tavLst>
                                    </p:anim>
                                  </p:childTnLst>
                                </p:cTn>
                              </p:par>
                              <p:par>
                                <p:cTn id="19" presetID="15" presetClass="entr" presetSubtype="0" fill="hold" grpId="0" nodeType="withEffect">
                                  <p:stCondLst>
                                    <p:cond delay="0"/>
                                  </p:stCondLst>
                                  <p:childTnLst>
                                    <p:set>
                                      <p:cBhvr>
                                        <p:cTn id="20" dur="1" fill="hold">
                                          <p:stCondLst>
                                            <p:cond delay="0"/>
                                          </p:stCondLst>
                                        </p:cTn>
                                        <p:tgtEl>
                                          <p:spTgt spid="5123">
                                            <p:txEl>
                                              <p:pRg st="2" end="2"/>
                                            </p:txEl>
                                          </p:spTgt>
                                        </p:tgtEl>
                                        <p:attrNameLst>
                                          <p:attrName>style.visibility</p:attrName>
                                        </p:attrNameLst>
                                      </p:cBhvr>
                                      <p:to>
                                        <p:strVal val="visible"/>
                                      </p:to>
                                    </p:set>
                                    <p:anim calcmode="lin" valueType="num">
                                      <p:cBhvr>
                                        <p:cTn id="21" dur="1000" fill="hold"/>
                                        <p:tgtEl>
                                          <p:spTgt spid="512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512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512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5123">
                                            <p:txEl>
                                              <p:pRg st="2" end="2"/>
                                            </p:txEl>
                                          </p:spTgt>
                                        </p:tgtEl>
                                        <p:attrNameLst>
                                          <p:attrName>ppt_y</p:attrName>
                                        </p:attrNameLst>
                                      </p:cBhvr>
                                      <p:tavLst>
                                        <p:tav tm="0" fmla="#ppt_y+(sin(-2*pi*(1-$))*-#ppt_x+cos(-2*pi*(1-$))*(1-#ppt_y))*(1-$)">
                                          <p:val>
                                            <p:fltVal val="0"/>
                                          </p:val>
                                        </p:tav>
                                        <p:tav tm="100000">
                                          <p:val>
                                            <p:fltVal val="1"/>
                                          </p:val>
                                        </p:tav>
                                      </p:tavLst>
                                    </p:anim>
                                  </p:childTnLst>
                                </p:cTn>
                              </p:par>
                              <p:par>
                                <p:cTn id="25" presetID="15" presetClass="entr" presetSubtype="0" fill="hold" grpId="0" nodeType="withEffect">
                                  <p:stCondLst>
                                    <p:cond delay="0"/>
                                  </p:stCondLst>
                                  <p:childTnLst>
                                    <p:set>
                                      <p:cBhvr>
                                        <p:cTn id="26" dur="1" fill="hold">
                                          <p:stCondLst>
                                            <p:cond delay="0"/>
                                          </p:stCondLst>
                                        </p:cTn>
                                        <p:tgtEl>
                                          <p:spTgt spid="5123">
                                            <p:txEl>
                                              <p:pRg st="3" end="3"/>
                                            </p:txEl>
                                          </p:spTgt>
                                        </p:tgtEl>
                                        <p:attrNameLst>
                                          <p:attrName>style.visibility</p:attrName>
                                        </p:attrNameLst>
                                      </p:cBhvr>
                                      <p:to>
                                        <p:strVal val="visible"/>
                                      </p:to>
                                    </p:set>
                                    <p:anim calcmode="lin" valueType="num">
                                      <p:cBhvr>
                                        <p:cTn id="27" dur="1000" fill="hold"/>
                                        <p:tgtEl>
                                          <p:spTgt spid="5123">
                                            <p:txEl>
                                              <p:pRg st="3" end="3"/>
                                            </p:txEl>
                                          </p:spTgt>
                                        </p:tgtEl>
                                        <p:attrNameLst>
                                          <p:attrName>ppt_w</p:attrName>
                                        </p:attrNameLst>
                                      </p:cBhvr>
                                      <p:tavLst>
                                        <p:tav tm="0">
                                          <p:val>
                                            <p:fltVal val="0"/>
                                          </p:val>
                                        </p:tav>
                                        <p:tav tm="100000">
                                          <p:val>
                                            <p:strVal val="#ppt_w"/>
                                          </p:val>
                                        </p:tav>
                                      </p:tavLst>
                                    </p:anim>
                                    <p:anim calcmode="lin" valueType="num">
                                      <p:cBhvr>
                                        <p:cTn id="28" dur="1000" fill="hold"/>
                                        <p:tgtEl>
                                          <p:spTgt spid="5123">
                                            <p:txEl>
                                              <p:pRg st="3" end="3"/>
                                            </p:txEl>
                                          </p:spTgt>
                                        </p:tgtEl>
                                        <p:attrNameLst>
                                          <p:attrName>ppt_h</p:attrName>
                                        </p:attrNameLst>
                                      </p:cBhvr>
                                      <p:tavLst>
                                        <p:tav tm="0">
                                          <p:val>
                                            <p:fltVal val="0"/>
                                          </p:val>
                                        </p:tav>
                                        <p:tav tm="100000">
                                          <p:val>
                                            <p:strVal val="#ppt_h"/>
                                          </p:val>
                                        </p:tav>
                                      </p:tavLst>
                                    </p:anim>
                                    <p:anim calcmode="lin" valueType="num">
                                      <p:cBhvr>
                                        <p:cTn id="29" dur="1000" fill="hold"/>
                                        <p:tgtEl>
                                          <p:spTgt spid="512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0" dur="1000" fill="hold"/>
                                        <p:tgtEl>
                                          <p:spTgt spid="512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FFE1B0C0-8232-FD4F-ABA6-AA7DCC1C362F}"/>
              </a:ext>
            </a:extLst>
          </p:cNvPr>
          <p:cNvSpPr>
            <a:spLocks noGrp="1" noChangeArrowheads="1"/>
          </p:cNvSpPr>
          <p:nvPr>
            <p:ph type="title"/>
          </p:nvPr>
        </p:nvSpPr>
        <p:spPr>
          <a:xfrm>
            <a:off x="2209800" y="304800"/>
            <a:ext cx="7772400" cy="1104900"/>
          </a:xfrm>
        </p:spPr>
        <p:txBody>
          <a:bodyPr/>
          <a:lstStyle/>
          <a:p>
            <a:r>
              <a:rPr lang="en-US" altLang="en-US" sz="4000" dirty="0"/>
              <a:t>Description of Hermeneutics</a:t>
            </a:r>
            <a:endParaRPr lang="en-US" altLang="en-US" sz="4800" dirty="0"/>
          </a:p>
        </p:txBody>
      </p:sp>
      <p:sp>
        <p:nvSpPr>
          <p:cNvPr id="27651" name="Rectangle 3">
            <a:extLst>
              <a:ext uri="{FF2B5EF4-FFF2-40B4-BE49-F238E27FC236}">
                <a16:creationId xmlns:a16="http://schemas.microsoft.com/office/drawing/2014/main" id="{4B6A7D42-513E-F44D-AE1F-3D82D0E83C16}"/>
              </a:ext>
            </a:extLst>
          </p:cNvPr>
          <p:cNvSpPr>
            <a:spLocks noGrp="1" noChangeArrowheads="1"/>
          </p:cNvSpPr>
          <p:nvPr>
            <p:ph type="body" idx="1"/>
          </p:nvPr>
        </p:nvSpPr>
        <p:spPr/>
        <p:txBody>
          <a:bodyPr/>
          <a:lstStyle/>
          <a:p>
            <a:pPr marL="514350" indent="-514350" defTabSz="568325">
              <a:buAutoNum type="arabicPeriod" startAt="2"/>
            </a:pPr>
            <a:r>
              <a:rPr lang="en-US" altLang="en-US" dirty="0"/>
              <a:t>Hermeneutics applied to Biblical texts</a:t>
            </a:r>
          </a:p>
          <a:p>
            <a:pPr marL="0" indent="0" defTabSz="568325">
              <a:buNone/>
            </a:pPr>
            <a:endParaRPr lang="en-US" altLang="en-US" dirty="0"/>
          </a:p>
          <a:p>
            <a:pPr marL="463550" lvl="1" indent="-6350" defTabSz="568325">
              <a:lnSpc>
                <a:spcPct val="130000"/>
              </a:lnSpc>
              <a:buNone/>
            </a:pPr>
            <a:r>
              <a:rPr lang="en-US" altLang="en-US" dirty="0"/>
              <a:t>The discipline of interpreting a ‘text’ which includes exegesis (the discovery of the original meaning) and the contextualization of meaning to any theory and practice</a:t>
            </a:r>
          </a:p>
          <a:p>
            <a:pPr marL="463550" lvl="1" indent="-6350" defTabSz="568325">
              <a:lnSpc>
                <a:spcPct val="130000"/>
              </a:lnSpc>
              <a:buNone/>
            </a:pPr>
            <a:endParaRPr lang="en-US" altLang="en-US" dirty="0"/>
          </a:p>
        </p:txBody>
      </p:sp>
    </p:spTree>
    <p:extLst>
      <p:ext uri="{BB962C8B-B14F-4D97-AF65-F5344CB8AC3E}">
        <p14:creationId xmlns:p14="http://schemas.microsoft.com/office/powerpoint/2010/main" val="373826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p:cTn id="7" dur="1000" fill="hold"/>
                                        <p:tgtEl>
                                          <p:spTgt spid="27651">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7651">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7651">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7651">
                                            <p:txEl>
                                              <p:pRg st="0" end="0"/>
                                            </p:txEl>
                                          </p:spTgt>
                                        </p:tgtEl>
                                        <p:attrNameLst>
                                          <p:attrName>ppt_y</p:attrName>
                                        </p:attrNameLst>
                                      </p:cBhvr>
                                      <p:tavLst>
                                        <p:tav tm="0" fmla="#ppt_y+(sin(-2*pi*(1-$))*-#ppt_x+cos(-2*pi*(1-$))*(1-#ppt_y))*(1-$)">
                                          <p:val>
                                            <p:fltVal val="0"/>
                                          </p:val>
                                        </p:tav>
                                        <p:tav tm="100000">
                                          <p:val>
                                            <p:fltVal val="1"/>
                                          </p:val>
                                        </p:tav>
                                      </p:tavLst>
                                    </p:anim>
                                  </p:childTnLst>
                                </p:cTn>
                              </p:par>
                              <p:par>
                                <p:cTn id="11" presetID="15" presetClass="entr" presetSubtype="0" fill="hold" grpId="0" nodeType="with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anim calcmode="lin" valueType="num">
                                      <p:cBhvr>
                                        <p:cTn id="13" dur="1000" fill="hold"/>
                                        <p:tgtEl>
                                          <p:spTgt spid="27651">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27651">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27651">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27651">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103E5639-201C-A840-A93F-4F0859A78634}"/>
              </a:ext>
            </a:extLst>
          </p:cNvPr>
          <p:cNvSpPr>
            <a:spLocks noGrp="1" noChangeArrowheads="1"/>
          </p:cNvSpPr>
          <p:nvPr>
            <p:ph type="title"/>
          </p:nvPr>
        </p:nvSpPr>
        <p:spPr>
          <a:xfrm>
            <a:off x="2209800" y="304800"/>
            <a:ext cx="8001000" cy="1104900"/>
          </a:xfrm>
        </p:spPr>
        <p:txBody>
          <a:bodyPr/>
          <a:lstStyle/>
          <a:p>
            <a:r>
              <a:rPr lang="en-US" altLang="en-US" sz="3200" b="1" dirty="0"/>
              <a:t>The Necessity of Hermeneutics</a:t>
            </a:r>
          </a:p>
        </p:txBody>
      </p:sp>
      <p:sp>
        <p:nvSpPr>
          <p:cNvPr id="14339" name="Rectangle 3">
            <a:extLst>
              <a:ext uri="{FF2B5EF4-FFF2-40B4-BE49-F238E27FC236}">
                <a16:creationId xmlns:a16="http://schemas.microsoft.com/office/drawing/2014/main" id="{B85915B4-9D8F-8047-8F60-DF6E9EAE04BF}"/>
              </a:ext>
            </a:extLst>
          </p:cNvPr>
          <p:cNvSpPr>
            <a:spLocks noGrp="1" noChangeArrowheads="1"/>
          </p:cNvSpPr>
          <p:nvPr>
            <p:ph type="body" idx="1"/>
          </p:nvPr>
        </p:nvSpPr>
        <p:spPr>
          <a:xfrm>
            <a:off x="2286000" y="1524000"/>
            <a:ext cx="7772400" cy="609600"/>
          </a:xfrm>
        </p:spPr>
        <p:txBody>
          <a:bodyPr>
            <a:normAutofit fontScale="92500"/>
          </a:bodyPr>
          <a:lstStyle/>
          <a:p>
            <a:pPr defTabSz="568325">
              <a:buNone/>
            </a:pPr>
            <a:r>
              <a:rPr lang="en-US" altLang="en-US" dirty="0"/>
              <a:t>Every reader is an </a:t>
            </a:r>
            <a:r>
              <a:rPr lang="en-US" altLang="en-US" u="sng" dirty="0"/>
              <a:t>interpreter</a:t>
            </a:r>
            <a:r>
              <a:rPr lang="en-US" altLang="en-US" dirty="0"/>
              <a:t> (</a:t>
            </a:r>
            <a:r>
              <a:rPr lang="ja-JP" altLang="en-US"/>
              <a:t>每位读者都是诠释者</a:t>
            </a:r>
            <a:r>
              <a:rPr lang="en-GB" altLang="ja-JP" dirty="0"/>
              <a:t>)</a:t>
            </a:r>
            <a:r>
              <a:rPr lang="ja-JP" altLang="en-US"/>
              <a:t>。</a:t>
            </a:r>
          </a:p>
          <a:p>
            <a:pPr defTabSz="568325">
              <a:buNone/>
            </a:pPr>
            <a:endParaRPr lang="en-US" altLang="en-US" dirty="0"/>
          </a:p>
        </p:txBody>
      </p:sp>
      <p:sp>
        <p:nvSpPr>
          <p:cNvPr id="14340" name="Text Box 4">
            <a:extLst>
              <a:ext uri="{FF2B5EF4-FFF2-40B4-BE49-F238E27FC236}">
                <a16:creationId xmlns:a16="http://schemas.microsoft.com/office/drawing/2014/main" id="{322EFC8C-B077-AB42-B8B7-EC68CA996A6B}"/>
              </a:ext>
            </a:extLst>
          </p:cNvPr>
          <p:cNvSpPr txBox="1">
            <a:spLocks noChangeArrowheads="1"/>
          </p:cNvSpPr>
          <p:nvPr/>
        </p:nvSpPr>
        <p:spPr bwMode="auto">
          <a:xfrm>
            <a:off x="1736202" y="3422506"/>
            <a:ext cx="9873205" cy="2603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90000"/>
              </a:lnSpc>
              <a:spcBef>
                <a:spcPct val="20000"/>
              </a:spcBef>
            </a:pPr>
            <a:r>
              <a:rPr lang="en-US" altLang="en-US" sz="3200" dirty="0">
                <a:cs typeface="Times New Roman" panose="02020603050405020304" pitchFamily="18" charset="0"/>
              </a:rPr>
              <a:t>	a. Because the nature of language and communication is inferential </a:t>
            </a:r>
            <a:r>
              <a:rPr lang="ja-JP" altLang="en-US" sz="3200"/>
              <a:t>推断的 </a:t>
            </a:r>
            <a:r>
              <a:rPr lang="en-US" altLang="ja-JP" sz="3200" dirty="0"/>
              <a:t>(</a:t>
            </a:r>
            <a:r>
              <a:rPr lang="en-GB" sz="3200" dirty="0" err="1"/>
              <a:t>tuīduàn</a:t>
            </a:r>
            <a:r>
              <a:rPr lang="en-GB" sz="3200" dirty="0"/>
              <a:t> de)</a:t>
            </a:r>
          </a:p>
          <a:p>
            <a:pPr>
              <a:lnSpc>
                <a:spcPct val="90000"/>
              </a:lnSpc>
              <a:spcBef>
                <a:spcPct val="20000"/>
              </a:spcBef>
            </a:pPr>
            <a:endParaRPr lang="en-US" altLang="en-US" sz="3200" dirty="0">
              <a:cs typeface="Times New Roman" panose="02020603050405020304" pitchFamily="18" charset="0"/>
            </a:endParaRPr>
          </a:p>
          <a:p>
            <a:pPr>
              <a:lnSpc>
                <a:spcPct val="90000"/>
              </a:lnSpc>
              <a:spcBef>
                <a:spcPct val="20000"/>
              </a:spcBef>
            </a:pPr>
            <a:endParaRPr lang="en-US" altLang="en-US" sz="3200" dirty="0">
              <a:cs typeface="Times New Roman" panose="02020603050405020304" pitchFamily="18" charset="0"/>
            </a:endParaRPr>
          </a:p>
          <a:p>
            <a:pPr>
              <a:lnSpc>
                <a:spcPct val="90000"/>
              </a:lnSpc>
              <a:spcBef>
                <a:spcPct val="20000"/>
              </a:spcBef>
            </a:pPr>
            <a:endParaRPr lang="en-US" altLang="en-US" sz="3200" dirty="0">
              <a:cs typeface="Times New Roman" panose="02020603050405020304" pitchFamily="18" charset="0"/>
            </a:endParaRPr>
          </a:p>
        </p:txBody>
      </p:sp>
    </p:spTree>
    <p:extLst>
      <p:ext uri="{BB962C8B-B14F-4D97-AF65-F5344CB8AC3E}">
        <p14:creationId xmlns:p14="http://schemas.microsoft.com/office/powerpoint/2010/main" val="14638132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14340"/>
                                        </p:tgtEl>
                                        <p:attrNameLst>
                                          <p:attrName>style.visibility</p:attrName>
                                        </p:attrNameLst>
                                      </p:cBhvr>
                                      <p:to>
                                        <p:strVal val="visible"/>
                                      </p:to>
                                    </p:set>
                                    <p:animEffect transition="in" filter="checkerboard(across)">
                                      <p:cBhvr>
                                        <p:cTn id="13" dur="500"/>
                                        <p:tgtEl>
                                          <p:spTgt spid="143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utoUpdateAnimBg="0"/>
      <p:bldP spid="14340"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E8BF1E5-E48F-424E-9FEC-70F23BD4057F}"/>
              </a:ext>
            </a:extLst>
          </p:cNvPr>
          <p:cNvSpPr>
            <a:spLocks noGrp="1" noChangeArrowheads="1"/>
          </p:cNvSpPr>
          <p:nvPr>
            <p:ph type="title"/>
          </p:nvPr>
        </p:nvSpPr>
        <p:spPr>
          <a:xfrm>
            <a:off x="2209800" y="304800"/>
            <a:ext cx="8001000" cy="1104900"/>
          </a:xfrm>
        </p:spPr>
        <p:txBody>
          <a:bodyPr/>
          <a:lstStyle/>
          <a:p>
            <a:r>
              <a:rPr lang="en-US" altLang="en-US" sz="3200" b="1" dirty="0"/>
              <a:t>The Necessity of Hermeneutics</a:t>
            </a:r>
          </a:p>
        </p:txBody>
      </p:sp>
      <p:sp>
        <p:nvSpPr>
          <p:cNvPr id="21507" name="Rectangle 3">
            <a:extLst>
              <a:ext uri="{FF2B5EF4-FFF2-40B4-BE49-F238E27FC236}">
                <a16:creationId xmlns:a16="http://schemas.microsoft.com/office/drawing/2014/main" id="{48FA582E-45D1-9942-9C36-050289F5444D}"/>
              </a:ext>
            </a:extLst>
          </p:cNvPr>
          <p:cNvSpPr>
            <a:spLocks noGrp="1" noChangeArrowheads="1"/>
          </p:cNvSpPr>
          <p:nvPr>
            <p:ph type="body" idx="1"/>
          </p:nvPr>
        </p:nvSpPr>
        <p:spPr>
          <a:xfrm>
            <a:off x="2362200" y="1752600"/>
            <a:ext cx="7772400" cy="609600"/>
          </a:xfrm>
        </p:spPr>
        <p:txBody>
          <a:bodyPr/>
          <a:lstStyle/>
          <a:p>
            <a:pPr defTabSz="568325">
              <a:buNone/>
            </a:pPr>
            <a:r>
              <a:rPr lang="en-US" altLang="en-US" dirty="0"/>
              <a:t>Every reader is an </a:t>
            </a:r>
            <a:r>
              <a:rPr lang="en-US" altLang="en-US" u="sng" dirty="0"/>
              <a:t>interpreter</a:t>
            </a:r>
            <a:r>
              <a:rPr lang="en-US" altLang="en-US" dirty="0"/>
              <a:t>.</a:t>
            </a:r>
          </a:p>
        </p:txBody>
      </p:sp>
      <p:sp>
        <p:nvSpPr>
          <p:cNvPr id="21508" name="Text Box 4">
            <a:extLst>
              <a:ext uri="{FF2B5EF4-FFF2-40B4-BE49-F238E27FC236}">
                <a16:creationId xmlns:a16="http://schemas.microsoft.com/office/drawing/2014/main" id="{F1D26BFB-C495-8546-99B4-3BBD92829A84}"/>
              </a:ext>
            </a:extLst>
          </p:cNvPr>
          <p:cNvSpPr txBox="1">
            <a:spLocks noChangeArrowheads="1"/>
          </p:cNvSpPr>
          <p:nvPr/>
        </p:nvSpPr>
        <p:spPr bwMode="auto">
          <a:xfrm>
            <a:off x="2438400" y="3581401"/>
            <a:ext cx="7467600"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2800" dirty="0"/>
              <a:t>What is usually spontaneous for us when reading documents in our native language and of our same cultural context necessarily needs to be more consciously addressed when reading old texts.</a:t>
            </a:r>
            <a:endParaRPr lang="en-US" altLang="en-US" sz="2800" i="1" dirty="0"/>
          </a:p>
        </p:txBody>
      </p:sp>
      <p:sp>
        <p:nvSpPr>
          <p:cNvPr id="21509" name="Rectangle 5">
            <a:extLst>
              <a:ext uri="{FF2B5EF4-FFF2-40B4-BE49-F238E27FC236}">
                <a16:creationId xmlns:a16="http://schemas.microsoft.com/office/drawing/2014/main" id="{53945E77-2B87-CE46-B4AF-4F12A7CCA64C}"/>
              </a:ext>
            </a:extLst>
          </p:cNvPr>
          <p:cNvSpPr>
            <a:spLocks noChangeArrowheads="1"/>
          </p:cNvSpPr>
          <p:nvPr/>
        </p:nvSpPr>
        <p:spPr bwMode="auto">
          <a:xfrm>
            <a:off x="2819400" y="2590800"/>
            <a:ext cx="56388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defTabSz="568325">
              <a:defRPr sz="2400">
                <a:solidFill>
                  <a:schemeClr val="tx1"/>
                </a:solidFill>
                <a:latin typeface="Times New Roman" panose="02020603050405020304" pitchFamily="18" charset="0"/>
              </a:defRPr>
            </a:lvl1pPr>
            <a:lvl2pPr marL="463550" indent="-6350" defTabSz="568325">
              <a:defRPr sz="2400">
                <a:solidFill>
                  <a:schemeClr val="tx1"/>
                </a:solidFill>
                <a:latin typeface="Times New Roman" panose="02020603050405020304" pitchFamily="18" charset="0"/>
              </a:defRPr>
            </a:lvl2pPr>
            <a:lvl3pPr marL="1143000" indent="-228600" defTabSz="568325">
              <a:defRPr sz="2400">
                <a:solidFill>
                  <a:schemeClr val="tx1"/>
                </a:solidFill>
                <a:latin typeface="Times New Roman" panose="02020603050405020304" pitchFamily="18" charset="0"/>
              </a:defRPr>
            </a:lvl3pPr>
            <a:lvl4pPr marL="1600200" indent="-228600" defTabSz="568325">
              <a:defRPr sz="2400">
                <a:solidFill>
                  <a:schemeClr val="tx1"/>
                </a:solidFill>
                <a:latin typeface="Times New Roman" panose="02020603050405020304" pitchFamily="18" charset="0"/>
              </a:defRPr>
            </a:lvl4pPr>
            <a:lvl5pPr marL="2057400" indent="-228600" defTabSz="568325">
              <a:defRPr sz="2400">
                <a:solidFill>
                  <a:schemeClr val="tx1"/>
                </a:solidFill>
                <a:latin typeface="Times New Roman" panose="02020603050405020304" pitchFamily="18" charset="0"/>
              </a:defRPr>
            </a:lvl5pPr>
            <a:lvl6pPr marL="2514600" indent="-228600" defTabSz="56832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56832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56832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568325"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buClr>
                <a:schemeClr val="bg2"/>
              </a:buClr>
              <a:buSzPct val="75000"/>
              <a:buFont typeface="Monotype Sorts" pitchFamily="2" charset="2"/>
              <a:buNone/>
            </a:pPr>
            <a:r>
              <a:rPr lang="en-US" altLang="en-US" sz="3200" dirty="0"/>
              <a:t>We encounter distance gaps</a:t>
            </a:r>
          </a:p>
        </p:txBody>
      </p:sp>
    </p:spTree>
    <p:extLst>
      <p:ext uri="{BB962C8B-B14F-4D97-AF65-F5344CB8AC3E}">
        <p14:creationId xmlns:p14="http://schemas.microsoft.com/office/powerpoint/2010/main" val="19982094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1508"/>
                                        </p:tgtEl>
                                        <p:attrNameLst>
                                          <p:attrName>style.visibility</p:attrName>
                                        </p:attrNameLst>
                                      </p:cBhvr>
                                      <p:to>
                                        <p:strVal val="visible"/>
                                      </p:to>
                                    </p:set>
                                    <p:anim calcmode="lin" valueType="num">
                                      <p:cBhvr additive="base">
                                        <p:cTn id="7" dur="500" fill="hold"/>
                                        <p:tgtEl>
                                          <p:spTgt spid="21508"/>
                                        </p:tgtEl>
                                        <p:attrNameLst>
                                          <p:attrName>ppt_x</p:attrName>
                                        </p:attrNameLst>
                                      </p:cBhvr>
                                      <p:tavLst>
                                        <p:tav tm="0">
                                          <p:val>
                                            <p:strVal val="0-#ppt_w/2"/>
                                          </p:val>
                                        </p:tav>
                                        <p:tav tm="100000">
                                          <p:val>
                                            <p:strVal val="#ppt_x"/>
                                          </p:val>
                                        </p:tav>
                                      </p:tavLst>
                                    </p:anim>
                                    <p:anim calcmode="lin" valueType="num">
                                      <p:cBhvr additive="base">
                                        <p:cTn id="8" dur="500" fill="hold"/>
                                        <p:tgtEl>
                                          <p:spTgt spid="2150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8"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11582FC-5154-AC4B-8CD2-DF1FC960461B}"/>
              </a:ext>
            </a:extLst>
          </p:cNvPr>
          <p:cNvSpPr>
            <a:spLocks noGrp="1" noChangeArrowheads="1"/>
          </p:cNvSpPr>
          <p:nvPr>
            <p:ph type="title"/>
          </p:nvPr>
        </p:nvSpPr>
        <p:spPr>
          <a:xfrm>
            <a:off x="2209800" y="304800"/>
            <a:ext cx="8001000" cy="1104900"/>
          </a:xfrm>
        </p:spPr>
        <p:txBody>
          <a:bodyPr/>
          <a:lstStyle/>
          <a:p>
            <a:r>
              <a:rPr lang="en-US" altLang="en-US" sz="3200" b="1" dirty="0"/>
              <a:t>Hermeneutics reveals…</a:t>
            </a:r>
          </a:p>
        </p:txBody>
      </p:sp>
      <p:sp>
        <p:nvSpPr>
          <p:cNvPr id="13317" name="Text Box 5">
            <a:extLst>
              <a:ext uri="{FF2B5EF4-FFF2-40B4-BE49-F238E27FC236}">
                <a16:creationId xmlns:a16="http://schemas.microsoft.com/office/drawing/2014/main" id="{3BFADE2C-9F9F-384F-AC90-6D2E892A92E1}"/>
              </a:ext>
            </a:extLst>
          </p:cNvPr>
          <p:cNvSpPr txBox="1">
            <a:spLocks noChangeArrowheads="1"/>
          </p:cNvSpPr>
          <p:nvPr/>
        </p:nvSpPr>
        <p:spPr bwMode="auto">
          <a:xfrm>
            <a:off x="2286000" y="2514601"/>
            <a:ext cx="81534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635000">
              <a:defRPr sz="2400">
                <a:solidFill>
                  <a:schemeClr val="tx1"/>
                </a:solidFill>
                <a:latin typeface="Times New Roman" panose="02020603050405020304" pitchFamily="18" charset="0"/>
              </a:defRPr>
            </a:lvl1pPr>
            <a:lvl2pPr defTabSz="635000">
              <a:defRPr sz="2400">
                <a:solidFill>
                  <a:schemeClr val="tx1"/>
                </a:solidFill>
                <a:latin typeface="Times New Roman" panose="02020603050405020304" pitchFamily="18" charset="0"/>
              </a:defRPr>
            </a:lvl2pPr>
            <a:lvl3pPr defTabSz="635000">
              <a:defRPr sz="2400">
                <a:solidFill>
                  <a:schemeClr val="tx1"/>
                </a:solidFill>
                <a:latin typeface="Times New Roman" panose="02020603050405020304" pitchFamily="18" charset="0"/>
              </a:defRPr>
            </a:lvl3pPr>
            <a:lvl4pPr defTabSz="635000">
              <a:defRPr sz="2400">
                <a:solidFill>
                  <a:schemeClr val="tx1"/>
                </a:solidFill>
                <a:latin typeface="Times New Roman" panose="02020603050405020304" pitchFamily="18" charset="0"/>
              </a:defRPr>
            </a:lvl4pPr>
            <a:lvl5pPr defTabSz="635000">
              <a:defRPr sz="2400">
                <a:solidFill>
                  <a:schemeClr val="tx1"/>
                </a:solidFill>
                <a:latin typeface="Times New Roman" panose="02020603050405020304" pitchFamily="18" charset="0"/>
              </a:defRPr>
            </a:lvl5pPr>
            <a:lvl6pPr defTabSz="635000" eaLnBrk="0" fontAlgn="base" hangingPunct="0">
              <a:spcBef>
                <a:spcPct val="0"/>
              </a:spcBef>
              <a:spcAft>
                <a:spcPct val="0"/>
              </a:spcAft>
              <a:defRPr sz="2400">
                <a:solidFill>
                  <a:schemeClr val="tx1"/>
                </a:solidFill>
                <a:latin typeface="Times New Roman" panose="02020603050405020304" pitchFamily="18" charset="0"/>
              </a:defRPr>
            </a:lvl6pPr>
            <a:lvl7pPr defTabSz="635000" eaLnBrk="0" fontAlgn="base" hangingPunct="0">
              <a:spcBef>
                <a:spcPct val="0"/>
              </a:spcBef>
              <a:spcAft>
                <a:spcPct val="0"/>
              </a:spcAft>
              <a:defRPr sz="2400">
                <a:solidFill>
                  <a:schemeClr val="tx1"/>
                </a:solidFill>
                <a:latin typeface="Times New Roman" panose="02020603050405020304" pitchFamily="18" charset="0"/>
              </a:defRPr>
            </a:lvl7pPr>
            <a:lvl8pPr defTabSz="635000" eaLnBrk="0" fontAlgn="base" hangingPunct="0">
              <a:spcBef>
                <a:spcPct val="0"/>
              </a:spcBef>
              <a:spcAft>
                <a:spcPct val="0"/>
              </a:spcAft>
              <a:defRPr sz="2400">
                <a:solidFill>
                  <a:schemeClr val="tx1"/>
                </a:solidFill>
                <a:latin typeface="Times New Roman" panose="02020603050405020304" pitchFamily="18" charset="0"/>
              </a:defRPr>
            </a:lvl8pPr>
            <a:lvl9pPr defTabSz="6350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a:cs typeface="Times New Roman" panose="02020603050405020304" pitchFamily="18" charset="0"/>
              </a:rPr>
              <a:t>a.   </a:t>
            </a:r>
            <a:r>
              <a:rPr lang="en-US" altLang="en-US" sz="2800" b="1"/>
              <a:t>Historical Gap</a:t>
            </a:r>
            <a:endParaRPr lang="en-US" altLang="en-US" sz="1800"/>
          </a:p>
        </p:txBody>
      </p:sp>
      <p:sp>
        <p:nvSpPr>
          <p:cNvPr id="13318" name="Text Box 6">
            <a:extLst>
              <a:ext uri="{FF2B5EF4-FFF2-40B4-BE49-F238E27FC236}">
                <a16:creationId xmlns:a16="http://schemas.microsoft.com/office/drawing/2014/main" id="{F6F514D0-203E-3A4E-9452-960E0F42E34F}"/>
              </a:ext>
            </a:extLst>
          </p:cNvPr>
          <p:cNvSpPr txBox="1">
            <a:spLocks noChangeArrowheads="1"/>
          </p:cNvSpPr>
          <p:nvPr/>
        </p:nvSpPr>
        <p:spPr bwMode="auto">
          <a:xfrm>
            <a:off x="2286000" y="5029201"/>
            <a:ext cx="8077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635000">
              <a:defRPr sz="2400">
                <a:solidFill>
                  <a:schemeClr val="tx1"/>
                </a:solidFill>
                <a:latin typeface="Times New Roman" panose="02020603050405020304" pitchFamily="18" charset="0"/>
              </a:defRPr>
            </a:lvl1pPr>
            <a:lvl2pPr defTabSz="635000">
              <a:defRPr sz="2400">
                <a:solidFill>
                  <a:schemeClr val="tx1"/>
                </a:solidFill>
                <a:latin typeface="Times New Roman" panose="02020603050405020304" pitchFamily="18" charset="0"/>
              </a:defRPr>
            </a:lvl2pPr>
            <a:lvl3pPr defTabSz="635000">
              <a:defRPr sz="2400">
                <a:solidFill>
                  <a:schemeClr val="tx1"/>
                </a:solidFill>
                <a:latin typeface="Times New Roman" panose="02020603050405020304" pitchFamily="18" charset="0"/>
              </a:defRPr>
            </a:lvl3pPr>
            <a:lvl4pPr defTabSz="635000">
              <a:defRPr sz="2400">
                <a:solidFill>
                  <a:schemeClr val="tx1"/>
                </a:solidFill>
                <a:latin typeface="Times New Roman" panose="02020603050405020304" pitchFamily="18" charset="0"/>
              </a:defRPr>
            </a:lvl4pPr>
            <a:lvl5pPr defTabSz="635000">
              <a:defRPr sz="2400">
                <a:solidFill>
                  <a:schemeClr val="tx1"/>
                </a:solidFill>
                <a:latin typeface="Times New Roman" panose="02020603050405020304" pitchFamily="18" charset="0"/>
              </a:defRPr>
            </a:lvl5pPr>
            <a:lvl6pPr defTabSz="635000" eaLnBrk="0" fontAlgn="base" hangingPunct="0">
              <a:spcBef>
                <a:spcPct val="0"/>
              </a:spcBef>
              <a:spcAft>
                <a:spcPct val="0"/>
              </a:spcAft>
              <a:defRPr sz="2400">
                <a:solidFill>
                  <a:schemeClr val="tx1"/>
                </a:solidFill>
                <a:latin typeface="Times New Roman" panose="02020603050405020304" pitchFamily="18" charset="0"/>
              </a:defRPr>
            </a:lvl6pPr>
            <a:lvl7pPr defTabSz="635000" eaLnBrk="0" fontAlgn="base" hangingPunct="0">
              <a:spcBef>
                <a:spcPct val="0"/>
              </a:spcBef>
              <a:spcAft>
                <a:spcPct val="0"/>
              </a:spcAft>
              <a:defRPr sz="2400">
                <a:solidFill>
                  <a:schemeClr val="tx1"/>
                </a:solidFill>
                <a:latin typeface="Times New Roman" panose="02020603050405020304" pitchFamily="18" charset="0"/>
              </a:defRPr>
            </a:lvl7pPr>
            <a:lvl8pPr defTabSz="635000" eaLnBrk="0" fontAlgn="base" hangingPunct="0">
              <a:spcBef>
                <a:spcPct val="0"/>
              </a:spcBef>
              <a:spcAft>
                <a:spcPct val="0"/>
              </a:spcAft>
              <a:defRPr sz="2400">
                <a:solidFill>
                  <a:schemeClr val="tx1"/>
                </a:solidFill>
                <a:latin typeface="Times New Roman" panose="02020603050405020304" pitchFamily="18" charset="0"/>
              </a:defRPr>
            </a:lvl8pPr>
            <a:lvl9pPr defTabSz="6350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a:cs typeface="Times New Roman" panose="02020603050405020304" pitchFamily="18" charset="0"/>
              </a:rPr>
              <a:t>d.   </a:t>
            </a:r>
            <a:r>
              <a:rPr lang="en-US" altLang="en-US" sz="2800" b="1"/>
              <a:t>Worldview Gap</a:t>
            </a:r>
            <a:endParaRPr lang="en-US" altLang="en-US" sz="2800"/>
          </a:p>
        </p:txBody>
      </p:sp>
      <p:sp>
        <p:nvSpPr>
          <p:cNvPr id="13319" name="Text Box 7">
            <a:extLst>
              <a:ext uri="{FF2B5EF4-FFF2-40B4-BE49-F238E27FC236}">
                <a16:creationId xmlns:a16="http://schemas.microsoft.com/office/drawing/2014/main" id="{06935D3C-3511-424B-BA8F-2E809E6786A4}"/>
              </a:ext>
            </a:extLst>
          </p:cNvPr>
          <p:cNvSpPr txBox="1">
            <a:spLocks noChangeArrowheads="1"/>
          </p:cNvSpPr>
          <p:nvPr/>
        </p:nvSpPr>
        <p:spPr bwMode="auto">
          <a:xfrm>
            <a:off x="2286000" y="3276601"/>
            <a:ext cx="7924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635000">
              <a:defRPr sz="2400">
                <a:solidFill>
                  <a:schemeClr val="tx1"/>
                </a:solidFill>
                <a:latin typeface="Times New Roman" panose="02020603050405020304" pitchFamily="18" charset="0"/>
              </a:defRPr>
            </a:lvl1pPr>
            <a:lvl2pPr defTabSz="635000">
              <a:defRPr sz="2400">
                <a:solidFill>
                  <a:schemeClr val="tx1"/>
                </a:solidFill>
                <a:latin typeface="Times New Roman" panose="02020603050405020304" pitchFamily="18" charset="0"/>
              </a:defRPr>
            </a:lvl2pPr>
            <a:lvl3pPr defTabSz="635000">
              <a:defRPr sz="2400">
                <a:solidFill>
                  <a:schemeClr val="tx1"/>
                </a:solidFill>
                <a:latin typeface="Times New Roman" panose="02020603050405020304" pitchFamily="18" charset="0"/>
              </a:defRPr>
            </a:lvl3pPr>
            <a:lvl4pPr defTabSz="635000">
              <a:defRPr sz="2400">
                <a:solidFill>
                  <a:schemeClr val="tx1"/>
                </a:solidFill>
                <a:latin typeface="Times New Roman" panose="02020603050405020304" pitchFamily="18" charset="0"/>
              </a:defRPr>
            </a:lvl4pPr>
            <a:lvl5pPr defTabSz="635000">
              <a:defRPr sz="2400">
                <a:solidFill>
                  <a:schemeClr val="tx1"/>
                </a:solidFill>
                <a:latin typeface="Times New Roman" panose="02020603050405020304" pitchFamily="18" charset="0"/>
              </a:defRPr>
            </a:lvl5pPr>
            <a:lvl6pPr defTabSz="635000" eaLnBrk="0" fontAlgn="base" hangingPunct="0">
              <a:spcBef>
                <a:spcPct val="0"/>
              </a:spcBef>
              <a:spcAft>
                <a:spcPct val="0"/>
              </a:spcAft>
              <a:defRPr sz="2400">
                <a:solidFill>
                  <a:schemeClr val="tx1"/>
                </a:solidFill>
                <a:latin typeface="Times New Roman" panose="02020603050405020304" pitchFamily="18" charset="0"/>
              </a:defRPr>
            </a:lvl6pPr>
            <a:lvl7pPr defTabSz="635000" eaLnBrk="0" fontAlgn="base" hangingPunct="0">
              <a:spcBef>
                <a:spcPct val="0"/>
              </a:spcBef>
              <a:spcAft>
                <a:spcPct val="0"/>
              </a:spcAft>
              <a:defRPr sz="2400">
                <a:solidFill>
                  <a:schemeClr val="tx1"/>
                </a:solidFill>
                <a:latin typeface="Times New Roman" panose="02020603050405020304" pitchFamily="18" charset="0"/>
              </a:defRPr>
            </a:lvl7pPr>
            <a:lvl8pPr defTabSz="635000" eaLnBrk="0" fontAlgn="base" hangingPunct="0">
              <a:spcBef>
                <a:spcPct val="0"/>
              </a:spcBef>
              <a:spcAft>
                <a:spcPct val="0"/>
              </a:spcAft>
              <a:defRPr sz="2400">
                <a:solidFill>
                  <a:schemeClr val="tx1"/>
                </a:solidFill>
                <a:latin typeface="Times New Roman" panose="02020603050405020304" pitchFamily="18" charset="0"/>
              </a:defRPr>
            </a:lvl8pPr>
            <a:lvl9pPr defTabSz="6350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a:cs typeface="Times New Roman" panose="02020603050405020304" pitchFamily="18" charset="0"/>
              </a:rPr>
              <a:t>b.  </a:t>
            </a:r>
            <a:r>
              <a:rPr lang="en-US" altLang="en-US" sz="2800" b="1"/>
              <a:t>Cultural Gap</a:t>
            </a:r>
            <a:endParaRPr lang="en-US" altLang="en-US" sz="2800"/>
          </a:p>
        </p:txBody>
      </p:sp>
      <p:sp>
        <p:nvSpPr>
          <p:cNvPr id="13320" name="Text Box 8">
            <a:extLst>
              <a:ext uri="{FF2B5EF4-FFF2-40B4-BE49-F238E27FC236}">
                <a16:creationId xmlns:a16="http://schemas.microsoft.com/office/drawing/2014/main" id="{DBCB10F4-698A-1843-AE0F-6E45CA7C03C9}"/>
              </a:ext>
            </a:extLst>
          </p:cNvPr>
          <p:cNvSpPr txBox="1">
            <a:spLocks noChangeArrowheads="1"/>
          </p:cNvSpPr>
          <p:nvPr/>
        </p:nvSpPr>
        <p:spPr bwMode="auto">
          <a:xfrm>
            <a:off x="2286000" y="4114801"/>
            <a:ext cx="7924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635000">
              <a:defRPr sz="2400">
                <a:solidFill>
                  <a:schemeClr val="tx1"/>
                </a:solidFill>
                <a:latin typeface="Times New Roman" panose="02020603050405020304" pitchFamily="18" charset="0"/>
              </a:defRPr>
            </a:lvl1pPr>
            <a:lvl2pPr defTabSz="635000">
              <a:defRPr sz="2400">
                <a:solidFill>
                  <a:schemeClr val="tx1"/>
                </a:solidFill>
                <a:latin typeface="Times New Roman" panose="02020603050405020304" pitchFamily="18" charset="0"/>
              </a:defRPr>
            </a:lvl2pPr>
            <a:lvl3pPr defTabSz="635000">
              <a:defRPr sz="2400">
                <a:solidFill>
                  <a:schemeClr val="tx1"/>
                </a:solidFill>
                <a:latin typeface="Times New Roman" panose="02020603050405020304" pitchFamily="18" charset="0"/>
              </a:defRPr>
            </a:lvl3pPr>
            <a:lvl4pPr defTabSz="635000">
              <a:defRPr sz="2400">
                <a:solidFill>
                  <a:schemeClr val="tx1"/>
                </a:solidFill>
                <a:latin typeface="Times New Roman" panose="02020603050405020304" pitchFamily="18" charset="0"/>
              </a:defRPr>
            </a:lvl4pPr>
            <a:lvl5pPr defTabSz="635000">
              <a:defRPr sz="2400">
                <a:solidFill>
                  <a:schemeClr val="tx1"/>
                </a:solidFill>
                <a:latin typeface="Times New Roman" panose="02020603050405020304" pitchFamily="18" charset="0"/>
              </a:defRPr>
            </a:lvl5pPr>
            <a:lvl6pPr defTabSz="635000" eaLnBrk="0" fontAlgn="base" hangingPunct="0">
              <a:spcBef>
                <a:spcPct val="0"/>
              </a:spcBef>
              <a:spcAft>
                <a:spcPct val="0"/>
              </a:spcAft>
              <a:defRPr sz="2400">
                <a:solidFill>
                  <a:schemeClr val="tx1"/>
                </a:solidFill>
                <a:latin typeface="Times New Roman" panose="02020603050405020304" pitchFamily="18" charset="0"/>
              </a:defRPr>
            </a:lvl6pPr>
            <a:lvl7pPr defTabSz="635000" eaLnBrk="0" fontAlgn="base" hangingPunct="0">
              <a:spcBef>
                <a:spcPct val="0"/>
              </a:spcBef>
              <a:spcAft>
                <a:spcPct val="0"/>
              </a:spcAft>
              <a:defRPr sz="2400">
                <a:solidFill>
                  <a:schemeClr val="tx1"/>
                </a:solidFill>
                <a:latin typeface="Times New Roman" panose="02020603050405020304" pitchFamily="18" charset="0"/>
              </a:defRPr>
            </a:lvl7pPr>
            <a:lvl8pPr defTabSz="635000" eaLnBrk="0" fontAlgn="base" hangingPunct="0">
              <a:spcBef>
                <a:spcPct val="0"/>
              </a:spcBef>
              <a:spcAft>
                <a:spcPct val="0"/>
              </a:spcAft>
              <a:defRPr sz="2400">
                <a:solidFill>
                  <a:schemeClr val="tx1"/>
                </a:solidFill>
                <a:latin typeface="Times New Roman" panose="02020603050405020304" pitchFamily="18" charset="0"/>
              </a:defRPr>
            </a:lvl8pPr>
            <a:lvl9pPr defTabSz="6350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800">
                <a:cs typeface="Times New Roman" panose="02020603050405020304" pitchFamily="18" charset="0"/>
              </a:rPr>
              <a:t>c.   </a:t>
            </a:r>
            <a:r>
              <a:rPr lang="en-US" altLang="en-US" sz="2800" b="1"/>
              <a:t>Linguistic Gap</a:t>
            </a:r>
            <a:endParaRPr lang="en-US" altLang="en-US" sz="2800"/>
          </a:p>
        </p:txBody>
      </p:sp>
    </p:spTree>
    <p:extLst>
      <p:ext uri="{BB962C8B-B14F-4D97-AF65-F5344CB8AC3E}">
        <p14:creationId xmlns:p14="http://schemas.microsoft.com/office/powerpoint/2010/main" val="9865348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2" fill="hold" grpId="0" nodeType="clickEffect">
                                  <p:stCondLst>
                                    <p:cond delay="0"/>
                                  </p:stCondLst>
                                  <p:childTnLst>
                                    <p:set>
                                      <p:cBhvr>
                                        <p:cTn id="6" dur="1" fill="hold">
                                          <p:stCondLst>
                                            <p:cond delay="0"/>
                                          </p:stCondLst>
                                        </p:cTn>
                                        <p:tgtEl>
                                          <p:spTgt spid="13317"/>
                                        </p:tgtEl>
                                        <p:attrNameLst>
                                          <p:attrName>style.visibility</p:attrName>
                                        </p:attrNameLst>
                                      </p:cBhvr>
                                      <p:to>
                                        <p:strVal val="visible"/>
                                      </p:to>
                                    </p:set>
                                    <p:animEffect transition="in" filter="slide(fromRight)">
                                      <p:cBhvr>
                                        <p:cTn id="7" dur="500"/>
                                        <p:tgtEl>
                                          <p:spTgt spid="13317"/>
                                        </p:tgtEl>
                                      </p:cBhvr>
                                    </p:animEffect>
                                  </p:childTnLst>
                                  <p:subTnLst>
                                    <p:animClr clrSpc="rgb" dir="cw">
                                      <p:cBhvr override="childStyle">
                                        <p:cTn dur="1" fill="hold" display="0" masterRel="nextClick" afterEffect="1"/>
                                        <p:tgtEl>
                                          <p:spTgt spid="13317"/>
                                        </p:tgtEl>
                                        <p:attrNameLst>
                                          <p:attrName>ppt_c</p:attrName>
                                        </p:attrNameLst>
                                      </p:cBhvr>
                                      <p:to>
                                        <a:schemeClr val="folHlink"/>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2" fill="hold" grpId="0" nodeType="clickEffect">
                                  <p:stCondLst>
                                    <p:cond delay="0"/>
                                  </p:stCondLst>
                                  <p:childTnLst>
                                    <p:set>
                                      <p:cBhvr>
                                        <p:cTn id="11" dur="1" fill="hold">
                                          <p:stCondLst>
                                            <p:cond delay="0"/>
                                          </p:stCondLst>
                                        </p:cTn>
                                        <p:tgtEl>
                                          <p:spTgt spid="13319"/>
                                        </p:tgtEl>
                                        <p:attrNameLst>
                                          <p:attrName>style.visibility</p:attrName>
                                        </p:attrNameLst>
                                      </p:cBhvr>
                                      <p:to>
                                        <p:strVal val="visible"/>
                                      </p:to>
                                    </p:set>
                                    <p:animEffect transition="in" filter="slide(fromRight)">
                                      <p:cBhvr>
                                        <p:cTn id="12" dur="500"/>
                                        <p:tgtEl>
                                          <p:spTgt spid="13319"/>
                                        </p:tgtEl>
                                      </p:cBhvr>
                                    </p:animEffect>
                                  </p:childTnLst>
                                  <p:subTnLst>
                                    <p:animClr clrSpc="rgb" dir="cw">
                                      <p:cBhvr override="childStyle">
                                        <p:cTn dur="1" fill="hold" display="0" masterRel="nextClick" afterEffect="1"/>
                                        <p:tgtEl>
                                          <p:spTgt spid="13319"/>
                                        </p:tgtEl>
                                        <p:attrNameLst>
                                          <p:attrName>ppt_c</p:attrName>
                                        </p:attrNameLst>
                                      </p:cBhvr>
                                      <p:to>
                                        <a:schemeClr val="folHlink"/>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2" fill="hold" grpId="0" nodeType="clickEffect">
                                  <p:stCondLst>
                                    <p:cond delay="0"/>
                                  </p:stCondLst>
                                  <p:childTnLst>
                                    <p:set>
                                      <p:cBhvr>
                                        <p:cTn id="16" dur="1" fill="hold">
                                          <p:stCondLst>
                                            <p:cond delay="0"/>
                                          </p:stCondLst>
                                        </p:cTn>
                                        <p:tgtEl>
                                          <p:spTgt spid="13320"/>
                                        </p:tgtEl>
                                        <p:attrNameLst>
                                          <p:attrName>style.visibility</p:attrName>
                                        </p:attrNameLst>
                                      </p:cBhvr>
                                      <p:to>
                                        <p:strVal val="visible"/>
                                      </p:to>
                                    </p:set>
                                    <p:animEffect transition="in" filter="slide(fromRight)">
                                      <p:cBhvr>
                                        <p:cTn id="17" dur="500"/>
                                        <p:tgtEl>
                                          <p:spTgt spid="13320"/>
                                        </p:tgtEl>
                                      </p:cBhvr>
                                    </p:animEffect>
                                  </p:childTnLst>
                                  <p:subTnLst>
                                    <p:animClr clrSpc="rgb" dir="cw">
                                      <p:cBhvr override="childStyle">
                                        <p:cTn dur="1" fill="hold" display="0" masterRel="nextClick" afterEffect="1"/>
                                        <p:tgtEl>
                                          <p:spTgt spid="13320"/>
                                        </p:tgtEl>
                                        <p:attrNameLst>
                                          <p:attrName>ppt_c</p:attrName>
                                        </p:attrNameLst>
                                      </p:cBhvr>
                                      <p:to>
                                        <a:schemeClr val="folHlink"/>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2" fill="hold" grpId="0" nodeType="clickEffect">
                                  <p:stCondLst>
                                    <p:cond delay="0"/>
                                  </p:stCondLst>
                                  <p:childTnLst>
                                    <p:set>
                                      <p:cBhvr>
                                        <p:cTn id="21" dur="1" fill="hold">
                                          <p:stCondLst>
                                            <p:cond delay="0"/>
                                          </p:stCondLst>
                                        </p:cTn>
                                        <p:tgtEl>
                                          <p:spTgt spid="13318"/>
                                        </p:tgtEl>
                                        <p:attrNameLst>
                                          <p:attrName>style.visibility</p:attrName>
                                        </p:attrNameLst>
                                      </p:cBhvr>
                                      <p:to>
                                        <p:strVal val="visible"/>
                                      </p:to>
                                    </p:set>
                                    <p:animEffect transition="in" filter="slide(fromRight)">
                                      <p:cBhvr>
                                        <p:cTn id="22" dur="500"/>
                                        <p:tgtEl>
                                          <p:spTgt spid="13318"/>
                                        </p:tgtEl>
                                      </p:cBhvr>
                                    </p:animEffect>
                                  </p:childTnLst>
                                  <p:subTnLst>
                                    <p:animClr clrSpc="rgb" dir="cw">
                                      <p:cBhvr override="childStyle">
                                        <p:cTn dur="1" fill="hold" display="0" masterRel="nextClick" afterEffect="1"/>
                                        <p:tgtEl>
                                          <p:spTgt spid="13318"/>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autoUpdateAnimBg="0"/>
      <p:bldP spid="13318" grpId="0" autoUpdateAnimBg="0"/>
      <p:bldP spid="13319" grpId="0" autoUpdateAnimBg="0"/>
      <p:bldP spid="13320"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B9B907B-F9A2-45A5-BDBA-C371127CA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pic>
        <p:nvPicPr>
          <p:cNvPr id="11" name="Picture 10" descr="Chemical formulae are written on paper">
            <a:extLst>
              <a:ext uri="{FF2B5EF4-FFF2-40B4-BE49-F238E27FC236}">
                <a16:creationId xmlns:a16="http://schemas.microsoft.com/office/drawing/2014/main" id="{2249DF9C-03AD-BFC2-00AE-84A9303F2B1B}"/>
              </a:ext>
            </a:extLst>
          </p:cNvPr>
          <p:cNvPicPr>
            <a:picLocks noChangeAspect="1"/>
          </p:cNvPicPr>
          <p:nvPr/>
        </p:nvPicPr>
        <p:blipFill rotWithShape="1">
          <a:blip r:embed="rId2"/>
          <a:srcRect l="35092" r="35546" b="-1"/>
          <a:stretch/>
        </p:blipFill>
        <p:spPr>
          <a:xfrm>
            <a:off x="688434" y="-9525"/>
            <a:ext cx="3584766" cy="6867525"/>
          </a:xfrm>
          <a:prstGeom prst="rect">
            <a:avLst/>
          </a:prstGeom>
        </p:spPr>
      </p:pic>
      <p:sp>
        <p:nvSpPr>
          <p:cNvPr id="17" name="Freeform 6">
            <a:extLst>
              <a:ext uri="{FF2B5EF4-FFF2-40B4-BE49-F238E27FC236}">
                <a16:creationId xmlns:a16="http://schemas.microsoft.com/office/drawing/2014/main" id="{FC72A6E7-EEB3-4011-AFDE-5D01CF93E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txBody>
          <a:bodyPr/>
          <a:lstStyle/>
          <a:p>
            <a:endParaRPr lang="en-US"/>
          </a:p>
        </p:txBody>
      </p:sp>
      <p:sp>
        <p:nvSpPr>
          <p:cNvPr id="19" name="Freeform 6">
            <a:extLst>
              <a:ext uri="{FF2B5EF4-FFF2-40B4-BE49-F238E27FC236}">
                <a16:creationId xmlns:a16="http://schemas.microsoft.com/office/drawing/2014/main" id="{8CD93300-52E3-4A04-AB11-4E86A29BE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sp>
        <p:nvSpPr>
          <p:cNvPr id="3" name="Content Placeholder 2">
            <a:extLst>
              <a:ext uri="{FF2B5EF4-FFF2-40B4-BE49-F238E27FC236}">
                <a16:creationId xmlns:a16="http://schemas.microsoft.com/office/drawing/2014/main" id="{08C69421-4034-1F48-931A-0301F257BB83}"/>
              </a:ext>
            </a:extLst>
          </p:cNvPr>
          <p:cNvSpPr>
            <a:spLocks noGrp="1"/>
          </p:cNvSpPr>
          <p:nvPr>
            <p:ph idx="1"/>
          </p:nvPr>
        </p:nvSpPr>
        <p:spPr>
          <a:xfrm>
            <a:off x="4587240" y="685800"/>
            <a:ext cx="6943825" cy="5445000"/>
          </a:xfrm>
        </p:spPr>
        <p:txBody>
          <a:bodyPr>
            <a:noAutofit/>
          </a:bodyPr>
          <a:lstStyle/>
          <a:p>
            <a:r>
              <a:rPr lang="en-GB" dirty="0">
                <a:solidFill>
                  <a:schemeClr val="tx1">
                    <a:alpha val="60000"/>
                  </a:schemeClr>
                </a:solidFill>
              </a:rPr>
              <a:t>Hermeneutics is not merely a method of interpretation, but is an </a:t>
            </a:r>
            <a:r>
              <a:rPr lang="en-GB" dirty="0">
                <a:solidFill>
                  <a:srgbClr val="FF0000">
                    <a:alpha val="60000"/>
                  </a:srgbClr>
                </a:solidFill>
              </a:rPr>
              <a:t>investigation</a:t>
            </a:r>
            <a:r>
              <a:rPr lang="en-GB" dirty="0">
                <a:solidFill>
                  <a:schemeClr val="tx1">
                    <a:alpha val="60000"/>
                  </a:schemeClr>
                </a:solidFill>
              </a:rPr>
              <a:t> of the nature of understanding, which transcends the concept of method. </a:t>
            </a:r>
          </a:p>
          <a:p>
            <a:r>
              <a:rPr lang="en-GB" dirty="0">
                <a:solidFill>
                  <a:srgbClr val="FF0000">
                    <a:alpha val="60000"/>
                  </a:srgbClr>
                </a:solidFill>
              </a:rPr>
              <a:t>Truth </a:t>
            </a:r>
            <a:r>
              <a:rPr lang="en-GB" dirty="0">
                <a:solidFill>
                  <a:schemeClr val="tx1">
                    <a:alpha val="60000"/>
                  </a:schemeClr>
                </a:solidFill>
              </a:rPr>
              <a:t>is not something which may be defined by a particular technique or procedure of inquiry, but is something which may transcend the limits of methodological reasoning. </a:t>
            </a:r>
          </a:p>
          <a:p>
            <a:r>
              <a:rPr lang="en-GB" dirty="0">
                <a:solidFill>
                  <a:srgbClr val="FF0000">
                    <a:alpha val="60000"/>
                  </a:srgbClr>
                </a:solidFill>
              </a:rPr>
              <a:t>The truth of spoken or written language may be revealed when we discover the conditions for understanding its meaning.</a:t>
            </a:r>
          </a:p>
          <a:p>
            <a:pPr marL="0" indent="0">
              <a:buNone/>
            </a:pPr>
            <a:br>
              <a:rPr lang="en-GB" dirty="0">
                <a:solidFill>
                  <a:schemeClr val="tx1">
                    <a:alpha val="60000"/>
                  </a:schemeClr>
                </a:solidFill>
              </a:rPr>
            </a:br>
            <a:endParaRPr lang="en-US" dirty="0">
              <a:solidFill>
                <a:schemeClr val="tx1">
                  <a:alpha val="60000"/>
                </a:schemeClr>
              </a:solidFill>
            </a:endParaRPr>
          </a:p>
        </p:txBody>
      </p:sp>
    </p:spTree>
    <p:extLst>
      <p:ext uri="{BB962C8B-B14F-4D97-AF65-F5344CB8AC3E}">
        <p14:creationId xmlns:p14="http://schemas.microsoft.com/office/powerpoint/2010/main" val="2182187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61714-375B-CE4B-BDB6-6079336F304D}"/>
              </a:ext>
            </a:extLst>
          </p:cNvPr>
          <p:cNvSpPr>
            <a:spLocks noGrp="1"/>
          </p:cNvSpPr>
          <p:nvPr>
            <p:ph type="title"/>
          </p:nvPr>
        </p:nvSpPr>
        <p:spPr/>
        <p:txBody>
          <a:bodyPr anchor="ctr">
            <a:normAutofit/>
          </a:bodyPr>
          <a:lstStyle/>
          <a:p>
            <a:pPr algn="ctr"/>
            <a:r>
              <a:rPr lang="en-US" dirty="0"/>
              <a:t>First discussion points…</a:t>
            </a:r>
          </a:p>
        </p:txBody>
      </p:sp>
      <p:sp>
        <p:nvSpPr>
          <p:cNvPr id="3" name="Content Placeholder 2">
            <a:extLst>
              <a:ext uri="{FF2B5EF4-FFF2-40B4-BE49-F238E27FC236}">
                <a16:creationId xmlns:a16="http://schemas.microsoft.com/office/drawing/2014/main" id="{6FD4C705-8BE6-5A4B-97A2-C2D8AB7AE90D}"/>
              </a:ext>
            </a:extLst>
          </p:cNvPr>
          <p:cNvSpPr>
            <a:spLocks noGrp="1"/>
          </p:cNvSpPr>
          <p:nvPr>
            <p:ph sz="half" idx="1"/>
          </p:nvPr>
        </p:nvSpPr>
        <p:spPr/>
        <p:txBody>
          <a:bodyPr anchor="t">
            <a:normAutofit fontScale="77500" lnSpcReduction="20000"/>
          </a:bodyPr>
          <a:lstStyle/>
          <a:p>
            <a:pPr marL="0" indent="0">
              <a:lnSpc>
                <a:spcPct val="120000"/>
              </a:lnSpc>
              <a:buNone/>
            </a:pPr>
            <a:r>
              <a:rPr lang="en-GB" dirty="0"/>
              <a:t>Do you agree or disagree that an ‘understanding’ is only achieved when you successfully mediate between the past (tradition) and the present (the situation of the one who interprets)?</a:t>
            </a:r>
          </a:p>
          <a:p>
            <a:pPr marL="0" indent="0">
              <a:lnSpc>
                <a:spcPct val="120000"/>
              </a:lnSpc>
              <a:buNone/>
            </a:pPr>
            <a:endParaRPr lang="en-GB" dirty="0"/>
          </a:p>
          <a:p>
            <a:pPr marL="0" indent="0">
              <a:lnSpc>
                <a:spcPct val="120000"/>
              </a:lnSpc>
              <a:buNone/>
            </a:pPr>
            <a:r>
              <a:rPr lang="en-GB" dirty="0"/>
              <a:t>What does it mean to suggest that an interpreter must develop a consciousness of the historical reception of the object as it influences its reception in the present?</a:t>
            </a:r>
            <a:endParaRPr lang="en-US" dirty="0"/>
          </a:p>
        </p:txBody>
      </p:sp>
      <p:sp>
        <p:nvSpPr>
          <p:cNvPr id="4" name="Content Placeholder 3">
            <a:extLst>
              <a:ext uri="{FF2B5EF4-FFF2-40B4-BE49-F238E27FC236}">
                <a16:creationId xmlns:a16="http://schemas.microsoft.com/office/drawing/2014/main" id="{7AE0AB1A-6BAB-4A68-C9D2-DF8EAAB137A3}"/>
              </a:ext>
            </a:extLst>
          </p:cNvPr>
          <p:cNvSpPr>
            <a:spLocks noGrp="1"/>
          </p:cNvSpPr>
          <p:nvPr>
            <p:ph sz="half" idx="2"/>
          </p:nvPr>
        </p:nvSpPr>
        <p:spPr/>
        <p:txBody>
          <a:bodyPr>
            <a:normAutofit fontScale="77500" lnSpcReduction="20000"/>
          </a:bodyPr>
          <a:lstStyle/>
          <a:p>
            <a:pPr>
              <a:lnSpc>
                <a:spcPct val="170000"/>
              </a:lnSpc>
            </a:pPr>
            <a:r>
              <a:rPr lang="ja-JP" altLang="en-US"/>
              <a:t>你是否同意或不同意，只有当你成功地在过去（传统）与现在（解释者的处境）之间进行调解时，才能达成一种“理解”？</a:t>
            </a:r>
          </a:p>
          <a:p>
            <a:pPr>
              <a:lnSpc>
                <a:spcPct val="170000"/>
              </a:lnSpc>
            </a:pPr>
            <a:r>
              <a:rPr lang="ja-JP" altLang="en-US"/>
              <a:t>建议解释者必须发展出对对象的“历史接受”意识，因为它影响其在现在的接受，这意味着什么？</a:t>
            </a:r>
          </a:p>
          <a:p>
            <a:endParaRPr lang="en-US" dirty="0"/>
          </a:p>
        </p:txBody>
      </p:sp>
    </p:spTree>
    <p:extLst>
      <p:ext uri="{BB962C8B-B14F-4D97-AF65-F5344CB8AC3E}">
        <p14:creationId xmlns:p14="http://schemas.microsoft.com/office/powerpoint/2010/main" val="203152325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0D5FB-A157-C74A-A683-F2DAF0249FC4}"/>
              </a:ext>
            </a:extLst>
          </p:cNvPr>
          <p:cNvSpPr>
            <a:spLocks noGrp="1"/>
          </p:cNvSpPr>
          <p:nvPr>
            <p:ph idx="1"/>
          </p:nvPr>
        </p:nvSpPr>
        <p:spPr/>
        <p:txBody>
          <a:bodyPr>
            <a:normAutofit/>
          </a:bodyPr>
          <a:lstStyle/>
          <a:p>
            <a:pPr marL="0" indent="0" algn="ctr">
              <a:buNone/>
            </a:pPr>
            <a:r>
              <a:rPr lang="en-GB" sz="4800" dirty="0"/>
              <a:t>How does one experience the truth of an art or design object?</a:t>
            </a:r>
          </a:p>
          <a:p>
            <a:pPr marL="0" indent="0" algn="ctr">
              <a:buNone/>
            </a:pPr>
            <a:endParaRPr lang="en-GB" sz="4800" dirty="0"/>
          </a:p>
          <a:p>
            <a:pPr marL="0" indent="0" algn="ctr">
              <a:buNone/>
            </a:pPr>
            <a:r>
              <a:rPr lang="ja-JP" altLang="en-US" sz="4800"/>
              <a:t>个人如何体验艺术或设计对象的真实性？</a:t>
            </a:r>
          </a:p>
          <a:p>
            <a:pPr marL="0" indent="0" algn="ctr">
              <a:buNone/>
            </a:pPr>
            <a:endParaRPr lang="en-US" sz="4800" dirty="0"/>
          </a:p>
        </p:txBody>
      </p:sp>
    </p:spTree>
    <p:extLst>
      <p:ext uri="{BB962C8B-B14F-4D97-AF65-F5344CB8AC3E}">
        <p14:creationId xmlns:p14="http://schemas.microsoft.com/office/powerpoint/2010/main" val="279121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34E2B-2E67-9C45-A9CD-43360DFF15BC}"/>
              </a:ext>
            </a:extLst>
          </p:cNvPr>
          <p:cNvSpPr>
            <a:spLocks noGrp="1"/>
          </p:cNvSpPr>
          <p:nvPr>
            <p:ph type="title"/>
          </p:nvPr>
        </p:nvSpPr>
        <p:spPr>
          <a:xfrm>
            <a:off x="828675" y="738820"/>
            <a:ext cx="10772775" cy="1323439"/>
          </a:xfrm>
        </p:spPr>
        <p:txBody>
          <a:bodyPr anchor="t">
            <a:normAutofit/>
          </a:bodyPr>
          <a:lstStyle/>
          <a:p>
            <a:pPr algn="ctr"/>
            <a:r>
              <a:rPr lang="en-US" sz="4000" dirty="0"/>
              <a:t>Start with Questions</a:t>
            </a:r>
          </a:p>
        </p:txBody>
      </p:sp>
      <p:sp>
        <p:nvSpPr>
          <p:cNvPr id="3" name="Content Placeholder 2">
            <a:extLst>
              <a:ext uri="{FF2B5EF4-FFF2-40B4-BE49-F238E27FC236}">
                <a16:creationId xmlns:a16="http://schemas.microsoft.com/office/drawing/2014/main" id="{0AD556D9-1CF4-D842-9985-C1F147B0FBB0}"/>
              </a:ext>
            </a:extLst>
          </p:cNvPr>
          <p:cNvSpPr>
            <a:spLocks noGrp="1"/>
          </p:cNvSpPr>
          <p:nvPr>
            <p:ph idx="1"/>
          </p:nvPr>
        </p:nvSpPr>
        <p:spPr>
          <a:xfrm>
            <a:off x="486137" y="1875099"/>
            <a:ext cx="11115313" cy="3582361"/>
          </a:xfrm>
        </p:spPr>
        <p:txBody>
          <a:bodyPr>
            <a:normAutofit lnSpcReduction="10000"/>
          </a:bodyPr>
          <a:lstStyle/>
          <a:p>
            <a:pPr>
              <a:lnSpc>
                <a:spcPct val="100000"/>
              </a:lnSpc>
            </a:pPr>
            <a:r>
              <a:rPr lang="en-US" dirty="0">
                <a:solidFill>
                  <a:schemeClr val="tx1">
                    <a:alpha val="80000"/>
                  </a:schemeClr>
                </a:solidFill>
              </a:rPr>
              <a:t>Western philosophers often say that you need to perfect the questions before you look for solutions. Consequently, the anatomy of a good question lies in how the person frames it.</a:t>
            </a:r>
          </a:p>
          <a:p>
            <a:pPr>
              <a:lnSpc>
                <a:spcPct val="100000"/>
              </a:lnSpc>
            </a:pPr>
            <a:endParaRPr lang="en-US" dirty="0">
              <a:solidFill>
                <a:schemeClr val="tx1">
                  <a:alpha val="80000"/>
                </a:schemeClr>
              </a:solidFill>
            </a:endParaRPr>
          </a:p>
          <a:p>
            <a:pPr>
              <a:lnSpc>
                <a:spcPct val="100000"/>
              </a:lnSpc>
            </a:pPr>
            <a:r>
              <a:rPr lang="en-US" dirty="0">
                <a:solidFill>
                  <a:schemeClr val="tx1">
                    <a:alpha val="80000"/>
                  </a:schemeClr>
                </a:solidFill>
              </a:rPr>
              <a:t>Fortunately, there are existing frameworks such as the “5 Whys” and the “Who, What, Where, When, Why, and How” that have enabled researchers to go deep into understanding design problems and how to approach them optimally.</a:t>
            </a:r>
          </a:p>
          <a:p>
            <a:endParaRPr lang="en-US" sz="2000" dirty="0">
              <a:solidFill>
                <a:schemeClr val="tx1">
                  <a:alpha val="80000"/>
                </a:schemeClr>
              </a:solidFill>
            </a:endParaRPr>
          </a:p>
        </p:txBody>
      </p:sp>
      <p:grpSp>
        <p:nvGrpSpPr>
          <p:cNvPr id="17" name="Group 16">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8" name="Freeform: Shape 17">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 name="Group 18">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20" name="Freeform: Shape 19">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92045231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B8BBB-6D06-6C4F-8905-3CCED7B640F6}"/>
              </a:ext>
            </a:extLst>
          </p:cNvPr>
          <p:cNvSpPr>
            <a:spLocks noGrp="1"/>
          </p:cNvSpPr>
          <p:nvPr>
            <p:ph type="title"/>
          </p:nvPr>
        </p:nvSpPr>
        <p:spPr>
          <a:xfrm>
            <a:off x="5069940" y="365124"/>
            <a:ext cx="6172200" cy="1828800"/>
          </a:xfrm>
        </p:spPr>
        <p:txBody>
          <a:bodyPr>
            <a:normAutofit/>
          </a:bodyPr>
          <a:lstStyle/>
          <a:p>
            <a:r>
              <a:rPr lang="en-US"/>
              <a:t>Questions started…</a:t>
            </a:r>
          </a:p>
        </p:txBody>
      </p:sp>
      <p:pic>
        <p:nvPicPr>
          <p:cNvPr id="5" name="Picture 4" descr="A picture containing water, sky, outdoor, lake&#10;&#10;Description automatically generated">
            <a:extLst>
              <a:ext uri="{FF2B5EF4-FFF2-40B4-BE49-F238E27FC236}">
                <a16:creationId xmlns:a16="http://schemas.microsoft.com/office/drawing/2014/main" id="{557C3515-6082-E84C-89B1-F14FD006DC03}"/>
              </a:ext>
            </a:extLst>
          </p:cNvPr>
          <p:cNvPicPr>
            <a:picLocks noChangeAspect="1"/>
          </p:cNvPicPr>
          <p:nvPr/>
        </p:nvPicPr>
        <p:blipFill rotWithShape="1">
          <a:blip r:embed="rId2"/>
          <a:srcRect l="37848" r="18177"/>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2142EFEE-638F-9C41-B8B6-2952D50F36B4}"/>
              </a:ext>
            </a:extLst>
          </p:cNvPr>
          <p:cNvSpPr>
            <a:spLocks noGrp="1"/>
          </p:cNvSpPr>
          <p:nvPr>
            <p:ph idx="1"/>
          </p:nvPr>
        </p:nvSpPr>
        <p:spPr>
          <a:xfrm>
            <a:off x="5069940" y="2322576"/>
            <a:ext cx="6172200" cy="3858768"/>
          </a:xfrm>
        </p:spPr>
        <p:txBody>
          <a:bodyPr>
            <a:normAutofit/>
          </a:bodyPr>
          <a:lstStyle/>
          <a:p>
            <a:pPr fontAlgn="base"/>
            <a:r>
              <a:rPr lang="en-GB" sz="1900" b="1"/>
              <a:t>Explorative</a:t>
            </a:r>
            <a:r>
              <a:rPr lang="en-GB" sz="1900"/>
              <a:t> questions force expansion on new points of view and uncovered areas. </a:t>
            </a:r>
            <a:r>
              <a:rPr lang="en-GB" sz="1900" i="1"/>
              <a:t>Have you thought of…?</a:t>
            </a:r>
            <a:endParaRPr lang="en-GB" sz="1900"/>
          </a:p>
          <a:p>
            <a:pPr fontAlgn="base"/>
            <a:r>
              <a:rPr lang="en-GB" sz="1900" b="1"/>
              <a:t>Affective</a:t>
            </a:r>
            <a:r>
              <a:rPr lang="en-GB" sz="1900"/>
              <a:t> questions reveal people’s feelings about something. </a:t>
            </a:r>
            <a:r>
              <a:rPr lang="en-GB" sz="1900" i="1"/>
              <a:t>How do you feel about…?</a:t>
            </a:r>
            <a:endParaRPr lang="en-GB" sz="1900"/>
          </a:p>
          <a:p>
            <a:pPr fontAlgn="base"/>
            <a:r>
              <a:rPr lang="en-GB" sz="1900" b="1"/>
              <a:t>Reflective</a:t>
            </a:r>
            <a:r>
              <a:rPr lang="en-GB" sz="1900"/>
              <a:t> questions encourage more elaboration. </a:t>
            </a:r>
            <a:r>
              <a:rPr lang="en-GB" sz="1900" i="1"/>
              <a:t>What do you think causes…?</a:t>
            </a:r>
            <a:endParaRPr lang="en-GB" sz="1900"/>
          </a:p>
          <a:p>
            <a:pPr fontAlgn="base"/>
            <a:r>
              <a:rPr lang="en-GB" sz="1900" b="1"/>
              <a:t>Probing</a:t>
            </a:r>
            <a:r>
              <a:rPr lang="en-GB" sz="1900"/>
              <a:t> questions invite a deeper examination. </a:t>
            </a:r>
            <a:r>
              <a:rPr lang="en-GB" sz="1900" i="1"/>
              <a:t>Can you describe how…?</a:t>
            </a:r>
            <a:endParaRPr lang="en-GB" sz="1900"/>
          </a:p>
          <a:p>
            <a:pPr fontAlgn="base"/>
            <a:r>
              <a:rPr lang="en-GB" sz="1900" b="1"/>
              <a:t>Analytical</a:t>
            </a:r>
            <a:r>
              <a:rPr lang="en-GB" sz="1900"/>
              <a:t> questions look for the roots of a problem. </a:t>
            </a:r>
            <a:r>
              <a:rPr lang="en-GB" sz="1900" i="1"/>
              <a:t>What are the causes of…?</a:t>
            </a:r>
            <a:endParaRPr lang="en-GB" sz="1900"/>
          </a:p>
          <a:p>
            <a:pPr fontAlgn="base"/>
            <a:r>
              <a:rPr lang="en-GB" sz="1900" b="1"/>
              <a:t>Clarifying</a:t>
            </a:r>
            <a:r>
              <a:rPr lang="en-GB" sz="1900"/>
              <a:t> questions help align and avoid misunderstandings. </a:t>
            </a:r>
            <a:r>
              <a:rPr lang="en-GB" sz="1900" i="1"/>
              <a:t>So, you mean that..?</a:t>
            </a:r>
            <a:endParaRPr lang="en-GB" sz="1900"/>
          </a:p>
          <a:p>
            <a:endParaRPr lang="en-US" sz="1900"/>
          </a:p>
        </p:txBody>
      </p:sp>
    </p:spTree>
    <p:extLst>
      <p:ext uri="{BB962C8B-B14F-4D97-AF65-F5344CB8AC3E}">
        <p14:creationId xmlns:p14="http://schemas.microsoft.com/office/powerpoint/2010/main" val="39128305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F040FCE9-713B-4620-B384-C468AFBBB7E0}"/>
              </a:ext>
            </a:extLst>
          </p:cNvPr>
          <p:cNvPicPr>
            <a:picLocks noChangeAspect="1"/>
          </p:cNvPicPr>
          <p:nvPr/>
        </p:nvPicPr>
        <p:blipFill rotWithShape="1">
          <a:blip r:embed="rId2">
            <a:alphaModFix amt="40000"/>
          </a:blip>
          <a:srcRect t="3582" b="21418"/>
          <a:stretch/>
        </p:blipFill>
        <p:spPr>
          <a:xfrm>
            <a:off x="20" y="10"/>
            <a:ext cx="12191980" cy="6857990"/>
          </a:xfrm>
          <a:prstGeom prst="rect">
            <a:avLst/>
          </a:prstGeom>
        </p:spPr>
      </p:pic>
      <p:sp>
        <p:nvSpPr>
          <p:cNvPr id="2" name="Title 1">
            <a:extLst>
              <a:ext uri="{FF2B5EF4-FFF2-40B4-BE49-F238E27FC236}">
                <a16:creationId xmlns:a16="http://schemas.microsoft.com/office/drawing/2014/main" id="{DC86474B-1E00-D94C-8337-D4612DE3B9D1}"/>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11500">
                <a:ln w="22225">
                  <a:solidFill>
                    <a:schemeClr val="tx1"/>
                  </a:solidFill>
                  <a:miter lim="800000"/>
                </a:ln>
                <a:noFill/>
              </a:rPr>
              <a:t>What questions are asked here?</a:t>
            </a:r>
          </a:p>
        </p:txBody>
      </p:sp>
    </p:spTree>
    <p:extLst>
      <p:ext uri="{BB962C8B-B14F-4D97-AF65-F5344CB8AC3E}">
        <p14:creationId xmlns:p14="http://schemas.microsoft.com/office/powerpoint/2010/main" val="325967336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7" name="Picture 1">
            <a:extLst>
              <a:ext uri="{FF2B5EF4-FFF2-40B4-BE49-F238E27FC236}">
                <a16:creationId xmlns:a16="http://schemas.microsoft.com/office/drawing/2014/main" id="{8B4CD2BF-2620-9448-ACCB-4EAE8D22BFDF}"/>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12267" b="19655"/>
          <a:stretch/>
        </p:blipFill>
        <p:spPr bwMode="auto">
          <a:xfrm>
            <a:off x="276351" y="179108"/>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8" name="TextBox 2">
            <a:extLst>
              <a:ext uri="{FF2B5EF4-FFF2-40B4-BE49-F238E27FC236}">
                <a16:creationId xmlns:a16="http://schemas.microsoft.com/office/drawing/2014/main" id="{8F236583-4B65-DB48-9FA1-81E6E916A393}"/>
              </a:ext>
            </a:extLst>
          </p:cNvPr>
          <p:cNvSpPr txBox="1">
            <a:spLocks noChangeArrowheads="1"/>
          </p:cNvSpPr>
          <p:nvPr/>
        </p:nvSpPr>
        <p:spPr bwMode="auto">
          <a:xfrm>
            <a:off x="5549097" y="621055"/>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dirty="0">
                <a:solidFill>
                  <a:srgbClr val="FFFFFF"/>
                </a:solidFill>
                <a:latin typeface="+mn-lt"/>
                <a:ea typeface="+mn-ea"/>
              </a:rPr>
              <a:t>Edward Hopper, New York Movie, 1939</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98" name="Rectangle 197">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199">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1" name="Picture 4" descr="&#10;Hoppergas.jpg                                                  00133EB8Disque                         BF752155:">
            <a:extLst>
              <a:ext uri="{FF2B5EF4-FFF2-40B4-BE49-F238E27FC236}">
                <a16:creationId xmlns:a16="http://schemas.microsoft.com/office/drawing/2014/main" id="{0B103171-9C30-8E4D-843F-55C6036AE0B9}"/>
              </a:ext>
            </a:extLst>
          </p:cNvPr>
          <p:cNvPicPr>
            <a:picLocks noGrp="1" noChangeAspect="1" noChangeArrowheads="1"/>
          </p:cNvPicPr>
          <p:nvPr>
            <p:ph idx="1"/>
          </p:nvPr>
        </p:nvPicPr>
        <p:blipFill rotWithShape="1">
          <a:blip r:embed="rId3">
            <a:alphaModFix amt="60000"/>
            <a:extLst>
              <a:ext uri="{28A0092B-C50C-407E-A947-70E740481C1C}">
                <a14:useLocalDpi xmlns:a14="http://schemas.microsoft.com/office/drawing/2010/main" val="0"/>
              </a:ext>
            </a:extLst>
          </a:blip>
          <a:srcRect t="12081" b="3345"/>
          <a:stretch/>
        </p:blipFill>
        <p:spPr>
          <a:xfrm>
            <a:off x="180975" y="182880"/>
            <a:ext cx="11823637" cy="6499784"/>
          </a:xfrm>
          <a:prstGeom prst="rect">
            <a:avLst/>
          </a:prstGeom>
        </p:spPr>
      </p:pic>
      <p:sp>
        <p:nvSpPr>
          <p:cNvPr id="7173" name="Text Box 5">
            <a:extLst>
              <a:ext uri="{FF2B5EF4-FFF2-40B4-BE49-F238E27FC236}">
                <a16:creationId xmlns:a16="http://schemas.microsoft.com/office/drawing/2014/main" id="{F0B49E12-602F-3D42-86DA-6C580B2DAEE4}"/>
              </a:ext>
            </a:extLst>
          </p:cNvPr>
          <p:cNvSpPr txBox="1">
            <a:spLocks noChangeArrowheads="1"/>
          </p:cNvSpPr>
          <p:nvPr/>
        </p:nvSpPr>
        <p:spPr bwMode="auto">
          <a:xfrm>
            <a:off x="838200" y="3526300"/>
            <a:ext cx="10165218" cy="258845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defRPr/>
            </a:pPr>
            <a:r>
              <a:rPr lang="en-US" sz="2000">
                <a:solidFill>
                  <a:srgbClr val="FFFFFF"/>
                </a:solidFill>
              </a:rPr>
              <a:t>Edward Hopper, Gas, 1940</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09" name="Picture 1">
            <a:extLst>
              <a:ext uri="{FF2B5EF4-FFF2-40B4-BE49-F238E27FC236}">
                <a16:creationId xmlns:a16="http://schemas.microsoft.com/office/drawing/2014/main" id="{DB27360B-B945-034C-87BD-84CEB697809C}"/>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l="860" r="2" b="2"/>
          <a:stretch/>
        </p:blipFill>
        <p:spPr bwMode="auto">
          <a:xfrm>
            <a:off x="187388" y="146626"/>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0" name="TextBox 1">
            <a:extLst>
              <a:ext uri="{FF2B5EF4-FFF2-40B4-BE49-F238E27FC236}">
                <a16:creationId xmlns:a16="http://schemas.microsoft.com/office/drawing/2014/main" id="{6F70DEC2-6936-7541-B847-3FF3B6F78167}"/>
              </a:ext>
            </a:extLst>
          </p:cNvPr>
          <p:cNvSpPr txBox="1">
            <a:spLocks noChangeArrowheads="1"/>
          </p:cNvSpPr>
          <p:nvPr/>
        </p:nvSpPr>
        <p:spPr bwMode="auto">
          <a:xfrm>
            <a:off x="722453" y="5710397"/>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dirty="0">
                <a:solidFill>
                  <a:srgbClr val="FFFFFF"/>
                </a:solidFill>
                <a:latin typeface="+mn-lt"/>
                <a:ea typeface="+mn-ea"/>
              </a:rPr>
              <a:t>Edward Hopper, Nighthawks, 1942</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7" name="Picture 1">
            <a:extLst>
              <a:ext uri="{FF2B5EF4-FFF2-40B4-BE49-F238E27FC236}">
                <a16:creationId xmlns:a16="http://schemas.microsoft.com/office/drawing/2014/main" id="{3DEB9A8D-566D-C44B-A915-CC6574BFEAB1}"/>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18564" b="1476"/>
          <a:stretch/>
        </p:blipFill>
        <p:spPr bwMode="auto">
          <a:xfrm>
            <a:off x="187388" y="175336"/>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8" name="TextBox 2">
            <a:extLst>
              <a:ext uri="{FF2B5EF4-FFF2-40B4-BE49-F238E27FC236}">
                <a16:creationId xmlns:a16="http://schemas.microsoft.com/office/drawing/2014/main" id="{55A99FC6-9647-F84B-9CDC-5893BF323DA0}"/>
              </a:ext>
            </a:extLst>
          </p:cNvPr>
          <p:cNvSpPr txBox="1">
            <a:spLocks noChangeArrowheads="1"/>
          </p:cNvSpPr>
          <p:nvPr/>
        </p:nvSpPr>
        <p:spPr bwMode="auto">
          <a:xfrm>
            <a:off x="187388" y="273814"/>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nSpc>
                <a:spcPct val="90000"/>
              </a:lnSpc>
              <a:spcBef>
                <a:spcPct val="0"/>
              </a:spcBef>
              <a:spcAft>
                <a:spcPts val="600"/>
              </a:spcAft>
              <a:buNone/>
            </a:pPr>
            <a:r>
              <a:rPr lang="en-US" altLang="fr-FR" sz="2000" dirty="0">
                <a:solidFill>
                  <a:srgbClr val="FFFFFF"/>
                </a:solidFill>
                <a:latin typeface="+mn-lt"/>
                <a:ea typeface="+mn-ea"/>
              </a:rPr>
              <a:t>Edward Hopper, Sunlight in a Cafeteria, 1958</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1" name="Picture 4">
            <a:extLst>
              <a:ext uri="{FF2B5EF4-FFF2-40B4-BE49-F238E27FC236}">
                <a16:creationId xmlns:a16="http://schemas.microsoft.com/office/drawing/2014/main" id="{2924A7A0-BBE6-C440-9891-5BA1ABA44AC6}"/>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24469" b="13936"/>
          <a:stretch/>
        </p:blipFill>
        <p:spPr bwMode="auto">
          <a:xfrm>
            <a:off x="180975" y="179108"/>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2" name="TextBox 1">
            <a:extLst>
              <a:ext uri="{FF2B5EF4-FFF2-40B4-BE49-F238E27FC236}">
                <a16:creationId xmlns:a16="http://schemas.microsoft.com/office/drawing/2014/main" id="{BC1A3D7C-80A5-4740-B4A6-38E15910416C}"/>
              </a:ext>
            </a:extLst>
          </p:cNvPr>
          <p:cNvSpPr txBox="1">
            <a:spLocks noChangeArrowheads="1"/>
          </p:cNvSpPr>
          <p:nvPr/>
        </p:nvSpPr>
        <p:spPr bwMode="auto">
          <a:xfrm>
            <a:off x="1324336" y="5945409"/>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nSpc>
                <a:spcPct val="90000"/>
              </a:lnSpc>
              <a:spcBef>
                <a:spcPct val="0"/>
              </a:spcBef>
              <a:spcAft>
                <a:spcPts val="600"/>
              </a:spcAft>
              <a:buNone/>
            </a:pPr>
            <a:r>
              <a:rPr lang="en-US" altLang="fr-FR" sz="2000" dirty="0">
                <a:solidFill>
                  <a:srgbClr val="FFFFFF"/>
                </a:solidFill>
                <a:latin typeface="+mn-lt"/>
                <a:ea typeface="+mn-ea"/>
              </a:rPr>
              <a:t>Edward Hopper, Office at Night, 1940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5" name="Picture 1">
            <a:extLst>
              <a:ext uri="{FF2B5EF4-FFF2-40B4-BE49-F238E27FC236}">
                <a16:creationId xmlns:a16="http://schemas.microsoft.com/office/drawing/2014/main" id="{E89A9F2C-6527-FF48-BA43-38A2D45C563B}"/>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24856" b="6213"/>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6" name="TextBox 2">
            <a:extLst>
              <a:ext uri="{FF2B5EF4-FFF2-40B4-BE49-F238E27FC236}">
                <a16:creationId xmlns:a16="http://schemas.microsoft.com/office/drawing/2014/main" id="{777ECF54-B490-F14E-8ECF-629760B2A2C6}"/>
              </a:ext>
            </a:extLst>
          </p:cNvPr>
          <p:cNvSpPr txBox="1">
            <a:spLocks noChangeArrowheads="1"/>
          </p:cNvSpPr>
          <p:nvPr/>
        </p:nvSpPr>
        <p:spPr bwMode="auto">
          <a:xfrm>
            <a:off x="838200" y="3526300"/>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rgbClr val="FFFFFF"/>
                </a:solidFill>
                <a:latin typeface="+mn-lt"/>
                <a:ea typeface="+mn-ea"/>
              </a:rPr>
              <a:t>Edward Hopper, Room in New York, 1932</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50BC4-E704-8D42-96AA-DF7D3AFE1191}"/>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Hans Georg Gadamer</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book, shelf, person&#10;&#10;Description automatically generated">
            <a:extLst>
              <a:ext uri="{FF2B5EF4-FFF2-40B4-BE49-F238E27FC236}">
                <a16:creationId xmlns:a16="http://schemas.microsoft.com/office/drawing/2014/main" id="{D9E8DC04-CAD6-BD4E-8B66-EF0F510FE9CE}"/>
              </a:ext>
            </a:extLst>
          </p:cNvPr>
          <p:cNvPicPr>
            <a:picLocks noGrp="1" noChangeAspect="1"/>
          </p:cNvPicPr>
          <p:nvPr>
            <p:ph idx="1"/>
          </p:nvPr>
        </p:nvPicPr>
        <p:blipFill rotWithShape="1">
          <a:blip r:embed="rId2"/>
          <a:srcRect r="-1" b="41"/>
          <a:stretch/>
        </p:blipFill>
        <p:spPr>
          <a:xfrm>
            <a:off x="976251" y="942538"/>
            <a:ext cx="7163222" cy="4808332"/>
          </a:xfrm>
          <a:prstGeom prst="rect">
            <a:avLst/>
          </a:prstGeom>
          <a:effectLst/>
        </p:spPr>
      </p:pic>
    </p:spTree>
    <p:extLst>
      <p:ext uri="{BB962C8B-B14F-4D97-AF65-F5344CB8AC3E}">
        <p14:creationId xmlns:p14="http://schemas.microsoft.com/office/powerpoint/2010/main" val="40617711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07D46DAD-D656-40AA-91B0-B12884648EEF}"/>
              </a:ext>
            </a:extLst>
          </p:cNvPr>
          <p:cNvPicPr>
            <a:picLocks noChangeAspect="1"/>
          </p:cNvPicPr>
          <p:nvPr/>
        </p:nvPicPr>
        <p:blipFill rotWithShape="1">
          <a:blip r:embed="rId2">
            <a:alphaModFix amt="50000"/>
          </a:blip>
          <a:srcRect t="1220" b="14510"/>
          <a:stretch/>
        </p:blipFill>
        <p:spPr>
          <a:xfrm>
            <a:off x="20" y="1"/>
            <a:ext cx="12191980" cy="6857999"/>
          </a:xfrm>
          <a:prstGeom prst="rect">
            <a:avLst/>
          </a:prstGeom>
        </p:spPr>
      </p:pic>
      <p:sp>
        <p:nvSpPr>
          <p:cNvPr id="2" name="Title 1">
            <a:extLst>
              <a:ext uri="{FF2B5EF4-FFF2-40B4-BE49-F238E27FC236}">
                <a16:creationId xmlns:a16="http://schemas.microsoft.com/office/drawing/2014/main" id="{C798964C-7388-204D-AE8C-6D9BC4D10925}"/>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summary</a:t>
            </a:r>
          </a:p>
        </p:txBody>
      </p:sp>
    </p:spTree>
    <p:extLst>
      <p:ext uri="{BB962C8B-B14F-4D97-AF65-F5344CB8AC3E}">
        <p14:creationId xmlns:p14="http://schemas.microsoft.com/office/powerpoint/2010/main" val="28145539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63BCC8-DAA6-F845-A704-2D14C54C6A0E}"/>
              </a:ext>
            </a:extLst>
          </p:cNvPr>
          <p:cNvSpPr>
            <a:spLocks noGrp="1"/>
          </p:cNvSpPr>
          <p:nvPr>
            <p:ph idx="1"/>
          </p:nvPr>
        </p:nvSpPr>
        <p:spPr>
          <a:xfrm>
            <a:off x="485775" y="900113"/>
            <a:ext cx="11244263" cy="5700712"/>
          </a:xfrm>
        </p:spPr>
        <p:txBody>
          <a:bodyPr>
            <a:normAutofit fontScale="85000" lnSpcReduction="10000"/>
          </a:bodyPr>
          <a:lstStyle/>
          <a:p>
            <a:pPr>
              <a:lnSpc>
                <a:spcPct val="170000"/>
              </a:lnSpc>
            </a:pPr>
            <a:r>
              <a:rPr lang="en-GB" sz="3200" dirty="0">
                <a:solidFill>
                  <a:srgbClr val="FFFFFF"/>
                </a:solidFill>
              </a:rPr>
              <a:t>The first section of </a:t>
            </a:r>
            <a:r>
              <a:rPr lang="en-GB" sz="3200" i="1" dirty="0">
                <a:solidFill>
                  <a:srgbClr val="FFFFFF"/>
                </a:solidFill>
              </a:rPr>
              <a:t>Truth and Method</a:t>
            </a:r>
            <a:r>
              <a:rPr lang="en-GB" sz="3200" dirty="0">
                <a:solidFill>
                  <a:srgbClr val="FFFFFF"/>
                </a:solidFill>
              </a:rPr>
              <a:t> examines the question of truth in terms of aesthetic consciousness. In it, Gadamer attempts to illuminate the phenomenon of understanding. </a:t>
            </a:r>
          </a:p>
          <a:p>
            <a:pPr>
              <a:lnSpc>
                <a:spcPct val="170000"/>
              </a:lnSpc>
            </a:pPr>
            <a:r>
              <a:rPr lang="en-GB" sz="3200" dirty="0">
                <a:solidFill>
                  <a:srgbClr val="FFFFFF"/>
                </a:solidFill>
              </a:rPr>
              <a:t>The concept of aesthetic perception is a phenomenon of post-Cartesian (modern) philosophy, and it implies a subjective, nonempirical domain of experience that represents in the aesthetic image a transformation and revelation of the truth of human existence.</a:t>
            </a:r>
          </a:p>
          <a:p>
            <a:endParaRPr lang="en-GB" dirty="0">
              <a:solidFill>
                <a:srgbClr val="FFFFFF"/>
              </a:solidFill>
            </a:endParaRPr>
          </a:p>
          <a:p>
            <a:endParaRPr lang="en-GB"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2139212334"/>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348561-EE71-874B-9DCA-F06609D800CD}"/>
              </a:ext>
            </a:extLst>
          </p:cNvPr>
          <p:cNvSpPr>
            <a:spLocks noGrp="1"/>
          </p:cNvSpPr>
          <p:nvPr>
            <p:ph idx="1"/>
          </p:nvPr>
        </p:nvSpPr>
        <p:spPr>
          <a:xfrm>
            <a:off x="604837" y="700087"/>
            <a:ext cx="10982325" cy="5691188"/>
          </a:xfrm>
        </p:spPr>
        <p:txBody>
          <a:bodyPr>
            <a:normAutofit/>
          </a:bodyPr>
          <a:lstStyle/>
          <a:p>
            <a:r>
              <a:rPr lang="en-GB" dirty="0">
                <a:solidFill>
                  <a:srgbClr val="FFFFFF"/>
                </a:solidFill>
              </a:rPr>
              <a:t>Although different from the “knowing” of empirical sciences, art is to be acknowledged as a form of </a:t>
            </a:r>
            <a:r>
              <a:rPr lang="en-GB" b="1" dirty="0">
                <a:solidFill>
                  <a:srgbClr val="FFFFFF"/>
                </a:solidFill>
              </a:rPr>
              <a:t>timeless knowledge</a:t>
            </a:r>
            <a:r>
              <a:rPr lang="en-GB" dirty="0">
                <a:solidFill>
                  <a:srgbClr val="FFFFFF"/>
                </a:solidFill>
              </a:rPr>
              <a:t>, a mode by which humanity comes to understand itself. The work of art presents a form of dynamic play that is not a static and objective subject-object relationship but rather a dynamic and subjective event of consciousness that transforms the ontological status of both the viewer and the artwork. </a:t>
            </a:r>
          </a:p>
          <a:p>
            <a:endParaRPr lang="en-GB" dirty="0">
              <a:solidFill>
                <a:srgbClr val="FFFFFF"/>
              </a:solidFill>
            </a:endParaRPr>
          </a:p>
          <a:p>
            <a:r>
              <a:rPr lang="en-GB" dirty="0">
                <a:solidFill>
                  <a:srgbClr val="FFFFFF"/>
                </a:solidFill>
              </a:rPr>
              <a:t>The meaning, or truth, of a work of art is not in the object itself but is established in the one who views it. The subjective self-understanding of human existence achieved in aesthetic perception—the hermeneutics of art—is a model for the nature of hermeneutics in general</a:t>
            </a:r>
            <a:endParaRPr lang="en-US" dirty="0">
              <a:solidFill>
                <a:srgbClr val="FFFFFF"/>
              </a:solidFill>
            </a:endParaRPr>
          </a:p>
        </p:txBody>
      </p:sp>
    </p:spTree>
    <p:extLst>
      <p:ext uri="{BB962C8B-B14F-4D97-AF65-F5344CB8AC3E}">
        <p14:creationId xmlns:p14="http://schemas.microsoft.com/office/powerpoint/2010/main" val="5083942"/>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6ED185-4DD5-AC4D-BFC9-DEBE382786F9}"/>
              </a:ext>
            </a:extLst>
          </p:cNvPr>
          <p:cNvSpPr>
            <a:spLocks noGrp="1"/>
          </p:cNvSpPr>
          <p:nvPr>
            <p:ph idx="1"/>
          </p:nvPr>
        </p:nvSpPr>
        <p:spPr>
          <a:xfrm>
            <a:off x="838200" y="1825625"/>
            <a:ext cx="10515600" cy="4351338"/>
          </a:xfrm>
        </p:spPr>
        <p:txBody>
          <a:bodyPr>
            <a:normAutofit/>
          </a:bodyPr>
          <a:lstStyle/>
          <a:p>
            <a:r>
              <a:rPr lang="en-GB" dirty="0">
                <a:solidFill>
                  <a:srgbClr val="FFFFFF"/>
                </a:solidFill>
              </a:rPr>
              <a:t>In the second section of his work, Gadamer discusses the nature of understanding in the humanities and social sciences. All forms of human understanding (and human existence) are temporal, finite, and therefore historical. </a:t>
            </a:r>
          </a:p>
          <a:p>
            <a:endParaRPr lang="en-GB" dirty="0">
              <a:solidFill>
                <a:srgbClr val="FFFFFF"/>
              </a:solidFill>
            </a:endParaRPr>
          </a:p>
          <a:p>
            <a:r>
              <a:rPr lang="en-GB" dirty="0">
                <a:solidFill>
                  <a:srgbClr val="FFFFFF"/>
                </a:solidFill>
              </a:rPr>
              <a:t>That there is ultimately no objective or absolute vision of truth is fundamental to the existential view of the finitude and perspectivity of human existence</a:t>
            </a:r>
            <a:endParaRPr lang="en-US" dirty="0">
              <a:solidFill>
                <a:srgbClr val="FFFFFF"/>
              </a:solidFill>
            </a:endParaRPr>
          </a:p>
        </p:txBody>
      </p:sp>
    </p:spTree>
    <p:extLst>
      <p:ext uri="{BB962C8B-B14F-4D97-AF65-F5344CB8AC3E}">
        <p14:creationId xmlns:p14="http://schemas.microsoft.com/office/powerpoint/2010/main" val="3344125201"/>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5065833-EC4B-5A48-9374-2A0DDFF20F60}"/>
              </a:ext>
            </a:extLst>
          </p:cNvPr>
          <p:cNvSpPr>
            <a:spLocks noGrp="1"/>
          </p:cNvSpPr>
          <p:nvPr>
            <p:ph idx="1"/>
          </p:nvPr>
        </p:nvSpPr>
        <p:spPr>
          <a:xfrm>
            <a:off x="628650" y="928689"/>
            <a:ext cx="10725149" cy="5248274"/>
          </a:xfrm>
        </p:spPr>
        <p:txBody>
          <a:bodyPr>
            <a:noAutofit/>
          </a:bodyPr>
          <a:lstStyle/>
          <a:p>
            <a:r>
              <a:rPr lang="en-GB" sz="3200" dirty="0">
                <a:solidFill>
                  <a:srgbClr val="FFFFFF"/>
                </a:solidFill>
              </a:rPr>
              <a:t>In the third and final section of </a:t>
            </a:r>
            <a:r>
              <a:rPr lang="en-GB" sz="3200" i="1" dirty="0">
                <a:solidFill>
                  <a:srgbClr val="FFFFFF"/>
                </a:solidFill>
              </a:rPr>
              <a:t>Truth and Method</a:t>
            </a:r>
            <a:r>
              <a:rPr lang="en-GB" sz="3200" dirty="0">
                <a:solidFill>
                  <a:srgbClr val="FFFFFF"/>
                </a:solidFill>
              </a:rPr>
              <a:t>, Gadamer discusses the nature of language as a determinant of the hermeneutic experience. </a:t>
            </a:r>
          </a:p>
          <a:p>
            <a:endParaRPr lang="en-GB" sz="3200" dirty="0">
              <a:solidFill>
                <a:srgbClr val="FFFFFF"/>
              </a:solidFill>
            </a:endParaRPr>
          </a:p>
          <a:p>
            <a:r>
              <a:rPr lang="en-GB" sz="3200" dirty="0">
                <a:solidFill>
                  <a:srgbClr val="FFFFFF"/>
                </a:solidFill>
              </a:rPr>
              <a:t>Language is a system of formal relations. It is intimately tied to the existential nature of man’s subjectivity and thought.</a:t>
            </a:r>
          </a:p>
          <a:p>
            <a:r>
              <a:rPr lang="en-GB" sz="3200" dirty="0">
                <a:solidFill>
                  <a:srgbClr val="FFFFFF"/>
                </a:solidFill>
              </a:rPr>
              <a:t> Language opens, or discloses, the world as a phenomenological construct of human experience (consciousness); it is in and through the medium of </a:t>
            </a:r>
            <a:r>
              <a:rPr lang="en-GB" sz="3200" dirty="0" err="1">
                <a:solidFill>
                  <a:srgbClr val="FFFFFF"/>
                </a:solidFill>
              </a:rPr>
              <a:t>linguisticality</a:t>
            </a:r>
            <a:r>
              <a:rPr lang="en-GB" sz="3200" dirty="0">
                <a:solidFill>
                  <a:srgbClr val="FFFFFF"/>
                </a:solidFill>
              </a:rPr>
              <a:t> that man exists.</a:t>
            </a:r>
            <a:endParaRPr lang="en-US" sz="3200" dirty="0">
              <a:solidFill>
                <a:srgbClr val="FFFFFF"/>
              </a:solidFill>
            </a:endParaRPr>
          </a:p>
        </p:txBody>
      </p:sp>
    </p:spTree>
    <p:extLst>
      <p:ext uri="{BB962C8B-B14F-4D97-AF65-F5344CB8AC3E}">
        <p14:creationId xmlns:p14="http://schemas.microsoft.com/office/powerpoint/2010/main" val="3830846200"/>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96DB794-C00B-4D2C-B794-6C9E15FA3FDF}"/>
              </a:ext>
            </a:extLst>
          </p:cNvPr>
          <p:cNvGraphicFramePr>
            <a:graphicFrameLocks noGrp="1"/>
          </p:cNvGraphicFramePr>
          <p:nvPr>
            <p:ph idx="1"/>
            <p:extLst>
              <p:ext uri="{D42A27DB-BD31-4B8C-83A1-F6EECF244321}">
                <p14:modId xmlns:p14="http://schemas.microsoft.com/office/powerpoint/2010/main" val="1783501955"/>
              </p:ext>
            </p:extLst>
          </p:nvPr>
        </p:nvGraphicFramePr>
        <p:xfrm>
          <a:off x="810228" y="567159"/>
          <a:ext cx="10543572" cy="56098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1543723"/>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66B6F6C8-FDD4-BD43-997C-6A93D7037C21}"/>
              </a:ext>
            </a:extLst>
          </p:cNvPr>
          <p:cNvSpPr>
            <a:spLocks noGrp="1"/>
          </p:cNvSpPr>
          <p:nvPr>
            <p:ph type="title"/>
          </p:nvPr>
        </p:nvSpPr>
        <p:spPr>
          <a:xfrm>
            <a:off x="1932903" y="949325"/>
            <a:ext cx="8071706" cy="2387600"/>
          </a:xfrm>
        </p:spPr>
        <p:txBody>
          <a:bodyPr vert="horz" lIns="91440" tIns="45720" rIns="91440" bIns="45720" rtlCol="0" anchor="b">
            <a:normAutofit/>
          </a:bodyPr>
          <a:lstStyle/>
          <a:p>
            <a:r>
              <a:rPr lang="en-US" sz="6600" dirty="0">
                <a:solidFill>
                  <a:schemeClr val="bg1"/>
                </a:solidFill>
              </a:rPr>
              <a:t>TASKS</a:t>
            </a:r>
            <a:endParaRPr lang="en-US" sz="6600" kern="1200" dirty="0">
              <a:solidFill>
                <a:schemeClr val="bg1"/>
              </a:solidFill>
              <a:latin typeface="+mj-lt"/>
              <a:ea typeface="+mj-ea"/>
              <a:cs typeface="+mj-cs"/>
            </a:endParaRPr>
          </a:p>
        </p:txBody>
      </p:sp>
      <p:cxnSp>
        <p:nvCxnSpPr>
          <p:cNvPr id="10" name="Straight Connector 9">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2621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3BE01-5CDD-8FFA-4B02-3FE428D26E2D}"/>
              </a:ext>
            </a:extLst>
          </p:cNvPr>
          <p:cNvSpPr>
            <a:spLocks noGrp="1"/>
          </p:cNvSpPr>
          <p:nvPr>
            <p:ph type="title"/>
          </p:nvPr>
        </p:nvSpPr>
        <p:spPr/>
        <p:txBody>
          <a:bodyPr>
            <a:normAutofit fontScale="90000"/>
          </a:bodyPr>
          <a:lstStyle/>
          <a:p>
            <a:r>
              <a:rPr lang="en-GB" b="1" u="sng" dirty="0"/>
              <a:t>Task 1: Fusion of Horizons in Artistic Interpretation</a:t>
            </a:r>
            <a:br>
              <a:rPr lang="en-GB" dirty="0"/>
            </a:br>
            <a:endParaRPr lang="en-US" dirty="0"/>
          </a:p>
        </p:txBody>
      </p:sp>
      <p:sp>
        <p:nvSpPr>
          <p:cNvPr id="3" name="Content Placeholder 2">
            <a:extLst>
              <a:ext uri="{FF2B5EF4-FFF2-40B4-BE49-F238E27FC236}">
                <a16:creationId xmlns:a16="http://schemas.microsoft.com/office/drawing/2014/main" id="{F4ECD207-788C-19EC-18C2-C2FDA9017B9A}"/>
              </a:ext>
            </a:extLst>
          </p:cNvPr>
          <p:cNvSpPr>
            <a:spLocks noGrp="1"/>
          </p:cNvSpPr>
          <p:nvPr>
            <p:ph idx="1"/>
          </p:nvPr>
        </p:nvSpPr>
        <p:spPr/>
        <p:txBody>
          <a:bodyPr>
            <a:normAutofit fontScale="92500" lnSpcReduction="20000"/>
          </a:bodyPr>
          <a:lstStyle/>
          <a:p>
            <a:pPr marL="0" indent="0">
              <a:lnSpc>
                <a:spcPct val="110000"/>
              </a:lnSpc>
              <a:buNone/>
            </a:pPr>
            <a:r>
              <a:rPr lang="en-GB" dirty="0"/>
              <a:t>- Art Option: Vincent van Gogh's </a:t>
            </a:r>
            <a:r>
              <a:rPr lang="en-GB" i="1" dirty="0"/>
              <a:t>Starry Night</a:t>
            </a:r>
            <a:r>
              <a:rPr lang="en-GB" dirty="0"/>
              <a:t> (1889). Spend 5 minutes articulating personal preconceptions about themes like emotion or nature; 10 minutes researching the artist's mental health context and Post-Impressionist influences; and 15 minutes revising interpretations to fuse horizons, producing a 500-word report on new insights into psychological expression.</a:t>
            </a:r>
          </a:p>
          <a:p>
            <a:pPr marL="0" indent="0">
              <a:lnSpc>
                <a:spcPct val="110000"/>
              </a:lnSpc>
              <a:buNone/>
            </a:pPr>
            <a:r>
              <a:rPr lang="en-GB" dirty="0"/>
              <a:t>- Design Option: Eames Lounge Chair by Charles and Ray Eames (1956). Spend 5 minutes noting preconceptions on comfort and modernism; 10 minutes exploring mid-century design contexts; and 15 minutes merging perspectives in a 500-word report highlighting ergonomic and cultural innovations.</a:t>
            </a:r>
          </a:p>
          <a:p>
            <a:endParaRPr lang="en-US" dirty="0"/>
          </a:p>
        </p:txBody>
      </p:sp>
    </p:spTree>
    <p:extLst>
      <p:ext uri="{BB962C8B-B14F-4D97-AF65-F5344CB8AC3E}">
        <p14:creationId xmlns:p14="http://schemas.microsoft.com/office/powerpoint/2010/main" val="1741512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3128F-B7AC-6A9E-4799-2C207B0D0ECD}"/>
              </a:ext>
            </a:extLst>
          </p:cNvPr>
          <p:cNvSpPr>
            <a:spLocks noGrp="1"/>
          </p:cNvSpPr>
          <p:nvPr>
            <p:ph type="title"/>
          </p:nvPr>
        </p:nvSpPr>
        <p:spPr/>
        <p:txBody>
          <a:bodyPr>
            <a:normAutofit fontScale="90000"/>
          </a:bodyPr>
          <a:lstStyle/>
          <a:p>
            <a:r>
              <a:rPr lang="en-GB" b="1" u="sng" dirty="0"/>
              <a:t>Task 2: Hermeneutic Circle Applied to Design Elements</a:t>
            </a:r>
            <a:br>
              <a:rPr lang="en-GB" dirty="0"/>
            </a:br>
            <a:endParaRPr lang="en-US" dirty="0"/>
          </a:p>
        </p:txBody>
      </p:sp>
      <p:sp>
        <p:nvSpPr>
          <p:cNvPr id="3" name="Content Placeholder 2">
            <a:extLst>
              <a:ext uri="{FF2B5EF4-FFF2-40B4-BE49-F238E27FC236}">
                <a16:creationId xmlns:a16="http://schemas.microsoft.com/office/drawing/2014/main" id="{C0D4BA50-6DB6-B349-D5C3-46CC1C75801D}"/>
              </a:ext>
            </a:extLst>
          </p:cNvPr>
          <p:cNvSpPr>
            <a:spLocks noGrp="1"/>
          </p:cNvSpPr>
          <p:nvPr>
            <p:ph idx="1"/>
          </p:nvPr>
        </p:nvSpPr>
        <p:spPr/>
        <p:txBody>
          <a:bodyPr/>
          <a:lstStyle/>
          <a:p>
            <a:r>
              <a:rPr lang="en-GB" dirty="0"/>
              <a:t>- Art Option: Frida Kahlo's </a:t>
            </a:r>
            <a:r>
              <a:rPr lang="en-GB" i="1" dirty="0"/>
              <a:t>The Two Fridas </a:t>
            </a:r>
            <a:r>
              <a:rPr lang="en-GB" dirty="0"/>
              <a:t>(1939). Allocate 5 minutes for a holistic impression of identity and duality; 10 minutes dissecting elements like symbolism and colour; and 15 minutes reintegrating for a 500-word essay on cultural self-representation.</a:t>
            </a:r>
          </a:p>
          <a:p>
            <a:r>
              <a:rPr lang="en-GB" dirty="0"/>
              <a:t>- Design Option: Apple's iPhone (original, 2007) by Jonathan </a:t>
            </a:r>
            <a:r>
              <a:rPr lang="en-GB" dirty="0" err="1"/>
              <a:t>Ive</a:t>
            </a:r>
            <a:r>
              <a:rPr lang="en-GB" dirty="0"/>
              <a:t>. Dedicate 5 minutes to overall impressions of innovation; 10 minutes </a:t>
            </a:r>
            <a:r>
              <a:rPr lang="en-GB" dirty="0" err="1"/>
              <a:t>analyzing</a:t>
            </a:r>
            <a:r>
              <a:rPr lang="en-GB" dirty="0"/>
              <a:t> components such as interface and form; and 15 minutes synthesizing in a 500-word essay on user-centred design evolution</a:t>
            </a:r>
            <a:endParaRPr lang="en-US" dirty="0"/>
          </a:p>
        </p:txBody>
      </p:sp>
    </p:spTree>
    <p:extLst>
      <p:ext uri="{BB962C8B-B14F-4D97-AF65-F5344CB8AC3E}">
        <p14:creationId xmlns:p14="http://schemas.microsoft.com/office/powerpoint/2010/main" val="27291014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E316-3E38-C597-B660-B1A9B3384AD1}"/>
              </a:ext>
            </a:extLst>
          </p:cNvPr>
          <p:cNvSpPr>
            <a:spLocks noGrp="1"/>
          </p:cNvSpPr>
          <p:nvPr>
            <p:ph type="title"/>
          </p:nvPr>
        </p:nvSpPr>
        <p:spPr/>
        <p:txBody>
          <a:bodyPr>
            <a:normAutofit fontScale="90000"/>
          </a:bodyPr>
          <a:lstStyle/>
          <a:p>
            <a:r>
              <a:rPr lang="en-GB" b="1" u="sng" dirty="0"/>
              <a:t>Task 3: Dialogical Engagement with Art's Temporality</a:t>
            </a:r>
            <a:br>
              <a:rPr lang="en-GB" dirty="0"/>
            </a:br>
            <a:endParaRPr lang="en-US" dirty="0"/>
          </a:p>
        </p:txBody>
      </p:sp>
      <p:sp>
        <p:nvSpPr>
          <p:cNvPr id="3" name="Content Placeholder 2">
            <a:extLst>
              <a:ext uri="{FF2B5EF4-FFF2-40B4-BE49-F238E27FC236}">
                <a16:creationId xmlns:a16="http://schemas.microsoft.com/office/drawing/2014/main" id="{DCC8FBC3-5871-6970-D223-34ECC46C2AF0}"/>
              </a:ext>
            </a:extLst>
          </p:cNvPr>
          <p:cNvSpPr>
            <a:spLocks noGrp="1"/>
          </p:cNvSpPr>
          <p:nvPr>
            <p:ph idx="1"/>
          </p:nvPr>
        </p:nvSpPr>
        <p:spPr/>
        <p:txBody>
          <a:bodyPr>
            <a:normAutofit/>
          </a:bodyPr>
          <a:lstStyle/>
          <a:p>
            <a:r>
              <a:rPr lang="en-GB" dirty="0"/>
              <a:t>- Art Option: Marina Abramović's performance </a:t>
            </a:r>
            <a:r>
              <a:rPr lang="en-GB" i="1" dirty="0"/>
              <a:t>The Artist Is Present </a:t>
            </a:r>
            <a:r>
              <a:rPr lang="en-GB" dirty="0"/>
              <a:t>(2010). Document three 10-minute encounters: initial observation of presence and endurance; interactive reflection on audience participation; and analysis of temporal vulnerability in a 500-word journal.</a:t>
            </a:r>
          </a:p>
          <a:p>
            <a:r>
              <a:rPr lang="en-GB" dirty="0"/>
              <a:t>- Design Option: Philips Hue Smart Lighting System (2012). Simulate encounters over 30 minutes: 10 minutes observing ambient effects; 10 minutes interacting with controls; and 10 minutes reflecting on adaptive environments in a 500-word journal emphasizing user-experience historicity.</a:t>
            </a:r>
          </a:p>
          <a:p>
            <a:endParaRPr lang="en-US" dirty="0"/>
          </a:p>
        </p:txBody>
      </p:sp>
    </p:spTree>
    <p:extLst>
      <p:ext uri="{BB962C8B-B14F-4D97-AF65-F5344CB8AC3E}">
        <p14:creationId xmlns:p14="http://schemas.microsoft.com/office/powerpoint/2010/main" val="876856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087bbdb-b2e0-427c-a591-44c356400269" xsi:nil="true"/>
    <lcf76f155ced4ddcb4097134ff3c332f xmlns="4c9d9f85-2581-457a-b162-7e5491a2c746">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181AF36A088648B94A0D3D5D8ABD3B" ma:contentTypeVersion="17" ma:contentTypeDescription="Create a new document." ma:contentTypeScope="" ma:versionID="d5d304efa0fedd006ba9742ed35d7258">
  <xsd:schema xmlns:xsd="http://www.w3.org/2001/XMLSchema" xmlns:xs="http://www.w3.org/2001/XMLSchema" xmlns:p="http://schemas.microsoft.com/office/2006/metadata/properties" xmlns:ns2="4c9d9f85-2581-457a-b162-7e5491a2c746" xmlns:ns3="d087bbdb-b2e0-427c-a591-44c356400269" targetNamespace="http://schemas.microsoft.com/office/2006/metadata/properties" ma:root="true" ma:fieldsID="9dff1d625d57027e03e6a7d74a4bcd50" ns2:_="" ns3:_="">
    <xsd:import namespace="4c9d9f85-2581-457a-b162-7e5491a2c746"/>
    <xsd:import namespace="d087bbdb-b2e0-427c-a591-44c35640026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9d9f85-2581-457a-b162-7e5491a2c74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087bbdb-b2e0-427c-a591-44c356400269"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7170345e-ebd4-4d3a-abd2-a56ac0458c3d}" ma:internalName="TaxCatchAll" ma:showField="CatchAllData" ma:web="d087bbdb-b2e0-427c-a591-44c356400269">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4F4CC2-90FF-4BBD-A290-40EDF628B987}">
  <ds:schemaRefs>
    <ds:schemaRef ds:uri="http://schemas.microsoft.com/office/2006/documentManagement/types"/>
    <ds:schemaRef ds:uri="http://purl.org/dc/elements/1.1/"/>
    <ds:schemaRef ds:uri="http://schemas.microsoft.com/office/infopath/2007/PartnerControls"/>
    <ds:schemaRef ds:uri="http://www.w3.org/XML/1998/namespace"/>
    <ds:schemaRef ds:uri="4c9d9f85-2581-457a-b162-7e5491a2c746"/>
    <ds:schemaRef ds:uri="http://schemas.microsoft.com/office/2006/metadata/properties"/>
    <ds:schemaRef ds:uri="http://purl.org/dc/dcmitype/"/>
    <ds:schemaRef ds:uri="http://purl.org/dc/terms/"/>
    <ds:schemaRef ds:uri="http://schemas.openxmlformats.org/package/2006/metadata/core-properties"/>
    <ds:schemaRef ds:uri="d087bbdb-b2e0-427c-a591-44c356400269"/>
  </ds:schemaRefs>
</ds:datastoreItem>
</file>

<file path=customXml/itemProps2.xml><?xml version="1.0" encoding="utf-8"?>
<ds:datastoreItem xmlns:ds="http://schemas.openxmlformats.org/officeDocument/2006/customXml" ds:itemID="{21DB034B-EE01-4B7E-BDD0-525687D9EE69}">
  <ds:schemaRefs>
    <ds:schemaRef ds:uri="http://schemas.microsoft.com/sharepoint/v3/contenttype/forms"/>
  </ds:schemaRefs>
</ds:datastoreItem>
</file>

<file path=customXml/itemProps3.xml><?xml version="1.0" encoding="utf-8"?>
<ds:datastoreItem xmlns:ds="http://schemas.openxmlformats.org/officeDocument/2006/customXml" ds:itemID="{3EEDF622-9DE4-430F-94FD-037C4D3CA2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9d9f85-2581-457a-b162-7e5491a2c746"/>
    <ds:schemaRef ds:uri="d087bbdb-b2e0-427c-a591-44c3564002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2859</TotalTime>
  <Words>2212</Words>
  <Application>Microsoft Macintosh PowerPoint</Application>
  <PresentationFormat>Widescreen</PresentationFormat>
  <Paragraphs>117</Paragraphs>
  <Slides>38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ＭＳ Ｐゴシック</vt:lpstr>
      <vt:lpstr>Arial</vt:lpstr>
      <vt:lpstr>Calibri</vt:lpstr>
      <vt:lpstr>Calibri Light</vt:lpstr>
      <vt:lpstr>Monotype Sorts</vt:lpstr>
      <vt:lpstr>Times New Roman</vt:lpstr>
      <vt:lpstr>Office Theme</vt:lpstr>
      <vt:lpstr>Seeking an approach   to aid understanding</vt:lpstr>
      <vt:lpstr>PowerPoint Presentation</vt:lpstr>
      <vt:lpstr>PowerPoint Presentation</vt:lpstr>
      <vt:lpstr>To interpret or not to interpret?   That is our question today </vt:lpstr>
      <vt:lpstr>First question:</vt:lpstr>
      <vt:lpstr>So, what’s is  Hermeneutics</vt:lpstr>
      <vt:lpstr>What is it?</vt:lpstr>
      <vt:lpstr>Dong Qichang</vt:lpstr>
      <vt:lpstr>A Typical Textual Analysis Questions  of Paintings </vt:lpstr>
      <vt:lpstr>Hermeneutics of Texts   Hermeneutics of Relics</vt:lpstr>
      <vt:lpstr>Description of Hermeneutics</vt:lpstr>
      <vt:lpstr>Description of Hermeneutics</vt:lpstr>
      <vt:lpstr>The Necessity of Hermeneutics</vt:lpstr>
      <vt:lpstr>The Necessity of Hermeneutics</vt:lpstr>
      <vt:lpstr>Hermeneutics reveals…</vt:lpstr>
      <vt:lpstr>PowerPoint Presentation</vt:lpstr>
      <vt:lpstr>First discussion points…</vt:lpstr>
      <vt:lpstr>PowerPoint Presentation</vt:lpstr>
      <vt:lpstr>Start with Questions</vt:lpstr>
      <vt:lpstr>Questions started…</vt:lpstr>
      <vt:lpstr>What questions are asked here?</vt:lpstr>
      <vt:lpstr>PowerPoint Presentation</vt:lpstr>
      <vt:lpstr>PowerPoint Presentation</vt:lpstr>
      <vt:lpstr>PowerPoint Presentation</vt:lpstr>
      <vt:lpstr>PowerPoint Presentation</vt:lpstr>
      <vt:lpstr>PowerPoint Presentation</vt:lpstr>
      <vt:lpstr>PowerPoint Presentation</vt:lpstr>
      <vt:lpstr>Hans Georg Gadamer</vt:lpstr>
      <vt:lpstr>summary</vt:lpstr>
      <vt:lpstr>PowerPoint Presentation</vt:lpstr>
      <vt:lpstr>PowerPoint Presentation</vt:lpstr>
      <vt:lpstr>PowerPoint Presentation</vt:lpstr>
      <vt:lpstr>PowerPoint Presentation</vt:lpstr>
      <vt:lpstr>PowerPoint Presentation</vt:lpstr>
      <vt:lpstr>TASKS</vt:lpstr>
      <vt:lpstr>Task 1: Fusion of Horizons in Artistic Interpretation </vt:lpstr>
      <vt:lpstr>Task 2: Hermeneutic Circle Applied to Design Elements </vt:lpstr>
      <vt:lpstr>Task 3: Dialogical Engagement with Art's Temporality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from the interior to exterior</dc:title>
  <dc:creator>Timi O'neill</dc:creator>
  <cp:lastModifiedBy>Timi O'neill</cp:lastModifiedBy>
  <cp:revision>36</cp:revision>
  <dcterms:created xsi:type="dcterms:W3CDTF">2021-04-29T08:11:55Z</dcterms:created>
  <dcterms:modified xsi:type="dcterms:W3CDTF">2025-10-06T13:26:35Z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0x010100AD181AF36A088648B94A0D3D5D8ABD3B</vt:lpwstr>
  </property>
  <property fmtid="{D5CDD505-2E9C-101B-9397-08002B2CF9AE}" pid="3" name="MediaServiceImageTags">
    <vt:lpwstr/>
  </property>
</Properties>
</file>