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84" r:id="rId3"/>
    <p:sldId id="257" r:id="rId4"/>
    <p:sldId id="260" r:id="rId5"/>
    <p:sldId id="261" r:id="rId6"/>
    <p:sldId id="264" r:id="rId7"/>
    <p:sldId id="258" r:id="rId8"/>
    <p:sldId id="259" r:id="rId9"/>
    <p:sldId id="262" r:id="rId10"/>
    <p:sldId id="263" r:id="rId11"/>
    <p:sldId id="273" r:id="rId12"/>
    <p:sldId id="285" r:id="rId13"/>
    <p:sldId id="274" r:id="rId14"/>
    <p:sldId id="278" r:id="rId15"/>
    <p:sldId id="275" r:id="rId16"/>
    <p:sldId id="286" r:id="rId17"/>
    <p:sldId id="280" r:id="rId18"/>
    <p:sldId id="266" r:id="rId19"/>
    <p:sldId id="267" r:id="rId20"/>
    <p:sldId id="270" r:id="rId21"/>
    <p:sldId id="281" r:id="rId22"/>
    <p:sldId id="282" r:id="rId23"/>
    <p:sldId id="279" r:id="rId24"/>
    <p:sldId id="271" r:id="rId25"/>
    <p:sldId id="276" r:id="rId26"/>
    <p:sldId id="272"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3E67989-285B-48D3-AA44-F25335232798}" v="36" dt="2026-02-14T21:55:59.60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29" autoAdjust="0"/>
    <p:restoredTop sz="93191" autoAdjust="0"/>
  </p:normalViewPr>
  <p:slideViewPr>
    <p:cSldViewPr snapToGrid="0">
      <p:cViewPr varScale="1">
        <p:scale>
          <a:sx n="73" d="100"/>
          <a:sy n="73" d="100"/>
        </p:scale>
        <p:origin x="49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ahira Yasmeen (2236533)" userId="931935dc-c393-4029-94cc-3c49223b6b06" providerId="ADAL" clId="{EA3204EC-55BF-4CED-91FC-EBE3E27A9858}"/>
    <pc:docChg chg="addSld modSld">
      <pc:chgData name="Tahira Yasmeen (2236533)" userId="931935dc-c393-4029-94cc-3c49223b6b06" providerId="ADAL" clId="{EA3204EC-55BF-4CED-91FC-EBE3E27A9858}" dt="2026-02-04T10:21:16.930" v="46" actId="20577"/>
      <pc:docMkLst>
        <pc:docMk/>
      </pc:docMkLst>
      <pc:sldChg chg="modSp mod">
        <pc:chgData name="Tahira Yasmeen (2236533)" userId="931935dc-c393-4029-94cc-3c49223b6b06" providerId="ADAL" clId="{EA3204EC-55BF-4CED-91FC-EBE3E27A9858}" dt="2026-02-04T10:20:27.920" v="30" actId="20577"/>
        <pc:sldMkLst>
          <pc:docMk/>
          <pc:sldMk cId="2798136662" sldId="256"/>
        </pc:sldMkLst>
        <pc:spChg chg="mod">
          <ac:chgData name="Tahira Yasmeen (2236533)" userId="931935dc-c393-4029-94cc-3c49223b6b06" providerId="ADAL" clId="{EA3204EC-55BF-4CED-91FC-EBE3E27A9858}" dt="2026-02-04T10:20:27.920" v="30" actId="20577"/>
          <ac:spMkLst>
            <pc:docMk/>
            <pc:sldMk cId="2798136662" sldId="256"/>
            <ac:spMk id="2" creationId="{A24E1D15-4269-5B64-EAFE-6CF8638F845E}"/>
          </ac:spMkLst>
        </pc:spChg>
        <pc:spChg chg="mod">
          <ac:chgData name="Tahira Yasmeen (2236533)" userId="931935dc-c393-4029-94cc-3c49223b6b06" providerId="ADAL" clId="{EA3204EC-55BF-4CED-91FC-EBE3E27A9858}" dt="2026-02-04T10:18:04.287" v="1" actId="2711"/>
          <ac:spMkLst>
            <pc:docMk/>
            <pc:sldMk cId="2798136662" sldId="256"/>
            <ac:spMk id="3" creationId="{FB7E9412-18A7-CF98-784C-97B9BD13B3B0}"/>
          </ac:spMkLst>
        </pc:spChg>
      </pc:sldChg>
      <pc:sldChg chg="addSp modSp new mod">
        <pc:chgData name="Tahira Yasmeen (2236533)" userId="931935dc-c393-4029-94cc-3c49223b6b06" providerId="ADAL" clId="{EA3204EC-55BF-4CED-91FC-EBE3E27A9858}" dt="2026-02-04T10:21:16.930" v="46" actId="20577"/>
        <pc:sldMkLst>
          <pc:docMk/>
          <pc:sldMk cId="538297570" sldId="257"/>
        </pc:sldMkLst>
        <pc:spChg chg="add mod">
          <ac:chgData name="Tahira Yasmeen (2236533)" userId="931935dc-c393-4029-94cc-3c49223b6b06" providerId="ADAL" clId="{EA3204EC-55BF-4CED-91FC-EBE3E27A9858}" dt="2026-02-04T10:21:16.930" v="46" actId="20577"/>
          <ac:spMkLst>
            <pc:docMk/>
            <pc:sldMk cId="538297570" sldId="257"/>
            <ac:spMk id="2" creationId="{02B1A32D-482E-70C9-A2CE-C3F10CA49355}"/>
          </ac:spMkLst>
        </pc:spChg>
      </pc:sldChg>
      <pc:sldChg chg="new">
        <pc:chgData name="Tahira Yasmeen (2236533)" userId="931935dc-c393-4029-94cc-3c49223b6b06" providerId="ADAL" clId="{EA3204EC-55BF-4CED-91FC-EBE3E27A9858}" dt="2026-02-04T10:18:33.943" v="3" actId="680"/>
        <pc:sldMkLst>
          <pc:docMk/>
          <pc:sldMk cId="3940884026" sldId="258"/>
        </pc:sldMkLst>
      </pc:sldChg>
      <pc:sldChg chg="new">
        <pc:chgData name="Tahira Yasmeen (2236533)" userId="931935dc-c393-4029-94cc-3c49223b6b06" providerId="ADAL" clId="{EA3204EC-55BF-4CED-91FC-EBE3E27A9858}" dt="2026-02-04T10:18:43.722" v="4" actId="680"/>
        <pc:sldMkLst>
          <pc:docMk/>
          <pc:sldMk cId="2334314626" sldId="259"/>
        </pc:sldMkLst>
      </pc:sldChg>
      <pc:sldChg chg="new">
        <pc:chgData name="Tahira Yasmeen (2236533)" userId="931935dc-c393-4029-94cc-3c49223b6b06" providerId="ADAL" clId="{EA3204EC-55BF-4CED-91FC-EBE3E27A9858}" dt="2026-02-04T10:18:50.313" v="5" actId="680"/>
        <pc:sldMkLst>
          <pc:docMk/>
          <pc:sldMk cId="3996129106" sldId="260"/>
        </pc:sldMkLst>
      </pc:sldChg>
      <pc:sldChg chg="new">
        <pc:chgData name="Tahira Yasmeen (2236533)" userId="931935dc-c393-4029-94cc-3c49223b6b06" providerId="ADAL" clId="{EA3204EC-55BF-4CED-91FC-EBE3E27A9858}" dt="2026-02-04T10:18:56.687" v="6" actId="680"/>
        <pc:sldMkLst>
          <pc:docMk/>
          <pc:sldMk cId="3384240287" sldId="261"/>
        </pc:sldMkLst>
      </pc:sldChg>
      <pc:sldChg chg="new">
        <pc:chgData name="Tahira Yasmeen (2236533)" userId="931935dc-c393-4029-94cc-3c49223b6b06" providerId="ADAL" clId="{EA3204EC-55BF-4CED-91FC-EBE3E27A9858}" dt="2026-02-04T10:19:03.170" v="7" actId="680"/>
        <pc:sldMkLst>
          <pc:docMk/>
          <pc:sldMk cId="4141644133" sldId="262"/>
        </pc:sldMkLst>
      </pc:sldChg>
      <pc:sldChg chg="new">
        <pc:chgData name="Tahira Yasmeen (2236533)" userId="931935dc-c393-4029-94cc-3c49223b6b06" providerId="ADAL" clId="{EA3204EC-55BF-4CED-91FC-EBE3E27A9858}" dt="2026-02-04T10:19:11.145" v="8" actId="680"/>
        <pc:sldMkLst>
          <pc:docMk/>
          <pc:sldMk cId="3262701941" sldId="263"/>
        </pc:sldMkLst>
      </pc:sldChg>
      <pc:sldChg chg="new">
        <pc:chgData name="Tahira Yasmeen (2236533)" userId="931935dc-c393-4029-94cc-3c49223b6b06" providerId="ADAL" clId="{EA3204EC-55BF-4CED-91FC-EBE3E27A9858}" dt="2026-02-04T10:19:16.357" v="9" actId="680"/>
        <pc:sldMkLst>
          <pc:docMk/>
          <pc:sldMk cId="2034261269" sldId="264"/>
        </pc:sldMkLst>
      </pc:sldChg>
      <pc:sldChg chg="new">
        <pc:chgData name="Tahira Yasmeen (2236533)" userId="931935dc-c393-4029-94cc-3c49223b6b06" providerId="ADAL" clId="{EA3204EC-55BF-4CED-91FC-EBE3E27A9858}" dt="2026-02-04T10:19:26.418" v="11" actId="680"/>
        <pc:sldMkLst>
          <pc:docMk/>
          <pc:sldMk cId="4055751652" sldId="266"/>
        </pc:sldMkLst>
      </pc:sldChg>
      <pc:sldChg chg="new">
        <pc:chgData name="Tahira Yasmeen (2236533)" userId="931935dc-c393-4029-94cc-3c49223b6b06" providerId="ADAL" clId="{EA3204EC-55BF-4CED-91FC-EBE3E27A9858}" dt="2026-02-04T10:19:31.397" v="12" actId="680"/>
        <pc:sldMkLst>
          <pc:docMk/>
          <pc:sldMk cId="3223438906" sldId="267"/>
        </pc:sldMkLst>
      </pc:sldChg>
      <pc:sldChg chg="new">
        <pc:chgData name="Tahira Yasmeen (2236533)" userId="931935dc-c393-4029-94cc-3c49223b6b06" providerId="ADAL" clId="{EA3204EC-55BF-4CED-91FC-EBE3E27A9858}" dt="2026-02-04T10:19:48.320" v="15" actId="680"/>
        <pc:sldMkLst>
          <pc:docMk/>
          <pc:sldMk cId="3844685176" sldId="270"/>
        </pc:sldMkLst>
      </pc:sldChg>
      <pc:sldChg chg="new">
        <pc:chgData name="Tahira Yasmeen (2236533)" userId="931935dc-c393-4029-94cc-3c49223b6b06" providerId="ADAL" clId="{EA3204EC-55BF-4CED-91FC-EBE3E27A9858}" dt="2026-02-04T10:19:53.085" v="16" actId="680"/>
        <pc:sldMkLst>
          <pc:docMk/>
          <pc:sldMk cId="1759157828" sldId="271"/>
        </pc:sldMkLst>
      </pc:sldChg>
      <pc:sldChg chg="new">
        <pc:chgData name="Tahira Yasmeen (2236533)" userId="931935dc-c393-4029-94cc-3c49223b6b06" providerId="ADAL" clId="{EA3204EC-55BF-4CED-91FC-EBE3E27A9858}" dt="2026-02-04T10:19:57.974" v="17" actId="680"/>
        <pc:sldMkLst>
          <pc:docMk/>
          <pc:sldMk cId="4123135470" sldId="272"/>
        </pc:sldMkLst>
      </pc:sldChg>
    </pc:docChg>
  </pc:docChgLst>
  <pc:docChgLst>
    <pc:chgData name="Tahira Yameen" userId="08a4a9855374514a" providerId="LiveId" clId="{EA3204EC-55BF-4CED-91FC-EBE3E27A9858}"/>
    <pc:docChg chg="undo redo custSel addSld delSld modSld sldOrd">
      <pc:chgData name="Tahira Yameen" userId="08a4a9855374514a" providerId="LiveId" clId="{EA3204EC-55BF-4CED-91FC-EBE3E27A9858}" dt="2026-02-14T22:17:25.636" v="10722" actId="20577"/>
      <pc:docMkLst>
        <pc:docMk/>
      </pc:docMkLst>
      <pc:sldChg chg="addSp modSp mod setBg">
        <pc:chgData name="Tahira Yameen" userId="08a4a9855374514a" providerId="LiveId" clId="{EA3204EC-55BF-4CED-91FC-EBE3E27A9858}" dt="2026-02-04T21:38:12.354" v="167" actId="26606"/>
        <pc:sldMkLst>
          <pc:docMk/>
          <pc:sldMk cId="2798136662" sldId="256"/>
        </pc:sldMkLst>
        <pc:spChg chg="mod">
          <ac:chgData name="Tahira Yameen" userId="08a4a9855374514a" providerId="LiveId" clId="{EA3204EC-55BF-4CED-91FC-EBE3E27A9858}" dt="2026-02-04T21:38:12.354" v="167" actId="26606"/>
          <ac:spMkLst>
            <pc:docMk/>
            <pc:sldMk cId="2798136662" sldId="256"/>
            <ac:spMk id="2" creationId="{A24E1D15-4269-5B64-EAFE-6CF8638F845E}"/>
          </ac:spMkLst>
        </pc:spChg>
        <pc:spChg chg="mod">
          <ac:chgData name="Tahira Yameen" userId="08a4a9855374514a" providerId="LiveId" clId="{EA3204EC-55BF-4CED-91FC-EBE3E27A9858}" dt="2026-02-04T21:38:12.354" v="167" actId="26606"/>
          <ac:spMkLst>
            <pc:docMk/>
            <pc:sldMk cId="2798136662" sldId="256"/>
            <ac:spMk id="3" creationId="{FB7E9412-18A7-CF98-784C-97B9BD13B3B0}"/>
          </ac:spMkLst>
        </pc:spChg>
        <pc:spChg chg="add">
          <ac:chgData name="Tahira Yameen" userId="08a4a9855374514a" providerId="LiveId" clId="{EA3204EC-55BF-4CED-91FC-EBE3E27A9858}" dt="2026-02-04T21:38:12.354" v="167" actId="26606"/>
          <ac:spMkLst>
            <pc:docMk/>
            <pc:sldMk cId="2798136662" sldId="256"/>
            <ac:spMk id="10" creationId="{8A94871E-96FC-4ADE-815B-41A636E34F1A}"/>
          </ac:spMkLst>
        </pc:spChg>
        <pc:spChg chg="add">
          <ac:chgData name="Tahira Yameen" userId="08a4a9855374514a" providerId="LiveId" clId="{EA3204EC-55BF-4CED-91FC-EBE3E27A9858}" dt="2026-02-04T21:38:12.354" v="167" actId="26606"/>
          <ac:spMkLst>
            <pc:docMk/>
            <pc:sldMk cId="2798136662" sldId="256"/>
            <ac:spMk id="12" creationId="{3FCFB1DE-0B7E-48CC-BA90-B2AB0889F9D6}"/>
          </ac:spMkLst>
        </pc:spChg>
        <pc:picChg chg="add mod">
          <ac:chgData name="Tahira Yameen" userId="08a4a9855374514a" providerId="LiveId" clId="{EA3204EC-55BF-4CED-91FC-EBE3E27A9858}" dt="2026-02-04T21:38:12.354" v="167" actId="26606"/>
          <ac:picMkLst>
            <pc:docMk/>
            <pc:sldMk cId="2798136662" sldId="256"/>
            <ac:picMk id="5" creationId="{251B4D6D-07CC-CAC5-1A5A-834F8D1ED9E9}"/>
          </ac:picMkLst>
        </pc:picChg>
      </pc:sldChg>
      <pc:sldChg chg="addSp delSp modSp mod">
        <pc:chgData name="Tahira Yameen" userId="08a4a9855374514a" providerId="LiveId" clId="{EA3204EC-55BF-4CED-91FC-EBE3E27A9858}" dt="2026-02-14T21:18:42.891" v="10144" actId="2710"/>
        <pc:sldMkLst>
          <pc:docMk/>
          <pc:sldMk cId="538297570" sldId="257"/>
        </pc:sldMkLst>
        <pc:spChg chg="mod">
          <ac:chgData name="Tahira Yameen" userId="08a4a9855374514a" providerId="LiveId" clId="{EA3204EC-55BF-4CED-91FC-EBE3E27A9858}" dt="2026-02-14T21:18:42.891" v="10144" actId="2710"/>
          <ac:spMkLst>
            <pc:docMk/>
            <pc:sldMk cId="538297570" sldId="257"/>
            <ac:spMk id="2" creationId="{02B1A32D-482E-70C9-A2CE-C3F10CA49355}"/>
          </ac:spMkLst>
        </pc:spChg>
        <pc:spChg chg="add mod">
          <ac:chgData name="Tahira Yameen" userId="08a4a9855374514a" providerId="LiveId" clId="{EA3204EC-55BF-4CED-91FC-EBE3E27A9858}" dt="2026-02-12T21:20:39.843" v="4381" actId="1076"/>
          <ac:spMkLst>
            <pc:docMk/>
            <pc:sldMk cId="538297570" sldId="257"/>
            <ac:spMk id="5" creationId="{497E2951-1D31-467B-447E-ED3F348EE6AF}"/>
          </ac:spMkLst>
        </pc:spChg>
        <pc:picChg chg="mod">
          <ac:chgData name="Tahira Yameen" userId="08a4a9855374514a" providerId="LiveId" clId="{EA3204EC-55BF-4CED-91FC-EBE3E27A9858}" dt="2026-02-12T21:20:33.173" v="4380" actId="14100"/>
          <ac:picMkLst>
            <pc:docMk/>
            <pc:sldMk cId="538297570" sldId="257"/>
            <ac:picMk id="4" creationId="{531EF0CA-B592-FD15-DBBB-F786AE218BE1}"/>
          </ac:picMkLst>
        </pc:picChg>
      </pc:sldChg>
      <pc:sldChg chg="addSp delSp modSp mod">
        <pc:chgData name="Tahira Yameen" userId="08a4a9855374514a" providerId="LiveId" clId="{EA3204EC-55BF-4CED-91FC-EBE3E27A9858}" dt="2026-02-14T21:39:58.077" v="10187" actId="113"/>
        <pc:sldMkLst>
          <pc:docMk/>
          <pc:sldMk cId="3940884026" sldId="258"/>
        </pc:sldMkLst>
        <pc:spChg chg="add mod">
          <ac:chgData name="Tahira Yameen" userId="08a4a9855374514a" providerId="LiveId" clId="{EA3204EC-55BF-4CED-91FC-EBE3E27A9858}" dt="2026-02-14T21:39:58.077" v="10187" actId="113"/>
          <ac:spMkLst>
            <pc:docMk/>
            <pc:sldMk cId="3940884026" sldId="258"/>
            <ac:spMk id="2" creationId="{AB885B75-08CD-1AAB-77C4-9009EB3EC3B4}"/>
          </ac:spMkLst>
        </pc:spChg>
        <pc:picChg chg="add mod">
          <ac:chgData name="Tahira Yameen" userId="08a4a9855374514a" providerId="LiveId" clId="{EA3204EC-55BF-4CED-91FC-EBE3E27A9858}" dt="2026-02-04T21:37:24.917" v="159" actId="1076"/>
          <ac:picMkLst>
            <pc:docMk/>
            <pc:sldMk cId="3940884026" sldId="258"/>
            <ac:picMk id="4" creationId="{C5216E2C-9737-1FB4-94F5-FD171F4D7967}"/>
          </ac:picMkLst>
        </pc:picChg>
      </pc:sldChg>
      <pc:sldChg chg="addSp delSp modSp mod ord">
        <pc:chgData name="Tahira Yameen" userId="08a4a9855374514a" providerId="LiveId" clId="{EA3204EC-55BF-4CED-91FC-EBE3E27A9858}" dt="2026-02-14T21:40:13.166" v="10188" actId="113"/>
        <pc:sldMkLst>
          <pc:docMk/>
          <pc:sldMk cId="2334314626" sldId="259"/>
        </pc:sldMkLst>
        <pc:spChg chg="add mod">
          <ac:chgData name="Tahira Yameen" userId="08a4a9855374514a" providerId="LiveId" clId="{EA3204EC-55BF-4CED-91FC-EBE3E27A9858}" dt="2026-02-14T21:40:13.166" v="10188" actId="113"/>
          <ac:spMkLst>
            <pc:docMk/>
            <pc:sldMk cId="2334314626" sldId="259"/>
            <ac:spMk id="2" creationId="{5317DA11-79D7-6FF3-5FE0-603B52F011FB}"/>
          </ac:spMkLst>
        </pc:spChg>
        <pc:spChg chg="mod">
          <ac:chgData name="Tahira Yameen" userId="08a4a9855374514a" providerId="LiveId" clId="{EA3204EC-55BF-4CED-91FC-EBE3E27A9858}" dt="2026-02-14T20:53:13.082" v="9673" actId="1076"/>
          <ac:spMkLst>
            <pc:docMk/>
            <pc:sldMk cId="2334314626" sldId="259"/>
            <ac:spMk id="3" creationId="{DC3CDA36-7CF9-F012-86C9-2B617B39A0AD}"/>
          </ac:spMkLst>
        </pc:spChg>
        <pc:spChg chg="add mod">
          <ac:chgData name="Tahira Yameen" userId="08a4a9855374514a" providerId="LiveId" clId="{EA3204EC-55BF-4CED-91FC-EBE3E27A9858}" dt="2026-02-14T21:21:17.644" v="10157" actId="2711"/>
          <ac:spMkLst>
            <pc:docMk/>
            <pc:sldMk cId="2334314626" sldId="259"/>
            <ac:spMk id="6" creationId="{EE402C60-B1C3-0600-F6EA-57CE95BED877}"/>
          </ac:spMkLst>
        </pc:spChg>
        <pc:spChg chg="add mod">
          <ac:chgData name="Tahira Yameen" userId="08a4a9855374514a" providerId="LiveId" clId="{EA3204EC-55BF-4CED-91FC-EBE3E27A9858}" dt="2026-02-14T21:21:26.875" v="10158" actId="2711"/>
          <ac:spMkLst>
            <pc:docMk/>
            <pc:sldMk cId="2334314626" sldId="259"/>
            <ac:spMk id="7" creationId="{1BDD4320-BB6E-0330-D049-E56B7AE53E78}"/>
          </ac:spMkLst>
        </pc:spChg>
        <pc:spChg chg="add mod">
          <ac:chgData name="Tahira Yameen" userId="08a4a9855374514a" providerId="LiveId" clId="{EA3204EC-55BF-4CED-91FC-EBE3E27A9858}" dt="2026-02-14T20:52:26.064" v="9665" actId="20577"/>
          <ac:spMkLst>
            <pc:docMk/>
            <pc:sldMk cId="2334314626" sldId="259"/>
            <ac:spMk id="11" creationId="{ED38451D-DBA5-8ED7-0AB1-A2B74B6CE74A}"/>
          </ac:spMkLst>
        </pc:spChg>
        <pc:picChg chg="add del mod">
          <ac:chgData name="Tahira Yameen" userId="08a4a9855374514a" providerId="LiveId" clId="{EA3204EC-55BF-4CED-91FC-EBE3E27A9858}" dt="2026-02-14T20:48:05.491" v="9642" actId="478"/>
          <ac:picMkLst>
            <pc:docMk/>
            <pc:sldMk cId="2334314626" sldId="259"/>
            <ac:picMk id="5" creationId="{13250996-DE3A-96E4-4B6C-6D88E9E393D9}"/>
          </ac:picMkLst>
        </pc:picChg>
        <pc:picChg chg="add del mod">
          <ac:chgData name="Tahira Yameen" userId="08a4a9855374514a" providerId="LiveId" clId="{EA3204EC-55BF-4CED-91FC-EBE3E27A9858}" dt="2026-02-14T20:50:33.434" v="9645" actId="478"/>
          <ac:picMkLst>
            <pc:docMk/>
            <pc:sldMk cId="2334314626" sldId="259"/>
            <ac:picMk id="8" creationId="{709EB344-AE7D-4597-0C6C-91007F2CC9DA}"/>
          </ac:picMkLst>
        </pc:picChg>
        <pc:picChg chg="add mod">
          <ac:chgData name="Tahira Yameen" userId="08a4a9855374514a" providerId="LiveId" clId="{EA3204EC-55BF-4CED-91FC-EBE3E27A9858}" dt="2026-02-14T20:53:08.505" v="9672" actId="1076"/>
          <ac:picMkLst>
            <pc:docMk/>
            <pc:sldMk cId="2334314626" sldId="259"/>
            <ac:picMk id="10" creationId="{823704F8-C708-9FE7-6645-9E13BEE0210D}"/>
          </ac:picMkLst>
        </pc:picChg>
      </pc:sldChg>
      <pc:sldChg chg="addSp modSp mod ord">
        <pc:chgData name="Tahira Yameen" userId="08a4a9855374514a" providerId="LiveId" clId="{EA3204EC-55BF-4CED-91FC-EBE3E27A9858}" dt="2026-02-14T15:55:09.082" v="7606" actId="1076"/>
        <pc:sldMkLst>
          <pc:docMk/>
          <pc:sldMk cId="3996129106" sldId="260"/>
        </pc:sldMkLst>
        <pc:spChg chg="add mod">
          <ac:chgData name="Tahira Yameen" userId="08a4a9855374514a" providerId="LiveId" clId="{EA3204EC-55BF-4CED-91FC-EBE3E27A9858}" dt="2026-02-14T15:54:37.294" v="7605" actId="1076"/>
          <ac:spMkLst>
            <pc:docMk/>
            <pc:sldMk cId="3996129106" sldId="260"/>
            <ac:spMk id="2" creationId="{66FAB7E3-1CCB-F96F-465D-1CBD04DAD17A}"/>
          </ac:spMkLst>
        </pc:spChg>
        <pc:spChg chg="add mod">
          <ac:chgData name="Tahira Yameen" userId="08a4a9855374514a" providerId="LiveId" clId="{EA3204EC-55BF-4CED-91FC-EBE3E27A9858}" dt="2026-02-06T12:45:27.736" v="720" actId="1076"/>
          <ac:spMkLst>
            <pc:docMk/>
            <pc:sldMk cId="3996129106" sldId="260"/>
            <ac:spMk id="4" creationId="{88C12929-F129-90BF-2545-0A5130D90A28}"/>
          </ac:spMkLst>
        </pc:spChg>
        <pc:picChg chg="add mod">
          <ac:chgData name="Tahira Yameen" userId="08a4a9855374514a" providerId="LiveId" clId="{EA3204EC-55BF-4CED-91FC-EBE3E27A9858}" dt="2026-02-14T15:55:09.082" v="7606" actId="1076"/>
          <ac:picMkLst>
            <pc:docMk/>
            <pc:sldMk cId="3996129106" sldId="260"/>
            <ac:picMk id="3" creationId="{20A1C6B3-6707-64E5-CEBA-3C1A84E73A46}"/>
          </ac:picMkLst>
        </pc:picChg>
      </pc:sldChg>
      <pc:sldChg chg="addSp delSp modSp mod ord setBg">
        <pc:chgData name="Tahira Yameen" userId="08a4a9855374514a" providerId="LiveId" clId="{EA3204EC-55BF-4CED-91FC-EBE3E27A9858}" dt="2026-02-14T22:06:08.734" v="10701" actId="20577"/>
        <pc:sldMkLst>
          <pc:docMk/>
          <pc:sldMk cId="3384240287" sldId="261"/>
        </pc:sldMkLst>
        <pc:spChg chg="add mod">
          <ac:chgData name="Tahira Yameen" userId="08a4a9855374514a" providerId="LiveId" clId="{EA3204EC-55BF-4CED-91FC-EBE3E27A9858}" dt="2026-02-14T21:19:28.627" v="10148" actId="113"/>
          <ac:spMkLst>
            <pc:docMk/>
            <pc:sldMk cId="3384240287" sldId="261"/>
            <ac:spMk id="4" creationId="{B40C066D-08B9-EC1E-41EA-940DD266357F}"/>
          </ac:spMkLst>
        </pc:spChg>
        <pc:spChg chg="add mod">
          <ac:chgData name="Tahira Yameen" userId="08a4a9855374514a" providerId="LiveId" clId="{EA3204EC-55BF-4CED-91FC-EBE3E27A9858}" dt="2026-02-14T22:06:08.734" v="10701" actId="20577"/>
          <ac:spMkLst>
            <pc:docMk/>
            <pc:sldMk cId="3384240287" sldId="261"/>
            <ac:spMk id="6" creationId="{92FB7719-81F8-8D40-893C-6D6CC6B577A8}"/>
          </ac:spMkLst>
        </pc:spChg>
        <pc:spChg chg="add del">
          <ac:chgData name="Tahira Yameen" userId="08a4a9855374514a" providerId="LiveId" clId="{EA3204EC-55BF-4CED-91FC-EBE3E27A9858}" dt="2026-02-14T19:41:18.605" v="9485" actId="26606"/>
          <ac:spMkLst>
            <pc:docMk/>
            <pc:sldMk cId="3384240287" sldId="261"/>
            <ac:spMk id="10" creationId="{2B97F24A-32CE-4C1C-A50D-3016B394DCFB}"/>
          </ac:spMkLst>
        </pc:spChg>
        <pc:spChg chg="add del">
          <ac:chgData name="Tahira Yameen" userId="08a4a9855374514a" providerId="LiveId" clId="{EA3204EC-55BF-4CED-91FC-EBE3E27A9858}" dt="2026-02-14T19:41:18.605" v="9485" actId="26606"/>
          <ac:spMkLst>
            <pc:docMk/>
            <pc:sldMk cId="3384240287" sldId="261"/>
            <ac:spMk id="12" creationId="{CD8B4F24-440B-49E9-B85D-733523DC064B}"/>
          </ac:spMkLst>
        </pc:spChg>
        <pc:picChg chg="add del mod">
          <ac:chgData name="Tahira Yameen" userId="08a4a9855374514a" providerId="LiveId" clId="{EA3204EC-55BF-4CED-91FC-EBE3E27A9858}" dt="2026-02-14T19:40:59.999" v="9481" actId="478"/>
          <ac:picMkLst>
            <pc:docMk/>
            <pc:sldMk cId="3384240287" sldId="261"/>
            <ac:picMk id="3" creationId="{A13EC08A-653C-B194-6376-48561B5AED76}"/>
          </ac:picMkLst>
        </pc:picChg>
        <pc:picChg chg="add mod">
          <ac:chgData name="Tahira Yameen" userId="08a4a9855374514a" providerId="LiveId" clId="{EA3204EC-55BF-4CED-91FC-EBE3E27A9858}" dt="2026-02-14T21:19:06.290" v="10145" actId="1076"/>
          <ac:picMkLst>
            <pc:docMk/>
            <pc:sldMk cId="3384240287" sldId="261"/>
            <ac:picMk id="5" creationId="{4B48F78A-E504-B1A7-DAFC-A45653D629F0}"/>
          </ac:picMkLst>
        </pc:picChg>
      </pc:sldChg>
      <pc:sldChg chg="addSp delSp modSp mod">
        <pc:chgData name="Tahira Yameen" userId="08a4a9855374514a" providerId="LiveId" clId="{EA3204EC-55BF-4CED-91FC-EBE3E27A9858}" dt="2026-02-14T22:13:17.223" v="10720" actId="20577"/>
        <pc:sldMkLst>
          <pc:docMk/>
          <pc:sldMk cId="4141644133" sldId="262"/>
        </pc:sldMkLst>
        <pc:spChg chg="add mod">
          <ac:chgData name="Tahira Yameen" userId="08a4a9855374514a" providerId="LiveId" clId="{EA3204EC-55BF-4CED-91FC-EBE3E27A9858}" dt="2026-02-14T21:03:05.859" v="9784" actId="20577"/>
          <ac:spMkLst>
            <pc:docMk/>
            <pc:sldMk cId="4141644133" sldId="262"/>
            <ac:spMk id="2" creationId="{5E012B56-BC5C-E856-CFCC-3876D7D1886E}"/>
          </ac:spMkLst>
        </pc:spChg>
        <pc:spChg chg="add mod">
          <ac:chgData name="Tahira Yameen" userId="08a4a9855374514a" providerId="LiveId" clId="{EA3204EC-55BF-4CED-91FC-EBE3E27A9858}" dt="2026-02-14T22:13:17.223" v="10720" actId="20577"/>
          <ac:spMkLst>
            <pc:docMk/>
            <pc:sldMk cId="4141644133" sldId="262"/>
            <ac:spMk id="3" creationId="{A3B04DD5-C9E4-EF99-3C4F-10F7D70953F2}"/>
          </ac:spMkLst>
        </pc:spChg>
      </pc:sldChg>
      <pc:sldChg chg="addSp modSp mod">
        <pc:chgData name="Tahira Yameen" userId="08a4a9855374514a" providerId="LiveId" clId="{EA3204EC-55BF-4CED-91FC-EBE3E27A9858}" dt="2026-02-14T21:41:25.253" v="10197" actId="113"/>
        <pc:sldMkLst>
          <pc:docMk/>
          <pc:sldMk cId="3262701941" sldId="263"/>
        </pc:sldMkLst>
        <pc:spChg chg="add mod">
          <ac:chgData name="Tahira Yameen" userId="08a4a9855374514a" providerId="LiveId" clId="{EA3204EC-55BF-4CED-91FC-EBE3E27A9858}" dt="2026-02-14T21:14:09.205" v="10022" actId="20577"/>
          <ac:spMkLst>
            <pc:docMk/>
            <pc:sldMk cId="3262701941" sldId="263"/>
            <ac:spMk id="2" creationId="{BAFE0C93-AE59-308F-2D3C-12BE76D7F51C}"/>
          </ac:spMkLst>
        </pc:spChg>
        <pc:spChg chg="mod">
          <ac:chgData name="Tahira Yameen" userId="08a4a9855374514a" providerId="LiveId" clId="{EA3204EC-55BF-4CED-91FC-EBE3E27A9858}" dt="2026-02-14T21:41:25.253" v="10197" actId="113"/>
          <ac:spMkLst>
            <pc:docMk/>
            <pc:sldMk cId="3262701941" sldId="263"/>
            <ac:spMk id="3" creationId="{552B0EE9-62D3-7AAB-B36B-1F3351AE14CC}"/>
          </ac:spMkLst>
        </pc:spChg>
      </pc:sldChg>
      <pc:sldChg chg="addSp delSp modSp mod ord">
        <pc:chgData name="Tahira Yameen" userId="08a4a9855374514a" providerId="LiveId" clId="{EA3204EC-55BF-4CED-91FC-EBE3E27A9858}" dt="2026-02-14T21:39:22.463" v="10185" actId="113"/>
        <pc:sldMkLst>
          <pc:docMk/>
          <pc:sldMk cId="2034261269" sldId="264"/>
        </pc:sldMkLst>
        <pc:spChg chg="mod">
          <ac:chgData name="Tahira Yameen" userId="08a4a9855374514a" providerId="LiveId" clId="{EA3204EC-55BF-4CED-91FC-EBE3E27A9858}" dt="2026-02-14T21:39:22.463" v="10185" actId="113"/>
          <ac:spMkLst>
            <pc:docMk/>
            <pc:sldMk cId="2034261269" sldId="264"/>
            <ac:spMk id="3" creationId="{0EAFD416-F538-7E65-CFA3-BCFCE3C87D80}"/>
          </ac:spMkLst>
        </pc:spChg>
        <pc:spChg chg="add del mod">
          <ac:chgData name="Tahira Yameen" userId="08a4a9855374514a" providerId="LiveId" clId="{EA3204EC-55BF-4CED-91FC-EBE3E27A9858}" dt="2026-02-14T15:58:07.131" v="7641" actId="478"/>
          <ac:spMkLst>
            <pc:docMk/>
            <pc:sldMk cId="2034261269" sldId="264"/>
            <ac:spMk id="6" creationId="{4BAD5224-354D-49E8-2244-E209C2E34FA5}"/>
          </ac:spMkLst>
        </pc:spChg>
        <pc:picChg chg="add mod">
          <ac:chgData name="Tahira Yameen" userId="08a4a9855374514a" providerId="LiveId" clId="{EA3204EC-55BF-4CED-91FC-EBE3E27A9858}" dt="2026-02-14T21:20:29.001" v="10153" actId="14100"/>
          <ac:picMkLst>
            <pc:docMk/>
            <pc:sldMk cId="2034261269" sldId="264"/>
            <ac:picMk id="2" creationId="{47944EAE-C742-457C-837A-1BAC10DF623E}"/>
          </ac:picMkLst>
        </pc:picChg>
        <pc:picChg chg="add del mod">
          <ac:chgData name="Tahira Yameen" userId="08a4a9855374514a" providerId="LiveId" clId="{EA3204EC-55BF-4CED-91FC-EBE3E27A9858}" dt="2026-02-14T15:57:55.260" v="7639" actId="478"/>
          <ac:picMkLst>
            <pc:docMk/>
            <pc:sldMk cId="2034261269" sldId="264"/>
            <ac:picMk id="5" creationId="{A0B969B2-3E58-ECCC-18B7-B489ACDBF87D}"/>
          </ac:picMkLst>
        </pc:picChg>
      </pc:sldChg>
      <pc:sldChg chg="addSp delSp modSp del mod">
        <pc:chgData name="Tahira Yameen" userId="08a4a9855374514a" providerId="LiveId" clId="{EA3204EC-55BF-4CED-91FC-EBE3E27A9858}" dt="2026-02-14T12:35:04.817" v="6464" actId="2696"/>
        <pc:sldMkLst>
          <pc:docMk/>
          <pc:sldMk cId="2258303432" sldId="265"/>
        </pc:sldMkLst>
        <pc:spChg chg="add del mod">
          <ac:chgData name="Tahira Yameen" userId="08a4a9855374514a" providerId="LiveId" clId="{EA3204EC-55BF-4CED-91FC-EBE3E27A9858}" dt="2026-02-14T12:33:59.982" v="6454" actId="478"/>
          <ac:spMkLst>
            <pc:docMk/>
            <pc:sldMk cId="2258303432" sldId="265"/>
            <ac:spMk id="3" creationId="{54FF3F0C-EB1E-2373-5233-8E36FD333B70}"/>
          </ac:spMkLst>
        </pc:spChg>
        <pc:spChg chg="add del mod">
          <ac:chgData name="Tahira Yameen" userId="08a4a9855374514a" providerId="LiveId" clId="{EA3204EC-55BF-4CED-91FC-EBE3E27A9858}" dt="2026-02-14T12:34:08.230" v="6456" actId="478"/>
          <ac:spMkLst>
            <pc:docMk/>
            <pc:sldMk cId="2258303432" sldId="265"/>
            <ac:spMk id="4" creationId="{C1A39428-E01B-ADCC-10CA-6FD042CFB3A4}"/>
          </ac:spMkLst>
        </pc:spChg>
        <pc:spChg chg="add del mod">
          <ac:chgData name="Tahira Yameen" userId="08a4a9855374514a" providerId="LiveId" clId="{EA3204EC-55BF-4CED-91FC-EBE3E27A9858}" dt="2026-02-14T12:34:45.688" v="6463" actId="478"/>
          <ac:spMkLst>
            <pc:docMk/>
            <pc:sldMk cId="2258303432" sldId="265"/>
            <ac:spMk id="5" creationId="{03ED00AC-C945-4C29-E11B-7D503FD5BE5F}"/>
          </ac:spMkLst>
        </pc:spChg>
      </pc:sldChg>
      <pc:sldChg chg="addSp modSp mod ord">
        <pc:chgData name="Tahira Yameen" userId="08a4a9855374514a" providerId="LiveId" clId="{EA3204EC-55BF-4CED-91FC-EBE3E27A9858}" dt="2026-02-14T21:54:40.957" v="10610" actId="20577"/>
        <pc:sldMkLst>
          <pc:docMk/>
          <pc:sldMk cId="4055751652" sldId="266"/>
        </pc:sldMkLst>
        <pc:spChg chg="mod">
          <ac:chgData name="Tahira Yameen" userId="08a4a9855374514a" providerId="LiveId" clId="{EA3204EC-55BF-4CED-91FC-EBE3E27A9858}" dt="2026-02-14T21:54:40.957" v="10610" actId="20577"/>
          <ac:spMkLst>
            <pc:docMk/>
            <pc:sldMk cId="4055751652" sldId="266"/>
            <ac:spMk id="3" creationId="{B6B25A00-A359-D03B-4B7B-2E54E14AD9EC}"/>
          </ac:spMkLst>
        </pc:spChg>
        <pc:picChg chg="add mod">
          <ac:chgData name="Tahira Yameen" userId="08a4a9855374514a" providerId="LiveId" clId="{EA3204EC-55BF-4CED-91FC-EBE3E27A9858}" dt="2026-02-14T21:26:39.996" v="10170" actId="1076"/>
          <ac:picMkLst>
            <pc:docMk/>
            <pc:sldMk cId="4055751652" sldId="266"/>
            <ac:picMk id="2" creationId="{A28B0891-33CC-6780-DD0F-580A1C8A742E}"/>
          </ac:picMkLst>
        </pc:picChg>
      </pc:sldChg>
      <pc:sldChg chg="addSp modSp mod">
        <pc:chgData name="Tahira Yameen" userId="08a4a9855374514a" providerId="LiveId" clId="{EA3204EC-55BF-4CED-91FC-EBE3E27A9858}" dt="2026-02-14T19:22:02.756" v="9111" actId="20577"/>
        <pc:sldMkLst>
          <pc:docMk/>
          <pc:sldMk cId="3223438906" sldId="267"/>
        </pc:sldMkLst>
        <pc:spChg chg="add mod">
          <ac:chgData name="Tahira Yameen" userId="08a4a9855374514a" providerId="LiveId" clId="{EA3204EC-55BF-4CED-91FC-EBE3E27A9858}" dt="2026-02-14T19:22:02.756" v="9111" actId="20577"/>
          <ac:spMkLst>
            <pc:docMk/>
            <pc:sldMk cId="3223438906" sldId="267"/>
            <ac:spMk id="3" creationId="{43C541F3-E448-29A0-1029-47189E4F8EC6}"/>
          </ac:spMkLst>
        </pc:spChg>
        <pc:picChg chg="add mod">
          <ac:chgData name="Tahira Yameen" userId="08a4a9855374514a" providerId="LiveId" clId="{EA3204EC-55BF-4CED-91FC-EBE3E27A9858}" dt="2026-02-06T21:22:54.337" v="1293"/>
          <ac:picMkLst>
            <pc:docMk/>
            <pc:sldMk cId="3223438906" sldId="267"/>
            <ac:picMk id="2" creationId="{6203DD5B-4338-1ED4-0EF6-1F319343224D}"/>
          </ac:picMkLst>
        </pc:picChg>
      </pc:sldChg>
      <pc:sldChg chg="addSp modSp add del">
        <pc:chgData name="Tahira Yameen" userId="08a4a9855374514a" providerId="LiveId" clId="{EA3204EC-55BF-4CED-91FC-EBE3E27A9858}" dt="2026-02-14T12:59:10.068" v="7071" actId="2696"/>
        <pc:sldMkLst>
          <pc:docMk/>
          <pc:sldMk cId="3866443450" sldId="268"/>
        </pc:sldMkLst>
      </pc:sldChg>
      <pc:sldChg chg="addSp delSp modSp del mod setBg">
        <pc:chgData name="Tahira Yameen" userId="08a4a9855374514a" providerId="LiveId" clId="{EA3204EC-55BF-4CED-91FC-EBE3E27A9858}" dt="2026-02-14T16:06:20.714" v="7882" actId="2696"/>
        <pc:sldMkLst>
          <pc:docMk/>
          <pc:sldMk cId="1883774895" sldId="269"/>
        </pc:sldMkLst>
      </pc:sldChg>
      <pc:sldChg chg="addSp modSp mod">
        <pc:chgData name="Tahira Yameen" userId="08a4a9855374514a" providerId="LiveId" clId="{EA3204EC-55BF-4CED-91FC-EBE3E27A9858}" dt="2026-02-14T21:27:09.284" v="10171" actId="20577"/>
        <pc:sldMkLst>
          <pc:docMk/>
          <pc:sldMk cId="3844685176" sldId="270"/>
        </pc:sldMkLst>
        <pc:spChg chg="add mod">
          <ac:chgData name="Tahira Yameen" userId="08a4a9855374514a" providerId="LiveId" clId="{EA3204EC-55BF-4CED-91FC-EBE3E27A9858}" dt="2026-02-14T21:27:09.284" v="10171" actId="20577"/>
          <ac:spMkLst>
            <pc:docMk/>
            <pc:sldMk cId="3844685176" sldId="270"/>
            <ac:spMk id="2" creationId="{DF243064-2C1F-D8C7-7D2A-2BC29AADDD57}"/>
          </ac:spMkLst>
        </pc:spChg>
      </pc:sldChg>
      <pc:sldChg chg="addSp modSp mod ord">
        <pc:chgData name="Tahira Yameen" userId="08a4a9855374514a" providerId="LiveId" clId="{EA3204EC-55BF-4CED-91FC-EBE3E27A9858}" dt="2026-02-14T21:16:12.197" v="10137" actId="20577"/>
        <pc:sldMkLst>
          <pc:docMk/>
          <pc:sldMk cId="1759157828" sldId="271"/>
        </pc:sldMkLst>
        <pc:spChg chg="add mod">
          <ac:chgData name="Tahira Yameen" userId="08a4a9855374514a" providerId="LiveId" clId="{EA3204EC-55BF-4CED-91FC-EBE3E27A9858}" dt="2026-02-14T21:16:12.197" v="10137" actId="20577"/>
          <ac:spMkLst>
            <pc:docMk/>
            <pc:sldMk cId="1759157828" sldId="271"/>
            <ac:spMk id="3" creationId="{355A53C7-4378-FC9F-442A-303E91CCCCD6}"/>
          </ac:spMkLst>
        </pc:spChg>
      </pc:sldChg>
      <pc:sldChg chg="addSp modSp mod">
        <pc:chgData name="Tahira Yameen" userId="08a4a9855374514a" providerId="LiveId" clId="{EA3204EC-55BF-4CED-91FC-EBE3E27A9858}" dt="2026-02-14T21:27:51.991" v="10172"/>
        <pc:sldMkLst>
          <pc:docMk/>
          <pc:sldMk cId="4123135470" sldId="272"/>
        </pc:sldMkLst>
        <pc:spChg chg="add mod">
          <ac:chgData name="Tahira Yameen" userId="08a4a9855374514a" providerId="LiveId" clId="{EA3204EC-55BF-4CED-91FC-EBE3E27A9858}" dt="2026-02-14T21:27:51.991" v="10172"/>
          <ac:spMkLst>
            <pc:docMk/>
            <pc:sldMk cId="4123135470" sldId="272"/>
            <ac:spMk id="3" creationId="{278475C2-B94E-1002-DDD5-4EA728C5F8E0}"/>
          </ac:spMkLst>
        </pc:spChg>
      </pc:sldChg>
      <pc:sldChg chg="modSp mod">
        <pc:chgData name="Tahira Yameen" userId="08a4a9855374514a" providerId="LiveId" clId="{EA3204EC-55BF-4CED-91FC-EBE3E27A9858}" dt="2026-02-14T21:42:18.767" v="10199" actId="113"/>
        <pc:sldMkLst>
          <pc:docMk/>
          <pc:sldMk cId="2067595503" sldId="273"/>
        </pc:sldMkLst>
        <pc:spChg chg="mod">
          <ac:chgData name="Tahira Yameen" userId="08a4a9855374514a" providerId="LiveId" clId="{EA3204EC-55BF-4CED-91FC-EBE3E27A9858}" dt="2026-02-14T21:42:18.767" v="10199" actId="113"/>
          <ac:spMkLst>
            <pc:docMk/>
            <pc:sldMk cId="2067595503" sldId="273"/>
            <ac:spMk id="2" creationId="{5EAF0140-DAC1-C78C-6A8D-A81762835186}"/>
          </ac:spMkLst>
        </pc:spChg>
      </pc:sldChg>
      <pc:sldChg chg="modSp mod">
        <pc:chgData name="Tahira Yameen" userId="08a4a9855374514a" providerId="LiveId" clId="{EA3204EC-55BF-4CED-91FC-EBE3E27A9858}" dt="2026-02-14T21:59:41.388" v="10699" actId="20577"/>
        <pc:sldMkLst>
          <pc:docMk/>
          <pc:sldMk cId="4109545274" sldId="274"/>
        </pc:sldMkLst>
        <pc:spChg chg="mod">
          <ac:chgData name="Tahira Yameen" userId="08a4a9855374514a" providerId="LiveId" clId="{EA3204EC-55BF-4CED-91FC-EBE3E27A9858}" dt="2026-02-14T21:59:41.388" v="10699" actId="20577"/>
          <ac:spMkLst>
            <pc:docMk/>
            <pc:sldMk cId="4109545274" sldId="274"/>
            <ac:spMk id="2" creationId="{3A0648A8-38F5-4479-F35F-F80FDEF0EDC0}"/>
          </ac:spMkLst>
        </pc:spChg>
      </pc:sldChg>
      <pc:sldChg chg="modSp mod">
        <pc:chgData name="Tahira Yameen" userId="08a4a9855374514a" providerId="LiveId" clId="{EA3204EC-55BF-4CED-91FC-EBE3E27A9858}" dt="2026-02-14T22:07:10.280" v="10707" actId="14100"/>
        <pc:sldMkLst>
          <pc:docMk/>
          <pc:sldMk cId="2177804360" sldId="275"/>
        </pc:sldMkLst>
        <pc:spChg chg="mod">
          <ac:chgData name="Tahira Yameen" userId="08a4a9855374514a" providerId="LiveId" clId="{EA3204EC-55BF-4CED-91FC-EBE3E27A9858}" dt="2026-02-14T21:43:47.754" v="10203" actId="113"/>
          <ac:spMkLst>
            <pc:docMk/>
            <pc:sldMk cId="2177804360" sldId="275"/>
            <ac:spMk id="2" creationId="{99CF2215-D555-885E-0BC2-CB6CBE0B10EE}"/>
          </ac:spMkLst>
        </pc:spChg>
        <pc:spChg chg="mod">
          <ac:chgData name="Tahira Yameen" userId="08a4a9855374514a" providerId="LiveId" clId="{EA3204EC-55BF-4CED-91FC-EBE3E27A9858}" dt="2026-02-14T22:07:10.280" v="10707" actId="14100"/>
          <ac:spMkLst>
            <pc:docMk/>
            <pc:sldMk cId="2177804360" sldId="275"/>
            <ac:spMk id="5" creationId="{07645B0A-F99D-CBCA-A57B-2DA5CC7DEADF}"/>
          </ac:spMkLst>
        </pc:spChg>
        <pc:picChg chg="mod">
          <ac:chgData name="Tahira Yameen" userId="08a4a9855374514a" providerId="LiveId" clId="{EA3204EC-55BF-4CED-91FC-EBE3E27A9858}" dt="2026-02-14T19:25:02.343" v="9117" actId="1076"/>
          <ac:picMkLst>
            <pc:docMk/>
            <pc:sldMk cId="2177804360" sldId="275"/>
            <ac:picMk id="4" creationId="{B2DA897B-7AAD-E0B5-C182-AEF824AB9650}"/>
          </ac:picMkLst>
        </pc:picChg>
      </pc:sldChg>
      <pc:sldChg chg="modSp mod">
        <pc:chgData name="Tahira Yameen" userId="08a4a9855374514a" providerId="LiveId" clId="{EA3204EC-55BF-4CED-91FC-EBE3E27A9858}" dt="2026-02-14T21:28:20.217" v="10174" actId="20577"/>
        <pc:sldMkLst>
          <pc:docMk/>
          <pc:sldMk cId="194347822" sldId="276"/>
        </pc:sldMkLst>
        <pc:spChg chg="mod">
          <ac:chgData name="Tahira Yameen" userId="08a4a9855374514a" providerId="LiveId" clId="{EA3204EC-55BF-4CED-91FC-EBE3E27A9858}" dt="2026-02-14T21:28:20.217" v="10174" actId="20577"/>
          <ac:spMkLst>
            <pc:docMk/>
            <pc:sldMk cId="194347822" sldId="276"/>
            <ac:spMk id="2" creationId="{2927B80B-0738-F0D7-87B8-F0BD05B8FB4F}"/>
          </ac:spMkLst>
        </pc:spChg>
      </pc:sldChg>
      <pc:sldChg chg="modSp del mod">
        <pc:chgData name="Tahira Yameen" userId="08a4a9855374514a" providerId="LiveId" clId="{EA3204EC-55BF-4CED-91FC-EBE3E27A9858}" dt="2026-02-14T21:56:40.306" v="10625" actId="2696"/>
        <pc:sldMkLst>
          <pc:docMk/>
          <pc:sldMk cId="3278451837" sldId="277"/>
        </pc:sldMkLst>
        <pc:spChg chg="mod">
          <ac:chgData name="Tahira Yameen" userId="08a4a9855374514a" providerId="LiveId" clId="{EA3204EC-55BF-4CED-91FC-EBE3E27A9858}" dt="2026-02-14T21:55:09.543" v="10614" actId="27636"/>
          <ac:spMkLst>
            <pc:docMk/>
            <pc:sldMk cId="3278451837" sldId="277"/>
            <ac:spMk id="3" creationId="{F33F3433-BA02-102A-A31D-7F217D7EB490}"/>
          </ac:spMkLst>
        </pc:spChg>
        <pc:picChg chg="mod">
          <ac:chgData name="Tahira Yameen" userId="08a4a9855374514a" providerId="LiveId" clId="{EA3204EC-55BF-4CED-91FC-EBE3E27A9858}" dt="2026-02-14T21:55:53.321" v="10618" actId="1076"/>
          <ac:picMkLst>
            <pc:docMk/>
            <pc:sldMk cId="3278451837" sldId="277"/>
            <ac:picMk id="5" creationId="{DED80413-32A9-3092-E50A-E85EA5FC0E73}"/>
          </ac:picMkLst>
        </pc:picChg>
      </pc:sldChg>
      <pc:sldChg chg="addSp modSp new mod">
        <pc:chgData name="Tahira Yameen" userId="08a4a9855374514a" providerId="LiveId" clId="{EA3204EC-55BF-4CED-91FC-EBE3E27A9858}" dt="2026-02-12T21:38:58.723" v="4549" actId="20577"/>
        <pc:sldMkLst>
          <pc:docMk/>
          <pc:sldMk cId="2996799259" sldId="278"/>
        </pc:sldMkLst>
        <pc:spChg chg="add mod">
          <ac:chgData name="Tahira Yameen" userId="08a4a9855374514a" providerId="LiveId" clId="{EA3204EC-55BF-4CED-91FC-EBE3E27A9858}" dt="2026-02-12T21:36:18.502" v="4511" actId="1076"/>
          <ac:spMkLst>
            <pc:docMk/>
            <pc:sldMk cId="2996799259" sldId="278"/>
            <ac:spMk id="3" creationId="{FAD567DB-5517-E49F-F6CB-81D52CD297C9}"/>
          </ac:spMkLst>
        </pc:spChg>
        <pc:spChg chg="add mod">
          <ac:chgData name="Tahira Yameen" userId="08a4a9855374514a" providerId="LiveId" clId="{EA3204EC-55BF-4CED-91FC-EBE3E27A9858}" dt="2026-02-12T21:38:58.723" v="4549" actId="20577"/>
          <ac:spMkLst>
            <pc:docMk/>
            <pc:sldMk cId="2996799259" sldId="278"/>
            <ac:spMk id="6" creationId="{9D7AEC80-DF51-65D0-A616-220B621A5880}"/>
          </ac:spMkLst>
        </pc:spChg>
        <pc:picChg chg="add mod">
          <ac:chgData name="Tahira Yameen" userId="08a4a9855374514a" providerId="LiveId" clId="{EA3204EC-55BF-4CED-91FC-EBE3E27A9858}" dt="2026-02-12T21:38:10.080" v="4515" actId="14100"/>
          <ac:picMkLst>
            <pc:docMk/>
            <pc:sldMk cId="2996799259" sldId="278"/>
            <ac:picMk id="5" creationId="{52EE74E7-1EFC-445B-C67A-95B3B61A377D}"/>
          </ac:picMkLst>
        </pc:picChg>
      </pc:sldChg>
      <pc:sldChg chg="addSp modSp new mod">
        <pc:chgData name="Tahira Yameen" userId="08a4a9855374514a" providerId="LiveId" clId="{EA3204EC-55BF-4CED-91FC-EBE3E27A9858}" dt="2026-02-14T20:59:29.987" v="9766" actId="20577"/>
        <pc:sldMkLst>
          <pc:docMk/>
          <pc:sldMk cId="1420619997" sldId="279"/>
        </pc:sldMkLst>
        <pc:spChg chg="add mod">
          <ac:chgData name="Tahira Yameen" userId="08a4a9855374514a" providerId="LiveId" clId="{EA3204EC-55BF-4CED-91FC-EBE3E27A9858}" dt="2026-02-14T20:59:29.987" v="9766" actId="20577"/>
          <ac:spMkLst>
            <pc:docMk/>
            <pc:sldMk cId="1420619997" sldId="279"/>
            <ac:spMk id="3" creationId="{ABCEAF42-6FEB-E31C-2CDF-C190052EBE5E}"/>
          </ac:spMkLst>
        </pc:spChg>
      </pc:sldChg>
      <pc:sldChg chg="addSp modSp new mod">
        <pc:chgData name="Tahira Yameen" userId="08a4a9855374514a" providerId="LiveId" clId="{EA3204EC-55BF-4CED-91FC-EBE3E27A9858}" dt="2026-02-14T22:17:25.636" v="10722" actId="20577"/>
        <pc:sldMkLst>
          <pc:docMk/>
          <pc:sldMk cId="650489104" sldId="280"/>
        </pc:sldMkLst>
        <pc:spChg chg="add mod">
          <ac:chgData name="Tahira Yameen" userId="08a4a9855374514a" providerId="LiveId" clId="{EA3204EC-55BF-4CED-91FC-EBE3E27A9858}" dt="2026-02-14T22:17:25.636" v="10722" actId="20577"/>
          <ac:spMkLst>
            <pc:docMk/>
            <pc:sldMk cId="650489104" sldId="280"/>
            <ac:spMk id="2" creationId="{48256600-0DF2-0E88-28C7-2375ED9081C2}"/>
          </ac:spMkLst>
        </pc:spChg>
        <pc:spChg chg="mod">
          <ac:chgData name="Tahira Yameen" userId="08a4a9855374514a" providerId="LiveId" clId="{EA3204EC-55BF-4CED-91FC-EBE3E27A9858}" dt="2026-02-14T22:07:48.115" v="10714" actId="20577"/>
          <ac:spMkLst>
            <pc:docMk/>
            <pc:sldMk cId="650489104" sldId="280"/>
            <ac:spMk id="5" creationId="{6BD3D16C-67B8-1880-C8B9-E40B574C26CC}"/>
          </ac:spMkLst>
        </pc:spChg>
      </pc:sldChg>
      <pc:sldChg chg="modSp mod">
        <pc:chgData name="Tahira Yameen" userId="08a4a9855374514a" providerId="LiveId" clId="{EA3204EC-55BF-4CED-91FC-EBE3E27A9858}" dt="2026-02-14T21:06:42.087" v="9925" actId="114"/>
        <pc:sldMkLst>
          <pc:docMk/>
          <pc:sldMk cId="4203009988" sldId="281"/>
        </pc:sldMkLst>
        <pc:spChg chg="mod">
          <ac:chgData name="Tahira Yameen" userId="08a4a9855374514a" providerId="LiveId" clId="{EA3204EC-55BF-4CED-91FC-EBE3E27A9858}" dt="2026-02-14T21:06:42.087" v="9925" actId="114"/>
          <ac:spMkLst>
            <pc:docMk/>
            <pc:sldMk cId="4203009988" sldId="281"/>
            <ac:spMk id="3" creationId="{5A48DC63-3442-6BDA-197A-EE769251F3B0}"/>
          </ac:spMkLst>
        </pc:spChg>
      </pc:sldChg>
      <pc:sldChg chg="modSp mod">
        <pc:chgData name="Tahira Yameen" userId="08a4a9855374514a" providerId="LiveId" clId="{EA3204EC-55BF-4CED-91FC-EBE3E27A9858}" dt="2026-02-14T21:08:51.124" v="9968" actId="114"/>
        <pc:sldMkLst>
          <pc:docMk/>
          <pc:sldMk cId="2768788228" sldId="282"/>
        </pc:sldMkLst>
        <pc:spChg chg="mod">
          <ac:chgData name="Tahira Yameen" userId="08a4a9855374514a" providerId="LiveId" clId="{EA3204EC-55BF-4CED-91FC-EBE3E27A9858}" dt="2026-02-14T21:08:51.124" v="9968" actId="114"/>
          <ac:spMkLst>
            <pc:docMk/>
            <pc:sldMk cId="2768788228" sldId="282"/>
            <ac:spMk id="3" creationId="{40AD008A-6C6C-D6E8-F07D-EAF3A3207910}"/>
          </ac:spMkLst>
        </pc:spChg>
      </pc:sldChg>
      <pc:sldChg chg="del">
        <pc:chgData name="Tahira Yameen" userId="08a4a9855374514a" providerId="LiveId" clId="{EA3204EC-55BF-4CED-91FC-EBE3E27A9858}" dt="2026-02-14T21:16:20.399" v="10138" actId="2696"/>
        <pc:sldMkLst>
          <pc:docMk/>
          <pc:sldMk cId="341736646" sldId="283"/>
        </pc:sldMkLst>
      </pc:sldChg>
      <pc:sldChg chg="addSp delSp modSp new mod">
        <pc:chgData name="Tahira Yameen" userId="08a4a9855374514a" providerId="LiveId" clId="{EA3204EC-55BF-4CED-91FC-EBE3E27A9858}" dt="2026-02-14T21:36:36.905" v="10180" actId="20577"/>
        <pc:sldMkLst>
          <pc:docMk/>
          <pc:sldMk cId="3801318699" sldId="284"/>
        </pc:sldMkLst>
        <pc:spChg chg="add del mod">
          <ac:chgData name="Tahira Yameen" userId="08a4a9855374514a" providerId="LiveId" clId="{EA3204EC-55BF-4CED-91FC-EBE3E27A9858}" dt="2026-02-14T18:38:31.261" v="7890"/>
          <ac:spMkLst>
            <pc:docMk/>
            <pc:sldMk cId="3801318699" sldId="284"/>
            <ac:spMk id="2" creationId="{66FFFECC-D841-D6D6-D21C-26CA819AC79A}"/>
          </ac:spMkLst>
        </pc:spChg>
        <pc:spChg chg="add mod">
          <ac:chgData name="Tahira Yameen" userId="08a4a9855374514a" providerId="LiveId" clId="{EA3204EC-55BF-4CED-91FC-EBE3E27A9858}" dt="2026-02-14T21:36:36.905" v="10180" actId="20577"/>
          <ac:spMkLst>
            <pc:docMk/>
            <pc:sldMk cId="3801318699" sldId="284"/>
            <ac:spMk id="3" creationId="{42EB094B-A2AA-C58F-1137-6047D7C297C8}"/>
          </ac:spMkLst>
        </pc:spChg>
      </pc:sldChg>
      <pc:sldChg chg="addSp modSp new mod">
        <pc:chgData name="Tahira Yameen" userId="08a4a9855374514a" providerId="LiveId" clId="{EA3204EC-55BF-4CED-91FC-EBE3E27A9858}" dt="2026-02-14T21:25:47.044" v="10166" actId="1076"/>
        <pc:sldMkLst>
          <pc:docMk/>
          <pc:sldMk cId="3362308834" sldId="285"/>
        </pc:sldMkLst>
        <pc:spChg chg="add mod">
          <ac:chgData name="Tahira Yameen" userId="08a4a9855374514a" providerId="LiveId" clId="{EA3204EC-55BF-4CED-91FC-EBE3E27A9858}" dt="2026-02-14T21:25:47.044" v="10166" actId="1076"/>
          <ac:spMkLst>
            <pc:docMk/>
            <pc:sldMk cId="3362308834" sldId="285"/>
            <ac:spMk id="3" creationId="{F29B6ACA-BE85-F0FC-0344-21EC027C1B5C}"/>
          </ac:spMkLst>
        </pc:spChg>
      </pc:sldChg>
      <pc:sldChg chg="addSp modSp new mod">
        <pc:chgData name="Tahira Yameen" userId="08a4a9855374514a" providerId="LiveId" clId="{EA3204EC-55BF-4CED-91FC-EBE3E27A9858}" dt="2026-02-14T22:07:30.461" v="10712" actId="20577"/>
        <pc:sldMkLst>
          <pc:docMk/>
          <pc:sldMk cId="4124189967" sldId="286"/>
        </pc:sldMkLst>
        <pc:spChg chg="add mod">
          <ac:chgData name="Tahira Yameen" userId="08a4a9855374514a" providerId="LiveId" clId="{EA3204EC-55BF-4CED-91FC-EBE3E27A9858}" dt="2026-02-14T21:56:04.286" v="10620" actId="1076"/>
          <ac:spMkLst>
            <pc:docMk/>
            <pc:sldMk cId="4124189967" sldId="286"/>
            <ac:spMk id="3" creationId="{ED36AEE5-5C90-6292-9F7E-8D7F37CFDF6E}"/>
          </ac:spMkLst>
        </pc:spChg>
        <pc:spChg chg="add mod">
          <ac:chgData name="Tahira Yameen" userId="08a4a9855374514a" providerId="LiveId" clId="{EA3204EC-55BF-4CED-91FC-EBE3E27A9858}" dt="2026-02-14T22:07:30.461" v="10712" actId="20577"/>
          <ac:spMkLst>
            <pc:docMk/>
            <pc:sldMk cId="4124189967" sldId="286"/>
            <ac:spMk id="6" creationId="{5B603455-D423-0CF8-C636-34FB7B51E061}"/>
          </ac:spMkLst>
        </pc:spChg>
        <pc:picChg chg="add mod">
          <ac:chgData name="Tahira Yameen" userId="08a4a9855374514a" providerId="LiveId" clId="{EA3204EC-55BF-4CED-91FC-EBE3E27A9858}" dt="2026-02-14T21:55:59.600" v="10619"/>
          <ac:picMkLst>
            <pc:docMk/>
            <pc:sldMk cId="4124189967" sldId="286"/>
            <ac:picMk id="4" creationId="{34D465C8-AF44-3BC7-F9A0-AD930E3ABE1C}"/>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9680A8-1800-4170-B9F9-8F577D36E9C1}" type="datetimeFigureOut">
              <a:rPr lang="en-GB" smtClean="0"/>
              <a:t>14/02/2026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45CBCE8-47F7-46BE-989A-F9D321D74A6D}" type="slidenum">
              <a:rPr lang="en-GB" smtClean="0"/>
              <a:t>‹#›</a:t>
            </a:fld>
            <a:endParaRPr lang="en-GB"/>
          </a:p>
        </p:txBody>
      </p:sp>
    </p:spTree>
    <p:extLst>
      <p:ext uri="{BB962C8B-B14F-4D97-AF65-F5344CB8AC3E}">
        <p14:creationId xmlns:p14="http://schemas.microsoft.com/office/powerpoint/2010/main" val="19772848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45CBCE8-47F7-46BE-989A-F9D321D74A6D}" type="slidenum">
              <a:rPr lang="en-GB" smtClean="0"/>
              <a:t>1</a:t>
            </a:fld>
            <a:endParaRPr lang="en-GB"/>
          </a:p>
        </p:txBody>
      </p:sp>
    </p:spTree>
    <p:extLst>
      <p:ext uri="{BB962C8B-B14F-4D97-AF65-F5344CB8AC3E}">
        <p14:creationId xmlns:p14="http://schemas.microsoft.com/office/powerpoint/2010/main" val="27629296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45CBCE8-47F7-46BE-989A-F9D321D74A6D}" type="slidenum">
              <a:rPr lang="en-GB" smtClean="0"/>
              <a:t>3</a:t>
            </a:fld>
            <a:endParaRPr lang="en-GB"/>
          </a:p>
        </p:txBody>
      </p:sp>
    </p:spTree>
    <p:extLst>
      <p:ext uri="{BB962C8B-B14F-4D97-AF65-F5344CB8AC3E}">
        <p14:creationId xmlns:p14="http://schemas.microsoft.com/office/powerpoint/2010/main" val="8373652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45CBCE8-47F7-46BE-989A-F9D321D74A6D}" type="slidenum">
              <a:rPr lang="en-GB" smtClean="0"/>
              <a:t>16</a:t>
            </a:fld>
            <a:endParaRPr lang="en-GB"/>
          </a:p>
        </p:txBody>
      </p:sp>
    </p:spTree>
    <p:extLst>
      <p:ext uri="{BB962C8B-B14F-4D97-AF65-F5344CB8AC3E}">
        <p14:creationId xmlns:p14="http://schemas.microsoft.com/office/powerpoint/2010/main" val="40982182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744E7E-58D8-9E2E-6F75-00DC0811084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4F14428-0BC3-F1A6-FB64-DB4C2FC81CA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4DE31F8-BE47-CFD8-53B9-3E577D9B86A1}"/>
              </a:ext>
            </a:extLst>
          </p:cNvPr>
          <p:cNvSpPr>
            <a:spLocks noGrp="1"/>
          </p:cNvSpPr>
          <p:nvPr>
            <p:ph type="dt" sz="half" idx="10"/>
          </p:nvPr>
        </p:nvSpPr>
        <p:spPr/>
        <p:txBody>
          <a:bodyPr/>
          <a:lstStyle/>
          <a:p>
            <a:fld id="{DB6FDD18-057E-41E3-8162-5E3B43F37A7C}" type="datetimeFigureOut">
              <a:rPr lang="en-GB" smtClean="0"/>
              <a:t>14/02/2026</a:t>
            </a:fld>
            <a:endParaRPr lang="en-GB"/>
          </a:p>
        </p:txBody>
      </p:sp>
      <p:sp>
        <p:nvSpPr>
          <p:cNvPr id="5" name="Footer Placeholder 4">
            <a:extLst>
              <a:ext uri="{FF2B5EF4-FFF2-40B4-BE49-F238E27FC236}">
                <a16:creationId xmlns:a16="http://schemas.microsoft.com/office/drawing/2014/main" id="{470CA582-56B8-3A7D-9232-08B88205024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BC8BA5-B998-2ADB-EE37-6CBA26D14907}"/>
              </a:ext>
            </a:extLst>
          </p:cNvPr>
          <p:cNvSpPr>
            <a:spLocks noGrp="1"/>
          </p:cNvSpPr>
          <p:nvPr>
            <p:ph type="sldNum" sz="quarter" idx="12"/>
          </p:nvPr>
        </p:nvSpPr>
        <p:spPr/>
        <p:txBody>
          <a:bodyPr/>
          <a:lstStyle/>
          <a:p>
            <a:fld id="{68F747E5-F968-4C89-86F4-31FD84BD3FE8}" type="slidenum">
              <a:rPr lang="en-GB" smtClean="0"/>
              <a:t>‹#›</a:t>
            </a:fld>
            <a:endParaRPr lang="en-GB"/>
          </a:p>
        </p:txBody>
      </p:sp>
    </p:spTree>
    <p:extLst>
      <p:ext uri="{BB962C8B-B14F-4D97-AF65-F5344CB8AC3E}">
        <p14:creationId xmlns:p14="http://schemas.microsoft.com/office/powerpoint/2010/main" val="15490255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9E3240-4867-1EEE-0489-D249AB9DCEB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B8ACCF9-5707-BA0D-3DF0-8538469C67D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468D4C1-7F92-47A8-BC6A-868E6DB3AC93}"/>
              </a:ext>
            </a:extLst>
          </p:cNvPr>
          <p:cNvSpPr>
            <a:spLocks noGrp="1"/>
          </p:cNvSpPr>
          <p:nvPr>
            <p:ph type="dt" sz="half" idx="10"/>
          </p:nvPr>
        </p:nvSpPr>
        <p:spPr/>
        <p:txBody>
          <a:bodyPr/>
          <a:lstStyle/>
          <a:p>
            <a:fld id="{DB6FDD18-057E-41E3-8162-5E3B43F37A7C}" type="datetimeFigureOut">
              <a:rPr lang="en-GB" smtClean="0"/>
              <a:t>14/02/2026</a:t>
            </a:fld>
            <a:endParaRPr lang="en-GB"/>
          </a:p>
        </p:txBody>
      </p:sp>
      <p:sp>
        <p:nvSpPr>
          <p:cNvPr id="5" name="Footer Placeholder 4">
            <a:extLst>
              <a:ext uri="{FF2B5EF4-FFF2-40B4-BE49-F238E27FC236}">
                <a16:creationId xmlns:a16="http://schemas.microsoft.com/office/drawing/2014/main" id="{A85BCFBC-2CD2-91BC-59E4-A0080276F4A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EA928D0-6174-8B71-9657-98825B005D08}"/>
              </a:ext>
            </a:extLst>
          </p:cNvPr>
          <p:cNvSpPr>
            <a:spLocks noGrp="1"/>
          </p:cNvSpPr>
          <p:nvPr>
            <p:ph type="sldNum" sz="quarter" idx="12"/>
          </p:nvPr>
        </p:nvSpPr>
        <p:spPr/>
        <p:txBody>
          <a:bodyPr/>
          <a:lstStyle/>
          <a:p>
            <a:fld id="{68F747E5-F968-4C89-86F4-31FD84BD3FE8}" type="slidenum">
              <a:rPr lang="en-GB" smtClean="0"/>
              <a:t>‹#›</a:t>
            </a:fld>
            <a:endParaRPr lang="en-GB"/>
          </a:p>
        </p:txBody>
      </p:sp>
    </p:spTree>
    <p:extLst>
      <p:ext uri="{BB962C8B-B14F-4D97-AF65-F5344CB8AC3E}">
        <p14:creationId xmlns:p14="http://schemas.microsoft.com/office/powerpoint/2010/main" val="9380010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57F052-2739-A11A-8C85-ED0E2A6AF87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0C239C9-5F4E-8691-EFF4-7DB27EBBD76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F9BE08-8A50-FC44-57C6-39D4103A5527}"/>
              </a:ext>
            </a:extLst>
          </p:cNvPr>
          <p:cNvSpPr>
            <a:spLocks noGrp="1"/>
          </p:cNvSpPr>
          <p:nvPr>
            <p:ph type="dt" sz="half" idx="10"/>
          </p:nvPr>
        </p:nvSpPr>
        <p:spPr/>
        <p:txBody>
          <a:bodyPr/>
          <a:lstStyle/>
          <a:p>
            <a:fld id="{DB6FDD18-057E-41E3-8162-5E3B43F37A7C}" type="datetimeFigureOut">
              <a:rPr lang="en-GB" smtClean="0"/>
              <a:t>14/02/2026</a:t>
            </a:fld>
            <a:endParaRPr lang="en-GB"/>
          </a:p>
        </p:txBody>
      </p:sp>
      <p:sp>
        <p:nvSpPr>
          <p:cNvPr id="5" name="Footer Placeholder 4">
            <a:extLst>
              <a:ext uri="{FF2B5EF4-FFF2-40B4-BE49-F238E27FC236}">
                <a16:creationId xmlns:a16="http://schemas.microsoft.com/office/drawing/2014/main" id="{A3012B14-3EA4-AB9F-1165-CCFA3B50117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0BDC314-074F-C734-360F-87EF938E9422}"/>
              </a:ext>
            </a:extLst>
          </p:cNvPr>
          <p:cNvSpPr>
            <a:spLocks noGrp="1"/>
          </p:cNvSpPr>
          <p:nvPr>
            <p:ph type="sldNum" sz="quarter" idx="12"/>
          </p:nvPr>
        </p:nvSpPr>
        <p:spPr/>
        <p:txBody>
          <a:bodyPr/>
          <a:lstStyle/>
          <a:p>
            <a:fld id="{68F747E5-F968-4C89-86F4-31FD84BD3FE8}" type="slidenum">
              <a:rPr lang="en-GB" smtClean="0"/>
              <a:t>‹#›</a:t>
            </a:fld>
            <a:endParaRPr lang="en-GB"/>
          </a:p>
        </p:txBody>
      </p:sp>
    </p:spTree>
    <p:extLst>
      <p:ext uri="{BB962C8B-B14F-4D97-AF65-F5344CB8AC3E}">
        <p14:creationId xmlns:p14="http://schemas.microsoft.com/office/powerpoint/2010/main" val="28135714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7C7BA1-A10C-B4C7-1EF9-134BCE97431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52235D3-00EF-93AE-8A26-E0F280D7B1F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521DE87-8791-66D2-0648-4EA51D3C163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2330B4D-E033-5280-A48F-0CA2889DE2D2}"/>
              </a:ext>
            </a:extLst>
          </p:cNvPr>
          <p:cNvSpPr>
            <a:spLocks noGrp="1"/>
          </p:cNvSpPr>
          <p:nvPr>
            <p:ph type="dt" sz="half" idx="10"/>
          </p:nvPr>
        </p:nvSpPr>
        <p:spPr/>
        <p:txBody>
          <a:bodyPr/>
          <a:lstStyle/>
          <a:p>
            <a:fld id="{DB6FDD18-057E-41E3-8162-5E3B43F37A7C}" type="datetimeFigureOut">
              <a:rPr lang="en-GB" smtClean="0"/>
              <a:t>14/02/2026</a:t>
            </a:fld>
            <a:endParaRPr lang="en-GB"/>
          </a:p>
        </p:txBody>
      </p:sp>
      <p:sp>
        <p:nvSpPr>
          <p:cNvPr id="6" name="Footer Placeholder 5">
            <a:extLst>
              <a:ext uri="{FF2B5EF4-FFF2-40B4-BE49-F238E27FC236}">
                <a16:creationId xmlns:a16="http://schemas.microsoft.com/office/drawing/2014/main" id="{F0D7B6FD-B417-6875-EACE-6AD8E64A8C9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D175F93-2C44-B484-2C80-9D090B115FFA}"/>
              </a:ext>
            </a:extLst>
          </p:cNvPr>
          <p:cNvSpPr>
            <a:spLocks noGrp="1"/>
          </p:cNvSpPr>
          <p:nvPr>
            <p:ph type="sldNum" sz="quarter" idx="12"/>
          </p:nvPr>
        </p:nvSpPr>
        <p:spPr/>
        <p:txBody>
          <a:bodyPr/>
          <a:lstStyle/>
          <a:p>
            <a:fld id="{68F747E5-F968-4C89-86F4-31FD84BD3FE8}" type="slidenum">
              <a:rPr lang="en-GB" smtClean="0"/>
              <a:t>‹#›</a:t>
            </a:fld>
            <a:endParaRPr lang="en-GB"/>
          </a:p>
        </p:txBody>
      </p:sp>
    </p:spTree>
    <p:extLst>
      <p:ext uri="{BB962C8B-B14F-4D97-AF65-F5344CB8AC3E}">
        <p14:creationId xmlns:p14="http://schemas.microsoft.com/office/powerpoint/2010/main" val="21149034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FF99AE-CBF0-815F-A44C-F475A047F4F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B857E96-4576-C088-D5CD-46FF81C10C8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D0D0202-E782-94DD-7A40-79456DAD30E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FCC3BD7-F50F-E65F-BA7D-D3236B7AB22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C6E8F21-06A2-C58F-6699-4039702C5CB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7B771BB-CE66-33FA-6AA3-363FCE01D334}"/>
              </a:ext>
            </a:extLst>
          </p:cNvPr>
          <p:cNvSpPr>
            <a:spLocks noGrp="1"/>
          </p:cNvSpPr>
          <p:nvPr>
            <p:ph type="dt" sz="half" idx="10"/>
          </p:nvPr>
        </p:nvSpPr>
        <p:spPr/>
        <p:txBody>
          <a:bodyPr/>
          <a:lstStyle/>
          <a:p>
            <a:fld id="{DB6FDD18-057E-41E3-8162-5E3B43F37A7C}" type="datetimeFigureOut">
              <a:rPr lang="en-GB" smtClean="0"/>
              <a:t>14/02/2026</a:t>
            </a:fld>
            <a:endParaRPr lang="en-GB"/>
          </a:p>
        </p:txBody>
      </p:sp>
      <p:sp>
        <p:nvSpPr>
          <p:cNvPr id="8" name="Footer Placeholder 7">
            <a:extLst>
              <a:ext uri="{FF2B5EF4-FFF2-40B4-BE49-F238E27FC236}">
                <a16:creationId xmlns:a16="http://schemas.microsoft.com/office/drawing/2014/main" id="{6F9E8C63-E3B4-34B6-BD3A-99465DCD1C0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7D58F7E-92BD-791A-F1E3-A094AE3AAE7F}"/>
              </a:ext>
            </a:extLst>
          </p:cNvPr>
          <p:cNvSpPr>
            <a:spLocks noGrp="1"/>
          </p:cNvSpPr>
          <p:nvPr>
            <p:ph type="sldNum" sz="quarter" idx="12"/>
          </p:nvPr>
        </p:nvSpPr>
        <p:spPr/>
        <p:txBody>
          <a:bodyPr/>
          <a:lstStyle/>
          <a:p>
            <a:fld id="{68F747E5-F968-4C89-86F4-31FD84BD3FE8}" type="slidenum">
              <a:rPr lang="en-GB" smtClean="0"/>
              <a:t>‹#›</a:t>
            </a:fld>
            <a:endParaRPr lang="en-GB"/>
          </a:p>
        </p:txBody>
      </p:sp>
    </p:spTree>
    <p:extLst>
      <p:ext uri="{BB962C8B-B14F-4D97-AF65-F5344CB8AC3E}">
        <p14:creationId xmlns:p14="http://schemas.microsoft.com/office/powerpoint/2010/main" val="9016856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D3C52A-A244-7555-2BD7-0544BE9813B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8B42B75-34F6-D42C-B645-03961E938393}"/>
              </a:ext>
            </a:extLst>
          </p:cNvPr>
          <p:cNvSpPr>
            <a:spLocks noGrp="1"/>
          </p:cNvSpPr>
          <p:nvPr>
            <p:ph type="dt" sz="half" idx="10"/>
          </p:nvPr>
        </p:nvSpPr>
        <p:spPr/>
        <p:txBody>
          <a:bodyPr/>
          <a:lstStyle/>
          <a:p>
            <a:fld id="{DB6FDD18-057E-41E3-8162-5E3B43F37A7C}" type="datetimeFigureOut">
              <a:rPr lang="en-GB" smtClean="0"/>
              <a:t>14/02/2026</a:t>
            </a:fld>
            <a:endParaRPr lang="en-GB"/>
          </a:p>
        </p:txBody>
      </p:sp>
      <p:sp>
        <p:nvSpPr>
          <p:cNvPr id="4" name="Footer Placeholder 3">
            <a:extLst>
              <a:ext uri="{FF2B5EF4-FFF2-40B4-BE49-F238E27FC236}">
                <a16:creationId xmlns:a16="http://schemas.microsoft.com/office/drawing/2014/main" id="{E709EEEE-D29C-551C-2EC6-6BFBFFC9AD8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BDBBC9A-5D0F-3127-7C7C-CD703543664D}"/>
              </a:ext>
            </a:extLst>
          </p:cNvPr>
          <p:cNvSpPr>
            <a:spLocks noGrp="1"/>
          </p:cNvSpPr>
          <p:nvPr>
            <p:ph type="sldNum" sz="quarter" idx="12"/>
          </p:nvPr>
        </p:nvSpPr>
        <p:spPr/>
        <p:txBody>
          <a:bodyPr/>
          <a:lstStyle/>
          <a:p>
            <a:fld id="{68F747E5-F968-4C89-86F4-31FD84BD3FE8}" type="slidenum">
              <a:rPr lang="en-GB" smtClean="0"/>
              <a:t>‹#›</a:t>
            </a:fld>
            <a:endParaRPr lang="en-GB"/>
          </a:p>
        </p:txBody>
      </p:sp>
    </p:spTree>
    <p:extLst>
      <p:ext uri="{BB962C8B-B14F-4D97-AF65-F5344CB8AC3E}">
        <p14:creationId xmlns:p14="http://schemas.microsoft.com/office/powerpoint/2010/main" val="18160576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EBF6200-5623-A03E-0647-3F994B58D740}"/>
              </a:ext>
            </a:extLst>
          </p:cNvPr>
          <p:cNvSpPr>
            <a:spLocks noGrp="1"/>
          </p:cNvSpPr>
          <p:nvPr>
            <p:ph type="dt" sz="half" idx="10"/>
          </p:nvPr>
        </p:nvSpPr>
        <p:spPr/>
        <p:txBody>
          <a:bodyPr/>
          <a:lstStyle/>
          <a:p>
            <a:fld id="{DB6FDD18-057E-41E3-8162-5E3B43F37A7C}" type="datetimeFigureOut">
              <a:rPr lang="en-GB" smtClean="0"/>
              <a:t>14/02/2026</a:t>
            </a:fld>
            <a:endParaRPr lang="en-GB"/>
          </a:p>
        </p:txBody>
      </p:sp>
      <p:sp>
        <p:nvSpPr>
          <p:cNvPr id="3" name="Footer Placeholder 2">
            <a:extLst>
              <a:ext uri="{FF2B5EF4-FFF2-40B4-BE49-F238E27FC236}">
                <a16:creationId xmlns:a16="http://schemas.microsoft.com/office/drawing/2014/main" id="{92C7C49E-9E5C-680E-D578-AEBE46BBABB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8B01C4A-BB45-0679-CDBA-0F820B660C20}"/>
              </a:ext>
            </a:extLst>
          </p:cNvPr>
          <p:cNvSpPr>
            <a:spLocks noGrp="1"/>
          </p:cNvSpPr>
          <p:nvPr>
            <p:ph type="sldNum" sz="quarter" idx="12"/>
          </p:nvPr>
        </p:nvSpPr>
        <p:spPr/>
        <p:txBody>
          <a:bodyPr/>
          <a:lstStyle/>
          <a:p>
            <a:fld id="{68F747E5-F968-4C89-86F4-31FD84BD3FE8}" type="slidenum">
              <a:rPr lang="en-GB" smtClean="0"/>
              <a:t>‹#›</a:t>
            </a:fld>
            <a:endParaRPr lang="en-GB"/>
          </a:p>
        </p:txBody>
      </p:sp>
    </p:spTree>
    <p:extLst>
      <p:ext uri="{BB962C8B-B14F-4D97-AF65-F5344CB8AC3E}">
        <p14:creationId xmlns:p14="http://schemas.microsoft.com/office/powerpoint/2010/main" val="20623687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5D2279-E18E-92C5-E632-86A637B7FCB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F2374D7-F2C3-2D88-B6C1-D9B2B269077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F62083D-1892-165E-B153-3DABFD0ED3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5456653-A2F0-C347-C228-EF3440BABE15}"/>
              </a:ext>
            </a:extLst>
          </p:cNvPr>
          <p:cNvSpPr>
            <a:spLocks noGrp="1"/>
          </p:cNvSpPr>
          <p:nvPr>
            <p:ph type="dt" sz="half" idx="10"/>
          </p:nvPr>
        </p:nvSpPr>
        <p:spPr/>
        <p:txBody>
          <a:bodyPr/>
          <a:lstStyle/>
          <a:p>
            <a:fld id="{DB6FDD18-057E-41E3-8162-5E3B43F37A7C}" type="datetimeFigureOut">
              <a:rPr lang="en-GB" smtClean="0"/>
              <a:t>14/02/2026</a:t>
            </a:fld>
            <a:endParaRPr lang="en-GB"/>
          </a:p>
        </p:txBody>
      </p:sp>
      <p:sp>
        <p:nvSpPr>
          <p:cNvPr id="6" name="Footer Placeholder 5">
            <a:extLst>
              <a:ext uri="{FF2B5EF4-FFF2-40B4-BE49-F238E27FC236}">
                <a16:creationId xmlns:a16="http://schemas.microsoft.com/office/drawing/2014/main" id="{407DD98C-A345-F438-E5B6-E75F3DCCE27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8712D9D-3892-5D39-7242-046EBA8C5914}"/>
              </a:ext>
            </a:extLst>
          </p:cNvPr>
          <p:cNvSpPr>
            <a:spLocks noGrp="1"/>
          </p:cNvSpPr>
          <p:nvPr>
            <p:ph type="sldNum" sz="quarter" idx="12"/>
          </p:nvPr>
        </p:nvSpPr>
        <p:spPr/>
        <p:txBody>
          <a:bodyPr/>
          <a:lstStyle/>
          <a:p>
            <a:fld id="{68F747E5-F968-4C89-86F4-31FD84BD3FE8}" type="slidenum">
              <a:rPr lang="en-GB" smtClean="0"/>
              <a:t>‹#›</a:t>
            </a:fld>
            <a:endParaRPr lang="en-GB"/>
          </a:p>
        </p:txBody>
      </p:sp>
    </p:spTree>
    <p:extLst>
      <p:ext uri="{BB962C8B-B14F-4D97-AF65-F5344CB8AC3E}">
        <p14:creationId xmlns:p14="http://schemas.microsoft.com/office/powerpoint/2010/main" val="9696045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1AA7F6-C9B1-48A8-894A-C1CC1A7F530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E2B9C5E-2981-F143-A5F4-323B539E693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7FBE125-FC85-4A89-A692-FB30C43B5D0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70CAC23-7743-7948-AD92-06370DA33691}"/>
              </a:ext>
            </a:extLst>
          </p:cNvPr>
          <p:cNvSpPr>
            <a:spLocks noGrp="1"/>
          </p:cNvSpPr>
          <p:nvPr>
            <p:ph type="dt" sz="half" idx="10"/>
          </p:nvPr>
        </p:nvSpPr>
        <p:spPr/>
        <p:txBody>
          <a:bodyPr/>
          <a:lstStyle/>
          <a:p>
            <a:fld id="{DB6FDD18-057E-41E3-8162-5E3B43F37A7C}" type="datetimeFigureOut">
              <a:rPr lang="en-GB" smtClean="0"/>
              <a:t>14/02/2026</a:t>
            </a:fld>
            <a:endParaRPr lang="en-GB"/>
          </a:p>
        </p:txBody>
      </p:sp>
      <p:sp>
        <p:nvSpPr>
          <p:cNvPr id="6" name="Footer Placeholder 5">
            <a:extLst>
              <a:ext uri="{FF2B5EF4-FFF2-40B4-BE49-F238E27FC236}">
                <a16:creationId xmlns:a16="http://schemas.microsoft.com/office/drawing/2014/main" id="{9662601F-2C6D-E17D-DB72-DAE0ABF345F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F839D7B-7C88-C43E-5B93-9AEDD60F1AF9}"/>
              </a:ext>
            </a:extLst>
          </p:cNvPr>
          <p:cNvSpPr>
            <a:spLocks noGrp="1"/>
          </p:cNvSpPr>
          <p:nvPr>
            <p:ph type="sldNum" sz="quarter" idx="12"/>
          </p:nvPr>
        </p:nvSpPr>
        <p:spPr/>
        <p:txBody>
          <a:bodyPr/>
          <a:lstStyle/>
          <a:p>
            <a:fld id="{68F747E5-F968-4C89-86F4-31FD84BD3FE8}" type="slidenum">
              <a:rPr lang="en-GB" smtClean="0"/>
              <a:t>‹#›</a:t>
            </a:fld>
            <a:endParaRPr lang="en-GB"/>
          </a:p>
        </p:txBody>
      </p:sp>
    </p:spTree>
    <p:extLst>
      <p:ext uri="{BB962C8B-B14F-4D97-AF65-F5344CB8AC3E}">
        <p14:creationId xmlns:p14="http://schemas.microsoft.com/office/powerpoint/2010/main" val="6583176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528474-FC5A-D67E-A594-8D1A05055A1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FE49D9D-6AFF-BC40-9D7B-FD76F070C25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721486C-0FA8-81B8-E3D9-1BAB4AE2F4BE}"/>
              </a:ext>
            </a:extLst>
          </p:cNvPr>
          <p:cNvSpPr>
            <a:spLocks noGrp="1"/>
          </p:cNvSpPr>
          <p:nvPr>
            <p:ph type="dt" sz="half" idx="10"/>
          </p:nvPr>
        </p:nvSpPr>
        <p:spPr/>
        <p:txBody>
          <a:bodyPr/>
          <a:lstStyle/>
          <a:p>
            <a:fld id="{DB6FDD18-057E-41E3-8162-5E3B43F37A7C}" type="datetimeFigureOut">
              <a:rPr lang="en-GB" smtClean="0"/>
              <a:t>14/02/2026</a:t>
            </a:fld>
            <a:endParaRPr lang="en-GB"/>
          </a:p>
        </p:txBody>
      </p:sp>
      <p:sp>
        <p:nvSpPr>
          <p:cNvPr id="5" name="Footer Placeholder 4">
            <a:extLst>
              <a:ext uri="{FF2B5EF4-FFF2-40B4-BE49-F238E27FC236}">
                <a16:creationId xmlns:a16="http://schemas.microsoft.com/office/drawing/2014/main" id="{24304EAF-6A8A-F53F-C09E-98DA4FADD6B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DFD494-D334-C251-968B-5FBA22083D00}"/>
              </a:ext>
            </a:extLst>
          </p:cNvPr>
          <p:cNvSpPr>
            <a:spLocks noGrp="1"/>
          </p:cNvSpPr>
          <p:nvPr>
            <p:ph type="sldNum" sz="quarter" idx="12"/>
          </p:nvPr>
        </p:nvSpPr>
        <p:spPr/>
        <p:txBody>
          <a:bodyPr/>
          <a:lstStyle/>
          <a:p>
            <a:fld id="{68F747E5-F968-4C89-86F4-31FD84BD3FE8}" type="slidenum">
              <a:rPr lang="en-GB" smtClean="0"/>
              <a:t>‹#›</a:t>
            </a:fld>
            <a:endParaRPr lang="en-GB"/>
          </a:p>
        </p:txBody>
      </p:sp>
    </p:spTree>
    <p:extLst>
      <p:ext uri="{BB962C8B-B14F-4D97-AF65-F5344CB8AC3E}">
        <p14:creationId xmlns:p14="http://schemas.microsoft.com/office/powerpoint/2010/main" val="41570913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BC2DCAB-19E4-D9CB-A564-6093A3737A9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6172F4F-A855-059D-9ABD-F435CC909A7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5F8F15F-5872-A2FF-CF5B-4E8F3B2FC098}"/>
              </a:ext>
            </a:extLst>
          </p:cNvPr>
          <p:cNvSpPr>
            <a:spLocks noGrp="1"/>
          </p:cNvSpPr>
          <p:nvPr>
            <p:ph type="dt" sz="half" idx="10"/>
          </p:nvPr>
        </p:nvSpPr>
        <p:spPr/>
        <p:txBody>
          <a:bodyPr/>
          <a:lstStyle/>
          <a:p>
            <a:fld id="{DB6FDD18-057E-41E3-8162-5E3B43F37A7C}" type="datetimeFigureOut">
              <a:rPr lang="en-GB" smtClean="0"/>
              <a:t>14/02/2026</a:t>
            </a:fld>
            <a:endParaRPr lang="en-GB"/>
          </a:p>
        </p:txBody>
      </p:sp>
      <p:sp>
        <p:nvSpPr>
          <p:cNvPr id="5" name="Footer Placeholder 4">
            <a:extLst>
              <a:ext uri="{FF2B5EF4-FFF2-40B4-BE49-F238E27FC236}">
                <a16:creationId xmlns:a16="http://schemas.microsoft.com/office/drawing/2014/main" id="{C526A7B8-7327-2EFF-8549-313F80FA3E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E3F557A-B208-9D08-9030-6B15B4D9C55E}"/>
              </a:ext>
            </a:extLst>
          </p:cNvPr>
          <p:cNvSpPr>
            <a:spLocks noGrp="1"/>
          </p:cNvSpPr>
          <p:nvPr>
            <p:ph type="sldNum" sz="quarter" idx="12"/>
          </p:nvPr>
        </p:nvSpPr>
        <p:spPr/>
        <p:txBody>
          <a:bodyPr/>
          <a:lstStyle/>
          <a:p>
            <a:fld id="{68F747E5-F968-4C89-86F4-31FD84BD3FE8}" type="slidenum">
              <a:rPr lang="en-GB" smtClean="0"/>
              <a:t>‹#›</a:t>
            </a:fld>
            <a:endParaRPr lang="en-GB"/>
          </a:p>
        </p:txBody>
      </p:sp>
    </p:spTree>
    <p:extLst>
      <p:ext uri="{BB962C8B-B14F-4D97-AF65-F5344CB8AC3E}">
        <p14:creationId xmlns:p14="http://schemas.microsoft.com/office/powerpoint/2010/main" val="40721475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B62159E-F560-6CAF-55DD-4C764B5FBD8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CCAB2C4-E486-BAD5-327C-8E1DC05236F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10FE49E-167B-15D8-B94C-53A30AEC73A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B6FDD18-057E-41E3-8162-5E3B43F37A7C}" type="datetimeFigureOut">
              <a:rPr lang="en-GB" smtClean="0"/>
              <a:t>14/02/2026</a:t>
            </a:fld>
            <a:endParaRPr lang="en-GB"/>
          </a:p>
        </p:txBody>
      </p:sp>
      <p:sp>
        <p:nvSpPr>
          <p:cNvPr id="5" name="Footer Placeholder 4">
            <a:extLst>
              <a:ext uri="{FF2B5EF4-FFF2-40B4-BE49-F238E27FC236}">
                <a16:creationId xmlns:a16="http://schemas.microsoft.com/office/drawing/2014/main" id="{46724B16-6C0E-5C74-0375-55AB34E9FC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3C3105B5-3B8E-1625-EA69-F203E842FF7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8F747E5-F968-4C89-86F4-31FD84BD3FE8}" type="slidenum">
              <a:rPr lang="en-GB" smtClean="0"/>
              <a:t>‹#›</a:t>
            </a:fld>
            <a:endParaRPr lang="en-GB"/>
          </a:p>
        </p:txBody>
      </p:sp>
    </p:spTree>
    <p:extLst>
      <p:ext uri="{BB962C8B-B14F-4D97-AF65-F5344CB8AC3E}">
        <p14:creationId xmlns:p14="http://schemas.microsoft.com/office/powerpoint/2010/main" val="11220466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hyperlink" Target="https://assets.publishing.service.gov.uk/media/6363d911e90e0705a8c35457/health-and-care-act-2022-summary-and-additional-measures-impact-assessment.pdf" TargetMode="External"/><Relationship Id="rId2" Type="http://schemas.openxmlformats.org/officeDocument/2006/relationships/hyperlink" Target="https://www.ncbi.nlm.nih.gov/books/NBK606120/" TargetMode="External"/><Relationship Id="rId1" Type="http://schemas.openxmlformats.org/officeDocument/2006/relationships/slideLayout" Target="../slideLayouts/slideLayout7.xml"/><Relationship Id="rId5" Type="http://schemas.openxmlformats.org/officeDocument/2006/relationships/hyperlink" Target="https://pmc.ncbi.nlm.nih.gov/articles/PMC2034187/" TargetMode="External"/><Relationship Id="rId4" Type="http://schemas.openxmlformats.org/officeDocument/2006/relationships/hyperlink" Target="https://www.kcl.ac.uk/policy-institute/assets/coronavirus-vaccine-misinformation.pdf"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s://pagecreative.co.uk/5-benefits-of-social-media-for-your-business/" TargetMode="External"/><Relationship Id="rId2" Type="http://schemas.openxmlformats.org/officeDocument/2006/relationships/hyperlink" Target="https://www.health.harvard.edu/diseases-and-conditions/answering-your-questions-about-the-covid-19-vaccine" TargetMode="External"/><Relationship Id="rId1" Type="http://schemas.openxmlformats.org/officeDocument/2006/relationships/slideLayout" Target="../slideLayouts/slideLayout7.xml"/><Relationship Id="rId6" Type="http://schemas.openxmlformats.org/officeDocument/2006/relationships/hyperlink" Target="https://www.researchgate.net/figure/Depiction-of-the-biomedical-and-biopsychosocial-models-of-healthcare_fig1_337218628" TargetMode="External"/><Relationship Id="rId5" Type="http://schemas.openxmlformats.org/officeDocument/2006/relationships/hyperlink" Target="https://extension.unh.edu/blog/2023/05/do-you-know-8-dimensions-wellness-what-they-say-about-your-well-being" TargetMode="External"/><Relationship Id="rId4" Type="http://schemas.openxmlformats.org/officeDocument/2006/relationships/hyperlink" Target="https://www.iisd.org/mission-and-goals/sustainable-development"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s://www.instituteofhealthequity.org/resources-reports/fair-society-healthy-lives-the-marmot-review" TargetMode="External"/><Relationship Id="rId2" Type="http://schemas.openxmlformats.org/officeDocument/2006/relationships/hyperlink" Target="https://doi.org/10.3390/vaccines10060973" TargetMode="External"/><Relationship Id="rId1" Type="http://schemas.openxmlformats.org/officeDocument/2006/relationships/slideLayout" Target="../slideLayouts/slideLayout7.xml"/><Relationship Id="rId5" Type="http://schemas.openxmlformats.org/officeDocument/2006/relationships/hyperlink" Target="https://prezi.com/p/arydnpzs3mcy/nhs-long-term-plan/" TargetMode="External"/><Relationship Id="rId4" Type="http://schemas.openxmlformats.org/officeDocument/2006/relationships/hyperlink" Target="https://www.health.org.uk/publications/reports/the-marmot-review-10-years-on"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s://www.gov.uk/government/news/covid-19-vaccine-surveillance-report-published" TargetMode="External"/><Relationship Id="rId2" Type="http://schemas.openxmlformats.org/officeDocument/2006/relationships/hyperlink" Target="https://doi.org/10.3390/su16187921" TargetMode="External"/><Relationship Id="rId1" Type="http://schemas.openxmlformats.org/officeDocument/2006/relationships/slideLayout" Target="../slideLayouts/slideLayout7.xml"/><Relationship Id="rId4" Type="http://schemas.openxmlformats.org/officeDocument/2006/relationships/hyperlink" Target="https://link.springer.com/article/10.1007/s11625-018-0627-5"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s://doi.org/10.1093/phe/phad017" TargetMode="External"/><Relationship Id="rId2" Type="http://schemas.openxmlformats.org/officeDocument/2006/relationships/hyperlink" Target="https://link.springer.com/chapter/10.1007/978-3-030-41239-5_5" TargetMode="External"/><Relationship Id="rId1" Type="http://schemas.openxmlformats.org/officeDocument/2006/relationships/slideLayout" Target="../slideLayouts/slideLayout7.xml"/><Relationship Id="rId5" Type="http://schemas.openxmlformats.org/officeDocument/2006/relationships/hyperlink" Target="https://www.linkedin.com/pulse/exploring-holistic-approach-health-sharmiladevi-senthil-zff8c" TargetMode="External"/><Relationship Id="rId4" Type="http://schemas.openxmlformats.org/officeDocument/2006/relationships/hyperlink" Target="https://www.scie.org.uk/providing-care/personalised-and-person-centred-care/personalisation-and-the-equality-act-2010/" TargetMode="External"/></Relationships>
</file>

<file path=ppt/slides/_rels/slide25.xml.rels><?xml version="1.0" encoding="UTF-8" standalone="yes"?>
<Relationships xmlns="http://schemas.openxmlformats.org/package/2006/relationships"><Relationship Id="rId3" Type="http://schemas.openxmlformats.org/officeDocument/2006/relationships/hyperlink" Target="https://www.northmist.com/blogs/news/understanding-the-concept-the-three-pillars-of-sustainability" TargetMode="External"/><Relationship Id="rId2" Type="http://schemas.openxmlformats.org/officeDocument/2006/relationships/hyperlink" Target="https://doi.org/10.3325/cmj.2017.58.431" TargetMode="External"/><Relationship Id="rId1" Type="http://schemas.openxmlformats.org/officeDocument/2006/relationships/slideLayout" Target="../slideLayouts/slideLayout7.xml"/><Relationship Id="rId5" Type="http://schemas.openxmlformats.org/officeDocument/2006/relationships/hyperlink" Target="https://www.kingsfund.org.uk/insight-and-analysis/long-reads/nhs-crisis-evaluating-radical-alternatives" TargetMode="External"/><Relationship Id="rId4" Type="http://schemas.openxmlformats.org/officeDocument/2006/relationships/hyperlink" Target="https://www.theaspiringmedics.co.uk/post/public-health-health-promotion" TargetMode="External"/></Relationships>
</file>

<file path=ppt/slides/_rels/slide26.xml.rels><?xml version="1.0" encoding="UTF-8" standalone="yes"?>
<Relationships xmlns="http://schemas.openxmlformats.org/package/2006/relationships"><Relationship Id="rId3" Type="http://schemas.openxmlformats.org/officeDocument/2006/relationships/hyperlink" Target="https://sdgs.un.org/goals" TargetMode="External"/><Relationship Id="rId2" Type="http://schemas.openxmlformats.org/officeDocument/2006/relationships/hyperlink" Target="https://www.kingsfund.org.uk/insight-and-analysis/reports/covid-19-vaccination-programme" TargetMode="External"/><Relationship Id="rId1" Type="http://schemas.openxmlformats.org/officeDocument/2006/relationships/slideLayout" Target="../slideLayouts/slideLayout7.xml"/><Relationship Id="rId6" Type="http://schemas.openxmlformats.org/officeDocument/2006/relationships/hyperlink" Target="https://www.who.int/activities/promoting-well-being" TargetMode="External"/><Relationship Id="rId5" Type="http://schemas.openxmlformats.org/officeDocument/2006/relationships/hyperlink" Target="https://www.un.org/sustainabledevelopment/health/" TargetMode="External"/><Relationship Id="rId4" Type="http://schemas.openxmlformats.org/officeDocument/2006/relationships/hyperlink" Target="https://www.un.org/sustainabledevelopment/development-goal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A94871E-96FC-4ADE-815B-41A636E34F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24E1D15-4269-5B64-EAFE-6CF8638F845E}"/>
              </a:ext>
            </a:extLst>
          </p:cNvPr>
          <p:cNvSpPr>
            <a:spLocks noGrp="1"/>
          </p:cNvSpPr>
          <p:nvPr>
            <p:ph type="ctrTitle"/>
          </p:nvPr>
        </p:nvSpPr>
        <p:spPr>
          <a:xfrm>
            <a:off x="640080" y="320040"/>
            <a:ext cx="6692827" cy="3892669"/>
          </a:xfrm>
        </p:spPr>
        <p:txBody>
          <a:bodyPr>
            <a:normAutofit/>
          </a:bodyPr>
          <a:lstStyle/>
          <a:p>
            <a:pPr algn="l"/>
            <a:r>
              <a:rPr lang="en-GB" sz="4100" b="1">
                <a:latin typeface="Arial" panose="020B0604020202020204" pitchFamily="34" charset="0"/>
                <a:cs typeface="Arial" panose="020B0604020202020204" pitchFamily="34" charset="0"/>
              </a:rPr>
              <a:t>Health and Wellbeing and Sustainable Development</a:t>
            </a:r>
            <a:br>
              <a:rPr lang="en-GB" sz="4100" b="1">
                <a:latin typeface="Arial" panose="020B0604020202020204" pitchFamily="34" charset="0"/>
                <a:cs typeface="Arial" panose="020B0604020202020204" pitchFamily="34" charset="0"/>
              </a:rPr>
            </a:br>
            <a:r>
              <a:rPr lang="en-GB" sz="4100" b="1">
                <a:latin typeface="Arial" panose="020B0604020202020204" pitchFamily="34" charset="0"/>
                <a:cs typeface="Arial" panose="020B0604020202020204" pitchFamily="34" charset="0"/>
              </a:rPr>
              <a:t>BMHP6030 </a:t>
            </a:r>
            <a:br>
              <a:rPr lang="en-GB" sz="4100" b="1">
                <a:latin typeface="Arial" panose="020B0604020202020204" pitchFamily="34" charset="0"/>
                <a:cs typeface="Arial" panose="020B0604020202020204" pitchFamily="34" charset="0"/>
              </a:rPr>
            </a:br>
            <a:r>
              <a:rPr lang="en-GB" sz="4100" b="1">
                <a:latin typeface="Arial" panose="020B0604020202020204" pitchFamily="34" charset="0"/>
                <a:cs typeface="Arial" panose="020B0604020202020204" pitchFamily="34" charset="0"/>
              </a:rPr>
              <a:t>Component 1: Presentation</a:t>
            </a:r>
            <a:br>
              <a:rPr lang="en-GB" sz="4100">
                <a:latin typeface="Arial" panose="020B0604020202020204" pitchFamily="34" charset="0"/>
                <a:cs typeface="Arial" panose="020B0604020202020204" pitchFamily="34" charset="0"/>
              </a:rPr>
            </a:br>
            <a:endParaRPr lang="en-GB" sz="410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FB7E9412-18A7-CF98-784C-97B9BD13B3B0}"/>
              </a:ext>
            </a:extLst>
          </p:cNvPr>
          <p:cNvSpPr>
            <a:spLocks noGrp="1"/>
          </p:cNvSpPr>
          <p:nvPr>
            <p:ph type="subTitle" idx="1"/>
          </p:nvPr>
        </p:nvSpPr>
        <p:spPr>
          <a:xfrm>
            <a:off x="640080" y="4631161"/>
            <a:ext cx="6692827" cy="1569486"/>
          </a:xfrm>
        </p:spPr>
        <p:txBody>
          <a:bodyPr>
            <a:normAutofit/>
          </a:bodyPr>
          <a:lstStyle/>
          <a:p>
            <a:pPr algn="l"/>
            <a:r>
              <a:rPr lang="en-GB" b="1" dirty="0">
                <a:latin typeface="Arial" panose="020B0604020202020204" pitchFamily="34" charset="0"/>
                <a:cs typeface="Arial" panose="020B0604020202020204" pitchFamily="34" charset="0"/>
              </a:rPr>
              <a:t>Name: Tahira Yasmeen</a:t>
            </a:r>
            <a:endParaRPr lang="en-GB" b="1">
              <a:latin typeface="Arial" panose="020B0604020202020204" pitchFamily="34" charset="0"/>
              <a:cs typeface="Arial" panose="020B0604020202020204" pitchFamily="34" charset="0"/>
            </a:endParaRPr>
          </a:p>
          <a:p>
            <a:pPr algn="l"/>
            <a:r>
              <a:rPr lang="en-GB" b="1" dirty="0">
                <a:latin typeface="Arial" panose="020B0604020202020204" pitchFamily="34" charset="0"/>
                <a:cs typeface="Arial" panose="020B0604020202020204" pitchFamily="34" charset="0"/>
              </a:rPr>
              <a:t>Student Number: 2236533</a:t>
            </a:r>
            <a:endParaRPr lang="en-GB" b="1">
              <a:latin typeface="Arial" panose="020B0604020202020204" pitchFamily="34" charset="0"/>
              <a:cs typeface="Arial" panose="020B0604020202020204" pitchFamily="34" charset="0"/>
            </a:endParaRPr>
          </a:p>
          <a:p>
            <a:pPr algn="l"/>
            <a:r>
              <a:rPr lang="en-GB" b="1" dirty="0">
                <a:latin typeface="Arial" panose="020B0604020202020204" pitchFamily="34" charset="0"/>
                <a:cs typeface="Arial" panose="020B0604020202020204" pitchFamily="34" charset="0"/>
              </a:rPr>
              <a:t>Lecturer: </a:t>
            </a:r>
            <a:r>
              <a:rPr lang="en-GB" b="1" dirty="0" err="1">
                <a:latin typeface="Arial" panose="020B0604020202020204" pitchFamily="34" charset="0"/>
                <a:cs typeface="Arial" panose="020B0604020202020204" pitchFamily="34" charset="0"/>
              </a:rPr>
              <a:t>Parase</a:t>
            </a:r>
            <a:r>
              <a:rPr lang="en-GB" b="1" dirty="0">
                <a:latin typeface="Arial" panose="020B0604020202020204" pitchFamily="34" charset="0"/>
                <a:cs typeface="Arial" panose="020B0604020202020204" pitchFamily="34" charset="0"/>
              </a:rPr>
              <a:t> Ahmed</a:t>
            </a:r>
            <a:endParaRPr lang="en-GB" b="1">
              <a:latin typeface="Arial" panose="020B0604020202020204" pitchFamily="34" charset="0"/>
              <a:cs typeface="Arial" panose="020B0604020202020204" pitchFamily="34" charset="0"/>
            </a:endParaRPr>
          </a:p>
        </p:txBody>
      </p:sp>
      <p:sp>
        <p:nvSpPr>
          <p:cNvPr id="12"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4562" y="4409267"/>
            <a:ext cx="4243589" cy="18288"/>
          </a:xfrm>
          <a:custGeom>
            <a:avLst/>
            <a:gdLst>
              <a:gd name="csX0" fmla="*/ 0 w 4243589"/>
              <a:gd name="csY0" fmla="*/ 0 h 18288"/>
              <a:gd name="csX1" fmla="*/ 563791 w 4243589"/>
              <a:gd name="csY1" fmla="*/ 0 h 18288"/>
              <a:gd name="csX2" fmla="*/ 1042710 w 4243589"/>
              <a:gd name="csY2" fmla="*/ 0 h 18288"/>
              <a:gd name="csX3" fmla="*/ 1564066 w 4243589"/>
              <a:gd name="csY3" fmla="*/ 0 h 18288"/>
              <a:gd name="csX4" fmla="*/ 2212729 w 4243589"/>
              <a:gd name="csY4" fmla="*/ 0 h 18288"/>
              <a:gd name="csX5" fmla="*/ 2776520 w 4243589"/>
              <a:gd name="csY5" fmla="*/ 0 h 18288"/>
              <a:gd name="csX6" fmla="*/ 3297875 w 4243589"/>
              <a:gd name="csY6" fmla="*/ 0 h 18288"/>
              <a:gd name="csX7" fmla="*/ 4243589 w 4243589"/>
              <a:gd name="csY7" fmla="*/ 0 h 18288"/>
              <a:gd name="csX8" fmla="*/ 4243589 w 4243589"/>
              <a:gd name="csY8" fmla="*/ 18288 h 18288"/>
              <a:gd name="csX9" fmla="*/ 3637362 w 4243589"/>
              <a:gd name="csY9" fmla="*/ 18288 h 18288"/>
              <a:gd name="csX10" fmla="*/ 3116007 w 4243589"/>
              <a:gd name="csY10" fmla="*/ 18288 h 18288"/>
              <a:gd name="csX11" fmla="*/ 2424908 w 4243589"/>
              <a:gd name="csY11" fmla="*/ 18288 h 18288"/>
              <a:gd name="csX12" fmla="*/ 1861117 w 4243589"/>
              <a:gd name="csY12" fmla="*/ 18288 h 18288"/>
              <a:gd name="csX13" fmla="*/ 1382198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251B4D6D-07CC-CAC5-1A5A-834F8D1ED9E9}"/>
              </a:ext>
            </a:extLst>
          </p:cNvPr>
          <p:cNvPicPr>
            <a:picLocks noChangeAspect="1"/>
          </p:cNvPicPr>
          <p:nvPr/>
        </p:nvPicPr>
        <p:blipFill>
          <a:blip r:embed="rId3"/>
          <a:stretch>
            <a:fillRect/>
          </a:stretch>
        </p:blipFill>
        <p:spPr>
          <a:xfrm>
            <a:off x="7781544" y="1489374"/>
            <a:ext cx="4087368" cy="3642777"/>
          </a:xfrm>
          <a:prstGeom prst="rect">
            <a:avLst/>
          </a:prstGeom>
        </p:spPr>
      </p:pic>
    </p:spTree>
    <p:extLst>
      <p:ext uri="{BB962C8B-B14F-4D97-AF65-F5344CB8AC3E}">
        <p14:creationId xmlns:p14="http://schemas.microsoft.com/office/powerpoint/2010/main" val="27981366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2EB094B-A2AA-C58F-1137-6047D7C297C8}"/>
              </a:ext>
            </a:extLst>
          </p:cNvPr>
          <p:cNvSpPr txBox="1"/>
          <p:nvPr/>
        </p:nvSpPr>
        <p:spPr>
          <a:xfrm>
            <a:off x="877388" y="261258"/>
            <a:ext cx="10437223" cy="4349909"/>
          </a:xfrm>
          <a:prstGeom prst="rect">
            <a:avLst/>
          </a:prstGeom>
          <a:noFill/>
        </p:spPr>
        <p:txBody>
          <a:bodyPr wrap="square" rtlCol="0">
            <a:spAutoFit/>
          </a:bodyPr>
          <a:lstStyle/>
          <a:p>
            <a:r>
              <a:rPr lang="en-GB" sz="3200" b="1" dirty="0">
                <a:latin typeface="Arial" panose="020B0604020202020204" pitchFamily="34" charset="0"/>
                <a:cs typeface="Arial" panose="020B0604020202020204" pitchFamily="34" charset="0"/>
              </a:rPr>
              <a:t>                            Introduction</a:t>
            </a:r>
          </a:p>
          <a:p>
            <a:r>
              <a:rPr lang="en-GB" sz="3200" b="1" dirty="0">
                <a:latin typeface="Arial" panose="020B0604020202020204" pitchFamily="34" charset="0"/>
                <a:cs typeface="Arial" panose="020B0604020202020204" pitchFamily="34" charset="0"/>
              </a:rPr>
              <a:t> </a:t>
            </a:r>
          </a:p>
          <a:p>
            <a:pPr>
              <a:lnSpc>
                <a:spcPct val="150000"/>
              </a:lnSpc>
            </a:pPr>
            <a:r>
              <a:rPr lang="en-GB" dirty="0">
                <a:latin typeface="Arial" panose="020B0604020202020204" pitchFamily="34" charset="0"/>
                <a:cs typeface="Arial" panose="020B0604020202020204" pitchFamily="34" charset="0"/>
              </a:rPr>
              <a:t>This presentation examines the 17 sustainable goals introduced by United Nations, particularly focusing on </a:t>
            </a:r>
            <a:r>
              <a:rPr lang="en-GB" b="1" dirty="0">
                <a:latin typeface="Arial" panose="020B0604020202020204" pitchFamily="34" charset="0"/>
                <a:cs typeface="Arial" panose="020B0604020202020204" pitchFamily="34" charset="0"/>
              </a:rPr>
              <a:t>Sustainable Development Goals 3 (SDG3), </a:t>
            </a:r>
            <a:r>
              <a:rPr lang="en-GB" dirty="0">
                <a:latin typeface="Arial" panose="020B0604020202020204" pitchFamily="34" charset="0"/>
                <a:cs typeface="Arial" panose="020B0604020202020204" pitchFamily="34" charset="0"/>
              </a:rPr>
              <a:t>that is </a:t>
            </a:r>
            <a:r>
              <a:rPr lang="en-GB" b="1" dirty="0">
                <a:latin typeface="Arial" panose="020B0604020202020204" pitchFamily="34" charset="0"/>
                <a:cs typeface="Arial" panose="020B0604020202020204" pitchFamily="34" charset="0"/>
              </a:rPr>
              <a:t>good health and well-being.</a:t>
            </a:r>
            <a:r>
              <a:rPr lang="en-GB" dirty="0">
                <a:latin typeface="Arial" panose="020B0604020202020204" pitchFamily="34" charset="0"/>
                <a:cs typeface="Arial" panose="020B0604020202020204" pitchFamily="34" charset="0"/>
              </a:rPr>
              <a:t> It critically evaluates UK legislations and policy framework in relation to  the SDG3 within the context of health and social care.</a:t>
            </a:r>
          </a:p>
          <a:p>
            <a:pPr>
              <a:lnSpc>
                <a:spcPct val="150000"/>
              </a:lnSpc>
            </a:pPr>
            <a:r>
              <a:rPr lang="en-GB" dirty="0">
                <a:latin typeface="Arial" panose="020B0604020202020204" pitchFamily="34" charset="0"/>
                <a:cs typeface="Arial" panose="020B0604020202020204" pitchFamily="34" charset="0"/>
              </a:rPr>
              <a:t>Furthermore, presentation will evaluate the Covid-19 vaccination, an initiative implemented by UK government in response of Covid-19 pandemic. How </a:t>
            </a:r>
            <a:r>
              <a:rPr lang="en-GB" b="1" dirty="0">
                <a:latin typeface="Arial" panose="020B0604020202020204" pitchFamily="34" charset="0"/>
                <a:cs typeface="Arial" panose="020B0604020202020204" pitchFamily="34" charset="0"/>
              </a:rPr>
              <a:t>Covid-19 vaccination </a:t>
            </a:r>
            <a:r>
              <a:rPr lang="en-GB" dirty="0">
                <a:latin typeface="Arial" panose="020B0604020202020204" pitchFamily="34" charset="0"/>
                <a:cs typeface="Arial" panose="020B0604020202020204" pitchFamily="34" charset="0"/>
              </a:rPr>
              <a:t>programme demonstrated the integration of health, well-being and sustainable development in the UK.</a:t>
            </a:r>
          </a:p>
          <a:p>
            <a:pPr>
              <a:lnSpc>
                <a:spcPct val="150000"/>
              </a:lnSpc>
            </a:pPr>
            <a:r>
              <a:rPr lang="en-GB"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013186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2B1A32D-482E-70C9-A2CE-C3F10CA49355}"/>
              </a:ext>
            </a:extLst>
          </p:cNvPr>
          <p:cNvSpPr txBox="1"/>
          <p:nvPr/>
        </p:nvSpPr>
        <p:spPr>
          <a:xfrm>
            <a:off x="184597" y="183243"/>
            <a:ext cx="8349803" cy="6350456"/>
          </a:xfrm>
          <a:prstGeom prst="rect">
            <a:avLst/>
          </a:prstGeom>
          <a:noFill/>
        </p:spPr>
        <p:txBody>
          <a:bodyPr wrap="square" rtlCol="0">
            <a:spAutoFit/>
          </a:bodyPr>
          <a:lstStyle/>
          <a:p>
            <a:r>
              <a:rPr lang="en-GB" sz="3200" b="1" dirty="0">
                <a:latin typeface="Arial" panose="020B0604020202020204" pitchFamily="34" charset="0"/>
                <a:cs typeface="Arial" panose="020B0604020202020204" pitchFamily="34" charset="0"/>
              </a:rPr>
              <a:t>        17 Sustainable Goals</a:t>
            </a:r>
          </a:p>
          <a:p>
            <a:pPr marL="342900" indent="-34290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The 17 sustainable goals were introduced by the United nations in 2015.</a:t>
            </a:r>
          </a:p>
          <a:p>
            <a:pPr marL="342900" indent="-34290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The purpose of these goals is to end poverty, protect the planet, and promote well-being for all by 2030 (United Nations, 2025).</a:t>
            </a:r>
          </a:p>
          <a:p>
            <a:pPr marL="342900" indent="-34290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Sustainability is the key concept underlying all 17 goals.</a:t>
            </a:r>
          </a:p>
          <a:p>
            <a:pPr marL="342900" indent="-34290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 Sustainable development means development that meets the needs of the present without compromising the ability of future generations to meet their own needs (IISD, 2026).</a:t>
            </a:r>
          </a:p>
          <a:p>
            <a:pPr marL="342900" indent="-34290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In health and social care, by reducing waste and energy, efficient use of resources to provide long-term services. </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  This presentation will focus on SDG3 good health and well-  being  emphasising equal and equitable services for all. </a:t>
            </a:r>
          </a:p>
          <a:p>
            <a:pPr>
              <a:lnSpc>
                <a:spcPct val="150000"/>
              </a:lnSpc>
            </a:pPr>
            <a:r>
              <a:rPr lang="en-GB" b="1" dirty="0">
                <a:latin typeface="Arial" panose="020B0604020202020204" pitchFamily="34" charset="0"/>
                <a:cs typeface="Arial" panose="020B0604020202020204" pitchFamily="34" charset="0"/>
              </a:rPr>
              <a:t> </a:t>
            </a:r>
          </a:p>
          <a:p>
            <a:pPr>
              <a:lnSpc>
                <a:spcPct val="150000"/>
              </a:lnSpc>
            </a:pPr>
            <a:endParaRPr lang="en-GB" dirty="0">
              <a:latin typeface="Arial" panose="020B0604020202020204" pitchFamily="34" charset="0"/>
              <a:cs typeface="Arial" panose="020B0604020202020204" pitchFamily="34" charset="0"/>
            </a:endParaRPr>
          </a:p>
          <a:p>
            <a:pPr>
              <a:lnSpc>
                <a:spcPct val="150000"/>
              </a:lnSpc>
            </a:pPr>
            <a:r>
              <a:rPr lang="en-GB" dirty="0">
                <a:latin typeface="Arial" panose="020B0604020202020204" pitchFamily="34" charset="0"/>
                <a:cs typeface="Arial" panose="020B0604020202020204" pitchFamily="34" charset="0"/>
              </a:rPr>
              <a:t> </a:t>
            </a:r>
          </a:p>
        </p:txBody>
      </p:sp>
      <p:pic>
        <p:nvPicPr>
          <p:cNvPr id="4" name="Picture 3">
            <a:extLst>
              <a:ext uri="{FF2B5EF4-FFF2-40B4-BE49-F238E27FC236}">
                <a16:creationId xmlns:a16="http://schemas.microsoft.com/office/drawing/2014/main" id="{531EF0CA-B592-FD15-DBBB-F786AE218BE1}"/>
              </a:ext>
            </a:extLst>
          </p:cNvPr>
          <p:cNvPicPr>
            <a:picLocks noChangeAspect="1"/>
          </p:cNvPicPr>
          <p:nvPr/>
        </p:nvPicPr>
        <p:blipFill>
          <a:blip r:embed="rId3"/>
          <a:stretch>
            <a:fillRect/>
          </a:stretch>
        </p:blipFill>
        <p:spPr>
          <a:xfrm>
            <a:off x="8534400" y="798592"/>
            <a:ext cx="3657600" cy="4034665"/>
          </a:xfrm>
          <a:prstGeom prst="rect">
            <a:avLst/>
          </a:prstGeom>
        </p:spPr>
      </p:pic>
      <p:sp>
        <p:nvSpPr>
          <p:cNvPr id="5" name="TextBox 4">
            <a:extLst>
              <a:ext uri="{FF2B5EF4-FFF2-40B4-BE49-F238E27FC236}">
                <a16:creationId xmlns:a16="http://schemas.microsoft.com/office/drawing/2014/main" id="{497E2951-1D31-467B-447E-ED3F348EE6AF}"/>
              </a:ext>
            </a:extLst>
          </p:cNvPr>
          <p:cNvSpPr txBox="1"/>
          <p:nvPr/>
        </p:nvSpPr>
        <p:spPr>
          <a:xfrm>
            <a:off x="9371935" y="5194684"/>
            <a:ext cx="3979572" cy="369332"/>
          </a:xfrm>
          <a:prstGeom prst="rect">
            <a:avLst/>
          </a:prstGeom>
          <a:noFill/>
        </p:spPr>
        <p:txBody>
          <a:bodyPr wrap="square" rtlCol="0">
            <a:spAutoFit/>
          </a:bodyPr>
          <a:lstStyle/>
          <a:p>
            <a:r>
              <a:rPr lang="en-GB" dirty="0"/>
              <a:t>(United Nations,2015)</a:t>
            </a:r>
          </a:p>
        </p:txBody>
      </p:sp>
    </p:spTree>
    <p:extLst>
      <p:ext uri="{BB962C8B-B14F-4D97-AF65-F5344CB8AC3E}">
        <p14:creationId xmlns:p14="http://schemas.microsoft.com/office/powerpoint/2010/main" val="5382975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0A1C6B3-6707-64E5-CEBA-3C1A84E73A46}"/>
              </a:ext>
            </a:extLst>
          </p:cNvPr>
          <p:cNvPicPr>
            <a:picLocks noChangeAspect="1"/>
          </p:cNvPicPr>
          <p:nvPr/>
        </p:nvPicPr>
        <p:blipFill>
          <a:blip r:embed="rId2"/>
          <a:stretch>
            <a:fillRect/>
          </a:stretch>
        </p:blipFill>
        <p:spPr>
          <a:xfrm>
            <a:off x="1280160" y="1314518"/>
            <a:ext cx="9013372" cy="4726429"/>
          </a:xfrm>
          <a:prstGeom prst="rect">
            <a:avLst/>
          </a:prstGeom>
        </p:spPr>
      </p:pic>
      <p:sp>
        <p:nvSpPr>
          <p:cNvPr id="4" name="TextBox 3">
            <a:extLst>
              <a:ext uri="{FF2B5EF4-FFF2-40B4-BE49-F238E27FC236}">
                <a16:creationId xmlns:a16="http://schemas.microsoft.com/office/drawing/2014/main" id="{88C12929-F129-90BF-2545-0A5130D90A28}"/>
              </a:ext>
            </a:extLst>
          </p:cNvPr>
          <p:cNvSpPr txBox="1"/>
          <p:nvPr/>
        </p:nvSpPr>
        <p:spPr>
          <a:xfrm>
            <a:off x="4616361" y="6363416"/>
            <a:ext cx="3543300" cy="369332"/>
          </a:xfrm>
          <a:prstGeom prst="rect">
            <a:avLst/>
          </a:prstGeom>
          <a:noFill/>
        </p:spPr>
        <p:txBody>
          <a:bodyPr wrap="square" rtlCol="0">
            <a:spAutoFit/>
          </a:bodyPr>
          <a:lstStyle/>
          <a:p>
            <a:r>
              <a:rPr lang="en-GB" dirty="0"/>
              <a:t> (United Nations, 2025)</a:t>
            </a:r>
          </a:p>
        </p:txBody>
      </p:sp>
      <p:sp>
        <p:nvSpPr>
          <p:cNvPr id="2" name="TextBox 1">
            <a:extLst>
              <a:ext uri="{FF2B5EF4-FFF2-40B4-BE49-F238E27FC236}">
                <a16:creationId xmlns:a16="http://schemas.microsoft.com/office/drawing/2014/main" id="{66FAB7E3-1CCB-F96F-465D-1CBD04DAD17A}"/>
              </a:ext>
            </a:extLst>
          </p:cNvPr>
          <p:cNvSpPr txBox="1"/>
          <p:nvPr/>
        </p:nvSpPr>
        <p:spPr>
          <a:xfrm>
            <a:off x="3696788" y="407275"/>
            <a:ext cx="6925165" cy="584775"/>
          </a:xfrm>
          <a:prstGeom prst="rect">
            <a:avLst/>
          </a:prstGeom>
          <a:noFill/>
        </p:spPr>
        <p:txBody>
          <a:bodyPr wrap="square" rtlCol="0">
            <a:spAutoFit/>
          </a:bodyPr>
          <a:lstStyle/>
          <a:p>
            <a:r>
              <a:rPr lang="en-GB" sz="3200" b="1" dirty="0">
                <a:latin typeface="Arial" panose="020B0604020202020204" pitchFamily="34" charset="0"/>
                <a:cs typeface="Arial" panose="020B0604020202020204" pitchFamily="34" charset="0"/>
              </a:rPr>
              <a:t>The SDG Report</a:t>
            </a:r>
          </a:p>
        </p:txBody>
      </p:sp>
    </p:spTree>
    <p:extLst>
      <p:ext uri="{BB962C8B-B14F-4D97-AF65-F5344CB8AC3E}">
        <p14:creationId xmlns:p14="http://schemas.microsoft.com/office/powerpoint/2010/main" val="39961291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40C066D-08B9-EC1E-41EA-940DD266357F}"/>
              </a:ext>
            </a:extLst>
          </p:cNvPr>
          <p:cNvSpPr txBox="1"/>
          <p:nvPr/>
        </p:nvSpPr>
        <p:spPr>
          <a:xfrm>
            <a:off x="373379" y="425968"/>
            <a:ext cx="7730097" cy="5262979"/>
          </a:xfrm>
          <a:prstGeom prst="rect">
            <a:avLst/>
          </a:prstGeom>
          <a:noFill/>
        </p:spPr>
        <p:txBody>
          <a:bodyPr wrap="square" rtlCol="0">
            <a:spAutoFit/>
          </a:bodyPr>
          <a:lstStyle/>
          <a:p>
            <a:pPr>
              <a:lnSpc>
                <a:spcPct val="150000"/>
              </a:lnSpc>
            </a:pPr>
            <a:r>
              <a:rPr lang="en-GB" dirty="0">
                <a:latin typeface="Arial" panose="020B0604020202020204" pitchFamily="34" charset="0"/>
                <a:cs typeface="Arial" panose="020B0604020202020204" pitchFamily="34" charset="0"/>
              </a:rPr>
              <a:t> </a:t>
            </a:r>
            <a:r>
              <a:rPr lang="en-GB" sz="3200" b="1" dirty="0">
                <a:latin typeface="Arial" panose="020B0604020202020204" pitchFamily="34" charset="0"/>
                <a:cs typeface="Arial" panose="020B0604020202020204" pitchFamily="34" charset="0"/>
              </a:rPr>
              <a:t>Sustainable Development</a:t>
            </a:r>
          </a:p>
          <a:p>
            <a:pPr>
              <a:lnSpc>
                <a:spcPct val="150000"/>
              </a:lnSpc>
            </a:pPr>
            <a:r>
              <a:rPr lang="en-GB" dirty="0">
                <a:latin typeface="Arial" panose="020B0604020202020204" pitchFamily="34" charset="0"/>
                <a:cs typeface="Arial" panose="020B0604020202020204" pitchFamily="34" charset="0"/>
              </a:rPr>
              <a:t>Sustainable development is, meeting the needs of the present, while considering future generations so they have enough resources to meet their own needs as well. For example, reducing, reusing and recycling.</a:t>
            </a:r>
          </a:p>
          <a:p>
            <a:pPr>
              <a:lnSpc>
                <a:spcPct val="150000"/>
              </a:lnSpc>
            </a:pPr>
            <a:r>
              <a:rPr lang="en-GB" dirty="0">
                <a:latin typeface="Arial" panose="020B0604020202020204" pitchFamily="34" charset="0"/>
                <a:cs typeface="Arial" panose="020B0604020202020204" pitchFamily="34" charset="0"/>
              </a:rPr>
              <a:t>The 3 dimensions or pillars of sustainability require a balance between economic growth, environmental protection, and social well-being ( Purvis et al., 2019).</a:t>
            </a:r>
          </a:p>
          <a:p>
            <a:pPr>
              <a:lnSpc>
                <a:spcPct val="150000"/>
              </a:lnSpc>
            </a:pPr>
            <a:r>
              <a:rPr lang="en-GB" dirty="0">
                <a:latin typeface="Arial" panose="020B0604020202020204" pitchFamily="34" charset="0"/>
                <a:cs typeface="Arial" panose="020B0604020202020204" pitchFamily="34" charset="0"/>
              </a:rPr>
              <a:t>This includes maintaining financial stability without compromising future generations promoting equality and ensuring high- quality of life.</a:t>
            </a:r>
          </a:p>
          <a:p>
            <a:pPr>
              <a:lnSpc>
                <a:spcPct val="150000"/>
              </a:lnSpc>
            </a:pPr>
            <a:endParaRPr lang="en-GB" dirty="0">
              <a:latin typeface="Arial" panose="020B0604020202020204" pitchFamily="34" charset="0"/>
              <a:cs typeface="Arial" panose="020B0604020202020204" pitchFamily="34" charset="0"/>
            </a:endParaRPr>
          </a:p>
          <a:p>
            <a:pPr>
              <a:lnSpc>
                <a:spcPct val="150000"/>
              </a:lnSpc>
            </a:pPr>
            <a:r>
              <a:rPr lang="en-GB" dirty="0">
                <a:latin typeface="Arial" panose="020B0604020202020204" pitchFamily="34" charset="0"/>
                <a:cs typeface="Arial" panose="020B0604020202020204" pitchFamily="34" charset="0"/>
              </a:rPr>
              <a:t> </a:t>
            </a:r>
          </a:p>
          <a:p>
            <a:r>
              <a:rPr lang="en-GB" dirty="0">
                <a:latin typeface="Arial" panose="020B0604020202020204" pitchFamily="34" charset="0"/>
                <a:cs typeface="Arial" panose="020B0604020202020204" pitchFamily="34" charset="0"/>
              </a:rPr>
              <a:t> </a:t>
            </a:r>
          </a:p>
        </p:txBody>
      </p:sp>
      <p:pic>
        <p:nvPicPr>
          <p:cNvPr id="5" name="Picture 4">
            <a:extLst>
              <a:ext uri="{FF2B5EF4-FFF2-40B4-BE49-F238E27FC236}">
                <a16:creationId xmlns:a16="http://schemas.microsoft.com/office/drawing/2014/main" id="{4B48F78A-E504-B1A7-DAFC-A45653D629F0}"/>
              </a:ext>
            </a:extLst>
          </p:cNvPr>
          <p:cNvPicPr>
            <a:picLocks noChangeAspect="1"/>
          </p:cNvPicPr>
          <p:nvPr/>
        </p:nvPicPr>
        <p:blipFill>
          <a:blip r:embed="rId2"/>
          <a:stretch>
            <a:fillRect/>
          </a:stretch>
        </p:blipFill>
        <p:spPr>
          <a:xfrm>
            <a:off x="8103476" y="176903"/>
            <a:ext cx="3523986" cy="4247352"/>
          </a:xfrm>
          <a:prstGeom prst="rect">
            <a:avLst/>
          </a:prstGeom>
        </p:spPr>
      </p:pic>
      <p:sp>
        <p:nvSpPr>
          <p:cNvPr id="6" name="TextBox 5">
            <a:extLst>
              <a:ext uri="{FF2B5EF4-FFF2-40B4-BE49-F238E27FC236}">
                <a16:creationId xmlns:a16="http://schemas.microsoft.com/office/drawing/2014/main" id="{92FB7719-81F8-8D40-893C-6D6CC6B577A8}"/>
              </a:ext>
            </a:extLst>
          </p:cNvPr>
          <p:cNvSpPr txBox="1"/>
          <p:nvPr/>
        </p:nvSpPr>
        <p:spPr>
          <a:xfrm>
            <a:off x="9165181" y="4687269"/>
            <a:ext cx="1535228" cy="369332"/>
          </a:xfrm>
          <a:prstGeom prst="rect">
            <a:avLst/>
          </a:prstGeom>
          <a:noFill/>
        </p:spPr>
        <p:txBody>
          <a:bodyPr wrap="none" rtlCol="0">
            <a:spAutoFit/>
          </a:bodyPr>
          <a:lstStyle/>
          <a:p>
            <a:r>
              <a:rPr lang="en-GB" dirty="0"/>
              <a:t>(Thakur,2022)</a:t>
            </a:r>
          </a:p>
        </p:txBody>
      </p:sp>
    </p:spTree>
    <p:extLst>
      <p:ext uri="{BB962C8B-B14F-4D97-AF65-F5344CB8AC3E}">
        <p14:creationId xmlns:p14="http://schemas.microsoft.com/office/powerpoint/2010/main" val="33842402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7944EAE-C742-457C-837A-1BAC10DF623E}"/>
              </a:ext>
            </a:extLst>
          </p:cNvPr>
          <p:cNvPicPr>
            <a:picLocks noChangeAspect="1"/>
          </p:cNvPicPr>
          <p:nvPr/>
        </p:nvPicPr>
        <p:blipFill>
          <a:blip r:embed="rId2"/>
          <a:stretch>
            <a:fillRect/>
          </a:stretch>
        </p:blipFill>
        <p:spPr>
          <a:xfrm>
            <a:off x="9779302" y="178222"/>
            <a:ext cx="2323797" cy="1917278"/>
          </a:xfrm>
          <a:prstGeom prst="rect">
            <a:avLst/>
          </a:prstGeom>
        </p:spPr>
      </p:pic>
      <p:sp>
        <p:nvSpPr>
          <p:cNvPr id="3" name="TextBox 2">
            <a:extLst>
              <a:ext uri="{FF2B5EF4-FFF2-40B4-BE49-F238E27FC236}">
                <a16:creationId xmlns:a16="http://schemas.microsoft.com/office/drawing/2014/main" id="{0EAFD416-F538-7E65-CFA3-BCFCE3C87D80}"/>
              </a:ext>
            </a:extLst>
          </p:cNvPr>
          <p:cNvSpPr txBox="1"/>
          <p:nvPr/>
        </p:nvSpPr>
        <p:spPr>
          <a:xfrm>
            <a:off x="449151" y="-30233"/>
            <a:ext cx="8288449" cy="6324808"/>
          </a:xfrm>
          <a:prstGeom prst="rect">
            <a:avLst/>
          </a:prstGeom>
          <a:noFill/>
        </p:spPr>
        <p:txBody>
          <a:bodyPr wrap="square" rtlCol="0">
            <a:spAutoFit/>
          </a:bodyPr>
          <a:lstStyle/>
          <a:p>
            <a:r>
              <a:rPr lang="en-GB" dirty="0"/>
              <a:t> </a:t>
            </a:r>
          </a:p>
          <a:p>
            <a:r>
              <a:rPr lang="en-GB" sz="3200" dirty="0">
                <a:latin typeface="Arial" panose="020B0604020202020204" pitchFamily="34" charset="0"/>
                <a:cs typeface="Arial" panose="020B0604020202020204" pitchFamily="34" charset="0"/>
              </a:rPr>
              <a:t> </a:t>
            </a:r>
            <a:r>
              <a:rPr lang="en-GB" sz="3200" b="1" dirty="0">
                <a:latin typeface="Arial" panose="020B0604020202020204" pitchFamily="34" charset="0"/>
                <a:cs typeface="Arial" panose="020B0604020202020204" pitchFamily="34" charset="0"/>
              </a:rPr>
              <a:t>SDG3</a:t>
            </a:r>
          </a:p>
          <a:p>
            <a:pPr>
              <a:lnSpc>
                <a:spcPct val="150000"/>
              </a:lnSpc>
            </a:pPr>
            <a:r>
              <a:rPr lang="en-GB" dirty="0">
                <a:latin typeface="Arial" panose="020B0604020202020204" pitchFamily="34" charset="0"/>
                <a:cs typeface="Arial" panose="020B0604020202020204" pitchFamily="34" charset="0"/>
              </a:rPr>
              <a:t>Good health and well-being is a United Nations goal to ensure healthy lives and promote well-being for everyone and has access to quality healthcare. It is a  global approach to reduce health inequalities.</a:t>
            </a:r>
          </a:p>
          <a:p>
            <a:pPr>
              <a:lnSpc>
                <a:spcPct val="150000"/>
              </a:lnSpc>
            </a:pPr>
            <a:r>
              <a:rPr lang="en-GB" dirty="0">
                <a:latin typeface="Arial" panose="020B0604020202020204" pitchFamily="34" charset="0"/>
                <a:cs typeface="Arial" panose="020B0604020202020204" pitchFamily="34" charset="0"/>
              </a:rPr>
              <a:t>There has been </a:t>
            </a:r>
            <a:r>
              <a:rPr lang="en-GB" b="1" dirty="0">
                <a:latin typeface="Arial" panose="020B0604020202020204" pitchFamily="34" charset="0"/>
                <a:cs typeface="Arial" panose="020B0604020202020204" pitchFamily="34" charset="0"/>
              </a:rPr>
              <a:t>progress </a:t>
            </a:r>
            <a:r>
              <a:rPr lang="en-GB" dirty="0">
                <a:latin typeface="Arial" panose="020B0604020202020204" pitchFamily="34" charset="0"/>
                <a:cs typeface="Arial" panose="020B0604020202020204" pitchFamily="34" charset="0"/>
              </a:rPr>
              <a:t>to meet the goals, such as </a:t>
            </a:r>
            <a:r>
              <a:rPr lang="en-GB" b="1" dirty="0">
                <a:latin typeface="Arial" panose="020B0604020202020204" pitchFamily="34" charset="0"/>
                <a:cs typeface="Arial" panose="020B0604020202020204" pitchFamily="34" charset="0"/>
              </a:rPr>
              <a:t>133 countries </a:t>
            </a:r>
            <a:r>
              <a:rPr lang="en-GB" dirty="0">
                <a:latin typeface="Arial" panose="020B0604020202020204" pitchFamily="34" charset="0"/>
                <a:cs typeface="Arial" panose="020B0604020202020204" pitchFamily="34" charset="0"/>
              </a:rPr>
              <a:t>has met the SDG3 target on </a:t>
            </a:r>
            <a:r>
              <a:rPr lang="en-GB" b="1" dirty="0">
                <a:latin typeface="Arial" panose="020B0604020202020204" pitchFamily="34" charset="0"/>
                <a:cs typeface="Arial" panose="020B0604020202020204" pitchFamily="34" charset="0"/>
              </a:rPr>
              <a:t>under-5 mortality.</a:t>
            </a:r>
          </a:p>
          <a:p>
            <a:pPr>
              <a:lnSpc>
                <a:spcPct val="150000"/>
              </a:lnSpc>
            </a:pPr>
            <a:r>
              <a:rPr lang="en-GB" dirty="0">
                <a:latin typeface="Arial" panose="020B0604020202020204" pitchFamily="34" charset="0"/>
                <a:cs typeface="Arial" panose="020B0604020202020204" pitchFamily="34" charset="0"/>
              </a:rPr>
              <a:t> However, </a:t>
            </a:r>
            <a:r>
              <a:rPr lang="en-GB" b="1" dirty="0">
                <a:latin typeface="Arial" panose="020B0604020202020204" pitchFamily="34" charset="0"/>
                <a:cs typeface="Arial" panose="020B0604020202020204" pitchFamily="34" charset="0"/>
              </a:rPr>
              <a:t>insufficient progress </a:t>
            </a:r>
            <a:r>
              <a:rPr lang="en-GB" dirty="0">
                <a:latin typeface="Arial" panose="020B0604020202020204" pitchFamily="34" charset="0"/>
                <a:cs typeface="Arial" panose="020B0604020202020204" pitchFamily="34" charset="0"/>
              </a:rPr>
              <a:t>has been made in </a:t>
            </a:r>
            <a:r>
              <a:rPr lang="en-GB" b="1" dirty="0">
                <a:latin typeface="Arial" panose="020B0604020202020204" pitchFamily="34" charset="0"/>
                <a:cs typeface="Arial" panose="020B0604020202020204" pitchFamily="34" charset="0"/>
              </a:rPr>
              <a:t>maternal mortality</a:t>
            </a:r>
            <a:r>
              <a:rPr lang="en-GB" dirty="0">
                <a:latin typeface="Arial" panose="020B0604020202020204" pitchFamily="34" charset="0"/>
                <a:cs typeface="Arial" panose="020B0604020202020204" pitchFamily="34" charset="0"/>
              </a:rPr>
              <a:t>. 260,000 women died during pregnancy and childbirth in 2023 ( United Nations, 2025)</a:t>
            </a:r>
          </a:p>
          <a:p>
            <a:pPr>
              <a:lnSpc>
                <a:spcPct val="150000"/>
              </a:lnSpc>
            </a:pPr>
            <a:endParaRPr lang="en-GB" dirty="0">
              <a:latin typeface="Arial" panose="020B0604020202020204" pitchFamily="34" charset="0"/>
              <a:cs typeface="Arial" panose="020B0604020202020204" pitchFamily="34" charset="0"/>
            </a:endParaRPr>
          </a:p>
          <a:p>
            <a:pPr>
              <a:lnSpc>
                <a:spcPct val="150000"/>
              </a:lnSpc>
            </a:pPr>
            <a:r>
              <a:rPr lang="en-GB" sz="3200" dirty="0">
                <a:latin typeface="Arial" panose="020B0604020202020204" pitchFamily="34" charset="0"/>
                <a:cs typeface="Arial" panose="020B0604020202020204" pitchFamily="34" charset="0"/>
              </a:rPr>
              <a:t> </a:t>
            </a:r>
          </a:p>
          <a:p>
            <a:endParaRPr lang="en-GB" sz="3200" dirty="0">
              <a:latin typeface="Arial" panose="020B0604020202020204" pitchFamily="34" charset="0"/>
              <a:cs typeface="Arial" panose="020B0604020202020204" pitchFamily="34" charset="0"/>
            </a:endParaRPr>
          </a:p>
          <a:p>
            <a:r>
              <a:rPr lang="en-GB" sz="32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0342612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B885B75-08CD-1AAB-77C4-9009EB3EC3B4}"/>
              </a:ext>
            </a:extLst>
          </p:cNvPr>
          <p:cNvSpPr txBox="1"/>
          <p:nvPr/>
        </p:nvSpPr>
        <p:spPr>
          <a:xfrm>
            <a:off x="583990" y="592873"/>
            <a:ext cx="6134310" cy="3877985"/>
          </a:xfrm>
          <a:prstGeom prst="rect">
            <a:avLst/>
          </a:prstGeom>
          <a:noFill/>
        </p:spPr>
        <p:txBody>
          <a:bodyPr wrap="square" rtlCol="0">
            <a:spAutoFit/>
          </a:bodyPr>
          <a:lstStyle/>
          <a:p>
            <a:r>
              <a:rPr lang="en-GB" dirty="0"/>
              <a:t> </a:t>
            </a:r>
            <a:r>
              <a:rPr lang="en-GB" sz="3200" b="1" dirty="0">
                <a:latin typeface="Arial" panose="020B0604020202020204" pitchFamily="34" charset="0"/>
                <a:cs typeface="Arial" panose="020B0604020202020204" pitchFamily="34" charset="0"/>
              </a:rPr>
              <a:t>Health</a:t>
            </a:r>
          </a:p>
          <a:p>
            <a:r>
              <a:rPr lang="en-GB" sz="3200" b="1" dirty="0">
                <a:latin typeface="Arial" panose="020B0604020202020204" pitchFamily="34" charset="0"/>
                <a:cs typeface="Arial" panose="020B0604020202020204" pitchFamily="34" charset="0"/>
              </a:rPr>
              <a:t> </a:t>
            </a:r>
          </a:p>
          <a:p>
            <a:pPr>
              <a:lnSpc>
                <a:spcPct val="150000"/>
              </a:lnSpc>
            </a:pPr>
            <a:r>
              <a:rPr lang="en-GB" dirty="0">
                <a:latin typeface="Arial" panose="020B0604020202020204" pitchFamily="34" charset="0"/>
                <a:cs typeface="Arial" panose="020B0604020202020204" pitchFamily="34" charset="0"/>
              </a:rPr>
              <a:t>According to WHO </a:t>
            </a:r>
            <a:r>
              <a:rPr lang="en-GB" b="1" dirty="0">
                <a:latin typeface="Arial" panose="020B0604020202020204" pitchFamily="34" charset="0"/>
                <a:cs typeface="Arial" panose="020B0604020202020204" pitchFamily="34" charset="0"/>
              </a:rPr>
              <a:t>‘health’ </a:t>
            </a:r>
            <a:r>
              <a:rPr lang="en-GB" dirty="0">
                <a:latin typeface="Arial" panose="020B0604020202020204" pitchFamily="34" charset="0"/>
                <a:cs typeface="Arial" panose="020B0604020202020204" pitchFamily="34" charset="0"/>
              </a:rPr>
              <a:t>is not just absence of disease but a complete physical, mental and social well- being (</a:t>
            </a:r>
            <a:r>
              <a:rPr lang="en-GB" dirty="0" err="1">
                <a:latin typeface="Arial" panose="020B0604020202020204" pitchFamily="34" charset="0"/>
                <a:cs typeface="Arial" panose="020B0604020202020204" pitchFamily="34" charset="0"/>
              </a:rPr>
              <a:t>Svalastog</a:t>
            </a:r>
            <a:r>
              <a:rPr lang="en-GB" dirty="0">
                <a:latin typeface="Arial" panose="020B0604020202020204" pitchFamily="34" charset="0"/>
                <a:cs typeface="Arial" panose="020B0604020202020204" pitchFamily="34" charset="0"/>
              </a:rPr>
              <a:t> et al., 2017).</a:t>
            </a:r>
          </a:p>
          <a:p>
            <a:pPr>
              <a:lnSpc>
                <a:spcPct val="150000"/>
              </a:lnSpc>
            </a:pPr>
            <a:r>
              <a:rPr lang="en-GB" dirty="0">
                <a:latin typeface="Arial" panose="020B0604020202020204" pitchFamily="34" charset="0"/>
                <a:cs typeface="Arial" panose="020B0604020202020204" pitchFamily="34" charset="0"/>
              </a:rPr>
              <a:t> This definition has been criticised for </a:t>
            </a:r>
            <a:r>
              <a:rPr lang="en-GB" b="1" dirty="0">
                <a:latin typeface="Arial" panose="020B0604020202020204" pitchFamily="34" charset="0"/>
                <a:cs typeface="Arial" panose="020B0604020202020204" pitchFamily="34" charset="0"/>
              </a:rPr>
              <a:t>utopianism</a:t>
            </a:r>
            <a:r>
              <a:rPr lang="en-GB" dirty="0">
                <a:latin typeface="Arial" panose="020B0604020202020204" pitchFamily="34" charset="0"/>
                <a:cs typeface="Arial" panose="020B0604020202020204" pitchFamily="34" charset="0"/>
              </a:rPr>
              <a:t> and </a:t>
            </a:r>
            <a:r>
              <a:rPr lang="en-GB" b="1" dirty="0">
                <a:latin typeface="Arial" panose="020B0604020202020204" pitchFamily="34" charset="0"/>
                <a:cs typeface="Arial" panose="020B0604020202020204" pitchFamily="34" charset="0"/>
              </a:rPr>
              <a:t>idealistic</a:t>
            </a:r>
            <a:r>
              <a:rPr lang="en-GB" dirty="0">
                <a:latin typeface="Arial" panose="020B0604020202020204" pitchFamily="34" charset="0"/>
                <a:cs typeface="Arial" panose="020B0604020202020204" pitchFamily="34" charset="0"/>
              </a:rPr>
              <a:t> ignoring that health is a dynamic and cannot be perfect state of living ( </a:t>
            </a:r>
            <a:r>
              <a:rPr lang="en-GB" dirty="0" err="1">
                <a:latin typeface="Arial" panose="020B0604020202020204" pitchFamily="34" charset="0"/>
                <a:cs typeface="Arial" panose="020B0604020202020204" pitchFamily="34" charset="0"/>
              </a:rPr>
              <a:t>Schramme</a:t>
            </a:r>
            <a:r>
              <a:rPr lang="en-GB" dirty="0">
                <a:latin typeface="Arial" panose="020B0604020202020204" pitchFamily="34" charset="0"/>
                <a:cs typeface="Arial" panose="020B0604020202020204" pitchFamily="34" charset="0"/>
              </a:rPr>
              <a:t>, 2023).</a:t>
            </a:r>
          </a:p>
          <a:p>
            <a:endParaRPr lang="en-GB" sz="2000" b="1"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C5216E2C-9737-1FB4-94F5-FD171F4D7967}"/>
              </a:ext>
            </a:extLst>
          </p:cNvPr>
          <p:cNvPicPr>
            <a:picLocks noChangeAspect="1"/>
          </p:cNvPicPr>
          <p:nvPr/>
        </p:nvPicPr>
        <p:blipFill>
          <a:blip r:embed="rId2"/>
          <a:stretch>
            <a:fillRect/>
          </a:stretch>
        </p:blipFill>
        <p:spPr>
          <a:xfrm>
            <a:off x="9167903" y="428993"/>
            <a:ext cx="2715004" cy="2419688"/>
          </a:xfrm>
          <a:prstGeom prst="rect">
            <a:avLst/>
          </a:prstGeom>
        </p:spPr>
      </p:pic>
    </p:spTree>
    <p:extLst>
      <p:ext uri="{BB962C8B-B14F-4D97-AF65-F5344CB8AC3E}">
        <p14:creationId xmlns:p14="http://schemas.microsoft.com/office/powerpoint/2010/main" val="39408840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317DA11-79D7-6FF3-5FE0-603B52F011FB}"/>
              </a:ext>
            </a:extLst>
          </p:cNvPr>
          <p:cNvSpPr txBox="1"/>
          <p:nvPr/>
        </p:nvSpPr>
        <p:spPr>
          <a:xfrm>
            <a:off x="154546" y="154547"/>
            <a:ext cx="7960754" cy="2195473"/>
          </a:xfrm>
          <a:prstGeom prst="rect">
            <a:avLst/>
          </a:prstGeom>
          <a:noFill/>
        </p:spPr>
        <p:txBody>
          <a:bodyPr wrap="square" rtlCol="0">
            <a:spAutoFit/>
          </a:bodyPr>
          <a:lstStyle/>
          <a:p>
            <a:r>
              <a:rPr lang="en-GB" dirty="0"/>
              <a:t>   </a:t>
            </a:r>
            <a:r>
              <a:rPr lang="en-GB" sz="3200" b="1" dirty="0">
                <a:latin typeface="Arial" panose="020B0604020202020204" pitchFamily="34" charset="0"/>
                <a:cs typeface="Arial" panose="020B0604020202020204" pitchFamily="34" charset="0"/>
              </a:rPr>
              <a:t>well-being </a:t>
            </a:r>
          </a:p>
          <a:p>
            <a:pPr>
              <a:lnSpc>
                <a:spcPct val="150000"/>
              </a:lnSpc>
            </a:pPr>
            <a:r>
              <a:rPr lang="en-GB" dirty="0">
                <a:latin typeface="Arial" panose="020B0604020202020204" pitchFamily="34" charset="0"/>
                <a:cs typeface="Arial" panose="020B0604020202020204" pitchFamily="34" charset="0"/>
              </a:rPr>
              <a:t>Well-being is a </a:t>
            </a:r>
            <a:r>
              <a:rPr lang="en-GB" b="1" dirty="0">
                <a:latin typeface="Arial" panose="020B0604020202020204" pitchFamily="34" charset="0"/>
                <a:cs typeface="Arial" panose="020B0604020202020204" pitchFamily="34" charset="0"/>
              </a:rPr>
              <a:t>broader concept</a:t>
            </a:r>
            <a:r>
              <a:rPr lang="en-GB" dirty="0">
                <a:latin typeface="Arial" panose="020B0604020202020204" pitchFamily="34" charset="0"/>
                <a:cs typeface="Arial" panose="020B0604020202020204" pitchFamily="34" charset="0"/>
              </a:rPr>
              <a:t> includes health, life satisfaction and overall quality of life experienced by individuals and societies. It is determined by social, environmental and economic factors ( WHO, no date).</a:t>
            </a:r>
          </a:p>
          <a:p>
            <a:pPr>
              <a:lnSpc>
                <a:spcPct val="150000"/>
              </a:lnSpc>
            </a:pPr>
            <a:endParaRPr lang="en-GB" dirty="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EE402C60-B1C3-0600-F6EA-57CE95BED877}"/>
              </a:ext>
            </a:extLst>
          </p:cNvPr>
          <p:cNvSpPr txBox="1"/>
          <p:nvPr/>
        </p:nvSpPr>
        <p:spPr>
          <a:xfrm>
            <a:off x="938604" y="2903613"/>
            <a:ext cx="2743200" cy="1477328"/>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Objective well-being</a:t>
            </a:r>
          </a:p>
          <a:p>
            <a:r>
              <a:rPr lang="en-GB" dirty="0">
                <a:latin typeface="Arial" panose="020B0604020202020204" pitchFamily="34" charset="0"/>
                <a:cs typeface="Arial" panose="020B0604020202020204" pitchFamily="34" charset="0"/>
              </a:rPr>
              <a:t>measurable</a:t>
            </a:r>
          </a:p>
          <a:p>
            <a:r>
              <a:rPr lang="en-GB" dirty="0">
                <a:latin typeface="Arial" panose="020B0604020202020204" pitchFamily="34" charset="0"/>
                <a:cs typeface="Arial" panose="020B0604020202020204" pitchFamily="34" charset="0"/>
              </a:rPr>
              <a:t> income</a:t>
            </a:r>
          </a:p>
          <a:p>
            <a:r>
              <a:rPr lang="en-GB" dirty="0">
                <a:latin typeface="Arial" panose="020B0604020202020204" pitchFamily="34" charset="0"/>
                <a:cs typeface="Arial" panose="020B0604020202020204" pitchFamily="34" charset="0"/>
              </a:rPr>
              <a:t> health status</a:t>
            </a:r>
          </a:p>
          <a:p>
            <a:r>
              <a:rPr lang="en-GB" dirty="0">
                <a:latin typeface="Arial" panose="020B0604020202020204" pitchFamily="34" charset="0"/>
                <a:cs typeface="Arial" panose="020B0604020202020204" pitchFamily="34" charset="0"/>
              </a:rPr>
              <a:t> housing</a:t>
            </a:r>
          </a:p>
        </p:txBody>
      </p:sp>
      <p:sp>
        <p:nvSpPr>
          <p:cNvPr id="7" name="TextBox 6">
            <a:extLst>
              <a:ext uri="{FF2B5EF4-FFF2-40B4-BE49-F238E27FC236}">
                <a16:creationId xmlns:a16="http://schemas.microsoft.com/office/drawing/2014/main" id="{1BDD4320-BB6E-0330-D049-E56B7AE53E78}"/>
              </a:ext>
            </a:extLst>
          </p:cNvPr>
          <p:cNvSpPr txBox="1"/>
          <p:nvPr/>
        </p:nvSpPr>
        <p:spPr>
          <a:xfrm>
            <a:off x="4716840" y="2903613"/>
            <a:ext cx="2400300" cy="2031325"/>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Subjective well-being</a:t>
            </a:r>
          </a:p>
          <a:p>
            <a:r>
              <a:rPr lang="en-GB" dirty="0">
                <a:latin typeface="Arial" panose="020B0604020202020204" pitchFamily="34" charset="0"/>
                <a:cs typeface="Arial" panose="020B0604020202020204" pitchFamily="34" charset="0"/>
              </a:rPr>
              <a:t>personal perception of life.</a:t>
            </a:r>
          </a:p>
          <a:p>
            <a:r>
              <a:rPr lang="en-GB" dirty="0">
                <a:latin typeface="Arial" panose="020B0604020202020204" pitchFamily="34" charset="0"/>
                <a:cs typeface="Arial" panose="020B0604020202020204" pitchFamily="34" charset="0"/>
              </a:rPr>
              <a:t> stress</a:t>
            </a:r>
          </a:p>
          <a:p>
            <a:r>
              <a:rPr lang="en-GB" dirty="0">
                <a:latin typeface="Arial" panose="020B0604020202020204" pitchFamily="34" charset="0"/>
                <a:cs typeface="Arial" panose="020B0604020202020204" pitchFamily="34" charset="0"/>
              </a:rPr>
              <a:t>Overall life satisfaction</a:t>
            </a:r>
          </a:p>
        </p:txBody>
      </p:sp>
      <p:sp>
        <p:nvSpPr>
          <p:cNvPr id="3" name="TextBox 2">
            <a:extLst>
              <a:ext uri="{FF2B5EF4-FFF2-40B4-BE49-F238E27FC236}">
                <a16:creationId xmlns:a16="http://schemas.microsoft.com/office/drawing/2014/main" id="{DC3CDA36-7CF9-F012-86C9-2B617B39A0AD}"/>
              </a:ext>
            </a:extLst>
          </p:cNvPr>
          <p:cNvSpPr txBox="1"/>
          <p:nvPr/>
        </p:nvSpPr>
        <p:spPr>
          <a:xfrm>
            <a:off x="8512830" y="1735123"/>
            <a:ext cx="2577536" cy="369332"/>
          </a:xfrm>
          <a:prstGeom prst="rect">
            <a:avLst/>
          </a:prstGeom>
          <a:noFill/>
        </p:spPr>
        <p:txBody>
          <a:bodyPr wrap="square" rtlCol="0">
            <a:spAutoFit/>
          </a:bodyPr>
          <a:lstStyle/>
          <a:p>
            <a:r>
              <a:rPr lang="en-GB" dirty="0"/>
              <a:t>8 aspects of well-being</a:t>
            </a:r>
          </a:p>
        </p:txBody>
      </p:sp>
      <p:pic>
        <p:nvPicPr>
          <p:cNvPr id="10" name="Picture 9">
            <a:extLst>
              <a:ext uri="{FF2B5EF4-FFF2-40B4-BE49-F238E27FC236}">
                <a16:creationId xmlns:a16="http://schemas.microsoft.com/office/drawing/2014/main" id="{823704F8-C708-9FE7-6645-9E13BEE0210D}"/>
              </a:ext>
            </a:extLst>
          </p:cNvPr>
          <p:cNvPicPr>
            <a:picLocks noChangeAspect="1"/>
          </p:cNvPicPr>
          <p:nvPr/>
        </p:nvPicPr>
        <p:blipFill>
          <a:blip r:embed="rId2"/>
          <a:stretch>
            <a:fillRect/>
          </a:stretch>
        </p:blipFill>
        <p:spPr>
          <a:xfrm>
            <a:off x="7492722" y="2362354"/>
            <a:ext cx="4617751" cy="3801796"/>
          </a:xfrm>
          <a:prstGeom prst="rect">
            <a:avLst/>
          </a:prstGeom>
        </p:spPr>
      </p:pic>
      <p:sp>
        <p:nvSpPr>
          <p:cNvPr id="11" name="TextBox 10">
            <a:extLst>
              <a:ext uri="{FF2B5EF4-FFF2-40B4-BE49-F238E27FC236}">
                <a16:creationId xmlns:a16="http://schemas.microsoft.com/office/drawing/2014/main" id="{ED38451D-DBA5-8ED7-0AB1-A2B74B6CE74A}"/>
              </a:ext>
            </a:extLst>
          </p:cNvPr>
          <p:cNvSpPr txBox="1"/>
          <p:nvPr/>
        </p:nvSpPr>
        <p:spPr>
          <a:xfrm>
            <a:off x="9509760" y="6164150"/>
            <a:ext cx="1580606" cy="369332"/>
          </a:xfrm>
          <a:prstGeom prst="rect">
            <a:avLst/>
          </a:prstGeom>
          <a:noFill/>
        </p:spPr>
        <p:txBody>
          <a:bodyPr wrap="square" rtlCol="0">
            <a:spAutoFit/>
          </a:bodyPr>
          <a:lstStyle/>
          <a:p>
            <a:r>
              <a:rPr lang="en-GB" dirty="0"/>
              <a:t>(Kroll, 2023)</a:t>
            </a:r>
          </a:p>
        </p:txBody>
      </p:sp>
    </p:spTree>
    <p:extLst>
      <p:ext uri="{BB962C8B-B14F-4D97-AF65-F5344CB8AC3E}">
        <p14:creationId xmlns:p14="http://schemas.microsoft.com/office/powerpoint/2010/main" val="23343146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3B04DD5-C9E4-EF99-3C4F-10F7D70953F2}"/>
              </a:ext>
            </a:extLst>
          </p:cNvPr>
          <p:cNvSpPr txBox="1"/>
          <p:nvPr/>
        </p:nvSpPr>
        <p:spPr>
          <a:xfrm>
            <a:off x="428926" y="113703"/>
            <a:ext cx="6680212" cy="5934958"/>
          </a:xfrm>
          <a:prstGeom prst="rect">
            <a:avLst/>
          </a:prstGeom>
          <a:noFill/>
        </p:spPr>
        <p:txBody>
          <a:bodyPr wrap="square" rtlCol="0">
            <a:spAutoFit/>
          </a:bodyPr>
          <a:lstStyle/>
          <a:p>
            <a:r>
              <a:rPr lang="en-GB" sz="3200" b="1" dirty="0">
                <a:latin typeface="Arial" panose="020B0604020202020204" pitchFamily="34" charset="0"/>
                <a:cs typeface="Arial" panose="020B0604020202020204" pitchFamily="34" charset="0"/>
              </a:rPr>
              <a:t>Theories</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Models of health help professionals to assess health needs, to plan and deliver care, and for health promotion and prevention.</a:t>
            </a:r>
          </a:p>
          <a:p>
            <a:pPr marL="285750" indent="-285750">
              <a:lnSpc>
                <a:spcPct val="150000"/>
              </a:lnSpc>
              <a:buFont typeface="Arial" panose="020B0604020202020204" pitchFamily="34" charset="0"/>
              <a:buChar char="•"/>
            </a:pPr>
            <a:r>
              <a:rPr lang="en-GB" b="1" dirty="0">
                <a:latin typeface="Arial" panose="020B0604020202020204" pitchFamily="34" charset="0"/>
                <a:cs typeface="Arial" panose="020B0604020202020204" pitchFamily="34" charset="0"/>
              </a:rPr>
              <a:t> Biomedical Model:</a:t>
            </a:r>
          </a:p>
          <a:p>
            <a:pPr marL="285750" indent="-285750">
              <a:lnSpc>
                <a:spcPct val="150000"/>
              </a:lnSpc>
              <a:buFont typeface="Arial" panose="020B0604020202020204" pitchFamily="34" charset="0"/>
              <a:buChar char="•"/>
            </a:pPr>
            <a:r>
              <a:rPr lang="en-GB" b="1"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This model defines health as the </a:t>
            </a:r>
            <a:r>
              <a:rPr lang="en-GB" b="1" dirty="0">
                <a:latin typeface="Arial" panose="020B0604020202020204" pitchFamily="34" charset="0"/>
                <a:cs typeface="Arial" panose="020B0604020202020204" pitchFamily="34" charset="0"/>
              </a:rPr>
              <a:t>absence of disease </a:t>
            </a:r>
            <a:r>
              <a:rPr lang="en-GB" dirty="0">
                <a:latin typeface="Arial" panose="020B0604020202020204" pitchFamily="34" charset="0"/>
                <a:cs typeface="Arial" panose="020B0604020202020204" pitchFamily="34" charset="0"/>
              </a:rPr>
              <a:t>by emphasising </a:t>
            </a:r>
            <a:r>
              <a:rPr lang="en-GB" b="1" dirty="0">
                <a:latin typeface="Arial" panose="020B0604020202020204" pitchFamily="34" charset="0"/>
                <a:cs typeface="Arial" panose="020B0604020202020204" pitchFamily="34" charset="0"/>
              </a:rPr>
              <a:t>diagnosis, treatment </a:t>
            </a:r>
            <a:r>
              <a:rPr lang="en-GB" dirty="0">
                <a:latin typeface="Arial" panose="020B0604020202020204" pitchFamily="34" charset="0"/>
                <a:cs typeface="Arial" panose="020B0604020202020204" pitchFamily="34" charset="0"/>
              </a:rPr>
              <a:t>and cure.</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This model focuses on the individual as a patient, completely dependent on </a:t>
            </a:r>
            <a:r>
              <a:rPr lang="en-GB" b="1" dirty="0">
                <a:latin typeface="Arial" panose="020B0604020202020204" pitchFamily="34" charset="0"/>
                <a:cs typeface="Arial" panose="020B0604020202020204" pitchFamily="34" charset="0"/>
              </a:rPr>
              <a:t>medical intervention</a:t>
            </a:r>
            <a:r>
              <a:rPr lang="en-GB" dirty="0">
                <a:latin typeface="Arial" panose="020B0604020202020204" pitchFamily="34" charset="0"/>
                <a:cs typeface="Arial" panose="020B0604020202020204" pitchFamily="34" charset="0"/>
              </a:rPr>
              <a:t>.</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This model completely ignores social, environmental and psychological factors. For example, </a:t>
            </a:r>
            <a:r>
              <a:rPr lang="en-GB" b="1" dirty="0">
                <a:latin typeface="Arial" panose="020B0604020202020204" pitchFamily="34" charset="0"/>
                <a:cs typeface="Arial" panose="020B0604020202020204" pitchFamily="34" charset="0"/>
              </a:rPr>
              <a:t>chronic illnesses </a:t>
            </a:r>
            <a:r>
              <a:rPr lang="en-GB" dirty="0">
                <a:latin typeface="Arial" panose="020B0604020202020204" pitchFamily="34" charset="0"/>
                <a:cs typeface="Arial" panose="020B0604020202020204" pitchFamily="34" charset="0"/>
              </a:rPr>
              <a:t>(diabetes, obesity and cardiovascular diseases) requires not just medication but social and psychological interventions      (Rocca and Anjum, 2020).</a:t>
            </a:r>
          </a:p>
        </p:txBody>
      </p:sp>
      <p:pic>
        <p:nvPicPr>
          <p:cNvPr id="5" name="Picture 4">
            <a:extLst>
              <a:ext uri="{FF2B5EF4-FFF2-40B4-BE49-F238E27FC236}">
                <a16:creationId xmlns:a16="http://schemas.microsoft.com/office/drawing/2014/main" id="{A1FA68E5-DF7E-6235-99AE-17850B2BB879}"/>
              </a:ext>
            </a:extLst>
          </p:cNvPr>
          <p:cNvPicPr>
            <a:picLocks noChangeAspect="1"/>
          </p:cNvPicPr>
          <p:nvPr/>
        </p:nvPicPr>
        <p:blipFill>
          <a:blip r:embed="rId2"/>
          <a:stretch>
            <a:fillRect/>
          </a:stretch>
        </p:blipFill>
        <p:spPr>
          <a:xfrm>
            <a:off x="7109138" y="834246"/>
            <a:ext cx="4769846" cy="4304423"/>
          </a:xfrm>
          <a:prstGeom prst="rect">
            <a:avLst/>
          </a:prstGeom>
        </p:spPr>
      </p:pic>
      <p:sp>
        <p:nvSpPr>
          <p:cNvPr id="2" name="TextBox 1">
            <a:extLst>
              <a:ext uri="{FF2B5EF4-FFF2-40B4-BE49-F238E27FC236}">
                <a16:creationId xmlns:a16="http://schemas.microsoft.com/office/drawing/2014/main" id="{5E012B56-BC5C-E856-CFCC-3876D7D1886E}"/>
              </a:ext>
            </a:extLst>
          </p:cNvPr>
          <p:cNvSpPr txBox="1"/>
          <p:nvPr/>
        </p:nvSpPr>
        <p:spPr>
          <a:xfrm>
            <a:off x="7785464" y="5669280"/>
            <a:ext cx="2209474" cy="369332"/>
          </a:xfrm>
          <a:prstGeom prst="rect">
            <a:avLst/>
          </a:prstGeom>
          <a:noFill/>
        </p:spPr>
        <p:txBody>
          <a:bodyPr wrap="square" rtlCol="0">
            <a:spAutoFit/>
          </a:bodyPr>
          <a:lstStyle/>
          <a:p>
            <a:r>
              <a:rPr lang="en-GB" dirty="0"/>
              <a:t>(Leeper, 2019)</a:t>
            </a:r>
          </a:p>
        </p:txBody>
      </p:sp>
    </p:spTree>
    <p:extLst>
      <p:ext uri="{BB962C8B-B14F-4D97-AF65-F5344CB8AC3E}">
        <p14:creationId xmlns:p14="http://schemas.microsoft.com/office/powerpoint/2010/main" val="41416441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52B0EE9-62D3-7AAB-B36B-1F3351AE14CC}"/>
              </a:ext>
            </a:extLst>
          </p:cNvPr>
          <p:cNvSpPr txBox="1"/>
          <p:nvPr/>
        </p:nvSpPr>
        <p:spPr>
          <a:xfrm>
            <a:off x="313016" y="406400"/>
            <a:ext cx="8045373" cy="4678204"/>
          </a:xfrm>
          <a:prstGeom prst="rect">
            <a:avLst/>
          </a:prstGeom>
          <a:noFill/>
        </p:spPr>
        <p:txBody>
          <a:bodyPr wrap="square" rtlCol="0">
            <a:spAutoFit/>
          </a:bodyPr>
          <a:lstStyle/>
          <a:p>
            <a:endParaRPr lang="en-GB" dirty="0"/>
          </a:p>
          <a:p>
            <a:r>
              <a:rPr lang="en-GB" dirty="0"/>
              <a:t>  </a:t>
            </a:r>
            <a:r>
              <a:rPr lang="en-GB" sz="3200" b="1" dirty="0">
                <a:latin typeface="Arial" panose="020B0604020202020204" pitchFamily="34" charset="0"/>
                <a:cs typeface="Arial" panose="020B0604020202020204" pitchFamily="34" charset="0"/>
              </a:rPr>
              <a:t>Holistic Model</a:t>
            </a:r>
          </a:p>
          <a:p>
            <a:pPr>
              <a:lnSpc>
                <a:spcPct val="150000"/>
              </a:lnSpc>
            </a:pPr>
            <a:r>
              <a:rPr lang="en-GB" dirty="0">
                <a:latin typeface="Arial" panose="020B0604020202020204" pitchFamily="34" charset="0"/>
                <a:cs typeface="Arial" panose="020B0604020202020204" pitchFamily="34" charset="0"/>
              </a:rPr>
              <a:t>Holistic model is a comprehensive model treats the whole person(</a:t>
            </a:r>
            <a:r>
              <a:rPr lang="en-GB" b="1" dirty="0">
                <a:latin typeface="Arial" panose="020B0604020202020204" pitchFamily="34" charset="0"/>
                <a:cs typeface="Arial" panose="020B0604020202020204" pitchFamily="34" charset="0"/>
              </a:rPr>
              <a:t>mind, body and soul</a:t>
            </a:r>
            <a:r>
              <a:rPr lang="en-GB" dirty="0">
                <a:latin typeface="Arial" panose="020B0604020202020204" pitchFamily="34" charset="0"/>
                <a:cs typeface="Arial" panose="020B0604020202020204" pitchFamily="34" charset="0"/>
              </a:rPr>
              <a:t>)  emphasising physical, mental, emotional and spiritual aspects of an individual for optimal well- being.</a:t>
            </a:r>
          </a:p>
          <a:p>
            <a:pPr>
              <a:lnSpc>
                <a:spcPct val="150000"/>
              </a:lnSpc>
            </a:pPr>
            <a:r>
              <a:rPr lang="en-GB" dirty="0">
                <a:latin typeface="Arial" panose="020B0604020202020204" pitchFamily="34" charset="0"/>
                <a:cs typeface="Arial" panose="020B0604020202020204" pitchFamily="34" charset="0"/>
              </a:rPr>
              <a:t> This model promotes health and person-centred care ideal for palliative and end of life care.</a:t>
            </a:r>
          </a:p>
          <a:p>
            <a:pPr>
              <a:lnSpc>
                <a:spcPct val="150000"/>
              </a:lnSpc>
            </a:pPr>
            <a:r>
              <a:rPr lang="en-GB" dirty="0">
                <a:latin typeface="Arial" panose="020B0604020202020204" pitchFamily="34" charset="0"/>
                <a:cs typeface="Arial" panose="020B0604020202020204" pitchFamily="34" charset="0"/>
              </a:rPr>
              <a:t>Barriers like limited resource and practical challenges in implementation and cannot be replaced for conventional medical approaches ( Ernst, 2007).</a:t>
            </a:r>
          </a:p>
          <a:p>
            <a:pPr>
              <a:lnSpc>
                <a:spcPct val="150000"/>
              </a:lnSpc>
            </a:pPr>
            <a:r>
              <a:rPr lang="en-GB" dirty="0">
                <a:latin typeface="Arial" panose="020B0604020202020204" pitchFamily="34" charset="0"/>
                <a:cs typeface="Arial" panose="020B0604020202020204" pitchFamily="34" charset="0"/>
              </a:rPr>
              <a:t>  </a:t>
            </a:r>
          </a:p>
          <a:p>
            <a:endParaRPr lang="en-GB" sz="3200" b="1"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F84F5C65-3E8F-2BB8-0DDD-7B83C4249850}"/>
              </a:ext>
            </a:extLst>
          </p:cNvPr>
          <p:cNvPicPr>
            <a:picLocks noChangeAspect="1"/>
          </p:cNvPicPr>
          <p:nvPr/>
        </p:nvPicPr>
        <p:blipFill>
          <a:blip r:embed="rId2"/>
          <a:stretch>
            <a:fillRect/>
          </a:stretch>
        </p:blipFill>
        <p:spPr>
          <a:xfrm>
            <a:off x="8253150" y="275981"/>
            <a:ext cx="3762900" cy="3486637"/>
          </a:xfrm>
          <a:prstGeom prst="rect">
            <a:avLst/>
          </a:prstGeom>
        </p:spPr>
      </p:pic>
      <p:sp>
        <p:nvSpPr>
          <p:cNvPr id="2" name="TextBox 1">
            <a:extLst>
              <a:ext uri="{FF2B5EF4-FFF2-40B4-BE49-F238E27FC236}">
                <a16:creationId xmlns:a16="http://schemas.microsoft.com/office/drawing/2014/main" id="{BAFE0C93-AE59-308F-2D3C-12BE76D7F51C}"/>
              </a:ext>
            </a:extLst>
          </p:cNvPr>
          <p:cNvSpPr txBox="1"/>
          <p:nvPr/>
        </p:nvSpPr>
        <p:spPr>
          <a:xfrm>
            <a:off x="9405258" y="4049486"/>
            <a:ext cx="2127467" cy="369332"/>
          </a:xfrm>
          <a:prstGeom prst="rect">
            <a:avLst/>
          </a:prstGeom>
          <a:noFill/>
        </p:spPr>
        <p:txBody>
          <a:bodyPr wrap="square" rtlCol="0">
            <a:spAutoFit/>
          </a:bodyPr>
          <a:lstStyle/>
          <a:p>
            <a:r>
              <a:rPr lang="en-GB" dirty="0"/>
              <a:t>(Senthil, 2024)</a:t>
            </a:r>
          </a:p>
        </p:txBody>
      </p:sp>
    </p:spTree>
    <p:extLst>
      <p:ext uri="{BB962C8B-B14F-4D97-AF65-F5344CB8AC3E}">
        <p14:creationId xmlns:p14="http://schemas.microsoft.com/office/powerpoint/2010/main" val="32627019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EAF0140-DAC1-C78C-6A8D-A81762835186}"/>
              </a:ext>
            </a:extLst>
          </p:cNvPr>
          <p:cNvSpPr txBox="1"/>
          <p:nvPr/>
        </p:nvSpPr>
        <p:spPr>
          <a:xfrm>
            <a:off x="523741" y="905814"/>
            <a:ext cx="11668259" cy="3765133"/>
          </a:xfrm>
          <a:prstGeom prst="rect">
            <a:avLst/>
          </a:prstGeom>
          <a:noFill/>
        </p:spPr>
        <p:txBody>
          <a:bodyPr wrap="square" rtlCol="0">
            <a:spAutoFit/>
          </a:bodyPr>
          <a:lstStyle/>
          <a:p>
            <a:r>
              <a:rPr lang="en-GB" dirty="0"/>
              <a:t>     </a:t>
            </a:r>
            <a:r>
              <a:rPr lang="en-GB" sz="3200" b="1" dirty="0">
                <a:latin typeface="Arial" panose="020B0604020202020204" pitchFamily="34" charset="0"/>
                <a:cs typeface="Arial" panose="020B0604020202020204" pitchFamily="34" charset="0"/>
              </a:rPr>
              <a:t>Sustainability Developments in the UK</a:t>
            </a:r>
          </a:p>
          <a:p>
            <a:pPr>
              <a:lnSpc>
                <a:spcPct val="150000"/>
              </a:lnSpc>
            </a:pPr>
            <a:r>
              <a:rPr lang="en-GB" sz="3200" b="1"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There are many policies and practices are in place in the Uk that align with SDG3</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 </a:t>
            </a:r>
            <a:r>
              <a:rPr lang="en-GB" b="1" dirty="0">
                <a:latin typeface="Arial" panose="020B0604020202020204" pitchFamily="34" charset="0"/>
                <a:cs typeface="Arial" panose="020B0604020202020204" pitchFamily="34" charset="0"/>
              </a:rPr>
              <a:t>SDG3 (Target 3.8) </a:t>
            </a:r>
            <a:r>
              <a:rPr lang="en-GB" dirty="0">
                <a:latin typeface="Arial" panose="020B0604020202020204" pitchFamily="34" charset="0"/>
                <a:cs typeface="Arial" panose="020B0604020202020204" pitchFamily="34" charset="0"/>
              </a:rPr>
              <a:t>aims at providing Universal Health Coverage (UHC) for all and for all ages (United nations,2015).</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 NHS provides </a:t>
            </a:r>
            <a:r>
              <a:rPr lang="en-GB" b="1" dirty="0">
                <a:latin typeface="Arial" panose="020B0604020202020204" pitchFamily="34" charset="0"/>
                <a:cs typeface="Arial" panose="020B0604020202020204" pitchFamily="34" charset="0"/>
              </a:rPr>
              <a:t>universal health coverage </a:t>
            </a:r>
            <a:r>
              <a:rPr lang="en-GB" dirty="0">
                <a:latin typeface="Arial" panose="020B0604020202020204" pitchFamily="34" charset="0"/>
                <a:cs typeface="Arial" panose="020B0604020202020204" pitchFamily="34" charset="0"/>
              </a:rPr>
              <a:t>generally free at the point of delivery since its creation in 1948.</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 However, these services are facing significant challenges because of the funding crises, shortages of staff. Additionally, health inequalities due to geographical and socioeconomic status, ethnicities disparities are contributing to these crisis (The King’s Fund,  2023). </a:t>
            </a:r>
          </a:p>
        </p:txBody>
      </p:sp>
    </p:spTree>
    <p:extLst>
      <p:ext uri="{BB962C8B-B14F-4D97-AF65-F5344CB8AC3E}">
        <p14:creationId xmlns:p14="http://schemas.microsoft.com/office/powerpoint/2010/main" val="20675955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29B6ACA-BE85-F0FC-0344-21EC027C1B5C}"/>
              </a:ext>
            </a:extLst>
          </p:cNvPr>
          <p:cNvSpPr txBox="1"/>
          <p:nvPr/>
        </p:nvSpPr>
        <p:spPr>
          <a:xfrm>
            <a:off x="1371600" y="742950"/>
            <a:ext cx="8724900" cy="3857466"/>
          </a:xfrm>
          <a:prstGeom prst="rect">
            <a:avLst/>
          </a:prstGeom>
          <a:noFill/>
        </p:spPr>
        <p:txBody>
          <a:bodyPr wrap="square">
            <a:spAutoFit/>
          </a:bodyPr>
          <a:lstStyle/>
          <a:p>
            <a:r>
              <a:rPr lang="en-GB" sz="3200" b="1" dirty="0">
                <a:latin typeface="Arial" panose="020B0604020202020204" pitchFamily="34" charset="0"/>
                <a:cs typeface="Arial" panose="020B0604020202020204" pitchFamily="34" charset="0"/>
              </a:rPr>
              <a:t>Equality Act 2010:</a:t>
            </a:r>
          </a:p>
          <a:p>
            <a:pPr>
              <a:lnSpc>
                <a:spcPct val="150000"/>
              </a:lnSpc>
            </a:pPr>
            <a:r>
              <a:rPr lang="en-GB" dirty="0">
                <a:latin typeface="Arial" panose="020B0604020202020204" pitchFamily="34" charset="0"/>
                <a:cs typeface="Arial" panose="020B0604020202020204" pitchFamily="34" charset="0"/>
              </a:rPr>
              <a:t>Equality Act 2010 protects from direct and indirect discrimination based on 9 protected characteristics including age, disability, race. Everyone has right to equal access to health and social care services (SCIE,2011)</a:t>
            </a:r>
          </a:p>
          <a:p>
            <a:pPr>
              <a:lnSpc>
                <a:spcPct val="150000"/>
              </a:lnSpc>
            </a:pPr>
            <a:r>
              <a:rPr lang="en-GB" dirty="0">
                <a:latin typeface="Arial" panose="020B0604020202020204" pitchFamily="34" charset="0"/>
                <a:cs typeface="Arial" panose="020B0604020202020204" pitchFamily="34" charset="0"/>
              </a:rPr>
              <a:t> For example, NHS provides universal health coverage for all that aligns with SDG3 Target 3.8 ( United Nations, 2015). However continuous health inequalities persist in ethnic minorities and lower socioeconomic backgrounds. These people have lower access to healthcare and 10 years lower life expectancy than people living in least deprived areas (Marmot et al., 2020).</a:t>
            </a:r>
          </a:p>
        </p:txBody>
      </p:sp>
    </p:spTree>
    <p:extLst>
      <p:ext uri="{BB962C8B-B14F-4D97-AF65-F5344CB8AC3E}">
        <p14:creationId xmlns:p14="http://schemas.microsoft.com/office/powerpoint/2010/main" val="33623088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A0648A8-38F5-4479-F35F-F80FDEF0EDC0}"/>
              </a:ext>
            </a:extLst>
          </p:cNvPr>
          <p:cNvSpPr txBox="1"/>
          <p:nvPr/>
        </p:nvSpPr>
        <p:spPr>
          <a:xfrm>
            <a:off x="418193" y="135791"/>
            <a:ext cx="11049000" cy="6586418"/>
          </a:xfrm>
          <a:prstGeom prst="rect">
            <a:avLst/>
          </a:prstGeom>
          <a:noFill/>
        </p:spPr>
        <p:txBody>
          <a:bodyPr wrap="square" rtlCol="0">
            <a:spAutoFit/>
          </a:bodyPr>
          <a:lstStyle/>
          <a:p>
            <a:endParaRPr lang="en-GB" sz="3200" b="1" dirty="0">
              <a:latin typeface="Arial" panose="020B0604020202020204" pitchFamily="34" charset="0"/>
              <a:cs typeface="Arial" panose="020B0604020202020204" pitchFamily="34" charset="0"/>
            </a:endParaRPr>
          </a:p>
          <a:p>
            <a:r>
              <a:rPr lang="en-GB" sz="3200" b="1" dirty="0">
                <a:latin typeface="Arial" panose="020B0604020202020204" pitchFamily="34" charset="0"/>
                <a:cs typeface="Arial" panose="020B0604020202020204" pitchFamily="34" charset="0"/>
              </a:rPr>
              <a:t>Health and Care Act 2022:</a:t>
            </a:r>
          </a:p>
          <a:p>
            <a:pPr>
              <a:lnSpc>
                <a:spcPct val="150000"/>
              </a:lnSpc>
            </a:pPr>
            <a:r>
              <a:rPr lang="en-GB" dirty="0">
                <a:latin typeface="Arial" panose="020B0604020202020204" pitchFamily="34" charset="0"/>
                <a:cs typeface="Arial" panose="020B0604020202020204" pitchFamily="34" charset="0"/>
              </a:rPr>
              <a:t>This Act promotes Integrated Care System for better health, quality and sustainable resources. It aims to remove  bureaucratic barriers by integrating health and social care services and working collaboratively with local governments to address health inequalities (Department of Health and Social Care, 2022).</a:t>
            </a:r>
          </a:p>
          <a:p>
            <a:pPr>
              <a:lnSpc>
                <a:spcPct val="150000"/>
              </a:lnSpc>
            </a:pPr>
            <a:r>
              <a:rPr lang="en-GB" dirty="0">
                <a:latin typeface="Arial" panose="020B0604020202020204" pitchFamily="34" charset="0"/>
                <a:cs typeface="Arial" panose="020B0604020202020204" pitchFamily="34" charset="0"/>
              </a:rPr>
              <a:t> However, funding pressure, workforce shortage and deep-rooted social determinant of health need further attention.</a:t>
            </a:r>
          </a:p>
          <a:p>
            <a:pPr>
              <a:lnSpc>
                <a:spcPct val="150000"/>
              </a:lnSpc>
            </a:pPr>
            <a:endParaRPr lang="en-GB" sz="3200" b="1" dirty="0">
              <a:latin typeface="Arial" panose="020B0604020202020204" pitchFamily="34" charset="0"/>
              <a:cs typeface="Arial" panose="020B0604020202020204" pitchFamily="34" charset="0"/>
            </a:endParaRPr>
          </a:p>
          <a:p>
            <a:pPr>
              <a:lnSpc>
                <a:spcPct val="150000"/>
              </a:lnSpc>
            </a:pPr>
            <a:endParaRPr lang="en-GB" dirty="0">
              <a:latin typeface="Arial" panose="020B0604020202020204" pitchFamily="34" charset="0"/>
              <a:cs typeface="Arial" panose="020B0604020202020204" pitchFamily="34" charset="0"/>
            </a:endParaRPr>
          </a:p>
          <a:p>
            <a:pPr>
              <a:lnSpc>
                <a:spcPct val="150000"/>
              </a:lnSpc>
            </a:pPr>
            <a:endParaRPr lang="en-GB" sz="3200" b="1" dirty="0">
              <a:latin typeface="Arial" panose="020B0604020202020204" pitchFamily="34" charset="0"/>
              <a:cs typeface="Arial" panose="020B0604020202020204" pitchFamily="34" charset="0"/>
            </a:endParaRPr>
          </a:p>
          <a:p>
            <a:endParaRPr lang="en-GB" sz="3200" b="1" dirty="0">
              <a:latin typeface="Arial" panose="020B0604020202020204" pitchFamily="34" charset="0"/>
              <a:cs typeface="Arial" panose="020B0604020202020204" pitchFamily="34" charset="0"/>
            </a:endParaRPr>
          </a:p>
          <a:p>
            <a:endParaRPr lang="en-GB" sz="3200" b="1" dirty="0">
              <a:latin typeface="Arial" panose="020B0604020202020204" pitchFamily="34" charset="0"/>
              <a:cs typeface="Arial" panose="020B0604020202020204" pitchFamily="34" charset="0"/>
            </a:endParaRPr>
          </a:p>
          <a:p>
            <a:endParaRPr lang="en-GB" dirty="0"/>
          </a:p>
          <a:p>
            <a:r>
              <a:rPr lang="en-GB" dirty="0"/>
              <a:t> </a:t>
            </a:r>
          </a:p>
        </p:txBody>
      </p:sp>
    </p:spTree>
    <p:extLst>
      <p:ext uri="{BB962C8B-B14F-4D97-AF65-F5344CB8AC3E}">
        <p14:creationId xmlns:p14="http://schemas.microsoft.com/office/powerpoint/2010/main" val="41095452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AD567DB-5517-E49F-F6CB-81D52CD297C9}"/>
              </a:ext>
            </a:extLst>
          </p:cNvPr>
          <p:cNvSpPr txBox="1"/>
          <p:nvPr/>
        </p:nvSpPr>
        <p:spPr>
          <a:xfrm>
            <a:off x="3336971" y="0"/>
            <a:ext cx="6093372" cy="1077218"/>
          </a:xfrm>
          <a:prstGeom prst="rect">
            <a:avLst/>
          </a:prstGeom>
          <a:noFill/>
        </p:spPr>
        <p:txBody>
          <a:bodyPr wrap="square">
            <a:spAutoFit/>
          </a:bodyPr>
          <a:lstStyle/>
          <a:p>
            <a:r>
              <a:rPr lang="en-GB" sz="3200" b="1" dirty="0">
                <a:latin typeface="Arial" panose="020B0604020202020204" pitchFamily="34" charset="0"/>
                <a:cs typeface="Arial" panose="020B0604020202020204" pitchFamily="34" charset="0"/>
              </a:rPr>
              <a:t>NHS Long Term Plan 2019:</a:t>
            </a:r>
          </a:p>
          <a:p>
            <a:r>
              <a:rPr lang="en-GB" sz="3200" b="1" dirty="0">
                <a:latin typeface="Arial" panose="020B0604020202020204" pitchFamily="34" charset="0"/>
                <a:cs typeface="Arial" panose="020B0604020202020204" pitchFamily="34" charset="0"/>
              </a:rPr>
              <a:t> </a:t>
            </a:r>
            <a:endParaRPr lang="en-GB"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52EE74E7-1EFC-445B-C67A-95B3B61A377D}"/>
              </a:ext>
            </a:extLst>
          </p:cNvPr>
          <p:cNvPicPr>
            <a:picLocks noChangeAspect="1"/>
          </p:cNvPicPr>
          <p:nvPr/>
        </p:nvPicPr>
        <p:blipFill>
          <a:blip r:embed="rId2"/>
          <a:stretch>
            <a:fillRect/>
          </a:stretch>
        </p:blipFill>
        <p:spPr>
          <a:xfrm>
            <a:off x="1088571" y="745644"/>
            <a:ext cx="9477829" cy="4392414"/>
          </a:xfrm>
          <a:prstGeom prst="rect">
            <a:avLst/>
          </a:prstGeom>
        </p:spPr>
      </p:pic>
      <p:sp>
        <p:nvSpPr>
          <p:cNvPr id="6" name="TextBox 5">
            <a:extLst>
              <a:ext uri="{FF2B5EF4-FFF2-40B4-BE49-F238E27FC236}">
                <a16:creationId xmlns:a16="http://schemas.microsoft.com/office/drawing/2014/main" id="{9D7AEC80-DF51-65D0-A616-220B621A5880}"/>
              </a:ext>
            </a:extLst>
          </p:cNvPr>
          <p:cNvSpPr txBox="1"/>
          <p:nvPr/>
        </p:nvSpPr>
        <p:spPr>
          <a:xfrm>
            <a:off x="4470400" y="5138058"/>
            <a:ext cx="3744686" cy="646331"/>
          </a:xfrm>
          <a:prstGeom prst="rect">
            <a:avLst/>
          </a:prstGeom>
          <a:noFill/>
        </p:spPr>
        <p:txBody>
          <a:bodyPr wrap="square" rtlCol="0">
            <a:spAutoFit/>
          </a:bodyPr>
          <a:lstStyle/>
          <a:p>
            <a:endParaRPr lang="en-GB" dirty="0"/>
          </a:p>
          <a:p>
            <a:r>
              <a:rPr lang="en-GB" dirty="0"/>
              <a:t>(Medical Industry Limited,2019)</a:t>
            </a:r>
          </a:p>
        </p:txBody>
      </p:sp>
    </p:spTree>
    <p:extLst>
      <p:ext uri="{BB962C8B-B14F-4D97-AF65-F5344CB8AC3E}">
        <p14:creationId xmlns:p14="http://schemas.microsoft.com/office/powerpoint/2010/main" val="29967992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9CF2215-D555-885E-0BC2-CB6CBE0B10EE}"/>
              </a:ext>
            </a:extLst>
          </p:cNvPr>
          <p:cNvSpPr txBox="1"/>
          <p:nvPr/>
        </p:nvSpPr>
        <p:spPr>
          <a:xfrm>
            <a:off x="275772" y="10948"/>
            <a:ext cx="9419772" cy="6350456"/>
          </a:xfrm>
          <a:prstGeom prst="rect">
            <a:avLst/>
          </a:prstGeom>
          <a:noFill/>
        </p:spPr>
        <p:txBody>
          <a:bodyPr wrap="square" rtlCol="0">
            <a:spAutoFit/>
          </a:bodyPr>
          <a:lstStyle/>
          <a:p>
            <a:r>
              <a:rPr lang="en-GB" sz="3200" b="1" dirty="0">
                <a:latin typeface="Arial" panose="020B0604020202020204" pitchFamily="34" charset="0"/>
                <a:cs typeface="Arial" panose="020B0604020202020204" pitchFamily="34" charset="0"/>
              </a:rPr>
              <a:t>Covid-19 Vaccination Programme</a:t>
            </a:r>
          </a:p>
          <a:p>
            <a:pPr>
              <a:lnSpc>
                <a:spcPct val="150000"/>
              </a:lnSpc>
            </a:pPr>
            <a:r>
              <a:rPr lang="en-GB" dirty="0">
                <a:latin typeface="Arial" panose="020B0604020202020204" pitchFamily="34" charset="0"/>
                <a:cs typeface="Arial" panose="020B0604020202020204" pitchFamily="34" charset="0"/>
              </a:rPr>
              <a:t>Covid-19 vaccination programme was a significant initiative that demonstrated the </a:t>
            </a:r>
            <a:r>
              <a:rPr lang="en-GB" b="1" dirty="0">
                <a:latin typeface="Arial" panose="020B0604020202020204" pitchFamily="34" charset="0"/>
                <a:cs typeface="Arial" panose="020B0604020202020204" pitchFamily="34" charset="0"/>
              </a:rPr>
              <a:t>integration of health, well-being and sustainable development</a:t>
            </a:r>
            <a:r>
              <a:rPr lang="en-GB" dirty="0">
                <a:latin typeface="Arial" panose="020B0604020202020204" pitchFamily="34" charset="0"/>
                <a:cs typeface="Arial" panose="020B0604020202020204" pitchFamily="34" charset="0"/>
              </a:rPr>
              <a:t>. It aligns with </a:t>
            </a:r>
            <a:r>
              <a:rPr lang="en-GB" b="1" dirty="0">
                <a:latin typeface="Arial" panose="020B0604020202020204" pitchFamily="34" charset="0"/>
                <a:cs typeface="Arial" panose="020B0604020202020204" pitchFamily="34" charset="0"/>
              </a:rPr>
              <a:t>SDG3</a:t>
            </a:r>
            <a:r>
              <a:rPr lang="en-GB" dirty="0">
                <a:latin typeface="Arial" panose="020B0604020202020204" pitchFamily="34" charset="0"/>
                <a:cs typeface="Arial" panose="020B0604020202020204" pitchFamily="34" charset="0"/>
              </a:rPr>
              <a:t> goal ensuring healthy lives and promote well-being for all at all ages by reducing mortality rate.</a:t>
            </a:r>
          </a:p>
          <a:p>
            <a:pPr>
              <a:lnSpc>
                <a:spcPct val="150000"/>
              </a:lnSpc>
            </a:pPr>
            <a:r>
              <a:rPr lang="en-GB" dirty="0">
                <a:latin typeface="Arial" panose="020B0604020202020204" pitchFamily="34" charset="0"/>
                <a:cs typeface="Arial" panose="020B0604020202020204" pitchFamily="34" charset="0"/>
              </a:rPr>
              <a:t>Different measures were introduced to safeguard and continuity of healthcare services (Mikula, et al., 2024).</a:t>
            </a:r>
          </a:p>
          <a:p>
            <a:pPr>
              <a:lnSpc>
                <a:spcPct val="150000"/>
              </a:lnSpc>
            </a:pPr>
            <a:r>
              <a:rPr lang="en-GB" b="1" dirty="0">
                <a:latin typeface="Arial" panose="020B0604020202020204" pitchFamily="34" charset="0"/>
                <a:cs typeface="Arial" panose="020B0604020202020204" pitchFamily="34" charset="0"/>
              </a:rPr>
              <a:t>SDG3 (Target 3.3) </a:t>
            </a:r>
            <a:r>
              <a:rPr lang="en-GB" dirty="0">
                <a:latin typeface="Arial" panose="020B0604020202020204" pitchFamily="34" charset="0"/>
                <a:cs typeface="Arial" panose="020B0604020202020204" pitchFamily="34" charset="0"/>
              </a:rPr>
              <a:t>End epidemics/ communicable diseases</a:t>
            </a:r>
          </a:p>
          <a:p>
            <a:pPr>
              <a:lnSpc>
                <a:spcPct val="150000"/>
              </a:lnSpc>
            </a:pPr>
            <a:r>
              <a:rPr lang="en-GB" b="1" dirty="0">
                <a:latin typeface="Arial" panose="020B0604020202020204" pitchFamily="34" charset="0"/>
                <a:cs typeface="Arial" panose="020B0604020202020204" pitchFamily="34" charset="0"/>
              </a:rPr>
              <a:t>SDG3 (Target 3.8) </a:t>
            </a:r>
            <a:r>
              <a:rPr lang="en-GB" dirty="0">
                <a:latin typeface="Arial" panose="020B0604020202020204" pitchFamily="34" charset="0"/>
                <a:cs typeface="Arial" panose="020B0604020202020204" pitchFamily="34" charset="0"/>
              </a:rPr>
              <a:t>Universal Health Coverage </a:t>
            </a:r>
          </a:p>
          <a:p>
            <a:pPr>
              <a:lnSpc>
                <a:spcPct val="150000"/>
              </a:lnSpc>
            </a:pPr>
            <a:r>
              <a:rPr lang="en-GB" dirty="0">
                <a:latin typeface="Arial" panose="020B0604020202020204" pitchFamily="34" charset="0"/>
                <a:cs typeface="Arial" panose="020B0604020202020204" pitchFamily="34" charset="0"/>
              </a:rPr>
              <a:t>Uk was first country to launch its Covid-19 vaccination programme. Successes such as high uptake rates </a:t>
            </a:r>
            <a:r>
              <a:rPr lang="en-GB" b="1" dirty="0">
                <a:latin typeface="Arial" panose="020B0604020202020204" pitchFamily="34" charset="0"/>
                <a:cs typeface="Arial" panose="020B0604020202020204" pitchFamily="34" charset="0"/>
              </a:rPr>
              <a:t>saved 123,000 lives in England </a:t>
            </a:r>
            <a:r>
              <a:rPr lang="en-GB" dirty="0">
                <a:latin typeface="Arial" panose="020B0604020202020204" pitchFamily="34" charset="0"/>
                <a:cs typeface="Arial" panose="020B0604020202020204" pitchFamily="34" charset="0"/>
              </a:rPr>
              <a:t>(Public health England, 2021).</a:t>
            </a:r>
          </a:p>
          <a:p>
            <a:pPr>
              <a:lnSpc>
                <a:spcPct val="150000"/>
              </a:lnSpc>
            </a:pPr>
            <a:r>
              <a:rPr lang="en-GB" dirty="0">
                <a:latin typeface="Arial" panose="020B0604020202020204" pitchFamily="34" charset="0"/>
                <a:cs typeface="Arial" panose="020B0604020202020204" pitchFamily="34" charset="0"/>
              </a:rPr>
              <a:t>However, significant lower vaccination rates among certain ethnic minorities groups pregnant women and people in the most deprived areas were reported (The King’s Fund,2022)</a:t>
            </a:r>
          </a:p>
          <a:p>
            <a:pPr>
              <a:lnSpc>
                <a:spcPct val="150000"/>
              </a:lnSpc>
            </a:pPr>
            <a:r>
              <a:rPr lang="en-GB" dirty="0">
                <a:latin typeface="Arial" panose="020B0604020202020204" pitchFamily="34" charset="0"/>
                <a:cs typeface="Arial" panose="020B0604020202020204" pitchFamily="34" charset="0"/>
              </a:rPr>
              <a:t>  </a:t>
            </a:r>
          </a:p>
        </p:txBody>
      </p:sp>
      <p:pic>
        <p:nvPicPr>
          <p:cNvPr id="4" name="Picture 3">
            <a:extLst>
              <a:ext uri="{FF2B5EF4-FFF2-40B4-BE49-F238E27FC236}">
                <a16:creationId xmlns:a16="http://schemas.microsoft.com/office/drawing/2014/main" id="{B2DA897B-7AAD-E0B5-C182-AEF824AB9650}"/>
              </a:ext>
            </a:extLst>
          </p:cNvPr>
          <p:cNvPicPr>
            <a:picLocks noChangeAspect="1"/>
          </p:cNvPicPr>
          <p:nvPr/>
        </p:nvPicPr>
        <p:blipFill>
          <a:blip r:embed="rId2"/>
          <a:stretch>
            <a:fillRect/>
          </a:stretch>
        </p:blipFill>
        <p:spPr>
          <a:xfrm>
            <a:off x="9939166" y="10948"/>
            <a:ext cx="2222500" cy="2427452"/>
          </a:xfrm>
          <a:prstGeom prst="rect">
            <a:avLst/>
          </a:prstGeom>
        </p:spPr>
      </p:pic>
      <p:sp>
        <p:nvSpPr>
          <p:cNvPr id="5" name="TextBox 4">
            <a:extLst>
              <a:ext uri="{FF2B5EF4-FFF2-40B4-BE49-F238E27FC236}">
                <a16:creationId xmlns:a16="http://schemas.microsoft.com/office/drawing/2014/main" id="{07645B0A-F99D-CBCA-A57B-2DA5CC7DEADF}"/>
              </a:ext>
            </a:extLst>
          </p:cNvPr>
          <p:cNvSpPr txBox="1"/>
          <p:nvPr/>
        </p:nvSpPr>
        <p:spPr>
          <a:xfrm>
            <a:off x="9866776" y="2648494"/>
            <a:ext cx="2294890" cy="307777"/>
          </a:xfrm>
          <a:prstGeom prst="rect">
            <a:avLst/>
          </a:prstGeom>
          <a:noFill/>
        </p:spPr>
        <p:txBody>
          <a:bodyPr wrap="square" rtlCol="0">
            <a:spAutoFit/>
          </a:bodyPr>
          <a:lstStyle/>
          <a:p>
            <a:r>
              <a:rPr lang="en-GB" sz="1400" dirty="0">
                <a:latin typeface="Arial" panose="020B0604020202020204" pitchFamily="34" charset="0"/>
                <a:cs typeface="Arial" panose="020B0604020202020204" pitchFamily="34" charset="0"/>
              </a:rPr>
              <a:t>(Health. </a:t>
            </a:r>
            <a:r>
              <a:rPr lang="en-GB" sz="1400" dirty="0" err="1">
                <a:latin typeface="Arial" panose="020B0604020202020204" pitchFamily="34" charset="0"/>
                <a:cs typeface="Arial" panose="020B0604020202020204" pitchFamily="34" charset="0"/>
              </a:rPr>
              <a:t>Harverd</a:t>
            </a:r>
            <a:r>
              <a:rPr lang="en-GB" sz="1400" dirty="0">
                <a:latin typeface="Arial" panose="020B0604020202020204" pitchFamily="34" charset="0"/>
                <a:cs typeface="Arial" panose="020B0604020202020204" pitchFamily="34" charset="0"/>
              </a:rPr>
              <a:t> 2021)</a:t>
            </a:r>
          </a:p>
        </p:txBody>
      </p:sp>
    </p:spTree>
    <p:extLst>
      <p:ext uri="{BB962C8B-B14F-4D97-AF65-F5344CB8AC3E}">
        <p14:creationId xmlns:p14="http://schemas.microsoft.com/office/powerpoint/2010/main" val="21778043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D36AEE5-5C90-6292-9F7E-8D7F37CFDF6E}"/>
              </a:ext>
            </a:extLst>
          </p:cNvPr>
          <p:cNvSpPr txBox="1"/>
          <p:nvPr/>
        </p:nvSpPr>
        <p:spPr>
          <a:xfrm>
            <a:off x="667657" y="993235"/>
            <a:ext cx="6096000" cy="3726661"/>
          </a:xfrm>
          <a:prstGeom prst="rect">
            <a:avLst/>
          </a:prstGeom>
          <a:noFill/>
        </p:spPr>
        <p:txBody>
          <a:bodyPr wrap="square">
            <a:spAutoFit/>
          </a:bodyPr>
          <a:lstStyle/>
          <a:p>
            <a:pPr>
              <a:lnSpc>
                <a:spcPct val="90000"/>
              </a:lnSpc>
              <a:spcAft>
                <a:spcPts val="600"/>
              </a:spcAft>
            </a:pPr>
            <a:r>
              <a:rPr lang="en-US" sz="1800" b="1" dirty="0">
                <a:latin typeface="Arial" panose="020B0604020202020204" pitchFamily="34" charset="0"/>
                <a:cs typeface="Arial" panose="020B0604020202020204" pitchFamily="34" charset="0"/>
              </a:rPr>
              <a:t>Health Belief Model</a:t>
            </a:r>
          </a:p>
          <a:p>
            <a:pPr indent="-228600">
              <a:lnSpc>
                <a:spcPct val="170000"/>
              </a:lnSpc>
              <a:spcAft>
                <a:spcPts val="600"/>
              </a:spcAft>
              <a:buFont typeface="Arial" panose="020B0604020202020204" pitchFamily="34" charset="0"/>
              <a:buChar char="•"/>
            </a:pPr>
            <a:r>
              <a:rPr lang="en-US" sz="1800" dirty="0">
                <a:latin typeface="Arial" panose="020B0604020202020204" pitchFamily="34" charset="0"/>
                <a:cs typeface="Arial" panose="020B0604020202020204" pitchFamily="34" charset="0"/>
              </a:rPr>
              <a:t>Health Belief model explains  people’s health </a:t>
            </a:r>
            <a:r>
              <a:rPr lang="en-US" sz="1800" dirty="0" err="1">
                <a:latin typeface="Arial" panose="020B0604020202020204" pitchFamily="34" charset="0"/>
                <a:cs typeface="Arial" panose="020B0604020202020204" pitchFamily="34" charset="0"/>
              </a:rPr>
              <a:t>behaviour</a:t>
            </a:r>
            <a:r>
              <a:rPr lang="en-US" sz="1800" dirty="0">
                <a:latin typeface="Arial" panose="020B0604020202020204" pitchFamily="34" charset="0"/>
                <a:cs typeface="Arial" panose="020B0604020202020204" pitchFamily="34" charset="0"/>
              </a:rPr>
              <a:t>. People will only take action if they feel threats to their health that disease is serious and action will help them (</a:t>
            </a:r>
            <a:r>
              <a:rPr lang="en-US" sz="1800" dirty="0" err="1">
                <a:latin typeface="Arial" panose="020B0604020202020204" pitchFamily="34" charset="0"/>
                <a:cs typeface="Arial" panose="020B0604020202020204" pitchFamily="34" charset="0"/>
              </a:rPr>
              <a:t>Alyafei</a:t>
            </a:r>
            <a:r>
              <a:rPr lang="en-US" sz="1800" dirty="0">
                <a:latin typeface="Arial" panose="020B0604020202020204" pitchFamily="34" charset="0"/>
                <a:cs typeface="Arial" panose="020B0604020202020204" pitchFamily="34" charset="0"/>
              </a:rPr>
              <a:t> and Easlon-Carr, 2024).  </a:t>
            </a:r>
          </a:p>
          <a:p>
            <a:pPr indent="-228600">
              <a:lnSpc>
                <a:spcPct val="170000"/>
              </a:lnSpc>
              <a:spcAft>
                <a:spcPts val="600"/>
              </a:spcAft>
              <a:buFont typeface="Arial" panose="020B0604020202020204" pitchFamily="34" charset="0"/>
              <a:buChar char="•"/>
            </a:pPr>
            <a:r>
              <a:rPr lang="en-US" sz="1800" dirty="0">
                <a:latin typeface="Arial" panose="020B0604020202020204" pitchFamily="34" charset="0"/>
                <a:cs typeface="Arial" panose="020B0604020202020204" pitchFamily="34" charset="0"/>
              </a:rPr>
              <a:t>There was high rate of vaccine hesitancy against Covid-19 vaccine among ethnic minorities and lower socioeconomic population( Limbu et al.,2022). </a:t>
            </a:r>
          </a:p>
        </p:txBody>
      </p:sp>
      <p:pic>
        <p:nvPicPr>
          <p:cNvPr id="4" name="Picture 3">
            <a:extLst>
              <a:ext uri="{FF2B5EF4-FFF2-40B4-BE49-F238E27FC236}">
                <a16:creationId xmlns:a16="http://schemas.microsoft.com/office/drawing/2014/main" id="{34D465C8-AF44-3BC7-F9A0-AD930E3ABE1C}"/>
              </a:ext>
            </a:extLst>
          </p:cNvPr>
          <p:cNvPicPr>
            <a:picLocks noChangeAspect="1"/>
          </p:cNvPicPr>
          <p:nvPr/>
        </p:nvPicPr>
        <p:blipFill>
          <a:blip r:embed="rId3"/>
          <a:stretch>
            <a:fillRect/>
          </a:stretch>
        </p:blipFill>
        <p:spPr>
          <a:xfrm>
            <a:off x="7280869" y="311628"/>
            <a:ext cx="4712287" cy="4408268"/>
          </a:xfrm>
          <a:prstGeom prst="rect">
            <a:avLst/>
          </a:prstGeom>
        </p:spPr>
      </p:pic>
      <p:sp>
        <p:nvSpPr>
          <p:cNvPr id="6" name="TextBox 5">
            <a:extLst>
              <a:ext uri="{FF2B5EF4-FFF2-40B4-BE49-F238E27FC236}">
                <a16:creationId xmlns:a16="http://schemas.microsoft.com/office/drawing/2014/main" id="{5B603455-D423-0CF8-C636-34FB7B51E061}"/>
              </a:ext>
            </a:extLst>
          </p:cNvPr>
          <p:cNvSpPr txBox="1"/>
          <p:nvPr/>
        </p:nvSpPr>
        <p:spPr>
          <a:xfrm>
            <a:off x="7808687" y="5210629"/>
            <a:ext cx="3483428" cy="369332"/>
          </a:xfrm>
          <a:prstGeom prst="rect">
            <a:avLst/>
          </a:prstGeom>
          <a:noFill/>
        </p:spPr>
        <p:txBody>
          <a:bodyPr wrap="square">
            <a:spAutoFit/>
          </a:bodyPr>
          <a:lstStyle/>
          <a:p>
            <a:r>
              <a:rPr lang="en-GB" dirty="0"/>
              <a:t>(The Aspiring Medics, 2022)</a:t>
            </a:r>
          </a:p>
        </p:txBody>
      </p:sp>
    </p:spTree>
    <p:extLst>
      <p:ext uri="{BB962C8B-B14F-4D97-AF65-F5344CB8AC3E}">
        <p14:creationId xmlns:p14="http://schemas.microsoft.com/office/powerpoint/2010/main" val="41241899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8256600-0DF2-0E88-28C7-2375ED9081C2}"/>
              </a:ext>
            </a:extLst>
          </p:cNvPr>
          <p:cNvSpPr txBox="1"/>
          <p:nvPr/>
        </p:nvSpPr>
        <p:spPr>
          <a:xfrm>
            <a:off x="228601" y="180976"/>
            <a:ext cx="6273800" cy="5847755"/>
          </a:xfrm>
          <a:prstGeom prst="rect">
            <a:avLst/>
          </a:prstGeom>
          <a:noFill/>
        </p:spPr>
        <p:txBody>
          <a:bodyPr wrap="square" rtlCol="0">
            <a:spAutoFit/>
          </a:bodyPr>
          <a:lstStyle/>
          <a:p>
            <a:endParaRPr lang="en-GB" sz="2400" b="1" dirty="0">
              <a:latin typeface="Arial" panose="020B0604020202020204" pitchFamily="34" charset="0"/>
              <a:cs typeface="Arial" panose="020B0604020202020204" pitchFamily="34" charset="0"/>
            </a:endParaRPr>
          </a:p>
          <a:p>
            <a:r>
              <a:rPr lang="en-GB" sz="2400" b="1" dirty="0">
                <a:latin typeface="Arial" panose="020B0604020202020204" pitchFamily="34" charset="0"/>
                <a:cs typeface="Arial" panose="020B0604020202020204" pitchFamily="34" charset="0"/>
              </a:rPr>
              <a:t>Impact of Social Media on Covid-19 Vaccine.</a:t>
            </a:r>
          </a:p>
          <a:p>
            <a:pPr>
              <a:lnSpc>
                <a:spcPct val="150000"/>
              </a:lnSpc>
            </a:pPr>
            <a:r>
              <a:rPr lang="en-GB" dirty="0">
                <a:latin typeface="Arial" panose="020B0604020202020204" pitchFamily="34" charset="0"/>
                <a:cs typeface="Arial" panose="020B0604020202020204" pitchFamily="34" charset="0"/>
              </a:rPr>
              <a:t>During the pandemic, social media spread the misinformation about vaccine’s safety, efficacy, ingredients, side effects and purpose.</a:t>
            </a:r>
          </a:p>
          <a:p>
            <a:pPr>
              <a:lnSpc>
                <a:spcPct val="150000"/>
              </a:lnSpc>
            </a:pPr>
            <a:r>
              <a:rPr lang="en-GB" dirty="0">
                <a:latin typeface="Arial" panose="020B0604020202020204" pitchFamily="34" charset="0"/>
                <a:cs typeface="Arial" panose="020B0604020202020204" pitchFamily="34" charset="0"/>
              </a:rPr>
              <a:t>1 in 3 people say that they have seen or heard discouraging messages for Covid-19 vaccine.</a:t>
            </a:r>
          </a:p>
          <a:p>
            <a:pPr>
              <a:lnSpc>
                <a:spcPct val="150000"/>
              </a:lnSpc>
            </a:pPr>
            <a:r>
              <a:rPr lang="en-GB" dirty="0">
                <a:latin typeface="Arial" panose="020B0604020202020204" pitchFamily="34" charset="0"/>
                <a:cs typeface="Arial" panose="020B0604020202020204" pitchFamily="34" charset="0"/>
              </a:rPr>
              <a:t>Facebook is at the top source for this kind of information. 1 in 5 people in the Uk seen this kind of content on the </a:t>
            </a:r>
            <a:r>
              <a:rPr lang="en-GB">
                <a:latin typeface="Arial" panose="020B0604020202020204" pitchFamily="34" charset="0"/>
                <a:cs typeface="Arial" panose="020B0604020202020204" pitchFamily="34" charset="0"/>
              </a:rPr>
              <a:t>Facebook (</a:t>
            </a:r>
            <a:r>
              <a:rPr lang="en-GB" dirty="0">
                <a:latin typeface="Arial" panose="020B0604020202020204" pitchFamily="34" charset="0"/>
                <a:cs typeface="Arial" panose="020B0604020202020204" pitchFamily="34" charset="0"/>
              </a:rPr>
              <a:t>D</a:t>
            </a:r>
            <a:r>
              <a:rPr lang="en-GB">
                <a:latin typeface="Arial" panose="020B0604020202020204" pitchFamily="34" charset="0"/>
                <a:cs typeface="Arial" panose="020B0604020202020204" pitchFamily="34" charset="0"/>
              </a:rPr>
              <a:t>uffy</a:t>
            </a:r>
            <a:r>
              <a:rPr lang="en-GB" dirty="0">
                <a:latin typeface="Arial" panose="020B0604020202020204" pitchFamily="34" charset="0"/>
                <a:cs typeface="Arial" panose="020B0604020202020204" pitchFamily="34" charset="0"/>
              </a:rPr>
              <a:t>, 2020). </a:t>
            </a:r>
          </a:p>
          <a:p>
            <a:pPr>
              <a:lnSpc>
                <a:spcPct val="150000"/>
              </a:lnSpc>
            </a:pPr>
            <a:r>
              <a:rPr lang="en-GB" dirty="0">
                <a:latin typeface="Arial" panose="020B0604020202020204" pitchFamily="34" charset="0"/>
                <a:cs typeface="Arial" panose="020B0604020202020204" pitchFamily="34" charset="0"/>
              </a:rPr>
              <a:t> On the other hand, social media platforms used for public awareness regarding vaccine and safety.</a:t>
            </a:r>
          </a:p>
          <a:p>
            <a:endParaRPr lang="en-GB" sz="3200" b="1"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0A8476D9-64CB-E1A4-E3DD-938F5A642957}"/>
              </a:ext>
            </a:extLst>
          </p:cNvPr>
          <p:cNvPicPr>
            <a:picLocks noChangeAspect="1"/>
          </p:cNvPicPr>
          <p:nvPr/>
        </p:nvPicPr>
        <p:blipFill>
          <a:blip r:embed="rId2"/>
          <a:stretch>
            <a:fillRect/>
          </a:stretch>
        </p:blipFill>
        <p:spPr>
          <a:xfrm>
            <a:off x="6713189" y="180976"/>
            <a:ext cx="5374112" cy="3627725"/>
          </a:xfrm>
          <a:prstGeom prst="rect">
            <a:avLst/>
          </a:prstGeom>
        </p:spPr>
      </p:pic>
      <p:sp>
        <p:nvSpPr>
          <p:cNvPr id="5" name="TextBox 4">
            <a:extLst>
              <a:ext uri="{FF2B5EF4-FFF2-40B4-BE49-F238E27FC236}">
                <a16:creationId xmlns:a16="http://schemas.microsoft.com/office/drawing/2014/main" id="{6BD3D16C-67B8-1880-C8B9-E40B574C26CC}"/>
              </a:ext>
            </a:extLst>
          </p:cNvPr>
          <p:cNvSpPr txBox="1"/>
          <p:nvPr/>
        </p:nvSpPr>
        <p:spPr>
          <a:xfrm>
            <a:off x="8826500" y="4292600"/>
            <a:ext cx="2844800" cy="369332"/>
          </a:xfrm>
          <a:prstGeom prst="rect">
            <a:avLst/>
          </a:prstGeom>
          <a:noFill/>
        </p:spPr>
        <p:txBody>
          <a:bodyPr wrap="square" rtlCol="0">
            <a:spAutoFit/>
          </a:bodyPr>
          <a:lstStyle/>
          <a:p>
            <a:r>
              <a:rPr lang="en-GB" dirty="0"/>
              <a:t>(Pagecreative.co.uk)</a:t>
            </a:r>
          </a:p>
        </p:txBody>
      </p:sp>
    </p:spTree>
    <p:extLst>
      <p:ext uri="{BB962C8B-B14F-4D97-AF65-F5344CB8AC3E}">
        <p14:creationId xmlns:p14="http://schemas.microsoft.com/office/powerpoint/2010/main" val="6504891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28B0891-33CC-6780-DD0F-580A1C8A742E}"/>
              </a:ext>
            </a:extLst>
          </p:cNvPr>
          <p:cNvPicPr>
            <a:picLocks noChangeAspect="1"/>
          </p:cNvPicPr>
          <p:nvPr/>
        </p:nvPicPr>
        <p:blipFill>
          <a:blip r:embed="rId2"/>
          <a:stretch>
            <a:fillRect/>
          </a:stretch>
        </p:blipFill>
        <p:spPr>
          <a:xfrm>
            <a:off x="9305546" y="209550"/>
            <a:ext cx="2715004" cy="2419688"/>
          </a:xfrm>
          <a:prstGeom prst="rect">
            <a:avLst/>
          </a:prstGeom>
        </p:spPr>
      </p:pic>
      <p:sp>
        <p:nvSpPr>
          <p:cNvPr id="3" name="TextBox 2">
            <a:extLst>
              <a:ext uri="{FF2B5EF4-FFF2-40B4-BE49-F238E27FC236}">
                <a16:creationId xmlns:a16="http://schemas.microsoft.com/office/drawing/2014/main" id="{B6B25A00-A359-D03B-4B7B-2E54E14AD9EC}"/>
              </a:ext>
            </a:extLst>
          </p:cNvPr>
          <p:cNvSpPr txBox="1"/>
          <p:nvPr/>
        </p:nvSpPr>
        <p:spPr>
          <a:xfrm>
            <a:off x="445589" y="189651"/>
            <a:ext cx="7711440" cy="6478697"/>
          </a:xfrm>
          <a:prstGeom prst="rect">
            <a:avLst/>
          </a:prstGeom>
          <a:noFill/>
        </p:spPr>
        <p:txBody>
          <a:bodyPr wrap="square" rtlCol="0">
            <a:spAutoFit/>
          </a:bodyPr>
          <a:lstStyle/>
          <a:p>
            <a:r>
              <a:rPr lang="en-GB" sz="3200" b="1" dirty="0">
                <a:latin typeface="Arial" panose="020B0604020202020204" pitchFamily="34" charset="0"/>
                <a:cs typeface="Arial" panose="020B0604020202020204" pitchFamily="34" charset="0"/>
              </a:rPr>
              <a:t>Social determinant of Health and</a:t>
            </a:r>
          </a:p>
          <a:p>
            <a:r>
              <a:rPr lang="en-GB" sz="3200" b="1" dirty="0">
                <a:latin typeface="Arial" panose="020B0604020202020204" pitchFamily="34" charset="0"/>
                <a:cs typeface="Arial" panose="020B0604020202020204" pitchFamily="34" charset="0"/>
              </a:rPr>
              <a:t>Health Inequalities </a:t>
            </a:r>
          </a:p>
          <a:p>
            <a:endParaRPr lang="en-GB" dirty="0"/>
          </a:p>
          <a:p>
            <a:pPr>
              <a:lnSpc>
                <a:spcPct val="150000"/>
              </a:lnSpc>
            </a:pPr>
            <a:r>
              <a:rPr lang="en-GB" dirty="0"/>
              <a:t> </a:t>
            </a:r>
            <a:r>
              <a:rPr lang="en-GB" dirty="0">
                <a:latin typeface="Arial" panose="020B0604020202020204" pitchFamily="34" charset="0"/>
                <a:cs typeface="Arial" panose="020B0604020202020204" pitchFamily="34" charset="0"/>
              </a:rPr>
              <a:t>Social determinant of health  influence the health inequalities for instance, education, employment, housing, access to healthcare and environment.</a:t>
            </a:r>
          </a:p>
          <a:p>
            <a:pPr>
              <a:lnSpc>
                <a:spcPct val="150000"/>
              </a:lnSpc>
            </a:pPr>
            <a:r>
              <a:rPr lang="en-GB" dirty="0">
                <a:latin typeface="Arial" panose="020B0604020202020204" pitchFamily="34" charset="0"/>
                <a:cs typeface="Arial" panose="020B0604020202020204" pitchFamily="34" charset="0"/>
              </a:rPr>
              <a:t> Life expectancy for people living in the deprived areas is more likely to be shorter and  higher disability rate (Marmot et al., 2010).</a:t>
            </a:r>
          </a:p>
          <a:p>
            <a:pPr>
              <a:lnSpc>
                <a:spcPct val="150000"/>
              </a:lnSpc>
            </a:pPr>
            <a:r>
              <a:rPr lang="en-GB" dirty="0">
                <a:latin typeface="Arial" panose="020B0604020202020204" pitchFamily="34" charset="0"/>
                <a:cs typeface="Arial" panose="020B0604020202020204" pitchFamily="34" charset="0"/>
              </a:rPr>
              <a:t>According to Marmot Review 2020, life expectancy fell among women up to 10% and  health inequalities has widened in the most deprived areas (Marmot et al., 2020)</a:t>
            </a:r>
          </a:p>
          <a:p>
            <a:pPr>
              <a:lnSpc>
                <a:spcPct val="150000"/>
              </a:lnSpc>
            </a:pPr>
            <a:endParaRPr lang="en-GB" dirty="0">
              <a:latin typeface="Arial" panose="020B0604020202020204" pitchFamily="34" charset="0"/>
              <a:cs typeface="Arial" panose="020B0604020202020204" pitchFamily="34" charset="0"/>
            </a:endParaRPr>
          </a:p>
          <a:p>
            <a:pPr>
              <a:lnSpc>
                <a:spcPct val="150000"/>
              </a:lnSpc>
            </a:pPr>
            <a:endParaRPr lang="en-GB" dirty="0">
              <a:latin typeface="Arial" panose="020B0604020202020204" pitchFamily="34" charset="0"/>
              <a:cs typeface="Arial" panose="020B0604020202020204" pitchFamily="34" charset="0"/>
            </a:endParaRPr>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40557516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203DD5B-4338-1ED4-0EF6-1F319343224D}"/>
              </a:ext>
            </a:extLst>
          </p:cNvPr>
          <p:cNvPicPr>
            <a:picLocks noChangeAspect="1"/>
          </p:cNvPicPr>
          <p:nvPr/>
        </p:nvPicPr>
        <p:blipFill>
          <a:blip r:embed="rId2"/>
          <a:stretch>
            <a:fillRect/>
          </a:stretch>
        </p:blipFill>
        <p:spPr>
          <a:xfrm>
            <a:off x="9163980" y="270457"/>
            <a:ext cx="2715004" cy="2419688"/>
          </a:xfrm>
          <a:prstGeom prst="rect">
            <a:avLst/>
          </a:prstGeom>
        </p:spPr>
      </p:pic>
      <p:sp>
        <p:nvSpPr>
          <p:cNvPr id="3" name="TextBox 2">
            <a:extLst>
              <a:ext uri="{FF2B5EF4-FFF2-40B4-BE49-F238E27FC236}">
                <a16:creationId xmlns:a16="http://schemas.microsoft.com/office/drawing/2014/main" id="{43C541F3-E448-29A0-1029-47189E4F8EC6}"/>
              </a:ext>
            </a:extLst>
          </p:cNvPr>
          <p:cNvSpPr txBox="1"/>
          <p:nvPr/>
        </p:nvSpPr>
        <p:spPr>
          <a:xfrm>
            <a:off x="1054100" y="854656"/>
            <a:ext cx="5918200" cy="4134465"/>
          </a:xfrm>
          <a:prstGeom prst="rect">
            <a:avLst/>
          </a:prstGeom>
          <a:noFill/>
        </p:spPr>
        <p:txBody>
          <a:bodyPr wrap="square" rtlCol="0">
            <a:spAutoFit/>
          </a:bodyPr>
          <a:lstStyle/>
          <a:p>
            <a:r>
              <a:rPr lang="en-GB" sz="3200" b="1" dirty="0">
                <a:latin typeface="Arial" panose="020B0604020202020204" pitchFamily="34" charset="0"/>
                <a:cs typeface="Arial" panose="020B0604020202020204" pitchFamily="34" charset="0"/>
              </a:rPr>
              <a:t>Recommendations</a:t>
            </a:r>
          </a:p>
          <a:p>
            <a:endParaRPr lang="en-GB" dirty="0">
              <a:latin typeface="Arial" panose="020B0604020202020204" pitchFamily="34" charset="0"/>
              <a:cs typeface="Arial" panose="020B0604020202020204" pitchFamily="34" charset="0"/>
            </a:endParaRPr>
          </a:p>
          <a:p>
            <a:pPr>
              <a:lnSpc>
                <a:spcPct val="150000"/>
              </a:lnSpc>
            </a:pPr>
            <a:r>
              <a:rPr lang="en-GB" dirty="0">
                <a:latin typeface="Arial" panose="020B0604020202020204" pitchFamily="34" charset="0"/>
                <a:cs typeface="Arial" panose="020B0604020202020204" pitchFamily="34" charset="0"/>
              </a:rPr>
              <a:t>Despite the progress towards SDG3, UK has faced challenges in health inequalities. Addressing the social determinants of health is essential for reducing health inequalities such as education, employment, housing, access to healthcare and the environmental conditions. Structural interventions in these areas is essential for achieving equitable progress towards Sustainable Development Goal 3.</a:t>
            </a:r>
          </a:p>
        </p:txBody>
      </p:sp>
    </p:spTree>
    <p:extLst>
      <p:ext uri="{BB962C8B-B14F-4D97-AF65-F5344CB8AC3E}">
        <p14:creationId xmlns:p14="http://schemas.microsoft.com/office/powerpoint/2010/main" val="32234389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F243064-2C1F-D8C7-7D2A-2BC29AADDD57}"/>
              </a:ext>
            </a:extLst>
          </p:cNvPr>
          <p:cNvSpPr txBox="1"/>
          <p:nvPr/>
        </p:nvSpPr>
        <p:spPr>
          <a:xfrm>
            <a:off x="140773" y="602377"/>
            <a:ext cx="11308277" cy="5586145"/>
          </a:xfrm>
          <a:prstGeom prst="rect">
            <a:avLst/>
          </a:prstGeom>
          <a:noFill/>
        </p:spPr>
        <p:txBody>
          <a:bodyPr wrap="square" rtlCol="0">
            <a:spAutoFit/>
          </a:bodyPr>
          <a:lstStyle/>
          <a:p>
            <a:r>
              <a:rPr lang="en-GB" dirty="0"/>
              <a:t>                             </a:t>
            </a:r>
            <a:r>
              <a:rPr lang="en-GB" sz="2400" b="1" dirty="0">
                <a:latin typeface="Arial" panose="020B0604020202020204" pitchFamily="34" charset="0"/>
                <a:cs typeface="Arial" panose="020B0604020202020204" pitchFamily="34" charset="0"/>
              </a:rPr>
              <a:t>References:</a:t>
            </a:r>
          </a:p>
          <a:p>
            <a:pPr>
              <a:lnSpc>
                <a:spcPct val="150000"/>
              </a:lnSpc>
            </a:pPr>
            <a:endParaRPr lang="en-GB" dirty="0">
              <a:latin typeface="Arial" panose="020B0604020202020204" pitchFamily="34" charset="0"/>
              <a:cs typeface="Arial" panose="020B0604020202020204" pitchFamily="34" charset="0"/>
            </a:endParaRPr>
          </a:p>
          <a:p>
            <a:pPr>
              <a:lnSpc>
                <a:spcPct val="150000"/>
              </a:lnSpc>
            </a:pPr>
            <a:r>
              <a:rPr lang="en-GB" dirty="0" err="1">
                <a:latin typeface="Arial" panose="020B0604020202020204" pitchFamily="34" charset="0"/>
                <a:cs typeface="Arial" panose="020B0604020202020204" pitchFamily="34" charset="0"/>
              </a:rPr>
              <a:t>Alyafei</a:t>
            </a:r>
            <a:r>
              <a:rPr lang="en-GB" dirty="0">
                <a:latin typeface="Arial" panose="020B0604020202020204" pitchFamily="34" charset="0"/>
                <a:cs typeface="Arial" panose="020B0604020202020204" pitchFamily="34" charset="0"/>
              </a:rPr>
              <a:t>, A. and Easton-Carr, R. (2024) ‘The health belief model of </a:t>
            </a:r>
            <a:r>
              <a:rPr lang="en-GB" dirty="0" err="1">
                <a:latin typeface="Arial" panose="020B0604020202020204" pitchFamily="34" charset="0"/>
                <a:cs typeface="Arial" panose="020B0604020202020204" pitchFamily="34" charset="0"/>
              </a:rPr>
              <a:t>behavior</a:t>
            </a:r>
            <a:r>
              <a:rPr lang="en-GB" dirty="0">
                <a:latin typeface="Arial" panose="020B0604020202020204" pitchFamily="34" charset="0"/>
                <a:cs typeface="Arial" panose="020B0604020202020204" pitchFamily="34" charset="0"/>
              </a:rPr>
              <a:t> change’, </a:t>
            </a:r>
            <a:r>
              <a:rPr lang="en-GB" i="1" dirty="0" err="1">
                <a:latin typeface="Arial" panose="020B0604020202020204" pitchFamily="34" charset="0"/>
                <a:cs typeface="Arial" panose="020B0604020202020204" pitchFamily="34" charset="0"/>
              </a:rPr>
              <a:t>StatPearls</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2"/>
              </a:rPr>
              <a:t>https://www.ncbi.nlm.nih.gov/books/NBK606120/</a:t>
            </a:r>
            <a:r>
              <a:rPr lang="en-GB" dirty="0">
                <a:latin typeface="Arial" panose="020B0604020202020204" pitchFamily="34" charset="0"/>
                <a:cs typeface="Arial" panose="020B0604020202020204" pitchFamily="34" charset="0"/>
              </a:rPr>
              <a:t> (13 February 2026).</a:t>
            </a:r>
          </a:p>
          <a:p>
            <a:pPr>
              <a:lnSpc>
                <a:spcPct val="150000"/>
              </a:lnSpc>
            </a:pPr>
            <a:r>
              <a:rPr lang="en-GB" dirty="0">
                <a:latin typeface="Arial" panose="020B0604020202020204" pitchFamily="34" charset="0"/>
                <a:cs typeface="Arial" panose="020B0604020202020204" pitchFamily="34" charset="0"/>
              </a:rPr>
              <a:t>Department of Health and Social Care (2022) </a:t>
            </a:r>
            <a:r>
              <a:rPr lang="en-GB" i="1" dirty="0">
                <a:latin typeface="Arial" panose="020B0604020202020204" pitchFamily="34" charset="0"/>
                <a:cs typeface="Arial" panose="020B0604020202020204" pitchFamily="34" charset="0"/>
              </a:rPr>
              <a:t>Health and Care Act 2022</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3"/>
              </a:rPr>
              <a:t>https://assets.publishing.service.gov.uk/media/6363d911e90e0705a8c35457/health-and-care-act-2022-summary-and-additional-measures-impact-assessment.pdf</a:t>
            </a:r>
            <a:r>
              <a:rPr lang="en-GB" dirty="0">
                <a:latin typeface="Arial" panose="020B0604020202020204" pitchFamily="34" charset="0"/>
                <a:cs typeface="Arial" panose="020B0604020202020204" pitchFamily="34" charset="0"/>
              </a:rPr>
              <a:t> (Accessed: 12 February 2026).</a:t>
            </a:r>
          </a:p>
          <a:p>
            <a:pPr>
              <a:lnSpc>
                <a:spcPct val="150000"/>
              </a:lnSpc>
            </a:pPr>
            <a:r>
              <a:rPr lang="en-GB" dirty="0">
                <a:latin typeface="Arial" panose="020B0604020202020204" pitchFamily="34" charset="0"/>
                <a:cs typeface="Arial" panose="020B0604020202020204" pitchFamily="34" charset="0"/>
              </a:rPr>
              <a:t>Duffy, B.(2020) </a:t>
            </a:r>
            <a:r>
              <a:rPr lang="en-GB" i="1" dirty="0">
                <a:latin typeface="Arial" panose="020B0604020202020204" pitchFamily="34" charset="0"/>
                <a:cs typeface="Arial" panose="020B0604020202020204" pitchFamily="34" charset="0"/>
              </a:rPr>
              <a:t>Coronavirus: vaccine misinformation and the role of social media</a:t>
            </a:r>
            <a:r>
              <a:rPr lang="en-GB" dirty="0">
                <a:latin typeface="Arial" panose="020B0604020202020204" pitchFamily="34" charset="0"/>
                <a:cs typeface="Arial" panose="020B0604020202020204" pitchFamily="34" charset="0"/>
              </a:rPr>
              <a:t>. Available at:</a:t>
            </a:r>
          </a:p>
          <a:p>
            <a:pPr>
              <a:lnSpc>
                <a:spcPct val="150000"/>
              </a:lnSpc>
            </a:pPr>
            <a:r>
              <a:rPr lang="en-GB" dirty="0">
                <a:solidFill>
                  <a:srgbClr val="467886"/>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https://www.kcl.ac.uk/policy-institute/assets/coronavirus-vaccine-misinformation.pdf</a:t>
            </a:r>
            <a:r>
              <a:rPr lang="en-GB" dirty="0">
                <a:latin typeface="Arial" panose="020B0604020202020204" pitchFamily="34" charset="0"/>
                <a:cs typeface="Arial" panose="020B0604020202020204" pitchFamily="34" charset="0"/>
              </a:rPr>
              <a:t> (accessed: 14 February 2026).</a:t>
            </a:r>
          </a:p>
          <a:p>
            <a:pPr>
              <a:lnSpc>
                <a:spcPct val="150000"/>
              </a:lnSpc>
            </a:pPr>
            <a:r>
              <a:rPr lang="en-GB" dirty="0">
                <a:latin typeface="Arial" panose="020B0604020202020204" pitchFamily="34" charset="0"/>
                <a:cs typeface="Arial" panose="020B0604020202020204" pitchFamily="34" charset="0"/>
              </a:rPr>
              <a:t>Ernst, E. (2007) ‘Holistic health care?’, </a:t>
            </a:r>
            <a:r>
              <a:rPr lang="en-GB" i="1" dirty="0">
                <a:latin typeface="Arial" panose="020B0604020202020204" pitchFamily="34" charset="0"/>
                <a:cs typeface="Arial" panose="020B0604020202020204" pitchFamily="34" charset="0"/>
              </a:rPr>
              <a:t>The British Journal of General Practice</a:t>
            </a:r>
            <a:r>
              <a:rPr lang="en-GB" dirty="0">
                <a:latin typeface="Arial" panose="020B0604020202020204" pitchFamily="34" charset="0"/>
                <a:cs typeface="Arial" panose="020B0604020202020204" pitchFamily="34" charset="0"/>
              </a:rPr>
              <a:t>, </a:t>
            </a:r>
            <a:r>
              <a:rPr lang="en-GB" i="1" dirty="0">
                <a:latin typeface="Arial" panose="020B0604020202020204" pitchFamily="34" charset="0"/>
                <a:cs typeface="Arial" panose="020B0604020202020204" pitchFamily="34" charset="0"/>
              </a:rPr>
              <a:t>57</a:t>
            </a:r>
            <a:r>
              <a:rPr lang="en-GB" dirty="0">
                <a:latin typeface="Arial" panose="020B0604020202020204" pitchFamily="34" charset="0"/>
                <a:cs typeface="Arial" panose="020B0604020202020204" pitchFamily="34" charset="0"/>
              </a:rPr>
              <a:t>(535), p.162. Available at: </a:t>
            </a:r>
            <a:r>
              <a:rPr lang="en-GB" dirty="0">
                <a:latin typeface="Arial" panose="020B0604020202020204" pitchFamily="34" charset="0"/>
                <a:cs typeface="Arial" panose="020B0604020202020204" pitchFamily="34" charset="0"/>
                <a:hlinkClick r:id="rId5"/>
              </a:rPr>
              <a:t>https://pmc.ncbi.nlm.nih.gov/articles/PMC2034187/</a:t>
            </a:r>
            <a:r>
              <a:rPr lang="en-GB" dirty="0">
                <a:latin typeface="Arial" panose="020B0604020202020204" pitchFamily="34" charset="0"/>
                <a:cs typeface="Arial" panose="020B0604020202020204" pitchFamily="34" charset="0"/>
              </a:rPr>
              <a:t> (Accessed: 7 February 2026).</a:t>
            </a:r>
          </a:p>
          <a:p>
            <a:endParaRPr lang="en-GB"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446851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A48DC63-3442-6BDA-197A-EE769251F3B0}"/>
              </a:ext>
            </a:extLst>
          </p:cNvPr>
          <p:cNvSpPr txBox="1"/>
          <p:nvPr/>
        </p:nvSpPr>
        <p:spPr>
          <a:xfrm>
            <a:off x="508000" y="368300"/>
            <a:ext cx="11480800" cy="5442516"/>
          </a:xfrm>
          <a:prstGeom prst="rect">
            <a:avLst/>
          </a:prstGeom>
          <a:noFill/>
        </p:spPr>
        <p:txBody>
          <a:bodyPr wrap="square">
            <a:spAutoFit/>
          </a:bodyPr>
          <a:lstStyle/>
          <a:p>
            <a:pPr>
              <a:lnSpc>
                <a:spcPct val="150000"/>
              </a:lnSpc>
            </a:pPr>
            <a:r>
              <a:rPr lang="en-GB" dirty="0">
                <a:latin typeface="Arial" panose="020B0604020202020204" pitchFamily="34" charset="0"/>
                <a:cs typeface="Arial" panose="020B0604020202020204" pitchFamily="34" charset="0"/>
              </a:rPr>
              <a:t>Harvard Health Publishing (2021) </a:t>
            </a:r>
            <a:r>
              <a:rPr lang="en-GB" i="1" dirty="0">
                <a:latin typeface="Arial" panose="020B0604020202020204" pitchFamily="34" charset="0"/>
                <a:cs typeface="Arial" panose="020B0604020202020204" pitchFamily="34" charset="0"/>
              </a:rPr>
              <a:t>Answering your questions about the Covid-19 vaccine</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2"/>
              </a:rPr>
              <a:t>https://www.health.harvard.edu/diseases-and-conditions/answering-your-questions-about-the-covid-19-vaccine</a:t>
            </a:r>
            <a:r>
              <a:rPr lang="en-GB" dirty="0">
                <a:latin typeface="Arial" panose="020B0604020202020204" pitchFamily="34" charset="0"/>
                <a:cs typeface="Arial" panose="020B0604020202020204" pitchFamily="34" charset="0"/>
              </a:rPr>
              <a:t> (Accessed: 13 February 2026).</a:t>
            </a:r>
          </a:p>
          <a:p>
            <a:pPr>
              <a:lnSpc>
                <a:spcPct val="150000"/>
              </a:lnSpc>
            </a:pPr>
            <a:r>
              <a:rPr lang="en-GB" dirty="0">
                <a:latin typeface="Arial" panose="020B0604020202020204" pitchFamily="34" charset="0"/>
                <a:cs typeface="Arial" panose="020B0604020202020204" pitchFamily="34" charset="0"/>
                <a:hlinkClick r:id="rId3"/>
              </a:rPr>
              <a:t>https://pagecreative.co.uk/5-benefits-of-social-media-for-your-business/</a:t>
            </a:r>
            <a:r>
              <a:rPr lang="en-GB" dirty="0">
                <a:latin typeface="Arial" panose="020B0604020202020204" pitchFamily="34" charset="0"/>
                <a:cs typeface="Arial" panose="020B0604020202020204" pitchFamily="34" charset="0"/>
              </a:rPr>
              <a:t> </a:t>
            </a:r>
          </a:p>
          <a:p>
            <a:pPr>
              <a:lnSpc>
                <a:spcPct val="150000"/>
              </a:lnSpc>
            </a:pPr>
            <a:r>
              <a:rPr lang="en-GB" dirty="0">
                <a:latin typeface="Arial" panose="020B0604020202020204" pitchFamily="34" charset="0"/>
                <a:cs typeface="Arial" panose="020B0604020202020204" pitchFamily="34" charset="0"/>
              </a:rPr>
              <a:t>IISD (2026) </a:t>
            </a:r>
            <a:r>
              <a:rPr lang="en-GB" i="1" dirty="0">
                <a:latin typeface="Arial" panose="020B0604020202020204" pitchFamily="34" charset="0"/>
                <a:cs typeface="Arial" panose="020B0604020202020204" pitchFamily="34" charset="0"/>
              </a:rPr>
              <a:t>Sustainable Development</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4"/>
              </a:rPr>
              <a:t>https://www.iisd.org/mission-and-goals/sustainable-development</a:t>
            </a:r>
            <a:r>
              <a:rPr lang="en-GB" dirty="0">
                <a:latin typeface="Arial" panose="020B0604020202020204" pitchFamily="34" charset="0"/>
                <a:cs typeface="Arial" panose="020B0604020202020204" pitchFamily="34" charset="0"/>
              </a:rPr>
              <a:t>  (Accessed: 6 February 2026).</a:t>
            </a:r>
          </a:p>
          <a:p>
            <a:pPr>
              <a:lnSpc>
                <a:spcPct val="150000"/>
              </a:lnSpc>
            </a:pPr>
            <a:r>
              <a:rPr lang="en-GB" dirty="0">
                <a:latin typeface="Arial" panose="020B0604020202020204" pitchFamily="34" charset="0"/>
                <a:cs typeface="Arial" panose="020B0604020202020204" pitchFamily="34" charset="0"/>
              </a:rPr>
              <a:t>Kroll, M.M. (2023) </a:t>
            </a:r>
            <a:r>
              <a:rPr lang="en-GB" i="1" dirty="0">
                <a:latin typeface="Arial" panose="020B0604020202020204" pitchFamily="34" charset="0"/>
                <a:cs typeface="Arial" panose="020B0604020202020204" pitchFamily="34" charset="0"/>
              </a:rPr>
              <a:t>Do You Know the 8 Dimensions of Wellness and What They Say about Your Well-being? . </a:t>
            </a:r>
            <a:r>
              <a:rPr lang="en-GB" dirty="0">
                <a:latin typeface="Arial" panose="020B0604020202020204" pitchFamily="34" charset="0"/>
                <a:cs typeface="Arial" panose="020B0604020202020204" pitchFamily="34" charset="0"/>
              </a:rPr>
              <a:t>Available at: </a:t>
            </a:r>
            <a:r>
              <a:rPr lang="en-GB" dirty="0">
                <a:latin typeface="Arial" panose="020B0604020202020204" pitchFamily="34" charset="0"/>
                <a:cs typeface="Arial" panose="020B0604020202020204" pitchFamily="34" charset="0"/>
                <a:hlinkClick r:id="rId5"/>
              </a:rPr>
              <a:t>https://extension.unh.edu/blog/2023/05/do-you-know-8-dimensions-wellness-what-they-say-about-your-well-being</a:t>
            </a:r>
            <a:r>
              <a:rPr lang="en-GB" dirty="0">
                <a:latin typeface="Arial" panose="020B0604020202020204" pitchFamily="34" charset="0"/>
                <a:cs typeface="Arial" panose="020B0604020202020204" pitchFamily="34" charset="0"/>
              </a:rPr>
              <a:t> (Accessed: 14 February 2026).</a:t>
            </a:r>
          </a:p>
          <a:p>
            <a:pPr>
              <a:lnSpc>
                <a:spcPct val="150000"/>
              </a:lnSpc>
            </a:pPr>
            <a:r>
              <a:rPr lang="en-GB" dirty="0">
                <a:latin typeface="Arial" panose="020B0604020202020204" pitchFamily="34" charset="0"/>
                <a:cs typeface="Arial" panose="020B0604020202020204" pitchFamily="34" charset="0"/>
              </a:rPr>
              <a:t>Leeper, H. (2019</a:t>
            </a:r>
            <a:r>
              <a:rPr lang="en-GB" i="1" dirty="0">
                <a:latin typeface="Arial" panose="020B0604020202020204" pitchFamily="34" charset="0"/>
                <a:cs typeface="Arial" panose="020B0604020202020204" pitchFamily="34" charset="0"/>
              </a:rPr>
              <a:t>) Description of the Biomedical and Biopsychosocial Models of Healthcare</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6"/>
              </a:rPr>
              <a:t>https://www.researchgate.net/figure/Depiction-of-the-biomedical-and-biopsychosocial-models-of-healthcare_fig1_337218628</a:t>
            </a:r>
            <a:r>
              <a:rPr lang="en-GB" dirty="0">
                <a:latin typeface="Arial" panose="020B0604020202020204" pitchFamily="34" charset="0"/>
                <a:cs typeface="Arial" panose="020B0604020202020204" pitchFamily="34" charset="0"/>
              </a:rPr>
              <a:t> (Accessed: 14 February 2026).</a:t>
            </a:r>
          </a:p>
          <a:p>
            <a:pPr>
              <a:lnSpc>
                <a:spcPct val="150000"/>
              </a:lnSpc>
            </a:pP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030099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0AD008A-6C6C-D6E8-F07D-EAF3A3207910}"/>
              </a:ext>
            </a:extLst>
          </p:cNvPr>
          <p:cNvSpPr txBox="1"/>
          <p:nvPr/>
        </p:nvSpPr>
        <p:spPr>
          <a:xfrm>
            <a:off x="304800" y="279400"/>
            <a:ext cx="11709400" cy="4611519"/>
          </a:xfrm>
          <a:prstGeom prst="rect">
            <a:avLst/>
          </a:prstGeom>
          <a:noFill/>
        </p:spPr>
        <p:txBody>
          <a:bodyPr wrap="square">
            <a:spAutoFit/>
          </a:bodyPr>
          <a:lstStyle/>
          <a:p>
            <a:pPr>
              <a:lnSpc>
                <a:spcPct val="150000"/>
              </a:lnSpc>
            </a:pPr>
            <a:r>
              <a:rPr lang="en-GB" dirty="0">
                <a:latin typeface="Arial" panose="020B0604020202020204" pitchFamily="34" charset="0"/>
                <a:cs typeface="Arial" panose="020B0604020202020204" pitchFamily="34" charset="0"/>
              </a:rPr>
              <a:t>Limbu, Y.B., Gautam, R.K. and Pham, L. (2022) ‘The health belief model applied to COVID-19 vaccine hesitancy: a systematic review’, </a:t>
            </a:r>
            <a:r>
              <a:rPr lang="en-GB" i="1" dirty="0">
                <a:latin typeface="Arial" panose="020B0604020202020204" pitchFamily="34" charset="0"/>
                <a:cs typeface="Arial" panose="020B0604020202020204" pitchFamily="34" charset="0"/>
              </a:rPr>
              <a:t>Vaccines</a:t>
            </a:r>
            <a:r>
              <a:rPr lang="en-GB" dirty="0">
                <a:latin typeface="Arial" panose="020B0604020202020204" pitchFamily="34" charset="0"/>
                <a:cs typeface="Arial" panose="020B0604020202020204" pitchFamily="34" charset="0"/>
              </a:rPr>
              <a:t>, </a:t>
            </a:r>
            <a:r>
              <a:rPr lang="en-GB" i="1" dirty="0">
                <a:latin typeface="Arial" panose="020B0604020202020204" pitchFamily="34" charset="0"/>
                <a:cs typeface="Arial" panose="020B0604020202020204" pitchFamily="34" charset="0"/>
              </a:rPr>
              <a:t>10</a:t>
            </a:r>
            <a:r>
              <a:rPr lang="en-GB" dirty="0">
                <a:latin typeface="Arial" panose="020B0604020202020204" pitchFamily="34" charset="0"/>
                <a:cs typeface="Arial" panose="020B0604020202020204" pitchFamily="34" charset="0"/>
              </a:rPr>
              <a:t>(6), p.973. Available at:  </a:t>
            </a:r>
            <a:r>
              <a:rPr lang="en-GB" dirty="0" err="1">
                <a:latin typeface="Arial" panose="020B0604020202020204" pitchFamily="34" charset="0"/>
                <a:cs typeface="Arial" panose="020B0604020202020204" pitchFamily="34" charset="0"/>
              </a:rPr>
              <a:t>doi</a:t>
            </a:r>
            <a:r>
              <a:rPr lang="en-GB" dirty="0">
                <a:latin typeface="Arial" panose="020B0604020202020204" pitchFamily="34" charset="0"/>
                <a:cs typeface="Arial" panose="020B0604020202020204" pitchFamily="34" charset="0"/>
              </a:rPr>
              <a:t>: </a:t>
            </a:r>
            <a:r>
              <a:rPr lang="en-GB" u="sng" dirty="0">
                <a:latin typeface="Arial" panose="020B0604020202020204" pitchFamily="34" charset="0"/>
                <a:cs typeface="Arial" panose="020B0604020202020204" pitchFamily="34" charset="0"/>
                <a:hlinkClick r:id="rId2"/>
              </a:rPr>
              <a:t>10.3390/vaccines10060973</a:t>
            </a:r>
            <a:r>
              <a:rPr lang="en-GB" u="sng" dirty="0">
                <a:latin typeface="Arial" panose="020B0604020202020204" pitchFamily="34" charset="0"/>
                <a:cs typeface="Arial" panose="020B0604020202020204" pitchFamily="34" charset="0"/>
              </a:rPr>
              <a:t>.</a:t>
            </a:r>
          </a:p>
          <a:p>
            <a:pPr>
              <a:lnSpc>
                <a:spcPct val="150000"/>
              </a:lnSpc>
            </a:pPr>
            <a:r>
              <a:rPr lang="en-GB" kern="100" dirty="0">
                <a:latin typeface="Arial" panose="020B0604020202020204" pitchFamily="34" charset="0"/>
                <a:ea typeface="DengXian" panose="02010600030101010101" pitchFamily="2" charset="-122"/>
                <a:cs typeface="Arial" panose="020B0604020202020204" pitchFamily="34" charset="0"/>
              </a:rPr>
              <a:t>Marmot, M., Allen, J., Goldblatt, P., Boyce, T., McNeish, D., Grady, M. and Geddes, I. (2010) </a:t>
            </a:r>
            <a:r>
              <a:rPr lang="en-GB" i="1" kern="100" dirty="0">
                <a:latin typeface="Arial" panose="020B0604020202020204" pitchFamily="34" charset="0"/>
                <a:ea typeface="DengXian" panose="02010600030101010101" pitchFamily="2" charset="-122"/>
                <a:cs typeface="Arial" panose="020B0604020202020204" pitchFamily="34" charset="0"/>
              </a:rPr>
              <a:t>Fair society, healthy lives: The Marmot Review</a:t>
            </a:r>
            <a:r>
              <a:rPr lang="en-GB" kern="100" dirty="0">
                <a:latin typeface="Arial" panose="020B0604020202020204" pitchFamily="34" charset="0"/>
                <a:ea typeface="DengXian" panose="02010600030101010101" pitchFamily="2" charset="-122"/>
                <a:cs typeface="Arial" panose="020B0604020202020204" pitchFamily="34" charset="0"/>
              </a:rPr>
              <a:t>. London: Institute of Health Equity. Available at: </a:t>
            </a:r>
            <a:r>
              <a:rPr lang="en-GB" u="sng" kern="100" dirty="0">
                <a:solidFill>
                  <a:srgbClr val="0000FF"/>
                </a:solidFill>
                <a:latin typeface="Arial" panose="020B0604020202020204" pitchFamily="34" charset="0"/>
                <a:ea typeface="DengXian" panose="02010600030101010101" pitchFamily="2" charset="-122"/>
                <a:cs typeface="Arial" panose="020B0604020202020204" pitchFamily="34" charset="0"/>
                <a:hlinkClick r:id="rId3"/>
              </a:rPr>
              <a:t>https://www.instituteofhealthequity.org/resources-reports/fair-society-healthy-lives-the-marmot-review</a:t>
            </a:r>
            <a:r>
              <a:rPr lang="en-GB" kern="100" dirty="0">
                <a:latin typeface="Arial" panose="020B0604020202020204" pitchFamily="34" charset="0"/>
                <a:ea typeface="DengXian" panose="02010600030101010101" pitchFamily="2" charset="-122"/>
                <a:cs typeface="Arial" panose="020B0604020202020204" pitchFamily="34" charset="0"/>
              </a:rPr>
              <a:t>  (Accessed: 12 February 2026).</a:t>
            </a:r>
          </a:p>
          <a:p>
            <a:pPr>
              <a:lnSpc>
                <a:spcPct val="150000"/>
              </a:lnSpc>
            </a:pPr>
            <a:r>
              <a:rPr lang="en-GB" kern="100" dirty="0">
                <a:latin typeface="Arial" panose="020B0604020202020204" pitchFamily="34" charset="0"/>
                <a:ea typeface="DengXian" panose="02010600030101010101" pitchFamily="2" charset="-122"/>
                <a:cs typeface="Arial" panose="020B0604020202020204" pitchFamily="34" charset="0"/>
              </a:rPr>
              <a:t>Marmot, M., Allen, J., Boyce, T., Goldblatt, P. and Morrison, J. (2020) </a:t>
            </a:r>
            <a:r>
              <a:rPr lang="en-GB" i="1" kern="100" dirty="0">
                <a:latin typeface="Arial" panose="020B0604020202020204" pitchFamily="34" charset="0"/>
                <a:ea typeface="DengXian" panose="02010600030101010101" pitchFamily="2" charset="-122"/>
                <a:cs typeface="Arial" panose="020B0604020202020204" pitchFamily="34" charset="0"/>
              </a:rPr>
              <a:t>Health equity in England: The Marmot Review 10 years on</a:t>
            </a:r>
            <a:r>
              <a:rPr lang="en-GB" kern="100" dirty="0">
                <a:latin typeface="Arial" panose="020B0604020202020204" pitchFamily="34" charset="0"/>
                <a:ea typeface="DengXian" panose="02010600030101010101" pitchFamily="2" charset="-122"/>
                <a:cs typeface="Arial" panose="020B0604020202020204" pitchFamily="34" charset="0"/>
              </a:rPr>
              <a:t>. London: Institute of Health Equity. Available at: </a:t>
            </a:r>
            <a:r>
              <a:rPr lang="en-GB" u="sng" kern="100" dirty="0">
                <a:solidFill>
                  <a:srgbClr val="0000FF"/>
                </a:solidFill>
                <a:latin typeface="Arial" panose="020B0604020202020204" pitchFamily="34" charset="0"/>
                <a:ea typeface="DengXian" panose="02010600030101010101" pitchFamily="2" charset="-122"/>
                <a:cs typeface="Arial" panose="020B0604020202020204" pitchFamily="34" charset="0"/>
                <a:hlinkClick r:id="rId4"/>
              </a:rPr>
              <a:t>https://www.health.org.uk/publications/reports/the-marmot-review-10-years-on</a:t>
            </a:r>
            <a:r>
              <a:rPr lang="en-GB" kern="100" dirty="0">
                <a:latin typeface="Arial" panose="020B0604020202020204" pitchFamily="34" charset="0"/>
                <a:ea typeface="DengXian" panose="02010600030101010101" pitchFamily="2" charset="-122"/>
                <a:cs typeface="Arial" panose="020B0604020202020204" pitchFamily="34" charset="0"/>
              </a:rPr>
              <a:t> (Accessed: 14 February 2026).</a:t>
            </a:r>
          </a:p>
          <a:p>
            <a:pPr>
              <a:lnSpc>
                <a:spcPct val="150000"/>
              </a:lnSpc>
            </a:pPr>
            <a:r>
              <a:rPr lang="en-GB" dirty="0">
                <a:latin typeface="Arial" panose="020B0604020202020204" pitchFamily="34" charset="0"/>
                <a:cs typeface="Arial" panose="020B0604020202020204" pitchFamily="34" charset="0"/>
              </a:rPr>
              <a:t>Medical Industry Limited (2019) </a:t>
            </a:r>
            <a:r>
              <a:rPr lang="en-GB" i="1" dirty="0">
                <a:latin typeface="Arial" panose="020B0604020202020204" pitchFamily="34" charset="0"/>
                <a:cs typeface="Arial" panose="020B0604020202020204" pitchFamily="34" charset="0"/>
              </a:rPr>
              <a:t>NHS Long Term Plan</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5"/>
              </a:rPr>
              <a:t>https://prezi.com/p/arydnpzs3mcy/nhs-long-term-plan/</a:t>
            </a:r>
            <a:r>
              <a:rPr lang="en-GB" dirty="0">
                <a:latin typeface="Arial" panose="020B0604020202020204" pitchFamily="34" charset="0"/>
                <a:cs typeface="Arial" panose="020B0604020202020204" pitchFamily="34" charset="0"/>
              </a:rPr>
              <a:t> (Accessed: 12 February 2026).</a:t>
            </a:r>
          </a:p>
        </p:txBody>
      </p:sp>
    </p:spTree>
    <p:extLst>
      <p:ext uri="{BB962C8B-B14F-4D97-AF65-F5344CB8AC3E}">
        <p14:creationId xmlns:p14="http://schemas.microsoft.com/office/powerpoint/2010/main" val="27687882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BCEAF42-6FEB-E31C-2CDF-C190052EBE5E}"/>
              </a:ext>
            </a:extLst>
          </p:cNvPr>
          <p:cNvSpPr txBox="1"/>
          <p:nvPr/>
        </p:nvSpPr>
        <p:spPr>
          <a:xfrm>
            <a:off x="137885" y="290287"/>
            <a:ext cx="11916229" cy="4196020"/>
          </a:xfrm>
          <a:prstGeom prst="rect">
            <a:avLst/>
          </a:prstGeom>
          <a:noFill/>
        </p:spPr>
        <p:txBody>
          <a:bodyPr wrap="square">
            <a:spAutoFit/>
          </a:bodyPr>
          <a:lstStyle/>
          <a:p>
            <a:pPr>
              <a:lnSpc>
                <a:spcPct val="150000"/>
              </a:lnSpc>
            </a:pPr>
            <a:endParaRPr lang="en-GB" dirty="0">
              <a:latin typeface="Arial" panose="020B0604020202020204" pitchFamily="34" charset="0"/>
              <a:cs typeface="Arial" panose="020B0604020202020204" pitchFamily="34" charset="0"/>
            </a:endParaRPr>
          </a:p>
          <a:p>
            <a:pPr>
              <a:lnSpc>
                <a:spcPct val="150000"/>
              </a:lnSpc>
            </a:pPr>
            <a:r>
              <a:rPr lang="en-GB" dirty="0" err="1">
                <a:latin typeface="Arial" panose="020B0604020202020204" pitchFamily="34" charset="0"/>
                <a:cs typeface="Arial" panose="020B0604020202020204" pitchFamily="34" charset="0"/>
              </a:rPr>
              <a:t>Mikuła</a:t>
            </a:r>
            <a:r>
              <a:rPr lang="en-GB" dirty="0">
                <a:latin typeface="Arial" panose="020B0604020202020204" pitchFamily="34" charset="0"/>
                <a:cs typeface="Arial" panose="020B0604020202020204" pitchFamily="34" charset="0"/>
              </a:rPr>
              <a:t>, A., Raczkowska, M. and Utzig, M. (2024) ‘Implementation of Sustainable Development Goal 3: Good Health and Well-Being in European Union Countries in the Context of the COVID-19 Pandemic’, </a:t>
            </a:r>
            <a:r>
              <a:rPr lang="en-GB" i="1" dirty="0">
                <a:latin typeface="Arial" panose="020B0604020202020204" pitchFamily="34" charset="0"/>
                <a:cs typeface="Arial" panose="020B0604020202020204" pitchFamily="34" charset="0"/>
              </a:rPr>
              <a:t>Sustainability</a:t>
            </a:r>
            <a:r>
              <a:rPr lang="en-GB" dirty="0">
                <a:latin typeface="Arial" panose="020B0604020202020204" pitchFamily="34" charset="0"/>
                <a:cs typeface="Arial" panose="020B0604020202020204" pitchFamily="34" charset="0"/>
              </a:rPr>
              <a:t>, </a:t>
            </a:r>
            <a:r>
              <a:rPr lang="en-GB" i="1" dirty="0">
                <a:latin typeface="Arial" panose="020B0604020202020204" pitchFamily="34" charset="0"/>
                <a:cs typeface="Arial" panose="020B0604020202020204" pitchFamily="34" charset="0"/>
              </a:rPr>
              <a:t>16</a:t>
            </a:r>
            <a:r>
              <a:rPr lang="en-GB" dirty="0">
                <a:latin typeface="Arial" panose="020B0604020202020204" pitchFamily="34" charset="0"/>
                <a:cs typeface="Arial" panose="020B0604020202020204" pitchFamily="34" charset="0"/>
              </a:rPr>
              <a:t>(18), p.7921. Available at: </a:t>
            </a:r>
            <a:r>
              <a:rPr lang="en-GB" dirty="0">
                <a:latin typeface="Arial" panose="020B0604020202020204" pitchFamily="34" charset="0"/>
                <a:cs typeface="Arial" panose="020B0604020202020204" pitchFamily="34" charset="0"/>
                <a:hlinkClick r:id="rId2"/>
              </a:rPr>
              <a:t>https://doi.org/10.3390/su16187921</a:t>
            </a:r>
            <a:r>
              <a:rPr lang="en-GB" b="1" dirty="0">
                <a:latin typeface="Arial" panose="020B0604020202020204" pitchFamily="34" charset="0"/>
                <a:cs typeface="Arial" panose="020B0604020202020204" pitchFamily="34" charset="0"/>
              </a:rPr>
              <a:t>.</a:t>
            </a:r>
            <a:endParaRPr lang="en-GB" dirty="0">
              <a:latin typeface="Arial" panose="020B0604020202020204" pitchFamily="34" charset="0"/>
              <a:cs typeface="Arial" panose="020B0604020202020204" pitchFamily="34" charset="0"/>
            </a:endParaRPr>
          </a:p>
          <a:p>
            <a:pPr>
              <a:lnSpc>
                <a:spcPct val="150000"/>
              </a:lnSpc>
            </a:pPr>
            <a:r>
              <a:rPr lang="en-GB" dirty="0">
                <a:latin typeface="Arial" panose="020B0604020202020204" pitchFamily="34" charset="0"/>
                <a:cs typeface="Arial" panose="020B0604020202020204" pitchFamily="34" charset="0"/>
              </a:rPr>
              <a:t>Public Health England (2021) </a:t>
            </a:r>
            <a:r>
              <a:rPr lang="en-GB" i="1" dirty="0">
                <a:latin typeface="Arial" panose="020B0604020202020204" pitchFamily="34" charset="0"/>
                <a:cs typeface="Arial" panose="020B0604020202020204" pitchFamily="34" charset="0"/>
              </a:rPr>
              <a:t>Covid-19 Vaccine Surveillance report published</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3"/>
              </a:rPr>
              <a:t>https://www.gov.uk/government/news/covid-19-vaccine-surveillance-report-published#</a:t>
            </a:r>
            <a:r>
              <a:rPr lang="en-GB" dirty="0">
                <a:latin typeface="Arial" panose="020B0604020202020204" pitchFamily="34" charset="0"/>
                <a:cs typeface="Arial" panose="020B0604020202020204" pitchFamily="34" charset="0"/>
              </a:rPr>
              <a:t>: (accessed: 13 February 2026).</a:t>
            </a:r>
          </a:p>
          <a:p>
            <a:pPr>
              <a:lnSpc>
                <a:spcPct val="150000"/>
              </a:lnSpc>
            </a:pPr>
            <a:r>
              <a:rPr lang="en-GB" dirty="0">
                <a:latin typeface="Arial" panose="020B0604020202020204" pitchFamily="34" charset="0"/>
                <a:cs typeface="Arial" panose="020B0604020202020204" pitchFamily="34" charset="0"/>
              </a:rPr>
              <a:t>Purvis, B., Mao, Y. and Robinson, D. (2019) ‘Three pillars of sustainability: in search of conceptual origins’, </a:t>
            </a:r>
            <a:r>
              <a:rPr lang="en-GB" i="1" dirty="0">
                <a:latin typeface="Arial" panose="020B0604020202020204" pitchFamily="34" charset="0"/>
                <a:cs typeface="Arial" panose="020B0604020202020204" pitchFamily="34" charset="0"/>
              </a:rPr>
              <a:t>Sustainability science</a:t>
            </a:r>
            <a:r>
              <a:rPr lang="en-GB" dirty="0">
                <a:latin typeface="Arial" panose="020B0604020202020204" pitchFamily="34" charset="0"/>
                <a:cs typeface="Arial" panose="020B0604020202020204" pitchFamily="34" charset="0"/>
              </a:rPr>
              <a:t>, </a:t>
            </a:r>
            <a:r>
              <a:rPr lang="en-GB" i="1" dirty="0">
                <a:latin typeface="Arial" panose="020B0604020202020204" pitchFamily="34" charset="0"/>
                <a:cs typeface="Arial" panose="020B0604020202020204" pitchFamily="34" charset="0"/>
              </a:rPr>
              <a:t>14</a:t>
            </a:r>
            <a:r>
              <a:rPr lang="en-GB" dirty="0">
                <a:latin typeface="Arial" panose="020B0604020202020204" pitchFamily="34" charset="0"/>
                <a:cs typeface="Arial" panose="020B0604020202020204" pitchFamily="34" charset="0"/>
              </a:rPr>
              <a:t>(3), pp.681-695. Available at: </a:t>
            </a:r>
            <a:r>
              <a:rPr lang="en-GB" dirty="0">
                <a:latin typeface="Arial" panose="020B0604020202020204" pitchFamily="34" charset="0"/>
                <a:cs typeface="Arial" panose="020B0604020202020204" pitchFamily="34" charset="0"/>
                <a:hlinkClick r:id="rId4"/>
              </a:rPr>
              <a:t>https://link.springer.com/article/10.1007/s11625-018-0627-5</a:t>
            </a:r>
            <a:r>
              <a:rPr lang="en-GB" dirty="0">
                <a:latin typeface="Arial" panose="020B0604020202020204" pitchFamily="34" charset="0"/>
                <a:cs typeface="Arial" panose="020B0604020202020204" pitchFamily="34" charset="0"/>
              </a:rPr>
              <a:t> (Accessed: 6 February 2026).</a:t>
            </a:r>
          </a:p>
        </p:txBody>
      </p:sp>
    </p:spTree>
    <p:extLst>
      <p:ext uri="{BB962C8B-B14F-4D97-AF65-F5344CB8AC3E}">
        <p14:creationId xmlns:p14="http://schemas.microsoft.com/office/powerpoint/2010/main" val="14206199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55A53C7-4378-FC9F-442A-303E91CCCCD6}"/>
              </a:ext>
            </a:extLst>
          </p:cNvPr>
          <p:cNvSpPr txBox="1"/>
          <p:nvPr/>
        </p:nvSpPr>
        <p:spPr>
          <a:xfrm>
            <a:off x="296214" y="522222"/>
            <a:ext cx="11895786" cy="5027017"/>
          </a:xfrm>
          <a:prstGeom prst="rect">
            <a:avLst/>
          </a:prstGeom>
          <a:noFill/>
        </p:spPr>
        <p:txBody>
          <a:bodyPr wrap="square">
            <a:spAutoFit/>
          </a:bodyPr>
          <a:lstStyle/>
          <a:p>
            <a:pPr>
              <a:lnSpc>
                <a:spcPct val="150000"/>
              </a:lnSpc>
            </a:pPr>
            <a:r>
              <a:rPr lang="en-GB" dirty="0">
                <a:latin typeface="Arial" panose="020B0604020202020204" pitchFamily="34" charset="0"/>
                <a:cs typeface="Arial" panose="020B0604020202020204" pitchFamily="34" charset="0"/>
              </a:rPr>
              <a:t>Rocca, E. and Anjum, R.L. (2020) ‘Complexity, reductionism and the biomedical model’, In </a:t>
            </a:r>
            <a:r>
              <a:rPr lang="en-GB" i="1" dirty="0">
                <a:latin typeface="Arial" panose="020B0604020202020204" pitchFamily="34" charset="0"/>
                <a:cs typeface="Arial" panose="020B0604020202020204" pitchFamily="34" charset="0"/>
              </a:rPr>
              <a:t>Rethinking causality, complexity and evidence for the unique patient: A </a:t>
            </a:r>
            <a:r>
              <a:rPr lang="en-GB" i="1" dirty="0" err="1">
                <a:latin typeface="Arial" panose="020B0604020202020204" pitchFamily="34" charset="0"/>
                <a:cs typeface="Arial" panose="020B0604020202020204" pitchFamily="34" charset="0"/>
              </a:rPr>
              <a:t>CauseHealth</a:t>
            </a:r>
            <a:r>
              <a:rPr lang="en-GB" i="1" dirty="0">
                <a:latin typeface="Arial" panose="020B0604020202020204" pitchFamily="34" charset="0"/>
                <a:cs typeface="Arial" panose="020B0604020202020204" pitchFamily="34" charset="0"/>
              </a:rPr>
              <a:t> resource for healthcare professionals and the clinical encounter.</a:t>
            </a:r>
            <a:r>
              <a:rPr lang="en-GB" dirty="0">
                <a:latin typeface="Arial" panose="020B0604020202020204" pitchFamily="34" charset="0"/>
                <a:cs typeface="Arial" panose="020B0604020202020204" pitchFamily="34" charset="0"/>
              </a:rPr>
              <a:t> (pp. 75-94). Cham: Springer International Publishing. Available at: </a:t>
            </a:r>
            <a:r>
              <a:rPr lang="en-GB" dirty="0">
                <a:latin typeface="Arial" panose="020B0604020202020204" pitchFamily="34" charset="0"/>
                <a:cs typeface="Arial" panose="020B0604020202020204" pitchFamily="34" charset="0"/>
                <a:hlinkClick r:id="rId2"/>
              </a:rPr>
              <a:t>https://link.springer.com/chapter/10.1007/978-3-030-41239-5_5</a:t>
            </a:r>
            <a:r>
              <a:rPr lang="en-GB" dirty="0">
                <a:latin typeface="Arial" panose="020B0604020202020204" pitchFamily="34" charset="0"/>
                <a:cs typeface="Arial" panose="020B0604020202020204" pitchFamily="34" charset="0"/>
              </a:rPr>
              <a:t> (Accessed: 14 February 2026).</a:t>
            </a:r>
          </a:p>
          <a:p>
            <a:pPr>
              <a:lnSpc>
                <a:spcPct val="150000"/>
              </a:lnSpc>
            </a:pPr>
            <a:r>
              <a:rPr lang="en-GB" dirty="0" err="1">
                <a:latin typeface="Arial" panose="020B0604020202020204" pitchFamily="34" charset="0"/>
                <a:cs typeface="Arial" panose="020B0604020202020204" pitchFamily="34" charset="0"/>
              </a:rPr>
              <a:t>Schramme</a:t>
            </a:r>
            <a:r>
              <a:rPr lang="en-GB" dirty="0">
                <a:latin typeface="Arial" panose="020B0604020202020204" pitchFamily="34" charset="0"/>
                <a:cs typeface="Arial" panose="020B0604020202020204" pitchFamily="34" charset="0"/>
              </a:rPr>
              <a:t>, T. (2023) ‘Health as complete well-being: The WHO definition and beyond’, </a:t>
            </a:r>
            <a:r>
              <a:rPr lang="en-GB" i="1" dirty="0">
                <a:latin typeface="Arial" panose="020B0604020202020204" pitchFamily="34" charset="0"/>
                <a:cs typeface="Arial" panose="020B0604020202020204" pitchFamily="34" charset="0"/>
              </a:rPr>
              <a:t>Public Health Ethics</a:t>
            </a:r>
            <a:r>
              <a:rPr lang="en-GB" dirty="0">
                <a:latin typeface="Arial" panose="020B0604020202020204" pitchFamily="34" charset="0"/>
                <a:cs typeface="Arial" panose="020B0604020202020204" pitchFamily="34" charset="0"/>
              </a:rPr>
              <a:t>, </a:t>
            </a:r>
            <a:r>
              <a:rPr lang="en-GB" i="1" dirty="0">
                <a:latin typeface="Arial" panose="020B0604020202020204" pitchFamily="34" charset="0"/>
                <a:cs typeface="Arial" panose="020B0604020202020204" pitchFamily="34" charset="0"/>
              </a:rPr>
              <a:t>16</a:t>
            </a:r>
            <a:r>
              <a:rPr lang="en-GB" dirty="0">
                <a:latin typeface="Arial" panose="020B0604020202020204" pitchFamily="34" charset="0"/>
                <a:cs typeface="Arial" panose="020B0604020202020204" pitchFamily="34" charset="0"/>
              </a:rPr>
              <a:t>(3), pp.210-218. Available at: </a:t>
            </a:r>
            <a:r>
              <a:rPr lang="en-GB" dirty="0" err="1">
                <a:latin typeface="Arial" panose="020B0604020202020204" pitchFamily="34" charset="0"/>
                <a:cs typeface="Arial" panose="020B0604020202020204" pitchFamily="34" charset="0"/>
              </a:rPr>
              <a:t>doi</a:t>
            </a:r>
            <a:r>
              <a:rPr lang="en-GB" dirty="0">
                <a:latin typeface="Arial" panose="020B0604020202020204" pitchFamily="34" charset="0"/>
                <a:cs typeface="Arial" panose="020B0604020202020204" pitchFamily="34" charset="0"/>
              </a:rPr>
              <a:t>: </a:t>
            </a:r>
            <a:r>
              <a:rPr lang="en-GB" u="sng" dirty="0">
                <a:latin typeface="Arial" panose="020B0604020202020204" pitchFamily="34" charset="0"/>
                <a:cs typeface="Arial" panose="020B0604020202020204" pitchFamily="34" charset="0"/>
                <a:hlinkClick r:id="rId3"/>
              </a:rPr>
              <a:t>10.1093/</a:t>
            </a:r>
            <a:r>
              <a:rPr lang="en-GB" u="sng" dirty="0" err="1">
                <a:latin typeface="Arial" panose="020B0604020202020204" pitchFamily="34" charset="0"/>
                <a:cs typeface="Arial" panose="020B0604020202020204" pitchFamily="34" charset="0"/>
                <a:hlinkClick r:id="rId3"/>
              </a:rPr>
              <a:t>phe</a:t>
            </a:r>
            <a:r>
              <a:rPr lang="en-GB" u="sng" dirty="0">
                <a:latin typeface="Arial" panose="020B0604020202020204" pitchFamily="34" charset="0"/>
                <a:cs typeface="Arial" panose="020B0604020202020204" pitchFamily="34" charset="0"/>
                <a:hlinkClick r:id="rId3"/>
              </a:rPr>
              <a:t>/phad017</a:t>
            </a:r>
            <a:r>
              <a:rPr lang="en-GB" u="sng" dirty="0">
                <a:latin typeface="Arial" panose="020B0604020202020204" pitchFamily="34" charset="0"/>
                <a:cs typeface="Arial" panose="020B0604020202020204" pitchFamily="34" charset="0"/>
              </a:rPr>
              <a:t>.</a:t>
            </a:r>
          </a:p>
          <a:p>
            <a:pPr>
              <a:lnSpc>
                <a:spcPct val="150000"/>
              </a:lnSpc>
            </a:pPr>
            <a:r>
              <a:rPr lang="en-GB" dirty="0">
                <a:latin typeface="Arial" panose="020B0604020202020204" pitchFamily="34" charset="0"/>
                <a:cs typeface="Arial" panose="020B0604020202020204" pitchFamily="34" charset="0"/>
              </a:rPr>
              <a:t>SCIE (2011) </a:t>
            </a:r>
            <a:r>
              <a:rPr lang="en-GB" i="1" dirty="0">
                <a:latin typeface="Arial" panose="020B0604020202020204" pitchFamily="34" charset="0"/>
                <a:cs typeface="Arial" panose="020B0604020202020204" pitchFamily="34" charset="0"/>
              </a:rPr>
              <a:t>Personalisation and the Equality Act 2010</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4"/>
              </a:rPr>
              <a:t>https://www.scie.org.uk/providing-care/personalised-and-person-centred-care/personalisation-and-the-equality-act-2010/</a:t>
            </a:r>
            <a:r>
              <a:rPr lang="en-GB" dirty="0">
                <a:latin typeface="Arial" panose="020B0604020202020204" pitchFamily="34" charset="0"/>
                <a:cs typeface="Arial" panose="020B0604020202020204" pitchFamily="34" charset="0"/>
              </a:rPr>
              <a:t> (Accessed: 11 February 2026).</a:t>
            </a:r>
          </a:p>
          <a:p>
            <a:pPr>
              <a:lnSpc>
                <a:spcPct val="150000"/>
              </a:lnSpc>
            </a:pPr>
            <a:r>
              <a:rPr lang="en-GB" dirty="0">
                <a:latin typeface="Arial" panose="020B0604020202020204" pitchFamily="34" charset="0"/>
                <a:cs typeface="Arial" panose="020B0604020202020204" pitchFamily="34" charset="0"/>
              </a:rPr>
              <a:t>Senthil, S. (2024) Explaining the Holistic Approach to Health. Available at: </a:t>
            </a:r>
            <a:r>
              <a:rPr lang="en-GB" dirty="0">
                <a:latin typeface="Arial" panose="020B0604020202020204" pitchFamily="34" charset="0"/>
                <a:cs typeface="Arial" panose="020B0604020202020204" pitchFamily="34" charset="0"/>
                <a:hlinkClick r:id="rId5"/>
              </a:rPr>
              <a:t>https://www.linkedin.com/pulse/exploring-holistic-approach-health-sharmiladevi-senthil-zff8c</a:t>
            </a:r>
            <a:r>
              <a:rPr lang="en-GB" dirty="0">
                <a:latin typeface="Arial" panose="020B0604020202020204" pitchFamily="34" charset="0"/>
                <a:cs typeface="Arial" panose="020B0604020202020204" pitchFamily="34" charset="0"/>
              </a:rPr>
              <a:t> (Accessed: 14 February 2026).</a:t>
            </a:r>
          </a:p>
          <a:p>
            <a:pPr>
              <a:lnSpc>
                <a:spcPct val="150000"/>
              </a:lnSpc>
            </a:pP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591578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927B80B-0738-F0D7-87B8-F0BD05B8FB4F}"/>
              </a:ext>
            </a:extLst>
          </p:cNvPr>
          <p:cNvSpPr txBox="1"/>
          <p:nvPr/>
        </p:nvSpPr>
        <p:spPr>
          <a:xfrm>
            <a:off x="558800" y="533400"/>
            <a:ext cx="11074400" cy="4611519"/>
          </a:xfrm>
          <a:prstGeom prst="rect">
            <a:avLst/>
          </a:prstGeom>
          <a:noFill/>
        </p:spPr>
        <p:txBody>
          <a:bodyPr wrap="square" rtlCol="0">
            <a:spAutoFit/>
          </a:bodyPr>
          <a:lstStyle/>
          <a:p>
            <a:pPr>
              <a:lnSpc>
                <a:spcPct val="150000"/>
              </a:lnSpc>
            </a:pPr>
            <a:r>
              <a:rPr lang="en-GB" dirty="0" err="1">
                <a:latin typeface="Arial" panose="020B0604020202020204" pitchFamily="34" charset="0"/>
                <a:cs typeface="Arial" panose="020B0604020202020204" pitchFamily="34" charset="0"/>
              </a:rPr>
              <a:t>Svalastog</a:t>
            </a:r>
            <a:r>
              <a:rPr lang="en-GB" dirty="0">
                <a:latin typeface="Arial" panose="020B0604020202020204" pitchFamily="34" charset="0"/>
                <a:cs typeface="Arial" panose="020B0604020202020204" pitchFamily="34" charset="0"/>
              </a:rPr>
              <a:t>, A.L., Donev, D., Kristoffersen, N.J. and </a:t>
            </a:r>
            <a:r>
              <a:rPr lang="en-GB" dirty="0" err="1">
                <a:latin typeface="Arial" panose="020B0604020202020204" pitchFamily="34" charset="0"/>
                <a:cs typeface="Arial" panose="020B0604020202020204" pitchFamily="34" charset="0"/>
              </a:rPr>
              <a:t>Gajović</a:t>
            </a:r>
            <a:r>
              <a:rPr lang="en-GB" dirty="0">
                <a:latin typeface="Arial" panose="020B0604020202020204" pitchFamily="34" charset="0"/>
                <a:cs typeface="Arial" panose="020B0604020202020204" pitchFamily="34" charset="0"/>
              </a:rPr>
              <a:t>, S. (2017) ‘Concepts and definitions of health and health-related values in the knowledge landscapes of the digital society’, </a:t>
            </a:r>
            <a:r>
              <a:rPr lang="en-GB" i="1" dirty="0">
                <a:latin typeface="Arial" panose="020B0604020202020204" pitchFamily="34" charset="0"/>
                <a:cs typeface="Arial" panose="020B0604020202020204" pitchFamily="34" charset="0"/>
              </a:rPr>
              <a:t>Croatian medical journal</a:t>
            </a:r>
            <a:r>
              <a:rPr lang="en-GB" dirty="0">
                <a:latin typeface="Arial" panose="020B0604020202020204" pitchFamily="34" charset="0"/>
                <a:cs typeface="Arial" panose="020B0604020202020204" pitchFamily="34" charset="0"/>
              </a:rPr>
              <a:t>, </a:t>
            </a:r>
            <a:r>
              <a:rPr lang="en-GB" i="1" dirty="0">
                <a:latin typeface="Arial" panose="020B0604020202020204" pitchFamily="34" charset="0"/>
                <a:cs typeface="Arial" panose="020B0604020202020204" pitchFamily="34" charset="0"/>
              </a:rPr>
              <a:t>58</a:t>
            </a:r>
            <a:r>
              <a:rPr lang="en-GB" dirty="0">
                <a:latin typeface="Arial" panose="020B0604020202020204" pitchFamily="34" charset="0"/>
                <a:cs typeface="Arial" panose="020B0604020202020204" pitchFamily="34" charset="0"/>
              </a:rPr>
              <a:t>(6), p.431. Available at:  </a:t>
            </a:r>
            <a:r>
              <a:rPr lang="en-GB" dirty="0" err="1">
                <a:latin typeface="Arial" panose="020B0604020202020204" pitchFamily="34" charset="0"/>
                <a:cs typeface="Arial" panose="020B0604020202020204" pitchFamily="34" charset="0"/>
              </a:rPr>
              <a:t>doi</a:t>
            </a:r>
            <a:r>
              <a:rPr lang="en-GB" dirty="0">
                <a:latin typeface="Arial" panose="020B0604020202020204" pitchFamily="34" charset="0"/>
                <a:cs typeface="Arial" panose="020B0604020202020204" pitchFamily="34" charset="0"/>
              </a:rPr>
              <a:t>: </a:t>
            </a:r>
            <a:r>
              <a:rPr lang="en-GB" u="sng" dirty="0">
                <a:latin typeface="Arial" panose="020B0604020202020204" pitchFamily="34" charset="0"/>
                <a:cs typeface="Arial" panose="020B0604020202020204" pitchFamily="34" charset="0"/>
                <a:hlinkClick r:id="rId2"/>
              </a:rPr>
              <a:t>10.3325/cmj.2017.58.431</a:t>
            </a:r>
            <a:r>
              <a:rPr lang="en-GB" u="sng" dirty="0">
                <a:latin typeface="Arial" panose="020B0604020202020204" pitchFamily="34" charset="0"/>
                <a:cs typeface="Arial" panose="020B0604020202020204" pitchFamily="34" charset="0"/>
              </a:rPr>
              <a:t>.</a:t>
            </a:r>
          </a:p>
          <a:p>
            <a:pPr>
              <a:lnSpc>
                <a:spcPct val="150000"/>
              </a:lnSpc>
            </a:pPr>
            <a:r>
              <a:rPr lang="en-GB" dirty="0">
                <a:latin typeface="Arial" panose="020B0604020202020204" pitchFamily="34" charset="0"/>
                <a:cs typeface="Arial" panose="020B0604020202020204" pitchFamily="34" charset="0"/>
              </a:rPr>
              <a:t>Thakur, A. (2022) </a:t>
            </a:r>
            <a:r>
              <a:rPr lang="en-GB" i="1" dirty="0">
                <a:latin typeface="Arial" panose="020B0604020202020204" pitchFamily="34" charset="0"/>
                <a:cs typeface="Arial" panose="020B0604020202020204" pitchFamily="34" charset="0"/>
              </a:rPr>
              <a:t>Understanding the Concept: The Three Pillars of Sustainability</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3"/>
              </a:rPr>
              <a:t>https://www.northmist.com/blogs/news/understanding-the-concept-the-three-pillars-of-sustainability</a:t>
            </a:r>
            <a:r>
              <a:rPr lang="en-GB" dirty="0">
                <a:latin typeface="Arial" panose="020B0604020202020204" pitchFamily="34" charset="0"/>
                <a:cs typeface="Arial" panose="020B0604020202020204" pitchFamily="34" charset="0"/>
              </a:rPr>
              <a:t> (Accessed: 14 February 2026). </a:t>
            </a:r>
          </a:p>
          <a:p>
            <a:pPr>
              <a:lnSpc>
                <a:spcPct val="150000"/>
              </a:lnSpc>
            </a:pPr>
            <a:r>
              <a:rPr lang="en-GB" dirty="0">
                <a:latin typeface="Arial" panose="020B0604020202020204" pitchFamily="34" charset="0"/>
                <a:cs typeface="Arial" panose="020B0604020202020204" pitchFamily="34" charset="0"/>
              </a:rPr>
              <a:t>The Aspiring Medics(2022) </a:t>
            </a:r>
            <a:r>
              <a:rPr lang="en-GB" i="1" dirty="0">
                <a:latin typeface="Arial" panose="020B0604020202020204" pitchFamily="34" charset="0"/>
                <a:cs typeface="Arial" panose="020B0604020202020204" pitchFamily="34" charset="0"/>
              </a:rPr>
              <a:t>Health Promotion</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4"/>
              </a:rPr>
              <a:t>https://www.theaspiringmedics.co.uk/post/public-health-health-promotion</a:t>
            </a:r>
            <a:r>
              <a:rPr lang="en-GB" dirty="0">
                <a:latin typeface="Arial" panose="020B0604020202020204" pitchFamily="34" charset="0"/>
                <a:cs typeface="Arial" panose="020B0604020202020204" pitchFamily="34" charset="0"/>
              </a:rPr>
              <a:t> (Accessed: 13 February 2026).</a:t>
            </a:r>
          </a:p>
          <a:p>
            <a:pPr>
              <a:lnSpc>
                <a:spcPct val="150000"/>
              </a:lnSpc>
            </a:pPr>
            <a:r>
              <a:rPr lang="en-GB" dirty="0">
                <a:latin typeface="Arial" panose="020B0604020202020204" pitchFamily="34" charset="0"/>
                <a:cs typeface="Arial" panose="020B0604020202020204" pitchFamily="34" charset="0"/>
              </a:rPr>
              <a:t>The King’s Fund (2023) </a:t>
            </a:r>
            <a:r>
              <a:rPr lang="en-GB" i="1" dirty="0">
                <a:latin typeface="Arial" panose="020B0604020202020204" pitchFamily="34" charset="0"/>
                <a:cs typeface="Arial" panose="020B0604020202020204" pitchFamily="34" charset="0"/>
              </a:rPr>
              <a:t>The NHS in crisis – evaluating the radical alternatives</a:t>
            </a:r>
            <a:r>
              <a:rPr lang="en-GB" dirty="0">
                <a:latin typeface="Arial" panose="020B0604020202020204" pitchFamily="34" charset="0"/>
                <a:cs typeface="Arial" panose="020B0604020202020204" pitchFamily="34" charset="0"/>
              </a:rPr>
              <a:t>. Available at:</a:t>
            </a:r>
          </a:p>
          <a:p>
            <a:pPr>
              <a:lnSpc>
                <a:spcPct val="150000"/>
              </a:lnSpc>
            </a:pPr>
            <a:r>
              <a:rPr lang="en-GB" dirty="0">
                <a:latin typeface="Arial" panose="020B0604020202020204" pitchFamily="34" charset="0"/>
                <a:cs typeface="Arial" panose="020B0604020202020204" pitchFamily="34" charset="0"/>
                <a:hlinkClick r:id="rId5"/>
              </a:rPr>
              <a:t>https://www.kingsfund.org.uk/insight-and-analysis/long-reads/nhs-crisis-evaluating-radical-alternatives</a:t>
            </a:r>
            <a:r>
              <a:rPr lang="en-GB" dirty="0">
                <a:latin typeface="Arial" panose="020B0604020202020204" pitchFamily="34" charset="0"/>
                <a:cs typeface="Arial" panose="020B0604020202020204" pitchFamily="34" charset="0"/>
              </a:rPr>
              <a:t> (Accessed: 11 February 2026).</a:t>
            </a:r>
          </a:p>
        </p:txBody>
      </p:sp>
    </p:spTree>
    <p:extLst>
      <p:ext uri="{BB962C8B-B14F-4D97-AF65-F5344CB8AC3E}">
        <p14:creationId xmlns:p14="http://schemas.microsoft.com/office/powerpoint/2010/main" val="1943478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78475C2-B94E-1002-DDD5-4EA728C5F8E0}"/>
              </a:ext>
            </a:extLst>
          </p:cNvPr>
          <p:cNvSpPr txBox="1"/>
          <p:nvPr/>
        </p:nvSpPr>
        <p:spPr>
          <a:xfrm>
            <a:off x="347729" y="360609"/>
            <a:ext cx="11496541" cy="4196020"/>
          </a:xfrm>
          <a:prstGeom prst="rect">
            <a:avLst/>
          </a:prstGeom>
          <a:noFill/>
        </p:spPr>
        <p:txBody>
          <a:bodyPr wrap="square">
            <a:spAutoFit/>
          </a:bodyPr>
          <a:lstStyle/>
          <a:p>
            <a:pPr>
              <a:lnSpc>
                <a:spcPct val="150000"/>
              </a:lnSpc>
            </a:pPr>
            <a:r>
              <a:rPr lang="en-GB" dirty="0">
                <a:latin typeface="Arial" panose="020B0604020202020204" pitchFamily="34" charset="0"/>
                <a:cs typeface="Arial" panose="020B0604020202020204" pitchFamily="34" charset="0"/>
              </a:rPr>
              <a:t>The King’s Fund (2022) </a:t>
            </a:r>
            <a:r>
              <a:rPr lang="en-GB" i="1" dirty="0">
                <a:latin typeface="Arial" panose="020B0604020202020204" pitchFamily="34" charset="0"/>
                <a:cs typeface="Arial" panose="020B0604020202020204" pitchFamily="34" charset="0"/>
              </a:rPr>
              <a:t>The Covid-19 vaccination programme: trials, tribulations and successes. </a:t>
            </a:r>
            <a:r>
              <a:rPr lang="en-GB" dirty="0">
                <a:latin typeface="Arial" panose="020B0604020202020204" pitchFamily="34" charset="0"/>
                <a:cs typeface="Arial" panose="020B0604020202020204" pitchFamily="34" charset="0"/>
              </a:rPr>
              <a:t>Available at: </a:t>
            </a:r>
            <a:r>
              <a:rPr lang="en-GB" dirty="0">
                <a:latin typeface="Arial" panose="020B0604020202020204" pitchFamily="34" charset="0"/>
                <a:cs typeface="Arial" panose="020B0604020202020204" pitchFamily="34" charset="0"/>
                <a:hlinkClick r:id="rId2"/>
              </a:rPr>
              <a:t>https://www.kingsfund.org.uk/insight-and-analysis/reports/covid-19-vaccination-programme#</a:t>
            </a:r>
            <a:r>
              <a:rPr lang="en-GB" dirty="0">
                <a:latin typeface="Arial" panose="020B0604020202020204" pitchFamily="34" charset="0"/>
                <a:cs typeface="Arial" panose="020B0604020202020204" pitchFamily="34" charset="0"/>
              </a:rPr>
              <a:t> (Accessed: 13 February 2026).</a:t>
            </a:r>
          </a:p>
          <a:p>
            <a:pPr>
              <a:lnSpc>
                <a:spcPct val="150000"/>
              </a:lnSpc>
            </a:pPr>
            <a:r>
              <a:rPr lang="en-GB" dirty="0">
                <a:latin typeface="Arial" panose="020B0604020202020204" pitchFamily="34" charset="0"/>
                <a:cs typeface="Arial" panose="020B0604020202020204" pitchFamily="34" charset="0"/>
              </a:rPr>
              <a:t>United  Nations (2015) </a:t>
            </a:r>
            <a:r>
              <a:rPr lang="en-GB" i="1" dirty="0">
                <a:latin typeface="Arial" panose="020B0604020202020204" pitchFamily="34" charset="0"/>
                <a:cs typeface="Arial" panose="020B0604020202020204" pitchFamily="34" charset="0"/>
              </a:rPr>
              <a:t>The 17 Goals</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3"/>
              </a:rPr>
              <a:t>https://sdgs.un.org/goals</a:t>
            </a:r>
            <a:r>
              <a:rPr lang="en-GB" dirty="0">
                <a:latin typeface="Arial" panose="020B0604020202020204" pitchFamily="34" charset="0"/>
                <a:cs typeface="Arial" panose="020B0604020202020204" pitchFamily="34" charset="0"/>
              </a:rPr>
              <a:t> (Accessed:8 February 2025).</a:t>
            </a:r>
          </a:p>
          <a:p>
            <a:pPr>
              <a:lnSpc>
                <a:spcPct val="150000"/>
              </a:lnSpc>
            </a:pPr>
            <a:r>
              <a:rPr lang="en-GB" dirty="0">
                <a:latin typeface="Arial" panose="020B0604020202020204" pitchFamily="34" charset="0"/>
                <a:cs typeface="Arial" panose="020B0604020202020204" pitchFamily="34" charset="0"/>
              </a:rPr>
              <a:t>United Nations (2025)  </a:t>
            </a:r>
            <a:r>
              <a:rPr lang="en-GB" i="1" dirty="0">
                <a:latin typeface="Arial" panose="020B0604020202020204" pitchFamily="34" charset="0"/>
                <a:cs typeface="Arial" panose="020B0604020202020204" pitchFamily="34" charset="0"/>
              </a:rPr>
              <a:t>The Sustainable Development Goals</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4"/>
              </a:rPr>
              <a:t>https://www.un.org/sustainabledevelopment/development-goals/</a:t>
            </a:r>
            <a:r>
              <a:rPr lang="en-GB" dirty="0">
                <a:latin typeface="Arial" panose="020B0604020202020204" pitchFamily="34" charset="0"/>
                <a:cs typeface="Arial" panose="020B0604020202020204" pitchFamily="34" charset="0"/>
              </a:rPr>
              <a:t> (Accessed: 6 February 2026).</a:t>
            </a:r>
          </a:p>
          <a:p>
            <a:pPr>
              <a:lnSpc>
                <a:spcPct val="150000"/>
              </a:lnSpc>
            </a:pPr>
            <a:r>
              <a:rPr lang="en-GB" dirty="0">
                <a:latin typeface="Arial" panose="020B0604020202020204" pitchFamily="34" charset="0"/>
                <a:cs typeface="Arial" panose="020B0604020202020204" pitchFamily="34" charset="0"/>
              </a:rPr>
              <a:t> United Nations (2025) Goal 3: Ensure healthy lives and promote well- being for all at all ages. Available at: </a:t>
            </a:r>
            <a:r>
              <a:rPr lang="en-GB" dirty="0">
                <a:latin typeface="Arial" panose="020B0604020202020204" pitchFamily="34" charset="0"/>
                <a:cs typeface="Arial" panose="020B0604020202020204" pitchFamily="34" charset="0"/>
                <a:hlinkClick r:id="rId5"/>
              </a:rPr>
              <a:t>https://www.un.org/sustainabledevelopment/health/</a:t>
            </a:r>
            <a:r>
              <a:rPr lang="en-GB" dirty="0">
                <a:latin typeface="Arial" panose="020B0604020202020204" pitchFamily="34" charset="0"/>
                <a:cs typeface="Arial" panose="020B0604020202020204" pitchFamily="34" charset="0"/>
              </a:rPr>
              <a:t> (Accessed: 7 February 2026).</a:t>
            </a:r>
          </a:p>
          <a:p>
            <a:pPr>
              <a:lnSpc>
                <a:spcPct val="150000"/>
              </a:lnSpc>
            </a:pPr>
            <a:r>
              <a:rPr lang="en-GB" dirty="0">
                <a:latin typeface="Arial" panose="020B0604020202020204" pitchFamily="34" charset="0"/>
                <a:cs typeface="Arial" panose="020B0604020202020204" pitchFamily="34" charset="0"/>
              </a:rPr>
              <a:t>WHO (no date) </a:t>
            </a:r>
            <a:r>
              <a:rPr lang="en-GB" i="1" dirty="0">
                <a:latin typeface="Arial" panose="020B0604020202020204" pitchFamily="34" charset="0"/>
                <a:cs typeface="Arial" panose="020B0604020202020204" pitchFamily="34" charset="0"/>
              </a:rPr>
              <a:t>Promoting Well-being</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6"/>
              </a:rPr>
              <a:t>https://www.who.int/activities/promoting-well-being</a:t>
            </a:r>
            <a:r>
              <a:rPr lang="en-GB" dirty="0">
                <a:latin typeface="Arial" panose="020B0604020202020204" pitchFamily="34" charset="0"/>
                <a:cs typeface="Arial" panose="020B0604020202020204" pitchFamily="34" charset="0"/>
              </a:rPr>
              <a:t> (Accessed: 7 February 2026).</a:t>
            </a:r>
          </a:p>
        </p:txBody>
      </p:sp>
    </p:spTree>
    <p:extLst>
      <p:ext uri="{BB962C8B-B14F-4D97-AF65-F5344CB8AC3E}">
        <p14:creationId xmlns:p14="http://schemas.microsoft.com/office/powerpoint/2010/main" val="41231354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1966</TotalTime>
  <Words>2814</Words>
  <Application>Microsoft Office PowerPoint</Application>
  <PresentationFormat>Widescreen</PresentationFormat>
  <Paragraphs>164</Paragraphs>
  <Slides>26</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Aptos</vt:lpstr>
      <vt:lpstr>Aptos Display</vt:lpstr>
      <vt:lpstr>Arial</vt:lpstr>
      <vt:lpstr>Office Theme</vt:lpstr>
      <vt:lpstr>Health and Wellbeing and Sustainable Development BMHP6030  Component 1: Presentation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Tahira Yasmeen (2236533)</dc:creator>
  <cp:lastModifiedBy>Tahira Yasmeen (2236533)</cp:lastModifiedBy>
  <cp:revision>7</cp:revision>
  <dcterms:created xsi:type="dcterms:W3CDTF">2026-02-04T10:03:28Z</dcterms:created>
  <dcterms:modified xsi:type="dcterms:W3CDTF">2026-02-14T22:17:32Z</dcterms:modified>
</cp:coreProperties>
</file>