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2" r:id="rId3"/>
    <p:sldId id="257" r:id="rId4"/>
    <p:sldId id="261" r:id="rId5"/>
    <p:sldId id="258" r:id="rId6"/>
    <p:sldId id="259" r:id="rId7"/>
    <p:sldId id="263" r:id="rId8"/>
    <p:sldId id="264" r:id="rId9"/>
    <p:sldId id="265" r:id="rId10"/>
    <p:sldId id="26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p:cViewPr varScale="1">
        <p:scale>
          <a:sx n="114" d="100"/>
          <a:sy n="114" d="100"/>
        </p:scale>
        <p:origin x="18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5/26/2020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5/26/2020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5/26/2020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www.slashdev.co.uk/aor/"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Reflexology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35774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2753590"/>
            <a:ext cx="7117773" cy="3037609"/>
          </a:xfrm>
        </p:spPr>
        <p:txBody>
          <a:bodyPr>
            <a:normAutofit lnSpcReduction="10000"/>
          </a:bodyPr>
          <a:lstStyle/>
          <a:p>
            <a:r>
              <a:rPr lang="en-GB" dirty="0"/>
              <a:t>There have been references to working on the feet, hands and ears in many civilisations throughout history. An early Egyptian tomb drawing depicts what looks like a modern day Reflexology session and the fact that it was found in the Physician's tomb seems really relevant. The hieroglyphics read "Please do not hurt me" and the reply is "I shall act so you praise me".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99564" y="1914732"/>
            <a:ext cx="4565776" cy="3412918"/>
          </a:xfrm>
          <a:prstGeom prst="rect">
            <a:avLst/>
          </a:prstGeom>
        </p:spPr>
      </p:pic>
    </p:spTree>
    <p:extLst>
      <p:ext uri="{BB962C8B-B14F-4D97-AF65-F5344CB8AC3E}">
        <p14:creationId xmlns:p14="http://schemas.microsoft.com/office/powerpoint/2010/main" val="193273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reflexology?</a:t>
            </a:r>
          </a:p>
        </p:txBody>
      </p:sp>
      <p:sp>
        <p:nvSpPr>
          <p:cNvPr id="3" name="Content Placeholder 2"/>
          <p:cNvSpPr>
            <a:spLocks noGrp="1"/>
          </p:cNvSpPr>
          <p:nvPr>
            <p:ph idx="1"/>
          </p:nvPr>
        </p:nvSpPr>
        <p:spPr/>
        <p:txBody>
          <a:bodyPr/>
          <a:lstStyle/>
          <a:p>
            <a:pPr fontAlgn="base"/>
            <a:r>
              <a:rPr lang="en-GB" dirty="0"/>
              <a:t>Reflexology is a non-intrusive complementary health therapy, based on the theory that </a:t>
            </a:r>
            <a:r>
              <a:rPr lang="en-GB" u="sng" dirty="0">
                <a:hlinkClick r:id="rId2"/>
              </a:rPr>
              <a:t>different points on the feet,</a:t>
            </a:r>
            <a:r>
              <a:rPr lang="en-GB" dirty="0"/>
              <a:t> lower leg, hands, face or ears correspond with different areas of the body. </a:t>
            </a:r>
          </a:p>
          <a:p>
            <a:pPr fontAlgn="base"/>
            <a:r>
              <a:rPr lang="en-GB" dirty="0"/>
              <a:t>Reflexologists work holistically with their clients and aim to work alongside allopathic healthcare to promote better health for their clients. </a:t>
            </a:r>
          </a:p>
          <a:p>
            <a:endParaRPr lang="en-GB" dirty="0"/>
          </a:p>
        </p:txBody>
      </p:sp>
    </p:spTree>
    <p:extLst>
      <p:ext uri="{BB962C8B-B14F-4D97-AF65-F5344CB8AC3E}">
        <p14:creationId xmlns:p14="http://schemas.microsoft.com/office/powerpoint/2010/main" val="203133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2645" y="670961"/>
            <a:ext cx="6512503" cy="4961343"/>
          </a:xfrm>
          <a:prstGeom prst="rect">
            <a:avLst/>
          </a:prstGeom>
        </p:spPr>
      </p:pic>
    </p:spTree>
    <p:extLst>
      <p:ext uri="{BB962C8B-B14F-4D97-AF65-F5344CB8AC3E}">
        <p14:creationId xmlns:p14="http://schemas.microsoft.com/office/powerpoint/2010/main" val="374386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Well trained reflexologists do not claim to cure, diagnose or prescribe</a:t>
            </a:r>
            <a:r>
              <a:rPr lang="en-GB" dirty="0"/>
              <a:t>.</a:t>
            </a:r>
          </a:p>
        </p:txBody>
      </p:sp>
      <p:sp>
        <p:nvSpPr>
          <p:cNvPr id="3" name="Content Placeholder 2"/>
          <p:cNvSpPr>
            <a:spLocks noGrp="1"/>
          </p:cNvSpPr>
          <p:nvPr>
            <p:ph idx="1"/>
          </p:nvPr>
        </p:nvSpPr>
        <p:spPr/>
        <p:txBody>
          <a:bodyPr/>
          <a:lstStyle/>
          <a:p>
            <a:r>
              <a:rPr lang="en-GB" dirty="0"/>
              <a:t>Reflexology is a very individual treatment which is tailored to you as a whole person, taking into account both physical and non-physical factors that might be affecting your wellbeing. Some people find it works for them - some don't. The best way to find out is to try it!</a:t>
            </a:r>
          </a:p>
        </p:txBody>
      </p:sp>
    </p:spTree>
    <p:extLst>
      <p:ext uri="{BB962C8B-B14F-4D97-AF65-F5344CB8AC3E}">
        <p14:creationId xmlns:p14="http://schemas.microsoft.com/office/powerpoint/2010/main" val="2469275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does it claim to do ?</a:t>
            </a:r>
          </a:p>
        </p:txBody>
      </p:sp>
      <p:sp>
        <p:nvSpPr>
          <p:cNvPr id="3" name="Content Placeholder 2"/>
          <p:cNvSpPr>
            <a:spLocks noGrp="1"/>
          </p:cNvSpPr>
          <p:nvPr>
            <p:ph idx="1"/>
          </p:nvPr>
        </p:nvSpPr>
        <p:spPr/>
        <p:txBody>
          <a:bodyPr/>
          <a:lstStyle/>
          <a:p>
            <a:r>
              <a:rPr lang="en-GB" dirty="0"/>
              <a:t>Reflexology helps the body to restore its balance naturally. Usually, after a treatment your tension may be reduced and you might feel relaxed. You might also notice yourself sleeping better and find your mood and sense of wellbeing improving. You may also find that other aspects improve too; however, this happens on an individual basis.</a:t>
            </a:r>
          </a:p>
        </p:txBody>
      </p:sp>
    </p:spTree>
    <p:extLst>
      <p:ext uri="{BB962C8B-B14F-4D97-AF65-F5344CB8AC3E}">
        <p14:creationId xmlns:p14="http://schemas.microsoft.com/office/powerpoint/2010/main" val="3057481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Benefits of reflexology </a:t>
            </a:r>
          </a:p>
        </p:txBody>
      </p:sp>
      <p:sp>
        <p:nvSpPr>
          <p:cNvPr id="3" name="Content Placeholder 2"/>
          <p:cNvSpPr>
            <a:spLocks noGrp="1"/>
          </p:cNvSpPr>
          <p:nvPr>
            <p:ph idx="1"/>
          </p:nvPr>
        </p:nvSpPr>
        <p:spPr/>
        <p:txBody>
          <a:bodyPr/>
          <a:lstStyle/>
          <a:p>
            <a:r>
              <a:rPr lang="en-GB" dirty="0"/>
              <a:t>Some of the </a:t>
            </a:r>
            <a:r>
              <a:rPr lang="en-GB" b="1" dirty="0"/>
              <a:t>benefits of reflexology</a:t>
            </a:r>
            <a:r>
              <a:rPr lang="en-GB" dirty="0"/>
              <a:t> include its ability to stimulate nerve function, increases energy, boosts circulation, induces a deep state of relaxation, eliminates toxins, stimulates the central nervous system, prevents migraines, cleans up urinary tract conditions, speeds recovery after injury or surgery, to name a few. </a:t>
            </a:r>
          </a:p>
        </p:txBody>
      </p:sp>
    </p:spTree>
    <p:extLst>
      <p:ext uri="{BB962C8B-B14F-4D97-AF65-F5344CB8AC3E}">
        <p14:creationId xmlns:p14="http://schemas.microsoft.com/office/powerpoint/2010/main" val="3977343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Contraindications</a:t>
            </a:r>
          </a:p>
        </p:txBody>
      </p:sp>
      <p:sp>
        <p:nvSpPr>
          <p:cNvPr id="7" name="Content Placeholder 6"/>
          <p:cNvSpPr>
            <a:spLocks noGrp="1"/>
          </p:cNvSpPr>
          <p:nvPr>
            <p:ph idx="1"/>
          </p:nvPr>
        </p:nvSpPr>
        <p:spPr/>
        <p:txBody>
          <a:bodyPr>
            <a:normAutofit lnSpcReduction="10000"/>
          </a:bodyPr>
          <a:lstStyle/>
          <a:p>
            <a:pPr fontAlgn="base"/>
            <a:r>
              <a:rPr lang="en-GB" dirty="0"/>
              <a:t>Acute </a:t>
            </a:r>
            <a:r>
              <a:rPr lang="en-GB" b="1" dirty="0"/>
              <a:t>inflammation of the circulatory</a:t>
            </a:r>
            <a:r>
              <a:rPr lang="en-GB" dirty="0"/>
              <a:t> or lymphatic system (for risk of triggering a thrombus)</a:t>
            </a:r>
          </a:p>
          <a:p>
            <a:pPr fontAlgn="base"/>
            <a:r>
              <a:rPr lang="en-GB" b="1" dirty="0"/>
              <a:t>Ischemic heart disease</a:t>
            </a:r>
            <a:r>
              <a:rPr lang="en-GB" dirty="0"/>
              <a:t> (angina pectoris, thrombosis, myocardial infarction, etc.)</a:t>
            </a:r>
          </a:p>
          <a:p>
            <a:pPr fontAlgn="base"/>
            <a:r>
              <a:rPr lang="en-GB" dirty="0"/>
              <a:t>Acute </a:t>
            </a:r>
            <a:r>
              <a:rPr lang="en-GB" b="1" dirty="0"/>
              <a:t>rheumatic</a:t>
            </a:r>
            <a:r>
              <a:rPr lang="en-GB" dirty="0"/>
              <a:t> fever</a:t>
            </a:r>
          </a:p>
          <a:p>
            <a:pPr fontAlgn="base"/>
            <a:r>
              <a:rPr lang="en-GB" b="1" dirty="0"/>
              <a:t>Diseases of the veins</a:t>
            </a:r>
            <a:r>
              <a:rPr lang="en-GB" dirty="0"/>
              <a:t> (phlebitis, varicose veins, deep vein thrombosis, renal vein thrombosis)</a:t>
            </a:r>
          </a:p>
          <a:p>
            <a:endParaRPr lang="en-GB" dirty="0"/>
          </a:p>
        </p:txBody>
      </p:sp>
    </p:spTree>
    <p:extLst>
      <p:ext uri="{BB962C8B-B14F-4D97-AF65-F5344CB8AC3E}">
        <p14:creationId xmlns:p14="http://schemas.microsoft.com/office/powerpoint/2010/main" val="755474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Contraindications </a:t>
            </a:r>
          </a:p>
        </p:txBody>
      </p:sp>
      <p:sp>
        <p:nvSpPr>
          <p:cNvPr id="3" name="Content Placeholder 2"/>
          <p:cNvSpPr>
            <a:spLocks noGrp="1"/>
          </p:cNvSpPr>
          <p:nvPr>
            <p:ph idx="1"/>
          </p:nvPr>
        </p:nvSpPr>
        <p:spPr/>
        <p:txBody>
          <a:bodyPr/>
          <a:lstStyle/>
          <a:p>
            <a:pPr fontAlgn="base"/>
            <a:r>
              <a:rPr lang="en-GB" b="1" dirty="0"/>
              <a:t>Diseases of the vessels</a:t>
            </a:r>
            <a:r>
              <a:rPr lang="en-GB" dirty="0"/>
              <a:t> and lymph nodes (lymphomas, infections, etc.)</a:t>
            </a:r>
          </a:p>
          <a:p>
            <a:pPr fontAlgn="base"/>
            <a:r>
              <a:rPr lang="en-GB" b="1" dirty="0"/>
              <a:t>Aneurysms</a:t>
            </a:r>
            <a:r>
              <a:rPr lang="en-GB" dirty="0"/>
              <a:t> (for the risk involved the heart work at a more forced)</a:t>
            </a:r>
          </a:p>
          <a:p>
            <a:pPr fontAlgn="base"/>
            <a:r>
              <a:rPr lang="en-GB" dirty="0"/>
              <a:t>Pregnancies at </a:t>
            </a:r>
            <a:r>
              <a:rPr lang="en-GB" b="1" dirty="0"/>
              <a:t>risk of abortion</a:t>
            </a:r>
            <a:endParaRPr lang="en-GB" dirty="0"/>
          </a:p>
          <a:p>
            <a:pPr fontAlgn="base"/>
            <a:r>
              <a:rPr lang="en-GB" dirty="0"/>
              <a:t>Persons with foreign bodies lodged near vital organs.</a:t>
            </a:r>
          </a:p>
          <a:p>
            <a:pPr fontAlgn="base"/>
            <a:r>
              <a:rPr lang="en-GB" dirty="0"/>
              <a:t>Injuries to the foot of such </a:t>
            </a:r>
            <a:r>
              <a:rPr lang="en-GB" b="1" dirty="0"/>
              <a:t>wounds</a:t>
            </a:r>
            <a:r>
              <a:rPr lang="en-GB" dirty="0"/>
              <a:t>, fractures, strains, sprains or other problems that make it hard to work directly on it.</a:t>
            </a:r>
          </a:p>
          <a:p>
            <a:endParaRPr lang="en-GB" dirty="0"/>
          </a:p>
        </p:txBody>
      </p:sp>
    </p:spTree>
    <p:extLst>
      <p:ext uri="{BB962C8B-B14F-4D97-AF65-F5344CB8AC3E}">
        <p14:creationId xmlns:p14="http://schemas.microsoft.com/office/powerpoint/2010/main" val="2638040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much research is there supporting reflexology?</a:t>
            </a:r>
          </a:p>
        </p:txBody>
      </p:sp>
      <p:sp>
        <p:nvSpPr>
          <p:cNvPr id="3" name="Content Placeholder 2"/>
          <p:cNvSpPr>
            <a:spLocks noGrp="1"/>
          </p:cNvSpPr>
          <p:nvPr>
            <p:ph idx="1"/>
          </p:nvPr>
        </p:nvSpPr>
        <p:spPr/>
        <p:txBody>
          <a:bodyPr/>
          <a:lstStyle/>
          <a:p>
            <a:r>
              <a:rPr lang="en-GB" dirty="0"/>
              <a:t>There have been some positive research projects carried out with reflexology; however, as yet, there is not a large enough body of evidence for us to make clinical claims of effectiveness. </a:t>
            </a:r>
          </a:p>
          <a:p>
            <a:r>
              <a:rPr lang="en-GB" dirty="0"/>
              <a:t>Your task is to find literature on the effectiveness or ineffectiveness of reflexology be prepared to feedback. </a:t>
            </a:r>
          </a:p>
        </p:txBody>
      </p:sp>
    </p:spTree>
    <p:extLst>
      <p:ext uri="{BB962C8B-B14F-4D97-AF65-F5344CB8AC3E}">
        <p14:creationId xmlns:p14="http://schemas.microsoft.com/office/powerpoint/2010/main" val="24348847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15</TotalTime>
  <Words>509</Words>
  <Application>Microsoft Office PowerPoint</Application>
  <PresentationFormat>Widescreen</PresentationFormat>
  <Paragraphs>25</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Tw Cen MT</vt:lpstr>
      <vt:lpstr>Circuit</vt:lpstr>
      <vt:lpstr>Reflexology </vt:lpstr>
      <vt:lpstr>PowerPoint Presentation</vt:lpstr>
      <vt:lpstr>What is reflexology?</vt:lpstr>
      <vt:lpstr>PowerPoint Presentation</vt:lpstr>
      <vt:lpstr>Well trained reflexologists do not claim to cure, diagnose or prescribe.</vt:lpstr>
      <vt:lpstr>What does it claim to do ?</vt:lpstr>
      <vt:lpstr>Benefits of reflexology </vt:lpstr>
      <vt:lpstr>Contraindications</vt:lpstr>
      <vt:lpstr>Contraindications </vt:lpstr>
      <vt:lpstr>How much research is there supporting reflexology?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Reflexology</dc:title>
  <dc:creator>Felicity Page</dc:creator>
  <cp:lastModifiedBy>Mark Gallagher-Read</cp:lastModifiedBy>
  <cp:revision>1</cp:revision>
  <dcterms:created xsi:type="dcterms:W3CDTF">2017-09-06T13:08:09Z</dcterms:created>
  <dcterms:modified xsi:type="dcterms:W3CDTF">2020-05-26T07:49:32Z</dcterms:modified>
</cp:coreProperties>
</file>