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2" r:id="rId14"/>
    <p:sldId id="268" r:id="rId15"/>
    <p:sldId id="270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8F96"/>
    <a:srgbClr val="429E53"/>
    <a:srgbClr val="49C45F"/>
    <a:srgbClr val="B587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F7C643-57B0-426E-8AE8-906A5F1A5132}" type="doc">
      <dgm:prSet loTypeId="urn:microsoft.com/office/officeart/2005/8/layout/hList6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9ADEAE6E-3A22-468A-9B6D-57B87193933A}">
      <dgm:prSet phldr="0"/>
      <dgm:spPr/>
      <dgm:t>
        <a:bodyPr/>
        <a:lstStyle/>
        <a:p>
          <a:pPr rtl="0"/>
          <a:r>
            <a:rPr lang="en-GB" b="1"/>
            <a:t>Who is </a:t>
          </a:r>
          <a:r>
            <a:rPr lang="en-GB" b="1">
              <a:latin typeface="Bell MT"/>
            </a:rPr>
            <a:t>Savour</a:t>
          </a:r>
          <a:r>
            <a:rPr lang="en-GB" b="1"/>
            <a:t> Foods?</a:t>
          </a:r>
          <a:endParaRPr lang="en-GB">
            <a:latin typeface="Bell MT"/>
          </a:endParaRPr>
        </a:p>
      </dgm:t>
    </dgm:pt>
    <dgm:pt modelId="{CE130EFC-09A4-4AC1-8A77-055DDA680F32}" type="parTrans" cxnId="{661CB669-4787-41B8-B543-09F8321A1F72}">
      <dgm:prSet/>
      <dgm:spPr/>
    </dgm:pt>
    <dgm:pt modelId="{CC93C99D-C75F-4322-9194-1D22512AA361}" type="sibTrans" cxnId="{661CB669-4787-41B8-B543-09F8321A1F72}">
      <dgm:prSet/>
      <dgm:spPr/>
    </dgm:pt>
    <dgm:pt modelId="{CE834627-85DC-4018-922F-9D9E23931DA8}">
      <dgm:prSet phldr="0"/>
      <dgm:spPr/>
      <dgm:t>
        <a:bodyPr/>
        <a:lstStyle/>
        <a:p>
          <a:pPr rtl="0"/>
          <a:r>
            <a:rPr lang="en-GB" b="1"/>
            <a:t>Savour Foods Services</a:t>
          </a:r>
          <a:endParaRPr lang="en-GB">
            <a:latin typeface="Bell MT"/>
          </a:endParaRPr>
        </a:p>
      </dgm:t>
    </dgm:pt>
    <dgm:pt modelId="{83D1F7D5-D07F-488F-AF49-AC1F96AFD1FB}" type="parTrans" cxnId="{96FC6CB4-DB9E-4DE3-B6CF-1C1B8A985655}">
      <dgm:prSet/>
      <dgm:spPr/>
    </dgm:pt>
    <dgm:pt modelId="{87BA5D46-D043-4836-887D-4F8CAE846020}" type="sibTrans" cxnId="{96FC6CB4-DB9E-4DE3-B6CF-1C1B8A985655}">
      <dgm:prSet/>
      <dgm:spPr/>
    </dgm:pt>
    <dgm:pt modelId="{E61F1708-8E19-4123-AB52-3346CC48B62D}">
      <dgm:prSet phldr="0"/>
      <dgm:spPr/>
      <dgm:t>
        <a:bodyPr/>
        <a:lstStyle/>
        <a:p>
          <a:pPr rtl="0"/>
          <a:r>
            <a:rPr lang="en-GB" b="1">
              <a:latin typeface="Bell MT"/>
            </a:rPr>
            <a:t>Outcome</a:t>
          </a:r>
          <a:r>
            <a:rPr lang="en-GB" b="1"/>
            <a:t> of </a:t>
          </a:r>
          <a:r>
            <a:rPr lang="en-GB" b="1">
              <a:latin typeface="Bell MT"/>
            </a:rPr>
            <a:t>savour</a:t>
          </a:r>
          <a:r>
            <a:rPr lang="en-GB" b="1"/>
            <a:t> Foods</a:t>
          </a:r>
          <a:endParaRPr lang="en-GB">
            <a:latin typeface="Bell MT"/>
          </a:endParaRPr>
        </a:p>
      </dgm:t>
    </dgm:pt>
    <dgm:pt modelId="{876BEC5F-8D01-47D4-9BC8-D1F47622D66F}" type="parTrans" cxnId="{FF9A849D-5A74-4A5B-B2EE-31D3EFBEECA1}">
      <dgm:prSet/>
      <dgm:spPr/>
    </dgm:pt>
    <dgm:pt modelId="{C1B379B4-5CF7-4D53-B605-B0FAE8EB7DB6}" type="sibTrans" cxnId="{FF9A849D-5A74-4A5B-B2EE-31D3EFBEECA1}">
      <dgm:prSet/>
      <dgm:spPr/>
    </dgm:pt>
    <dgm:pt modelId="{191CAC20-F099-42DF-967A-266A3F1B860E}" type="pres">
      <dgm:prSet presAssocID="{D7F7C643-57B0-426E-8AE8-906A5F1A5132}" presName="Name0" presStyleCnt="0">
        <dgm:presLayoutVars>
          <dgm:dir/>
          <dgm:resizeHandles val="exact"/>
        </dgm:presLayoutVars>
      </dgm:prSet>
      <dgm:spPr/>
    </dgm:pt>
    <dgm:pt modelId="{2243A378-7B24-4B0A-BDFF-3C89836D6419}" type="pres">
      <dgm:prSet presAssocID="{9ADEAE6E-3A22-468A-9B6D-57B87193933A}" presName="node" presStyleLbl="node1" presStyleIdx="0" presStyleCnt="3">
        <dgm:presLayoutVars>
          <dgm:bulletEnabled val="1"/>
        </dgm:presLayoutVars>
      </dgm:prSet>
      <dgm:spPr/>
    </dgm:pt>
    <dgm:pt modelId="{3BA6BCE0-DF3D-450F-93C9-926ADBE5E1D7}" type="pres">
      <dgm:prSet presAssocID="{CC93C99D-C75F-4322-9194-1D22512AA361}" presName="sibTrans" presStyleCnt="0"/>
      <dgm:spPr/>
    </dgm:pt>
    <dgm:pt modelId="{F9CE50E6-1835-498E-804F-0836E038679C}" type="pres">
      <dgm:prSet presAssocID="{CE834627-85DC-4018-922F-9D9E23931DA8}" presName="node" presStyleLbl="node1" presStyleIdx="1" presStyleCnt="3">
        <dgm:presLayoutVars>
          <dgm:bulletEnabled val="1"/>
        </dgm:presLayoutVars>
      </dgm:prSet>
      <dgm:spPr/>
    </dgm:pt>
    <dgm:pt modelId="{23A48987-B050-4AED-91A6-0188789DF232}" type="pres">
      <dgm:prSet presAssocID="{87BA5D46-D043-4836-887D-4F8CAE846020}" presName="sibTrans" presStyleCnt="0"/>
      <dgm:spPr/>
    </dgm:pt>
    <dgm:pt modelId="{15640753-8EA8-4032-A2FA-6207D9346DE7}" type="pres">
      <dgm:prSet presAssocID="{E61F1708-8E19-4123-AB52-3346CC48B62D}" presName="node" presStyleLbl="node1" presStyleIdx="2" presStyleCnt="3">
        <dgm:presLayoutVars>
          <dgm:bulletEnabled val="1"/>
        </dgm:presLayoutVars>
      </dgm:prSet>
      <dgm:spPr/>
    </dgm:pt>
  </dgm:ptLst>
  <dgm:cxnLst>
    <dgm:cxn modelId="{F98ECD24-5570-49C0-ACEE-1ABEA91720E6}" type="presOf" srcId="{E61F1708-8E19-4123-AB52-3346CC48B62D}" destId="{15640753-8EA8-4032-A2FA-6207D9346DE7}" srcOrd="0" destOrd="0" presId="urn:microsoft.com/office/officeart/2005/8/layout/hList6"/>
    <dgm:cxn modelId="{4CEF4141-7699-4F41-9197-780EAC3AB745}" type="presOf" srcId="{D7F7C643-57B0-426E-8AE8-906A5F1A5132}" destId="{191CAC20-F099-42DF-967A-266A3F1B860E}" srcOrd="0" destOrd="0" presId="urn:microsoft.com/office/officeart/2005/8/layout/hList6"/>
    <dgm:cxn modelId="{661CB669-4787-41B8-B543-09F8321A1F72}" srcId="{D7F7C643-57B0-426E-8AE8-906A5F1A5132}" destId="{9ADEAE6E-3A22-468A-9B6D-57B87193933A}" srcOrd="0" destOrd="0" parTransId="{CE130EFC-09A4-4AC1-8A77-055DDA680F32}" sibTransId="{CC93C99D-C75F-4322-9194-1D22512AA361}"/>
    <dgm:cxn modelId="{FF9A849D-5A74-4A5B-B2EE-31D3EFBEECA1}" srcId="{D7F7C643-57B0-426E-8AE8-906A5F1A5132}" destId="{E61F1708-8E19-4123-AB52-3346CC48B62D}" srcOrd="2" destOrd="0" parTransId="{876BEC5F-8D01-47D4-9BC8-D1F47622D66F}" sibTransId="{C1B379B4-5CF7-4D53-B605-B0FAE8EB7DB6}"/>
    <dgm:cxn modelId="{96FC6CB4-DB9E-4DE3-B6CF-1C1B8A985655}" srcId="{D7F7C643-57B0-426E-8AE8-906A5F1A5132}" destId="{CE834627-85DC-4018-922F-9D9E23931DA8}" srcOrd="1" destOrd="0" parTransId="{83D1F7D5-D07F-488F-AF49-AC1F96AFD1FB}" sibTransId="{87BA5D46-D043-4836-887D-4F8CAE846020}"/>
    <dgm:cxn modelId="{B841A7B7-53B3-40C0-BD7A-F12FFAF353FC}" type="presOf" srcId="{CE834627-85DC-4018-922F-9D9E23931DA8}" destId="{F9CE50E6-1835-498E-804F-0836E038679C}" srcOrd="0" destOrd="0" presId="urn:microsoft.com/office/officeart/2005/8/layout/hList6"/>
    <dgm:cxn modelId="{CFC5B7D5-237C-4796-8A1B-23B42EEC086A}" type="presOf" srcId="{9ADEAE6E-3A22-468A-9B6D-57B87193933A}" destId="{2243A378-7B24-4B0A-BDFF-3C89836D6419}" srcOrd="0" destOrd="0" presId="urn:microsoft.com/office/officeart/2005/8/layout/hList6"/>
    <dgm:cxn modelId="{E345842B-84F9-4AFF-ABC5-9CC6417D4AC6}" type="presParOf" srcId="{191CAC20-F099-42DF-967A-266A3F1B860E}" destId="{2243A378-7B24-4B0A-BDFF-3C89836D6419}" srcOrd="0" destOrd="0" presId="urn:microsoft.com/office/officeart/2005/8/layout/hList6"/>
    <dgm:cxn modelId="{BA4585C8-736B-4F8C-B64A-A37496A0E831}" type="presParOf" srcId="{191CAC20-F099-42DF-967A-266A3F1B860E}" destId="{3BA6BCE0-DF3D-450F-93C9-926ADBE5E1D7}" srcOrd="1" destOrd="0" presId="urn:microsoft.com/office/officeart/2005/8/layout/hList6"/>
    <dgm:cxn modelId="{285B82F4-8DF7-420F-A379-9CDEFAAE961C}" type="presParOf" srcId="{191CAC20-F099-42DF-967A-266A3F1B860E}" destId="{F9CE50E6-1835-498E-804F-0836E038679C}" srcOrd="2" destOrd="0" presId="urn:microsoft.com/office/officeart/2005/8/layout/hList6"/>
    <dgm:cxn modelId="{36A60AF6-CECC-402E-A4AE-216EBF0CF653}" type="presParOf" srcId="{191CAC20-F099-42DF-967A-266A3F1B860E}" destId="{23A48987-B050-4AED-91A6-0188789DF232}" srcOrd="3" destOrd="0" presId="urn:microsoft.com/office/officeart/2005/8/layout/hList6"/>
    <dgm:cxn modelId="{8E3DD351-A828-4E5B-BCAA-7F7A76711462}" type="presParOf" srcId="{191CAC20-F099-42DF-967A-266A3F1B860E}" destId="{15640753-8EA8-4032-A2FA-6207D9346DE7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D48121-B428-4BBC-94FB-7121B3033811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76647AD-18B4-41F9-98FF-3C853C43808B}">
      <dgm:prSet phldr="0"/>
      <dgm:spPr/>
      <dgm:t>
        <a:bodyPr/>
        <a:lstStyle/>
        <a:p>
          <a:pPr rtl="0"/>
          <a:r>
            <a:rPr lang="en-GB" b="1"/>
            <a:t>Savour Foods Profile</a:t>
          </a:r>
          <a:endParaRPr lang="en-GB">
            <a:latin typeface="Bell MT"/>
          </a:endParaRPr>
        </a:p>
      </dgm:t>
    </dgm:pt>
    <dgm:pt modelId="{57D3C005-5A95-401E-A1AC-36F4A811A9F3}" type="parTrans" cxnId="{611C2FE6-BE7D-4267-A98C-9F703C1E5A12}">
      <dgm:prSet/>
      <dgm:spPr/>
    </dgm:pt>
    <dgm:pt modelId="{1D3D3615-45B9-49BF-92CD-58A927157198}" type="sibTrans" cxnId="{611C2FE6-BE7D-4267-A98C-9F703C1E5A12}">
      <dgm:prSet/>
      <dgm:spPr/>
      <dgm:t>
        <a:bodyPr/>
        <a:lstStyle/>
        <a:p>
          <a:endParaRPr lang="en-GB"/>
        </a:p>
      </dgm:t>
    </dgm:pt>
    <dgm:pt modelId="{B76BDD38-C7DC-4A0D-8E3C-46B324316284}">
      <dgm:prSet phldr="0"/>
      <dgm:spPr/>
      <dgm:t>
        <a:bodyPr/>
        <a:lstStyle/>
        <a:p>
          <a:pPr rtl="0"/>
          <a:r>
            <a:rPr lang="en-GB" b="1"/>
            <a:t>Savour Foods Mission</a:t>
          </a:r>
          <a:endParaRPr lang="en-GB" b="1">
            <a:latin typeface="Bell MT"/>
          </a:endParaRPr>
        </a:p>
      </dgm:t>
    </dgm:pt>
    <dgm:pt modelId="{A0B0F6EA-96C4-4676-A5AE-8278B9914325}" type="parTrans" cxnId="{6EEBB4A2-202F-4A40-9A39-E01E1BADCA60}">
      <dgm:prSet/>
      <dgm:spPr/>
    </dgm:pt>
    <dgm:pt modelId="{B258E281-76F5-4E91-B3BB-BCA272ED2733}" type="sibTrans" cxnId="{6EEBB4A2-202F-4A40-9A39-E01E1BADCA60}">
      <dgm:prSet/>
      <dgm:spPr/>
      <dgm:t>
        <a:bodyPr/>
        <a:lstStyle/>
        <a:p>
          <a:endParaRPr lang="en-GB"/>
        </a:p>
      </dgm:t>
    </dgm:pt>
    <dgm:pt modelId="{F6F8AF6B-89C5-4669-945D-FB4943F48668}">
      <dgm:prSet phldr="0"/>
      <dgm:spPr/>
      <dgm:t>
        <a:bodyPr/>
        <a:lstStyle/>
        <a:p>
          <a:pPr rtl="0"/>
          <a:r>
            <a:rPr lang="en-GB" b="1"/>
            <a:t>Savour Foods Vision</a:t>
          </a:r>
          <a:endParaRPr lang="en-GB" b="1">
            <a:latin typeface="Bell MT"/>
          </a:endParaRPr>
        </a:p>
      </dgm:t>
    </dgm:pt>
    <dgm:pt modelId="{81F68962-C474-4D1F-A915-B75A371C9420}" type="parTrans" cxnId="{2FCBB09F-E948-43BC-966C-541305A6CDCF}">
      <dgm:prSet/>
      <dgm:spPr/>
    </dgm:pt>
    <dgm:pt modelId="{7FDFC22F-F326-47E3-B73D-B7D25B7BA125}" type="sibTrans" cxnId="{2FCBB09F-E948-43BC-966C-541305A6CDCF}">
      <dgm:prSet/>
      <dgm:spPr/>
      <dgm:t>
        <a:bodyPr/>
        <a:lstStyle/>
        <a:p>
          <a:endParaRPr lang="en-GB"/>
        </a:p>
      </dgm:t>
    </dgm:pt>
    <dgm:pt modelId="{B6144A0D-1AF1-4911-A07F-803DC199D3B7}" type="pres">
      <dgm:prSet presAssocID="{9BD48121-B428-4BBC-94FB-7121B303381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14041D-706D-4AA0-97C2-409C53D43AF4}" type="pres">
      <dgm:prSet presAssocID="{776647AD-18B4-41F9-98FF-3C853C43808B}" presName="hierRoot1" presStyleCnt="0"/>
      <dgm:spPr/>
    </dgm:pt>
    <dgm:pt modelId="{D62E6919-0187-492D-A2A4-7FAE5F684AF9}" type="pres">
      <dgm:prSet presAssocID="{776647AD-18B4-41F9-98FF-3C853C43808B}" presName="composite" presStyleCnt="0"/>
      <dgm:spPr/>
    </dgm:pt>
    <dgm:pt modelId="{BA1AB339-B904-482F-BC2E-EAA170D40D74}" type="pres">
      <dgm:prSet presAssocID="{776647AD-18B4-41F9-98FF-3C853C43808B}" presName="background" presStyleLbl="node0" presStyleIdx="0" presStyleCnt="3"/>
      <dgm:spPr/>
    </dgm:pt>
    <dgm:pt modelId="{454E1507-4F8C-4443-9160-DCA2A8D919D6}" type="pres">
      <dgm:prSet presAssocID="{776647AD-18B4-41F9-98FF-3C853C43808B}" presName="text" presStyleLbl="fgAcc0" presStyleIdx="0" presStyleCnt="3">
        <dgm:presLayoutVars>
          <dgm:chPref val="3"/>
        </dgm:presLayoutVars>
      </dgm:prSet>
      <dgm:spPr/>
    </dgm:pt>
    <dgm:pt modelId="{F173035B-F962-43D9-A2F1-E5B51332959B}" type="pres">
      <dgm:prSet presAssocID="{776647AD-18B4-41F9-98FF-3C853C43808B}" presName="hierChild2" presStyleCnt="0"/>
      <dgm:spPr/>
    </dgm:pt>
    <dgm:pt modelId="{897B9D80-7836-4A06-9CCD-48D0DE72A57A}" type="pres">
      <dgm:prSet presAssocID="{B76BDD38-C7DC-4A0D-8E3C-46B324316284}" presName="hierRoot1" presStyleCnt="0"/>
      <dgm:spPr/>
    </dgm:pt>
    <dgm:pt modelId="{B9E0142E-C828-4D41-9068-24E67D1A1111}" type="pres">
      <dgm:prSet presAssocID="{B76BDD38-C7DC-4A0D-8E3C-46B324316284}" presName="composite" presStyleCnt="0"/>
      <dgm:spPr/>
    </dgm:pt>
    <dgm:pt modelId="{B55C0A7C-DBF9-4B39-8F07-4D832AA6A048}" type="pres">
      <dgm:prSet presAssocID="{B76BDD38-C7DC-4A0D-8E3C-46B324316284}" presName="background" presStyleLbl="node0" presStyleIdx="1" presStyleCnt="3"/>
      <dgm:spPr/>
    </dgm:pt>
    <dgm:pt modelId="{727C61D1-55E2-4CA8-B4A4-C6C60BF46E64}" type="pres">
      <dgm:prSet presAssocID="{B76BDD38-C7DC-4A0D-8E3C-46B324316284}" presName="text" presStyleLbl="fgAcc0" presStyleIdx="1" presStyleCnt="3">
        <dgm:presLayoutVars>
          <dgm:chPref val="3"/>
        </dgm:presLayoutVars>
      </dgm:prSet>
      <dgm:spPr/>
    </dgm:pt>
    <dgm:pt modelId="{8CB076AA-C1DB-49E2-9133-AB85FCF65A17}" type="pres">
      <dgm:prSet presAssocID="{B76BDD38-C7DC-4A0D-8E3C-46B324316284}" presName="hierChild2" presStyleCnt="0"/>
      <dgm:spPr/>
    </dgm:pt>
    <dgm:pt modelId="{BFF3CB30-879F-47D4-A6ED-291BA6BBCDBA}" type="pres">
      <dgm:prSet presAssocID="{F6F8AF6B-89C5-4669-945D-FB4943F48668}" presName="hierRoot1" presStyleCnt="0"/>
      <dgm:spPr/>
    </dgm:pt>
    <dgm:pt modelId="{D8E6D681-9941-4587-BBF3-078D0935A504}" type="pres">
      <dgm:prSet presAssocID="{F6F8AF6B-89C5-4669-945D-FB4943F48668}" presName="composite" presStyleCnt="0"/>
      <dgm:spPr/>
    </dgm:pt>
    <dgm:pt modelId="{7CD4F39C-5476-48EE-BCB6-61EF9B086C74}" type="pres">
      <dgm:prSet presAssocID="{F6F8AF6B-89C5-4669-945D-FB4943F48668}" presName="background" presStyleLbl="node0" presStyleIdx="2" presStyleCnt="3"/>
      <dgm:spPr/>
    </dgm:pt>
    <dgm:pt modelId="{EACF3BB2-4DE5-4A4C-A159-D29A89F21589}" type="pres">
      <dgm:prSet presAssocID="{F6F8AF6B-89C5-4669-945D-FB4943F48668}" presName="text" presStyleLbl="fgAcc0" presStyleIdx="2" presStyleCnt="3">
        <dgm:presLayoutVars>
          <dgm:chPref val="3"/>
        </dgm:presLayoutVars>
      </dgm:prSet>
      <dgm:spPr/>
    </dgm:pt>
    <dgm:pt modelId="{80B35C65-D4B1-47D2-A87C-14D7505A1FDA}" type="pres">
      <dgm:prSet presAssocID="{F6F8AF6B-89C5-4669-945D-FB4943F48668}" presName="hierChild2" presStyleCnt="0"/>
      <dgm:spPr/>
    </dgm:pt>
  </dgm:ptLst>
  <dgm:cxnLst>
    <dgm:cxn modelId="{B5CEC85F-F5C5-47CA-B518-2D3A43D4F605}" type="presOf" srcId="{F6F8AF6B-89C5-4669-945D-FB4943F48668}" destId="{EACF3BB2-4DE5-4A4C-A159-D29A89F21589}" srcOrd="0" destOrd="0" presId="urn:microsoft.com/office/officeart/2005/8/layout/hierarchy1"/>
    <dgm:cxn modelId="{243E9D61-ED17-41F4-AF79-E7E065C76A6E}" type="presOf" srcId="{776647AD-18B4-41F9-98FF-3C853C43808B}" destId="{454E1507-4F8C-4443-9160-DCA2A8D919D6}" srcOrd="0" destOrd="0" presId="urn:microsoft.com/office/officeart/2005/8/layout/hierarchy1"/>
    <dgm:cxn modelId="{A9BDEA6D-BCA5-457B-9ADA-4DBB8BE2F003}" type="presOf" srcId="{9BD48121-B428-4BBC-94FB-7121B3033811}" destId="{B6144A0D-1AF1-4911-A07F-803DC199D3B7}" srcOrd="0" destOrd="0" presId="urn:microsoft.com/office/officeart/2005/8/layout/hierarchy1"/>
    <dgm:cxn modelId="{2FCBB09F-E948-43BC-966C-541305A6CDCF}" srcId="{9BD48121-B428-4BBC-94FB-7121B3033811}" destId="{F6F8AF6B-89C5-4669-945D-FB4943F48668}" srcOrd="2" destOrd="0" parTransId="{81F68962-C474-4D1F-A915-B75A371C9420}" sibTransId="{7FDFC22F-F326-47E3-B73D-B7D25B7BA125}"/>
    <dgm:cxn modelId="{6EEBB4A2-202F-4A40-9A39-E01E1BADCA60}" srcId="{9BD48121-B428-4BBC-94FB-7121B3033811}" destId="{B76BDD38-C7DC-4A0D-8E3C-46B324316284}" srcOrd="1" destOrd="0" parTransId="{A0B0F6EA-96C4-4676-A5AE-8278B9914325}" sibTransId="{B258E281-76F5-4E91-B3BB-BCA272ED2733}"/>
    <dgm:cxn modelId="{3F5E7DDB-AF16-45E7-A434-0A786AB27B2E}" type="presOf" srcId="{B76BDD38-C7DC-4A0D-8E3C-46B324316284}" destId="{727C61D1-55E2-4CA8-B4A4-C6C60BF46E64}" srcOrd="0" destOrd="0" presId="urn:microsoft.com/office/officeart/2005/8/layout/hierarchy1"/>
    <dgm:cxn modelId="{611C2FE6-BE7D-4267-A98C-9F703C1E5A12}" srcId="{9BD48121-B428-4BBC-94FB-7121B3033811}" destId="{776647AD-18B4-41F9-98FF-3C853C43808B}" srcOrd="0" destOrd="0" parTransId="{57D3C005-5A95-401E-A1AC-36F4A811A9F3}" sibTransId="{1D3D3615-45B9-49BF-92CD-58A927157198}"/>
    <dgm:cxn modelId="{47F1FF6C-F438-4DED-9030-8E1FCA79076D}" type="presParOf" srcId="{B6144A0D-1AF1-4911-A07F-803DC199D3B7}" destId="{6814041D-706D-4AA0-97C2-409C53D43AF4}" srcOrd="0" destOrd="0" presId="urn:microsoft.com/office/officeart/2005/8/layout/hierarchy1"/>
    <dgm:cxn modelId="{6E107E51-1C60-431C-9CF7-B9767A3D8E05}" type="presParOf" srcId="{6814041D-706D-4AA0-97C2-409C53D43AF4}" destId="{D62E6919-0187-492D-A2A4-7FAE5F684AF9}" srcOrd="0" destOrd="0" presId="urn:microsoft.com/office/officeart/2005/8/layout/hierarchy1"/>
    <dgm:cxn modelId="{235D0522-C27E-4237-96EB-BD9A75E516CC}" type="presParOf" srcId="{D62E6919-0187-492D-A2A4-7FAE5F684AF9}" destId="{BA1AB339-B904-482F-BC2E-EAA170D40D74}" srcOrd="0" destOrd="0" presId="urn:microsoft.com/office/officeart/2005/8/layout/hierarchy1"/>
    <dgm:cxn modelId="{9D5E351D-5369-46EF-8F01-8837F97C8D61}" type="presParOf" srcId="{D62E6919-0187-492D-A2A4-7FAE5F684AF9}" destId="{454E1507-4F8C-4443-9160-DCA2A8D919D6}" srcOrd="1" destOrd="0" presId="urn:microsoft.com/office/officeart/2005/8/layout/hierarchy1"/>
    <dgm:cxn modelId="{4B3EB9CF-8CDD-400A-B5F6-3A1D4E8391D8}" type="presParOf" srcId="{6814041D-706D-4AA0-97C2-409C53D43AF4}" destId="{F173035B-F962-43D9-A2F1-E5B51332959B}" srcOrd="1" destOrd="0" presId="urn:microsoft.com/office/officeart/2005/8/layout/hierarchy1"/>
    <dgm:cxn modelId="{0124462B-5472-4AF0-AE72-BA71B6B54B06}" type="presParOf" srcId="{B6144A0D-1AF1-4911-A07F-803DC199D3B7}" destId="{897B9D80-7836-4A06-9CCD-48D0DE72A57A}" srcOrd="1" destOrd="0" presId="urn:microsoft.com/office/officeart/2005/8/layout/hierarchy1"/>
    <dgm:cxn modelId="{B3043D12-CD2A-41C7-952C-D476D73D978D}" type="presParOf" srcId="{897B9D80-7836-4A06-9CCD-48D0DE72A57A}" destId="{B9E0142E-C828-4D41-9068-24E67D1A1111}" srcOrd="0" destOrd="0" presId="urn:microsoft.com/office/officeart/2005/8/layout/hierarchy1"/>
    <dgm:cxn modelId="{6776A211-8545-4943-A358-D307D8F6A601}" type="presParOf" srcId="{B9E0142E-C828-4D41-9068-24E67D1A1111}" destId="{B55C0A7C-DBF9-4B39-8F07-4D832AA6A048}" srcOrd="0" destOrd="0" presId="urn:microsoft.com/office/officeart/2005/8/layout/hierarchy1"/>
    <dgm:cxn modelId="{DF216ADA-E804-40F3-BA16-09B56D66428A}" type="presParOf" srcId="{B9E0142E-C828-4D41-9068-24E67D1A1111}" destId="{727C61D1-55E2-4CA8-B4A4-C6C60BF46E64}" srcOrd="1" destOrd="0" presId="urn:microsoft.com/office/officeart/2005/8/layout/hierarchy1"/>
    <dgm:cxn modelId="{59EF9BF8-7FF1-43ED-A333-B92A7D25209B}" type="presParOf" srcId="{897B9D80-7836-4A06-9CCD-48D0DE72A57A}" destId="{8CB076AA-C1DB-49E2-9133-AB85FCF65A17}" srcOrd="1" destOrd="0" presId="urn:microsoft.com/office/officeart/2005/8/layout/hierarchy1"/>
    <dgm:cxn modelId="{D8D6A2A6-719A-4F1D-B0B5-09F262A7401C}" type="presParOf" srcId="{B6144A0D-1AF1-4911-A07F-803DC199D3B7}" destId="{BFF3CB30-879F-47D4-A6ED-291BA6BBCDBA}" srcOrd="2" destOrd="0" presId="urn:microsoft.com/office/officeart/2005/8/layout/hierarchy1"/>
    <dgm:cxn modelId="{2534F6B0-8313-4796-9979-7B0901135041}" type="presParOf" srcId="{BFF3CB30-879F-47D4-A6ED-291BA6BBCDBA}" destId="{D8E6D681-9941-4587-BBF3-078D0935A504}" srcOrd="0" destOrd="0" presId="urn:microsoft.com/office/officeart/2005/8/layout/hierarchy1"/>
    <dgm:cxn modelId="{9E459381-CC06-43B4-BD9C-63BC94255F2F}" type="presParOf" srcId="{D8E6D681-9941-4587-BBF3-078D0935A504}" destId="{7CD4F39C-5476-48EE-BCB6-61EF9B086C74}" srcOrd="0" destOrd="0" presId="urn:microsoft.com/office/officeart/2005/8/layout/hierarchy1"/>
    <dgm:cxn modelId="{E9F78096-6390-4004-9D45-20C352C179F0}" type="presParOf" srcId="{D8E6D681-9941-4587-BBF3-078D0935A504}" destId="{EACF3BB2-4DE5-4A4C-A159-D29A89F21589}" srcOrd="1" destOrd="0" presId="urn:microsoft.com/office/officeart/2005/8/layout/hierarchy1"/>
    <dgm:cxn modelId="{B3E16C1D-2E81-423E-B70D-5F4885E512FE}" type="presParOf" srcId="{BFF3CB30-879F-47D4-A6ED-291BA6BBCDBA}" destId="{80B35C65-D4B1-47D2-A87C-14D7505A1FD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4699B3-F4E3-49B8-954F-7562B4AEA14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7BC3C2F2-6BC1-4C9C-8C9A-EA23FD66A5F8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CURRENT TARGET AREAS</a:t>
          </a:r>
          <a:endParaRPr lang="en-GB"/>
        </a:p>
      </dgm:t>
    </dgm:pt>
    <dgm:pt modelId="{76D73641-5F07-460C-B2A9-80609A8F6093}" type="parTrans" cxnId="{BD237E03-F43C-4561-B030-4AAE219DDC1D}">
      <dgm:prSet/>
      <dgm:spPr/>
    </dgm:pt>
    <dgm:pt modelId="{7B1B9CC3-ABBA-446A-8655-C45378FAD977}" type="sibTrans" cxnId="{BD237E03-F43C-4561-B030-4AAE219DDC1D}">
      <dgm:prSet/>
      <dgm:spPr/>
    </dgm:pt>
    <dgm:pt modelId="{3EB7BD3A-39A3-4B55-AF54-E4A7439D7824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TARGET STRATEGY</a:t>
          </a:r>
          <a:endParaRPr lang="en-GB"/>
        </a:p>
      </dgm:t>
    </dgm:pt>
    <dgm:pt modelId="{5D178393-B003-40F5-A1D1-3C47146A9B2E}" type="parTrans" cxnId="{82231135-E7BB-4507-8569-D139E1797235}">
      <dgm:prSet/>
      <dgm:spPr/>
    </dgm:pt>
    <dgm:pt modelId="{ECBD8F4B-025A-405D-97DF-4E93548103D8}" type="sibTrans" cxnId="{82231135-E7BB-4507-8569-D139E1797235}">
      <dgm:prSet/>
      <dgm:spPr/>
    </dgm:pt>
    <dgm:pt modelId="{19D6A2D8-118F-4AD2-96DC-9FD08EC23316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OUR VALUED CUSTOMERS</a:t>
          </a:r>
          <a:endParaRPr lang="en-GB"/>
        </a:p>
      </dgm:t>
    </dgm:pt>
    <dgm:pt modelId="{A534EF45-F2FC-4388-B50D-D8D5C6CD9389}" type="parTrans" cxnId="{053B5FB1-1A5B-4E81-AB32-717DF26C2D62}">
      <dgm:prSet/>
      <dgm:spPr/>
    </dgm:pt>
    <dgm:pt modelId="{112F0069-4EB3-478B-BEBB-E0776E41533D}" type="sibTrans" cxnId="{053B5FB1-1A5B-4E81-AB32-717DF26C2D62}">
      <dgm:prSet/>
      <dgm:spPr/>
    </dgm:pt>
    <dgm:pt modelId="{38359386-AF72-4E61-A617-947B5180566B}" type="pres">
      <dgm:prSet presAssocID="{954699B3-F4E3-49B8-954F-7562B4AEA148}" presName="CompostProcess" presStyleCnt="0">
        <dgm:presLayoutVars>
          <dgm:dir/>
          <dgm:resizeHandles val="exact"/>
        </dgm:presLayoutVars>
      </dgm:prSet>
      <dgm:spPr/>
    </dgm:pt>
    <dgm:pt modelId="{B8273908-74E1-49AA-873B-8D48551A584E}" type="pres">
      <dgm:prSet presAssocID="{954699B3-F4E3-49B8-954F-7562B4AEA148}" presName="arrow" presStyleLbl="bgShp" presStyleIdx="0" presStyleCnt="1"/>
      <dgm:spPr/>
    </dgm:pt>
    <dgm:pt modelId="{57DF8D87-D7A5-4BA2-A9B6-B73DA1001BC1}" type="pres">
      <dgm:prSet presAssocID="{954699B3-F4E3-49B8-954F-7562B4AEA148}" presName="linearProcess" presStyleCnt="0"/>
      <dgm:spPr/>
    </dgm:pt>
    <dgm:pt modelId="{E6FB0E64-695F-493D-858B-D48705751518}" type="pres">
      <dgm:prSet presAssocID="{7BC3C2F2-6BC1-4C9C-8C9A-EA23FD66A5F8}" presName="textNode" presStyleLbl="node1" presStyleIdx="0" presStyleCnt="3">
        <dgm:presLayoutVars>
          <dgm:bulletEnabled val="1"/>
        </dgm:presLayoutVars>
      </dgm:prSet>
      <dgm:spPr/>
    </dgm:pt>
    <dgm:pt modelId="{49A517A3-83B4-45F4-8BAB-13219602D609}" type="pres">
      <dgm:prSet presAssocID="{7B1B9CC3-ABBA-446A-8655-C45378FAD977}" presName="sibTrans" presStyleCnt="0"/>
      <dgm:spPr/>
    </dgm:pt>
    <dgm:pt modelId="{E79B4545-EE5C-4FEC-BC51-C59C89704E22}" type="pres">
      <dgm:prSet presAssocID="{3EB7BD3A-39A3-4B55-AF54-E4A7439D7824}" presName="textNode" presStyleLbl="node1" presStyleIdx="1" presStyleCnt="3">
        <dgm:presLayoutVars>
          <dgm:bulletEnabled val="1"/>
        </dgm:presLayoutVars>
      </dgm:prSet>
      <dgm:spPr/>
    </dgm:pt>
    <dgm:pt modelId="{28040DE7-81A1-4526-A62A-B0FFE9538B64}" type="pres">
      <dgm:prSet presAssocID="{ECBD8F4B-025A-405D-97DF-4E93548103D8}" presName="sibTrans" presStyleCnt="0"/>
      <dgm:spPr/>
    </dgm:pt>
    <dgm:pt modelId="{9CE09A78-B4F7-4F30-83D5-49CFDB445603}" type="pres">
      <dgm:prSet presAssocID="{19D6A2D8-118F-4AD2-96DC-9FD08EC23316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BD237E03-F43C-4561-B030-4AAE219DDC1D}" srcId="{954699B3-F4E3-49B8-954F-7562B4AEA148}" destId="{7BC3C2F2-6BC1-4C9C-8C9A-EA23FD66A5F8}" srcOrd="0" destOrd="0" parTransId="{76D73641-5F07-460C-B2A9-80609A8F6093}" sibTransId="{7B1B9CC3-ABBA-446A-8655-C45378FAD977}"/>
    <dgm:cxn modelId="{187D7F1E-96D3-43E0-BC52-E24973BAB721}" type="presOf" srcId="{954699B3-F4E3-49B8-954F-7562B4AEA148}" destId="{38359386-AF72-4E61-A617-947B5180566B}" srcOrd="0" destOrd="0" presId="urn:microsoft.com/office/officeart/2005/8/layout/hProcess9"/>
    <dgm:cxn modelId="{82231135-E7BB-4507-8569-D139E1797235}" srcId="{954699B3-F4E3-49B8-954F-7562B4AEA148}" destId="{3EB7BD3A-39A3-4B55-AF54-E4A7439D7824}" srcOrd="1" destOrd="0" parTransId="{5D178393-B003-40F5-A1D1-3C47146A9B2E}" sibTransId="{ECBD8F4B-025A-405D-97DF-4E93548103D8}"/>
    <dgm:cxn modelId="{45C1D648-6690-4556-A064-A4BD15491595}" type="presOf" srcId="{19D6A2D8-118F-4AD2-96DC-9FD08EC23316}" destId="{9CE09A78-B4F7-4F30-83D5-49CFDB445603}" srcOrd="0" destOrd="0" presId="urn:microsoft.com/office/officeart/2005/8/layout/hProcess9"/>
    <dgm:cxn modelId="{7D1C9EA5-2553-47CB-8F5D-67A769441386}" type="presOf" srcId="{7BC3C2F2-6BC1-4C9C-8C9A-EA23FD66A5F8}" destId="{E6FB0E64-695F-493D-858B-D48705751518}" srcOrd="0" destOrd="0" presId="urn:microsoft.com/office/officeart/2005/8/layout/hProcess9"/>
    <dgm:cxn modelId="{053B5FB1-1A5B-4E81-AB32-717DF26C2D62}" srcId="{954699B3-F4E3-49B8-954F-7562B4AEA148}" destId="{19D6A2D8-118F-4AD2-96DC-9FD08EC23316}" srcOrd="2" destOrd="0" parTransId="{A534EF45-F2FC-4388-B50D-D8D5C6CD9389}" sibTransId="{112F0069-4EB3-478B-BEBB-E0776E41533D}"/>
    <dgm:cxn modelId="{74CA5AFF-3D49-4CE4-A5F3-7ED4404074BB}" type="presOf" srcId="{3EB7BD3A-39A3-4B55-AF54-E4A7439D7824}" destId="{E79B4545-EE5C-4FEC-BC51-C59C89704E22}" srcOrd="0" destOrd="0" presId="urn:microsoft.com/office/officeart/2005/8/layout/hProcess9"/>
    <dgm:cxn modelId="{ECDB88E9-3BF7-445D-AE4D-9CE454E25843}" type="presParOf" srcId="{38359386-AF72-4E61-A617-947B5180566B}" destId="{B8273908-74E1-49AA-873B-8D48551A584E}" srcOrd="0" destOrd="0" presId="urn:microsoft.com/office/officeart/2005/8/layout/hProcess9"/>
    <dgm:cxn modelId="{26690709-4371-4DCC-BEED-D487091A09CB}" type="presParOf" srcId="{38359386-AF72-4E61-A617-947B5180566B}" destId="{57DF8D87-D7A5-4BA2-A9B6-B73DA1001BC1}" srcOrd="1" destOrd="0" presId="urn:microsoft.com/office/officeart/2005/8/layout/hProcess9"/>
    <dgm:cxn modelId="{8B54D196-850E-4078-A636-EDC19D841024}" type="presParOf" srcId="{57DF8D87-D7A5-4BA2-A9B6-B73DA1001BC1}" destId="{E6FB0E64-695F-493D-858B-D48705751518}" srcOrd="0" destOrd="0" presId="urn:microsoft.com/office/officeart/2005/8/layout/hProcess9"/>
    <dgm:cxn modelId="{90BE878C-72BA-43C1-800F-0D49963CDB12}" type="presParOf" srcId="{57DF8D87-D7A5-4BA2-A9B6-B73DA1001BC1}" destId="{49A517A3-83B4-45F4-8BAB-13219602D609}" srcOrd="1" destOrd="0" presId="urn:microsoft.com/office/officeart/2005/8/layout/hProcess9"/>
    <dgm:cxn modelId="{7F4881D4-E22F-4382-B145-EA229ADE3325}" type="presParOf" srcId="{57DF8D87-D7A5-4BA2-A9B6-B73DA1001BC1}" destId="{E79B4545-EE5C-4FEC-BC51-C59C89704E22}" srcOrd="2" destOrd="0" presId="urn:microsoft.com/office/officeart/2005/8/layout/hProcess9"/>
    <dgm:cxn modelId="{9F92A5B9-A914-4F07-B523-434AB2C37106}" type="presParOf" srcId="{57DF8D87-D7A5-4BA2-A9B6-B73DA1001BC1}" destId="{28040DE7-81A1-4526-A62A-B0FFE9538B64}" srcOrd="3" destOrd="0" presId="urn:microsoft.com/office/officeart/2005/8/layout/hProcess9"/>
    <dgm:cxn modelId="{63953BF0-283F-4A33-B780-CFE7400FE873}" type="presParOf" srcId="{57DF8D87-D7A5-4BA2-A9B6-B73DA1001BC1}" destId="{9CE09A78-B4F7-4F30-83D5-49CFDB445603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CDACD5-2C17-4C1A-8FE4-772B17DA2F38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8192133-ADDC-41BF-93B6-AF41ED40BD55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MARKETING STRATEGY</a:t>
          </a:r>
          <a:endParaRPr lang="en-GB"/>
        </a:p>
      </dgm:t>
    </dgm:pt>
    <dgm:pt modelId="{EBB6869C-4F84-4901-BDCC-75D4C40C52A4}" type="parTrans" cxnId="{C8A1166A-7325-4F37-810D-39644E37ADC8}">
      <dgm:prSet/>
      <dgm:spPr/>
      <dgm:t>
        <a:bodyPr/>
        <a:lstStyle/>
        <a:p>
          <a:endParaRPr lang="en-GB"/>
        </a:p>
      </dgm:t>
    </dgm:pt>
    <dgm:pt modelId="{471410E7-B848-4B2D-AD72-5348ECDCB8FB}" type="sibTrans" cxnId="{C8A1166A-7325-4F37-810D-39644E37ADC8}">
      <dgm:prSet/>
      <dgm:spPr/>
      <dgm:t>
        <a:bodyPr/>
        <a:lstStyle/>
        <a:p>
          <a:endParaRPr lang="en-GB"/>
        </a:p>
      </dgm:t>
    </dgm:pt>
    <dgm:pt modelId="{CEFC7F23-0E7D-4B1F-B999-714A66291ADF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SALES PLAN</a:t>
          </a:r>
          <a:endParaRPr lang="en-GB"/>
        </a:p>
      </dgm:t>
    </dgm:pt>
    <dgm:pt modelId="{5E78979D-3023-45BC-A9AF-53A20E98DDB2}" type="parTrans" cxnId="{4A6A47EF-1054-4CE8-8AD3-D66ED771490B}">
      <dgm:prSet/>
      <dgm:spPr/>
      <dgm:t>
        <a:bodyPr/>
        <a:lstStyle/>
        <a:p>
          <a:endParaRPr lang="en-GB"/>
        </a:p>
      </dgm:t>
    </dgm:pt>
    <dgm:pt modelId="{FD7A83FD-E492-41F5-8F6A-8B751BDF05BF}" type="sibTrans" cxnId="{4A6A47EF-1054-4CE8-8AD3-D66ED771490B}">
      <dgm:prSet/>
      <dgm:spPr/>
      <dgm:t>
        <a:bodyPr/>
        <a:lstStyle/>
        <a:p>
          <a:endParaRPr lang="en-GB"/>
        </a:p>
      </dgm:t>
    </dgm:pt>
    <dgm:pt modelId="{F0144AFA-5E2A-4B09-B65D-5C01DFB572D5}" type="pres">
      <dgm:prSet presAssocID="{A5CDACD5-2C17-4C1A-8FE4-772B17DA2F3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1036063-3B16-428B-AE81-7D955E5CB436}" type="pres">
      <dgm:prSet presAssocID="{28192133-ADDC-41BF-93B6-AF41ED40BD55}" presName="root" presStyleCnt="0"/>
      <dgm:spPr/>
    </dgm:pt>
    <dgm:pt modelId="{6909263A-79C8-4926-A1A5-CA5C83458D46}" type="pres">
      <dgm:prSet presAssocID="{28192133-ADDC-41BF-93B6-AF41ED40BD55}" presName="rootComposite" presStyleCnt="0"/>
      <dgm:spPr/>
    </dgm:pt>
    <dgm:pt modelId="{466C5E49-531A-4EC6-85BE-0B968C1E3149}" type="pres">
      <dgm:prSet presAssocID="{28192133-ADDC-41BF-93B6-AF41ED40BD55}" presName="rootText" presStyleLbl="node1" presStyleIdx="0" presStyleCnt="2"/>
      <dgm:spPr/>
    </dgm:pt>
    <dgm:pt modelId="{5295CCF3-90F7-42E5-8893-2612C0ECF095}" type="pres">
      <dgm:prSet presAssocID="{28192133-ADDC-41BF-93B6-AF41ED40BD55}" presName="rootConnector" presStyleLbl="node1" presStyleIdx="0" presStyleCnt="2"/>
      <dgm:spPr/>
    </dgm:pt>
    <dgm:pt modelId="{CB792E34-8F94-4BFC-ABF1-ABDFA557744F}" type="pres">
      <dgm:prSet presAssocID="{28192133-ADDC-41BF-93B6-AF41ED40BD55}" presName="childShape" presStyleCnt="0"/>
      <dgm:spPr/>
    </dgm:pt>
    <dgm:pt modelId="{5FC744FF-111F-43AA-A61D-537A9FBE68C2}" type="pres">
      <dgm:prSet presAssocID="{CEFC7F23-0E7D-4B1F-B999-714A66291ADF}" presName="root" presStyleCnt="0"/>
      <dgm:spPr/>
    </dgm:pt>
    <dgm:pt modelId="{4253EEF0-F049-4F36-A3B0-6582F2C4B38E}" type="pres">
      <dgm:prSet presAssocID="{CEFC7F23-0E7D-4B1F-B999-714A66291ADF}" presName="rootComposite" presStyleCnt="0"/>
      <dgm:spPr/>
    </dgm:pt>
    <dgm:pt modelId="{6C75928A-51E5-4D15-95E9-B75E81104DCC}" type="pres">
      <dgm:prSet presAssocID="{CEFC7F23-0E7D-4B1F-B999-714A66291ADF}" presName="rootText" presStyleLbl="node1" presStyleIdx="1" presStyleCnt="2"/>
      <dgm:spPr/>
    </dgm:pt>
    <dgm:pt modelId="{E145A726-44F2-44C8-A38E-74930551CA56}" type="pres">
      <dgm:prSet presAssocID="{CEFC7F23-0E7D-4B1F-B999-714A66291ADF}" presName="rootConnector" presStyleLbl="node1" presStyleIdx="1" presStyleCnt="2"/>
      <dgm:spPr/>
    </dgm:pt>
    <dgm:pt modelId="{25336643-B1CE-4FAA-876E-118B14451C80}" type="pres">
      <dgm:prSet presAssocID="{CEFC7F23-0E7D-4B1F-B999-714A66291ADF}" presName="childShape" presStyleCnt="0"/>
      <dgm:spPr/>
    </dgm:pt>
  </dgm:ptLst>
  <dgm:cxnLst>
    <dgm:cxn modelId="{AEF99F0B-6F25-4D7A-8A09-6D53B43BEF00}" type="presOf" srcId="{A5CDACD5-2C17-4C1A-8FE4-772B17DA2F38}" destId="{F0144AFA-5E2A-4B09-B65D-5C01DFB572D5}" srcOrd="0" destOrd="0" presId="urn:microsoft.com/office/officeart/2005/8/layout/hierarchy3"/>
    <dgm:cxn modelId="{C8A1166A-7325-4F37-810D-39644E37ADC8}" srcId="{A5CDACD5-2C17-4C1A-8FE4-772B17DA2F38}" destId="{28192133-ADDC-41BF-93B6-AF41ED40BD55}" srcOrd="0" destOrd="0" parTransId="{EBB6869C-4F84-4901-BDCC-75D4C40C52A4}" sibTransId="{471410E7-B848-4B2D-AD72-5348ECDCB8FB}"/>
    <dgm:cxn modelId="{4E9D9A85-E5AE-41CF-9448-599B23DAE346}" type="presOf" srcId="{28192133-ADDC-41BF-93B6-AF41ED40BD55}" destId="{5295CCF3-90F7-42E5-8893-2612C0ECF095}" srcOrd="1" destOrd="0" presId="urn:microsoft.com/office/officeart/2005/8/layout/hierarchy3"/>
    <dgm:cxn modelId="{B164C6B2-29DF-4812-886C-0725274BAFB7}" type="presOf" srcId="{CEFC7F23-0E7D-4B1F-B999-714A66291ADF}" destId="{E145A726-44F2-44C8-A38E-74930551CA56}" srcOrd="1" destOrd="0" presId="urn:microsoft.com/office/officeart/2005/8/layout/hierarchy3"/>
    <dgm:cxn modelId="{DBEFB1CA-FC83-474D-A414-5B46210DD234}" type="presOf" srcId="{28192133-ADDC-41BF-93B6-AF41ED40BD55}" destId="{466C5E49-531A-4EC6-85BE-0B968C1E3149}" srcOrd="0" destOrd="0" presId="urn:microsoft.com/office/officeart/2005/8/layout/hierarchy3"/>
    <dgm:cxn modelId="{4A6A47EF-1054-4CE8-8AD3-D66ED771490B}" srcId="{A5CDACD5-2C17-4C1A-8FE4-772B17DA2F38}" destId="{CEFC7F23-0E7D-4B1F-B999-714A66291ADF}" srcOrd="1" destOrd="0" parTransId="{5E78979D-3023-45BC-A9AF-53A20E98DDB2}" sibTransId="{FD7A83FD-E492-41F5-8F6A-8B751BDF05BF}"/>
    <dgm:cxn modelId="{0B1AC0EF-09D1-4336-9E7B-EAB38C829B01}" type="presOf" srcId="{CEFC7F23-0E7D-4B1F-B999-714A66291ADF}" destId="{6C75928A-51E5-4D15-95E9-B75E81104DCC}" srcOrd="0" destOrd="0" presId="urn:microsoft.com/office/officeart/2005/8/layout/hierarchy3"/>
    <dgm:cxn modelId="{1B9E8A6E-42E3-4BB6-B998-EC1977EFC67B}" type="presParOf" srcId="{F0144AFA-5E2A-4B09-B65D-5C01DFB572D5}" destId="{C1036063-3B16-428B-AE81-7D955E5CB436}" srcOrd="0" destOrd="0" presId="urn:microsoft.com/office/officeart/2005/8/layout/hierarchy3"/>
    <dgm:cxn modelId="{8DAC38AE-8523-478E-934A-E3F02D885E8E}" type="presParOf" srcId="{C1036063-3B16-428B-AE81-7D955E5CB436}" destId="{6909263A-79C8-4926-A1A5-CA5C83458D46}" srcOrd="0" destOrd="0" presId="urn:microsoft.com/office/officeart/2005/8/layout/hierarchy3"/>
    <dgm:cxn modelId="{EDBA9517-8331-4F66-BA8B-EAF615C78AE3}" type="presParOf" srcId="{6909263A-79C8-4926-A1A5-CA5C83458D46}" destId="{466C5E49-531A-4EC6-85BE-0B968C1E3149}" srcOrd="0" destOrd="0" presId="urn:microsoft.com/office/officeart/2005/8/layout/hierarchy3"/>
    <dgm:cxn modelId="{8DF76EE7-57B8-4A4D-B866-1ED175F9955F}" type="presParOf" srcId="{6909263A-79C8-4926-A1A5-CA5C83458D46}" destId="{5295CCF3-90F7-42E5-8893-2612C0ECF095}" srcOrd="1" destOrd="0" presId="urn:microsoft.com/office/officeart/2005/8/layout/hierarchy3"/>
    <dgm:cxn modelId="{A4C4F7CB-9734-40AD-A1C4-43761100A18A}" type="presParOf" srcId="{C1036063-3B16-428B-AE81-7D955E5CB436}" destId="{CB792E34-8F94-4BFC-ABF1-ABDFA557744F}" srcOrd="1" destOrd="0" presId="urn:microsoft.com/office/officeart/2005/8/layout/hierarchy3"/>
    <dgm:cxn modelId="{699F9E46-CEAF-4AFC-9A56-D1A8DA85C3AA}" type="presParOf" srcId="{F0144AFA-5E2A-4B09-B65D-5C01DFB572D5}" destId="{5FC744FF-111F-43AA-A61D-537A9FBE68C2}" srcOrd="1" destOrd="0" presId="urn:microsoft.com/office/officeart/2005/8/layout/hierarchy3"/>
    <dgm:cxn modelId="{A89BE4B8-B9B1-44CE-A8DE-78DDA527E479}" type="presParOf" srcId="{5FC744FF-111F-43AA-A61D-537A9FBE68C2}" destId="{4253EEF0-F049-4F36-A3B0-6582F2C4B38E}" srcOrd="0" destOrd="0" presId="urn:microsoft.com/office/officeart/2005/8/layout/hierarchy3"/>
    <dgm:cxn modelId="{618210CE-DA2E-468E-BCFB-169E6E09F6B1}" type="presParOf" srcId="{4253EEF0-F049-4F36-A3B0-6582F2C4B38E}" destId="{6C75928A-51E5-4D15-95E9-B75E81104DCC}" srcOrd="0" destOrd="0" presId="urn:microsoft.com/office/officeart/2005/8/layout/hierarchy3"/>
    <dgm:cxn modelId="{215E1202-BEE8-475B-8624-5B86E7531A9C}" type="presParOf" srcId="{4253EEF0-F049-4F36-A3B0-6582F2C4B38E}" destId="{E145A726-44F2-44C8-A38E-74930551CA56}" srcOrd="1" destOrd="0" presId="urn:microsoft.com/office/officeart/2005/8/layout/hierarchy3"/>
    <dgm:cxn modelId="{EC975A66-4895-4AB6-B8CC-A5AF1809CB24}" type="presParOf" srcId="{5FC744FF-111F-43AA-A61D-537A9FBE68C2}" destId="{25336643-B1CE-4FAA-876E-118B14451C8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580266-7C07-42BB-AE45-BB7D96BC7581}" type="doc">
      <dgm:prSet loTypeId="urn:microsoft.com/office/officeart/2005/8/layout/cycle6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E9B7087-FFAF-4AE4-B74F-E496641D9B20}">
      <dgm:prSet phldrT="[Text]"/>
      <dgm:spPr/>
      <dgm:t>
        <a:bodyPr/>
        <a:lstStyle/>
        <a:p>
          <a:r>
            <a:rPr lang="en-GB" dirty="0"/>
            <a:t>CHEF/</a:t>
          </a:r>
          <a:r>
            <a:rPr lang="en-GB" dirty="0">
              <a:latin typeface="Bell MT"/>
            </a:rPr>
            <a:t>OPS</a:t>
          </a:r>
          <a:r>
            <a:rPr lang="en-GB" dirty="0"/>
            <a:t> MANAGER</a:t>
          </a:r>
        </a:p>
      </dgm:t>
    </dgm:pt>
    <dgm:pt modelId="{00E5A780-4326-4140-8A36-9CAFE6BF0358}" type="parTrans" cxnId="{1DF46889-E31C-4100-956C-9EDF5291A002}">
      <dgm:prSet/>
      <dgm:spPr/>
      <dgm:t>
        <a:bodyPr/>
        <a:lstStyle/>
        <a:p>
          <a:endParaRPr lang="en-GB"/>
        </a:p>
      </dgm:t>
    </dgm:pt>
    <dgm:pt modelId="{F6CCC9C7-D3DB-47D0-A26C-30B11BEF88A9}" type="sibTrans" cxnId="{1DF46889-E31C-4100-956C-9EDF5291A002}">
      <dgm:prSet/>
      <dgm:spPr/>
      <dgm:t>
        <a:bodyPr/>
        <a:lstStyle/>
        <a:p>
          <a:endParaRPr lang="en-GB"/>
        </a:p>
      </dgm:t>
    </dgm:pt>
    <dgm:pt modelId="{5D4C889E-69D2-4E70-AE9F-9695C9A006DC}">
      <dgm:prSet phldrT="[Text]"/>
      <dgm:spPr/>
      <dgm:t>
        <a:bodyPr/>
        <a:lstStyle/>
        <a:p>
          <a:r>
            <a:rPr lang="en-GB" dirty="0"/>
            <a:t>DRIVER/COMPANY DIRECTOR</a:t>
          </a:r>
        </a:p>
      </dgm:t>
    </dgm:pt>
    <dgm:pt modelId="{DAB1E61B-EE1C-479F-B887-AFFBDC84C366}" type="parTrans" cxnId="{4D9F17D7-E9F4-45F7-9A0B-BB0FCA5F71B1}">
      <dgm:prSet/>
      <dgm:spPr/>
      <dgm:t>
        <a:bodyPr/>
        <a:lstStyle/>
        <a:p>
          <a:endParaRPr lang="en-GB"/>
        </a:p>
      </dgm:t>
    </dgm:pt>
    <dgm:pt modelId="{A57E63CF-9AE2-49F0-8F5F-0205440682BF}" type="sibTrans" cxnId="{4D9F17D7-E9F4-45F7-9A0B-BB0FCA5F71B1}">
      <dgm:prSet/>
      <dgm:spPr/>
      <dgm:t>
        <a:bodyPr/>
        <a:lstStyle/>
        <a:p>
          <a:endParaRPr lang="en-GB"/>
        </a:p>
      </dgm:t>
    </dgm:pt>
    <dgm:pt modelId="{5FAC9D6E-C3EA-4E8E-807F-C6C2F76351E8}">
      <dgm:prSet phldrT="[Text]"/>
      <dgm:spPr/>
      <dgm:t>
        <a:bodyPr/>
        <a:lstStyle/>
        <a:p>
          <a:r>
            <a:rPr lang="en-GB" dirty="0"/>
            <a:t>DRIVER</a:t>
          </a:r>
        </a:p>
      </dgm:t>
    </dgm:pt>
    <dgm:pt modelId="{A65F00EE-E848-4D6B-AC20-9526EB45882E}" type="parTrans" cxnId="{00BED480-22BD-4451-8F76-DDFCA1135A6E}">
      <dgm:prSet/>
      <dgm:spPr/>
      <dgm:t>
        <a:bodyPr/>
        <a:lstStyle/>
        <a:p>
          <a:endParaRPr lang="en-GB"/>
        </a:p>
      </dgm:t>
    </dgm:pt>
    <dgm:pt modelId="{D1D2AA3C-C5C4-46AD-ACCB-82286A5351F6}" type="sibTrans" cxnId="{00BED480-22BD-4451-8F76-DDFCA1135A6E}">
      <dgm:prSet/>
      <dgm:spPr/>
      <dgm:t>
        <a:bodyPr/>
        <a:lstStyle/>
        <a:p>
          <a:endParaRPr lang="en-GB"/>
        </a:p>
      </dgm:t>
    </dgm:pt>
    <dgm:pt modelId="{1C3568D5-A4BA-4EBB-AF41-9DA0542D5860}">
      <dgm:prSet phldrT="[Text]"/>
      <dgm:spPr/>
      <dgm:t>
        <a:bodyPr/>
        <a:lstStyle/>
        <a:p>
          <a:r>
            <a:rPr lang="en-GB" dirty="0"/>
            <a:t>DRIVER</a:t>
          </a:r>
        </a:p>
      </dgm:t>
    </dgm:pt>
    <dgm:pt modelId="{7818DD31-C617-4BA7-A095-4A4E4AB0A6A5}" type="parTrans" cxnId="{EF0F776A-4E58-430D-B8BC-ED3C0D828B04}">
      <dgm:prSet/>
      <dgm:spPr/>
      <dgm:t>
        <a:bodyPr/>
        <a:lstStyle/>
        <a:p>
          <a:endParaRPr lang="en-GB"/>
        </a:p>
      </dgm:t>
    </dgm:pt>
    <dgm:pt modelId="{8A1795A0-CCEC-4C1A-BAA3-D26B459AEFCB}" type="sibTrans" cxnId="{EF0F776A-4E58-430D-B8BC-ED3C0D828B04}">
      <dgm:prSet/>
      <dgm:spPr/>
      <dgm:t>
        <a:bodyPr/>
        <a:lstStyle/>
        <a:p>
          <a:endParaRPr lang="en-GB"/>
        </a:p>
      </dgm:t>
    </dgm:pt>
    <dgm:pt modelId="{A1797B83-23C4-4788-947D-5E430BE73A56}">
      <dgm:prSet phldrT="[Text]"/>
      <dgm:spPr/>
      <dgm:t>
        <a:bodyPr/>
        <a:lstStyle/>
        <a:p>
          <a:r>
            <a:rPr lang="en-GB" dirty="0"/>
            <a:t>CHEF</a:t>
          </a:r>
        </a:p>
      </dgm:t>
    </dgm:pt>
    <dgm:pt modelId="{3B4E9395-11E0-4E88-92BE-85F1A9B0A26E}" type="parTrans" cxnId="{AEE786F3-DE80-44A1-9DEF-215CA625045F}">
      <dgm:prSet/>
      <dgm:spPr/>
      <dgm:t>
        <a:bodyPr/>
        <a:lstStyle/>
        <a:p>
          <a:endParaRPr lang="en-GB"/>
        </a:p>
      </dgm:t>
    </dgm:pt>
    <dgm:pt modelId="{E9F1C28C-1F26-43B8-924A-78279464DF23}" type="sibTrans" cxnId="{AEE786F3-DE80-44A1-9DEF-215CA625045F}">
      <dgm:prSet/>
      <dgm:spPr/>
      <dgm:t>
        <a:bodyPr/>
        <a:lstStyle/>
        <a:p>
          <a:endParaRPr lang="en-GB"/>
        </a:p>
      </dgm:t>
    </dgm:pt>
    <dgm:pt modelId="{F2D9BB83-FA7A-4395-9AF9-AA5219A8EE3A}" type="pres">
      <dgm:prSet presAssocID="{83580266-7C07-42BB-AE45-BB7D96BC7581}" presName="cycle" presStyleCnt="0">
        <dgm:presLayoutVars>
          <dgm:dir/>
          <dgm:resizeHandles val="exact"/>
        </dgm:presLayoutVars>
      </dgm:prSet>
      <dgm:spPr/>
    </dgm:pt>
    <dgm:pt modelId="{0B981D09-C0EA-4BB5-BBFD-63047DD3C89E}" type="pres">
      <dgm:prSet presAssocID="{7E9B7087-FFAF-4AE4-B74F-E496641D9B20}" presName="node" presStyleLbl="node1" presStyleIdx="0" presStyleCnt="5">
        <dgm:presLayoutVars>
          <dgm:bulletEnabled val="1"/>
        </dgm:presLayoutVars>
      </dgm:prSet>
      <dgm:spPr/>
    </dgm:pt>
    <dgm:pt modelId="{C3D7862A-4824-4FB1-9BEC-AB3190524574}" type="pres">
      <dgm:prSet presAssocID="{7E9B7087-FFAF-4AE4-B74F-E496641D9B20}" presName="spNode" presStyleCnt="0"/>
      <dgm:spPr/>
    </dgm:pt>
    <dgm:pt modelId="{CAF2E963-568D-46C7-8995-B65E90BCC50A}" type="pres">
      <dgm:prSet presAssocID="{F6CCC9C7-D3DB-47D0-A26C-30B11BEF88A9}" presName="sibTrans" presStyleLbl="sibTrans1D1" presStyleIdx="0" presStyleCnt="5"/>
      <dgm:spPr/>
    </dgm:pt>
    <dgm:pt modelId="{19164D81-ADBB-4FD7-8FF5-D5CEFDFD00FB}" type="pres">
      <dgm:prSet presAssocID="{5D4C889E-69D2-4E70-AE9F-9695C9A006DC}" presName="node" presStyleLbl="node1" presStyleIdx="1" presStyleCnt="5">
        <dgm:presLayoutVars>
          <dgm:bulletEnabled val="1"/>
        </dgm:presLayoutVars>
      </dgm:prSet>
      <dgm:spPr/>
    </dgm:pt>
    <dgm:pt modelId="{D0018DB1-F35F-4C5F-AC8A-728E59D2B3DD}" type="pres">
      <dgm:prSet presAssocID="{5D4C889E-69D2-4E70-AE9F-9695C9A006DC}" presName="spNode" presStyleCnt="0"/>
      <dgm:spPr/>
    </dgm:pt>
    <dgm:pt modelId="{E56B2568-EF8A-478E-82CD-4007EE2E3AEA}" type="pres">
      <dgm:prSet presAssocID="{A57E63CF-9AE2-49F0-8F5F-0205440682BF}" presName="sibTrans" presStyleLbl="sibTrans1D1" presStyleIdx="1" presStyleCnt="5"/>
      <dgm:spPr/>
    </dgm:pt>
    <dgm:pt modelId="{EF9E196F-2B57-4CE8-8228-2E8DD9C715C2}" type="pres">
      <dgm:prSet presAssocID="{5FAC9D6E-C3EA-4E8E-807F-C6C2F76351E8}" presName="node" presStyleLbl="node1" presStyleIdx="2" presStyleCnt="5">
        <dgm:presLayoutVars>
          <dgm:bulletEnabled val="1"/>
        </dgm:presLayoutVars>
      </dgm:prSet>
      <dgm:spPr/>
    </dgm:pt>
    <dgm:pt modelId="{BBD7F484-5A21-4467-84BD-EEEED93F1E48}" type="pres">
      <dgm:prSet presAssocID="{5FAC9D6E-C3EA-4E8E-807F-C6C2F76351E8}" presName="spNode" presStyleCnt="0"/>
      <dgm:spPr/>
    </dgm:pt>
    <dgm:pt modelId="{CB1C6958-C7DA-450E-B2E6-C94B515C9ADF}" type="pres">
      <dgm:prSet presAssocID="{D1D2AA3C-C5C4-46AD-ACCB-82286A5351F6}" presName="sibTrans" presStyleLbl="sibTrans1D1" presStyleIdx="2" presStyleCnt="5"/>
      <dgm:spPr/>
    </dgm:pt>
    <dgm:pt modelId="{C7D001B3-E794-4399-BDA3-A0BC37301373}" type="pres">
      <dgm:prSet presAssocID="{1C3568D5-A4BA-4EBB-AF41-9DA0542D5860}" presName="node" presStyleLbl="node1" presStyleIdx="3" presStyleCnt="5">
        <dgm:presLayoutVars>
          <dgm:bulletEnabled val="1"/>
        </dgm:presLayoutVars>
      </dgm:prSet>
      <dgm:spPr/>
    </dgm:pt>
    <dgm:pt modelId="{32A95B0A-5F0A-4368-B9B8-88FED762C86B}" type="pres">
      <dgm:prSet presAssocID="{1C3568D5-A4BA-4EBB-AF41-9DA0542D5860}" presName="spNode" presStyleCnt="0"/>
      <dgm:spPr/>
    </dgm:pt>
    <dgm:pt modelId="{9F07D72F-A638-4E9D-9824-289A8D6379DE}" type="pres">
      <dgm:prSet presAssocID="{8A1795A0-CCEC-4C1A-BAA3-D26B459AEFCB}" presName="sibTrans" presStyleLbl="sibTrans1D1" presStyleIdx="3" presStyleCnt="5"/>
      <dgm:spPr/>
    </dgm:pt>
    <dgm:pt modelId="{D661CA10-3936-4421-A151-4E7FBF4474DA}" type="pres">
      <dgm:prSet presAssocID="{A1797B83-23C4-4788-947D-5E430BE73A56}" presName="node" presStyleLbl="node1" presStyleIdx="4" presStyleCnt="5">
        <dgm:presLayoutVars>
          <dgm:bulletEnabled val="1"/>
        </dgm:presLayoutVars>
      </dgm:prSet>
      <dgm:spPr/>
    </dgm:pt>
    <dgm:pt modelId="{EEE827E5-A116-49C5-9DB4-755E4E405246}" type="pres">
      <dgm:prSet presAssocID="{A1797B83-23C4-4788-947D-5E430BE73A56}" presName="spNode" presStyleCnt="0"/>
      <dgm:spPr/>
    </dgm:pt>
    <dgm:pt modelId="{DCAB93EC-1C1B-4E6F-BAE1-FA5CF34DA013}" type="pres">
      <dgm:prSet presAssocID="{E9F1C28C-1F26-43B8-924A-78279464DF23}" presName="sibTrans" presStyleLbl="sibTrans1D1" presStyleIdx="4" presStyleCnt="5"/>
      <dgm:spPr/>
    </dgm:pt>
  </dgm:ptLst>
  <dgm:cxnLst>
    <dgm:cxn modelId="{A788A409-644B-4343-A2D7-E2ADB34D241A}" type="presOf" srcId="{A57E63CF-9AE2-49F0-8F5F-0205440682BF}" destId="{E56B2568-EF8A-478E-82CD-4007EE2E3AEA}" srcOrd="0" destOrd="0" presId="urn:microsoft.com/office/officeart/2005/8/layout/cycle6"/>
    <dgm:cxn modelId="{59471E35-9516-4CE2-9D6E-1FE5F237787B}" type="presOf" srcId="{8A1795A0-CCEC-4C1A-BAA3-D26B459AEFCB}" destId="{9F07D72F-A638-4E9D-9824-289A8D6379DE}" srcOrd="0" destOrd="0" presId="urn:microsoft.com/office/officeart/2005/8/layout/cycle6"/>
    <dgm:cxn modelId="{EF0F776A-4E58-430D-B8BC-ED3C0D828B04}" srcId="{83580266-7C07-42BB-AE45-BB7D96BC7581}" destId="{1C3568D5-A4BA-4EBB-AF41-9DA0542D5860}" srcOrd="3" destOrd="0" parTransId="{7818DD31-C617-4BA7-A095-4A4E4AB0A6A5}" sibTransId="{8A1795A0-CCEC-4C1A-BAA3-D26B459AEFCB}"/>
    <dgm:cxn modelId="{00BED480-22BD-4451-8F76-DDFCA1135A6E}" srcId="{83580266-7C07-42BB-AE45-BB7D96BC7581}" destId="{5FAC9D6E-C3EA-4E8E-807F-C6C2F76351E8}" srcOrd="2" destOrd="0" parTransId="{A65F00EE-E848-4D6B-AC20-9526EB45882E}" sibTransId="{D1D2AA3C-C5C4-46AD-ACCB-82286A5351F6}"/>
    <dgm:cxn modelId="{6B843B87-4B2D-48EE-9A64-B2B8BFE11DD2}" type="presOf" srcId="{F6CCC9C7-D3DB-47D0-A26C-30B11BEF88A9}" destId="{CAF2E963-568D-46C7-8995-B65E90BCC50A}" srcOrd="0" destOrd="0" presId="urn:microsoft.com/office/officeart/2005/8/layout/cycle6"/>
    <dgm:cxn modelId="{1DF46889-E31C-4100-956C-9EDF5291A002}" srcId="{83580266-7C07-42BB-AE45-BB7D96BC7581}" destId="{7E9B7087-FFAF-4AE4-B74F-E496641D9B20}" srcOrd="0" destOrd="0" parTransId="{00E5A780-4326-4140-8A36-9CAFE6BF0358}" sibTransId="{F6CCC9C7-D3DB-47D0-A26C-30B11BEF88A9}"/>
    <dgm:cxn modelId="{8182A28D-FF95-475A-BC8A-981866CDB84A}" type="presOf" srcId="{E9F1C28C-1F26-43B8-924A-78279464DF23}" destId="{DCAB93EC-1C1B-4E6F-BAE1-FA5CF34DA013}" srcOrd="0" destOrd="0" presId="urn:microsoft.com/office/officeart/2005/8/layout/cycle6"/>
    <dgm:cxn modelId="{677DF9AB-84BD-4262-93FA-FD51E6757C7F}" type="presOf" srcId="{7E9B7087-FFAF-4AE4-B74F-E496641D9B20}" destId="{0B981D09-C0EA-4BB5-BBFD-63047DD3C89E}" srcOrd="0" destOrd="0" presId="urn:microsoft.com/office/officeart/2005/8/layout/cycle6"/>
    <dgm:cxn modelId="{7427F6B0-A86C-479D-930E-1C39F1727902}" type="presOf" srcId="{5FAC9D6E-C3EA-4E8E-807F-C6C2F76351E8}" destId="{EF9E196F-2B57-4CE8-8228-2E8DD9C715C2}" srcOrd="0" destOrd="0" presId="urn:microsoft.com/office/officeart/2005/8/layout/cycle6"/>
    <dgm:cxn modelId="{5E75DDBE-E1B8-4C9F-AFFE-97FC11329EF6}" type="presOf" srcId="{83580266-7C07-42BB-AE45-BB7D96BC7581}" destId="{F2D9BB83-FA7A-4395-9AF9-AA5219A8EE3A}" srcOrd="0" destOrd="0" presId="urn:microsoft.com/office/officeart/2005/8/layout/cycle6"/>
    <dgm:cxn modelId="{4D9F17D7-E9F4-45F7-9A0B-BB0FCA5F71B1}" srcId="{83580266-7C07-42BB-AE45-BB7D96BC7581}" destId="{5D4C889E-69D2-4E70-AE9F-9695C9A006DC}" srcOrd="1" destOrd="0" parTransId="{DAB1E61B-EE1C-479F-B887-AFFBDC84C366}" sibTransId="{A57E63CF-9AE2-49F0-8F5F-0205440682BF}"/>
    <dgm:cxn modelId="{101079DB-8A1A-4ECD-ACDD-5B35059AE9BA}" type="presOf" srcId="{5D4C889E-69D2-4E70-AE9F-9695C9A006DC}" destId="{19164D81-ADBB-4FD7-8FF5-D5CEFDFD00FB}" srcOrd="0" destOrd="0" presId="urn:microsoft.com/office/officeart/2005/8/layout/cycle6"/>
    <dgm:cxn modelId="{7FA534EE-6DE5-410B-B8D0-F483F65116D2}" type="presOf" srcId="{D1D2AA3C-C5C4-46AD-ACCB-82286A5351F6}" destId="{CB1C6958-C7DA-450E-B2E6-C94B515C9ADF}" srcOrd="0" destOrd="0" presId="urn:microsoft.com/office/officeart/2005/8/layout/cycle6"/>
    <dgm:cxn modelId="{AEE786F3-DE80-44A1-9DEF-215CA625045F}" srcId="{83580266-7C07-42BB-AE45-BB7D96BC7581}" destId="{A1797B83-23C4-4788-947D-5E430BE73A56}" srcOrd="4" destOrd="0" parTransId="{3B4E9395-11E0-4E88-92BE-85F1A9B0A26E}" sibTransId="{E9F1C28C-1F26-43B8-924A-78279464DF23}"/>
    <dgm:cxn modelId="{38BCE6F4-73EA-48A1-A11A-954B6A8880CF}" type="presOf" srcId="{A1797B83-23C4-4788-947D-5E430BE73A56}" destId="{D661CA10-3936-4421-A151-4E7FBF4474DA}" srcOrd="0" destOrd="0" presId="urn:microsoft.com/office/officeart/2005/8/layout/cycle6"/>
    <dgm:cxn modelId="{9CDE3BFD-9B6B-4164-BA58-8ECDA201175B}" type="presOf" srcId="{1C3568D5-A4BA-4EBB-AF41-9DA0542D5860}" destId="{C7D001B3-E794-4399-BDA3-A0BC37301373}" srcOrd="0" destOrd="0" presId="urn:microsoft.com/office/officeart/2005/8/layout/cycle6"/>
    <dgm:cxn modelId="{D72D8D6D-4AA3-443D-95DC-C34DF597D7CD}" type="presParOf" srcId="{F2D9BB83-FA7A-4395-9AF9-AA5219A8EE3A}" destId="{0B981D09-C0EA-4BB5-BBFD-63047DD3C89E}" srcOrd="0" destOrd="0" presId="urn:microsoft.com/office/officeart/2005/8/layout/cycle6"/>
    <dgm:cxn modelId="{E76EBD18-DA7F-432D-9C05-2B7E517BB9AA}" type="presParOf" srcId="{F2D9BB83-FA7A-4395-9AF9-AA5219A8EE3A}" destId="{C3D7862A-4824-4FB1-9BEC-AB3190524574}" srcOrd="1" destOrd="0" presId="urn:microsoft.com/office/officeart/2005/8/layout/cycle6"/>
    <dgm:cxn modelId="{2C3EF36E-3779-4D05-943B-FDC5DAF81255}" type="presParOf" srcId="{F2D9BB83-FA7A-4395-9AF9-AA5219A8EE3A}" destId="{CAF2E963-568D-46C7-8995-B65E90BCC50A}" srcOrd="2" destOrd="0" presId="urn:microsoft.com/office/officeart/2005/8/layout/cycle6"/>
    <dgm:cxn modelId="{11B985D3-EAFC-47A9-8BF7-2BD828F144A6}" type="presParOf" srcId="{F2D9BB83-FA7A-4395-9AF9-AA5219A8EE3A}" destId="{19164D81-ADBB-4FD7-8FF5-D5CEFDFD00FB}" srcOrd="3" destOrd="0" presId="urn:microsoft.com/office/officeart/2005/8/layout/cycle6"/>
    <dgm:cxn modelId="{421973D1-FCA7-4499-A069-29635C378515}" type="presParOf" srcId="{F2D9BB83-FA7A-4395-9AF9-AA5219A8EE3A}" destId="{D0018DB1-F35F-4C5F-AC8A-728E59D2B3DD}" srcOrd="4" destOrd="0" presId="urn:microsoft.com/office/officeart/2005/8/layout/cycle6"/>
    <dgm:cxn modelId="{6A11EA54-49F6-4085-A025-99EDB8956C49}" type="presParOf" srcId="{F2D9BB83-FA7A-4395-9AF9-AA5219A8EE3A}" destId="{E56B2568-EF8A-478E-82CD-4007EE2E3AEA}" srcOrd="5" destOrd="0" presId="urn:microsoft.com/office/officeart/2005/8/layout/cycle6"/>
    <dgm:cxn modelId="{8BFC2681-32BC-4BAD-8684-B951C061E02E}" type="presParOf" srcId="{F2D9BB83-FA7A-4395-9AF9-AA5219A8EE3A}" destId="{EF9E196F-2B57-4CE8-8228-2E8DD9C715C2}" srcOrd="6" destOrd="0" presId="urn:microsoft.com/office/officeart/2005/8/layout/cycle6"/>
    <dgm:cxn modelId="{60E9C307-7CA2-4704-A98A-C08D1B3D2872}" type="presParOf" srcId="{F2D9BB83-FA7A-4395-9AF9-AA5219A8EE3A}" destId="{BBD7F484-5A21-4467-84BD-EEEED93F1E48}" srcOrd="7" destOrd="0" presId="urn:microsoft.com/office/officeart/2005/8/layout/cycle6"/>
    <dgm:cxn modelId="{B1D55783-CF76-442A-8140-67026EA48FEA}" type="presParOf" srcId="{F2D9BB83-FA7A-4395-9AF9-AA5219A8EE3A}" destId="{CB1C6958-C7DA-450E-B2E6-C94B515C9ADF}" srcOrd="8" destOrd="0" presId="urn:microsoft.com/office/officeart/2005/8/layout/cycle6"/>
    <dgm:cxn modelId="{D937DDAF-42BC-4464-BC6F-4191BC0E3EDD}" type="presParOf" srcId="{F2D9BB83-FA7A-4395-9AF9-AA5219A8EE3A}" destId="{C7D001B3-E794-4399-BDA3-A0BC37301373}" srcOrd="9" destOrd="0" presId="urn:microsoft.com/office/officeart/2005/8/layout/cycle6"/>
    <dgm:cxn modelId="{9A54034D-AE9B-4740-BC70-DB650295BC66}" type="presParOf" srcId="{F2D9BB83-FA7A-4395-9AF9-AA5219A8EE3A}" destId="{32A95B0A-5F0A-4368-B9B8-88FED762C86B}" srcOrd="10" destOrd="0" presId="urn:microsoft.com/office/officeart/2005/8/layout/cycle6"/>
    <dgm:cxn modelId="{B658C9EA-10AD-49F1-8A98-6446B43E4300}" type="presParOf" srcId="{F2D9BB83-FA7A-4395-9AF9-AA5219A8EE3A}" destId="{9F07D72F-A638-4E9D-9824-289A8D6379DE}" srcOrd="11" destOrd="0" presId="urn:microsoft.com/office/officeart/2005/8/layout/cycle6"/>
    <dgm:cxn modelId="{157FB4C0-A9F0-40C4-A94A-CA4D644D069F}" type="presParOf" srcId="{F2D9BB83-FA7A-4395-9AF9-AA5219A8EE3A}" destId="{D661CA10-3936-4421-A151-4E7FBF4474DA}" srcOrd="12" destOrd="0" presId="urn:microsoft.com/office/officeart/2005/8/layout/cycle6"/>
    <dgm:cxn modelId="{958DB4C1-D298-4EED-825E-258292EF2AA3}" type="presParOf" srcId="{F2D9BB83-FA7A-4395-9AF9-AA5219A8EE3A}" destId="{EEE827E5-A116-49C5-9DB4-755E4E405246}" srcOrd="13" destOrd="0" presId="urn:microsoft.com/office/officeart/2005/8/layout/cycle6"/>
    <dgm:cxn modelId="{A384D765-D55A-4B16-BE66-3F89A5B23D2A}" type="presParOf" srcId="{F2D9BB83-FA7A-4395-9AF9-AA5219A8EE3A}" destId="{DCAB93EC-1C1B-4E6F-BAE1-FA5CF34DA013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3A378-7B24-4B0A-BDFF-3C89836D6419}">
      <dsp:nvSpPr>
        <dsp:cNvPr id="0" name=""/>
        <dsp:cNvSpPr/>
      </dsp:nvSpPr>
      <dsp:spPr>
        <a:xfrm rot="16200000">
          <a:off x="-316698" y="317598"/>
          <a:ext cx="2974428" cy="2339231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9994" bIns="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Who is </a:t>
          </a:r>
          <a:r>
            <a:rPr lang="en-GB" sz="3600" b="1" kern="1200">
              <a:latin typeface="Bell MT"/>
            </a:rPr>
            <a:t>Savour</a:t>
          </a:r>
          <a:r>
            <a:rPr lang="en-GB" sz="3600" b="1" kern="1200"/>
            <a:t> Foods?</a:t>
          </a:r>
          <a:endParaRPr lang="en-GB" sz="3600" kern="1200">
            <a:latin typeface="Bell MT"/>
          </a:endParaRPr>
        </a:p>
      </dsp:txBody>
      <dsp:txXfrm rot="5400000">
        <a:off x="901" y="594885"/>
        <a:ext cx="2339231" cy="1784656"/>
      </dsp:txXfrm>
    </dsp:sp>
    <dsp:sp modelId="{F9CE50E6-1835-498E-804F-0836E038679C}">
      <dsp:nvSpPr>
        <dsp:cNvPr id="0" name=""/>
        <dsp:cNvSpPr/>
      </dsp:nvSpPr>
      <dsp:spPr>
        <a:xfrm rot="16200000">
          <a:off x="2197975" y="317598"/>
          <a:ext cx="2974428" cy="2339231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9994" bIns="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Savour Foods Services</a:t>
          </a:r>
          <a:endParaRPr lang="en-GB" sz="3600" kern="1200">
            <a:latin typeface="Bell MT"/>
          </a:endParaRPr>
        </a:p>
      </dsp:txBody>
      <dsp:txXfrm rot="5400000">
        <a:off x="2515574" y="594885"/>
        <a:ext cx="2339231" cy="1784656"/>
      </dsp:txXfrm>
    </dsp:sp>
    <dsp:sp modelId="{15640753-8EA8-4032-A2FA-6207D9346DE7}">
      <dsp:nvSpPr>
        <dsp:cNvPr id="0" name=""/>
        <dsp:cNvSpPr/>
      </dsp:nvSpPr>
      <dsp:spPr>
        <a:xfrm rot="16200000">
          <a:off x="4712648" y="317598"/>
          <a:ext cx="2974428" cy="2339231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9994" bIns="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latin typeface="Bell MT"/>
            </a:rPr>
            <a:t>Outcome</a:t>
          </a:r>
          <a:r>
            <a:rPr lang="en-GB" sz="3600" b="1" kern="1200"/>
            <a:t> of </a:t>
          </a:r>
          <a:r>
            <a:rPr lang="en-GB" sz="3600" b="1" kern="1200">
              <a:latin typeface="Bell MT"/>
            </a:rPr>
            <a:t>savour</a:t>
          </a:r>
          <a:r>
            <a:rPr lang="en-GB" sz="3600" b="1" kern="1200"/>
            <a:t> Foods</a:t>
          </a:r>
          <a:endParaRPr lang="en-GB" sz="3600" kern="1200">
            <a:latin typeface="Bell MT"/>
          </a:endParaRPr>
        </a:p>
      </dsp:txBody>
      <dsp:txXfrm rot="5400000">
        <a:off x="5030247" y="594885"/>
        <a:ext cx="2339231" cy="17846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AB339-B904-482F-BC2E-EAA170D40D74}">
      <dsp:nvSpPr>
        <dsp:cNvPr id="0" name=""/>
        <dsp:cNvSpPr/>
      </dsp:nvSpPr>
      <dsp:spPr>
        <a:xfrm>
          <a:off x="0" y="1276497"/>
          <a:ext cx="2208184" cy="14021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E1507-4F8C-4443-9160-DCA2A8D919D6}">
      <dsp:nvSpPr>
        <dsp:cNvPr id="0" name=""/>
        <dsp:cNvSpPr/>
      </dsp:nvSpPr>
      <dsp:spPr>
        <a:xfrm>
          <a:off x="245353" y="1509583"/>
          <a:ext cx="2208184" cy="14021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Savour Foods Profile</a:t>
          </a:r>
          <a:endParaRPr lang="en-GB" sz="2600" kern="1200">
            <a:latin typeface="Bell MT"/>
          </a:endParaRPr>
        </a:p>
      </dsp:txBody>
      <dsp:txXfrm>
        <a:off x="286422" y="1550652"/>
        <a:ext cx="2126046" cy="1320058"/>
      </dsp:txXfrm>
    </dsp:sp>
    <dsp:sp modelId="{B55C0A7C-DBF9-4B39-8F07-4D832AA6A048}">
      <dsp:nvSpPr>
        <dsp:cNvPr id="0" name=""/>
        <dsp:cNvSpPr/>
      </dsp:nvSpPr>
      <dsp:spPr>
        <a:xfrm>
          <a:off x="2698891" y="1276497"/>
          <a:ext cx="2208184" cy="14021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C61D1-55E2-4CA8-B4A4-C6C60BF46E64}">
      <dsp:nvSpPr>
        <dsp:cNvPr id="0" name=""/>
        <dsp:cNvSpPr/>
      </dsp:nvSpPr>
      <dsp:spPr>
        <a:xfrm>
          <a:off x="2944245" y="1509583"/>
          <a:ext cx="2208184" cy="14021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Savour Foods Mission</a:t>
          </a:r>
          <a:endParaRPr lang="en-GB" sz="2600" b="1" kern="1200">
            <a:latin typeface="Bell MT"/>
          </a:endParaRPr>
        </a:p>
      </dsp:txBody>
      <dsp:txXfrm>
        <a:off x="2985314" y="1550652"/>
        <a:ext cx="2126046" cy="1320058"/>
      </dsp:txXfrm>
    </dsp:sp>
    <dsp:sp modelId="{7CD4F39C-5476-48EE-BCB6-61EF9B086C74}">
      <dsp:nvSpPr>
        <dsp:cNvPr id="0" name=""/>
        <dsp:cNvSpPr/>
      </dsp:nvSpPr>
      <dsp:spPr>
        <a:xfrm>
          <a:off x="5397783" y="1276497"/>
          <a:ext cx="2208184" cy="14021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F3BB2-4DE5-4A4C-A159-D29A89F21589}">
      <dsp:nvSpPr>
        <dsp:cNvPr id="0" name=""/>
        <dsp:cNvSpPr/>
      </dsp:nvSpPr>
      <dsp:spPr>
        <a:xfrm>
          <a:off x="5643136" y="1509583"/>
          <a:ext cx="2208184" cy="14021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Savour Foods Vision</a:t>
          </a:r>
          <a:endParaRPr lang="en-GB" sz="2600" b="1" kern="1200">
            <a:latin typeface="Bell MT"/>
          </a:endParaRPr>
        </a:p>
      </dsp:txBody>
      <dsp:txXfrm>
        <a:off x="5684205" y="1550652"/>
        <a:ext cx="2126046" cy="13200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73908-74E1-49AA-873B-8D48551A584E}">
      <dsp:nvSpPr>
        <dsp:cNvPr id="0" name=""/>
        <dsp:cNvSpPr/>
      </dsp:nvSpPr>
      <dsp:spPr>
        <a:xfrm>
          <a:off x="529998" y="0"/>
          <a:ext cx="6006645" cy="489131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B0E64-695F-493D-858B-D48705751518}">
      <dsp:nvSpPr>
        <dsp:cNvPr id="0" name=""/>
        <dsp:cNvSpPr/>
      </dsp:nvSpPr>
      <dsp:spPr>
        <a:xfrm>
          <a:off x="7591" y="1467393"/>
          <a:ext cx="2274575" cy="1956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Bell MT"/>
            </a:rPr>
            <a:t>CURRENT TARGET AREAS</a:t>
          </a:r>
          <a:endParaRPr lang="en-GB" sz="2400" kern="1200"/>
        </a:p>
      </dsp:txBody>
      <dsp:txXfrm>
        <a:off x="103101" y="1562903"/>
        <a:ext cx="2083555" cy="1765505"/>
      </dsp:txXfrm>
    </dsp:sp>
    <dsp:sp modelId="{E79B4545-EE5C-4FEC-BC51-C59C89704E22}">
      <dsp:nvSpPr>
        <dsp:cNvPr id="0" name=""/>
        <dsp:cNvSpPr/>
      </dsp:nvSpPr>
      <dsp:spPr>
        <a:xfrm>
          <a:off x="2396033" y="1467393"/>
          <a:ext cx="2274575" cy="1956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Bell MT"/>
            </a:rPr>
            <a:t>TARGET STRATEGY</a:t>
          </a:r>
          <a:endParaRPr lang="en-GB" sz="2400" kern="1200"/>
        </a:p>
      </dsp:txBody>
      <dsp:txXfrm>
        <a:off x="2491543" y="1562903"/>
        <a:ext cx="2083555" cy="1765505"/>
      </dsp:txXfrm>
    </dsp:sp>
    <dsp:sp modelId="{9CE09A78-B4F7-4F30-83D5-49CFDB445603}">
      <dsp:nvSpPr>
        <dsp:cNvPr id="0" name=""/>
        <dsp:cNvSpPr/>
      </dsp:nvSpPr>
      <dsp:spPr>
        <a:xfrm>
          <a:off x="4784475" y="1467393"/>
          <a:ext cx="2274575" cy="1956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Bell MT"/>
            </a:rPr>
            <a:t>OUR VALUED CUSTOMERS</a:t>
          </a:r>
          <a:endParaRPr lang="en-GB" sz="2400" kern="1200"/>
        </a:p>
      </dsp:txBody>
      <dsp:txXfrm>
        <a:off x="4879985" y="1562903"/>
        <a:ext cx="2083555" cy="17655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C5E49-531A-4EC6-85BE-0B968C1E3149}">
      <dsp:nvSpPr>
        <dsp:cNvPr id="0" name=""/>
        <dsp:cNvSpPr/>
      </dsp:nvSpPr>
      <dsp:spPr>
        <a:xfrm>
          <a:off x="553" y="1176805"/>
          <a:ext cx="2015984" cy="10079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Bell MT"/>
            </a:rPr>
            <a:t>MARKETING STRATEGY</a:t>
          </a:r>
          <a:endParaRPr lang="en-GB" sz="2300" kern="1200"/>
        </a:p>
      </dsp:txBody>
      <dsp:txXfrm>
        <a:off x="30076" y="1206328"/>
        <a:ext cx="1956938" cy="948946"/>
      </dsp:txXfrm>
    </dsp:sp>
    <dsp:sp modelId="{6C75928A-51E5-4D15-95E9-B75E81104DCC}">
      <dsp:nvSpPr>
        <dsp:cNvPr id="0" name=""/>
        <dsp:cNvSpPr/>
      </dsp:nvSpPr>
      <dsp:spPr>
        <a:xfrm>
          <a:off x="2520534" y="1176805"/>
          <a:ext cx="2015984" cy="1007992"/>
        </a:xfrm>
        <a:prstGeom prst="roundRect">
          <a:avLst>
            <a:gd name="adj" fmla="val 10000"/>
          </a:avLst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Bell MT"/>
            </a:rPr>
            <a:t>SALES PLAN</a:t>
          </a:r>
          <a:endParaRPr lang="en-GB" sz="2300" kern="1200"/>
        </a:p>
      </dsp:txBody>
      <dsp:txXfrm>
        <a:off x="2550057" y="1206328"/>
        <a:ext cx="1956938" cy="9489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81D09-C0EA-4BB5-BBFD-63047DD3C89E}">
      <dsp:nvSpPr>
        <dsp:cNvPr id="0" name=""/>
        <dsp:cNvSpPr/>
      </dsp:nvSpPr>
      <dsp:spPr>
        <a:xfrm>
          <a:off x="2281235" y="76606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CHEF/</a:t>
          </a:r>
          <a:r>
            <a:rPr lang="en-GB" sz="1400" kern="1200" dirty="0">
              <a:latin typeface="Bell MT"/>
            </a:rPr>
            <a:t>OPS</a:t>
          </a:r>
          <a:r>
            <a:rPr lang="en-GB" sz="1400" kern="1200" dirty="0"/>
            <a:t> MANAGER</a:t>
          </a:r>
        </a:p>
      </dsp:txBody>
      <dsp:txXfrm>
        <a:off x="2339818" y="135189"/>
        <a:ext cx="1729101" cy="1082907"/>
      </dsp:txXfrm>
    </dsp:sp>
    <dsp:sp modelId="{CAF2E963-568D-46C7-8995-B65E90BCC50A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3332770" y="190224"/>
              </a:moveTo>
              <a:arcTo wR="2396961" hR="2396961" stAng="17578818" swAng="1960812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164D81-ADBB-4FD7-8FF5-D5CEFDFD00FB}">
      <dsp:nvSpPr>
        <dsp:cNvPr id="0" name=""/>
        <dsp:cNvSpPr/>
      </dsp:nvSpPr>
      <dsp:spPr>
        <a:xfrm>
          <a:off x="4560881" y="1732866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244336"/>
                <a:satOff val="-24776"/>
                <a:lumOff val="-77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4336"/>
                <a:satOff val="-24776"/>
                <a:lumOff val="-77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4336"/>
                <a:satOff val="-24776"/>
                <a:lumOff val="-77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DRIVER/COMPANY DIRECTOR</a:t>
          </a:r>
        </a:p>
      </dsp:txBody>
      <dsp:txXfrm>
        <a:off x="4619464" y="1791449"/>
        <a:ext cx="1729101" cy="1082907"/>
      </dsp:txXfrm>
    </dsp:sp>
    <dsp:sp modelId="{E56B2568-EF8A-478E-82CD-4007EE2E3AEA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4790643" y="2271614"/>
              </a:moveTo>
              <a:arcTo wR="2396961" hR="2396961" stAng="21420144" swAng="2195745"/>
            </a:path>
          </a:pathLst>
        </a:custGeom>
        <a:noFill/>
        <a:ln w="6350" cap="flat" cmpd="sng" algn="ctr">
          <a:solidFill>
            <a:schemeClr val="accent5">
              <a:hueOff val="-244336"/>
              <a:satOff val="-24776"/>
              <a:lumOff val="-77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9E196F-2B57-4CE8-8228-2E8DD9C715C2}">
      <dsp:nvSpPr>
        <dsp:cNvPr id="0" name=""/>
        <dsp:cNvSpPr/>
      </dsp:nvSpPr>
      <dsp:spPr>
        <a:xfrm>
          <a:off x="3690134" y="4412750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488671"/>
                <a:satOff val="-49551"/>
                <a:lumOff val="-155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8671"/>
                <a:satOff val="-49551"/>
                <a:lumOff val="-155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8671"/>
                <a:satOff val="-49551"/>
                <a:lumOff val="-155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DRIVER</a:t>
          </a:r>
        </a:p>
      </dsp:txBody>
      <dsp:txXfrm>
        <a:off x="3748717" y="4471333"/>
        <a:ext cx="1729101" cy="1082907"/>
      </dsp:txXfrm>
    </dsp:sp>
    <dsp:sp modelId="{CB1C6958-C7DA-450E-B2E6-C94B515C9ADF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2873208" y="4746134"/>
              </a:moveTo>
              <a:arcTo wR="2396961" hR="2396961" stAng="4712385" swAng="1375229"/>
            </a:path>
          </a:pathLst>
        </a:custGeom>
        <a:noFill/>
        <a:ln w="6350" cap="flat" cmpd="sng" algn="ctr">
          <a:solidFill>
            <a:schemeClr val="accent5">
              <a:hueOff val="-488671"/>
              <a:satOff val="-49551"/>
              <a:lumOff val="-1558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D001B3-E794-4399-BDA3-A0BC37301373}">
      <dsp:nvSpPr>
        <dsp:cNvPr id="0" name=""/>
        <dsp:cNvSpPr/>
      </dsp:nvSpPr>
      <dsp:spPr>
        <a:xfrm>
          <a:off x="872336" y="4412750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733007"/>
                <a:satOff val="-74327"/>
                <a:lumOff val="-233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3007"/>
                <a:satOff val="-74327"/>
                <a:lumOff val="-233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3007"/>
                <a:satOff val="-74327"/>
                <a:lumOff val="-233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DRIVER</a:t>
          </a:r>
        </a:p>
      </dsp:txBody>
      <dsp:txXfrm>
        <a:off x="930919" y="4471333"/>
        <a:ext cx="1729101" cy="1082907"/>
      </dsp:txXfrm>
    </dsp:sp>
    <dsp:sp modelId="{9F07D72F-A638-4E9D-9824-289A8D6379DE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400438" y="3723355"/>
              </a:moveTo>
              <a:arcTo wR="2396961" hR="2396961" stAng="8784110" swAng="2195745"/>
            </a:path>
          </a:pathLst>
        </a:custGeom>
        <a:noFill/>
        <a:ln w="6350" cap="flat" cmpd="sng" algn="ctr">
          <a:solidFill>
            <a:schemeClr val="accent5">
              <a:hueOff val="-733007"/>
              <a:satOff val="-74327"/>
              <a:lumOff val="-233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61CA10-3936-4421-A151-4E7FBF4474DA}">
      <dsp:nvSpPr>
        <dsp:cNvPr id="0" name=""/>
        <dsp:cNvSpPr/>
      </dsp:nvSpPr>
      <dsp:spPr>
        <a:xfrm>
          <a:off x="1589" y="1732866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977342"/>
                <a:satOff val="-99103"/>
                <a:lumOff val="-3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7342"/>
                <a:satOff val="-99103"/>
                <a:lumOff val="-3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7342"/>
                <a:satOff val="-99103"/>
                <a:lumOff val="-3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CHEF</a:t>
          </a:r>
        </a:p>
      </dsp:txBody>
      <dsp:txXfrm>
        <a:off x="60172" y="1791449"/>
        <a:ext cx="1729101" cy="1082907"/>
      </dsp:txXfrm>
    </dsp:sp>
    <dsp:sp modelId="{DCAB93EC-1C1B-4E6F-BAE1-FA5CF34DA013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417767" y="1044846"/>
              </a:moveTo>
              <a:arcTo wR="2396961" hR="2396961" stAng="12860370" swAng="1960812"/>
            </a:path>
          </a:pathLst>
        </a:custGeom>
        <a:noFill/>
        <a:ln w="6350" cap="flat" cmpd="sng" algn="ctr">
          <a:solidFill>
            <a:schemeClr val="accent5">
              <a:hueOff val="-977342"/>
              <a:satOff val="-99103"/>
              <a:lumOff val="-31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98723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57140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786725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37063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631603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818709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22963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471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14435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34903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830768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11/19/2021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981122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83" r:id="rId6"/>
    <p:sldLayoutId id="2147483879" r:id="rId7"/>
    <p:sldLayoutId id="2147483880" r:id="rId8"/>
    <p:sldLayoutId id="2147483881" r:id="rId9"/>
    <p:sldLayoutId id="2147483882" r:id="rId10"/>
    <p:sldLayoutId id="214748388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Group 149">
            <a:extLst>
              <a:ext uri="{FF2B5EF4-FFF2-40B4-BE49-F238E27FC236}">
                <a16:creationId xmlns:a16="http://schemas.microsoft.com/office/drawing/2014/main" id="{67416F32-9D98-4340-82E8-E90CE00AD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52" name="Oval 151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53" name="Oval 152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5" name="Rectangle 15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59" name="Rectangle 158">
            <a:extLst>
              <a:ext uri="{FF2B5EF4-FFF2-40B4-BE49-F238E27FC236}">
                <a16:creationId xmlns:a16="http://schemas.microsoft.com/office/drawing/2014/main" id="{D8D85657-6A77-4466-887F-EE948B9CD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B4F9B187-EC02-44E0-99C7-5D629D664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64" name="Rectangle 163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5" name="Oval 164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6" name="Oval 165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7" name="Group 166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2" name="Rectangle 171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3" name="Rectangle 172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8" name="Group 167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0" name="Rectangle 169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1" name="Rectangle 170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9" name="Rectangle 168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5" name="Rectangle 174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EFD99-C46F-4178-908C-022C87BD2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6315" y="540000"/>
            <a:ext cx="4554821" cy="2186096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 algn="ctr"/>
            <a:r>
              <a:rPr lang="en-US" sz="6000"/>
              <a:t>Business Plan </a:t>
            </a:r>
            <a:br>
              <a:rPr lang="en-US" sz="6000"/>
            </a:br>
            <a:r>
              <a:rPr lang="en-US" sz="2000" b="1" cap="all">
                <a:latin typeface="Times New Roman"/>
                <a:ea typeface="+mj-lt"/>
                <a:cs typeface="+mj-lt"/>
              </a:rPr>
              <a:t>SAVOR FOODS</a:t>
            </a:r>
            <a:endParaRPr lang="en-US" sz="2000" b="1">
              <a:latin typeface="Times New Roman"/>
              <a:cs typeface="Times New Roman"/>
            </a:endParaRPr>
          </a:p>
        </p:txBody>
      </p: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7B4E221E-E4F3-4D25-8DC8-8A3D08C83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491700" y="811037"/>
            <a:ext cx="6131951" cy="5783898"/>
            <a:chOff x="4925125" y="3600"/>
            <a:chExt cx="7266875" cy="6854400"/>
          </a:xfrm>
        </p:grpSpPr>
        <p:sp>
          <p:nvSpPr>
            <p:cNvPr id="178" name="Oval 177">
              <a:extLst>
                <a:ext uri="{FF2B5EF4-FFF2-40B4-BE49-F238E27FC236}">
                  <a16:creationId xmlns:a16="http://schemas.microsoft.com/office/drawing/2014/main" id="{1DCB79C8-6A25-43E7-AC87-D1D7C607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9" name="Oval 178">
              <a:extLst>
                <a:ext uri="{FF2B5EF4-FFF2-40B4-BE49-F238E27FC236}">
                  <a16:creationId xmlns:a16="http://schemas.microsoft.com/office/drawing/2014/main" id="{2BABC8D9-79F4-4665-99B3-4EA1B520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0" name="Oval 179">
              <a:extLst>
                <a:ext uri="{FF2B5EF4-FFF2-40B4-BE49-F238E27FC236}">
                  <a16:creationId xmlns:a16="http://schemas.microsoft.com/office/drawing/2014/main" id="{808BC036-0C59-4D8B-8F96-46D122C90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6094A2C3-7BC7-4BF9-8B7A-EBF2DAC280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4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98D7629-0674-46BD-8C3F-F95E49051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7136" y="2393762"/>
            <a:ext cx="4274001" cy="389682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b="1" spc="50"/>
          </a:p>
          <a:p>
            <a:pPr>
              <a:lnSpc>
                <a:spcPct val="115000"/>
              </a:lnSpc>
            </a:pPr>
            <a:endParaRPr lang="en-US" sz="2000" b="1" spc="50">
              <a:latin typeface="Times New Roman"/>
              <a:cs typeface="Times New Roman"/>
            </a:endParaRPr>
          </a:p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spc="50"/>
          </a:p>
          <a:p>
            <a:pPr>
              <a:lnSpc>
                <a:spcPct val="115000"/>
              </a:lnSpc>
            </a:pPr>
            <a:r>
              <a:rPr lang="en-US" sz="1000" spc="50"/>
              <a:t>By:</a:t>
            </a:r>
          </a:p>
          <a:p>
            <a:pPr>
              <a:lnSpc>
                <a:spcPct val="115000"/>
              </a:lnSpc>
            </a:pPr>
            <a:r>
              <a:rPr lang="en-US" sz="1000" spc="50" err="1"/>
              <a:t>shahdat</a:t>
            </a:r>
            <a:r>
              <a:rPr lang="en-US" sz="1000" spc="50"/>
              <a:t> Islam (2021131)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Syed </a:t>
            </a:r>
            <a:r>
              <a:rPr lang="en-US" sz="1000" spc="50" err="1"/>
              <a:t>jabed</a:t>
            </a:r>
            <a:r>
              <a:rPr lang="en-US" sz="1000" spc="50"/>
              <a:t> Ali (1710503)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Zahid Hussain (2018065)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Babar Hussain (2014975)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Muhammed Nurul Hakim (2019283)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group: BMSW4006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Lecturer: Yohan </a:t>
            </a:r>
            <a:r>
              <a:rPr lang="en-US" sz="1000" spc="50" err="1"/>
              <a:t>mendis</a:t>
            </a:r>
            <a:endParaRPr lang="en-US" sz="1000" spc="50"/>
          </a:p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spc="50"/>
          </a:p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spc="5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CC139-7000-4C85-8C93-759D21EA8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03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F81D8-745C-4CFE-BE30-16BE8C4564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1090017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Executive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4626DC-C82C-4CA4-81B7-7FB6838B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999" y="1838739"/>
            <a:ext cx="11090273" cy="446998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/>
          </a:p>
          <a:p>
            <a:endParaRPr lang="en-GB"/>
          </a:p>
        </p:txBody>
      </p:sp>
      <p:graphicFrame>
        <p:nvGraphicFramePr>
          <p:cNvPr id="10" name="Diagram 10">
            <a:extLst>
              <a:ext uri="{FF2B5EF4-FFF2-40B4-BE49-F238E27FC236}">
                <a16:creationId xmlns:a16="http://schemas.microsoft.com/office/drawing/2014/main" id="{CC4D2E09-92DE-4415-8312-94CCCC1064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6341391"/>
              </p:ext>
            </p:extLst>
          </p:nvPr>
        </p:nvGraphicFramePr>
        <p:xfrm>
          <a:off x="2210926" y="2795751"/>
          <a:ext cx="7370378" cy="2974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BA7D62AD-8964-452C-9B26-9C1F6006C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9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0534C-E5D6-4992-8CB0-31395312B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5125"/>
            <a:ext cx="4500562" cy="5767748"/>
          </a:xfrm>
        </p:spPr>
        <p:txBody>
          <a:bodyPr anchor="t">
            <a:normAutofit/>
          </a:bodyPr>
          <a:lstStyle/>
          <a:p>
            <a:r>
              <a:rPr lang="en-GB" sz="8100"/>
              <a:t>Business Company Overview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D59EADD-1700-4DCD-88BA-C8FE4C44F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3899" y="180000"/>
            <a:ext cx="7572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54" name="Picture 54">
            <a:extLst>
              <a:ext uri="{FF2B5EF4-FFF2-40B4-BE49-F238E27FC236}">
                <a16:creationId xmlns:a16="http://schemas.microsoft.com/office/drawing/2014/main" id="{E470408F-3A82-4F87-985F-202CA86F36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5735" r="1" b="1"/>
          <a:stretch/>
        </p:blipFill>
        <p:spPr>
          <a:xfrm>
            <a:off x="5232400" y="637296"/>
            <a:ext cx="6408735" cy="3604707"/>
          </a:xfrm>
          <a:prstGeom prst="rect">
            <a:avLst/>
          </a:prstGeom>
        </p:spPr>
      </p:pic>
      <p:graphicFrame>
        <p:nvGraphicFramePr>
          <p:cNvPr id="78" name="Diagram 78">
            <a:extLst>
              <a:ext uri="{FF2B5EF4-FFF2-40B4-BE49-F238E27FC236}">
                <a16:creationId xmlns:a16="http://schemas.microsoft.com/office/drawing/2014/main" id="{94713737-544A-4E02-813F-BAA7BE3173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2480480"/>
              </p:ext>
            </p:extLst>
          </p:nvPr>
        </p:nvGraphicFramePr>
        <p:xfrm>
          <a:off x="2683949" y="3544350"/>
          <a:ext cx="7851321" cy="4188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542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94972-4836-4C19-A7AC-FD4E9E4C9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929" y="-31500"/>
            <a:ext cx="11090273" cy="1398130"/>
          </a:xfrm>
        </p:spPr>
        <p:txBody>
          <a:bodyPr>
            <a:normAutofit/>
          </a:bodyPr>
          <a:lstStyle/>
          <a:p>
            <a:pPr algn="ctr"/>
            <a:r>
              <a:rPr lang="en-GB" sz="6600"/>
              <a:t>Products and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7B331D-D57A-49A0-BBA4-2A82EC5522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964" y="1843827"/>
            <a:ext cx="5075916" cy="294423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We serve breakfast, lunch &amp; dinner</a:t>
            </a:r>
            <a:br>
              <a:rPr lang="en-GB">
                <a:latin typeface="Times New Roman"/>
                <a:ea typeface="+mn-lt"/>
                <a:cs typeface="+mn-lt"/>
              </a:rPr>
            </a:br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We serve hot &amp; cold drinks</a:t>
            </a:r>
            <a:br>
              <a:rPr lang="en-GB">
                <a:latin typeface="Times New Roman"/>
                <a:ea typeface="+mn-lt"/>
                <a:cs typeface="+mn-lt"/>
              </a:rPr>
            </a:br>
            <a:endParaRPr lang="en-GB">
              <a:latin typeface="Times New Roman"/>
              <a:ea typeface="+mn-lt"/>
              <a:cs typeface="+mn-lt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We cater a variety of food styles including- Indian, Caribbean, Chinese &amp; English.</a:t>
            </a:r>
          </a:p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Free delivery</a:t>
            </a:r>
          </a:p>
          <a:p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4FC574-0C99-433C-947E-3862AA28E4EA}"/>
              </a:ext>
            </a:extLst>
          </p:cNvPr>
          <p:cNvSpPr txBox="1"/>
          <p:nvPr/>
        </p:nvSpPr>
        <p:spPr>
          <a:xfrm>
            <a:off x="3243532" y="55870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</a:t>
            </a:r>
            <a:endParaRPr lang="en-US"/>
          </a:p>
        </p:txBody>
      </p:sp>
      <p:pic>
        <p:nvPicPr>
          <p:cNvPr id="4" name="Picture 5" descr="Text&#10;&#10;Description automatically generated">
            <a:extLst>
              <a:ext uri="{FF2B5EF4-FFF2-40B4-BE49-F238E27FC236}">
                <a16:creationId xmlns:a16="http://schemas.microsoft.com/office/drawing/2014/main" id="{4AAE1BC0-BE9D-4873-A495-E0DBF61D9D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1756" y="5232407"/>
            <a:ext cx="2103665" cy="1405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1F98B7-2783-48A2-8079-E7E73EB2EBC2}"/>
              </a:ext>
            </a:extLst>
          </p:cNvPr>
          <p:cNvSpPr txBox="1"/>
          <p:nvPr/>
        </p:nvSpPr>
        <p:spPr>
          <a:xfrm>
            <a:off x="6561363" y="4982936"/>
            <a:ext cx="5532665" cy="15761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25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cap="all">
                <a:latin typeface="Times New Roman"/>
                <a:ea typeface="+mn-lt"/>
                <a:cs typeface="+mn-lt"/>
              </a:rPr>
              <a:t>IN THE FIRST 6 MONTHS WE WILL SERVE 50 INDIVIDUAL CUSTOMERS &amp; 10 CARE HOMES.</a:t>
            </a:r>
            <a:endParaRPr lang="en-US">
              <a:latin typeface="Times New Roman"/>
              <a:ea typeface="+mn-lt"/>
              <a:cs typeface="+mn-lt"/>
            </a:endParaRPr>
          </a:p>
          <a:p>
            <a:pPr marL="285750" indent="-285750">
              <a:lnSpc>
                <a:spcPct val="125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cap="all">
                <a:latin typeface="Times New Roman"/>
                <a:ea typeface="+mn-lt"/>
                <a:cs typeface="+mn-lt"/>
              </a:rPr>
              <a:t>IN THE NEXT 6 months WE AIM TO SERVE 100 INDIVIDUAL CUSTOMERS &amp; 10 CARE HOMES</a:t>
            </a:r>
            <a:endParaRPr lang="en-GB"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5C50F7-2162-43A4-8F7D-96B130405027}"/>
              </a:ext>
            </a:extLst>
          </p:cNvPr>
          <p:cNvSpPr txBox="1"/>
          <p:nvPr/>
        </p:nvSpPr>
        <p:spPr>
          <a:xfrm>
            <a:off x="7474968" y="2176141"/>
            <a:ext cx="52333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We offer a variety of options </a:t>
            </a:r>
            <a:endParaRPr lang="en-US"/>
          </a:p>
        </p:txBody>
      </p:sp>
      <p:pic>
        <p:nvPicPr>
          <p:cNvPr id="10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5EC0481-8D91-4532-AF87-2AF20E6E9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9668" y="2750685"/>
            <a:ext cx="688522" cy="744311"/>
          </a:xfrm>
          <a:prstGeom prst="rect">
            <a:avLst/>
          </a:prstGeom>
        </p:spPr>
      </p:pic>
      <p:pic>
        <p:nvPicPr>
          <p:cNvPr id="11" name="Picture 11" descr="Logo&#10;&#10;Description automatically generated">
            <a:extLst>
              <a:ext uri="{FF2B5EF4-FFF2-40B4-BE49-F238E27FC236}">
                <a16:creationId xmlns:a16="http://schemas.microsoft.com/office/drawing/2014/main" id="{38325190-E793-4CDF-A22A-28E98BB1EF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4081" y="2752045"/>
            <a:ext cx="741590" cy="741590"/>
          </a:xfrm>
          <a:prstGeom prst="rect">
            <a:avLst/>
          </a:prstGeom>
        </p:spPr>
      </p:pic>
      <p:pic>
        <p:nvPicPr>
          <p:cNvPr id="12" name="Picture 12" descr="Logo, company name&#10;&#10;Description automatically generated">
            <a:extLst>
              <a:ext uri="{FF2B5EF4-FFF2-40B4-BE49-F238E27FC236}">
                <a16:creationId xmlns:a16="http://schemas.microsoft.com/office/drawing/2014/main" id="{544A5A4C-8282-4ADC-B734-E5D1742D66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1767" y="2750684"/>
            <a:ext cx="740229" cy="744311"/>
          </a:xfrm>
          <a:prstGeom prst="rect">
            <a:avLst/>
          </a:prstGeom>
        </p:spPr>
      </p:pic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C13A1CEE-8E8E-41B0-B477-7FF270C0D66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889" t="8009" r="13333" b="15570"/>
          <a:stretch/>
        </p:blipFill>
        <p:spPr>
          <a:xfrm>
            <a:off x="10210800" y="2752045"/>
            <a:ext cx="714377" cy="745725"/>
          </a:xfrm>
          <a:prstGeom prst="rect">
            <a:avLst/>
          </a:prstGeom>
        </p:spPr>
      </p:pic>
      <p:pic>
        <p:nvPicPr>
          <p:cNvPr id="17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137BC9FC-2696-44F7-ADED-4B22A9214D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8988" y="3776663"/>
            <a:ext cx="733425" cy="704850"/>
          </a:xfrm>
          <a:prstGeom prst="rect">
            <a:avLst/>
          </a:prstGeom>
        </p:spPr>
      </p:pic>
      <p:pic>
        <p:nvPicPr>
          <p:cNvPr id="18" name="Picture 18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5C2F63B3-92DB-45EA-9C3D-454F33AB1CC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-471" t="-1667" r="15856" b="13889"/>
          <a:stretch/>
        </p:blipFill>
        <p:spPr>
          <a:xfrm>
            <a:off x="8154081" y="3776663"/>
            <a:ext cx="742951" cy="711930"/>
          </a:xfrm>
          <a:prstGeom prst="rect">
            <a:avLst/>
          </a:prstGeom>
        </p:spPr>
      </p:pic>
      <p:pic>
        <p:nvPicPr>
          <p:cNvPr id="19" name="Picture 19" descr="Logo, company name&#10;&#10;Description automatically generated">
            <a:extLst>
              <a:ext uri="{FF2B5EF4-FFF2-40B4-BE49-F238E27FC236}">
                <a16:creationId xmlns:a16="http://schemas.microsoft.com/office/drawing/2014/main" id="{473D3099-A15F-401D-9CBE-D4013FC6D3B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9417" t="19231" r="17822" b="7692"/>
          <a:stretch/>
        </p:blipFill>
        <p:spPr>
          <a:xfrm>
            <a:off x="9204551" y="3776663"/>
            <a:ext cx="796707" cy="704851"/>
          </a:xfrm>
          <a:prstGeom prst="rect">
            <a:avLst/>
          </a:prstGeom>
        </p:spPr>
      </p:pic>
      <p:pic>
        <p:nvPicPr>
          <p:cNvPr id="21" name="Picture 21" descr="Logo, calendar&#10;&#10;Description automatically generated">
            <a:extLst>
              <a:ext uri="{FF2B5EF4-FFF2-40B4-BE49-F238E27FC236}">
                <a16:creationId xmlns:a16="http://schemas.microsoft.com/office/drawing/2014/main" id="{12258018-00AD-4B27-8108-D2F82D79DFCA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-798" r="-461" b="11207"/>
          <a:stretch/>
        </p:blipFill>
        <p:spPr>
          <a:xfrm>
            <a:off x="10206038" y="3773320"/>
            <a:ext cx="714376" cy="703434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1F32D7A-79D8-44A1-86B5-A02B559B5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697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14478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/>
              <a:t>Market audit-Competitor’s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9A2F3E-C7F9-4693-869D-59E27FEF21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510" y="2752827"/>
            <a:ext cx="11090272" cy="41022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Our competitors "delicious unique BBQ menu" charge £14pp for 1 meal, whereas we charge £18pp for 3 meals – breakfast, lunch &amp; dinner.</a:t>
            </a:r>
            <a:br>
              <a:rPr lang="en-GB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"my dine catering" offer breakfast lunch and dinner but only have selected menu options whereas Savor foods offers a variety of food such as Indian, Chinese, Caribbean &amp; English.</a:t>
            </a:r>
            <a:br>
              <a:rPr lang="en-GB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Competitors "my complete lunch" charge per item, whereas we charge per meal giving customers more value for their money.</a:t>
            </a:r>
          </a:p>
          <a:p>
            <a:endParaRPr lang="en-GB">
              <a:latin typeface="Times New Roman"/>
              <a:cs typeface="Times New Roman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6B7829-6951-4D3D-BCD7-D995404A1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829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" name="Group 1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4" name="Rectangle 1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3214" y="1166133"/>
            <a:ext cx="3992562" cy="2481816"/>
          </a:xfrm>
        </p:spPr>
        <p:txBody>
          <a:bodyPr>
            <a:normAutofit/>
          </a:bodyPr>
          <a:lstStyle/>
          <a:p>
            <a:pPr algn="ctr"/>
            <a:r>
              <a:rPr lang="en-GB" sz="8000">
                <a:latin typeface="Times New Roman"/>
                <a:cs typeface="Times New Roman"/>
              </a:rPr>
              <a:t>SWOT Analysis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0C2312B-3E46-4E6A-B286-3C1FFB253C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513075"/>
              </p:ext>
            </p:extLst>
          </p:nvPr>
        </p:nvGraphicFramePr>
        <p:xfrm>
          <a:off x="4671785" y="671285"/>
          <a:ext cx="6995904" cy="54604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49924">
                  <a:extLst>
                    <a:ext uri="{9D8B030D-6E8A-4147-A177-3AD203B41FA5}">
                      <a16:colId xmlns:a16="http://schemas.microsoft.com/office/drawing/2014/main" val="1825684485"/>
                    </a:ext>
                  </a:extLst>
                </a:gridCol>
                <a:gridCol w="3545980">
                  <a:extLst>
                    <a:ext uri="{9D8B030D-6E8A-4147-A177-3AD203B41FA5}">
                      <a16:colId xmlns:a16="http://schemas.microsoft.com/office/drawing/2014/main" val="2856696282"/>
                    </a:ext>
                  </a:extLst>
                </a:gridCol>
              </a:tblGrid>
              <a:tr h="2756076">
                <a:tc>
                  <a:txBody>
                    <a:bodyPr/>
                    <a:lstStyle/>
                    <a:p>
                      <a:r>
                        <a:rPr lang="en-GB" sz="130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Strengths</a:t>
                      </a:r>
                    </a:p>
                    <a:p>
                      <a:pPr lvl="0">
                        <a:buNone/>
                      </a:pPr>
                      <a:endParaRPr lang="en-GB" sz="110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Providing quality food and service to provide excellent customer satisfaction.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Wide variety of cuisine available.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Catering for different diets.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Only catering company in the area providing personalised food according to the customer’s demands.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Multilingual staff able to speak to target customers.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Flexibility for customers to change certain things to their order</a:t>
                      </a:r>
                      <a:r>
                        <a:rPr lang="en-GB" sz="1100" b="0" kern="1200">
                          <a:solidFill>
                            <a:schemeClr val="lt1"/>
                          </a:solidFill>
                          <a:effectLst/>
                          <a:latin typeface="Times New Roman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endParaRPr lang="en-GB" sz="12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lnR w="12700">
                      <a:solidFill>
                        <a:schemeClr val="tx1"/>
                      </a:solidFill>
                    </a:lnR>
                    <a:solidFill>
                      <a:srgbClr val="429E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Weaknesses </a:t>
                      </a:r>
                    </a:p>
                    <a:p>
                      <a:pPr lvl="0">
                        <a:buNone/>
                      </a:pPr>
                      <a:endParaRPr lang="en-GB" sz="700">
                        <a:effectLst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Available 365 days a year which puts pressure on staff.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Only one location so the areas that are covered may be limited.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Having a big variety may cause issues within the organisation as the workload is more.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Small advertising budget.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endParaRPr lang="en-GB" sz="11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B58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1164878"/>
                  </a:ext>
                </a:extLst>
              </a:tr>
              <a:tr h="2397251">
                <a:tc>
                  <a:txBody>
                    <a:bodyPr/>
                    <a:lstStyle/>
                    <a:p>
                      <a:r>
                        <a:rPr lang="en-GB" sz="130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Opportunity</a:t>
                      </a:r>
                    </a:p>
                    <a:p>
                      <a:pPr lvl="0">
                        <a:buNone/>
                      </a:pPr>
                      <a:endParaRPr lang="en-GB" sz="1100" b="0">
                        <a:solidFill>
                          <a:srgbClr val="FF0000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Growing interest in food provided is personalised to customer’s needs.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More older residents in area require halal and Asian style food.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Potential to grow using the food delivery apps.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Advertise more.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Expand the area that we deliver to.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GB" sz="11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solidFill>
                      <a:srgbClr val="4B8F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Threats 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110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Rising cost of produce and ingredients</a:t>
                      </a:r>
                      <a:endParaRPr lang="en-GB" sz="1100">
                        <a:solidFill>
                          <a:schemeClr val="tx1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endParaRPr lang="en-GB" sz="110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Rising price of gas, electric and petrol</a:t>
                      </a:r>
                    </a:p>
                    <a:p>
                      <a:pPr marL="0" lvl="0" indent="0">
                        <a:buNone/>
                      </a:pPr>
                      <a:endParaRPr lang="en-GB" sz="110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Raising competitors.</a:t>
                      </a:r>
                    </a:p>
                    <a:p>
                      <a:endParaRPr lang="en-GB" sz="10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lnT w="12700">
                      <a:solidFill>
                        <a:schemeClr val="tx1"/>
                      </a:solidFill>
                    </a:lnT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943641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586D5C-45E6-4CD8-9B1B-F1B2B415E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34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10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357" y="277132"/>
            <a:ext cx="11485560" cy="1184603"/>
          </a:xfrm>
        </p:spPr>
        <p:txBody>
          <a:bodyPr>
            <a:normAutofit/>
          </a:bodyPr>
          <a:lstStyle/>
          <a:p>
            <a:pPr algn="ctr"/>
            <a:r>
              <a:rPr lang="en-GB" sz="6600">
                <a:latin typeface="Times New Roman"/>
                <a:cs typeface="Times New Roman"/>
              </a:rPr>
              <a:t>PESTEL Analysis</a:t>
            </a:r>
            <a:endParaRPr lang="en-US" sz="6600">
              <a:latin typeface="Times New Roman"/>
              <a:cs typeface="Times New Roman"/>
            </a:endParaRPr>
          </a:p>
        </p:txBody>
      </p:sp>
      <p:pic>
        <p:nvPicPr>
          <p:cNvPr id="4" name="Picture 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63CF3ECA-457B-438C-B138-6FB7B1BB1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852" y="2433487"/>
            <a:ext cx="10866642" cy="362368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046C-8EC0-4FC7-9E37-953BCA7DD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917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357" y="140809"/>
            <a:ext cx="11090273" cy="1447826"/>
          </a:xfrm>
        </p:spPr>
        <p:txBody>
          <a:bodyPr>
            <a:normAutofit/>
          </a:bodyPr>
          <a:lstStyle/>
          <a:p>
            <a:pPr algn="ctr"/>
            <a:r>
              <a:rPr lang="en-GB" sz="6600"/>
              <a:t>Target Market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30146D-DAB3-4704-8C99-F07DD9216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8</a:t>
            </a:fld>
            <a:endParaRPr lang="en-GB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8BAEAB51-6EB9-45AE-80F5-B934FCC62A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016981"/>
              </p:ext>
            </p:extLst>
          </p:nvPr>
        </p:nvGraphicFramePr>
        <p:xfrm>
          <a:off x="2440214" y="1582057"/>
          <a:ext cx="7066642" cy="4891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6049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2B020-9ED7-41E2-94E0-6ABF028E2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sz="5600"/>
              <a:t>Marketing and Sales Plan</a:t>
            </a:r>
          </a:p>
        </p:txBody>
      </p:sp>
      <p:pic>
        <p:nvPicPr>
          <p:cNvPr id="11" name="Picture 11" descr="A picture containing person, person, suit, wearing&#10;&#10;Description automatically generated">
            <a:extLst>
              <a:ext uri="{FF2B5EF4-FFF2-40B4-BE49-F238E27FC236}">
                <a16:creationId xmlns:a16="http://schemas.microsoft.com/office/drawing/2014/main" id="{E42D6487-C75C-4C47-BA25-E3643101E0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19" r="8354" b="-1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98113-2134-46EA-A407-C792AB01B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3899" y="180000"/>
            <a:ext cx="7572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89A328B3-3D0E-47D7-BA77-DD425C84C7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8053560"/>
              </p:ext>
            </p:extLst>
          </p:nvPr>
        </p:nvGraphicFramePr>
        <p:xfrm>
          <a:off x="7104063" y="2947121"/>
          <a:ext cx="4537073" cy="3361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3993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CA9CD3E6-968F-41B1-B6FA-C6FD9B728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B18AB-5A1B-4610-9FD3-B686ADDD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1953501"/>
          </a:xfrm>
        </p:spPr>
        <p:txBody>
          <a:bodyPr anchor="t">
            <a:normAutofit/>
          </a:bodyPr>
          <a:lstStyle/>
          <a:p>
            <a:r>
              <a:rPr lang="en-GB"/>
              <a:t>Management Team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F76036C-C247-4F63-AE7F-2ADB1D496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671579"/>
            <a:ext cx="4946649" cy="4792115"/>
            <a:chOff x="0" y="1671579"/>
            <a:chExt cx="4946649" cy="4792115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76E007C2-3152-4316-9102-D76C4E77F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534" y="1671579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097CD397-C9CD-43FA-ABEF-9C3530B0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115933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8" name="Picture 38" descr="A picture containing diagram&#10;&#10;Description automatically generated">
            <a:extLst>
              <a:ext uri="{FF2B5EF4-FFF2-40B4-BE49-F238E27FC236}">
                <a16:creationId xmlns:a16="http://schemas.microsoft.com/office/drawing/2014/main" id="{1B5EB579-4B48-4AB2-A330-1CDCD6EEF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96" r="9704"/>
          <a:stretch/>
        </p:blipFill>
        <p:spPr>
          <a:xfrm>
            <a:off x="633454" y="2178184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7D8AEC5C-B3E9-47E9-A1F1-5946452B5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3899" y="6314400"/>
            <a:ext cx="7572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C298C2-FD32-43BD-8C0A-497B2CB2A1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627438"/>
              </p:ext>
            </p:extLst>
          </p:nvPr>
        </p:nvGraphicFramePr>
        <p:xfrm>
          <a:off x="5232400" y="540000"/>
          <a:ext cx="6408738" cy="5768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41812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B18AB-5A1B-4610-9FD3-B686ADDD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145" y="63824"/>
            <a:ext cx="11101135" cy="103038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/>
              <a:t>MONTHLY CASHFLOW</a:t>
            </a:r>
            <a:br>
              <a:rPr lang="en-GB" sz="4000"/>
            </a:br>
            <a:r>
              <a:rPr lang="en-GB" sz="4000"/>
              <a:t>START UP COSTS</a:t>
            </a:r>
            <a:br>
              <a:rPr lang="en-GB" sz="4000"/>
            </a:br>
            <a:r>
              <a:rPr lang="en-GB" sz="4000"/>
              <a:t>LOSS/ PROFIT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BD364D-8173-4634-BE4B-B4592807CA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05873"/>
              </p:ext>
            </p:extLst>
          </p:nvPr>
        </p:nvGraphicFramePr>
        <p:xfrm>
          <a:off x="955157" y="1670199"/>
          <a:ext cx="10281685" cy="476741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40647">
                  <a:extLst>
                    <a:ext uri="{9D8B030D-6E8A-4147-A177-3AD203B41FA5}">
                      <a16:colId xmlns:a16="http://schemas.microsoft.com/office/drawing/2014/main" val="3887375682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2198082982"/>
                    </a:ext>
                  </a:extLst>
                </a:gridCol>
                <a:gridCol w="671761">
                  <a:extLst>
                    <a:ext uri="{9D8B030D-6E8A-4147-A177-3AD203B41FA5}">
                      <a16:colId xmlns:a16="http://schemas.microsoft.com/office/drawing/2014/main" val="1485530489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306854836"/>
                    </a:ext>
                  </a:extLst>
                </a:gridCol>
                <a:gridCol w="671761">
                  <a:extLst>
                    <a:ext uri="{9D8B030D-6E8A-4147-A177-3AD203B41FA5}">
                      <a16:colId xmlns:a16="http://schemas.microsoft.com/office/drawing/2014/main" val="2941230663"/>
                    </a:ext>
                  </a:extLst>
                </a:gridCol>
                <a:gridCol w="447843">
                  <a:extLst>
                    <a:ext uri="{9D8B030D-6E8A-4147-A177-3AD203B41FA5}">
                      <a16:colId xmlns:a16="http://schemas.microsoft.com/office/drawing/2014/main" val="2441114709"/>
                    </a:ext>
                  </a:extLst>
                </a:gridCol>
                <a:gridCol w="491381">
                  <a:extLst>
                    <a:ext uri="{9D8B030D-6E8A-4147-A177-3AD203B41FA5}">
                      <a16:colId xmlns:a16="http://schemas.microsoft.com/office/drawing/2014/main" val="1129644586"/>
                    </a:ext>
                  </a:extLst>
                </a:gridCol>
                <a:gridCol w="466501">
                  <a:extLst>
                    <a:ext uri="{9D8B030D-6E8A-4147-A177-3AD203B41FA5}">
                      <a16:colId xmlns:a16="http://schemas.microsoft.com/office/drawing/2014/main" val="3914940542"/>
                    </a:ext>
                  </a:extLst>
                </a:gridCol>
                <a:gridCol w="466501">
                  <a:extLst>
                    <a:ext uri="{9D8B030D-6E8A-4147-A177-3AD203B41FA5}">
                      <a16:colId xmlns:a16="http://schemas.microsoft.com/office/drawing/2014/main" val="3854911750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321140039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2315839795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982517011"/>
                    </a:ext>
                  </a:extLst>
                </a:gridCol>
                <a:gridCol w="771283">
                  <a:extLst>
                    <a:ext uri="{9D8B030D-6E8A-4147-A177-3AD203B41FA5}">
                      <a16:colId xmlns:a16="http://schemas.microsoft.com/office/drawing/2014/main" val="2726417241"/>
                    </a:ext>
                  </a:extLst>
                </a:gridCol>
                <a:gridCol w="870802">
                  <a:extLst>
                    <a:ext uri="{9D8B030D-6E8A-4147-A177-3AD203B41FA5}">
                      <a16:colId xmlns:a16="http://schemas.microsoft.com/office/drawing/2014/main" val="2826506255"/>
                    </a:ext>
                  </a:extLst>
                </a:gridCol>
              </a:tblGrid>
              <a:tr h="239976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100" u="none" strike="noStrike">
                          <a:effectLst/>
                        </a:rPr>
                        <a:t>CASH FLOW FORECAST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6" marR="4456" marT="4456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extLst>
                  <a:ext uri="{0D108BD9-81ED-4DB2-BD59-A6C34878D82A}">
                    <a16:rowId xmlns:a16="http://schemas.microsoft.com/office/drawing/2014/main" val="4150073463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Jan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Feb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Mar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April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May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Jun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Jul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Aug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Sept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Oct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Nov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Dec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832668544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415886659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Sales Income 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£750,240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370884730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Grants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300184071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Bank Loan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079105939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Investment by 5 Owners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£36,610.00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882591299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Any Other Income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919736935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562538219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Total Incoming</a:t>
                      </a:r>
                      <a:endParaRPr lang="en-GB" sz="8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£85,810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£786,850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27831982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974255926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317014033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Stock/ Materials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£283,128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445044613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Gas/ Electric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£5,200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786328450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Wages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£144,960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780281461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Waste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£1,200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662831927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Insurances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972019105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Motor Fuel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£18,060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490719082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Phone/Internet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£600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4195711584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Advertising TV /Website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£54,492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827409490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Accountancy Fees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579921745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£2,400.00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123893438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 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81840436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Total Outgoing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£510,740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590916417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25418651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Incoming less outgoing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£276,110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490312330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Opening Bank Balance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£61,791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£74,382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£86,973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£99,563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£112,154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£139,480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£166,806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£194,132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£221,458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£248,784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956485598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Closing Bank Balance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£61,791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£74,382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£86,973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£99,563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£112,154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£139,480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£166,806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£194,132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£221,458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£248,784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£276,110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74612209"/>
                  </a:ext>
                </a:extLst>
              </a:tr>
              <a:tr h="141741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extLst>
                  <a:ext uri="{0D108BD9-81ED-4DB2-BD59-A6C34878D82A}">
                    <a16:rowId xmlns:a16="http://schemas.microsoft.com/office/drawing/2014/main" val="2037804530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0D5CC2-A34D-4436-8E77-D592946A6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296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F13D2D-EA68-437C-BEEA-6FBCF1F18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051" y="-24777"/>
            <a:ext cx="10779898" cy="157938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200">
                <a:latin typeface="Times New Roman"/>
                <a:cs typeface="Times New Roman"/>
              </a:rPr>
              <a:t>YEARLY CASHFLOW</a:t>
            </a:r>
            <a:br>
              <a:rPr lang="en-GB" sz="3200">
                <a:latin typeface="Times New Roman"/>
              </a:rPr>
            </a:br>
            <a:r>
              <a:rPr lang="en-GB" sz="3200">
                <a:latin typeface="Times New Roman"/>
                <a:cs typeface="Times New Roman"/>
              </a:rPr>
              <a:t>GROSS PROFIT</a:t>
            </a:r>
            <a:br>
              <a:rPr lang="en-GB" sz="3200">
                <a:latin typeface="Times New Roman"/>
              </a:rPr>
            </a:br>
            <a:r>
              <a:rPr lang="en-GB" sz="3200">
                <a:latin typeface="Times New Roman"/>
                <a:cs typeface="Times New Roman"/>
              </a:rPr>
              <a:t>NET PROFIT</a:t>
            </a: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88D6F95F-518C-4A30-85D7-AA3738636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908913"/>
              </p:ext>
            </p:extLst>
          </p:nvPr>
        </p:nvGraphicFramePr>
        <p:xfrm>
          <a:off x="815880" y="1475309"/>
          <a:ext cx="10664455" cy="4763397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4647898">
                  <a:extLst>
                    <a:ext uri="{9D8B030D-6E8A-4147-A177-3AD203B41FA5}">
                      <a16:colId xmlns:a16="http://schemas.microsoft.com/office/drawing/2014/main" val="785651540"/>
                    </a:ext>
                  </a:extLst>
                </a:gridCol>
                <a:gridCol w="500581">
                  <a:extLst>
                    <a:ext uri="{9D8B030D-6E8A-4147-A177-3AD203B41FA5}">
                      <a16:colId xmlns:a16="http://schemas.microsoft.com/office/drawing/2014/main" val="521238531"/>
                    </a:ext>
                  </a:extLst>
                </a:gridCol>
                <a:gridCol w="2209458">
                  <a:extLst>
                    <a:ext uri="{9D8B030D-6E8A-4147-A177-3AD203B41FA5}">
                      <a16:colId xmlns:a16="http://schemas.microsoft.com/office/drawing/2014/main" val="1186613231"/>
                    </a:ext>
                  </a:extLst>
                </a:gridCol>
                <a:gridCol w="2527838">
                  <a:extLst>
                    <a:ext uri="{9D8B030D-6E8A-4147-A177-3AD203B41FA5}">
                      <a16:colId xmlns:a16="http://schemas.microsoft.com/office/drawing/2014/main" val="23436860"/>
                    </a:ext>
                  </a:extLst>
                </a:gridCol>
                <a:gridCol w="778680">
                  <a:extLst>
                    <a:ext uri="{9D8B030D-6E8A-4147-A177-3AD203B41FA5}">
                      <a16:colId xmlns:a16="http://schemas.microsoft.com/office/drawing/2014/main" val="987006995"/>
                    </a:ext>
                  </a:extLst>
                </a:gridCol>
              </a:tblGrid>
              <a:tr h="143459">
                <a:tc>
                  <a:txBody>
                    <a:bodyPr/>
                    <a:lstStyle/>
                    <a:p>
                      <a:pPr marL="31750" algn="l">
                        <a:lnSpc>
                          <a:spcPts val="1045"/>
                        </a:lnSpc>
                        <a:tabLst>
                          <a:tab pos="664845" algn="l"/>
                        </a:tabLst>
                      </a:pPr>
                      <a:r>
                        <a:rPr lang="en-US" sz="7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Business:	</a:t>
                      </a:r>
                      <a:r>
                        <a:rPr lang="en-US" sz="7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SavorFoods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en-US" sz="7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7903590"/>
                  </a:ext>
                </a:extLst>
              </a:tr>
              <a:tr h="421854">
                <a:tc>
                  <a:txBody>
                    <a:bodyPr/>
                    <a:lstStyle/>
                    <a:p>
                      <a:pPr marL="31750" algn="l">
                        <a:spcBef>
                          <a:spcPts val="590"/>
                        </a:spcBef>
                        <a:spcAft>
                          <a:spcPts val="0"/>
                        </a:spcAft>
                        <a:tabLst>
                          <a:tab pos="562610" algn="l"/>
                        </a:tabLs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Period:	</a:t>
                      </a:r>
                      <a:r>
                        <a:rPr lang="en-US" sz="1000" spc="-2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Year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to 31 December</a:t>
                      </a:r>
                      <a:r>
                        <a:rPr lang="en-US" sz="1000" spc="75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2020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1750" algn="l">
                        <a:spcBef>
                          <a:spcPts val="18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Sales: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R="74295" algn="r">
                        <a:spcBef>
                          <a:spcPts val="68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750,240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60325" marR="16510" algn="ctr">
                        <a:spcBef>
                          <a:spcPts val="68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</a:t>
                      </a:r>
                      <a:r>
                        <a:rPr lang="en-US" sz="1000" i="1">
                          <a:effectLst/>
                          <a:latin typeface="Arial Narrow" panose="020B060602020203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6963927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Less direct (variable) costs: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6505045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Materials/ Stock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283,128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19373434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direct wages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8236815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other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5993973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12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Total direct costs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spcBef>
                          <a:spcPts val="90"/>
                        </a:spcBef>
                        <a:spcAft>
                          <a:spcPts val="0"/>
                        </a:spcAft>
                        <a:tabLst>
                          <a:tab pos="297180" algn="l"/>
                        </a:tabLs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r>
                        <a:rPr lang="en-US" sz="1000" u="sng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	</a:t>
                      </a:r>
                      <a:r>
                        <a:rPr lang="en-US" sz="1000" u="sng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–</a:t>
                      </a:r>
                      <a:r>
                        <a:rPr lang="en-US" sz="1000" u="sng" spc="75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2676315"/>
                  </a:ext>
                </a:extLst>
              </a:tr>
              <a:tr h="340205">
                <a:tc>
                  <a:txBody>
                    <a:bodyPr/>
                    <a:lstStyle/>
                    <a:p>
                      <a:pPr marL="31750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Gross profit/contribution: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467,112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60325" marR="16510" algn="ct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</a:t>
                      </a:r>
                      <a:r>
                        <a:rPr lang="en-US" sz="1000" i="1">
                          <a:effectLst/>
                          <a:latin typeface="Arial Narrow" panose="020B060602020203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0273908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Fixed costs (overheads):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2186718"/>
                  </a:ext>
                </a:extLst>
              </a:tr>
              <a:tr h="218414">
                <a:tc>
                  <a:txBody>
                    <a:bodyPr/>
                    <a:lstStyle/>
                    <a:p>
                      <a:pPr marL="158115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wages/salaries (incl. taxes)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1465" algn="ctr"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144,960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6529403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rent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2400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580223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heat/light/power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5200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0540580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advertising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54,492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481056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insurance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5970892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transport/travel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18060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8034053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telephone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600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69306124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Waste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1465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1200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4368446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Accountant Fee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105220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r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05772041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5664576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other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Prof. fees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r"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225974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other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Sundry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r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5812981"/>
                  </a:ext>
                </a:extLst>
              </a:tr>
              <a:tr h="218414">
                <a:tc>
                  <a:txBody>
                    <a:bodyPr/>
                    <a:lstStyle/>
                    <a:p>
                      <a:pPr marL="31750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Total fixed costs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r>
                        <a:rPr lang="en-US" sz="1000" u="sng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000" u="sng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227,612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60325" marR="16510" algn="ct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1000" i="1">
                          <a:effectLst/>
                          <a:latin typeface="Arial Narrow" panose="020B060602020203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679703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Net profit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276,110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0967190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9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Less drawings or dividends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spcBef>
                          <a:spcPts val="6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 u="sng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55,222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7249844"/>
                  </a:ext>
                </a:extLst>
              </a:tr>
              <a:tr h="155071">
                <a:tc>
                  <a:txBody>
                    <a:bodyPr/>
                    <a:lstStyle/>
                    <a:p>
                      <a:pPr marL="31750" algn="l">
                        <a:lnSpc>
                          <a:spcPts val="1040"/>
                        </a:lnSpc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Profit retained in the business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ts val="1070"/>
                        </a:lnSpc>
                        <a:spcBef>
                          <a:spcPts val="60"/>
                        </a:spcBef>
                        <a:spcAft>
                          <a:spcPts val="0"/>
                        </a:spcAft>
                        <a:tabLst>
                          <a:tab pos="234950" algn="l"/>
                        </a:tabLst>
                      </a:pPr>
                      <a:r>
                        <a:rPr lang="en-US" sz="7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	</a:t>
                      </a:r>
                      <a:r>
                        <a:rPr lang="en-US" sz="7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0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7558274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AF903B-F3C6-43DC-B2A5-74EC44BA1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760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4" name="Rectangle 4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 useBgFill="1">
        <p:nvSpPr>
          <p:cNvPr id="36" name="Rectangle 51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B18AB-5A1B-4610-9FD3-B686ADDD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2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Thank you</a:t>
            </a:r>
          </a:p>
        </p:txBody>
      </p:sp>
      <p:grpSp>
        <p:nvGrpSpPr>
          <p:cNvPr id="37" name="Group 53">
            <a:extLst>
              <a:ext uri="{FF2B5EF4-FFF2-40B4-BE49-F238E27FC236}">
                <a16:creationId xmlns:a16="http://schemas.microsoft.com/office/drawing/2014/main" id="{4975C689-ED04-47EE-9DFA-90DE6B824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9C8B254F-50AE-43F6-B83F-91858F26EA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68631972-6BE5-4A14-B012-30A7DD1A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477DF9FA-653C-4D65-B509-0B2450FBD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59" name="Freeform: Shape 58">
            <a:extLst>
              <a:ext uri="{FF2B5EF4-FFF2-40B4-BE49-F238E27FC236}">
                <a16:creationId xmlns:a16="http://schemas.microsoft.com/office/drawing/2014/main" id="{1361EC12-DCA7-4779-A44C-53CE7F7AF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effectLst>
            <a:softEdge rad="1270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ABC60-6D49-4F4A-B3D3-8FE2546A4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7926" y="6332444"/>
            <a:ext cx="75723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13</a:t>
            </a:r>
          </a:p>
        </p:txBody>
      </p:sp>
      <p:pic>
        <p:nvPicPr>
          <p:cNvPr id="49" name="Graphic 34" descr="Handshake">
            <a:extLst>
              <a:ext uri="{FF2B5EF4-FFF2-40B4-BE49-F238E27FC236}">
                <a16:creationId xmlns:a16="http://schemas.microsoft.com/office/drawing/2014/main" id="{4C6E47F5-7A7C-4685-9B0A-755356BD0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29000" y="1629000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565271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7" ma:contentTypeDescription="Create a new document." ma:contentTypeScope="" ma:versionID="7ec7ff62ea033dd3cb80e37c92d14c53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4354d7b744e20d948e464ec1d894bfdd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92225D5-911B-4240-B56D-9C85D872176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61F7834-C1AB-4FA5-8618-77BDD17A415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730e359-ea60-4bf4-a90a-e46339816358"/>
    <ds:schemaRef ds:uri="5e11eeeb-aea2-48d1-b3ff-7dffc84c1762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232A4F3-9635-460A-9842-FAADBFE878A4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GlowVTI</vt:lpstr>
      <vt:lpstr>Business Plan  SAVOR FOODS</vt:lpstr>
      <vt:lpstr>Executive Summary</vt:lpstr>
      <vt:lpstr>Business Company Overview</vt:lpstr>
      <vt:lpstr>Products and Service</vt:lpstr>
      <vt:lpstr>Market audit-Competitor’s Analysis</vt:lpstr>
      <vt:lpstr>SWOT Analysis</vt:lpstr>
      <vt:lpstr>PESTEL Analysis</vt:lpstr>
      <vt:lpstr>Target Market</vt:lpstr>
      <vt:lpstr>Marketing and Sales Plan</vt:lpstr>
      <vt:lpstr>Management Team</vt:lpstr>
      <vt:lpstr>MONTHLY CASHFLOW START UP COSTS LOSS/ PROFIT</vt:lpstr>
      <vt:lpstr>YEARLY CASHFLOW GROSS PROFIT NET PROFIT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</dc:title>
  <dc:creator>Babar Hussain</dc:creator>
  <cp:lastModifiedBy>Zahid Hussain (2018065)</cp:lastModifiedBy>
  <cp:revision>9</cp:revision>
  <dcterms:created xsi:type="dcterms:W3CDTF">2021-11-17T14:30:17Z</dcterms:created>
  <dcterms:modified xsi:type="dcterms:W3CDTF">2021-11-19T12:06:16Z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