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6" r:id="rId2"/>
    <p:sldId id="257" r:id="rId3"/>
    <p:sldId id="258" r:id="rId4"/>
    <p:sldId id="263" r:id="rId5"/>
    <p:sldId id="260" r:id="rId6"/>
    <p:sldId id="259" r:id="rId7"/>
    <p:sldId id="262" r:id="rId8"/>
    <p:sldId id="264" r:id="rId9"/>
    <p:sldId id="265" r:id="rId10"/>
    <p:sldId id="274" r:id="rId11"/>
    <p:sldId id="267" r:id="rId12"/>
    <p:sldId id="269" r:id="rId13"/>
    <p:sldId id="270" r:id="rId14"/>
    <p:sldId id="272" r:id="rId15"/>
    <p:sldId id="271" r:id="rId16"/>
    <p:sldId id="273" r:id="rId17"/>
    <p:sldId id="26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716AA9-B90F-46EC-B96C-BD73D598E98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2CC4F8-962D-483C-A80D-6B79F6A4256E}">
      <dgm:prSet/>
      <dgm:spPr/>
      <dgm:t>
        <a:bodyPr/>
        <a:lstStyle/>
        <a:p>
          <a:r>
            <a:rPr lang="en-US"/>
            <a:t>1. Introduction &amp; Purpose</a:t>
          </a:r>
        </a:p>
      </dgm:t>
    </dgm:pt>
    <dgm:pt modelId="{313E8A99-AB47-4B52-9967-6E7930EFD5E2}" type="parTrans" cxnId="{B9587E02-EAAD-41A8-8F32-A7A0689A4880}">
      <dgm:prSet/>
      <dgm:spPr/>
      <dgm:t>
        <a:bodyPr/>
        <a:lstStyle/>
        <a:p>
          <a:endParaRPr lang="en-US"/>
        </a:p>
      </dgm:t>
    </dgm:pt>
    <dgm:pt modelId="{3451D611-90D0-42EE-AC24-06E845C66804}" type="sibTrans" cxnId="{B9587E02-EAAD-41A8-8F32-A7A0689A4880}">
      <dgm:prSet/>
      <dgm:spPr/>
      <dgm:t>
        <a:bodyPr/>
        <a:lstStyle/>
        <a:p>
          <a:endParaRPr lang="en-US"/>
        </a:p>
      </dgm:t>
    </dgm:pt>
    <dgm:pt modelId="{EDD03124-3D6A-468F-9AA4-FC547E648379}">
      <dgm:prSet/>
      <dgm:spPr/>
      <dgm:t>
        <a:bodyPr/>
        <a:lstStyle/>
        <a:p>
          <a:r>
            <a:rPr lang="en-US"/>
            <a:t>2. Warehouse Objectives</a:t>
          </a:r>
        </a:p>
      </dgm:t>
    </dgm:pt>
    <dgm:pt modelId="{5932E496-9C09-4975-B6B9-0098C69D0DA2}" type="parTrans" cxnId="{2DDB7172-4A25-474C-AB4C-22C558B931E6}">
      <dgm:prSet/>
      <dgm:spPr/>
      <dgm:t>
        <a:bodyPr/>
        <a:lstStyle/>
        <a:p>
          <a:endParaRPr lang="en-US"/>
        </a:p>
      </dgm:t>
    </dgm:pt>
    <dgm:pt modelId="{5116B4F5-97E6-4A8B-BF68-C8C6D3C8AE84}" type="sibTrans" cxnId="{2DDB7172-4A25-474C-AB4C-22C558B931E6}">
      <dgm:prSet/>
      <dgm:spPr/>
      <dgm:t>
        <a:bodyPr/>
        <a:lstStyle/>
        <a:p>
          <a:endParaRPr lang="en-US"/>
        </a:p>
      </dgm:t>
    </dgm:pt>
    <dgm:pt modelId="{43CEEAA9-4B45-46FD-AD36-EF7673A5A58F}">
      <dgm:prSet/>
      <dgm:spPr/>
      <dgm:t>
        <a:bodyPr/>
        <a:lstStyle/>
        <a:p>
          <a:r>
            <a:rPr lang="en-US"/>
            <a:t>3. Site Selection &amp; Midlands Golden Triangle</a:t>
          </a:r>
        </a:p>
      </dgm:t>
    </dgm:pt>
    <dgm:pt modelId="{F0BEC789-2A74-43A9-84E7-D187AC44A10C}" type="parTrans" cxnId="{A1C1CE2C-8A72-419D-B380-2B56359A8D91}">
      <dgm:prSet/>
      <dgm:spPr/>
      <dgm:t>
        <a:bodyPr/>
        <a:lstStyle/>
        <a:p>
          <a:endParaRPr lang="en-US"/>
        </a:p>
      </dgm:t>
    </dgm:pt>
    <dgm:pt modelId="{9A4B31CD-C911-45A0-A8B5-6BDA9E9A0473}" type="sibTrans" cxnId="{A1C1CE2C-8A72-419D-B380-2B56359A8D91}">
      <dgm:prSet/>
      <dgm:spPr/>
      <dgm:t>
        <a:bodyPr/>
        <a:lstStyle/>
        <a:p>
          <a:endParaRPr lang="en-US"/>
        </a:p>
      </dgm:t>
    </dgm:pt>
    <dgm:pt modelId="{94A6B074-9204-4CDF-A668-82A4B2DFF561}">
      <dgm:prSet/>
      <dgm:spPr/>
      <dgm:t>
        <a:bodyPr/>
        <a:lstStyle/>
        <a:p>
          <a:r>
            <a:rPr lang="en-US"/>
            <a:t>4. Building Design &amp; Layout</a:t>
          </a:r>
        </a:p>
      </dgm:t>
    </dgm:pt>
    <dgm:pt modelId="{06500304-3428-42EE-BA30-A919302AA43D}" type="parTrans" cxnId="{497CBD66-5905-4AAE-AEEA-2DBEE7A58B2D}">
      <dgm:prSet/>
      <dgm:spPr/>
      <dgm:t>
        <a:bodyPr/>
        <a:lstStyle/>
        <a:p>
          <a:endParaRPr lang="en-US"/>
        </a:p>
      </dgm:t>
    </dgm:pt>
    <dgm:pt modelId="{4EAC2223-222C-4149-86FA-87C2BF509406}" type="sibTrans" cxnId="{497CBD66-5905-4AAE-AEEA-2DBEE7A58B2D}">
      <dgm:prSet/>
      <dgm:spPr/>
      <dgm:t>
        <a:bodyPr/>
        <a:lstStyle/>
        <a:p>
          <a:endParaRPr lang="en-US"/>
        </a:p>
      </dgm:t>
    </dgm:pt>
    <dgm:pt modelId="{A0B8AB73-A54A-4330-9B29-BED1DD0C3B3B}">
      <dgm:prSet/>
      <dgm:spPr/>
      <dgm:t>
        <a:bodyPr/>
        <a:lstStyle/>
        <a:p>
          <a:r>
            <a:rPr lang="en-US"/>
            <a:t>5. Storage Solutions</a:t>
          </a:r>
        </a:p>
      </dgm:t>
    </dgm:pt>
    <dgm:pt modelId="{6BB4A2C8-6721-4D80-A6D0-CA695C83C583}" type="parTrans" cxnId="{DA95A866-26C8-495B-8324-D2163A7098AD}">
      <dgm:prSet/>
      <dgm:spPr/>
      <dgm:t>
        <a:bodyPr/>
        <a:lstStyle/>
        <a:p>
          <a:endParaRPr lang="en-US"/>
        </a:p>
      </dgm:t>
    </dgm:pt>
    <dgm:pt modelId="{D4827151-48CA-4DDF-92E3-45C5915B4B2C}" type="sibTrans" cxnId="{DA95A866-26C8-495B-8324-D2163A7098AD}">
      <dgm:prSet/>
      <dgm:spPr/>
      <dgm:t>
        <a:bodyPr/>
        <a:lstStyle/>
        <a:p>
          <a:endParaRPr lang="en-US"/>
        </a:p>
      </dgm:t>
    </dgm:pt>
    <dgm:pt modelId="{287F130F-59D1-4546-9715-AD600C19A0F8}">
      <dgm:prSet/>
      <dgm:spPr/>
      <dgm:t>
        <a:bodyPr/>
        <a:lstStyle/>
        <a:p>
          <a:r>
            <a:rPr lang="en-US"/>
            <a:t>6. Equipment Requirements</a:t>
          </a:r>
        </a:p>
      </dgm:t>
    </dgm:pt>
    <dgm:pt modelId="{38FD0536-21CF-49B3-8DD5-8003D9DF2CDB}" type="parTrans" cxnId="{2AC654B0-B8FC-484C-A812-BD4E32286584}">
      <dgm:prSet/>
      <dgm:spPr/>
      <dgm:t>
        <a:bodyPr/>
        <a:lstStyle/>
        <a:p>
          <a:endParaRPr lang="en-US"/>
        </a:p>
      </dgm:t>
    </dgm:pt>
    <dgm:pt modelId="{81B23ABE-2690-4572-BE61-94AB37EC6134}" type="sibTrans" cxnId="{2AC654B0-B8FC-484C-A812-BD4E32286584}">
      <dgm:prSet/>
      <dgm:spPr/>
      <dgm:t>
        <a:bodyPr/>
        <a:lstStyle/>
        <a:p>
          <a:endParaRPr lang="en-US"/>
        </a:p>
      </dgm:t>
    </dgm:pt>
    <dgm:pt modelId="{054F6EE3-9664-47AE-9BC2-D9353435ED96}">
      <dgm:prSet/>
      <dgm:spPr/>
      <dgm:t>
        <a:bodyPr/>
        <a:lstStyle/>
        <a:p>
          <a:r>
            <a:rPr lang="en-US"/>
            <a:t>7. Technology &amp; WMS Integration</a:t>
          </a:r>
        </a:p>
      </dgm:t>
    </dgm:pt>
    <dgm:pt modelId="{0AF83A0D-8DDF-456F-BE26-E41536CF4360}" type="parTrans" cxnId="{61FA7709-3480-4433-ABD7-B90E8111EA7A}">
      <dgm:prSet/>
      <dgm:spPr/>
      <dgm:t>
        <a:bodyPr/>
        <a:lstStyle/>
        <a:p>
          <a:endParaRPr lang="en-US"/>
        </a:p>
      </dgm:t>
    </dgm:pt>
    <dgm:pt modelId="{A4171003-677B-45F2-A4B4-EE191F7F16D7}" type="sibTrans" cxnId="{61FA7709-3480-4433-ABD7-B90E8111EA7A}">
      <dgm:prSet/>
      <dgm:spPr/>
      <dgm:t>
        <a:bodyPr/>
        <a:lstStyle/>
        <a:p>
          <a:endParaRPr lang="en-US"/>
        </a:p>
      </dgm:t>
    </dgm:pt>
    <dgm:pt modelId="{C72161DE-3BD8-40FD-9EE1-36F10F3F8418}">
      <dgm:prSet/>
      <dgm:spPr/>
      <dgm:t>
        <a:bodyPr/>
        <a:lstStyle/>
        <a:p>
          <a:r>
            <a:rPr lang="en-US"/>
            <a:t>8. Inventory Management Approach</a:t>
          </a:r>
        </a:p>
      </dgm:t>
    </dgm:pt>
    <dgm:pt modelId="{F3F8FF97-C4DC-452A-9842-561B617E602F}" type="parTrans" cxnId="{968BF85B-C752-41A2-879F-0C946B531167}">
      <dgm:prSet/>
      <dgm:spPr/>
      <dgm:t>
        <a:bodyPr/>
        <a:lstStyle/>
        <a:p>
          <a:endParaRPr lang="en-US"/>
        </a:p>
      </dgm:t>
    </dgm:pt>
    <dgm:pt modelId="{AE523DBB-ECFE-46A2-8FAE-B728A1E93355}" type="sibTrans" cxnId="{968BF85B-C752-41A2-879F-0C946B531167}">
      <dgm:prSet/>
      <dgm:spPr/>
      <dgm:t>
        <a:bodyPr/>
        <a:lstStyle/>
        <a:p>
          <a:endParaRPr lang="en-US"/>
        </a:p>
      </dgm:t>
    </dgm:pt>
    <dgm:pt modelId="{9C08E990-72F7-48CA-B1D4-0870A764B03C}">
      <dgm:prSet/>
      <dgm:spPr/>
      <dgm:t>
        <a:bodyPr/>
        <a:lstStyle/>
        <a:p>
          <a:r>
            <a:rPr lang="en-US"/>
            <a:t>9. Health &amp; Safety Requirements</a:t>
          </a:r>
        </a:p>
      </dgm:t>
    </dgm:pt>
    <dgm:pt modelId="{D682FB78-E67C-4009-BD4F-AE6B00B2DE68}" type="parTrans" cxnId="{22CCA4DE-0881-421F-98DD-75B8B1750E57}">
      <dgm:prSet/>
      <dgm:spPr/>
      <dgm:t>
        <a:bodyPr/>
        <a:lstStyle/>
        <a:p>
          <a:endParaRPr lang="en-US"/>
        </a:p>
      </dgm:t>
    </dgm:pt>
    <dgm:pt modelId="{AA641C3C-0B2C-4A8E-AEF4-D4BE80214BE6}" type="sibTrans" cxnId="{22CCA4DE-0881-421F-98DD-75B8B1750E57}">
      <dgm:prSet/>
      <dgm:spPr/>
      <dgm:t>
        <a:bodyPr/>
        <a:lstStyle/>
        <a:p>
          <a:endParaRPr lang="en-US"/>
        </a:p>
      </dgm:t>
    </dgm:pt>
    <dgm:pt modelId="{2230F2ED-E89B-4B65-841C-F7D76C0C55FC}">
      <dgm:prSet/>
      <dgm:spPr/>
      <dgm:t>
        <a:bodyPr/>
        <a:lstStyle/>
        <a:p>
          <a:r>
            <a:rPr lang="en-US"/>
            <a:t>10. Environmental &amp; Sustainability Factors</a:t>
          </a:r>
        </a:p>
      </dgm:t>
    </dgm:pt>
    <dgm:pt modelId="{55C7C952-B72C-4318-9075-2FBCB843BA9D}" type="parTrans" cxnId="{DCEB7909-22CD-453D-AA52-97C51BC5FCC7}">
      <dgm:prSet/>
      <dgm:spPr/>
      <dgm:t>
        <a:bodyPr/>
        <a:lstStyle/>
        <a:p>
          <a:endParaRPr lang="en-US"/>
        </a:p>
      </dgm:t>
    </dgm:pt>
    <dgm:pt modelId="{6E8A0474-B470-4267-9106-3FD9CA450340}" type="sibTrans" cxnId="{DCEB7909-22CD-453D-AA52-97C51BC5FCC7}">
      <dgm:prSet/>
      <dgm:spPr/>
      <dgm:t>
        <a:bodyPr/>
        <a:lstStyle/>
        <a:p>
          <a:endParaRPr lang="en-US"/>
        </a:p>
      </dgm:t>
    </dgm:pt>
    <dgm:pt modelId="{2BAED77C-9D59-479B-98D3-D1B536CD0808}">
      <dgm:prSet/>
      <dgm:spPr/>
      <dgm:t>
        <a:bodyPr/>
        <a:lstStyle/>
        <a:p>
          <a:r>
            <a:rPr lang="en-US"/>
            <a:t>11. Key Risks</a:t>
          </a:r>
        </a:p>
      </dgm:t>
    </dgm:pt>
    <dgm:pt modelId="{986FE035-8BF1-4AAC-ABD9-D0188F41D998}" type="parTrans" cxnId="{1C54EAFD-9881-48B9-9E95-BA3A4F8A5941}">
      <dgm:prSet/>
      <dgm:spPr/>
      <dgm:t>
        <a:bodyPr/>
        <a:lstStyle/>
        <a:p>
          <a:endParaRPr lang="en-US"/>
        </a:p>
      </dgm:t>
    </dgm:pt>
    <dgm:pt modelId="{960B2FCB-80A1-4CD1-94B7-E457D40B98C3}" type="sibTrans" cxnId="{1C54EAFD-9881-48B9-9E95-BA3A4F8A5941}">
      <dgm:prSet/>
      <dgm:spPr/>
      <dgm:t>
        <a:bodyPr/>
        <a:lstStyle/>
        <a:p>
          <a:endParaRPr lang="en-US"/>
        </a:p>
      </dgm:t>
    </dgm:pt>
    <dgm:pt modelId="{31E1E3D3-455F-4761-A190-D2E04D7E2F64}">
      <dgm:prSet/>
      <dgm:spPr/>
      <dgm:t>
        <a:bodyPr/>
        <a:lstStyle/>
        <a:p>
          <a:r>
            <a:rPr lang="en-US"/>
            <a:t>12. Cost Planning &amp; Budget Examples</a:t>
          </a:r>
        </a:p>
      </dgm:t>
    </dgm:pt>
    <dgm:pt modelId="{B0389632-A485-4A9C-B0E1-4E285D3280D8}" type="parTrans" cxnId="{BB1CD3FC-17AB-4BC5-9C9C-0A0F58DFE6C8}">
      <dgm:prSet/>
      <dgm:spPr/>
      <dgm:t>
        <a:bodyPr/>
        <a:lstStyle/>
        <a:p>
          <a:endParaRPr lang="en-US"/>
        </a:p>
      </dgm:t>
    </dgm:pt>
    <dgm:pt modelId="{68F9DB66-9668-46B4-9A1A-50CA61F7EE1F}" type="sibTrans" cxnId="{BB1CD3FC-17AB-4BC5-9C9C-0A0F58DFE6C8}">
      <dgm:prSet/>
      <dgm:spPr/>
      <dgm:t>
        <a:bodyPr/>
        <a:lstStyle/>
        <a:p>
          <a:endParaRPr lang="en-US"/>
        </a:p>
      </dgm:t>
    </dgm:pt>
    <dgm:pt modelId="{958938AA-FF33-48AF-9728-C4186EE5A438}">
      <dgm:prSet/>
      <dgm:spPr/>
      <dgm:t>
        <a:bodyPr/>
        <a:lstStyle/>
        <a:p>
          <a:r>
            <a:rPr lang="en-US"/>
            <a:t>13. Conclusion</a:t>
          </a:r>
        </a:p>
      </dgm:t>
    </dgm:pt>
    <dgm:pt modelId="{AA2B2A00-47A2-4295-9F1C-FF184291A605}" type="parTrans" cxnId="{23A850D3-F7AD-4F4E-B148-428F41E52B74}">
      <dgm:prSet/>
      <dgm:spPr/>
      <dgm:t>
        <a:bodyPr/>
        <a:lstStyle/>
        <a:p>
          <a:endParaRPr lang="en-US"/>
        </a:p>
      </dgm:t>
    </dgm:pt>
    <dgm:pt modelId="{F72690E4-4AE1-44B1-913E-8AC08506002D}" type="sibTrans" cxnId="{23A850D3-F7AD-4F4E-B148-428F41E52B74}">
      <dgm:prSet/>
      <dgm:spPr/>
      <dgm:t>
        <a:bodyPr/>
        <a:lstStyle/>
        <a:p>
          <a:endParaRPr lang="en-US"/>
        </a:p>
      </dgm:t>
    </dgm:pt>
    <dgm:pt modelId="{BA8C3BCD-C669-4E1A-BB4F-246645B535A6}" type="pres">
      <dgm:prSet presAssocID="{C0716AA9-B90F-46EC-B96C-BD73D598E983}" presName="vert0" presStyleCnt="0">
        <dgm:presLayoutVars>
          <dgm:dir/>
          <dgm:animOne val="branch"/>
          <dgm:animLvl val="lvl"/>
        </dgm:presLayoutVars>
      </dgm:prSet>
      <dgm:spPr/>
    </dgm:pt>
    <dgm:pt modelId="{9FFCDB94-6426-4358-ABB5-342A8C949F68}" type="pres">
      <dgm:prSet presAssocID="{0E2CC4F8-962D-483C-A80D-6B79F6A4256E}" presName="thickLine" presStyleLbl="alignNode1" presStyleIdx="0" presStyleCnt="13"/>
      <dgm:spPr/>
    </dgm:pt>
    <dgm:pt modelId="{0B4F96CF-E77A-4B15-9BBF-3ADA4C2BFA33}" type="pres">
      <dgm:prSet presAssocID="{0E2CC4F8-962D-483C-A80D-6B79F6A4256E}" presName="horz1" presStyleCnt="0"/>
      <dgm:spPr/>
    </dgm:pt>
    <dgm:pt modelId="{74D04D3E-C935-494F-9127-62381C857978}" type="pres">
      <dgm:prSet presAssocID="{0E2CC4F8-962D-483C-A80D-6B79F6A4256E}" presName="tx1" presStyleLbl="revTx" presStyleIdx="0" presStyleCnt="13"/>
      <dgm:spPr/>
    </dgm:pt>
    <dgm:pt modelId="{70EB1702-192D-4993-AE6F-9D07AAD6E5AF}" type="pres">
      <dgm:prSet presAssocID="{0E2CC4F8-962D-483C-A80D-6B79F6A4256E}" presName="vert1" presStyleCnt="0"/>
      <dgm:spPr/>
    </dgm:pt>
    <dgm:pt modelId="{8B6E8A62-747A-4E52-AD55-58F5E5AA2BDC}" type="pres">
      <dgm:prSet presAssocID="{EDD03124-3D6A-468F-9AA4-FC547E648379}" presName="thickLine" presStyleLbl="alignNode1" presStyleIdx="1" presStyleCnt="13"/>
      <dgm:spPr/>
    </dgm:pt>
    <dgm:pt modelId="{470782AF-8A93-4100-BED2-604CF40FCCCE}" type="pres">
      <dgm:prSet presAssocID="{EDD03124-3D6A-468F-9AA4-FC547E648379}" presName="horz1" presStyleCnt="0"/>
      <dgm:spPr/>
    </dgm:pt>
    <dgm:pt modelId="{B54A8B61-88C6-460E-A950-B8CCE2131876}" type="pres">
      <dgm:prSet presAssocID="{EDD03124-3D6A-468F-9AA4-FC547E648379}" presName="tx1" presStyleLbl="revTx" presStyleIdx="1" presStyleCnt="13"/>
      <dgm:spPr/>
    </dgm:pt>
    <dgm:pt modelId="{5D025CB3-5132-4A20-9ADA-DED6AFEA5EAD}" type="pres">
      <dgm:prSet presAssocID="{EDD03124-3D6A-468F-9AA4-FC547E648379}" presName="vert1" presStyleCnt="0"/>
      <dgm:spPr/>
    </dgm:pt>
    <dgm:pt modelId="{32C09E5D-5EE5-46DD-8CAD-3F052DF3EC38}" type="pres">
      <dgm:prSet presAssocID="{43CEEAA9-4B45-46FD-AD36-EF7673A5A58F}" presName="thickLine" presStyleLbl="alignNode1" presStyleIdx="2" presStyleCnt="13"/>
      <dgm:spPr/>
    </dgm:pt>
    <dgm:pt modelId="{9318ACD0-C99C-4B34-800E-0653A18B4BCB}" type="pres">
      <dgm:prSet presAssocID="{43CEEAA9-4B45-46FD-AD36-EF7673A5A58F}" presName="horz1" presStyleCnt="0"/>
      <dgm:spPr/>
    </dgm:pt>
    <dgm:pt modelId="{25A26B21-69F6-4385-B580-A21DEA1601CA}" type="pres">
      <dgm:prSet presAssocID="{43CEEAA9-4B45-46FD-AD36-EF7673A5A58F}" presName="tx1" presStyleLbl="revTx" presStyleIdx="2" presStyleCnt="13"/>
      <dgm:spPr/>
    </dgm:pt>
    <dgm:pt modelId="{FB8A040F-9E88-4673-91A5-C41D4DCBF06F}" type="pres">
      <dgm:prSet presAssocID="{43CEEAA9-4B45-46FD-AD36-EF7673A5A58F}" presName="vert1" presStyleCnt="0"/>
      <dgm:spPr/>
    </dgm:pt>
    <dgm:pt modelId="{B0E55256-E233-44DD-93D7-B66C1FB290A0}" type="pres">
      <dgm:prSet presAssocID="{94A6B074-9204-4CDF-A668-82A4B2DFF561}" presName="thickLine" presStyleLbl="alignNode1" presStyleIdx="3" presStyleCnt="13"/>
      <dgm:spPr/>
    </dgm:pt>
    <dgm:pt modelId="{516FD276-EABA-42AA-81F0-254339A8E923}" type="pres">
      <dgm:prSet presAssocID="{94A6B074-9204-4CDF-A668-82A4B2DFF561}" presName="horz1" presStyleCnt="0"/>
      <dgm:spPr/>
    </dgm:pt>
    <dgm:pt modelId="{E69AF4D3-AAB3-4EFF-BC2E-5E3CDF4F214E}" type="pres">
      <dgm:prSet presAssocID="{94A6B074-9204-4CDF-A668-82A4B2DFF561}" presName="tx1" presStyleLbl="revTx" presStyleIdx="3" presStyleCnt="13"/>
      <dgm:spPr/>
    </dgm:pt>
    <dgm:pt modelId="{BA39A109-11B2-479B-B120-8D64CD5AB1D2}" type="pres">
      <dgm:prSet presAssocID="{94A6B074-9204-4CDF-A668-82A4B2DFF561}" presName="vert1" presStyleCnt="0"/>
      <dgm:spPr/>
    </dgm:pt>
    <dgm:pt modelId="{F3FFF7C7-EFE0-4196-812A-6E0C1741EC4E}" type="pres">
      <dgm:prSet presAssocID="{A0B8AB73-A54A-4330-9B29-BED1DD0C3B3B}" presName="thickLine" presStyleLbl="alignNode1" presStyleIdx="4" presStyleCnt="13"/>
      <dgm:spPr/>
    </dgm:pt>
    <dgm:pt modelId="{0E5CB9FF-8CCD-4005-8447-E61D37D80167}" type="pres">
      <dgm:prSet presAssocID="{A0B8AB73-A54A-4330-9B29-BED1DD0C3B3B}" presName="horz1" presStyleCnt="0"/>
      <dgm:spPr/>
    </dgm:pt>
    <dgm:pt modelId="{795B012C-F69C-421F-831D-A80B0B534D12}" type="pres">
      <dgm:prSet presAssocID="{A0B8AB73-A54A-4330-9B29-BED1DD0C3B3B}" presName="tx1" presStyleLbl="revTx" presStyleIdx="4" presStyleCnt="13"/>
      <dgm:spPr/>
    </dgm:pt>
    <dgm:pt modelId="{A8ACD2CD-0FA0-4623-A3CE-FF754A65CE83}" type="pres">
      <dgm:prSet presAssocID="{A0B8AB73-A54A-4330-9B29-BED1DD0C3B3B}" presName="vert1" presStyleCnt="0"/>
      <dgm:spPr/>
    </dgm:pt>
    <dgm:pt modelId="{8A31B528-A775-4990-B90B-76915E7B158E}" type="pres">
      <dgm:prSet presAssocID="{287F130F-59D1-4546-9715-AD600C19A0F8}" presName="thickLine" presStyleLbl="alignNode1" presStyleIdx="5" presStyleCnt="13"/>
      <dgm:spPr/>
    </dgm:pt>
    <dgm:pt modelId="{B5A0ADC6-C556-448F-891A-42A9CE3D18C9}" type="pres">
      <dgm:prSet presAssocID="{287F130F-59D1-4546-9715-AD600C19A0F8}" presName="horz1" presStyleCnt="0"/>
      <dgm:spPr/>
    </dgm:pt>
    <dgm:pt modelId="{03C16345-7652-48E1-A7A8-4A6BF89A18F6}" type="pres">
      <dgm:prSet presAssocID="{287F130F-59D1-4546-9715-AD600C19A0F8}" presName="tx1" presStyleLbl="revTx" presStyleIdx="5" presStyleCnt="13"/>
      <dgm:spPr/>
    </dgm:pt>
    <dgm:pt modelId="{A0CDB230-35E4-4C7E-842E-5D913EA1EECE}" type="pres">
      <dgm:prSet presAssocID="{287F130F-59D1-4546-9715-AD600C19A0F8}" presName="vert1" presStyleCnt="0"/>
      <dgm:spPr/>
    </dgm:pt>
    <dgm:pt modelId="{3307B15E-61E1-4BEC-9190-918D9658B333}" type="pres">
      <dgm:prSet presAssocID="{054F6EE3-9664-47AE-9BC2-D9353435ED96}" presName="thickLine" presStyleLbl="alignNode1" presStyleIdx="6" presStyleCnt="13"/>
      <dgm:spPr/>
    </dgm:pt>
    <dgm:pt modelId="{52A7282A-B52C-4B95-B0B0-D947724D1B2E}" type="pres">
      <dgm:prSet presAssocID="{054F6EE3-9664-47AE-9BC2-D9353435ED96}" presName="horz1" presStyleCnt="0"/>
      <dgm:spPr/>
    </dgm:pt>
    <dgm:pt modelId="{A9744323-8DA0-4AAB-AAC2-D36325437F31}" type="pres">
      <dgm:prSet presAssocID="{054F6EE3-9664-47AE-9BC2-D9353435ED96}" presName="tx1" presStyleLbl="revTx" presStyleIdx="6" presStyleCnt="13"/>
      <dgm:spPr/>
    </dgm:pt>
    <dgm:pt modelId="{936DEDD0-3C20-4BA2-BFE7-63973AAF9333}" type="pres">
      <dgm:prSet presAssocID="{054F6EE3-9664-47AE-9BC2-D9353435ED96}" presName="vert1" presStyleCnt="0"/>
      <dgm:spPr/>
    </dgm:pt>
    <dgm:pt modelId="{9ACCC0E7-922A-43BA-9CDA-6D563C7B2DB7}" type="pres">
      <dgm:prSet presAssocID="{C72161DE-3BD8-40FD-9EE1-36F10F3F8418}" presName="thickLine" presStyleLbl="alignNode1" presStyleIdx="7" presStyleCnt="13"/>
      <dgm:spPr/>
    </dgm:pt>
    <dgm:pt modelId="{9EF21FE4-BFEA-43C7-BCC8-6A081FC2D0A1}" type="pres">
      <dgm:prSet presAssocID="{C72161DE-3BD8-40FD-9EE1-36F10F3F8418}" presName="horz1" presStyleCnt="0"/>
      <dgm:spPr/>
    </dgm:pt>
    <dgm:pt modelId="{E3ABFBD1-B863-4B8A-B335-627B0151FFEB}" type="pres">
      <dgm:prSet presAssocID="{C72161DE-3BD8-40FD-9EE1-36F10F3F8418}" presName="tx1" presStyleLbl="revTx" presStyleIdx="7" presStyleCnt="13"/>
      <dgm:spPr/>
    </dgm:pt>
    <dgm:pt modelId="{4F8AE480-5043-4483-B5F9-097571C82B6E}" type="pres">
      <dgm:prSet presAssocID="{C72161DE-3BD8-40FD-9EE1-36F10F3F8418}" presName="vert1" presStyleCnt="0"/>
      <dgm:spPr/>
    </dgm:pt>
    <dgm:pt modelId="{16B62939-5697-4664-883C-8E6F6C8A432C}" type="pres">
      <dgm:prSet presAssocID="{9C08E990-72F7-48CA-B1D4-0870A764B03C}" presName="thickLine" presStyleLbl="alignNode1" presStyleIdx="8" presStyleCnt="13"/>
      <dgm:spPr/>
    </dgm:pt>
    <dgm:pt modelId="{B33707F7-4FFF-49BA-8DEA-B7119EB4E6C1}" type="pres">
      <dgm:prSet presAssocID="{9C08E990-72F7-48CA-B1D4-0870A764B03C}" presName="horz1" presStyleCnt="0"/>
      <dgm:spPr/>
    </dgm:pt>
    <dgm:pt modelId="{B9EDD449-ED24-4B82-81FB-11106B5DC677}" type="pres">
      <dgm:prSet presAssocID="{9C08E990-72F7-48CA-B1D4-0870A764B03C}" presName="tx1" presStyleLbl="revTx" presStyleIdx="8" presStyleCnt="13"/>
      <dgm:spPr/>
    </dgm:pt>
    <dgm:pt modelId="{BF5B43E3-4B5C-465F-8D21-D36523FCB0A5}" type="pres">
      <dgm:prSet presAssocID="{9C08E990-72F7-48CA-B1D4-0870A764B03C}" presName="vert1" presStyleCnt="0"/>
      <dgm:spPr/>
    </dgm:pt>
    <dgm:pt modelId="{F4C9C0E9-115D-4325-9688-369331F24057}" type="pres">
      <dgm:prSet presAssocID="{2230F2ED-E89B-4B65-841C-F7D76C0C55FC}" presName="thickLine" presStyleLbl="alignNode1" presStyleIdx="9" presStyleCnt="13"/>
      <dgm:spPr/>
    </dgm:pt>
    <dgm:pt modelId="{7AB1B6FC-3995-492D-8417-DB1B1BC29798}" type="pres">
      <dgm:prSet presAssocID="{2230F2ED-E89B-4B65-841C-F7D76C0C55FC}" presName="horz1" presStyleCnt="0"/>
      <dgm:spPr/>
    </dgm:pt>
    <dgm:pt modelId="{2394FA94-FC2E-429C-9F6A-47B7C73D54AD}" type="pres">
      <dgm:prSet presAssocID="{2230F2ED-E89B-4B65-841C-F7D76C0C55FC}" presName="tx1" presStyleLbl="revTx" presStyleIdx="9" presStyleCnt="13"/>
      <dgm:spPr/>
    </dgm:pt>
    <dgm:pt modelId="{C0E38B10-4E53-44E2-947F-05008F1FA4B2}" type="pres">
      <dgm:prSet presAssocID="{2230F2ED-E89B-4B65-841C-F7D76C0C55FC}" presName="vert1" presStyleCnt="0"/>
      <dgm:spPr/>
    </dgm:pt>
    <dgm:pt modelId="{60305286-11D6-4C69-90FD-F38BBF3A96D3}" type="pres">
      <dgm:prSet presAssocID="{2BAED77C-9D59-479B-98D3-D1B536CD0808}" presName="thickLine" presStyleLbl="alignNode1" presStyleIdx="10" presStyleCnt="13"/>
      <dgm:spPr/>
    </dgm:pt>
    <dgm:pt modelId="{CE9FAF41-B5C4-4846-8064-5A060A05A0E2}" type="pres">
      <dgm:prSet presAssocID="{2BAED77C-9D59-479B-98D3-D1B536CD0808}" presName="horz1" presStyleCnt="0"/>
      <dgm:spPr/>
    </dgm:pt>
    <dgm:pt modelId="{1F27128F-872F-48C8-BA82-CC4A2AE254FD}" type="pres">
      <dgm:prSet presAssocID="{2BAED77C-9D59-479B-98D3-D1B536CD0808}" presName="tx1" presStyleLbl="revTx" presStyleIdx="10" presStyleCnt="13"/>
      <dgm:spPr/>
    </dgm:pt>
    <dgm:pt modelId="{E641918C-9DC5-42F7-843F-5E6D9760F80F}" type="pres">
      <dgm:prSet presAssocID="{2BAED77C-9D59-479B-98D3-D1B536CD0808}" presName="vert1" presStyleCnt="0"/>
      <dgm:spPr/>
    </dgm:pt>
    <dgm:pt modelId="{D5707B50-0C7F-4906-9889-AD9889E008E0}" type="pres">
      <dgm:prSet presAssocID="{31E1E3D3-455F-4761-A190-D2E04D7E2F64}" presName="thickLine" presStyleLbl="alignNode1" presStyleIdx="11" presStyleCnt="13"/>
      <dgm:spPr/>
    </dgm:pt>
    <dgm:pt modelId="{EE1E9ABB-DAB4-45C1-B9D2-C080125050C2}" type="pres">
      <dgm:prSet presAssocID="{31E1E3D3-455F-4761-A190-D2E04D7E2F64}" presName="horz1" presStyleCnt="0"/>
      <dgm:spPr/>
    </dgm:pt>
    <dgm:pt modelId="{F38208F5-61A1-48BB-B45D-C0721290A665}" type="pres">
      <dgm:prSet presAssocID="{31E1E3D3-455F-4761-A190-D2E04D7E2F64}" presName="tx1" presStyleLbl="revTx" presStyleIdx="11" presStyleCnt="13"/>
      <dgm:spPr/>
    </dgm:pt>
    <dgm:pt modelId="{B3EEA6ED-65C9-4D73-BC5F-A3B67D4F8E69}" type="pres">
      <dgm:prSet presAssocID="{31E1E3D3-455F-4761-A190-D2E04D7E2F64}" presName="vert1" presStyleCnt="0"/>
      <dgm:spPr/>
    </dgm:pt>
    <dgm:pt modelId="{6EDC9102-9EEA-48D9-9BA5-ADA5A57642F1}" type="pres">
      <dgm:prSet presAssocID="{958938AA-FF33-48AF-9728-C4186EE5A438}" presName="thickLine" presStyleLbl="alignNode1" presStyleIdx="12" presStyleCnt="13"/>
      <dgm:spPr/>
    </dgm:pt>
    <dgm:pt modelId="{2651804E-D33F-44C7-A880-C87EF2B9B1E8}" type="pres">
      <dgm:prSet presAssocID="{958938AA-FF33-48AF-9728-C4186EE5A438}" presName="horz1" presStyleCnt="0"/>
      <dgm:spPr/>
    </dgm:pt>
    <dgm:pt modelId="{25F6AD5C-E4CF-415E-B429-0E82963B5575}" type="pres">
      <dgm:prSet presAssocID="{958938AA-FF33-48AF-9728-C4186EE5A438}" presName="tx1" presStyleLbl="revTx" presStyleIdx="12" presStyleCnt="13"/>
      <dgm:spPr/>
    </dgm:pt>
    <dgm:pt modelId="{7DD6C87C-010E-432E-8262-32A2F633BA81}" type="pres">
      <dgm:prSet presAssocID="{958938AA-FF33-48AF-9728-C4186EE5A438}" presName="vert1" presStyleCnt="0"/>
      <dgm:spPr/>
    </dgm:pt>
  </dgm:ptLst>
  <dgm:cxnLst>
    <dgm:cxn modelId="{B9587E02-EAAD-41A8-8F32-A7A0689A4880}" srcId="{C0716AA9-B90F-46EC-B96C-BD73D598E983}" destId="{0E2CC4F8-962D-483C-A80D-6B79F6A4256E}" srcOrd="0" destOrd="0" parTransId="{313E8A99-AB47-4B52-9967-6E7930EFD5E2}" sibTransId="{3451D611-90D0-42EE-AC24-06E845C66804}"/>
    <dgm:cxn modelId="{61FA7709-3480-4433-ABD7-B90E8111EA7A}" srcId="{C0716AA9-B90F-46EC-B96C-BD73D598E983}" destId="{054F6EE3-9664-47AE-9BC2-D9353435ED96}" srcOrd="6" destOrd="0" parTransId="{0AF83A0D-8DDF-456F-BE26-E41536CF4360}" sibTransId="{A4171003-677B-45F2-A4B4-EE191F7F16D7}"/>
    <dgm:cxn modelId="{DCEB7909-22CD-453D-AA52-97C51BC5FCC7}" srcId="{C0716AA9-B90F-46EC-B96C-BD73D598E983}" destId="{2230F2ED-E89B-4B65-841C-F7D76C0C55FC}" srcOrd="9" destOrd="0" parTransId="{55C7C952-B72C-4318-9075-2FBCB843BA9D}" sibTransId="{6E8A0474-B470-4267-9106-3FD9CA450340}"/>
    <dgm:cxn modelId="{D6F6B00A-4E45-4B21-911A-F4E5B6840E5A}" type="presOf" srcId="{287F130F-59D1-4546-9715-AD600C19A0F8}" destId="{03C16345-7652-48E1-A7A8-4A6BF89A18F6}" srcOrd="0" destOrd="0" presId="urn:microsoft.com/office/officeart/2008/layout/LinedList"/>
    <dgm:cxn modelId="{F4EB4421-A31F-46CB-A4A5-40E125E4420D}" type="presOf" srcId="{43CEEAA9-4B45-46FD-AD36-EF7673A5A58F}" destId="{25A26B21-69F6-4385-B580-A21DEA1601CA}" srcOrd="0" destOrd="0" presId="urn:microsoft.com/office/officeart/2008/layout/LinedList"/>
    <dgm:cxn modelId="{A1C1CE2C-8A72-419D-B380-2B56359A8D91}" srcId="{C0716AA9-B90F-46EC-B96C-BD73D598E983}" destId="{43CEEAA9-4B45-46FD-AD36-EF7673A5A58F}" srcOrd="2" destOrd="0" parTransId="{F0BEC789-2A74-43A9-84E7-D187AC44A10C}" sibTransId="{9A4B31CD-C911-45A0-A8B5-6BDA9E9A0473}"/>
    <dgm:cxn modelId="{8CAA0F34-BE9F-4B1F-9CFC-7052615B24AF}" type="presOf" srcId="{C0716AA9-B90F-46EC-B96C-BD73D598E983}" destId="{BA8C3BCD-C669-4E1A-BB4F-246645B535A6}" srcOrd="0" destOrd="0" presId="urn:microsoft.com/office/officeart/2008/layout/LinedList"/>
    <dgm:cxn modelId="{968BF85B-C752-41A2-879F-0C946B531167}" srcId="{C0716AA9-B90F-46EC-B96C-BD73D598E983}" destId="{C72161DE-3BD8-40FD-9EE1-36F10F3F8418}" srcOrd="7" destOrd="0" parTransId="{F3F8FF97-C4DC-452A-9842-561B617E602F}" sibTransId="{AE523DBB-ECFE-46A2-8FAE-B728A1E93355}"/>
    <dgm:cxn modelId="{1966015C-3D15-4040-A321-EB3F469370EC}" type="presOf" srcId="{958938AA-FF33-48AF-9728-C4186EE5A438}" destId="{25F6AD5C-E4CF-415E-B429-0E82963B5575}" srcOrd="0" destOrd="0" presId="urn:microsoft.com/office/officeart/2008/layout/LinedList"/>
    <dgm:cxn modelId="{4280425E-6336-4BCB-91D1-F426D6C02B24}" type="presOf" srcId="{9C08E990-72F7-48CA-B1D4-0870A764B03C}" destId="{B9EDD449-ED24-4B82-81FB-11106B5DC677}" srcOrd="0" destOrd="0" presId="urn:microsoft.com/office/officeart/2008/layout/LinedList"/>
    <dgm:cxn modelId="{C4B8B843-D1BB-4D08-8D9D-4AD1A0BFEC83}" type="presOf" srcId="{0E2CC4F8-962D-483C-A80D-6B79F6A4256E}" destId="{74D04D3E-C935-494F-9127-62381C857978}" srcOrd="0" destOrd="0" presId="urn:microsoft.com/office/officeart/2008/layout/LinedList"/>
    <dgm:cxn modelId="{DA95A866-26C8-495B-8324-D2163A7098AD}" srcId="{C0716AA9-B90F-46EC-B96C-BD73D598E983}" destId="{A0B8AB73-A54A-4330-9B29-BED1DD0C3B3B}" srcOrd="4" destOrd="0" parTransId="{6BB4A2C8-6721-4D80-A6D0-CA695C83C583}" sibTransId="{D4827151-48CA-4DDF-92E3-45C5915B4B2C}"/>
    <dgm:cxn modelId="{497CBD66-5905-4AAE-AEEA-2DBEE7A58B2D}" srcId="{C0716AA9-B90F-46EC-B96C-BD73D598E983}" destId="{94A6B074-9204-4CDF-A668-82A4B2DFF561}" srcOrd="3" destOrd="0" parTransId="{06500304-3428-42EE-BA30-A919302AA43D}" sibTransId="{4EAC2223-222C-4149-86FA-87C2BF509406}"/>
    <dgm:cxn modelId="{2DDB7172-4A25-474C-AB4C-22C558B931E6}" srcId="{C0716AA9-B90F-46EC-B96C-BD73D598E983}" destId="{EDD03124-3D6A-468F-9AA4-FC547E648379}" srcOrd="1" destOrd="0" parTransId="{5932E496-9C09-4975-B6B9-0098C69D0DA2}" sibTransId="{5116B4F5-97E6-4A8B-BF68-C8C6D3C8AE84}"/>
    <dgm:cxn modelId="{1EB9C897-853A-41A8-BAC3-D158F4B85B48}" type="presOf" srcId="{054F6EE3-9664-47AE-9BC2-D9353435ED96}" destId="{A9744323-8DA0-4AAB-AAC2-D36325437F31}" srcOrd="0" destOrd="0" presId="urn:microsoft.com/office/officeart/2008/layout/LinedList"/>
    <dgm:cxn modelId="{B881839A-A4E7-47E5-AFBD-4AEF5AA846B0}" type="presOf" srcId="{C72161DE-3BD8-40FD-9EE1-36F10F3F8418}" destId="{E3ABFBD1-B863-4B8A-B335-627B0151FFEB}" srcOrd="0" destOrd="0" presId="urn:microsoft.com/office/officeart/2008/layout/LinedList"/>
    <dgm:cxn modelId="{D970D79C-41B9-431D-8E77-A0FE3692A704}" type="presOf" srcId="{2230F2ED-E89B-4B65-841C-F7D76C0C55FC}" destId="{2394FA94-FC2E-429C-9F6A-47B7C73D54AD}" srcOrd="0" destOrd="0" presId="urn:microsoft.com/office/officeart/2008/layout/LinedList"/>
    <dgm:cxn modelId="{1361839D-C880-400D-A32A-BF08CD98F48A}" type="presOf" srcId="{31E1E3D3-455F-4761-A190-D2E04D7E2F64}" destId="{F38208F5-61A1-48BB-B45D-C0721290A665}" srcOrd="0" destOrd="0" presId="urn:microsoft.com/office/officeart/2008/layout/LinedList"/>
    <dgm:cxn modelId="{2AC654B0-B8FC-484C-A812-BD4E32286584}" srcId="{C0716AA9-B90F-46EC-B96C-BD73D598E983}" destId="{287F130F-59D1-4546-9715-AD600C19A0F8}" srcOrd="5" destOrd="0" parTransId="{38FD0536-21CF-49B3-8DD5-8003D9DF2CDB}" sibTransId="{81B23ABE-2690-4572-BE61-94AB37EC6134}"/>
    <dgm:cxn modelId="{6061FCC1-8D46-40C1-91AD-3243C08DD70F}" type="presOf" srcId="{2BAED77C-9D59-479B-98D3-D1B536CD0808}" destId="{1F27128F-872F-48C8-BA82-CC4A2AE254FD}" srcOrd="0" destOrd="0" presId="urn:microsoft.com/office/officeart/2008/layout/LinedList"/>
    <dgm:cxn modelId="{92A197C2-122F-45BC-9694-0381CEA76EA4}" type="presOf" srcId="{A0B8AB73-A54A-4330-9B29-BED1DD0C3B3B}" destId="{795B012C-F69C-421F-831D-A80B0B534D12}" srcOrd="0" destOrd="0" presId="urn:microsoft.com/office/officeart/2008/layout/LinedList"/>
    <dgm:cxn modelId="{556CB2CA-C586-41CF-B270-B444232939C7}" type="presOf" srcId="{94A6B074-9204-4CDF-A668-82A4B2DFF561}" destId="{E69AF4D3-AAB3-4EFF-BC2E-5E3CDF4F214E}" srcOrd="0" destOrd="0" presId="urn:microsoft.com/office/officeart/2008/layout/LinedList"/>
    <dgm:cxn modelId="{23A850D3-F7AD-4F4E-B148-428F41E52B74}" srcId="{C0716AA9-B90F-46EC-B96C-BD73D598E983}" destId="{958938AA-FF33-48AF-9728-C4186EE5A438}" srcOrd="12" destOrd="0" parTransId="{AA2B2A00-47A2-4295-9F1C-FF184291A605}" sibTransId="{F72690E4-4AE1-44B1-913E-8AC08506002D}"/>
    <dgm:cxn modelId="{22CCA4DE-0881-421F-98DD-75B8B1750E57}" srcId="{C0716AA9-B90F-46EC-B96C-BD73D598E983}" destId="{9C08E990-72F7-48CA-B1D4-0870A764B03C}" srcOrd="8" destOrd="0" parTransId="{D682FB78-E67C-4009-BD4F-AE6B00B2DE68}" sibTransId="{AA641C3C-0B2C-4A8E-AEF4-D4BE80214BE6}"/>
    <dgm:cxn modelId="{9FDD0FE8-0F66-4B12-909F-F73063165287}" type="presOf" srcId="{EDD03124-3D6A-468F-9AA4-FC547E648379}" destId="{B54A8B61-88C6-460E-A950-B8CCE2131876}" srcOrd="0" destOrd="0" presId="urn:microsoft.com/office/officeart/2008/layout/LinedList"/>
    <dgm:cxn modelId="{BB1CD3FC-17AB-4BC5-9C9C-0A0F58DFE6C8}" srcId="{C0716AA9-B90F-46EC-B96C-BD73D598E983}" destId="{31E1E3D3-455F-4761-A190-D2E04D7E2F64}" srcOrd="11" destOrd="0" parTransId="{B0389632-A485-4A9C-B0E1-4E285D3280D8}" sibTransId="{68F9DB66-9668-46B4-9A1A-50CA61F7EE1F}"/>
    <dgm:cxn modelId="{1C54EAFD-9881-48B9-9E95-BA3A4F8A5941}" srcId="{C0716AA9-B90F-46EC-B96C-BD73D598E983}" destId="{2BAED77C-9D59-479B-98D3-D1B536CD0808}" srcOrd="10" destOrd="0" parTransId="{986FE035-8BF1-4AAC-ABD9-D0188F41D998}" sibTransId="{960B2FCB-80A1-4CD1-94B7-E457D40B98C3}"/>
    <dgm:cxn modelId="{7F876854-2F25-4118-9DE8-3436018A71D1}" type="presParOf" srcId="{BA8C3BCD-C669-4E1A-BB4F-246645B535A6}" destId="{9FFCDB94-6426-4358-ABB5-342A8C949F68}" srcOrd="0" destOrd="0" presId="urn:microsoft.com/office/officeart/2008/layout/LinedList"/>
    <dgm:cxn modelId="{3588E0CD-3C0F-4D6D-907E-BD79B80725D2}" type="presParOf" srcId="{BA8C3BCD-C669-4E1A-BB4F-246645B535A6}" destId="{0B4F96CF-E77A-4B15-9BBF-3ADA4C2BFA33}" srcOrd="1" destOrd="0" presId="urn:microsoft.com/office/officeart/2008/layout/LinedList"/>
    <dgm:cxn modelId="{440F0965-9C46-4551-8BCE-63CE57B042E0}" type="presParOf" srcId="{0B4F96CF-E77A-4B15-9BBF-3ADA4C2BFA33}" destId="{74D04D3E-C935-494F-9127-62381C857978}" srcOrd="0" destOrd="0" presId="urn:microsoft.com/office/officeart/2008/layout/LinedList"/>
    <dgm:cxn modelId="{61D266E2-AD3B-4808-AB1B-AB1547688EE9}" type="presParOf" srcId="{0B4F96CF-E77A-4B15-9BBF-3ADA4C2BFA33}" destId="{70EB1702-192D-4993-AE6F-9D07AAD6E5AF}" srcOrd="1" destOrd="0" presId="urn:microsoft.com/office/officeart/2008/layout/LinedList"/>
    <dgm:cxn modelId="{9B9AD223-0F83-4463-B5ED-E89D04C4AB8F}" type="presParOf" srcId="{BA8C3BCD-C669-4E1A-BB4F-246645B535A6}" destId="{8B6E8A62-747A-4E52-AD55-58F5E5AA2BDC}" srcOrd="2" destOrd="0" presId="urn:microsoft.com/office/officeart/2008/layout/LinedList"/>
    <dgm:cxn modelId="{62A22883-79A2-480F-8FAD-C1D28618942B}" type="presParOf" srcId="{BA8C3BCD-C669-4E1A-BB4F-246645B535A6}" destId="{470782AF-8A93-4100-BED2-604CF40FCCCE}" srcOrd="3" destOrd="0" presId="urn:microsoft.com/office/officeart/2008/layout/LinedList"/>
    <dgm:cxn modelId="{C419C18A-D345-438C-ABD1-789C38BFBBC4}" type="presParOf" srcId="{470782AF-8A93-4100-BED2-604CF40FCCCE}" destId="{B54A8B61-88C6-460E-A950-B8CCE2131876}" srcOrd="0" destOrd="0" presId="urn:microsoft.com/office/officeart/2008/layout/LinedList"/>
    <dgm:cxn modelId="{E279DBFA-180B-4B77-9FC4-6F6F8E1673A6}" type="presParOf" srcId="{470782AF-8A93-4100-BED2-604CF40FCCCE}" destId="{5D025CB3-5132-4A20-9ADA-DED6AFEA5EAD}" srcOrd="1" destOrd="0" presId="urn:microsoft.com/office/officeart/2008/layout/LinedList"/>
    <dgm:cxn modelId="{16DACA77-AF8C-408E-826E-1C40C465F202}" type="presParOf" srcId="{BA8C3BCD-C669-4E1A-BB4F-246645B535A6}" destId="{32C09E5D-5EE5-46DD-8CAD-3F052DF3EC38}" srcOrd="4" destOrd="0" presId="urn:microsoft.com/office/officeart/2008/layout/LinedList"/>
    <dgm:cxn modelId="{9A6AEFA2-0340-498B-9806-ED8F8780E632}" type="presParOf" srcId="{BA8C3BCD-C669-4E1A-BB4F-246645B535A6}" destId="{9318ACD0-C99C-4B34-800E-0653A18B4BCB}" srcOrd="5" destOrd="0" presId="urn:microsoft.com/office/officeart/2008/layout/LinedList"/>
    <dgm:cxn modelId="{8EAA05A7-120C-409C-8602-ED8DD74E18DC}" type="presParOf" srcId="{9318ACD0-C99C-4B34-800E-0653A18B4BCB}" destId="{25A26B21-69F6-4385-B580-A21DEA1601CA}" srcOrd="0" destOrd="0" presId="urn:microsoft.com/office/officeart/2008/layout/LinedList"/>
    <dgm:cxn modelId="{903C1CB4-DCA2-4B55-9E7F-5DADD5164CD6}" type="presParOf" srcId="{9318ACD0-C99C-4B34-800E-0653A18B4BCB}" destId="{FB8A040F-9E88-4673-91A5-C41D4DCBF06F}" srcOrd="1" destOrd="0" presId="urn:microsoft.com/office/officeart/2008/layout/LinedList"/>
    <dgm:cxn modelId="{8F520EA7-2787-4C3C-928C-D974B92F66F2}" type="presParOf" srcId="{BA8C3BCD-C669-4E1A-BB4F-246645B535A6}" destId="{B0E55256-E233-44DD-93D7-B66C1FB290A0}" srcOrd="6" destOrd="0" presId="urn:microsoft.com/office/officeart/2008/layout/LinedList"/>
    <dgm:cxn modelId="{15E190A9-409B-418E-AC20-7C7F765E579A}" type="presParOf" srcId="{BA8C3BCD-C669-4E1A-BB4F-246645B535A6}" destId="{516FD276-EABA-42AA-81F0-254339A8E923}" srcOrd="7" destOrd="0" presId="urn:microsoft.com/office/officeart/2008/layout/LinedList"/>
    <dgm:cxn modelId="{364E50DE-299F-4ED1-BBFE-7C2C49458266}" type="presParOf" srcId="{516FD276-EABA-42AA-81F0-254339A8E923}" destId="{E69AF4D3-AAB3-4EFF-BC2E-5E3CDF4F214E}" srcOrd="0" destOrd="0" presId="urn:microsoft.com/office/officeart/2008/layout/LinedList"/>
    <dgm:cxn modelId="{0FF05835-8085-4EAB-8DEA-2992F36D8740}" type="presParOf" srcId="{516FD276-EABA-42AA-81F0-254339A8E923}" destId="{BA39A109-11B2-479B-B120-8D64CD5AB1D2}" srcOrd="1" destOrd="0" presId="urn:microsoft.com/office/officeart/2008/layout/LinedList"/>
    <dgm:cxn modelId="{0B1C4B34-304D-4423-98F3-7A43223A95D0}" type="presParOf" srcId="{BA8C3BCD-C669-4E1A-BB4F-246645B535A6}" destId="{F3FFF7C7-EFE0-4196-812A-6E0C1741EC4E}" srcOrd="8" destOrd="0" presId="urn:microsoft.com/office/officeart/2008/layout/LinedList"/>
    <dgm:cxn modelId="{4C3F3943-6240-4071-8701-D237937B2DB3}" type="presParOf" srcId="{BA8C3BCD-C669-4E1A-BB4F-246645B535A6}" destId="{0E5CB9FF-8CCD-4005-8447-E61D37D80167}" srcOrd="9" destOrd="0" presId="urn:microsoft.com/office/officeart/2008/layout/LinedList"/>
    <dgm:cxn modelId="{D46DDA22-6314-4304-9176-213B01D85CBC}" type="presParOf" srcId="{0E5CB9FF-8CCD-4005-8447-E61D37D80167}" destId="{795B012C-F69C-421F-831D-A80B0B534D12}" srcOrd="0" destOrd="0" presId="urn:microsoft.com/office/officeart/2008/layout/LinedList"/>
    <dgm:cxn modelId="{6A10E8F9-02FA-4EB0-B21F-78E417E995FC}" type="presParOf" srcId="{0E5CB9FF-8CCD-4005-8447-E61D37D80167}" destId="{A8ACD2CD-0FA0-4623-A3CE-FF754A65CE83}" srcOrd="1" destOrd="0" presId="urn:microsoft.com/office/officeart/2008/layout/LinedList"/>
    <dgm:cxn modelId="{A9D01BC8-E6E8-45A1-BFFA-AD3EA97A36AC}" type="presParOf" srcId="{BA8C3BCD-C669-4E1A-BB4F-246645B535A6}" destId="{8A31B528-A775-4990-B90B-76915E7B158E}" srcOrd="10" destOrd="0" presId="urn:microsoft.com/office/officeart/2008/layout/LinedList"/>
    <dgm:cxn modelId="{409AD81C-557A-42F3-AE4D-1E73A5DE7879}" type="presParOf" srcId="{BA8C3BCD-C669-4E1A-BB4F-246645B535A6}" destId="{B5A0ADC6-C556-448F-891A-42A9CE3D18C9}" srcOrd="11" destOrd="0" presId="urn:microsoft.com/office/officeart/2008/layout/LinedList"/>
    <dgm:cxn modelId="{8B0B43AC-18C0-4765-83F5-09F441FB8238}" type="presParOf" srcId="{B5A0ADC6-C556-448F-891A-42A9CE3D18C9}" destId="{03C16345-7652-48E1-A7A8-4A6BF89A18F6}" srcOrd="0" destOrd="0" presId="urn:microsoft.com/office/officeart/2008/layout/LinedList"/>
    <dgm:cxn modelId="{8C13F69B-CD0D-4803-A039-258E2C970FCB}" type="presParOf" srcId="{B5A0ADC6-C556-448F-891A-42A9CE3D18C9}" destId="{A0CDB230-35E4-4C7E-842E-5D913EA1EECE}" srcOrd="1" destOrd="0" presId="urn:microsoft.com/office/officeart/2008/layout/LinedList"/>
    <dgm:cxn modelId="{427DAD34-065E-4670-BA33-AECCCCC22947}" type="presParOf" srcId="{BA8C3BCD-C669-4E1A-BB4F-246645B535A6}" destId="{3307B15E-61E1-4BEC-9190-918D9658B333}" srcOrd="12" destOrd="0" presId="urn:microsoft.com/office/officeart/2008/layout/LinedList"/>
    <dgm:cxn modelId="{EB9D6262-5C7C-4EAB-B1B0-92A300818AD2}" type="presParOf" srcId="{BA8C3BCD-C669-4E1A-BB4F-246645B535A6}" destId="{52A7282A-B52C-4B95-B0B0-D947724D1B2E}" srcOrd="13" destOrd="0" presId="urn:microsoft.com/office/officeart/2008/layout/LinedList"/>
    <dgm:cxn modelId="{602B6FAF-0106-4586-B9BD-9310FD06C1AF}" type="presParOf" srcId="{52A7282A-B52C-4B95-B0B0-D947724D1B2E}" destId="{A9744323-8DA0-4AAB-AAC2-D36325437F31}" srcOrd="0" destOrd="0" presId="urn:microsoft.com/office/officeart/2008/layout/LinedList"/>
    <dgm:cxn modelId="{EEDAD023-CFD5-4C21-8F47-D5ED41814C05}" type="presParOf" srcId="{52A7282A-B52C-4B95-B0B0-D947724D1B2E}" destId="{936DEDD0-3C20-4BA2-BFE7-63973AAF9333}" srcOrd="1" destOrd="0" presId="urn:microsoft.com/office/officeart/2008/layout/LinedList"/>
    <dgm:cxn modelId="{237238FF-1713-4AB1-BE1C-E8A09F4C5099}" type="presParOf" srcId="{BA8C3BCD-C669-4E1A-BB4F-246645B535A6}" destId="{9ACCC0E7-922A-43BA-9CDA-6D563C7B2DB7}" srcOrd="14" destOrd="0" presId="urn:microsoft.com/office/officeart/2008/layout/LinedList"/>
    <dgm:cxn modelId="{D3475282-9B13-4976-94E5-D758BC2B427E}" type="presParOf" srcId="{BA8C3BCD-C669-4E1A-BB4F-246645B535A6}" destId="{9EF21FE4-BFEA-43C7-BCC8-6A081FC2D0A1}" srcOrd="15" destOrd="0" presId="urn:microsoft.com/office/officeart/2008/layout/LinedList"/>
    <dgm:cxn modelId="{B7D9F7FE-C9F0-4E7B-9AFB-E877BB57C788}" type="presParOf" srcId="{9EF21FE4-BFEA-43C7-BCC8-6A081FC2D0A1}" destId="{E3ABFBD1-B863-4B8A-B335-627B0151FFEB}" srcOrd="0" destOrd="0" presId="urn:microsoft.com/office/officeart/2008/layout/LinedList"/>
    <dgm:cxn modelId="{C77C9275-D486-4169-A197-1170626DF260}" type="presParOf" srcId="{9EF21FE4-BFEA-43C7-BCC8-6A081FC2D0A1}" destId="{4F8AE480-5043-4483-B5F9-097571C82B6E}" srcOrd="1" destOrd="0" presId="urn:microsoft.com/office/officeart/2008/layout/LinedList"/>
    <dgm:cxn modelId="{269677D6-2F8C-43E7-ACF5-2672BA6F422C}" type="presParOf" srcId="{BA8C3BCD-C669-4E1A-BB4F-246645B535A6}" destId="{16B62939-5697-4664-883C-8E6F6C8A432C}" srcOrd="16" destOrd="0" presId="urn:microsoft.com/office/officeart/2008/layout/LinedList"/>
    <dgm:cxn modelId="{E0F437F8-D628-46A7-8BBA-20D88A20433C}" type="presParOf" srcId="{BA8C3BCD-C669-4E1A-BB4F-246645B535A6}" destId="{B33707F7-4FFF-49BA-8DEA-B7119EB4E6C1}" srcOrd="17" destOrd="0" presId="urn:microsoft.com/office/officeart/2008/layout/LinedList"/>
    <dgm:cxn modelId="{6110B8E9-AF4B-405B-8926-B5477FDBE390}" type="presParOf" srcId="{B33707F7-4FFF-49BA-8DEA-B7119EB4E6C1}" destId="{B9EDD449-ED24-4B82-81FB-11106B5DC677}" srcOrd="0" destOrd="0" presId="urn:microsoft.com/office/officeart/2008/layout/LinedList"/>
    <dgm:cxn modelId="{0C33A1E9-B050-4201-99D7-1823EF948DED}" type="presParOf" srcId="{B33707F7-4FFF-49BA-8DEA-B7119EB4E6C1}" destId="{BF5B43E3-4B5C-465F-8D21-D36523FCB0A5}" srcOrd="1" destOrd="0" presId="urn:microsoft.com/office/officeart/2008/layout/LinedList"/>
    <dgm:cxn modelId="{8D31BCA2-1543-4687-AAB1-B251BB6FDE14}" type="presParOf" srcId="{BA8C3BCD-C669-4E1A-BB4F-246645B535A6}" destId="{F4C9C0E9-115D-4325-9688-369331F24057}" srcOrd="18" destOrd="0" presId="urn:microsoft.com/office/officeart/2008/layout/LinedList"/>
    <dgm:cxn modelId="{593A85D8-AC2B-4C02-9C07-5FF7D010D4F9}" type="presParOf" srcId="{BA8C3BCD-C669-4E1A-BB4F-246645B535A6}" destId="{7AB1B6FC-3995-492D-8417-DB1B1BC29798}" srcOrd="19" destOrd="0" presId="urn:microsoft.com/office/officeart/2008/layout/LinedList"/>
    <dgm:cxn modelId="{3B41D25C-3060-4D87-943D-FC626B10F538}" type="presParOf" srcId="{7AB1B6FC-3995-492D-8417-DB1B1BC29798}" destId="{2394FA94-FC2E-429C-9F6A-47B7C73D54AD}" srcOrd="0" destOrd="0" presId="urn:microsoft.com/office/officeart/2008/layout/LinedList"/>
    <dgm:cxn modelId="{F275A25E-460D-48E7-B577-9EADED906697}" type="presParOf" srcId="{7AB1B6FC-3995-492D-8417-DB1B1BC29798}" destId="{C0E38B10-4E53-44E2-947F-05008F1FA4B2}" srcOrd="1" destOrd="0" presId="urn:microsoft.com/office/officeart/2008/layout/LinedList"/>
    <dgm:cxn modelId="{C717C81B-D4D6-447C-8726-B3A63E55D0C4}" type="presParOf" srcId="{BA8C3BCD-C669-4E1A-BB4F-246645B535A6}" destId="{60305286-11D6-4C69-90FD-F38BBF3A96D3}" srcOrd="20" destOrd="0" presId="urn:microsoft.com/office/officeart/2008/layout/LinedList"/>
    <dgm:cxn modelId="{9C32FE53-DFEE-4D55-8B06-1412B311E445}" type="presParOf" srcId="{BA8C3BCD-C669-4E1A-BB4F-246645B535A6}" destId="{CE9FAF41-B5C4-4846-8064-5A060A05A0E2}" srcOrd="21" destOrd="0" presId="urn:microsoft.com/office/officeart/2008/layout/LinedList"/>
    <dgm:cxn modelId="{B883B594-8638-4BAF-AD03-DC39F2A718FB}" type="presParOf" srcId="{CE9FAF41-B5C4-4846-8064-5A060A05A0E2}" destId="{1F27128F-872F-48C8-BA82-CC4A2AE254FD}" srcOrd="0" destOrd="0" presId="urn:microsoft.com/office/officeart/2008/layout/LinedList"/>
    <dgm:cxn modelId="{2624AAC8-CD39-4C0E-A9D6-C189016D6E62}" type="presParOf" srcId="{CE9FAF41-B5C4-4846-8064-5A060A05A0E2}" destId="{E641918C-9DC5-42F7-843F-5E6D9760F80F}" srcOrd="1" destOrd="0" presId="urn:microsoft.com/office/officeart/2008/layout/LinedList"/>
    <dgm:cxn modelId="{2FED1E82-2140-45BF-8260-F70CFFF9A262}" type="presParOf" srcId="{BA8C3BCD-C669-4E1A-BB4F-246645B535A6}" destId="{D5707B50-0C7F-4906-9889-AD9889E008E0}" srcOrd="22" destOrd="0" presId="urn:microsoft.com/office/officeart/2008/layout/LinedList"/>
    <dgm:cxn modelId="{24DA3E72-856B-41FA-99B3-6B5E38053049}" type="presParOf" srcId="{BA8C3BCD-C669-4E1A-BB4F-246645B535A6}" destId="{EE1E9ABB-DAB4-45C1-B9D2-C080125050C2}" srcOrd="23" destOrd="0" presId="urn:microsoft.com/office/officeart/2008/layout/LinedList"/>
    <dgm:cxn modelId="{48012FF6-0C99-4F92-9222-4B14673859D4}" type="presParOf" srcId="{EE1E9ABB-DAB4-45C1-B9D2-C080125050C2}" destId="{F38208F5-61A1-48BB-B45D-C0721290A665}" srcOrd="0" destOrd="0" presId="urn:microsoft.com/office/officeart/2008/layout/LinedList"/>
    <dgm:cxn modelId="{6FDF5B90-99A3-4E36-A509-EBCC263C2AEB}" type="presParOf" srcId="{EE1E9ABB-DAB4-45C1-B9D2-C080125050C2}" destId="{B3EEA6ED-65C9-4D73-BC5F-A3B67D4F8E69}" srcOrd="1" destOrd="0" presId="urn:microsoft.com/office/officeart/2008/layout/LinedList"/>
    <dgm:cxn modelId="{C2E559AE-8D20-4BE9-861A-66102E5076A2}" type="presParOf" srcId="{BA8C3BCD-C669-4E1A-BB4F-246645B535A6}" destId="{6EDC9102-9EEA-48D9-9BA5-ADA5A57642F1}" srcOrd="24" destOrd="0" presId="urn:microsoft.com/office/officeart/2008/layout/LinedList"/>
    <dgm:cxn modelId="{9F6C26B9-0A62-4ECD-BB4B-C126C8C09A2E}" type="presParOf" srcId="{BA8C3BCD-C669-4E1A-BB4F-246645B535A6}" destId="{2651804E-D33F-44C7-A880-C87EF2B9B1E8}" srcOrd="25" destOrd="0" presId="urn:microsoft.com/office/officeart/2008/layout/LinedList"/>
    <dgm:cxn modelId="{3A1873AB-EC84-4F4E-A1A1-AE90FF39A8A2}" type="presParOf" srcId="{2651804E-D33F-44C7-A880-C87EF2B9B1E8}" destId="{25F6AD5C-E4CF-415E-B429-0E82963B5575}" srcOrd="0" destOrd="0" presId="urn:microsoft.com/office/officeart/2008/layout/LinedList"/>
    <dgm:cxn modelId="{8E5E4A26-A041-4FAB-89F7-C1DB70AB415C}" type="presParOf" srcId="{2651804E-D33F-44C7-A880-C87EF2B9B1E8}" destId="{7DD6C87C-010E-432E-8262-32A2F633BA8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46FBC0-EE72-476A-BF7B-CDAE6796822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505631-F697-4215-8EF6-859A1EB3AD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Pallet Racking Systems </a:t>
          </a:r>
          <a:endParaRPr lang="en-US" dirty="0"/>
        </a:p>
      </dgm:t>
    </dgm:pt>
    <dgm:pt modelId="{3EB9278B-D657-4EF1-B2CB-2D3B6AD68E73}" type="parTrans" cxnId="{2F6665DC-78E5-46FF-93E3-9F25967A6E14}">
      <dgm:prSet/>
      <dgm:spPr/>
      <dgm:t>
        <a:bodyPr/>
        <a:lstStyle/>
        <a:p>
          <a:endParaRPr lang="en-US"/>
        </a:p>
      </dgm:t>
    </dgm:pt>
    <dgm:pt modelId="{21C7F71A-341A-4824-8027-7999FD7657D9}" type="sibTrans" cxnId="{2F6665DC-78E5-46FF-93E3-9F25967A6E1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92C88B-4890-4701-B93A-488CC2B157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Shelving Systems</a:t>
          </a:r>
          <a:endParaRPr lang="en-US"/>
        </a:p>
      </dgm:t>
    </dgm:pt>
    <dgm:pt modelId="{755F6E0A-781E-4D3F-8E82-435AAC7E24E3}" type="parTrans" cxnId="{EE795345-A9F8-44FA-87AC-48C035D1638E}">
      <dgm:prSet/>
      <dgm:spPr/>
      <dgm:t>
        <a:bodyPr/>
        <a:lstStyle/>
        <a:p>
          <a:endParaRPr lang="en-US"/>
        </a:p>
      </dgm:t>
    </dgm:pt>
    <dgm:pt modelId="{25678494-DBE2-400A-91C9-4ED9EFBB0812}" type="sibTrans" cxnId="{EE795345-A9F8-44FA-87AC-48C035D163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3CA4BE-3264-4495-8FBA-487BE9FA48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Mezzanine Floors </a:t>
          </a:r>
          <a:endParaRPr lang="en-US"/>
        </a:p>
      </dgm:t>
    </dgm:pt>
    <dgm:pt modelId="{016B0A77-089D-4217-B36B-F75B36872B66}" type="parTrans" cxnId="{62A4952C-6443-41F1-9A13-3E544F34FF0D}">
      <dgm:prSet/>
      <dgm:spPr/>
      <dgm:t>
        <a:bodyPr/>
        <a:lstStyle/>
        <a:p>
          <a:endParaRPr lang="en-US"/>
        </a:p>
      </dgm:t>
    </dgm:pt>
    <dgm:pt modelId="{3027C7F0-AAD7-4F61-B49C-62BD3115D744}" type="sibTrans" cxnId="{62A4952C-6443-41F1-9A13-3E544F34FF0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90A96C-A31C-4C10-B63B-83A73D6668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Automated Storage and Retrieval Systems </a:t>
          </a:r>
          <a:endParaRPr lang="en-US"/>
        </a:p>
      </dgm:t>
    </dgm:pt>
    <dgm:pt modelId="{2D97F653-715F-4FF4-8033-7719DBB7E415}" type="parTrans" cxnId="{05DBA327-665C-4169-A3F0-F16F9D67F50F}">
      <dgm:prSet/>
      <dgm:spPr/>
      <dgm:t>
        <a:bodyPr/>
        <a:lstStyle/>
        <a:p>
          <a:endParaRPr lang="en-US"/>
        </a:p>
      </dgm:t>
    </dgm:pt>
    <dgm:pt modelId="{5587ABC6-A4FB-4820-B5EC-3F2C4C703FEB}" type="sibTrans" cxnId="{05DBA327-665C-4169-A3F0-F16F9D67F5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10CBC36-EAFF-4F94-87FD-4E23EB102A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Cantilever Racking </a:t>
          </a:r>
          <a:endParaRPr lang="en-US"/>
        </a:p>
      </dgm:t>
    </dgm:pt>
    <dgm:pt modelId="{78A8686E-D7D8-4327-BE59-7D238572B635}" type="parTrans" cxnId="{A955C87B-4AF0-474E-A3FA-5A070CA348CD}">
      <dgm:prSet/>
      <dgm:spPr/>
      <dgm:t>
        <a:bodyPr/>
        <a:lstStyle/>
        <a:p>
          <a:endParaRPr lang="en-US"/>
        </a:p>
      </dgm:t>
    </dgm:pt>
    <dgm:pt modelId="{C6DE3884-D11D-42F8-9C9E-8CD8470641FC}" type="sibTrans" cxnId="{A955C87B-4AF0-474E-A3FA-5A070CA348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701BD55-6197-45D1-9C9B-B28508C625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Bin and Drawer storage </a:t>
          </a:r>
          <a:endParaRPr lang="en-US" dirty="0"/>
        </a:p>
      </dgm:t>
    </dgm:pt>
    <dgm:pt modelId="{AD050F09-EE5C-47AA-B0E3-135632A0E845}" type="parTrans" cxnId="{EF6A1D3A-A246-4E93-9813-B4F4BDF12891}">
      <dgm:prSet/>
      <dgm:spPr/>
      <dgm:t>
        <a:bodyPr/>
        <a:lstStyle/>
        <a:p>
          <a:endParaRPr lang="en-US"/>
        </a:p>
      </dgm:t>
    </dgm:pt>
    <dgm:pt modelId="{86FE6924-0B3B-4A76-86FD-C04B18AB33AF}" type="sibTrans" cxnId="{EF6A1D3A-A246-4E93-9813-B4F4BDF128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C89C77-DC7A-46D7-84FF-40787DDE2B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Bulk Storage </a:t>
          </a:r>
          <a:endParaRPr lang="en-US"/>
        </a:p>
      </dgm:t>
    </dgm:pt>
    <dgm:pt modelId="{66326112-EE99-43FF-8959-03C7C9F5AEAE}" type="parTrans" cxnId="{A841D7B3-1006-432E-9BF2-3F04E418B012}">
      <dgm:prSet/>
      <dgm:spPr/>
      <dgm:t>
        <a:bodyPr/>
        <a:lstStyle/>
        <a:p>
          <a:endParaRPr lang="en-US"/>
        </a:p>
      </dgm:t>
    </dgm:pt>
    <dgm:pt modelId="{5C3B9BF3-4D6E-4395-BF7B-2629F3F4C428}" type="sibTrans" cxnId="{A841D7B3-1006-432E-9BF2-3F04E418B0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395738-7824-44B3-94D4-EB351C2CCC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Vertical storage system </a:t>
          </a:r>
          <a:endParaRPr lang="en-US"/>
        </a:p>
      </dgm:t>
    </dgm:pt>
    <dgm:pt modelId="{A65F6C2E-2863-4764-BAC9-4138930B0468}" type="parTrans" cxnId="{8F7BB16F-CFA7-4E6B-819E-455B37463BD3}">
      <dgm:prSet/>
      <dgm:spPr/>
      <dgm:t>
        <a:bodyPr/>
        <a:lstStyle/>
        <a:p>
          <a:endParaRPr lang="en-US"/>
        </a:p>
      </dgm:t>
    </dgm:pt>
    <dgm:pt modelId="{45681BE5-3540-490C-AD9F-836942E6A2A2}" type="sibTrans" cxnId="{8F7BB16F-CFA7-4E6B-819E-455B37463BD3}">
      <dgm:prSet/>
      <dgm:spPr/>
      <dgm:t>
        <a:bodyPr/>
        <a:lstStyle/>
        <a:p>
          <a:endParaRPr lang="en-US"/>
        </a:p>
      </dgm:t>
    </dgm:pt>
    <dgm:pt modelId="{2A69F33D-F1CD-4289-B9E2-0EC7B5D27750}" type="pres">
      <dgm:prSet presAssocID="{1846FBC0-EE72-476A-BF7B-CDAE6796822B}" presName="diagram" presStyleCnt="0">
        <dgm:presLayoutVars>
          <dgm:dir/>
          <dgm:resizeHandles val="exact"/>
        </dgm:presLayoutVars>
      </dgm:prSet>
      <dgm:spPr/>
    </dgm:pt>
    <dgm:pt modelId="{9CBC90A9-E3DB-44DA-A399-967B667945F0}" type="pres">
      <dgm:prSet presAssocID="{06505631-F697-4215-8EF6-859A1EB3ADAC}" presName="node" presStyleLbl="node1" presStyleIdx="0" presStyleCnt="8">
        <dgm:presLayoutVars>
          <dgm:bulletEnabled val="1"/>
        </dgm:presLayoutVars>
      </dgm:prSet>
      <dgm:spPr/>
    </dgm:pt>
    <dgm:pt modelId="{544D78B1-B516-437E-AAA1-3110611ED1DA}" type="pres">
      <dgm:prSet presAssocID="{21C7F71A-341A-4824-8027-7999FD7657D9}" presName="sibTrans" presStyleCnt="0"/>
      <dgm:spPr/>
    </dgm:pt>
    <dgm:pt modelId="{D342FA07-4FF2-4D82-A1DA-D24E920073C0}" type="pres">
      <dgm:prSet presAssocID="{7792C88B-4890-4701-B93A-488CC2B157B4}" presName="node" presStyleLbl="node1" presStyleIdx="1" presStyleCnt="8">
        <dgm:presLayoutVars>
          <dgm:bulletEnabled val="1"/>
        </dgm:presLayoutVars>
      </dgm:prSet>
      <dgm:spPr/>
    </dgm:pt>
    <dgm:pt modelId="{AC43A237-AEAE-4CE2-A59E-716B64F34095}" type="pres">
      <dgm:prSet presAssocID="{25678494-DBE2-400A-91C9-4ED9EFBB0812}" presName="sibTrans" presStyleCnt="0"/>
      <dgm:spPr/>
    </dgm:pt>
    <dgm:pt modelId="{45E224E1-ED6F-4590-A4D1-1D7BB94AAE63}" type="pres">
      <dgm:prSet presAssocID="{373CA4BE-3264-4495-8FBA-487BE9FA4819}" presName="node" presStyleLbl="node1" presStyleIdx="2" presStyleCnt="8">
        <dgm:presLayoutVars>
          <dgm:bulletEnabled val="1"/>
        </dgm:presLayoutVars>
      </dgm:prSet>
      <dgm:spPr/>
    </dgm:pt>
    <dgm:pt modelId="{5B33FF8A-C815-43C4-B5F9-2E4EBF96D59E}" type="pres">
      <dgm:prSet presAssocID="{3027C7F0-AAD7-4F61-B49C-62BD3115D744}" presName="sibTrans" presStyleCnt="0"/>
      <dgm:spPr/>
    </dgm:pt>
    <dgm:pt modelId="{5849A6AF-527E-4B9F-BE50-C40CE0E7C340}" type="pres">
      <dgm:prSet presAssocID="{8C90A96C-A31C-4C10-B63B-83A73D666821}" presName="node" presStyleLbl="node1" presStyleIdx="3" presStyleCnt="8">
        <dgm:presLayoutVars>
          <dgm:bulletEnabled val="1"/>
        </dgm:presLayoutVars>
      </dgm:prSet>
      <dgm:spPr/>
    </dgm:pt>
    <dgm:pt modelId="{8185D2C1-ED71-43B2-BD61-92F0A17ADFB0}" type="pres">
      <dgm:prSet presAssocID="{5587ABC6-A4FB-4820-B5EC-3F2C4C703FEB}" presName="sibTrans" presStyleCnt="0"/>
      <dgm:spPr/>
    </dgm:pt>
    <dgm:pt modelId="{8A83160D-6BAA-42BF-8047-3EDF4F106554}" type="pres">
      <dgm:prSet presAssocID="{410CBC36-EAFF-4F94-87FD-4E23EB102A53}" presName="node" presStyleLbl="node1" presStyleIdx="4" presStyleCnt="8">
        <dgm:presLayoutVars>
          <dgm:bulletEnabled val="1"/>
        </dgm:presLayoutVars>
      </dgm:prSet>
      <dgm:spPr/>
    </dgm:pt>
    <dgm:pt modelId="{5BB3DE00-6389-4014-844A-E0E4D44175BC}" type="pres">
      <dgm:prSet presAssocID="{C6DE3884-D11D-42F8-9C9E-8CD8470641FC}" presName="sibTrans" presStyleCnt="0"/>
      <dgm:spPr/>
    </dgm:pt>
    <dgm:pt modelId="{9F2EF335-9211-4F99-86D9-8D6E51F87C89}" type="pres">
      <dgm:prSet presAssocID="{D701BD55-6197-45D1-9C9B-B28508C62530}" presName="node" presStyleLbl="node1" presStyleIdx="5" presStyleCnt="8">
        <dgm:presLayoutVars>
          <dgm:bulletEnabled val="1"/>
        </dgm:presLayoutVars>
      </dgm:prSet>
      <dgm:spPr/>
    </dgm:pt>
    <dgm:pt modelId="{7FACB640-089D-4BE4-AE3F-D9104FBCB049}" type="pres">
      <dgm:prSet presAssocID="{86FE6924-0B3B-4A76-86FD-C04B18AB33AF}" presName="sibTrans" presStyleCnt="0"/>
      <dgm:spPr/>
    </dgm:pt>
    <dgm:pt modelId="{17C5F747-1315-45B0-971F-931582D7B8C2}" type="pres">
      <dgm:prSet presAssocID="{A3C89C77-DC7A-46D7-84FF-40787DDE2B68}" presName="node" presStyleLbl="node1" presStyleIdx="6" presStyleCnt="8">
        <dgm:presLayoutVars>
          <dgm:bulletEnabled val="1"/>
        </dgm:presLayoutVars>
      </dgm:prSet>
      <dgm:spPr/>
    </dgm:pt>
    <dgm:pt modelId="{7C609033-3033-4945-84DF-11A41034D349}" type="pres">
      <dgm:prSet presAssocID="{5C3B9BF3-4D6E-4395-BF7B-2629F3F4C428}" presName="sibTrans" presStyleCnt="0"/>
      <dgm:spPr/>
    </dgm:pt>
    <dgm:pt modelId="{006943B8-0D02-4689-BEBC-1BD5E5B5CEFA}" type="pres">
      <dgm:prSet presAssocID="{42395738-7824-44B3-94D4-EB351C2CCC3D}" presName="node" presStyleLbl="node1" presStyleIdx="7" presStyleCnt="8">
        <dgm:presLayoutVars>
          <dgm:bulletEnabled val="1"/>
        </dgm:presLayoutVars>
      </dgm:prSet>
      <dgm:spPr/>
    </dgm:pt>
  </dgm:ptLst>
  <dgm:cxnLst>
    <dgm:cxn modelId="{53859D00-C81D-4B04-9220-14778C315978}" type="presOf" srcId="{A3C89C77-DC7A-46D7-84FF-40787DDE2B68}" destId="{17C5F747-1315-45B0-971F-931582D7B8C2}" srcOrd="0" destOrd="0" presId="urn:microsoft.com/office/officeart/2005/8/layout/default"/>
    <dgm:cxn modelId="{72A9450A-A75A-437D-B75E-4C395D78024E}" type="presOf" srcId="{D701BD55-6197-45D1-9C9B-B28508C62530}" destId="{9F2EF335-9211-4F99-86D9-8D6E51F87C89}" srcOrd="0" destOrd="0" presId="urn:microsoft.com/office/officeart/2005/8/layout/default"/>
    <dgm:cxn modelId="{72F7D20B-8C85-4273-A3B9-6BE87CEC2222}" type="presOf" srcId="{410CBC36-EAFF-4F94-87FD-4E23EB102A53}" destId="{8A83160D-6BAA-42BF-8047-3EDF4F106554}" srcOrd="0" destOrd="0" presId="urn:microsoft.com/office/officeart/2005/8/layout/default"/>
    <dgm:cxn modelId="{C0089B1C-CA51-4099-9739-D3917497730E}" type="presOf" srcId="{42395738-7824-44B3-94D4-EB351C2CCC3D}" destId="{006943B8-0D02-4689-BEBC-1BD5E5B5CEFA}" srcOrd="0" destOrd="0" presId="urn:microsoft.com/office/officeart/2005/8/layout/default"/>
    <dgm:cxn modelId="{05DBA327-665C-4169-A3F0-F16F9D67F50F}" srcId="{1846FBC0-EE72-476A-BF7B-CDAE6796822B}" destId="{8C90A96C-A31C-4C10-B63B-83A73D666821}" srcOrd="3" destOrd="0" parTransId="{2D97F653-715F-4FF4-8033-7719DBB7E415}" sibTransId="{5587ABC6-A4FB-4820-B5EC-3F2C4C703FEB}"/>
    <dgm:cxn modelId="{AD849628-5068-4857-AB3B-8855B0D4DB97}" type="presOf" srcId="{1846FBC0-EE72-476A-BF7B-CDAE6796822B}" destId="{2A69F33D-F1CD-4289-B9E2-0EC7B5D27750}" srcOrd="0" destOrd="0" presId="urn:microsoft.com/office/officeart/2005/8/layout/default"/>
    <dgm:cxn modelId="{62A4952C-6443-41F1-9A13-3E544F34FF0D}" srcId="{1846FBC0-EE72-476A-BF7B-CDAE6796822B}" destId="{373CA4BE-3264-4495-8FBA-487BE9FA4819}" srcOrd="2" destOrd="0" parTransId="{016B0A77-089D-4217-B36B-F75B36872B66}" sibTransId="{3027C7F0-AAD7-4F61-B49C-62BD3115D744}"/>
    <dgm:cxn modelId="{EF6A1D3A-A246-4E93-9813-B4F4BDF12891}" srcId="{1846FBC0-EE72-476A-BF7B-CDAE6796822B}" destId="{D701BD55-6197-45D1-9C9B-B28508C62530}" srcOrd="5" destOrd="0" parTransId="{AD050F09-EE5C-47AA-B0E3-135632A0E845}" sibTransId="{86FE6924-0B3B-4A76-86FD-C04B18AB33AF}"/>
    <dgm:cxn modelId="{82AFF844-04B8-4EE5-B407-C0C5CEE5C421}" type="presOf" srcId="{06505631-F697-4215-8EF6-859A1EB3ADAC}" destId="{9CBC90A9-E3DB-44DA-A399-967B667945F0}" srcOrd="0" destOrd="0" presId="urn:microsoft.com/office/officeart/2005/8/layout/default"/>
    <dgm:cxn modelId="{EE795345-A9F8-44FA-87AC-48C035D1638E}" srcId="{1846FBC0-EE72-476A-BF7B-CDAE6796822B}" destId="{7792C88B-4890-4701-B93A-488CC2B157B4}" srcOrd="1" destOrd="0" parTransId="{755F6E0A-781E-4D3F-8E82-435AAC7E24E3}" sibTransId="{25678494-DBE2-400A-91C9-4ED9EFBB0812}"/>
    <dgm:cxn modelId="{8F7BB16F-CFA7-4E6B-819E-455B37463BD3}" srcId="{1846FBC0-EE72-476A-BF7B-CDAE6796822B}" destId="{42395738-7824-44B3-94D4-EB351C2CCC3D}" srcOrd="7" destOrd="0" parTransId="{A65F6C2E-2863-4764-BAC9-4138930B0468}" sibTransId="{45681BE5-3540-490C-AD9F-836942E6A2A2}"/>
    <dgm:cxn modelId="{0F727650-3BCC-410A-A6DC-A584F55FCB56}" type="presOf" srcId="{373CA4BE-3264-4495-8FBA-487BE9FA4819}" destId="{45E224E1-ED6F-4590-A4D1-1D7BB94AAE63}" srcOrd="0" destOrd="0" presId="urn:microsoft.com/office/officeart/2005/8/layout/default"/>
    <dgm:cxn modelId="{A955C87B-4AF0-474E-A3FA-5A070CA348CD}" srcId="{1846FBC0-EE72-476A-BF7B-CDAE6796822B}" destId="{410CBC36-EAFF-4F94-87FD-4E23EB102A53}" srcOrd="4" destOrd="0" parTransId="{78A8686E-D7D8-4327-BE59-7D238572B635}" sibTransId="{C6DE3884-D11D-42F8-9C9E-8CD8470641FC}"/>
    <dgm:cxn modelId="{CBA45396-268E-4E21-86FD-B1B75F45997D}" type="presOf" srcId="{8C90A96C-A31C-4C10-B63B-83A73D666821}" destId="{5849A6AF-527E-4B9F-BE50-C40CE0E7C340}" srcOrd="0" destOrd="0" presId="urn:microsoft.com/office/officeart/2005/8/layout/default"/>
    <dgm:cxn modelId="{A841D7B3-1006-432E-9BF2-3F04E418B012}" srcId="{1846FBC0-EE72-476A-BF7B-CDAE6796822B}" destId="{A3C89C77-DC7A-46D7-84FF-40787DDE2B68}" srcOrd="6" destOrd="0" parTransId="{66326112-EE99-43FF-8959-03C7C9F5AEAE}" sibTransId="{5C3B9BF3-4D6E-4395-BF7B-2629F3F4C428}"/>
    <dgm:cxn modelId="{DFCF50C2-3CEB-4370-A91A-B5BE103B57C5}" type="presOf" srcId="{7792C88B-4890-4701-B93A-488CC2B157B4}" destId="{D342FA07-4FF2-4D82-A1DA-D24E920073C0}" srcOrd="0" destOrd="0" presId="urn:microsoft.com/office/officeart/2005/8/layout/default"/>
    <dgm:cxn modelId="{2F6665DC-78E5-46FF-93E3-9F25967A6E14}" srcId="{1846FBC0-EE72-476A-BF7B-CDAE6796822B}" destId="{06505631-F697-4215-8EF6-859A1EB3ADAC}" srcOrd="0" destOrd="0" parTransId="{3EB9278B-D657-4EF1-B2CB-2D3B6AD68E73}" sibTransId="{21C7F71A-341A-4824-8027-7999FD7657D9}"/>
    <dgm:cxn modelId="{3729B218-4741-40D8-83EC-79B3DA26EA1B}" type="presParOf" srcId="{2A69F33D-F1CD-4289-B9E2-0EC7B5D27750}" destId="{9CBC90A9-E3DB-44DA-A399-967B667945F0}" srcOrd="0" destOrd="0" presId="urn:microsoft.com/office/officeart/2005/8/layout/default"/>
    <dgm:cxn modelId="{F46A20B6-952A-42C6-8152-B39B67BCB041}" type="presParOf" srcId="{2A69F33D-F1CD-4289-B9E2-0EC7B5D27750}" destId="{544D78B1-B516-437E-AAA1-3110611ED1DA}" srcOrd="1" destOrd="0" presId="urn:microsoft.com/office/officeart/2005/8/layout/default"/>
    <dgm:cxn modelId="{E3303D4E-9951-4AE9-87CB-B828BC01B7CE}" type="presParOf" srcId="{2A69F33D-F1CD-4289-B9E2-0EC7B5D27750}" destId="{D342FA07-4FF2-4D82-A1DA-D24E920073C0}" srcOrd="2" destOrd="0" presId="urn:microsoft.com/office/officeart/2005/8/layout/default"/>
    <dgm:cxn modelId="{44089FC0-6CA7-46EE-B147-BB0663A16582}" type="presParOf" srcId="{2A69F33D-F1CD-4289-B9E2-0EC7B5D27750}" destId="{AC43A237-AEAE-4CE2-A59E-716B64F34095}" srcOrd="3" destOrd="0" presId="urn:microsoft.com/office/officeart/2005/8/layout/default"/>
    <dgm:cxn modelId="{EFB0607D-E680-4D7F-9FFB-5022B41676D1}" type="presParOf" srcId="{2A69F33D-F1CD-4289-B9E2-0EC7B5D27750}" destId="{45E224E1-ED6F-4590-A4D1-1D7BB94AAE63}" srcOrd="4" destOrd="0" presId="urn:microsoft.com/office/officeart/2005/8/layout/default"/>
    <dgm:cxn modelId="{D62A489A-88C7-4A56-B3DE-C29970D4D829}" type="presParOf" srcId="{2A69F33D-F1CD-4289-B9E2-0EC7B5D27750}" destId="{5B33FF8A-C815-43C4-B5F9-2E4EBF96D59E}" srcOrd="5" destOrd="0" presId="urn:microsoft.com/office/officeart/2005/8/layout/default"/>
    <dgm:cxn modelId="{FBD0F08D-BD39-4A16-9A5B-7DB8943E4176}" type="presParOf" srcId="{2A69F33D-F1CD-4289-B9E2-0EC7B5D27750}" destId="{5849A6AF-527E-4B9F-BE50-C40CE0E7C340}" srcOrd="6" destOrd="0" presId="urn:microsoft.com/office/officeart/2005/8/layout/default"/>
    <dgm:cxn modelId="{06D2B354-6949-460D-8547-2233C75A667B}" type="presParOf" srcId="{2A69F33D-F1CD-4289-B9E2-0EC7B5D27750}" destId="{8185D2C1-ED71-43B2-BD61-92F0A17ADFB0}" srcOrd="7" destOrd="0" presId="urn:microsoft.com/office/officeart/2005/8/layout/default"/>
    <dgm:cxn modelId="{E69A78A1-DF77-4E94-A826-495BFD9B065A}" type="presParOf" srcId="{2A69F33D-F1CD-4289-B9E2-0EC7B5D27750}" destId="{8A83160D-6BAA-42BF-8047-3EDF4F106554}" srcOrd="8" destOrd="0" presId="urn:microsoft.com/office/officeart/2005/8/layout/default"/>
    <dgm:cxn modelId="{3872E9DC-2CFD-4237-A49D-6BD93CC712CB}" type="presParOf" srcId="{2A69F33D-F1CD-4289-B9E2-0EC7B5D27750}" destId="{5BB3DE00-6389-4014-844A-E0E4D44175BC}" srcOrd="9" destOrd="0" presId="urn:microsoft.com/office/officeart/2005/8/layout/default"/>
    <dgm:cxn modelId="{978F122B-AC54-4193-A82E-1409039982A0}" type="presParOf" srcId="{2A69F33D-F1CD-4289-B9E2-0EC7B5D27750}" destId="{9F2EF335-9211-4F99-86D9-8D6E51F87C89}" srcOrd="10" destOrd="0" presId="urn:microsoft.com/office/officeart/2005/8/layout/default"/>
    <dgm:cxn modelId="{F6C2322E-03BE-43A3-91DA-585FED66FFA6}" type="presParOf" srcId="{2A69F33D-F1CD-4289-B9E2-0EC7B5D27750}" destId="{7FACB640-089D-4BE4-AE3F-D9104FBCB049}" srcOrd="11" destOrd="0" presId="urn:microsoft.com/office/officeart/2005/8/layout/default"/>
    <dgm:cxn modelId="{ACB9EB6E-E293-419E-AD10-1CABA75506F2}" type="presParOf" srcId="{2A69F33D-F1CD-4289-B9E2-0EC7B5D27750}" destId="{17C5F747-1315-45B0-971F-931582D7B8C2}" srcOrd="12" destOrd="0" presId="urn:microsoft.com/office/officeart/2005/8/layout/default"/>
    <dgm:cxn modelId="{18961D71-EE06-4A15-BD79-DAE25A636F30}" type="presParOf" srcId="{2A69F33D-F1CD-4289-B9E2-0EC7B5D27750}" destId="{7C609033-3033-4945-84DF-11A41034D349}" srcOrd="13" destOrd="0" presId="urn:microsoft.com/office/officeart/2005/8/layout/default"/>
    <dgm:cxn modelId="{CF2670D2-68E5-4E69-A1DB-7886888CEE67}" type="presParOf" srcId="{2A69F33D-F1CD-4289-B9E2-0EC7B5D27750}" destId="{006943B8-0D02-4689-BEBC-1BD5E5B5CEF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FCDB94-6426-4358-ABB5-342A8C949F68}">
      <dsp:nvSpPr>
        <dsp:cNvPr id="0" name=""/>
        <dsp:cNvSpPr/>
      </dsp:nvSpPr>
      <dsp:spPr>
        <a:xfrm>
          <a:off x="0" y="640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04D3E-C935-494F-9127-62381C857978}">
      <dsp:nvSpPr>
        <dsp:cNvPr id="0" name=""/>
        <dsp:cNvSpPr/>
      </dsp:nvSpPr>
      <dsp:spPr>
        <a:xfrm>
          <a:off x="0" y="640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Introduction &amp; Purpose</a:t>
          </a:r>
        </a:p>
      </dsp:txBody>
      <dsp:txXfrm>
        <a:off x="0" y="640"/>
        <a:ext cx="6391275" cy="403492"/>
      </dsp:txXfrm>
    </dsp:sp>
    <dsp:sp modelId="{8B6E8A62-747A-4E52-AD55-58F5E5AA2BDC}">
      <dsp:nvSpPr>
        <dsp:cNvPr id="0" name=""/>
        <dsp:cNvSpPr/>
      </dsp:nvSpPr>
      <dsp:spPr>
        <a:xfrm>
          <a:off x="0" y="404133"/>
          <a:ext cx="6391275" cy="0"/>
        </a:xfrm>
        <a:prstGeom prst="line">
          <a:avLst/>
        </a:prstGeom>
        <a:solidFill>
          <a:schemeClr val="accent2">
            <a:hueOff val="-110895"/>
            <a:satOff val="685"/>
            <a:lumOff val="-98"/>
            <a:alphaOff val="0"/>
          </a:schemeClr>
        </a:solidFill>
        <a:ln w="19050" cap="rnd" cmpd="sng" algn="ctr">
          <a:solidFill>
            <a:schemeClr val="accent2">
              <a:hueOff val="-110895"/>
              <a:satOff val="685"/>
              <a:lumOff val="-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A8B61-88C6-460E-A950-B8CCE2131876}">
      <dsp:nvSpPr>
        <dsp:cNvPr id="0" name=""/>
        <dsp:cNvSpPr/>
      </dsp:nvSpPr>
      <dsp:spPr>
        <a:xfrm>
          <a:off x="0" y="404133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Warehouse Objectives</a:t>
          </a:r>
        </a:p>
      </dsp:txBody>
      <dsp:txXfrm>
        <a:off x="0" y="404133"/>
        <a:ext cx="6391275" cy="403492"/>
      </dsp:txXfrm>
    </dsp:sp>
    <dsp:sp modelId="{32C09E5D-5EE5-46DD-8CAD-3F052DF3EC38}">
      <dsp:nvSpPr>
        <dsp:cNvPr id="0" name=""/>
        <dsp:cNvSpPr/>
      </dsp:nvSpPr>
      <dsp:spPr>
        <a:xfrm>
          <a:off x="0" y="807626"/>
          <a:ext cx="6391275" cy="0"/>
        </a:xfrm>
        <a:prstGeom prst="line">
          <a:avLst/>
        </a:prstGeom>
        <a:solidFill>
          <a:schemeClr val="accent2">
            <a:hueOff val="-221789"/>
            <a:satOff val="1369"/>
            <a:lumOff val="-196"/>
            <a:alphaOff val="0"/>
          </a:schemeClr>
        </a:solidFill>
        <a:ln w="19050" cap="rnd" cmpd="sng" algn="ctr">
          <a:solidFill>
            <a:schemeClr val="accent2">
              <a:hueOff val="-221789"/>
              <a:satOff val="1369"/>
              <a:lumOff val="-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26B21-69F6-4385-B580-A21DEA1601CA}">
      <dsp:nvSpPr>
        <dsp:cNvPr id="0" name=""/>
        <dsp:cNvSpPr/>
      </dsp:nvSpPr>
      <dsp:spPr>
        <a:xfrm>
          <a:off x="0" y="807626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Site Selection &amp; Midlands Golden Triangle</a:t>
          </a:r>
        </a:p>
      </dsp:txBody>
      <dsp:txXfrm>
        <a:off x="0" y="807626"/>
        <a:ext cx="6391275" cy="403492"/>
      </dsp:txXfrm>
    </dsp:sp>
    <dsp:sp modelId="{B0E55256-E233-44DD-93D7-B66C1FB290A0}">
      <dsp:nvSpPr>
        <dsp:cNvPr id="0" name=""/>
        <dsp:cNvSpPr/>
      </dsp:nvSpPr>
      <dsp:spPr>
        <a:xfrm>
          <a:off x="0" y="1211118"/>
          <a:ext cx="6391275" cy="0"/>
        </a:xfrm>
        <a:prstGeom prst="line">
          <a:avLst/>
        </a:prstGeom>
        <a:solidFill>
          <a:schemeClr val="accent2">
            <a:hueOff val="-332684"/>
            <a:satOff val="2054"/>
            <a:lumOff val="-294"/>
            <a:alphaOff val="0"/>
          </a:schemeClr>
        </a:solidFill>
        <a:ln w="19050" cap="rnd" cmpd="sng" algn="ctr">
          <a:solidFill>
            <a:schemeClr val="accent2">
              <a:hueOff val="-332684"/>
              <a:satOff val="2054"/>
              <a:lumOff val="-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AF4D3-AAB3-4EFF-BC2E-5E3CDF4F214E}">
      <dsp:nvSpPr>
        <dsp:cNvPr id="0" name=""/>
        <dsp:cNvSpPr/>
      </dsp:nvSpPr>
      <dsp:spPr>
        <a:xfrm>
          <a:off x="0" y="1211118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Building Design &amp; Layout</a:t>
          </a:r>
        </a:p>
      </dsp:txBody>
      <dsp:txXfrm>
        <a:off x="0" y="1211118"/>
        <a:ext cx="6391275" cy="403492"/>
      </dsp:txXfrm>
    </dsp:sp>
    <dsp:sp modelId="{F3FFF7C7-EFE0-4196-812A-6E0C1741EC4E}">
      <dsp:nvSpPr>
        <dsp:cNvPr id="0" name=""/>
        <dsp:cNvSpPr/>
      </dsp:nvSpPr>
      <dsp:spPr>
        <a:xfrm>
          <a:off x="0" y="1614611"/>
          <a:ext cx="6391275" cy="0"/>
        </a:xfrm>
        <a:prstGeom prst="line">
          <a:avLst/>
        </a:prstGeom>
        <a:solidFill>
          <a:schemeClr val="accent2">
            <a:hueOff val="-443578"/>
            <a:satOff val="2739"/>
            <a:lumOff val="-392"/>
            <a:alphaOff val="0"/>
          </a:schemeClr>
        </a:solidFill>
        <a:ln w="19050" cap="rnd" cmpd="sng" algn="ctr">
          <a:solidFill>
            <a:schemeClr val="accent2">
              <a:hueOff val="-443578"/>
              <a:satOff val="2739"/>
              <a:lumOff val="-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B012C-F69C-421F-831D-A80B0B534D12}">
      <dsp:nvSpPr>
        <dsp:cNvPr id="0" name=""/>
        <dsp:cNvSpPr/>
      </dsp:nvSpPr>
      <dsp:spPr>
        <a:xfrm>
          <a:off x="0" y="1614611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5. Storage Solutions</a:t>
          </a:r>
        </a:p>
      </dsp:txBody>
      <dsp:txXfrm>
        <a:off x="0" y="1614611"/>
        <a:ext cx="6391275" cy="403492"/>
      </dsp:txXfrm>
    </dsp:sp>
    <dsp:sp modelId="{8A31B528-A775-4990-B90B-76915E7B158E}">
      <dsp:nvSpPr>
        <dsp:cNvPr id="0" name=""/>
        <dsp:cNvSpPr/>
      </dsp:nvSpPr>
      <dsp:spPr>
        <a:xfrm>
          <a:off x="0" y="2018104"/>
          <a:ext cx="6391275" cy="0"/>
        </a:xfrm>
        <a:prstGeom prst="line">
          <a:avLst/>
        </a:prstGeom>
        <a:solidFill>
          <a:schemeClr val="accent2">
            <a:hueOff val="-554473"/>
            <a:satOff val="3423"/>
            <a:lumOff val="-490"/>
            <a:alphaOff val="0"/>
          </a:schemeClr>
        </a:solidFill>
        <a:ln w="19050" cap="rnd" cmpd="sng" algn="ctr">
          <a:solidFill>
            <a:schemeClr val="accent2">
              <a:hueOff val="-554473"/>
              <a:satOff val="3423"/>
              <a:lumOff val="-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16345-7652-48E1-A7A8-4A6BF89A18F6}">
      <dsp:nvSpPr>
        <dsp:cNvPr id="0" name=""/>
        <dsp:cNvSpPr/>
      </dsp:nvSpPr>
      <dsp:spPr>
        <a:xfrm>
          <a:off x="0" y="2018104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6. Equipment Requirements</a:t>
          </a:r>
        </a:p>
      </dsp:txBody>
      <dsp:txXfrm>
        <a:off x="0" y="2018104"/>
        <a:ext cx="6391275" cy="403492"/>
      </dsp:txXfrm>
    </dsp:sp>
    <dsp:sp modelId="{3307B15E-61E1-4BEC-9190-918D9658B333}">
      <dsp:nvSpPr>
        <dsp:cNvPr id="0" name=""/>
        <dsp:cNvSpPr/>
      </dsp:nvSpPr>
      <dsp:spPr>
        <a:xfrm>
          <a:off x="0" y="2421597"/>
          <a:ext cx="6391275" cy="0"/>
        </a:xfrm>
        <a:prstGeom prst="line">
          <a:avLst/>
        </a:prstGeom>
        <a:solidFill>
          <a:schemeClr val="accent2">
            <a:hueOff val="-665368"/>
            <a:satOff val="4108"/>
            <a:lumOff val="-588"/>
            <a:alphaOff val="0"/>
          </a:schemeClr>
        </a:solidFill>
        <a:ln w="19050" cap="rnd" cmpd="sng" algn="ctr">
          <a:solidFill>
            <a:schemeClr val="accent2">
              <a:hueOff val="-665368"/>
              <a:satOff val="4108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44323-8DA0-4AAB-AAC2-D36325437F31}">
      <dsp:nvSpPr>
        <dsp:cNvPr id="0" name=""/>
        <dsp:cNvSpPr/>
      </dsp:nvSpPr>
      <dsp:spPr>
        <a:xfrm>
          <a:off x="0" y="2421597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7. Technology &amp; WMS Integration</a:t>
          </a:r>
        </a:p>
      </dsp:txBody>
      <dsp:txXfrm>
        <a:off x="0" y="2421597"/>
        <a:ext cx="6391275" cy="403492"/>
      </dsp:txXfrm>
    </dsp:sp>
    <dsp:sp modelId="{9ACCC0E7-922A-43BA-9CDA-6D563C7B2DB7}">
      <dsp:nvSpPr>
        <dsp:cNvPr id="0" name=""/>
        <dsp:cNvSpPr/>
      </dsp:nvSpPr>
      <dsp:spPr>
        <a:xfrm>
          <a:off x="0" y="2825089"/>
          <a:ext cx="6391275" cy="0"/>
        </a:xfrm>
        <a:prstGeom prst="line">
          <a:avLst/>
        </a:prstGeom>
        <a:solidFill>
          <a:schemeClr val="accent2">
            <a:hueOff val="-776262"/>
            <a:satOff val="4793"/>
            <a:lumOff val="-686"/>
            <a:alphaOff val="0"/>
          </a:schemeClr>
        </a:solidFill>
        <a:ln w="19050" cap="rnd" cmpd="sng" algn="ctr">
          <a:solidFill>
            <a:schemeClr val="accent2">
              <a:hueOff val="-776262"/>
              <a:satOff val="4793"/>
              <a:lumOff val="-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BFBD1-B863-4B8A-B335-627B0151FFEB}">
      <dsp:nvSpPr>
        <dsp:cNvPr id="0" name=""/>
        <dsp:cNvSpPr/>
      </dsp:nvSpPr>
      <dsp:spPr>
        <a:xfrm>
          <a:off x="0" y="2825089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8. Inventory Management Approach</a:t>
          </a:r>
        </a:p>
      </dsp:txBody>
      <dsp:txXfrm>
        <a:off x="0" y="2825089"/>
        <a:ext cx="6391275" cy="403492"/>
      </dsp:txXfrm>
    </dsp:sp>
    <dsp:sp modelId="{16B62939-5697-4664-883C-8E6F6C8A432C}">
      <dsp:nvSpPr>
        <dsp:cNvPr id="0" name=""/>
        <dsp:cNvSpPr/>
      </dsp:nvSpPr>
      <dsp:spPr>
        <a:xfrm>
          <a:off x="0" y="3228582"/>
          <a:ext cx="6391275" cy="0"/>
        </a:xfrm>
        <a:prstGeom prst="line">
          <a:avLst/>
        </a:prstGeom>
        <a:solidFill>
          <a:schemeClr val="accent2">
            <a:hueOff val="-887157"/>
            <a:satOff val="5477"/>
            <a:lumOff val="-784"/>
            <a:alphaOff val="0"/>
          </a:schemeClr>
        </a:solidFill>
        <a:ln w="19050" cap="rnd" cmpd="sng" algn="ctr">
          <a:solidFill>
            <a:schemeClr val="accent2">
              <a:hueOff val="-887157"/>
              <a:satOff val="5477"/>
              <a:lumOff val="-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EDD449-ED24-4B82-81FB-11106B5DC677}">
      <dsp:nvSpPr>
        <dsp:cNvPr id="0" name=""/>
        <dsp:cNvSpPr/>
      </dsp:nvSpPr>
      <dsp:spPr>
        <a:xfrm>
          <a:off x="0" y="3228582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9. Health &amp; Safety Requirements</a:t>
          </a:r>
        </a:p>
      </dsp:txBody>
      <dsp:txXfrm>
        <a:off x="0" y="3228582"/>
        <a:ext cx="6391275" cy="403492"/>
      </dsp:txXfrm>
    </dsp:sp>
    <dsp:sp modelId="{F4C9C0E9-115D-4325-9688-369331F24057}">
      <dsp:nvSpPr>
        <dsp:cNvPr id="0" name=""/>
        <dsp:cNvSpPr/>
      </dsp:nvSpPr>
      <dsp:spPr>
        <a:xfrm>
          <a:off x="0" y="3632075"/>
          <a:ext cx="6391275" cy="0"/>
        </a:xfrm>
        <a:prstGeom prst="line">
          <a:avLst/>
        </a:prstGeom>
        <a:solidFill>
          <a:schemeClr val="accent2">
            <a:hueOff val="-998051"/>
            <a:satOff val="6162"/>
            <a:lumOff val="-882"/>
            <a:alphaOff val="0"/>
          </a:schemeClr>
        </a:solidFill>
        <a:ln w="19050" cap="rnd" cmpd="sng" algn="ctr">
          <a:solidFill>
            <a:schemeClr val="accent2">
              <a:hueOff val="-998051"/>
              <a:satOff val="6162"/>
              <a:lumOff val="-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4FA94-FC2E-429C-9F6A-47B7C73D54AD}">
      <dsp:nvSpPr>
        <dsp:cNvPr id="0" name=""/>
        <dsp:cNvSpPr/>
      </dsp:nvSpPr>
      <dsp:spPr>
        <a:xfrm>
          <a:off x="0" y="3632075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10. Environmental &amp; Sustainability Factors</a:t>
          </a:r>
        </a:p>
      </dsp:txBody>
      <dsp:txXfrm>
        <a:off x="0" y="3632075"/>
        <a:ext cx="6391275" cy="403492"/>
      </dsp:txXfrm>
    </dsp:sp>
    <dsp:sp modelId="{60305286-11D6-4C69-90FD-F38BBF3A96D3}">
      <dsp:nvSpPr>
        <dsp:cNvPr id="0" name=""/>
        <dsp:cNvSpPr/>
      </dsp:nvSpPr>
      <dsp:spPr>
        <a:xfrm>
          <a:off x="0" y="4035568"/>
          <a:ext cx="6391275" cy="0"/>
        </a:xfrm>
        <a:prstGeom prst="line">
          <a:avLst/>
        </a:prstGeom>
        <a:solidFill>
          <a:schemeClr val="accent2">
            <a:hueOff val="-1108946"/>
            <a:satOff val="6847"/>
            <a:lumOff val="-980"/>
            <a:alphaOff val="0"/>
          </a:schemeClr>
        </a:solidFill>
        <a:ln w="19050" cap="rnd" cmpd="sng" algn="ctr">
          <a:solidFill>
            <a:schemeClr val="accent2">
              <a:hueOff val="-1108946"/>
              <a:satOff val="6847"/>
              <a:lumOff val="-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7128F-872F-48C8-BA82-CC4A2AE254FD}">
      <dsp:nvSpPr>
        <dsp:cNvPr id="0" name=""/>
        <dsp:cNvSpPr/>
      </dsp:nvSpPr>
      <dsp:spPr>
        <a:xfrm>
          <a:off x="0" y="4035568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11. Key Risks</a:t>
          </a:r>
        </a:p>
      </dsp:txBody>
      <dsp:txXfrm>
        <a:off x="0" y="4035568"/>
        <a:ext cx="6391275" cy="403492"/>
      </dsp:txXfrm>
    </dsp:sp>
    <dsp:sp modelId="{D5707B50-0C7F-4906-9889-AD9889E008E0}">
      <dsp:nvSpPr>
        <dsp:cNvPr id="0" name=""/>
        <dsp:cNvSpPr/>
      </dsp:nvSpPr>
      <dsp:spPr>
        <a:xfrm>
          <a:off x="0" y="4439060"/>
          <a:ext cx="6391275" cy="0"/>
        </a:xfrm>
        <a:prstGeom prst="line">
          <a:avLst/>
        </a:prstGeom>
        <a:solidFill>
          <a:schemeClr val="accent2">
            <a:hueOff val="-1219841"/>
            <a:satOff val="7531"/>
            <a:lumOff val="-1078"/>
            <a:alphaOff val="0"/>
          </a:schemeClr>
        </a:solidFill>
        <a:ln w="19050" cap="rnd" cmpd="sng" algn="ctr">
          <a:solidFill>
            <a:schemeClr val="accent2">
              <a:hueOff val="-1219841"/>
              <a:satOff val="7531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208F5-61A1-48BB-B45D-C0721290A665}">
      <dsp:nvSpPr>
        <dsp:cNvPr id="0" name=""/>
        <dsp:cNvSpPr/>
      </dsp:nvSpPr>
      <dsp:spPr>
        <a:xfrm>
          <a:off x="0" y="4439060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12. Cost Planning &amp; Budget Examples</a:t>
          </a:r>
        </a:p>
      </dsp:txBody>
      <dsp:txXfrm>
        <a:off x="0" y="4439060"/>
        <a:ext cx="6391275" cy="403492"/>
      </dsp:txXfrm>
    </dsp:sp>
    <dsp:sp modelId="{6EDC9102-9EEA-48D9-9BA5-ADA5A57642F1}">
      <dsp:nvSpPr>
        <dsp:cNvPr id="0" name=""/>
        <dsp:cNvSpPr/>
      </dsp:nvSpPr>
      <dsp:spPr>
        <a:xfrm>
          <a:off x="0" y="4842553"/>
          <a:ext cx="6391275" cy="0"/>
        </a:xfrm>
        <a:prstGeom prst="line">
          <a:avLst/>
        </a:prstGeom>
        <a:solidFill>
          <a:schemeClr val="accent2">
            <a:hueOff val="-1330735"/>
            <a:satOff val="8216"/>
            <a:lumOff val="-1176"/>
            <a:alphaOff val="0"/>
          </a:schemeClr>
        </a:solidFill>
        <a:ln w="19050" cap="rnd" cmpd="sng" algn="ctr">
          <a:solidFill>
            <a:schemeClr val="accent2">
              <a:hueOff val="-1330735"/>
              <a:satOff val="8216"/>
              <a:lumOff val="-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6AD5C-E4CF-415E-B429-0E82963B5575}">
      <dsp:nvSpPr>
        <dsp:cNvPr id="0" name=""/>
        <dsp:cNvSpPr/>
      </dsp:nvSpPr>
      <dsp:spPr>
        <a:xfrm>
          <a:off x="0" y="4842553"/>
          <a:ext cx="6391275" cy="403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13. Conclusion</a:t>
          </a:r>
        </a:p>
      </dsp:txBody>
      <dsp:txXfrm>
        <a:off x="0" y="4842553"/>
        <a:ext cx="6391275" cy="4034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C90A9-E3DB-44DA-A399-967B667945F0}">
      <dsp:nvSpPr>
        <dsp:cNvPr id="0" name=""/>
        <dsp:cNvSpPr/>
      </dsp:nvSpPr>
      <dsp:spPr>
        <a:xfrm>
          <a:off x="2566" y="384526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Pallet Racking Systems </a:t>
          </a:r>
          <a:endParaRPr lang="en-US" sz="1800" kern="1200" dirty="0"/>
        </a:p>
      </dsp:txBody>
      <dsp:txXfrm>
        <a:off x="2566" y="384526"/>
        <a:ext cx="2036343" cy="1221806"/>
      </dsp:txXfrm>
    </dsp:sp>
    <dsp:sp modelId="{D342FA07-4FF2-4D82-A1DA-D24E920073C0}">
      <dsp:nvSpPr>
        <dsp:cNvPr id="0" name=""/>
        <dsp:cNvSpPr/>
      </dsp:nvSpPr>
      <dsp:spPr>
        <a:xfrm>
          <a:off x="2242545" y="384526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Shelving Systems</a:t>
          </a:r>
          <a:endParaRPr lang="en-US" sz="1800" kern="1200"/>
        </a:p>
      </dsp:txBody>
      <dsp:txXfrm>
        <a:off x="2242545" y="384526"/>
        <a:ext cx="2036343" cy="1221806"/>
      </dsp:txXfrm>
    </dsp:sp>
    <dsp:sp modelId="{45E224E1-ED6F-4590-A4D1-1D7BB94AAE63}">
      <dsp:nvSpPr>
        <dsp:cNvPr id="0" name=""/>
        <dsp:cNvSpPr/>
      </dsp:nvSpPr>
      <dsp:spPr>
        <a:xfrm>
          <a:off x="4482523" y="384526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Mezzanine Floors </a:t>
          </a:r>
          <a:endParaRPr lang="en-US" sz="1800" kern="1200"/>
        </a:p>
      </dsp:txBody>
      <dsp:txXfrm>
        <a:off x="4482523" y="384526"/>
        <a:ext cx="2036343" cy="1221806"/>
      </dsp:txXfrm>
    </dsp:sp>
    <dsp:sp modelId="{5849A6AF-527E-4B9F-BE50-C40CE0E7C340}">
      <dsp:nvSpPr>
        <dsp:cNvPr id="0" name=""/>
        <dsp:cNvSpPr/>
      </dsp:nvSpPr>
      <dsp:spPr>
        <a:xfrm>
          <a:off x="6722501" y="384526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Automated Storage and Retrieval Systems </a:t>
          </a:r>
          <a:endParaRPr lang="en-US" sz="1800" kern="1200"/>
        </a:p>
      </dsp:txBody>
      <dsp:txXfrm>
        <a:off x="6722501" y="384526"/>
        <a:ext cx="2036343" cy="1221806"/>
      </dsp:txXfrm>
    </dsp:sp>
    <dsp:sp modelId="{8A83160D-6BAA-42BF-8047-3EDF4F106554}">
      <dsp:nvSpPr>
        <dsp:cNvPr id="0" name=""/>
        <dsp:cNvSpPr/>
      </dsp:nvSpPr>
      <dsp:spPr>
        <a:xfrm>
          <a:off x="2566" y="1809967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Cantilever Racking </a:t>
          </a:r>
          <a:endParaRPr lang="en-US" sz="1800" kern="1200"/>
        </a:p>
      </dsp:txBody>
      <dsp:txXfrm>
        <a:off x="2566" y="1809967"/>
        <a:ext cx="2036343" cy="1221806"/>
      </dsp:txXfrm>
    </dsp:sp>
    <dsp:sp modelId="{9F2EF335-9211-4F99-86D9-8D6E51F87C89}">
      <dsp:nvSpPr>
        <dsp:cNvPr id="0" name=""/>
        <dsp:cNvSpPr/>
      </dsp:nvSpPr>
      <dsp:spPr>
        <a:xfrm>
          <a:off x="2242545" y="1809967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Bin and Drawer storage </a:t>
          </a:r>
          <a:endParaRPr lang="en-US" sz="1800" kern="1200" dirty="0"/>
        </a:p>
      </dsp:txBody>
      <dsp:txXfrm>
        <a:off x="2242545" y="1809967"/>
        <a:ext cx="2036343" cy="1221806"/>
      </dsp:txXfrm>
    </dsp:sp>
    <dsp:sp modelId="{17C5F747-1315-45B0-971F-931582D7B8C2}">
      <dsp:nvSpPr>
        <dsp:cNvPr id="0" name=""/>
        <dsp:cNvSpPr/>
      </dsp:nvSpPr>
      <dsp:spPr>
        <a:xfrm>
          <a:off x="4482523" y="1809967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Bulk Storage </a:t>
          </a:r>
          <a:endParaRPr lang="en-US" sz="1800" kern="1200"/>
        </a:p>
      </dsp:txBody>
      <dsp:txXfrm>
        <a:off x="4482523" y="1809967"/>
        <a:ext cx="2036343" cy="1221806"/>
      </dsp:txXfrm>
    </dsp:sp>
    <dsp:sp modelId="{006943B8-0D02-4689-BEBC-1BD5E5B5CEFA}">
      <dsp:nvSpPr>
        <dsp:cNvPr id="0" name=""/>
        <dsp:cNvSpPr/>
      </dsp:nvSpPr>
      <dsp:spPr>
        <a:xfrm>
          <a:off x="6722501" y="1809967"/>
          <a:ext cx="2036343" cy="12218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Vertical storage system </a:t>
          </a:r>
          <a:endParaRPr lang="en-US" sz="1800" kern="1200"/>
        </a:p>
      </dsp:txBody>
      <dsp:txXfrm>
        <a:off x="6722501" y="1809967"/>
        <a:ext cx="2036343" cy="1221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6444479B-705B-4489-957E-7E8A228BDFA0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731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561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191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425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41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481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50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90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138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00288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72854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80628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29432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8563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9660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6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F4D06D-B1D3-E1C1-3C89-7A1258B99299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5633212" y="63500"/>
            <a:ext cx="950913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FF8C00">
                    <a:alpha val="50000"/>
                  </a:srgbClr>
                </a:solidFill>
                <a:latin typeface="Aptos" panose="020B0004020202020204" pitchFamily="34" charset="0"/>
              </a:rPr>
              <a:t>C2 - Confidential</a:t>
            </a:r>
          </a:p>
        </p:txBody>
      </p:sp>
    </p:spTree>
    <p:extLst>
      <p:ext uri="{BB962C8B-B14F-4D97-AF65-F5344CB8AC3E}">
        <p14:creationId xmlns:p14="http://schemas.microsoft.com/office/powerpoint/2010/main" val="612524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0" r:id="rId12"/>
    <p:sldLayoutId id="2147483921" r:id="rId13"/>
    <p:sldLayoutId id="2147483922" r:id="rId14"/>
    <p:sldLayoutId id="2147483923" r:id="rId15"/>
    <p:sldLayoutId id="2147483924" r:id="rId16"/>
    <p:sldLayoutId id="214748392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urfitkappa.com/uk/newsroom/blog/sustainable-packaging-guide" TargetMode="External"/><Relationship Id="rId3" Type="http://schemas.openxmlformats.org/officeDocument/2006/relationships/hyperlink" Target="https://ecseco.com/blog/the-pros-and-cons-of-different-warehouse-layout-designs/" TargetMode="External"/><Relationship Id="rId7" Type="http://schemas.openxmlformats.org/officeDocument/2006/relationships/hyperlink" Target="https://www.lesteraldridge.com/blog/marine/navigating-environmental-regulations-in-uk-logistics-a-guide-for-companies-in-the-industry/" TargetMode="External"/><Relationship Id="rId2" Type="http://schemas.openxmlformats.org/officeDocument/2006/relationships/hyperlink" Target="https://deliberatedirections.com/warehouse-location-selection-gu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simpler-recycling-workplace-recycling-in-england" TargetMode="External"/><Relationship Id="rId5" Type="http://schemas.openxmlformats.org/officeDocument/2006/relationships/hyperlink" Target="https://regionsecurityguarding.co.uk/blog/warehouse/common-warehouse-security-risks-and-how-to-prevent-them/" TargetMode="External"/><Relationship Id="rId4" Type="http://schemas.openxmlformats.org/officeDocument/2006/relationships/hyperlink" Target="https://monday.com/blog/project-management/warehouse-software/" TargetMode="External"/><Relationship Id="rId9" Type="http://schemas.openxmlformats.org/officeDocument/2006/relationships/hyperlink" Target="https://www.statista.com/statistics/323030/prime-industrial-rent-costs-in-the-united-kingdom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Boxes On Rack In Warehouse">
            <a:extLst>
              <a:ext uri="{FF2B5EF4-FFF2-40B4-BE49-F238E27FC236}">
                <a16:creationId xmlns:a16="http://schemas.microsoft.com/office/drawing/2014/main" id="{3181B807-D87D-6073-0EC3-DCC1E3F27B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31" b="830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EFC73-6368-C147-F7C1-71094B68E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8061" y="914400"/>
            <a:ext cx="4892948" cy="3427867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Warehousing and Inventory Operations </a:t>
            </a:r>
            <a:r>
              <a:rPr lang="en-GB" sz="4000" dirty="0">
                <a:solidFill>
                  <a:srgbClr val="FFFFFF"/>
                </a:solidFill>
              </a:rPr>
              <a:t>ACMA 4024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55A6EF-A1AD-4472-84D9-2600A0CC4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9835" y="5253051"/>
            <a:ext cx="4941173" cy="812923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Dominic </a:t>
            </a:r>
            <a:r>
              <a:rPr lang="en-GB" dirty="0" err="1">
                <a:solidFill>
                  <a:srgbClr val="FFFFFF"/>
                </a:solidFill>
              </a:rPr>
              <a:t>Sidoli</a:t>
            </a:r>
            <a:r>
              <a:rPr lang="en-GB" dirty="0">
                <a:solidFill>
                  <a:srgbClr val="FFFFFF"/>
                </a:solidFill>
              </a:rPr>
              <a:t> - </a:t>
            </a:r>
            <a:r>
              <a:rPr lang="en-GB" dirty="0">
                <a:latin typeface="Abadi" panose="020B0604020104020204" pitchFamily="34" charset="0"/>
              </a:rPr>
              <a:t>2413945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5EC2FA-E02E-C656-3513-955A13BD9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67" y="4342267"/>
            <a:ext cx="2975106" cy="165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909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CAF1E58-D170-4EF3-8E1A-992DA3688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EACCB19-3F29-416E-BD93-24BDDE37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9C41423-F9F7-4333-A541-61582D3D2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A66DA090-6BD9-45CC-B782-02767069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A9F93AF-9489-4B8A-AA6B-1B00D3CA6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713412" y="402165"/>
            <a:ext cx="6055253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2F459F0B-865B-481D-9AC3-15C76A336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229377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61CDB3A6-B686-4E1D-AD52-3DC038A45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6AE6C-C3C8-5214-30B3-6A3D39EA8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Agenda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D38E400-4F30-481D-A5DC-5AA21A2CB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20942F6B-E52F-A2FF-9711-BC3AF10698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220989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1319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9376E-F36F-BDC8-78ED-E2C8E3FC3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D713D-FFA1-A82F-7A56-473D1EC20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0" y="2276856"/>
            <a:ext cx="5477933" cy="374294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Within this presentation ill be addressing the range of issues involved in setting up a new warehouse.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For this presentation, we are assuming the warehouse is in the Midlands and is going to serve both regional retail customers and online consumers. The facility will store a combination of fast‑moving consumer goods (FMCG) and bulk packaged items, requiring a mix of palletised and pick‑and‑pack operations.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Explore core topics – such as site selection, layout design, storage solutions, technology integration, workforce planning, environmental considerations and inventory management.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An overview of the decisions and challenges that face the establishment of new warehouse operations.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AA5D10-2539-E290-79EA-01D82FF49A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57" r="6558" b="1"/>
          <a:stretch>
            <a:fillRect/>
          </a:stretch>
        </p:blipFill>
        <p:spPr>
          <a:xfrm>
            <a:off x="1151467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2992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A6DD4-0C98-9FA9-FFDE-21A490A3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Determining Warehouse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CE3A0-3BA5-CB21-6FA1-DDB414C4BB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0954" y="2603500"/>
            <a:ext cx="5211979" cy="3416300"/>
          </a:xfrm>
        </p:spPr>
        <p:txBody>
          <a:bodyPr anchor="ctr">
            <a:normAutofit/>
          </a:bodyPr>
          <a:lstStyle/>
          <a:p>
            <a:r>
              <a:rPr lang="en-GB"/>
              <a:t>Maximise space </a:t>
            </a:r>
          </a:p>
          <a:p>
            <a:r>
              <a:rPr lang="en-GB"/>
              <a:t>Improve accuracy for inventory</a:t>
            </a:r>
          </a:p>
          <a:p>
            <a:r>
              <a:rPr lang="en-GB"/>
              <a:t>Improve operational efficiency </a:t>
            </a:r>
          </a:p>
          <a:p>
            <a:r>
              <a:rPr lang="en-GB"/>
              <a:t>Reduce costs </a:t>
            </a:r>
          </a:p>
          <a:p>
            <a:r>
              <a:rPr lang="en-GB"/>
              <a:t>Faster order fulfilment for customers </a:t>
            </a:r>
          </a:p>
          <a:p>
            <a:r>
              <a:rPr lang="en-GB"/>
              <a:t>Maintain high safety standards </a:t>
            </a:r>
          </a:p>
          <a:p>
            <a:r>
              <a:rPr lang="en-GB"/>
              <a:t>Optimise inventory levels </a:t>
            </a:r>
          </a:p>
          <a:p>
            <a:r>
              <a:rPr lang="en-GB"/>
              <a:t>Implement technology </a:t>
            </a:r>
            <a:endParaRPr lang="en-GB" dirty="0"/>
          </a:p>
        </p:txBody>
      </p:sp>
      <p:pic>
        <p:nvPicPr>
          <p:cNvPr id="5" name="Picture 4" descr="People working in warehouse">
            <a:extLst>
              <a:ext uri="{FF2B5EF4-FFF2-40B4-BE49-F238E27FC236}">
                <a16:creationId xmlns:a16="http://schemas.microsoft.com/office/drawing/2014/main" id="{646AA23C-5B56-08BE-10A3-8A60D831D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276"/>
          <a:stretch>
            <a:fillRect/>
          </a:stretch>
        </p:blipFill>
        <p:spPr>
          <a:xfrm>
            <a:off x="1151467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26408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92A0E-5595-1345-4BA3-205DF8EC9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Site selection – 9 main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3F0D8-C757-941F-C1B6-AEFCB7C10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Proximity to suppliers and customers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Transport links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Skilled labour availability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Cost of land, operational costs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The opportunity to expand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Local regulations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Sustainability and environmental factors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Crime and security Factors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Good infrastructure and availability to access utilities 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48638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934CB-A6F4-35DB-0CE5-D18D5988A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Site selection – The Midlands Golden triangle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80BB7-6C70-A805-C0CD-EA7D666AC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 The Midlands Golden Triangle is an aera within central England. 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Covers areas around Northamptonshire, Leicestershire and Warwickshire, providing national coverage.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From this region a warehouse and its distribution network can reach most UK households.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Studies show around 90% of the UK’s population live within 4 hours’ drive of this area. </a:t>
            </a:r>
            <a:r>
              <a:rPr lang="en-GB" sz="1500" dirty="0"/>
              <a:t>(Chianne </a:t>
            </a:r>
            <a:r>
              <a:rPr lang="en-GB" sz="1500" dirty="0" err="1"/>
              <a:t>Rumgay</a:t>
            </a:r>
            <a:r>
              <a:rPr lang="en-GB" sz="1500" dirty="0"/>
              <a:t>, 2026)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Located close to many major motorways, M1, M6, M69, A14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2A5946-9E43-89F9-0270-2286DBA407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40" r="4" b="4"/>
          <a:stretch>
            <a:fillRect/>
          </a:stretch>
        </p:blipFill>
        <p:spPr>
          <a:xfrm>
            <a:off x="6400008" y="2775951"/>
            <a:ext cx="4743749" cy="334862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5389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FCDC9-9578-2A42-8798-82E7064BC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Design &amp; layout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11880-E2CB-1899-50E6-D10E2214B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0653" y="2388489"/>
            <a:ext cx="3060431" cy="4352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5 key things that should be considered when designing a warehouse layout:</a:t>
            </a:r>
          </a:p>
          <a:p>
            <a:pPr marL="0" indent="0">
              <a:buNone/>
            </a:pPr>
            <a:r>
              <a:rPr lang="en-GB" sz="800" dirty="0"/>
              <a:t>(Matterport, 2023)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algn="ctr">
              <a:buFont typeface="+mj-lt"/>
              <a:buAutoNum type="arabicPeriod"/>
            </a:pPr>
            <a:r>
              <a:rPr lang="en-GB" dirty="0"/>
              <a:t> Available space </a:t>
            </a:r>
          </a:p>
          <a:p>
            <a:pPr algn="ctr">
              <a:buFont typeface="+mj-lt"/>
              <a:buAutoNum type="arabicPeriod"/>
            </a:pPr>
            <a:r>
              <a:rPr lang="en-GB" dirty="0"/>
              <a:t>Aisle layout planning </a:t>
            </a:r>
          </a:p>
          <a:p>
            <a:pPr algn="ctr">
              <a:buFont typeface="+mj-lt"/>
              <a:buAutoNum type="arabicPeriod"/>
            </a:pPr>
            <a:r>
              <a:rPr lang="en-GB" dirty="0"/>
              <a:t>The number and type of products processed</a:t>
            </a:r>
          </a:p>
          <a:p>
            <a:pPr algn="ctr">
              <a:buFont typeface="+mj-lt"/>
              <a:buAutoNum type="arabicPeriod"/>
            </a:pPr>
            <a:r>
              <a:rPr lang="en-GB" dirty="0"/>
              <a:t>Order fulfilments for customers </a:t>
            </a:r>
          </a:p>
          <a:p>
            <a:pPr algn="ctr">
              <a:buFont typeface="+mj-lt"/>
              <a:buAutoNum type="arabicPeriod"/>
            </a:pPr>
            <a:r>
              <a:rPr lang="en-GB" dirty="0"/>
              <a:t>Safety measures and worker well-being </a:t>
            </a:r>
          </a:p>
          <a:p>
            <a:pPr marL="0" indent="0" algn="ctr">
              <a:buNone/>
            </a:pP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23E437-8098-4054-8A17-9D18A442121C}"/>
              </a:ext>
            </a:extLst>
          </p:cNvPr>
          <p:cNvSpPr txBox="1"/>
          <p:nvPr/>
        </p:nvSpPr>
        <p:spPr>
          <a:xfrm>
            <a:off x="5821966" y="2306377"/>
            <a:ext cx="58963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Optimal warehouse layout design</a:t>
            </a:r>
          </a:p>
          <a:p>
            <a:r>
              <a:rPr lang="en-GB" dirty="0"/>
              <a:t>Three most common types of warehouse layouts: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 algn="ctr">
              <a:buFont typeface="+mj-lt"/>
              <a:buAutoNum type="arabicPeriod"/>
            </a:pPr>
            <a:r>
              <a:rPr lang="en-GB" dirty="0"/>
              <a:t>U shaped 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dirty="0"/>
              <a:t>L Shaped </a:t>
            </a:r>
          </a:p>
          <a:p>
            <a:pPr marL="342900" indent="-342900" algn="ctr">
              <a:buFont typeface="+mj-lt"/>
              <a:buAutoNum type="arabicPeriod"/>
            </a:pPr>
            <a:r>
              <a:rPr lang="en-GB" dirty="0"/>
              <a:t>I shaped   </a:t>
            </a:r>
          </a:p>
        </p:txBody>
      </p:sp>
      <p:pic>
        <p:nvPicPr>
          <p:cNvPr id="1026" name="Picture 2" descr="The Pros and Cons of Different Warehouse Layout Designs - East Coast ...">
            <a:extLst>
              <a:ext uri="{FF2B5EF4-FFF2-40B4-BE49-F238E27FC236}">
                <a16:creationId xmlns:a16="http://schemas.microsoft.com/office/drawing/2014/main" id="{23E4C34E-C0B0-EC65-40D4-455D0860F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620" y="4168342"/>
            <a:ext cx="4179047" cy="236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071B1D-42D1-6C9B-9350-29B721357F59}"/>
              </a:ext>
            </a:extLst>
          </p:cNvPr>
          <p:cNvSpPr txBox="1"/>
          <p:nvPr/>
        </p:nvSpPr>
        <p:spPr>
          <a:xfrm>
            <a:off x="7976617" y="5353199"/>
            <a:ext cx="793527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(Geddes, 2025)</a:t>
            </a: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3987894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A7FCB-AA37-9E0C-FEEE-68ADC29CA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Storage Solutions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B627C5-B99F-C6EA-64F6-045A92F30B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851753"/>
              </p:ext>
            </p:extLst>
          </p:nvPr>
        </p:nvGraphicFramePr>
        <p:xfrm>
          <a:off x="1593867" y="2905252"/>
          <a:ext cx="8761412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099D360-420F-FB89-A138-483B851F2C83}"/>
              </a:ext>
            </a:extLst>
          </p:cNvPr>
          <p:cNvSpPr txBox="1"/>
          <p:nvPr/>
        </p:nvSpPr>
        <p:spPr>
          <a:xfrm>
            <a:off x="502920" y="2313785"/>
            <a:ext cx="113659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Warehouse storage solutions are methods are used to store, </a:t>
            </a:r>
            <a:r>
              <a:rPr lang="en-US" dirty="0" err="1"/>
              <a:t>organise</a:t>
            </a:r>
            <a:r>
              <a:rPr lang="en-US" dirty="0"/>
              <a:t> and manage goods efficient. </a:t>
            </a:r>
          </a:p>
        </p:txBody>
      </p:sp>
    </p:spTree>
    <p:extLst>
      <p:ext uri="{BB962C8B-B14F-4D97-AF65-F5344CB8AC3E}">
        <p14:creationId xmlns:p14="http://schemas.microsoft.com/office/powerpoint/2010/main" val="1044583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CB367-EDED-C971-DE2F-E9F6C21EF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Equipment Requirements – for hypothetical warehouse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5A916-611A-6F2F-2BF4-991C97F80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465" y="2519463"/>
            <a:ext cx="4880086" cy="354787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Storage &amp; Racking </a:t>
            </a:r>
          </a:p>
          <a:p>
            <a:r>
              <a:rPr lang="en-GB" sz="1200" dirty="0"/>
              <a:t>Adjustable pallet racking (APR)</a:t>
            </a:r>
          </a:p>
          <a:p>
            <a:r>
              <a:rPr lang="en-GB" sz="1200" dirty="0"/>
              <a:t>Carton-flow shelving – required for pick and pack </a:t>
            </a:r>
          </a:p>
          <a:p>
            <a:r>
              <a:rPr lang="en-GB" sz="1200" dirty="0"/>
              <a:t>Bulk floor-stack storage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dirty="0"/>
              <a:t>Material Handling </a:t>
            </a:r>
          </a:p>
          <a:p>
            <a:r>
              <a:rPr lang="en-GB" sz="1200" dirty="0"/>
              <a:t>Electric pallet trucks </a:t>
            </a:r>
          </a:p>
          <a:p>
            <a:r>
              <a:rPr lang="en-GB" sz="1200" dirty="0"/>
              <a:t>Forklifts </a:t>
            </a:r>
          </a:p>
          <a:p>
            <a:r>
              <a:rPr lang="en-GB" sz="1200" dirty="0"/>
              <a:t>Order-picking trolleys &amp; handheld scanners for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570F97-7E54-DEEC-F15C-F63C3B8A84D3}"/>
              </a:ext>
            </a:extLst>
          </p:cNvPr>
          <p:cNvSpPr txBox="1"/>
          <p:nvPr/>
        </p:nvSpPr>
        <p:spPr>
          <a:xfrm>
            <a:off x="7632192" y="2273492"/>
            <a:ext cx="509320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Goods-in/Goods-out Area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Dock levellers and shelters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Parcel and pallet weighing scales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Sortation tables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dirty="0"/>
              <a:t>Packing Area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Packing benches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Label printers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Tape &amp; box sealing machines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000" dirty="0"/>
              <a:t>Safety &amp; Support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PPE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First Aid kits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Safety Barriers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Rack protection  </a:t>
            </a:r>
          </a:p>
          <a:p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EB8EC2-30C6-DB71-4AE3-A105E98BA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809" y="3550449"/>
            <a:ext cx="2857500" cy="1943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531712-6C99-6113-F486-75395108461E}"/>
              </a:ext>
            </a:extLst>
          </p:cNvPr>
          <p:cNvSpPr txBox="1"/>
          <p:nvPr/>
        </p:nvSpPr>
        <p:spPr>
          <a:xfrm>
            <a:off x="6220326" y="5474409"/>
            <a:ext cx="106984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(the, 2021)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65687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C934C-68D2-58AA-1AAE-42CF3ECA9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&amp; WMS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CE7A0-AC07-D7B0-F522-A545DC88DB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Warehouse management </a:t>
            </a:r>
          </a:p>
          <a:p>
            <a:r>
              <a:rPr lang="en-GB" sz="1200" dirty="0"/>
              <a:t>A cloud-based system for real time stock visibility: E.g. Monday work management. </a:t>
            </a:r>
            <a:r>
              <a:rPr lang="en-GB" sz="700" dirty="0"/>
              <a:t>(Trovato, 2025)</a:t>
            </a:r>
          </a:p>
          <a:p>
            <a:r>
              <a:rPr lang="en-GB" sz="1200" dirty="0"/>
              <a:t>An integrated order management system for retail and electronic goods.</a:t>
            </a:r>
          </a:p>
          <a:p>
            <a:r>
              <a:rPr lang="en-GB" sz="1200" dirty="0"/>
              <a:t>Barcode tracking to allow for inventory updates. 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dirty="0"/>
              <a:t>Automation &amp; Picking Technology </a:t>
            </a:r>
          </a:p>
          <a:p>
            <a:r>
              <a:rPr lang="en-GB" sz="1200" dirty="0"/>
              <a:t>For staff members, handheld barcode scanners</a:t>
            </a:r>
          </a:p>
          <a:p>
            <a:r>
              <a:rPr lang="en-GB" sz="1200" dirty="0"/>
              <a:t>Automated labelling machines </a:t>
            </a:r>
          </a:p>
          <a:p>
            <a:r>
              <a:rPr lang="en-GB" sz="1200" dirty="0"/>
              <a:t>Automated systems for goods-in/out sortation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2A58F-2CD3-E4F7-D23B-ECAE602DD2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Integration &amp; Data </a:t>
            </a:r>
          </a:p>
          <a:p>
            <a:r>
              <a:rPr lang="en-GB" sz="1200" dirty="0"/>
              <a:t>API/EDI integrations with retail customers </a:t>
            </a:r>
          </a:p>
          <a:p>
            <a:r>
              <a:rPr lang="en-GB" sz="1200" dirty="0"/>
              <a:t>Real-time dashboards to help monitor KPI’s </a:t>
            </a:r>
          </a:p>
          <a:p>
            <a:r>
              <a:rPr lang="en-GB" sz="1200" dirty="0"/>
              <a:t>An automated system for stock replenishment and help drive demand for stock. </a:t>
            </a:r>
          </a:p>
          <a:p>
            <a:pPr marL="0" indent="0">
              <a:buNone/>
            </a:pPr>
            <a:r>
              <a:rPr lang="en-GB" dirty="0"/>
              <a:t>Operational Technology </a:t>
            </a:r>
          </a:p>
          <a:p>
            <a:r>
              <a:rPr lang="en-GB" sz="1200" dirty="0"/>
              <a:t>A dock management software </a:t>
            </a:r>
          </a:p>
          <a:p>
            <a:r>
              <a:rPr lang="en-GB" sz="1200" dirty="0"/>
              <a:t>CCTV coverage</a:t>
            </a:r>
          </a:p>
          <a:p>
            <a:r>
              <a:rPr lang="en-GB" sz="1200" dirty="0"/>
              <a:t>A reliable WIFI service for device use and scanning systems. </a:t>
            </a:r>
          </a:p>
        </p:txBody>
      </p:sp>
      <p:pic>
        <p:nvPicPr>
          <p:cNvPr id="6" name="Picture 5" descr="Graph and data illustration">
            <a:extLst>
              <a:ext uri="{FF2B5EF4-FFF2-40B4-BE49-F238E27FC236}">
                <a16:creationId xmlns:a16="http://schemas.microsoft.com/office/drawing/2014/main" id="{B763EB84-08D1-BF98-7313-798E32D129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5786" y="5504688"/>
            <a:ext cx="1856170" cy="123681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65561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353BC003-D6B7-4BF0-937D-4A015F6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9027"/>
            <a:ext cx="12192000" cy="6867027"/>
            <a:chOff x="0" y="-2373"/>
            <a:chExt cx="12192000" cy="6867027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4903268C-2C5A-4507-9244-86102327B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539F7113-C588-46FB-ADDE-55CEC598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B6481A55-E6DE-4B8B-9847-0230D12F7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052FD8DB-2F6F-462A-9BF4-1E26C9332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BE52543D-8290-40DE-990A-27CC1992A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8ECC693B-FBF3-45DD-849C-AC1B1B29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56515BC8-A1CA-4EB4-81D8-6A891458F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ED9E2ADE-2C74-4E7D-8701-6AE23ABD4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B7EBD6DC-7188-4268-9886-6535F41A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493CCA32-0C37-4525-8FFC-D62C5EEFB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EA7000-C8DA-2ECB-3F4C-E3665EFB1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Inventory Management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3A8B0-AF81-CF4E-6F69-2EFAB6E5B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Hybrid Stocks Strategy – this is where there’s a balance between high-velocity items, with low-velocity high volume items, this helps optimise cash flow, service levels and storage efficiency.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D5B378-96BC-C06D-C022-A6655F89F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4890" y="968271"/>
            <a:ext cx="6391533" cy="3787575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5014FF2D-4863-43AA-82A7-958E9F7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35E05F-CCE7-1710-E7CF-274F5C049A9C}"/>
              </a:ext>
            </a:extLst>
          </p:cNvPr>
          <p:cNvSpPr txBox="1"/>
          <p:nvPr/>
        </p:nvSpPr>
        <p:spPr>
          <a:xfrm>
            <a:off x="5194608" y="5251146"/>
            <a:ext cx="6384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Benefits include -  reduced warehouse congestion, better negotiations with suppliers, higher customer satisfaction levels, balanced cash flow </a:t>
            </a:r>
          </a:p>
        </p:txBody>
      </p:sp>
    </p:spTree>
    <p:extLst>
      <p:ext uri="{BB962C8B-B14F-4D97-AF65-F5344CB8AC3E}">
        <p14:creationId xmlns:p14="http://schemas.microsoft.com/office/powerpoint/2010/main" val="3099264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FD5B-7320-52A8-C51D-5E621BA72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/>
              <a:t>Health &amp; Safety Requirements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DC89E-40BC-0207-E7AF-E366DD4FB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96" y="2230733"/>
            <a:ext cx="6219929" cy="432079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Legal duties – need to comply with key UK regulations. HSWA 1974, MHSWR 1999, PUWER 1998, Manual Handling 1992. (Chianne </a:t>
            </a:r>
            <a:r>
              <a:rPr lang="en-GB" dirty="0" err="1"/>
              <a:t>Rumgay</a:t>
            </a:r>
            <a:r>
              <a:rPr lang="en-GB" dirty="0"/>
              <a:t>, 2026)</a:t>
            </a:r>
          </a:p>
          <a:p>
            <a:pPr>
              <a:lnSpc>
                <a:spcPct val="90000"/>
              </a:lnSpc>
            </a:pPr>
            <a:r>
              <a:rPr lang="en-GB" dirty="0"/>
              <a:t>Manual handling training – use mechanical aids, the redesigning of heavy lift tasks. </a:t>
            </a:r>
          </a:p>
          <a:p>
            <a:pPr>
              <a:lnSpc>
                <a:spcPct val="90000"/>
              </a:lnSpc>
            </a:pPr>
            <a:r>
              <a:rPr lang="en-GB" dirty="0"/>
              <a:t>Warehouse standards – follow approved standards for safety and storage. </a:t>
            </a:r>
          </a:p>
          <a:p>
            <a:pPr>
              <a:lnSpc>
                <a:spcPct val="90000"/>
              </a:lnSpc>
            </a:pPr>
            <a:r>
              <a:rPr lang="en-GB" dirty="0"/>
              <a:t>Racking &amp; Storage – weekly visual check, make sure everything is up to standard. </a:t>
            </a:r>
          </a:p>
          <a:p>
            <a:pPr>
              <a:lnSpc>
                <a:spcPct val="90000"/>
              </a:lnSpc>
            </a:pPr>
            <a:r>
              <a:rPr lang="en-GB" dirty="0"/>
              <a:t>Emergency protocells – fire safety drills, first-aid coverage, eye wash stations. Public facing areas may require to follow Martyn's law as well. Terror proofing safter procedures. (Faac.co.uk, 2025)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6" name="Picture 5" descr="Worker with protective gear looking up at construction site">
            <a:extLst>
              <a:ext uri="{FF2B5EF4-FFF2-40B4-BE49-F238E27FC236}">
                <a16:creationId xmlns:a16="http://schemas.microsoft.com/office/drawing/2014/main" id="{17147214-CD3F-8B77-E0F5-309939EB7E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8733" y="2859381"/>
            <a:ext cx="4345024" cy="290030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02304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C73C-FECD-2EA7-51F4-F4A30B42C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&amp; Sustainability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86510-A791-4492-3D2B-9B4B4896E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603" y="2468032"/>
            <a:ext cx="8159867" cy="4203700"/>
          </a:xfrm>
        </p:spPr>
        <p:txBody>
          <a:bodyPr/>
          <a:lstStyle/>
          <a:p>
            <a:r>
              <a:rPr lang="en-GB" sz="1600" dirty="0"/>
              <a:t>Waste and Recycling requirements – it become mandatory from March 31</a:t>
            </a:r>
            <a:r>
              <a:rPr lang="en-GB" sz="1600" baseline="30000" dirty="0"/>
              <a:t>st</a:t>
            </a:r>
            <a:r>
              <a:rPr lang="en-GB" sz="1600" dirty="0"/>
              <a:t>, 2025, all workplaces must separate recycling, food and other wastes. </a:t>
            </a:r>
            <a:r>
              <a:rPr lang="en-GB" sz="1050" dirty="0"/>
              <a:t>(DEFRA, 2024)</a:t>
            </a:r>
          </a:p>
          <a:p>
            <a:r>
              <a:rPr lang="en-GB" sz="1600" dirty="0"/>
              <a:t>Carbon Emissions requirements – climate change act 2008, operations must reduce emissions aiming towards net zero 2050 </a:t>
            </a:r>
            <a:r>
              <a:rPr lang="en-GB" sz="1050" dirty="0"/>
              <a:t>(Hawkes, 2025) </a:t>
            </a:r>
          </a:p>
          <a:p>
            <a:r>
              <a:rPr lang="en-GB" sz="1600" dirty="0"/>
              <a:t>Building performance, and energy efficiency – new modern warehouse designs must meet new requirements. </a:t>
            </a:r>
          </a:p>
          <a:p>
            <a:r>
              <a:rPr lang="en-GB" sz="1600" dirty="0"/>
              <a:t>Renewable Energy Options – reducing energy use, from using energy saving lightbulbs etc. </a:t>
            </a:r>
          </a:p>
          <a:p>
            <a:r>
              <a:rPr lang="en-GB" sz="1600" dirty="0"/>
              <a:t>Sustainable packaging – this a requirement, and shows a commitment to reducing waste </a:t>
            </a:r>
            <a:r>
              <a:rPr lang="en-GB" sz="1050" dirty="0"/>
              <a:t>(Smurfitkappa.com, 2025)</a:t>
            </a:r>
          </a:p>
        </p:txBody>
      </p:sp>
      <p:pic>
        <p:nvPicPr>
          <p:cNvPr id="5" name="Picture 4" descr="Recycling arrows chat icon">
            <a:extLst>
              <a:ext uri="{FF2B5EF4-FFF2-40B4-BE49-F238E27FC236}">
                <a16:creationId xmlns:a16="http://schemas.microsoft.com/office/drawing/2014/main" id="{784FD443-03B3-AD65-1D9B-43F2A2E551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0470" y="3091156"/>
            <a:ext cx="3687097" cy="230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067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353BC003-D6B7-4BF0-937D-4A015F6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9027"/>
            <a:ext cx="12192000" cy="6867027"/>
            <a:chOff x="0" y="-2373"/>
            <a:chExt cx="12192000" cy="6867027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903268C-2C5A-4507-9244-86102327B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39F7113-C588-46FB-ADDE-55CEC598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6481A55-E6DE-4B8B-9847-0230D12F7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052FD8DB-2F6F-462A-9BF4-1E26C9332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52543D-8290-40DE-990A-27CC1992A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ECC693B-FBF3-45DD-849C-AC1B1B29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6515BC8-A1CA-4EB4-81D8-6A891458F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D9E2ADE-2C74-4E7D-8701-6AE23ABD4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B7EBD6DC-7188-4268-9886-6535F41A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93CCA32-0C37-4525-8FFC-D62C5EEFB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D32003-8A27-BA21-B355-E0D4795BE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r>
              <a:rPr lang="en-GB" dirty="0"/>
              <a:t>Risks Faced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136E0-4851-38D4-A8FE-878C88B66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bg1"/>
                </a:solidFill>
              </a:rPr>
              <a:t>Key risks faced by the hypothetical midlands warehouse – FMCG, Bulk, Retail and E-Com.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Vehicle and machinery collisions.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Manual handling injuries – from improper techniques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Slips, trips and falls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Storage and racking failures – falling items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Security and emergency risks.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Money/Finance issues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Change in consumer trends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Outside influences – Wars, political unrest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024989-2F9F-324E-5B5C-5397E85845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607" y="1631382"/>
            <a:ext cx="6391533" cy="359523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014FF2D-4863-43AA-82A7-958E9F7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122507-08D0-9BA0-0AFD-1142F189221D}"/>
              </a:ext>
            </a:extLst>
          </p:cNvPr>
          <p:cNvSpPr txBox="1"/>
          <p:nvPr/>
        </p:nvSpPr>
        <p:spPr>
          <a:xfrm>
            <a:off x="9010904" y="5283901"/>
            <a:ext cx="3392966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(Region Security Guarding,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297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1B45-AC62-98DA-5FEB-1F5D017A2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2939" y="815813"/>
            <a:ext cx="7089354" cy="11257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Cost Planning </a:t>
            </a:r>
            <a:br>
              <a:rPr lang="en-US" sz="5400" dirty="0">
                <a:solidFill>
                  <a:schemeClr val="tx1"/>
                </a:solidFill>
              </a:rPr>
            </a:br>
            <a:r>
              <a:rPr lang="en-US" sz="3100" dirty="0">
                <a:solidFill>
                  <a:schemeClr val="tx1"/>
                </a:solidFill>
              </a:rPr>
              <a:t>(Example Costs)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9ADCE88-0407-75CF-76FC-AC8474F15B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806837"/>
              </p:ext>
            </p:extLst>
          </p:nvPr>
        </p:nvGraphicFramePr>
        <p:xfrm>
          <a:off x="508339" y="2311121"/>
          <a:ext cx="5330224" cy="19028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65112">
                  <a:extLst>
                    <a:ext uri="{9D8B030D-6E8A-4147-A177-3AD203B41FA5}">
                      <a16:colId xmlns:a16="http://schemas.microsoft.com/office/drawing/2014/main" val="3639336449"/>
                    </a:ext>
                  </a:extLst>
                </a:gridCol>
                <a:gridCol w="2665112">
                  <a:extLst>
                    <a:ext uri="{9D8B030D-6E8A-4147-A177-3AD203B41FA5}">
                      <a16:colId xmlns:a16="http://schemas.microsoft.com/office/drawing/2014/main" val="4177555903"/>
                    </a:ext>
                  </a:extLst>
                </a:gridCol>
              </a:tblGrid>
              <a:tr h="3768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Infrastructure and Facility Costs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6045503"/>
                  </a:ext>
                </a:extLst>
              </a:tr>
              <a:tr h="3771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Warehouse lease (Midlands)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£6-£9 per sq. ft annually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8646395"/>
                  </a:ext>
                </a:extLst>
              </a:tr>
              <a:tr h="3771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Racking, pallet, shelving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£45-£70 per pallet space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9424518"/>
                  </a:ext>
                </a:extLst>
              </a:tr>
              <a:tr h="7716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Maintenance, security, utilities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£2,000-£5,000 per month depending on size.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5425571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EC5C60-18DE-FE77-7F8E-0639A31C10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112279"/>
              </p:ext>
            </p:extLst>
          </p:nvPr>
        </p:nvGraphicFramePr>
        <p:xfrm>
          <a:off x="508339" y="4471516"/>
          <a:ext cx="5330224" cy="19028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65112">
                  <a:extLst>
                    <a:ext uri="{9D8B030D-6E8A-4147-A177-3AD203B41FA5}">
                      <a16:colId xmlns:a16="http://schemas.microsoft.com/office/drawing/2014/main" val="610032897"/>
                    </a:ext>
                  </a:extLst>
                </a:gridCol>
                <a:gridCol w="2665112">
                  <a:extLst>
                    <a:ext uri="{9D8B030D-6E8A-4147-A177-3AD203B41FA5}">
                      <a16:colId xmlns:a16="http://schemas.microsoft.com/office/drawing/2014/main" val="3381474478"/>
                    </a:ext>
                  </a:extLst>
                </a:gridCol>
              </a:tblGrid>
              <a:tr h="4754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Operational Costs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3430280"/>
                  </a:ext>
                </a:extLst>
              </a:tr>
              <a:tr h="4757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Labor costs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£12-£18 per hour – depsnding on age etc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389759"/>
                  </a:ext>
                </a:extLst>
              </a:tr>
              <a:tr h="4757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Managers / Supervisors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28k - £38k a year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8808776"/>
                  </a:ext>
                </a:extLst>
              </a:tr>
              <a:tr h="4757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843882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1327BED-7C5C-A1FE-320E-8455BEF2BC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89251"/>
              </p:ext>
            </p:extLst>
          </p:nvPr>
        </p:nvGraphicFramePr>
        <p:xfrm>
          <a:off x="6682153" y="2348130"/>
          <a:ext cx="5219222" cy="18287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9611">
                  <a:extLst>
                    <a:ext uri="{9D8B030D-6E8A-4147-A177-3AD203B41FA5}">
                      <a16:colId xmlns:a16="http://schemas.microsoft.com/office/drawing/2014/main" val="1054677055"/>
                    </a:ext>
                  </a:extLst>
                </a:gridCol>
                <a:gridCol w="2609611">
                  <a:extLst>
                    <a:ext uri="{9D8B030D-6E8A-4147-A177-3AD203B41FA5}">
                      <a16:colId xmlns:a16="http://schemas.microsoft.com/office/drawing/2014/main" val="1587209033"/>
                    </a:ext>
                  </a:extLst>
                </a:gridCol>
              </a:tblGrid>
              <a:tr h="3000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Technology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2619935"/>
                  </a:ext>
                </a:extLst>
              </a:tr>
              <a:tr h="6143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Warehouse management Systems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Estimate -£20k to £80k setup + £1k to £3k a month license fees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40980630"/>
                  </a:ext>
                </a:extLst>
              </a:tr>
              <a:tr h="3002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Scanners, handheld devices etc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Average £800 to £1200 per unit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4755644"/>
                  </a:ext>
                </a:extLst>
              </a:tr>
              <a:tr h="6141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Integration with retail and electronic systems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£10k to £25k one off payments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309939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BB75E82-A963-4427-F426-6904CD98E9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842607"/>
              </p:ext>
            </p:extLst>
          </p:nvPr>
        </p:nvGraphicFramePr>
        <p:xfrm>
          <a:off x="6682152" y="4340888"/>
          <a:ext cx="5219222" cy="20334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9611">
                  <a:extLst>
                    <a:ext uri="{9D8B030D-6E8A-4147-A177-3AD203B41FA5}">
                      <a16:colId xmlns:a16="http://schemas.microsoft.com/office/drawing/2014/main" val="68953891"/>
                    </a:ext>
                  </a:extLst>
                </a:gridCol>
                <a:gridCol w="2609611">
                  <a:extLst>
                    <a:ext uri="{9D8B030D-6E8A-4147-A177-3AD203B41FA5}">
                      <a16:colId xmlns:a16="http://schemas.microsoft.com/office/drawing/2014/main" val="695474259"/>
                    </a:ext>
                  </a:extLst>
                </a:gridCol>
              </a:tblGrid>
              <a:tr h="5080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Equipment &amp; material handling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3701673"/>
                  </a:ext>
                </a:extLst>
              </a:tr>
              <a:tr h="5084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Forklifts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£15k - £35k per forklift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3855006"/>
                  </a:ext>
                </a:extLst>
              </a:tr>
              <a:tr h="5084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Maintenance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£150 - £300 per forklift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6845315"/>
                  </a:ext>
                </a:extLst>
              </a:tr>
              <a:tr h="5084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>
                          <a:effectLst/>
                        </a:rPr>
                        <a:t>Packing materials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100" kern="100" dirty="0">
                          <a:effectLst/>
                        </a:rPr>
                        <a:t>£0.20 to £0.80 per each online order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79434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78190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5B44741E-4F8A-4DC4-96E4-E4A2E555A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61FDC0C6-6677-4608-AE99-98D3C7BB1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89982C5-DDA9-41E0-8CF5-F83999C1B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A6E454F1-BC7B-4FC5-901F-84095FC67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E0BDA7F3-0D92-4CE5-B124-114C29D28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86F90B9-54A4-4A43-B853-11AA290E0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B5E538A9-6169-4720-88AE-7AE14BE80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59E5CEE5-D27F-4281-9293-590AD4163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2FCAD798-DEC5-4392-90CE-C46AD6CE6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40" name="Rectangle 39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5E75BD-128E-9655-E0D7-A79D8EA65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69773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Conclusion 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1057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61961-E5F3-14C4-7AE1-B1A0B3283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-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528AC-F2DA-A725-EB1A-695D293FC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68" y="1809922"/>
            <a:ext cx="11645819" cy="5048078"/>
          </a:xfrm>
        </p:spPr>
        <p:txBody>
          <a:bodyPr>
            <a:normAutofit lnSpcReduction="10000"/>
          </a:bodyPr>
          <a:lstStyle/>
          <a:p>
            <a:r>
              <a:rPr lang="en-US" sz="900" dirty="0">
                <a:solidFill>
                  <a:schemeClr val="tx1"/>
                </a:solidFill>
              </a:rPr>
              <a:t>Jones, B. (2024). </a:t>
            </a:r>
            <a:r>
              <a:rPr lang="en-US" sz="900" i="1" dirty="0">
                <a:solidFill>
                  <a:schemeClr val="tx1"/>
                </a:solidFill>
              </a:rPr>
              <a:t>9 Critical Factors for Choosing the Perfect Warehouse Location</a:t>
            </a:r>
            <a:r>
              <a:rPr lang="en-US" sz="900" dirty="0">
                <a:solidFill>
                  <a:schemeClr val="tx1"/>
                </a:solidFill>
              </a:rPr>
              <a:t>. [online] Deliberate Directions. Available at: </a:t>
            </a:r>
            <a:r>
              <a:rPr lang="en-US" sz="9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https://deliberatedirections.com/warehouse-location-selection-guide/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US" sz="900" dirty="0">
                <a:solidFill>
                  <a:schemeClr val="tx1"/>
                </a:solidFill>
              </a:rPr>
              <a:t>Chianne </a:t>
            </a:r>
            <a:r>
              <a:rPr lang="en-US" sz="900" dirty="0" err="1">
                <a:solidFill>
                  <a:schemeClr val="tx1"/>
                </a:solidFill>
              </a:rPr>
              <a:t>Rumgay</a:t>
            </a:r>
            <a:r>
              <a:rPr lang="en-US" sz="900" dirty="0">
                <a:solidFill>
                  <a:schemeClr val="tx1"/>
                </a:solidFill>
              </a:rPr>
              <a:t> (2026). </a:t>
            </a:r>
            <a:r>
              <a:rPr lang="en-US" sz="900" i="1" dirty="0">
                <a:solidFill>
                  <a:schemeClr val="tx1"/>
                </a:solidFill>
              </a:rPr>
              <a:t>Warehouse Location Strategy UK: Midlands Golden Triangle Explained</a:t>
            </a:r>
            <a:r>
              <a:rPr lang="en-US" sz="900" dirty="0">
                <a:solidFill>
                  <a:schemeClr val="tx1"/>
                </a:solidFill>
              </a:rPr>
              <a:t>. [online] The Logistics Junction: Insights and Strategies for Efficient Supply Chain Management. Available at: https://logisticsuk.org/warehouse-location-strategy-uk/ [Accessed 16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Matterport. (2023). </a:t>
            </a:r>
            <a:r>
              <a:rPr lang="en-US" sz="900" i="1" dirty="0">
                <a:solidFill>
                  <a:schemeClr val="tx1"/>
                </a:solidFill>
              </a:rPr>
              <a:t>Warehouse Design &amp; Layout Planning: Steps + Examples</a:t>
            </a:r>
            <a:r>
              <a:rPr lang="en-US" sz="900" dirty="0">
                <a:solidFill>
                  <a:schemeClr val="tx1"/>
                </a:solidFill>
              </a:rPr>
              <a:t>. [online] Available at: https://matterport.com/en-gb/learn/facility-management/warehouse-planning [Accessed 17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Geddes, C. (2025). </a:t>
            </a:r>
            <a:r>
              <a:rPr lang="en-US" sz="900" i="1" dirty="0">
                <a:solidFill>
                  <a:schemeClr val="tx1"/>
                </a:solidFill>
              </a:rPr>
              <a:t>The Pros and Cons of Different Warehouse Layout Designs - East Coast Storage Equipment Co.</a:t>
            </a:r>
            <a:r>
              <a:rPr lang="en-US" sz="900" dirty="0">
                <a:solidFill>
                  <a:schemeClr val="tx1"/>
                </a:solidFill>
              </a:rPr>
              <a:t> [online] East Coast Storage Equipment Co. Available at: </a:t>
            </a:r>
            <a:r>
              <a:rPr lang="en-US" sz="9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https://ecseco.com/blog/the-pros-and-cons-of-different-warehouse-layout-designs/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GB" sz="900" dirty="0">
                <a:solidFill>
                  <a:schemeClr val="tx1"/>
                </a:solidFill>
              </a:rPr>
              <a:t>the (2021). </a:t>
            </a:r>
            <a:r>
              <a:rPr lang="en-GB" sz="900" i="1" dirty="0">
                <a:solidFill>
                  <a:schemeClr val="tx1"/>
                </a:solidFill>
              </a:rPr>
              <a:t>Adjustable Pallet Racking | allstorageproviders.ie |</a:t>
            </a:r>
            <a:r>
              <a:rPr lang="en-GB" sz="900" dirty="0">
                <a:solidFill>
                  <a:schemeClr val="tx1"/>
                </a:solidFill>
              </a:rPr>
              <a:t>. [online] AllStorageProviders.ie. Available at: https://www.allstorageproviders.ie/adjustable-pallet-racking.html [Accessed 18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Trovato, S. (2025). </a:t>
            </a:r>
            <a:r>
              <a:rPr lang="en-US" sz="900" i="1" dirty="0">
                <a:solidFill>
                  <a:schemeClr val="tx1"/>
                </a:solidFill>
              </a:rPr>
              <a:t>10 best warehouse management software systems in 2025</a:t>
            </a:r>
            <a:r>
              <a:rPr lang="en-US" sz="900" dirty="0">
                <a:solidFill>
                  <a:schemeClr val="tx1"/>
                </a:solidFill>
              </a:rPr>
              <a:t>. [online] monday.com Blog. Available at: </a:t>
            </a:r>
            <a:r>
              <a:rPr lang="en-US" sz="9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https://monday.com/blog/project-management/warehouse-software/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US" sz="900" dirty="0">
                <a:solidFill>
                  <a:schemeClr val="tx1"/>
                </a:solidFill>
              </a:rPr>
              <a:t>Fryer, N. (2025). </a:t>
            </a:r>
            <a:r>
              <a:rPr lang="en-US" sz="900" i="1" dirty="0">
                <a:solidFill>
                  <a:schemeClr val="tx1"/>
                </a:solidFill>
              </a:rPr>
              <a:t>Supply Chain 24/7</a:t>
            </a:r>
            <a:r>
              <a:rPr lang="en-US" sz="900" dirty="0">
                <a:solidFill>
                  <a:schemeClr val="tx1"/>
                </a:solidFill>
              </a:rPr>
              <a:t>. [online] Supply Chain 24/7. Available at: https://www.supplychain247.com/article/hybrid-warehousing-resilience [Accessed 23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Chianne </a:t>
            </a:r>
            <a:r>
              <a:rPr lang="en-US" sz="900" dirty="0" err="1">
                <a:solidFill>
                  <a:schemeClr val="tx1"/>
                </a:solidFill>
              </a:rPr>
              <a:t>Rumgay</a:t>
            </a:r>
            <a:r>
              <a:rPr lang="en-US" sz="900" dirty="0">
                <a:solidFill>
                  <a:schemeClr val="tx1"/>
                </a:solidFill>
              </a:rPr>
              <a:t> (2026). </a:t>
            </a:r>
            <a:r>
              <a:rPr lang="en-US" sz="900" i="1" dirty="0">
                <a:solidFill>
                  <a:schemeClr val="tx1"/>
                </a:solidFill>
              </a:rPr>
              <a:t>UK Warehouse Safety Regulations: HSE Compliance, Risk Assessments, And Best Practices</a:t>
            </a:r>
            <a:r>
              <a:rPr lang="en-US" sz="900" dirty="0">
                <a:solidFill>
                  <a:schemeClr val="tx1"/>
                </a:solidFill>
              </a:rPr>
              <a:t>. [online] The Logistics Junction: Insights and Strategies for Efficient Supply Chain Management. Available at: https://logisticsuk.org/uk-warehouse-safety-regulations/ [Accessed 23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Region Security Guarding. (2025). </a:t>
            </a:r>
            <a:r>
              <a:rPr lang="en-US" sz="900" i="1" dirty="0">
                <a:solidFill>
                  <a:schemeClr val="tx1"/>
                </a:solidFill>
              </a:rPr>
              <a:t>Common Warehouse Security Risks and How to Prevent Them - Region Security Guarding</a:t>
            </a:r>
            <a:r>
              <a:rPr lang="en-US" sz="900" dirty="0">
                <a:solidFill>
                  <a:schemeClr val="tx1"/>
                </a:solidFill>
              </a:rPr>
              <a:t>. [online] Available at: </a:t>
            </a:r>
            <a:r>
              <a:rPr lang="en-US" sz="9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https://regionsecurityguarding.co.uk/blog/warehouse/common-warehouse-security-risks-and-how-to-prevent-them/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US" sz="900" dirty="0">
                <a:solidFill>
                  <a:schemeClr val="tx1"/>
                </a:solidFill>
              </a:rPr>
              <a:t>DEFRA (2024). </a:t>
            </a:r>
            <a:r>
              <a:rPr lang="en-US" sz="900" i="1" dirty="0">
                <a:solidFill>
                  <a:schemeClr val="tx1"/>
                </a:solidFill>
              </a:rPr>
              <a:t>Simpler recycling: workplace recycling in England</a:t>
            </a:r>
            <a:r>
              <a:rPr lang="en-US" sz="900" dirty="0">
                <a:solidFill>
                  <a:schemeClr val="tx1"/>
                </a:solidFill>
              </a:rPr>
              <a:t>. [online] GOV.UK. Available at: </a:t>
            </a:r>
            <a:r>
              <a:rPr lang="en-US" sz="9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https://www.gov.uk/guidance/simpler-recycling-workplace-recycling-in-england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US" sz="1000" dirty="0">
                <a:solidFill>
                  <a:schemeClr val="tx1"/>
                </a:solidFill>
              </a:rPr>
              <a:t>Hawkes, R. (2025). </a:t>
            </a:r>
            <a:r>
              <a:rPr lang="en-US" sz="1000" i="1" dirty="0">
                <a:solidFill>
                  <a:schemeClr val="tx1"/>
                </a:solidFill>
              </a:rPr>
              <a:t>Navigating Environmental Regulations in UK Logistics: A Guide for Companies in the Industry</a:t>
            </a:r>
            <a:r>
              <a:rPr lang="en-US" sz="1000" dirty="0">
                <a:solidFill>
                  <a:schemeClr val="tx1"/>
                </a:solidFill>
              </a:rPr>
              <a:t>. [online] Lester Aldridge. Available at: </a:t>
            </a:r>
            <a:r>
              <a:rPr lang="en-US" sz="1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https://www.lesteraldridge.com/blog/marine/navigating-environmental-regulations-in-uk-logistics-a-guide-for-companies-in-the-industry/</a:t>
            </a:r>
            <a:r>
              <a:rPr lang="en-US" sz="1000" dirty="0">
                <a:solidFill>
                  <a:schemeClr val="tx1"/>
                </a:solidFill>
              </a:rPr>
              <a:t>.</a:t>
            </a:r>
          </a:p>
          <a:p>
            <a:r>
              <a:rPr lang="en-US" sz="900" dirty="0">
                <a:solidFill>
                  <a:schemeClr val="tx1"/>
                </a:solidFill>
              </a:rPr>
              <a:t>Smurfitkappa.com. (2025). </a:t>
            </a:r>
            <a:r>
              <a:rPr lang="en-US" sz="900" i="1" dirty="0">
                <a:solidFill>
                  <a:schemeClr val="tx1"/>
                </a:solidFill>
              </a:rPr>
              <a:t>Sustainable packaging in 2025: An essential guide for UK businesses</a:t>
            </a:r>
            <a:r>
              <a:rPr lang="en-US" sz="900" dirty="0">
                <a:solidFill>
                  <a:schemeClr val="tx1"/>
                </a:solidFill>
              </a:rPr>
              <a:t>. [online] Available at: </a:t>
            </a:r>
            <a:r>
              <a:rPr lang="en-US" sz="900" dirty="0">
                <a:solidFill>
                  <a:schemeClr val="tx1"/>
                </a:solidFill>
                <a:hlinkClick r:id="rId8"/>
              </a:rPr>
              <a:t>https://www.smurfitkappa.com/uk/newsroom/blog/sustainable-packaging-guide</a:t>
            </a:r>
            <a:r>
              <a:rPr lang="en-US" sz="900" dirty="0">
                <a:solidFill>
                  <a:schemeClr val="tx1"/>
                </a:solidFill>
              </a:rPr>
              <a:t>.</a:t>
            </a:r>
          </a:p>
          <a:p>
            <a:r>
              <a:rPr lang="en-US" sz="900" dirty="0">
                <a:solidFill>
                  <a:schemeClr val="tx1"/>
                </a:solidFill>
              </a:rPr>
              <a:t>UK, T.D. (2025). How Much Does a Forklift Cost? Everything to Consider - Trucks Direct UK. [online] Trucks Direct UK. Available at: https://www.trucksdirectuk.co.uk/forklift-news/how-much-does-a-forklift-cost-everything-to-consider [Accessed 24 Mar. 2026].</a:t>
            </a:r>
          </a:p>
          <a:p>
            <a:r>
              <a:rPr lang="en-US" sz="900" dirty="0">
                <a:solidFill>
                  <a:schemeClr val="tx1"/>
                </a:solidFill>
              </a:rPr>
              <a:t>Statista (2019). UK: rental rates prime industrial property 2019 | Statista. [online] Statista. Available at: </a:t>
            </a:r>
            <a:r>
              <a:rPr lang="en-US" sz="900" dirty="0">
                <a:solidFill>
                  <a:schemeClr val="tx1"/>
                </a:solidFill>
                <a:hlinkClick r:id="rId9"/>
              </a:rPr>
              <a:t>https://www.statista.com/statistics/323030/prime-industrial-rent-costs-in-the-united-kingdom-uk/</a:t>
            </a:r>
            <a:r>
              <a:rPr lang="en-US" sz="900" dirty="0">
                <a:solidFill>
                  <a:schemeClr val="tx1"/>
                </a:solidFill>
              </a:rPr>
              <a:t>. </a:t>
            </a:r>
          </a:p>
          <a:p>
            <a:r>
              <a:rPr lang="en-US" sz="900" dirty="0">
                <a:solidFill>
                  <a:schemeClr val="tx1"/>
                </a:solidFill>
              </a:rPr>
              <a:t>Ons.gov.uk. (2021). </a:t>
            </a:r>
            <a:r>
              <a:rPr lang="en-US" sz="900" dirty="0" err="1">
                <a:solidFill>
                  <a:schemeClr val="tx1"/>
                </a:solidFill>
              </a:rPr>
              <a:t>Labour</a:t>
            </a:r>
            <a:r>
              <a:rPr lang="en-US" sz="900" dirty="0">
                <a:solidFill>
                  <a:schemeClr val="tx1"/>
                </a:solidFill>
              </a:rPr>
              <a:t> costs and </a:t>
            </a:r>
            <a:r>
              <a:rPr lang="en-US" sz="900" dirty="0" err="1">
                <a:solidFill>
                  <a:schemeClr val="tx1"/>
                </a:solidFill>
              </a:rPr>
              <a:t>labour</a:t>
            </a:r>
            <a:r>
              <a:rPr lang="en-US" sz="900" dirty="0">
                <a:solidFill>
                  <a:schemeClr val="tx1"/>
                </a:solidFill>
              </a:rPr>
              <a:t> income, UK - Office for National Statistics. [online] Available at: https://www.ons.gov.uk/economy/economicoutputandproductivity/productivitymeasures/datasets/labourcostsandlabourshare/curren</a:t>
            </a:r>
          </a:p>
        </p:txBody>
      </p:sp>
    </p:spTree>
    <p:extLst>
      <p:ext uri="{BB962C8B-B14F-4D97-AF65-F5344CB8AC3E}">
        <p14:creationId xmlns:p14="http://schemas.microsoft.com/office/powerpoint/2010/main" val="26618929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1541</TotalTime>
  <Words>1819</Words>
  <Application>Microsoft Office PowerPoint</Application>
  <PresentationFormat>Widescreen</PresentationFormat>
  <Paragraphs>193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Abadi</vt:lpstr>
      <vt:lpstr>Aptos</vt:lpstr>
      <vt:lpstr>Arial</vt:lpstr>
      <vt:lpstr>Century Gothic</vt:lpstr>
      <vt:lpstr>Roboto</vt:lpstr>
      <vt:lpstr>Wingdings</vt:lpstr>
      <vt:lpstr>Wingdings 3</vt:lpstr>
      <vt:lpstr>Ion Boardroom</vt:lpstr>
      <vt:lpstr>Warehousing and Inventory Operations ACMA 4024</vt:lpstr>
      <vt:lpstr>Agenda </vt:lpstr>
      <vt:lpstr>Introduction </vt:lpstr>
      <vt:lpstr>Determining Warehouse objectives </vt:lpstr>
      <vt:lpstr>Site selection – 9 main factors </vt:lpstr>
      <vt:lpstr>Site selection – The Midlands Golden triangle </vt:lpstr>
      <vt:lpstr>Building Design &amp; layout </vt:lpstr>
      <vt:lpstr>Storage Solutions </vt:lpstr>
      <vt:lpstr>Equipment Requirements – for hypothetical warehouse   </vt:lpstr>
      <vt:lpstr>Technology &amp; WMS</vt:lpstr>
      <vt:lpstr>Inventory Management Approach </vt:lpstr>
      <vt:lpstr>Health &amp; Safety Requirements </vt:lpstr>
      <vt:lpstr>Environmental &amp; Sustainability Factors </vt:lpstr>
      <vt:lpstr>Risks Faced </vt:lpstr>
      <vt:lpstr>Cost Planning  (Example Costs) </vt:lpstr>
      <vt:lpstr>Conclusion </vt:lpstr>
      <vt:lpstr>References -  </vt:lpstr>
    </vt:vector>
  </TitlesOfParts>
  <Company>SAFRAN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SIDOLI Dom (SAFRAN SEATS)</dc:creator>
  <cp:lastModifiedBy>SIDOLI Dom (SAFRAN SEATS)</cp:lastModifiedBy>
  <cp:revision>26</cp:revision>
  <dcterms:created xsi:type="dcterms:W3CDTF">2026-03-16T08:47:01Z</dcterms:created>
  <dcterms:modified xsi:type="dcterms:W3CDTF">2026-03-24T09:13:41Z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24ffcea-f25b-491e-9dc9-834516f3550e_Enabled">
    <vt:lpwstr>true</vt:lpwstr>
  </property>
  <property fmtid="{D5CDD505-2E9C-101B-9397-08002B2CF9AE}" pid="3" name="MSIP_Label_024ffcea-f25b-491e-9dc9-834516f3550e_SetDate">
    <vt:lpwstr>2026-03-16T09:30:15Z</vt:lpwstr>
  </property>
  <property fmtid="{D5CDD505-2E9C-101B-9397-08002B2CF9AE}" pid="4" name="MSIP_Label_024ffcea-f25b-491e-9dc9-834516f3550e_Method">
    <vt:lpwstr>Standard</vt:lpwstr>
  </property>
  <property fmtid="{D5CDD505-2E9C-101B-9397-08002B2CF9AE}" pid="5" name="MSIP_Label_024ffcea-f25b-491e-9dc9-834516f3550e_Name">
    <vt:lpwstr>C2 - restricted</vt:lpwstr>
  </property>
  <property fmtid="{D5CDD505-2E9C-101B-9397-08002B2CF9AE}" pid="6" name="MSIP_Label_024ffcea-f25b-491e-9dc9-834516f3550e_SiteId">
    <vt:lpwstr>d52b49b7-0c8f-4d89-8c4f-f20517306e08</vt:lpwstr>
  </property>
  <property fmtid="{D5CDD505-2E9C-101B-9397-08002B2CF9AE}" pid="7" name="MSIP_Label_024ffcea-f25b-491e-9dc9-834516f3550e_ActionId">
    <vt:lpwstr>54d34198-c051-4490-84fe-ed73946a7465</vt:lpwstr>
  </property>
  <property fmtid="{D5CDD505-2E9C-101B-9397-08002B2CF9AE}" pid="8" name="MSIP_Label_024ffcea-f25b-491e-9dc9-834516f3550e_ContentBits">
    <vt:lpwstr>1</vt:lpwstr>
  </property>
  <property fmtid="{D5CDD505-2E9C-101B-9397-08002B2CF9AE}" pid="9" name="MSIP_Label_024ffcea-f25b-491e-9dc9-834516f3550e_Tag">
    <vt:lpwstr>10, 3, 0, 1</vt:lpwstr>
  </property>
  <property fmtid="{D5CDD505-2E9C-101B-9397-08002B2CF9AE}" pid="10" name="ClassificationContentMarkingHeaderLocations">
    <vt:lpwstr>DashVTI:8</vt:lpwstr>
  </property>
  <property fmtid="{D5CDD505-2E9C-101B-9397-08002B2CF9AE}" pid="11" name="ClassificationContentMarkingHeaderText">
    <vt:lpwstr>C2 - Confidential</vt:lpwstr>
  </property>
</Properties>
</file>