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9" r:id="rId4"/>
    <p:sldId id="258"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6" d="100"/>
          <a:sy n="116" d="100"/>
        </p:scale>
        <p:origin x="3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F8511FD-C478-4E63-B2E3-94BD4C7870E6}" type="datetimeFigureOut">
              <a:rPr lang="en-GB" smtClean="0"/>
              <a:t>08/11/2017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FFDA7D-66FE-4A72-AAE1-669649A652C1}" type="slidenum">
              <a:rPr lang="en-GB" smtClean="0"/>
              <a:t>‹#›</a:t>
            </a:fld>
            <a:endParaRPr lang="en-GB"/>
          </a:p>
        </p:txBody>
      </p:sp>
    </p:spTree>
    <p:extLst>
      <p:ext uri="{BB962C8B-B14F-4D97-AF65-F5344CB8AC3E}">
        <p14:creationId xmlns:p14="http://schemas.microsoft.com/office/powerpoint/2010/main" val="9686713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4F8511FD-C478-4E63-B2E3-94BD4C7870E6}" type="datetimeFigureOut">
              <a:rPr lang="en-GB" smtClean="0"/>
              <a:t>08/11/2017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FFDA7D-66FE-4A72-AAE1-669649A652C1}" type="slidenum">
              <a:rPr lang="en-GB" smtClean="0"/>
              <a:t>‹#›</a:t>
            </a:fld>
            <a:endParaRPr lang="en-GB"/>
          </a:p>
        </p:txBody>
      </p:sp>
    </p:spTree>
    <p:extLst>
      <p:ext uri="{BB962C8B-B14F-4D97-AF65-F5344CB8AC3E}">
        <p14:creationId xmlns:p14="http://schemas.microsoft.com/office/powerpoint/2010/main" val="11403641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F8511FD-C478-4E63-B2E3-94BD4C7870E6}" type="datetimeFigureOut">
              <a:rPr lang="en-GB" smtClean="0"/>
              <a:t>08/11/2017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FFDA7D-66FE-4A72-AAE1-669649A652C1}" type="slidenum">
              <a:rPr lang="en-GB" smtClean="0"/>
              <a:t>‹#›</a:t>
            </a:fld>
            <a:endParaRPr lang="en-GB"/>
          </a:p>
        </p:txBody>
      </p:sp>
    </p:spTree>
    <p:extLst>
      <p:ext uri="{BB962C8B-B14F-4D97-AF65-F5344CB8AC3E}">
        <p14:creationId xmlns:p14="http://schemas.microsoft.com/office/powerpoint/2010/main" val="23814221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F8511FD-C478-4E63-B2E3-94BD4C7870E6}" type="datetimeFigureOut">
              <a:rPr lang="en-GB" smtClean="0"/>
              <a:t>08/11/2017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3FFDA7D-66FE-4A72-AAE1-669649A652C1}" type="slidenum">
              <a:rPr lang="en-GB" smtClean="0"/>
              <a:t>‹#›</a:t>
            </a:fld>
            <a:endParaRPr lang="en-GB"/>
          </a:p>
        </p:txBody>
      </p:sp>
    </p:spTree>
    <p:extLst>
      <p:ext uri="{BB962C8B-B14F-4D97-AF65-F5344CB8AC3E}">
        <p14:creationId xmlns:p14="http://schemas.microsoft.com/office/powerpoint/2010/main" val="15218863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F8511FD-C478-4E63-B2E3-94BD4C7870E6}" type="datetimeFigureOut">
              <a:rPr lang="en-GB" smtClean="0"/>
              <a:t>08/11/2017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3FFDA7D-66FE-4A72-AAE1-669649A652C1}" type="slidenum">
              <a:rPr lang="en-GB" smtClean="0"/>
              <a:t>‹#›</a:t>
            </a:fld>
            <a:endParaRPr lang="en-GB"/>
          </a:p>
        </p:txBody>
      </p:sp>
    </p:spTree>
    <p:extLst>
      <p:ext uri="{BB962C8B-B14F-4D97-AF65-F5344CB8AC3E}">
        <p14:creationId xmlns:p14="http://schemas.microsoft.com/office/powerpoint/2010/main" val="13941182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4F8511FD-C478-4E63-B2E3-94BD4C7870E6}" type="datetimeFigureOut">
              <a:rPr lang="en-GB" smtClean="0"/>
              <a:t>08/11/2017</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43FFDA7D-66FE-4A72-AAE1-669649A652C1}" type="slidenum">
              <a:rPr lang="en-GB" smtClean="0"/>
              <a:t>‹#›</a:t>
            </a:fld>
            <a:endParaRPr lang="en-GB"/>
          </a:p>
        </p:txBody>
      </p:sp>
    </p:spTree>
    <p:extLst>
      <p:ext uri="{BB962C8B-B14F-4D97-AF65-F5344CB8AC3E}">
        <p14:creationId xmlns:p14="http://schemas.microsoft.com/office/powerpoint/2010/main" val="19276962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F8511FD-C478-4E63-B2E3-94BD4C7870E6}" type="datetimeFigureOut">
              <a:rPr lang="en-GB" smtClean="0"/>
              <a:t>08/11/2017</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43FFDA7D-66FE-4A72-AAE1-669649A652C1}" type="slidenum">
              <a:rPr lang="en-GB" smtClean="0"/>
              <a:t>‹#›</a:t>
            </a:fld>
            <a:endParaRPr lang="en-GB"/>
          </a:p>
        </p:txBody>
      </p:sp>
    </p:spTree>
    <p:extLst>
      <p:ext uri="{BB962C8B-B14F-4D97-AF65-F5344CB8AC3E}">
        <p14:creationId xmlns:p14="http://schemas.microsoft.com/office/powerpoint/2010/main" val="2876219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4F8511FD-C478-4E63-B2E3-94BD4C7870E6}" type="datetimeFigureOut">
              <a:rPr lang="en-GB" smtClean="0"/>
              <a:t>08/11/2017</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43FFDA7D-66FE-4A72-AAE1-669649A652C1}" type="slidenum">
              <a:rPr lang="en-GB" smtClean="0"/>
              <a:t>‹#›</a:t>
            </a:fld>
            <a:endParaRPr lang="en-GB"/>
          </a:p>
        </p:txBody>
      </p:sp>
    </p:spTree>
    <p:extLst>
      <p:ext uri="{BB962C8B-B14F-4D97-AF65-F5344CB8AC3E}">
        <p14:creationId xmlns:p14="http://schemas.microsoft.com/office/powerpoint/2010/main" val="20915523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F8511FD-C478-4E63-B2E3-94BD4C7870E6}" type="datetimeFigureOut">
              <a:rPr lang="en-GB" smtClean="0"/>
              <a:t>08/11/2017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3FFDA7D-66FE-4A72-AAE1-669649A652C1}" type="slidenum">
              <a:rPr lang="en-GB" smtClean="0"/>
              <a:t>‹#›</a:t>
            </a:fld>
            <a:endParaRPr lang="en-GB"/>
          </a:p>
        </p:txBody>
      </p:sp>
    </p:spTree>
    <p:extLst>
      <p:ext uri="{BB962C8B-B14F-4D97-AF65-F5344CB8AC3E}">
        <p14:creationId xmlns:p14="http://schemas.microsoft.com/office/powerpoint/2010/main" val="11358854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F8511FD-C478-4E63-B2E3-94BD4C7870E6}" type="datetimeFigureOut">
              <a:rPr lang="en-GB" smtClean="0"/>
              <a:t>08/11/2017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3FFDA7D-66FE-4A72-AAE1-669649A652C1}" type="slidenum">
              <a:rPr lang="en-GB" smtClean="0"/>
              <a:t>‹#›</a:t>
            </a:fld>
            <a:endParaRPr lang="en-GB"/>
          </a:p>
        </p:txBody>
      </p:sp>
    </p:spTree>
    <p:extLst>
      <p:ext uri="{BB962C8B-B14F-4D97-AF65-F5344CB8AC3E}">
        <p14:creationId xmlns:p14="http://schemas.microsoft.com/office/powerpoint/2010/main" val="38862720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F8511FD-C478-4E63-B2E3-94BD4C7870E6}" type="datetimeFigureOut">
              <a:rPr lang="en-GB" smtClean="0"/>
              <a:t>08/11/2017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FFDA7D-66FE-4A72-AAE1-669649A652C1}" type="slidenum">
              <a:rPr lang="en-GB" smtClean="0"/>
              <a:t>‹#›</a:t>
            </a:fld>
            <a:endParaRPr lang="en-GB"/>
          </a:p>
        </p:txBody>
      </p:sp>
    </p:spTree>
    <p:extLst>
      <p:ext uri="{BB962C8B-B14F-4D97-AF65-F5344CB8AC3E}">
        <p14:creationId xmlns:p14="http://schemas.microsoft.com/office/powerpoint/2010/main" val="34787010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F8511FD-C478-4E63-B2E3-94BD4C7870E6}" type="datetimeFigureOut">
              <a:rPr lang="en-GB" smtClean="0"/>
              <a:t>08/11/2017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FFDA7D-66FE-4A72-AAE1-669649A652C1}"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9480225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F8511FD-C478-4E63-B2E3-94BD4C7870E6}" type="datetimeFigureOut">
              <a:rPr lang="en-GB" smtClean="0"/>
              <a:t>08/11/2017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FFDA7D-66FE-4A72-AAE1-669649A652C1}" type="slidenum">
              <a:rPr lang="en-GB" smtClean="0"/>
              <a:t>‹#›</a:t>
            </a:fld>
            <a:endParaRPr lang="en-GB"/>
          </a:p>
        </p:txBody>
      </p:sp>
    </p:spTree>
    <p:extLst>
      <p:ext uri="{BB962C8B-B14F-4D97-AF65-F5344CB8AC3E}">
        <p14:creationId xmlns:p14="http://schemas.microsoft.com/office/powerpoint/2010/main" val="27131873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F8511FD-C478-4E63-B2E3-94BD4C7870E6}" type="datetimeFigureOut">
              <a:rPr lang="en-GB" smtClean="0"/>
              <a:t>08/11/2017</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FFDA7D-66FE-4A72-AAE1-669649A652C1}" type="slidenum">
              <a:rPr lang="en-GB" smtClean="0"/>
              <a:t>‹#›</a:t>
            </a:fld>
            <a:endParaRPr lang="en-GB"/>
          </a:p>
        </p:txBody>
      </p:sp>
    </p:spTree>
    <p:extLst>
      <p:ext uri="{BB962C8B-B14F-4D97-AF65-F5344CB8AC3E}">
        <p14:creationId xmlns:p14="http://schemas.microsoft.com/office/powerpoint/2010/main" val="40238289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F8511FD-C478-4E63-B2E3-94BD4C7870E6}" type="datetimeFigureOut">
              <a:rPr lang="en-GB" smtClean="0"/>
              <a:t>08/11/2017</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FFDA7D-66FE-4A72-AAE1-669649A652C1}" type="slidenum">
              <a:rPr lang="en-GB" smtClean="0"/>
              <a:t>‹#›</a:t>
            </a:fld>
            <a:endParaRPr lang="en-GB"/>
          </a:p>
        </p:txBody>
      </p:sp>
    </p:spTree>
    <p:extLst>
      <p:ext uri="{BB962C8B-B14F-4D97-AF65-F5344CB8AC3E}">
        <p14:creationId xmlns:p14="http://schemas.microsoft.com/office/powerpoint/2010/main" val="20580645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F8511FD-C478-4E63-B2E3-94BD4C7870E6}" type="datetimeFigureOut">
              <a:rPr lang="en-GB" smtClean="0"/>
              <a:t>08/11/2017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FFDA7D-66FE-4A72-AAE1-669649A652C1}" type="slidenum">
              <a:rPr lang="en-GB" smtClean="0"/>
              <a:t>‹#›</a:t>
            </a:fld>
            <a:endParaRPr lang="en-GB"/>
          </a:p>
        </p:txBody>
      </p:sp>
    </p:spTree>
    <p:extLst>
      <p:ext uri="{BB962C8B-B14F-4D97-AF65-F5344CB8AC3E}">
        <p14:creationId xmlns:p14="http://schemas.microsoft.com/office/powerpoint/2010/main" val="4873543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F8511FD-C478-4E63-B2E3-94BD4C7870E6}" type="datetimeFigureOut">
              <a:rPr lang="en-GB" smtClean="0"/>
              <a:t>08/11/2017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FFDA7D-66FE-4A72-AAE1-669649A652C1}" type="slidenum">
              <a:rPr lang="en-GB" smtClean="0"/>
              <a:t>‹#›</a:t>
            </a:fld>
            <a:endParaRPr lang="en-GB"/>
          </a:p>
        </p:txBody>
      </p:sp>
    </p:spTree>
    <p:extLst>
      <p:ext uri="{BB962C8B-B14F-4D97-AF65-F5344CB8AC3E}">
        <p14:creationId xmlns:p14="http://schemas.microsoft.com/office/powerpoint/2010/main" val="20142088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F8511FD-C478-4E63-B2E3-94BD4C7870E6}" type="datetimeFigureOut">
              <a:rPr lang="en-GB" smtClean="0"/>
              <a:t>08/11/2017</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43FFDA7D-66FE-4A72-AAE1-669649A652C1}" type="slidenum">
              <a:rPr lang="en-GB" smtClean="0"/>
              <a:t>‹#›</a:t>
            </a:fld>
            <a:endParaRPr lang="en-GB"/>
          </a:p>
        </p:txBody>
      </p:sp>
    </p:spTree>
    <p:extLst>
      <p:ext uri="{BB962C8B-B14F-4D97-AF65-F5344CB8AC3E}">
        <p14:creationId xmlns:p14="http://schemas.microsoft.com/office/powerpoint/2010/main" val="3691879816"/>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Harvard Referencing</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21457936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School of Social Justice and Inclusion Handbook</a:t>
            </a:r>
            <a:br>
              <a:rPr lang="en-GB" dirty="0" smtClean="0"/>
            </a:br>
            <a:r>
              <a:rPr lang="en-GB" dirty="0" smtClean="0"/>
              <a:t>Harvard Referencing Guide.</a:t>
            </a:r>
            <a:endParaRPr lang="en-GB" dirty="0"/>
          </a:p>
        </p:txBody>
      </p:sp>
      <p:sp>
        <p:nvSpPr>
          <p:cNvPr id="3" name="Content Placeholder 2"/>
          <p:cNvSpPr>
            <a:spLocks noGrp="1"/>
          </p:cNvSpPr>
          <p:nvPr>
            <p:ph idx="1"/>
          </p:nvPr>
        </p:nvSpPr>
        <p:spPr>
          <a:xfrm>
            <a:off x="646111" y="2777848"/>
            <a:ext cx="8946541" cy="4195481"/>
          </a:xfrm>
        </p:spPr>
        <p:txBody>
          <a:bodyPr/>
          <a:lstStyle/>
          <a:p>
            <a:r>
              <a:rPr lang="en-GB" b="1" dirty="0" smtClean="0"/>
              <a:t>THE SSJI HANDBOOK IS THE TOOL YOU USE WHEN WRITING ANY PIECE OF COURSEWORK IN ORDER TO ENSURE YOU ARE REFERENCING CORRECTLY.</a:t>
            </a:r>
          </a:p>
          <a:p>
            <a:r>
              <a:rPr lang="en-GB" b="1" dirty="0" smtClean="0"/>
              <a:t>REFERENCING REQUIRES PRACTICE SO ALL YOUR COURSE WORK SHOULD BE WRITTEN WITH THIS GUIDANCE TO HAND!</a:t>
            </a:r>
            <a:endParaRPr lang="en-GB" b="1" dirty="0"/>
          </a:p>
        </p:txBody>
      </p:sp>
    </p:spTree>
    <p:extLst>
      <p:ext uri="{BB962C8B-B14F-4D97-AF65-F5344CB8AC3E}">
        <p14:creationId xmlns:p14="http://schemas.microsoft.com/office/powerpoint/2010/main" val="1581538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Referencing?</a:t>
            </a:r>
            <a:endParaRPr lang="en-GB" dirty="0"/>
          </a:p>
        </p:txBody>
      </p:sp>
      <p:sp>
        <p:nvSpPr>
          <p:cNvPr id="3" name="Content Placeholder 2"/>
          <p:cNvSpPr>
            <a:spLocks noGrp="1"/>
          </p:cNvSpPr>
          <p:nvPr>
            <p:ph idx="1"/>
          </p:nvPr>
        </p:nvSpPr>
        <p:spPr/>
        <p:txBody>
          <a:bodyPr>
            <a:normAutofit/>
          </a:bodyPr>
          <a:lstStyle/>
          <a:p>
            <a:r>
              <a:rPr lang="en-GB" dirty="0" smtClean="0"/>
              <a:t>Referencing (or Citing) means you have acknowledged you have taken ideas or words from an article or book you have read. It can also include CDs, DVDs and other sources such as the internet.</a:t>
            </a:r>
          </a:p>
          <a:p>
            <a:r>
              <a:rPr lang="en-GB" dirty="0" smtClean="0"/>
              <a:t>It is essential that you reference correctly. Failure to reference means that your work could be considered </a:t>
            </a:r>
            <a:r>
              <a:rPr lang="en-GB" b="1" dirty="0" smtClean="0"/>
              <a:t>plagiarised.</a:t>
            </a:r>
            <a:endParaRPr lang="en-GB" dirty="0"/>
          </a:p>
        </p:txBody>
      </p:sp>
    </p:spTree>
    <p:extLst>
      <p:ext uri="{BB962C8B-B14F-4D97-AF65-F5344CB8AC3E}">
        <p14:creationId xmlns:p14="http://schemas.microsoft.com/office/powerpoint/2010/main" val="26995248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referencing?</a:t>
            </a:r>
            <a:endParaRPr lang="en-GB" dirty="0"/>
          </a:p>
        </p:txBody>
      </p:sp>
      <p:sp>
        <p:nvSpPr>
          <p:cNvPr id="3" name="Content Placeholder 2"/>
          <p:cNvSpPr>
            <a:spLocks noGrp="1"/>
          </p:cNvSpPr>
          <p:nvPr>
            <p:ph idx="1"/>
          </p:nvPr>
        </p:nvSpPr>
        <p:spPr/>
        <p:txBody>
          <a:bodyPr/>
          <a:lstStyle/>
          <a:p>
            <a:r>
              <a:rPr lang="en-GB" dirty="0" smtClean="0"/>
              <a:t>The whole process of referencing involves you maintaining a detailed account of every piece of information you use.</a:t>
            </a:r>
          </a:p>
          <a:p>
            <a:r>
              <a:rPr lang="en-GB" u="sng" dirty="0" smtClean="0"/>
              <a:t>Record keeping is essential</a:t>
            </a:r>
            <a:r>
              <a:rPr lang="en-GB" dirty="0" smtClean="0"/>
              <a:t>. Make sure that you make a note of every article, document and source that you have used for each piece of work.</a:t>
            </a:r>
            <a:endParaRPr lang="en-GB" dirty="0"/>
          </a:p>
        </p:txBody>
      </p:sp>
    </p:spTree>
    <p:extLst>
      <p:ext uri="{BB962C8B-B14F-4D97-AF65-F5344CB8AC3E}">
        <p14:creationId xmlns:p14="http://schemas.microsoft.com/office/powerpoint/2010/main" val="36695867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Citing Authors in Assignment Text</a:t>
            </a:r>
            <a:endParaRPr lang="en-GB" dirty="0"/>
          </a:p>
        </p:txBody>
      </p:sp>
      <p:sp>
        <p:nvSpPr>
          <p:cNvPr id="3" name="Content Placeholder 2"/>
          <p:cNvSpPr>
            <a:spLocks noGrp="1"/>
          </p:cNvSpPr>
          <p:nvPr>
            <p:ph idx="1"/>
          </p:nvPr>
        </p:nvSpPr>
        <p:spPr/>
        <p:txBody>
          <a:bodyPr/>
          <a:lstStyle/>
          <a:p>
            <a:r>
              <a:rPr lang="en-GB" dirty="0" smtClean="0"/>
              <a:t>Cottrell (2003) suggests that success at Higher Education is about more than being clever.</a:t>
            </a:r>
          </a:p>
          <a:p>
            <a:endParaRPr lang="en-GB" dirty="0"/>
          </a:p>
          <a:p>
            <a:r>
              <a:rPr lang="en-GB" dirty="0" smtClean="0"/>
              <a:t>Success at Higher Education is about more than being clever, this view is supported by Cottrell (2003)</a:t>
            </a:r>
          </a:p>
          <a:p>
            <a:pPr marL="0" indent="0">
              <a:buNone/>
            </a:pPr>
            <a:endParaRPr lang="en-GB" dirty="0"/>
          </a:p>
        </p:txBody>
      </p:sp>
    </p:spTree>
    <p:extLst>
      <p:ext uri="{BB962C8B-B14F-4D97-AF65-F5344CB8AC3E}">
        <p14:creationId xmlns:p14="http://schemas.microsoft.com/office/powerpoint/2010/main" val="37142268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Citing authors indirectly in the text</a:t>
            </a:r>
            <a:endParaRPr lang="en-GB" dirty="0"/>
          </a:p>
        </p:txBody>
      </p:sp>
      <p:sp>
        <p:nvSpPr>
          <p:cNvPr id="3" name="Content Placeholder 2"/>
          <p:cNvSpPr>
            <a:spLocks noGrp="1"/>
          </p:cNvSpPr>
          <p:nvPr>
            <p:ph idx="1"/>
          </p:nvPr>
        </p:nvSpPr>
        <p:spPr/>
        <p:txBody>
          <a:bodyPr/>
          <a:lstStyle/>
          <a:p>
            <a:r>
              <a:rPr lang="en-GB" dirty="0" smtClean="0"/>
              <a:t>This is when you make a statement and then cite a reference as evidence.</a:t>
            </a:r>
          </a:p>
          <a:p>
            <a:r>
              <a:rPr lang="en-GB" dirty="0" smtClean="0"/>
              <a:t>For example:</a:t>
            </a:r>
          </a:p>
          <a:p>
            <a:pPr marL="457200" lvl="1" indent="0">
              <a:buNone/>
            </a:pPr>
            <a:r>
              <a:rPr lang="en-GB" dirty="0" smtClean="0"/>
              <a:t>Studying at Higher Education about more than being clever (Cottrell, 2003).</a:t>
            </a:r>
          </a:p>
          <a:p>
            <a:pPr marL="457200" lvl="1" indent="0">
              <a:buNone/>
            </a:pPr>
            <a:endParaRPr lang="en-GB" dirty="0"/>
          </a:p>
          <a:p>
            <a:r>
              <a:rPr lang="en-GB" dirty="0" smtClean="0"/>
              <a:t>Here the author and date are all in brackets after the statement is being made.</a:t>
            </a:r>
            <a:endParaRPr lang="en-GB" dirty="0"/>
          </a:p>
        </p:txBody>
      </p:sp>
    </p:spTree>
    <p:extLst>
      <p:ext uri="{BB962C8B-B14F-4D97-AF65-F5344CB8AC3E}">
        <p14:creationId xmlns:p14="http://schemas.microsoft.com/office/powerpoint/2010/main" val="16470138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Citing two authors</a:t>
            </a:r>
            <a:endParaRPr lang="en-GB" dirty="0"/>
          </a:p>
        </p:txBody>
      </p:sp>
      <p:sp>
        <p:nvSpPr>
          <p:cNvPr id="3" name="Content Placeholder 2"/>
          <p:cNvSpPr>
            <a:spLocks noGrp="1"/>
          </p:cNvSpPr>
          <p:nvPr>
            <p:ph idx="1"/>
          </p:nvPr>
        </p:nvSpPr>
        <p:spPr/>
        <p:txBody>
          <a:bodyPr/>
          <a:lstStyle/>
          <a:p>
            <a:r>
              <a:rPr lang="en-GB" u="sng" dirty="0" smtClean="0"/>
              <a:t>Citing more than one author directly in the text</a:t>
            </a:r>
          </a:p>
          <a:p>
            <a:endParaRPr lang="en-GB" dirty="0"/>
          </a:p>
          <a:p>
            <a:r>
              <a:rPr lang="en-GB" dirty="0" smtClean="0"/>
              <a:t>For example</a:t>
            </a:r>
          </a:p>
          <a:p>
            <a:pPr marL="457200" lvl="1" indent="0">
              <a:buNone/>
            </a:pPr>
            <a:r>
              <a:rPr lang="en-GB" dirty="0" smtClean="0"/>
              <a:t>Cottrell (2003) and Freeman (1991) suggest success at Higher Education about more than being clever.</a:t>
            </a:r>
          </a:p>
          <a:p>
            <a:pPr marL="457200" lvl="1" indent="0">
              <a:buNone/>
            </a:pPr>
            <a:r>
              <a:rPr lang="en-GB" dirty="0" smtClean="0"/>
              <a:t>Or</a:t>
            </a:r>
          </a:p>
          <a:p>
            <a:pPr marL="457200" lvl="1" indent="0">
              <a:buNone/>
            </a:pPr>
            <a:r>
              <a:rPr lang="en-GB" dirty="0" smtClean="0"/>
              <a:t>This view is supported by Cottrell (2003) and Freeman (1991)</a:t>
            </a:r>
            <a:endParaRPr lang="en-GB" dirty="0"/>
          </a:p>
        </p:txBody>
      </p:sp>
    </p:spTree>
    <p:extLst>
      <p:ext uri="{BB962C8B-B14F-4D97-AF65-F5344CB8AC3E}">
        <p14:creationId xmlns:p14="http://schemas.microsoft.com/office/powerpoint/2010/main" val="6962389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Citing two authors</a:t>
            </a:r>
            <a:endParaRPr lang="en-GB" dirty="0"/>
          </a:p>
        </p:txBody>
      </p:sp>
      <p:sp>
        <p:nvSpPr>
          <p:cNvPr id="3" name="Content Placeholder 2"/>
          <p:cNvSpPr>
            <a:spLocks noGrp="1"/>
          </p:cNvSpPr>
          <p:nvPr>
            <p:ph idx="1"/>
          </p:nvPr>
        </p:nvSpPr>
        <p:spPr/>
        <p:txBody>
          <a:bodyPr/>
          <a:lstStyle/>
          <a:p>
            <a:r>
              <a:rPr lang="en-GB" u="sng" dirty="0" smtClean="0"/>
              <a:t>Citing more than one author indirectly in the text</a:t>
            </a:r>
          </a:p>
          <a:p>
            <a:r>
              <a:rPr lang="en-GB" dirty="0" smtClean="0"/>
              <a:t>For example:</a:t>
            </a:r>
          </a:p>
          <a:p>
            <a:pPr marL="457200" lvl="1" indent="0">
              <a:buNone/>
            </a:pPr>
            <a:r>
              <a:rPr lang="en-GB" dirty="0" smtClean="0"/>
              <a:t>Several authors suggest that success at Higher Education about more than being clever (Cottrell, 2003; Freeman, 1991; Rose, 1985).</a:t>
            </a:r>
          </a:p>
          <a:p>
            <a:pPr marL="457200" lvl="1" indent="0">
              <a:buNone/>
            </a:pPr>
            <a:endParaRPr lang="en-GB" dirty="0"/>
          </a:p>
          <a:p>
            <a:pPr marL="457200" lvl="1" indent="0">
              <a:buNone/>
            </a:pPr>
            <a:endParaRPr lang="en-GB" dirty="0" smtClean="0"/>
          </a:p>
          <a:p>
            <a:r>
              <a:rPr lang="en-GB" dirty="0" smtClean="0"/>
              <a:t>Remember if you indicated something is a widely held view or that several authors have suggested a point of view, then you must cite several authors where you have read this information.</a:t>
            </a:r>
            <a:endParaRPr lang="en-GB" dirty="0"/>
          </a:p>
        </p:txBody>
      </p:sp>
    </p:spTree>
    <p:extLst>
      <p:ext uri="{BB962C8B-B14F-4D97-AF65-F5344CB8AC3E}">
        <p14:creationId xmlns:p14="http://schemas.microsoft.com/office/powerpoint/2010/main" val="24547634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Citing two or three authors for the same work.</a:t>
            </a:r>
            <a:endParaRPr lang="en-GB" dirty="0"/>
          </a:p>
        </p:txBody>
      </p:sp>
      <p:sp>
        <p:nvSpPr>
          <p:cNvPr id="3" name="Content Placeholder 2"/>
          <p:cNvSpPr>
            <a:spLocks noGrp="1"/>
          </p:cNvSpPr>
          <p:nvPr>
            <p:ph idx="1"/>
          </p:nvPr>
        </p:nvSpPr>
        <p:spPr/>
        <p:txBody>
          <a:bodyPr/>
          <a:lstStyle/>
          <a:p>
            <a:r>
              <a:rPr lang="en-GB" dirty="0" smtClean="0"/>
              <a:t>When there are two or three authors for a work they should all be noted in the text: </a:t>
            </a:r>
            <a:r>
              <a:rPr lang="en-GB" b="1" dirty="0" smtClean="0"/>
              <a:t>Please note their names should be listed in the order in which they appear in the title page.</a:t>
            </a:r>
            <a:endParaRPr lang="en-GB" dirty="0" smtClean="0"/>
          </a:p>
          <a:p>
            <a:endParaRPr lang="en-GB" dirty="0"/>
          </a:p>
          <a:p>
            <a:r>
              <a:rPr lang="en-GB" dirty="0" smtClean="0"/>
              <a:t>For Example:</a:t>
            </a:r>
          </a:p>
          <a:p>
            <a:pPr marL="0" indent="0">
              <a:buNone/>
            </a:pPr>
            <a:r>
              <a:rPr lang="en-GB" u="sng" dirty="0" smtClean="0"/>
              <a:t>Citing authors directly in the text</a:t>
            </a:r>
            <a:endParaRPr lang="en-GB" dirty="0" smtClean="0"/>
          </a:p>
          <a:p>
            <a:pPr marL="0" indent="0">
              <a:buNone/>
            </a:pPr>
            <a:r>
              <a:rPr lang="en-GB" dirty="0" smtClean="0"/>
              <a:t>Davies, Williams and Evans (2008) in their recent research paper found that…</a:t>
            </a:r>
          </a:p>
          <a:p>
            <a:pPr marL="0" indent="0">
              <a:buNone/>
            </a:pPr>
            <a:r>
              <a:rPr lang="en-GB" dirty="0" smtClean="0"/>
              <a:t>Research by Davies, Williams and Evans (2008) suggest that….</a:t>
            </a:r>
          </a:p>
        </p:txBody>
      </p:sp>
    </p:spTree>
    <p:extLst>
      <p:ext uri="{BB962C8B-B14F-4D97-AF65-F5344CB8AC3E}">
        <p14:creationId xmlns:p14="http://schemas.microsoft.com/office/powerpoint/2010/main" val="5252470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Citing two or three authors for the same work.</a:t>
            </a:r>
            <a:endParaRPr lang="en-GB" dirty="0"/>
          </a:p>
        </p:txBody>
      </p:sp>
      <p:sp>
        <p:nvSpPr>
          <p:cNvPr id="3" name="Content Placeholder 2"/>
          <p:cNvSpPr>
            <a:spLocks noGrp="1"/>
          </p:cNvSpPr>
          <p:nvPr>
            <p:ph idx="1"/>
          </p:nvPr>
        </p:nvSpPr>
        <p:spPr/>
        <p:txBody>
          <a:bodyPr/>
          <a:lstStyle/>
          <a:p>
            <a:r>
              <a:rPr lang="en-GB" u="sng" dirty="0" smtClean="0"/>
              <a:t>Citing authors indirectly in the text:</a:t>
            </a:r>
          </a:p>
          <a:p>
            <a:pPr marL="0" indent="0">
              <a:buNone/>
            </a:pPr>
            <a:r>
              <a:rPr lang="en-GB" dirty="0" smtClean="0"/>
              <a:t>Recent research demonstrates that outdoor play benefits a child’s social skills (Davies, Williams and Evans, 2008).</a:t>
            </a:r>
            <a:endParaRPr lang="en-GB" dirty="0"/>
          </a:p>
        </p:txBody>
      </p:sp>
    </p:spTree>
    <p:extLst>
      <p:ext uri="{BB962C8B-B14F-4D97-AF65-F5344CB8AC3E}">
        <p14:creationId xmlns:p14="http://schemas.microsoft.com/office/powerpoint/2010/main" val="25845436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Citing more than three authors</a:t>
            </a:r>
            <a:endParaRPr lang="en-GB" dirty="0"/>
          </a:p>
        </p:txBody>
      </p:sp>
      <p:sp>
        <p:nvSpPr>
          <p:cNvPr id="3" name="Content Placeholder 2"/>
          <p:cNvSpPr>
            <a:spLocks noGrp="1"/>
          </p:cNvSpPr>
          <p:nvPr>
            <p:ph idx="1"/>
          </p:nvPr>
        </p:nvSpPr>
        <p:spPr/>
        <p:txBody>
          <a:bodyPr/>
          <a:lstStyle/>
          <a:p>
            <a:r>
              <a:rPr lang="en-GB" dirty="0" smtClean="0"/>
              <a:t>Where there are several authors’ names on a source (more than three), the first author needs to be </a:t>
            </a:r>
            <a:r>
              <a:rPr lang="en-GB" dirty="0" err="1" smtClean="0"/>
              <a:t>refrenced</a:t>
            </a:r>
            <a:r>
              <a:rPr lang="en-GB" dirty="0" smtClean="0"/>
              <a:t> in the text followed by ‘</a:t>
            </a:r>
            <a:r>
              <a:rPr lang="en-GB" b="1" i="1" dirty="0" smtClean="0"/>
              <a:t>et al</a:t>
            </a:r>
            <a:r>
              <a:rPr lang="en-GB" dirty="0" smtClean="0"/>
              <a:t>’ meaning ‘and others’.</a:t>
            </a:r>
          </a:p>
          <a:p>
            <a:r>
              <a:rPr lang="en-GB" dirty="0" smtClean="0"/>
              <a:t>For example:</a:t>
            </a:r>
          </a:p>
          <a:p>
            <a:r>
              <a:rPr lang="en-GB" u="sng" dirty="0" smtClean="0"/>
              <a:t>Citing authors directly in the text:</a:t>
            </a:r>
          </a:p>
          <a:p>
            <a:pPr marL="0" indent="0">
              <a:buNone/>
            </a:pPr>
            <a:r>
              <a:rPr lang="en-GB" dirty="0" smtClean="0"/>
              <a:t>Davies </a:t>
            </a:r>
            <a:r>
              <a:rPr lang="en-GB" i="1" dirty="0" smtClean="0"/>
              <a:t>et al</a:t>
            </a:r>
            <a:r>
              <a:rPr lang="en-GB" dirty="0" smtClean="0"/>
              <a:t>, (2010) found that the…</a:t>
            </a:r>
          </a:p>
          <a:p>
            <a:r>
              <a:rPr lang="en-GB" u="sng" dirty="0" smtClean="0"/>
              <a:t>Citing authors indirectly in the text:</a:t>
            </a:r>
          </a:p>
          <a:p>
            <a:pPr marL="0" indent="0">
              <a:buNone/>
            </a:pPr>
            <a:r>
              <a:rPr lang="en-GB" dirty="0" smtClean="0"/>
              <a:t>Recent research has found that…(Davies, </a:t>
            </a:r>
            <a:r>
              <a:rPr lang="en-GB" i="1" dirty="0" smtClean="0"/>
              <a:t>et al</a:t>
            </a:r>
            <a:r>
              <a:rPr lang="en-GB" dirty="0" smtClean="0"/>
              <a:t>, 2010)</a:t>
            </a:r>
            <a:endParaRPr lang="en-GB" dirty="0"/>
          </a:p>
        </p:txBody>
      </p:sp>
    </p:spTree>
    <p:extLst>
      <p:ext uri="{BB962C8B-B14F-4D97-AF65-F5344CB8AC3E}">
        <p14:creationId xmlns:p14="http://schemas.microsoft.com/office/powerpoint/2010/main" val="18758031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Page Numbers</a:t>
            </a:r>
            <a:endParaRPr lang="en-GB" dirty="0"/>
          </a:p>
        </p:txBody>
      </p:sp>
      <p:sp>
        <p:nvSpPr>
          <p:cNvPr id="3" name="Content Placeholder 2"/>
          <p:cNvSpPr>
            <a:spLocks noGrp="1"/>
          </p:cNvSpPr>
          <p:nvPr>
            <p:ph idx="1"/>
          </p:nvPr>
        </p:nvSpPr>
        <p:spPr/>
        <p:txBody>
          <a:bodyPr>
            <a:normAutofit/>
          </a:bodyPr>
          <a:lstStyle/>
          <a:p>
            <a:r>
              <a:rPr lang="en-GB" dirty="0" smtClean="0"/>
              <a:t>The general rule is:</a:t>
            </a:r>
          </a:p>
          <a:p>
            <a:r>
              <a:rPr lang="en-GB" dirty="0" smtClean="0"/>
              <a:t>You must always use page numbers when referring to direct quotes </a:t>
            </a:r>
          </a:p>
          <a:p>
            <a:r>
              <a:rPr lang="en-GB" dirty="0" smtClean="0"/>
              <a:t>If you paraphrase a specific idea or issue which is found on a page or section of a book or article then this can also be given a page number(s).</a:t>
            </a:r>
          </a:p>
          <a:p>
            <a:endParaRPr lang="en-GB" dirty="0"/>
          </a:p>
          <a:p>
            <a:r>
              <a:rPr lang="en-GB" dirty="0" smtClean="0"/>
              <a:t>Page numbers are not always necessary when you paraphrase broad ideas especially when these ideas are at the heart of an author’s theory or work or are overriding points which an author repeats throughout their book or article.</a:t>
            </a:r>
            <a:endParaRPr lang="en-GB" dirty="0"/>
          </a:p>
        </p:txBody>
      </p:sp>
    </p:spTree>
    <p:extLst>
      <p:ext uri="{BB962C8B-B14F-4D97-AF65-F5344CB8AC3E}">
        <p14:creationId xmlns:p14="http://schemas.microsoft.com/office/powerpoint/2010/main" val="34228001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Page Numbers</a:t>
            </a:r>
            <a:endParaRPr lang="en-GB" dirty="0"/>
          </a:p>
        </p:txBody>
      </p:sp>
      <p:sp>
        <p:nvSpPr>
          <p:cNvPr id="3" name="Content Placeholder 2"/>
          <p:cNvSpPr>
            <a:spLocks noGrp="1"/>
          </p:cNvSpPr>
          <p:nvPr>
            <p:ph idx="1"/>
          </p:nvPr>
        </p:nvSpPr>
        <p:spPr/>
        <p:txBody>
          <a:bodyPr/>
          <a:lstStyle/>
          <a:p>
            <a:r>
              <a:rPr lang="en-GB" u="sng" dirty="0" smtClean="0"/>
              <a:t>Citing authors directly in the text:</a:t>
            </a:r>
          </a:p>
          <a:p>
            <a:pPr marL="0" indent="0">
              <a:buNone/>
            </a:pPr>
            <a:r>
              <a:rPr lang="en-GB" dirty="0" smtClean="0"/>
              <a:t>Cottrell (2003, p.46) stated that….</a:t>
            </a:r>
          </a:p>
          <a:p>
            <a:pPr marL="0" indent="0">
              <a:buNone/>
            </a:pPr>
            <a:endParaRPr lang="en-GB" dirty="0"/>
          </a:p>
          <a:p>
            <a:r>
              <a:rPr lang="en-GB" u="sng" dirty="0" smtClean="0"/>
              <a:t>Citing authors indirectly in the text:</a:t>
            </a:r>
          </a:p>
          <a:p>
            <a:pPr marL="0" indent="0">
              <a:buNone/>
            </a:pPr>
            <a:r>
              <a:rPr lang="en-GB" dirty="0" smtClean="0"/>
              <a:t>A skill is a learned activity – something you can develop through practice and reflection (</a:t>
            </a:r>
            <a:r>
              <a:rPr lang="en-GB" dirty="0" err="1" smtClean="0"/>
              <a:t>Cotrell</a:t>
            </a:r>
            <a:r>
              <a:rPr lang="en-GB" dirty="0" smtClean="0"/>
              <a:t>, 2003, p.25)</a:t>
            </a:r>
            <a:endParaRPr lang="en-GB" dirty="0"/>
          </a:p>
        </p:txBody>
      </p:sp>
    </p:spTree>
    <p:extLst>
      <p:ext uri="{BB962C8B-B14F-4D97-AF65-F5344CB8AC3E}">
        <p14:creationId xmlns:p14="http://schemas.microsoft.com/office/powerpoint/2010/main" val="7980107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Different ways you use referencing in your work</a:t>
            </a:r>
            <a:endParaRPr lang="en-GB" dirty="0"/>
          </a:p>
        </p:txBody>
      </p:sp>
      <p:sp>
        <p:nvSpPr>
          <p:cNvPr id="3" name="Content Placeholder 2"/>
          <p:cNvSpPr>
            <a:spLocks noGrp="1"/>
          </p:cNvSpPr>
          <p:nvPr>
            <p:ph idx="1"/>
          </p:nvPr>
        </p:nvSpPr>
        <p:spPr/>
        <p:txBody>
          <a:bodyPr>
            <a:normAutofit fontScale="92500" lnSpcReduction="10000"/>
          </a:bodyPr>
          <a:lstStyle/>
          <a:p>
            <a:r>
              <a:rPr lang="en-GB" u="sng" dirty="0" smtClean="0"/>
              <a:t>Quotations</a:t>
            </a:r>
            <a:endParaRPr lang="en-GB" u="sng" dirty="0"/>
          </a:p>
          <a:p>
            <a:r>
              <a:rPr lang="en-GB" dirty="0" smtClean="0"/>
              <a:t>Direct quotations:</a:t>
            </a:r>
          </a:p>
          <a:p>
            <a:pPr marL="457200" lvl="1" indent="0">
              <a:buNone/>
            </a:pPr>
            <a:r>
              <a:rPr lang="en-GB" dirty="0" smtClean="0"/>
              <a:t>Sometimes a piece of information is so clear and useful in the context of your assignment that you wish to quote it directly. </a:t>
            </a:r>
          </a:p>
          <a:p>
            <a:pPr marL="457200" lvl="1" indent="0">
              <a:buNone/>
            </a:pPr>
            <a:r>
              <a:rPr lang="en-GB" dirty="0" smtClean="0"/>
              <a:t>Direct quotes should be used sparingly and for emphasis.</a:t>
            </a:r>
          </a:p>
          <a:p>
            <a:pPr marL="457200" lvl="1" indent="0">
              <a:buNone/>
            </a:pPr>
            <a:endParaRPr lang="en-GB" dirty="0"/>
          </a:p>
          <a:p>
            <a:r>
              <a:rPr lang="en-GB" dirty="0" smtClean="0"/>
              <a:t>An essay which is one long quotation after another is a weak essay and it does not allow you to demonstrate analysis and evaluation skills. It suggests that you are unable to make sense of the work yourself.</a:t>
            </a:r>
          </a:p>
          <a:p>
            <a:endParaRPr lang="en-GB" u="sng" dirty="0" smtClean="0"/>
          </a:p>
          <a:p>
            <a:r>
              <a:rPr lang="en-GB" u="sng" dirty="0" smtClean="0"/>
              <a:t>As a general rule you should not have more than two quotations on any page of an assignment</a:t>
            </a:r>
            <a:endParaRPr lang="en-GB" u="sng" dirty="0"/>
          </a:p>
        </p:txBody>
      </p:sp>
    </p:spTree>
    <p:extLst>
      <p:ext uri="{BB962C8B-B14F-4D97-AF65-F5344CB8AC3E}">
        <p14:creationId xmlns:p14="http://schemas.microsoft.com/office/powerpoint/2010/main" val="25088954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Quotations</a:t>
            </a:r>
            <a:endParaRPr lang="en-GB" dirty="0"/>
          </a:p>
        </p:txBody>
      </p:sp>
      <p:sp>
        <p:nvSpPr>
          <p:cNvPr id="3" name="Content Placeholder 2"/>
          <p:cNvSpPr>
            <a:spLocks noGrp="1"/>
          </p:cNvSpPr>
          <p:nvPr>
            <p:ph idx="1"/>
          </p:nvPr>
        </p:nvSpPr>
        <p:spPr/>
        <p:txBody>
          <a:bodyPr/>
          <a:lstStyle/>
          <a:p>
            <a:r>
              <a:rPr lang="en-GB" dirty="0" smtClean="0"/>
              <a:t>Direct Quotations</a:t>
            </a:r>
          </a:p>
          <a:p>
            <a:endParaRPr lang="en-GB" dirty="0"/>
          </a:p>
          <a:p>
            <a:pPr marL="0" indent="0">
              <a:buNone/>
            </a:pPr>
            <a:r>
              <a:rPr lang="en-GB" b="1" dirty="0" smtClean="0"/>
              <a:t>When referencing quotations in the text of an assignment,</a:t>
            </a:r>
          </a:p>
          <a:p>
            <a:pPr marL="0" indent="0">
              <a:buNone/>
            </a:pPr>
            <a:r>
              <a:rPr lang="en-GB" dirty="0" smtClean="0"/>
              <a:t>All quotations need the:</a:t>
            </a:r>
          </a:p>
          <a:p>
            <a:r>
              <a:rPr lang="en-GB" dirty="0" smtClean="0"/>
              <a:t>Author surname</a:t>
            </a:r>
          </a:p>
          <a:p>
            <a:r>
              <a:rPr lang="en-GB" dirty="0" smtClean="0"/>
              <a:t>Date of publication</a:t>
            </a:r>
          </a:p>
          <a:p>
            <a:r>
              <a:rPr lang="en-GB" dirty="0" smtClean="0"/>
              <a:t>Page the quote was found in the book or other source</a:t>
            </a:r>
          </a:p>
          <a:p>
            <a:r>
              <a:rPr lang="en-GB" dirty="0" smtClean="0"/>
              <a:t>Quotation itself in quotation marks</a:t>
            </a:r>
            <a:endParaRPr lang="en-GB" dirty="0"/>
          </a:p>
        </p:txBody>
      </p:sp>
    </p:spTree>
    <p:extLst>
      <p:ext uri="{BB962C8B-B14F-4D97-AF65-F5344CB8AC3E}">
        <p14:creationId xmlns:p14="http://schemas.microsoft.com/office/powerpoint/2010/main" val="12903910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Quotations</a:t>
            </a:r>
            <a:endParaRPr lang="en-GB" dirty="0"/>
          </a:p>
        </p:txBody>
      </p:sp>
      <p:sp>
        <p:nvSpPr>
          <p:cNvPr id="3" name="Content Placeholder 2"/>
          <p:cNvSpPr>
            <a:spLocks noGrp="1"/>
          </p:cNvSpPr>
          <p:nvPr>
            <p:ph idx="1"/>
          </p:nvPr>
        </p:nvSpPr>
        <p:spPr/>
        <p:txBody>
          <a:bodyPr/>
          <a:lstStyle/>
          <a:p>
            <a:r>
              <a:rPr lang="en-GB" dirty="0" smtClean="0"/>
              <a:t>Direct long quotes (Approximately 30 words)</a:t>
            </a:r>
          </a:p>
          <a:p>
            <a:endParaRPr lang="en-GB" dirty="0"/>
          </a:p>
          <a:p>
            <a:r>
              <a:rPr lang="en-GB" dirty="0" smtClean="0"/>
              <a:t>Long quotations are placed away from the main essay text and is indented on each side. The long quotation, unlike most of your essay, should be single spaced. Long quotations do not therefore need to use quotation marks.</a:t>
            </a:r>
            <a:endParaRPr lang="en-GB" dirty="0"/>
          </a:p>
        </p:txBody>
      </p:sp>
    </p:spTree>
    <p:extLst>
      <p:ext uri="{BB962C8B-B14F-4D97-AF65-F5344CB8AC3E}">
        <p14:creationId xmlns:p14="http://schemas.microsoft.com/office/powerpoint/2010/main" val="35388055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Paraphrasing</a:t>
            </a:r>
            <a:endParaRPr lang="en-GB" dirty="0"/>
          </a:p>
        </p:txBody>
      </p:sp>
      <p:sp>
        <p:nvSpPr>
          <p:cNvPr id="3" name="Content Placeholder 2"/>
          <p:cNvSpPr>
            <a:spLocks noGrp="1"/>
          </p:cNvSpPr>
          <p:nvPr>
            <p:ph idx="1"/>
          </p:nvPr>
        </p:nvSpPr>
        <p:spPr/>
        <p:txBody>
          <a:bodyPr>
            <a:normAutofit/>
          </a:bodyPr>
          <a:lstStyle/>
          <a:p>
            <a:r>
              <a:rPr lang="en-GB" dirty="0" smtClean="0"/>
              <a:t>This is what you often do in essays and other assignment work when you take the ideas and principles you have read and listened to and put them </a:t>
            </a:r>
            <a:r>
              <a:rPr lang="en-GB" u="sng" dirty="0" smtClean="0"/>
              <a:t>into your own words</a:t>
            </a:r>
            <a:r>
              <a:rPr lang="en-GB" i="1" u="sng" dirty="0" smtClean="0"/>
              <a:t>. </a:t>
            </a:r>
          </a:p>
          <a:p>
            <a:r>
              <a:rPr lang="en-GB" dirty="0" smtClean="0"/>
              <a:t>An example of a section of text which is paraphrasing:</a:t>
            </a:r>
          </a:p>
        </p:txBody>
      </p:sp>
    </p:spTree>
    <p:extLst>
      <p:ext uri="{BB962C8B-B14F-4D97-AF65-F5344CB8AC3E}">
        <p14:creationId xmlns:p14="http://schemas.microsoft.com/office/powerpoint/2010/main" val="22866205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88541" y="716692"/>
            <a:ext cx="9284043" cy="5324535"/>
          </a:xfrm>
          <a:prstGeom prst="rect">
            <a:avLst/>
          </a:prstGeom>
          <a:noFill/>
        </p:spPr>
        <p:txBody>
          <a:bodyPr wrap="square" rtlCol="0">
            <a:spAutoFit/>
          </a:bodyPr>
          <a:lstStyle/>
          <a:p>
            <a:r>
              <a:rPr lang="en-GB" sz="2800" dirty="0" smtClean="0"/>
              <a:t>Jones (2008) highlights the importance of outdoor play and suggests that children require opportunities to engage with nature as a means to improve their emotional and physical development. Other studies also highlight the importance of outdoor activities including Forest School initiatives (evans, 2007; Thomas, 2009), outdoor learning experiences (WAG, 2008a,b,c) and environmental education programmes (</a:t>
            </a:r>
            <a:r>
              <a:rPr lang="en-GB" sz="2800" dirty="0" err="1" smtClean="0"/>
              <a:t>Fien</a:t>
            </a:r>
            <a:r>
              <a:rPr lang="en-GB" sz="2800" dirty="0" smtClean="0"/>
              <a:t> and Tilbury, 1997; Kaplan and Kaplan, 2002)…</a:t>
            </a:r>
          </a:p>
          <a:p>
            <a:endParaRPr lang="en-GB" sz="2800" dirty="0"/>
          </a:p>
          <a:p>
            <a:endParaRPr lang="en-GB" sz="2800" dirty="0" smtClean="0"/>
          </a:p>
          <a:p>
            <a:pPr marL="457200" indent="-457200">
              <a:buFont typeface="Arial" panose="020B0604020202020204" pitchFamily="34" charset="0"/>
              <a:buChar char="•"/>
            </a:pPr>
            <a:r>
              <a:rPr lang="en-GB" sz="2000" b="1" dirty="0" smtClean="0"/>
              <a:t>Please remember that merely changing a word here and there is NOT paraphrasing. You must show that you understand what you have read and reword the text to demonstrate this effectively.</a:t>
            </a:r>
            <a:endParaRPr lang="en-GB" sz="2000" b="1" dirty="0"/>
          </a:p>
        </p:txBody>
      </p:sp>
    </p:spTree>
    <p:extLst>
      <p:ext uri="{BB962C8B-B14F-4D97-AF65-F5344CB8AC3E}">
        <p14:creationId xmlns:p14="http://schemas.microsoft.com/office/powerpoint/2010/main" val="35158869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 list and Bibliography</a:t>
            </a:r>
            <a:endParaRPr lang="en-GB" dirty="0"/>
          </a:p>
        </p:txBody>
      </p:sp>
      <p:sp>
        <p:nvSpPr>
          <p:cNvPr id="3" name="Content Placeholder 2"/>
          <p:cNvSpPr>
            <a:spLocks noGrp="1"/>
          </p:cNvSpPr>
          <p:nvPr>
            <p:ph idx="1"/>
          </p:nvPr>
        </p:nvSpPr>
        <p:spPr/>
        <p:txBody>
          <a:bodyPr/>
          <a:lstStyle/>
          <a:p>
            <a:r>
              <a:rPr lang="en-GB" dirty="0" smtClean="0"/>
              <a:t>In text citations, discussed thus far are of no value without a reference list or bibliography at the end of your assignment, providing a full set of details about each source you have cited in your assignment.</a:t>
            </a:r>
          </a:p>
          <a:p>
            <a:r>
              <a:rPr lang="en-GB" dirty="0" smtClean="0"/>
              <a:t>A reference list is a list of the information you have used in your essay and every author cited must correspond exactly to the list of sources in your list at the end of your assignment.</a:t>
            </a:r>
          </a:p>
          <a:p>
            <a:r>
              <a:rPr lang="en-GB" dirty="0" smtClean="0"/>
              <a:t>A Bibliography is a list of every piece of information you have used even if it does not appear in your assignment list.</a:t>
            </a:r>
          </a:p>
        </p:txBody>
      </p:sp>
    </p:spTree>
    <p:extLst>
      <p:ext uri="{BB962C8B-B14F-4D97-AF65-F5344CB8AC3E}">
        <p14:creationId xmlns:p14="http://schemas.microsoft.com/office/powerpoint/2010/main" val="24796559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Compiling a Reference list</a:t>
            </a:r>
            <a:endParaRPr lang="en-GB" dirty="0"/>
          </a:p>
        </p:txBody>
      </p:sp>
      <p:sp>
        <p:nvSpPr>
          <p:cNvPr id="3" name="Content Placeholder 2"/>
          <p:cNvSpPr>
            <a:spLocks noGrp="1"/>
          </p:cNvSpPr>
          <p:nvPr>
            <p:ph idx="1"/>
          </p:nvPr>
        </p:nvSpPr>
        <p:spPr/>
        <p:txBody>
          <a:bodyPr/>
          <a:lstStyle/>
          <a:p>
            <a:r>
              <a:rPr lang="en-GB" dirty="0" smtClean="0"/>
              <a:t>The information required will appear on the book, article, video, or other source you use.</a:t>
            </a:r>
          </a:p>
          <a:p>
            <a:r>
              <a:rPr lang="en-GB" b="1" dirty="0" smtClean="0"/>
              <a:t>Keep a notebook, index cards or electronic document where each time you use any information you note down the reference details in full. If you do this you will not be able to lose important material and can find it easily again if you need to;</a:t>
            </a:r>
          </a:p>
          <a:p>
            <a:r>
              <a:rPr lang="en-GB" b="1" dirty="0" smtClean="0"/>
              <a:t>Type your reference list/bibliography for each assignment as you go along. Do not leave the typing of the reference list/bibliography until the last minute as this is when silly typing errors and omissions creep into your work.</a:t>
            </a:r>
            <a:endParaRPr lang="en-GB" b="1" dirty="0"/>
          </a:p>
        </p:txBody>
      </p:sp>
    </p:spTree>
    <p:extLst>
      <p:ext uri="{BB962C8B-B14F-4D97-AF65-F5344CB8AC3E}">
        <p14:creationId xmlns:p14="http://schemas.microsoft.com/office/powerpoint/2010/main" val="3584931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Referencing Books</a:t>
            </a:r>
            <a:endParaRPr lang="en-GB" dirty="0"/>
          </a:p>
        </p:txBody>
      </p:sp>
      <p:sp>
        <p:nvSpPr>
          <p:cNvPr id="3" name="Content Placeholder 2"/>
          <p:cNvSpPr>
            <a:spLocks noGrp="1"/>
          </p:cNvSpPr>
          <p:nvPr>
            <p:ph idx="1"/>
          </p:nvPr>
        </p:nvSpPr>
        <p:spPr/>
        <p:txBody>
          <a:bodyPr>
            <a:normAutofit/>
          </a:bodyPr>
          <a:lstStyle/>
          <a:p>
            <a:r>
              <a:rPr lang="en-GB" dirty="0" smtClean="0"/>
              <a:t>Format to follow:</a:t>
            </a:r>
          </a:p>
          <a:p>
            <a:r>
              <a:rPr lang="en-GB" dirty="0" smtClean="0"/>
              <a:t>Author’s surname (followed by a comma)</a:t>
            </a:r>
          </a:p>
          <a:p>
            <a:r>
              <a:rPr lang="en-GB" dirty="0" smtClean="0"/>
              <a:t>Initial (Followed by a full stop)</a:t>
            </a:r>
          </a:p>
          <a:p>
            <a:r>
              <a:rPr lang="en-GB" dirty="0" smtClean="0"/>
              <a:t>Date of publication (in round brackets)</a:t>
            </a:r>
          </a:p>
          <a:p>
            <a:r>
              <a:rPr lang="en-GB" i="1" dirty="0" smtClean="0"/>
              <a:t>Title of the book in italics (full Stop)</a:t>
            </a:r>
          </a:p>
          <a:p>
            <a:r>
              <a:rPr lang="en-GB" dirty="0" smtClean="0"/>
              <a:t>Edition (only include the edition number if it is not the first edition followed by a full stop)</a:t>
            </a:r>
          </a:p>
          <a:p>
            <a:r>
              <a:rPr lang="en-GB" dirty="0" smtClean="0"/>
              <a:t>Place of publication (followed by a colon)</a:t>
            </a:r>
          </a:p>
          <a:p>
            <a:r>
              <a:rPr lang="en-GB" dirty="0" smtClean="0"/>
              <a:t>Publisher company (in full – followed by a full stop).</a:t>
            </a:r>
            <a:endParaRPr lang="en-GB" dirty="0"/>
          </a:p>
        </p:txBody>
      </p:sp>
    </p:spTree>
    <p:extLst>
      <p:ext uri="{BB962C8B-B14F-4D97-AF65-F5344CB8AC3E}">
        <p14:creationId xmlns:p14="http://schemas.microsoft.com/office/powerpoint/2010/main" val="33279506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 example:</a:t>
            </a:r>
            <a:endParaRPr lang="en-GB" dirty="0"/>
          </a:p>
        </p:txBody>
      </p:sp>
      <p:sp>
        <p:nvSpPr>
          <p:cNvPr id="3" name="Content Placeholder 2"/>
          <p:cNvSpPr>
            <a:spLocks noGrp="1"/>
          </p:cNvSpPr>
          <p:nvPr>
            <p:ph idx="1"/>
          </p:nvPr>
        </p:nvSpPr>
        <p:spPr/>
        <p:txBody>
          <a:bodyPr>
            <a:normAutofit/>
          </a:bodyPr>
          <a:lstStyle/>
          <a:p>
            <a:r>
              <a:rPr lang="en-GB" dirty="0" smtClean="0"/>
              <a:t>1 author:</a:t>
            </a:r>
          </a:p>
          <a:p>
            <a:pPr marL="457200" lvl="1" indent="0">
              <a:buNone/>
            </a:pPr>
            <a:r>
              <a:rPr lang="en-GB" dirty="0" smtClean="0"/>
              <a:t>Cottrell, S. (2003). </a:t>
            </a:r>
            <a:r>
              <a:rPr lang="en-GB" i="1" dirty="0" smtClean="0"/>
              <a:t>The Study Skills Handbook</a:t>
            </a:r>
            <a:r>
              <a:rPr lang="en-GB" dirty="0" smtClean="0"/>
              <a:t>. 2</a:t>
            </a:r>
            <a:r>
              <a:rPr lang="en-GB" baseline="30000" dirty="0" smtClean="0"/>
              <a:t>nd</a:t>
            </a:r>
            <a:r>
              <a:rPr lang="en-GB" dirty="0" smtClean="0"/>
              <a:t> </a:t>
            </a:r>
            <a:r>
              <a:rPr lang="en-GB" dirty="0" err="1" smtClean="0"/>
              <a:t>Edn</a:t>
            </a:r>
            <a:r>
              <a:rPr lang="en-GB" dirty="0" smtClean="0"/>
              <a:t>. Hampshire: Palgrave MacMillan.</a:t>
            </a:r>
          </a:p>
          <a:p>
            <a:pPr marL="457200" lvl="1" indent="0">
              <a:buNone/>
            </a:pPr>
            <a:endParaRPr lang="en-GB" dirty="0"/>
          </a:p>
          <a:p>
            <a:r>
              <a:rPr lang="en-GB" dirty="0" smtClean="0"/>
              <a:t>2 authors:</a:t>
            </a:r>
          </a:p>
          <a:p>
            <a:pPr marL="457200" lvl="1" indent="0">
              <a:buNone/>
            </a:pPr>
            <a:r>
              <a:rPr lang="en-GB" dirty="0" smtClean="0"/>
              <a:t>Bartlett, S. and Burton, D.M. and </a:t>
            </a:r>
            <a:r>
              <a:rPr lang="en-GB" dirty="0" err="1" smtClean="0"/>
              <a:t>Peim</a:t>
            </a:r>
            <a:r>
              <a:rPr lang="en-GB" dirty="0" smtClean="0"/>
              <a:t>, N. (2007). </a:t>
            </a:r>
            <a:r>
              <a:rPr lang="en-GB" i="1" dirty="0" smtClean="0"/>
              <a:t>Introduction to Education Studies. </a:t>
            </a:r>
            <a:r>
              <a:rPr lang="en-GB" dirty="0" smtClean="0"/>
              <a:t>London: Sage.</a:t>
            </a:r>
          </a:p>
          <a:p>
            <a:pPr marL="457200" lvl="1" indent="0">
              <a:buNone/>
            </a:pPr>
            <a:endParaRPr lang="en-GB" dirty="0" smtClean="0"/>
          </a:p>
          <a:p>
            <a:r>
              <a:rPr lang="en-GB" dirty="0" smtClean="0"/>
              <a:t>3 authors:</a:t>
            </a:r>
          </a:p>
          <a:p>
            <a:pPr marL="457200" lvl="1" indent="0">
              <a:buNone/>
            </a:pPr>
            <a:r>
              <a:rPr lang="en-GB" dirty="0" err="1" smtClean="0"/>
              <a:t>Barlett</a:t>
            </a:r>
            <a:r>
              <a:rPr lang="en-GB" dirty="0" smtClean="0"/>
              <a:t>, S., Burton, D.M. and </a:t>
            </a:r>
            <a:r>
              <a:rPr lang="en-GB" dirty="0" err="1" smtClean="0"/>
              <a:t>Peim</a:t>
            </a:r>
            <a:r>
              <a:rPr lang="en-GB" dirty="0" smtClean="0"/>
              <a:t>, N. (2007) </a:t>
            </a:r>
            <a:r>
              <a:rPr lang="en-GB" i="1" dirty="0" smtClean="0"/>
              <a:t>Introduction to Education Studies. </a:t>
            </a:r>
            <a:r>
              <a:rPr lang="en-GB" dirty="0" smtClean="0"/>
              <a:t>London: Paul Chapman</a:t>
            </a:r>
            <a:endParaRPr lang="en-GB" dirty="0"/>
          </a:p>
        </p:txBody>
      </p:sp>
    </p:spTree>
    <p:extLst>
      <p:ext uri="{BB962C8B-B14F-4D97-AF65-F5344CB8AC3E}">
        <p14:creationId xmlns:p14="http://schemas.microsoft.com/office/powerpoint/2010/main" val="26867910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Handbook</a:t>
            </a:r>
            <a:endParaRPr lang="en-GB" dirty="0"/>
          </a:p>
        </p:txBody>
      </p:sp>
      <p:sp>
        <p:nvSpPr>
          <p:cNvPr id="3" name="Content Placeholder 2"/>
          <p:cNvSpPr>
            <a:spLocks noGrp="1"/>
          </p:cNvSpPr>
          <p:nvPr>
            <p:ph idx="1"/>
          </p:nvPr>
        </p:nvSpPr>
        <p:spPr/>
        <p:txBody>
          <a:bodyPr/>
          <a:lstStyle/>
          <a:p>
            <a:r>
              <a:rPr lang="en-GB" dirty="0" smtClean="0"/>
              <a:t>In your handbook you will find further guidance for referencing.</a:t>
            </a:r>
          </a:p>
          <a:p>
            <a:endParaRPr lang="en-GB" dirty="0"/>
          </a:p>
          <a:p>
            <a:r>
              <a:rPr lang="en-GB" dirty="0" smtClean="0"/>
              <a:t>Please use this throughout your time in the University. It does get updated annually, so make sure that you check for changes each year!</a:t>
            </a:r>
            <a:endParaRPr lang="en-GB" dirty="0"/>
          </a:p>
        </p:txBody>
      </p:sp>
    </p:spTree>
    <p:extLst>
      <p:ext uri="{BB962C8B-B14F-4D97-AF65-F5344CB8AC3E}">
        <p14:creationId xmlns:p14="http://schemas.microsoft.com/office/powerpoint/2010/main" val="24492738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TotalTime>
  <Words>1494</Words>
  <Application>Microsoft Office PowerPoint</Application>
  <PresentationFormat>Widescreen</PresentationFormat>
  <Paragraphs>122</Paragraphs>
  <Slides>23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Century Gothic</vt:lpstr>
      <vt:lpstr>Wingdings 3</vt:lpstr>
      <vt:lpstr>Ion</vt:lpstr>
      <vt:lpstr>Harvard Referencing</vt:lpstr>
      <vt:lpstr>School of Social Justice and Inclusion Handbook Harvard Referencing Guide.</vt:lpstr>
      <vt:lpstr>What is Referencing?</vt:lpstr>
      <vt:lpstr>What is referencing?</vt:lpstr>
      <vt:lpstr>Citing Authors in Assignment Text</vt:lpstr>
      <vt:lpstr>Citing authors indirectly in the text</vt:lpstr>
      <vt:lpstr>Citing two authors</vt:lpstr>
      <vt:lpstr>Citing two authors</vt:lpstr>
      <vt:lpstr>Citing two or three authors for the same work.</vt:lpstr>
      <vt:lpstr>Citing two or three authors for the same work.</vt:lpstr>
      <vt:lpstr>Citing more than three authors</vt:lpstr>
      <vt:lpstr>Page Numbers</vt:lpstr>
      <vt:lpstr>Page Numbers</vt:lpstr>
      <vt:lpstr>Different ways you use referencing in your work</vt:lpstr>
      <vt:lpstr>Quotations</vt:lpstr>
      <vt:lpstr>Quotations</vt:lpstr>
      <vt:lpstr>Paraphrasing</vt:lpstr>
      <vt:lpstr>PowerPoint Presentation</vt:lpstr>
      <vt:lpstr>Reference list and Bibliography</vt:lpstr>
      <vt:lpstr>Compiling a Reference list</vt:lpstr>
      <vt:lpstr>Referencing Books</vt:lpstr>
      <vt:lpstr>For example:</vt:lpstr>
      <vt:lpstr>Handbook</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Harvard Referencing</dc:title>
  <dc:creator>Catherine Slade</dc:creator>
  <cp:lastModifiedBy>Catherine Slade</cp:lastModifiedBy>
  <cp:revision>2</cp:revision>
  <dcterms:created xsi:type="dcterms:W3CDTF">2017-11-08T09:59:25Z</dcterms:created>
  <dcterms:modified xsi:type="dcterms:W3CDTF">2017-11-08T10:00:56Z</dcterms:modified>
</cp:coreProperties>
</file>