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7"/>
  </p:notesMasterIdLst>
  <p:sldIdLst>
    <p:sldId id="256" r:id="rId2"/>
    <p:sldId id="270" r:id="rId3"/>
    <p:sldId id="257" r:id="rId4"/>
    <p:sldId id="258" r:id="rId5"/>
    <p:sldId id="259" r:id="rId6"/>
    <p:sldId id="260" r:id="rId7"/>
    <p:sldId id="261" r:id="rId8"/>
    <p:sldId id="262" r:id="rId9"/>
    <p:sldId id="263" r:id="rId10"/>
    <p:sldId id="264" r:id="rId11"/>
    <p:sldId id="265" r:id="rId12"/>
    <p:sldId id="266" r:id="rId13"/>
    <p:sldId id="267" r:id="rId14"/>
    <p:sldId id="268"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08A3CC-DDA9-4B6C-A1FA-B11CB0AB26EB}" v="39" dt="2025-05-22T20:56:21.1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59" d="100"/>
          <a:sy n="59" d="100"/>
        </p:scale>
        <p:origin x="1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ema Uddin" userId="7d48072c8d51dbd0" providerId="LiveId" clId="{9408A3CC-DDA9-4B6C-A1FA-B11CB0AB26EB}"/>
    <pc:docChg chg="undo custSel addSld delSld modSld">
      <pc:chgData name="Fatema Uddin" userId="7d48072c8d51dbd0" providerId="LiveId" clId="{9408A3CC-DDA9-4B6C-A1FA-B11CB0AB26EB}" dt="2025-05-22T21:01:23.662" v="675" actId="1076"/>
      <pc:docMkLst>
        <pc:docMk/>
      </pc:docMkLst>
      <pc:sldChg chg="delSp modSp mod">
        <pc:chgData name="Fatema Uddin" userId="7d48072c8d51dbd0" providerId="LiveId" clId="{9408A3CC-DDA9-4B6C-A1FA-B11CB0AB26EB}" dt="2025-05-15T10:36:50.566" v="178" actId="21"/>
        <pc:sldMkLst>
          <pc:docMk/>
          <pc:sldMk cId="785005190" sldId="256"/>
        </pc:sldMkLst>
        <pc:spChg chg="mod">
          <ac:chgData name="Fatema Uddin" userId="7d48072c8d51dbd0" providerId="LiveId" clId="{9408A3CC-DDA9-4B6C-A1FA-B11CB0AB26EB}" dt="2025-05-15T10:33:03.829" v="174" actId="20577"/>
          <ac:spMkLst>
            <pc:docMk/>
            <pc:sldMk cId="785005190" sldId="256"/>
            <ac:spMk id="2" creationId="{00000000-0000-0000-0000-000000000000}"/>
          </ac:spMkLst>
        </pc:spChg>
      </pc:sldChg>
      <pc:sldChg chg="addSp delSp modSp mod">
        <pc:chgData name="Fatema Uddin" userId="7d48072c8d51dbd0" providerId="LiveId" clId="{9408A3CC-DDA9-4B6C-A1FA-B11CB0AB26EB}" dt="2025-05-17T20:07:42.220" v="474"/>
        <pc:sldMkLst>
          <pc:docMk/>
          <pc:sldMk cId="2286351885" sldId="257"/>
        </pc:sldMkLst>
        <pc:spChg chg="mod">
          <ac:chgData name="Fatema Uddin" userId="7d48072c8d51dbd0" providerId="LiveId" clId="{9408A3CC-DDA9-4B6C-A1FA-B11CB0AB26EB}" dt="2025-05-17T19:44:45.182" v="263" actId="20577"/>
          <ac:spMkLst>
            <pc:docMk/>
            <pc:sldMk cId="2286351885" sldId="257"/>
            <ac:spMk id="2" creationId="{00000000-0000-0000-0000-000000000000}"/>
          </ac:spMkLst>
        </pc:spChg>
        <pc:spChg chg="add mod">
          <ac:chgData name="Fatema Uddin" userId="7d48072c8d51dbd0" providerId="LiveId" clId="{9408A3CC-DDA9-4B6C-A1FA-B11CB0AB26EB}" dt="2025-05-17T20:06:36.953" v="469" actId="207"/>
          <ac:spMkLst>
            <pc:docMk/>
            <pc:sldMk cId="2286351885" sldId="257"/>
            <ac:spMk id="7" creationId="{2E9E1861-802D-3F40-2438-AC578FB8CA03}"/>
          </ac:spMkLst>
        </pc:spChg>
        <pc:spChg chg="add mod">
          <ac:chgData name="Fatema Uddin" userId="7d48072c8d51dbd0" providerId="LiveId" clId="{9408A3CC-DDA9-4B6C-A1FA-B11CB0AB26EB}" dt="2025-05-17T20:06:50.533" v="470" actId="20577"/>
          <ac:spMkLst>
            <pc:docMk/>
            <pc:sldMk cId="2286351885" sldId="257"/>
            <ac:spMk id="10" creationId="{2E1B50BC-8DF9-0683-D564-2DEC6A2C8102}"/>
          </ac:spMkLst>
        </pc:spChg>
        <pc:picChg chg="mod">
          <ac:chgData name="Fatema Uddin" userId="7d48072c8d51dbd0" providerId="LiveId" clId="{9408A3CC-DDA9-4B6C-A1FA-B11CB0AB26EB}" dt="2025-05-17T19:47:40.972" v="282" actId="1076"/>
          <ac:picMkLst>
            <pc:docMk/>
            <pc:sldMk cId="2286351885" sldId="257"/>
            <ac:picMk id="5" creationId="{00000000-0000-0000-0000-000000000000}"/>
          </ac:picMkLst>
        </pc:picChg>
      </pc:sldChg>
      <pc:sldChg chg="addSp modSp mod">
        <pc:chgData name="Fatema Uddin" userId="7d48072c8d51dbd0" providerId="LiveId" clId="{9408A3CC-DDA9-4B6C-A1FA-B11CB0AB26EB}" dt="2025-05-17T20:11:48.604" v="478" actId="20577"/>
        <pc:sldMkLst>
          <pc:docMk/>
          <pc:sldMk cId="3365041316" sldId="258"/>
        </pc:sldMkLst>
        <pc:spChg chg="mod">
          <ac:chgData name="Fatema Uddin" userId="7d48072c8d51dbd0" providerId="LiveId" clId="{9408A3CC-DDA9-4B6C-A1FA-B11CB0AB26EB}" dt="2025-05-17T20:11:48.604" v="478" actId="20577"/>
          <ac:spMkLst>
            <pc:docMk/>
            <pc:sldMk cId="3365041316" sldId="258"/>
            <ac:spMk id="3" creationId="{00000000-0000-0000-0000-000000000000}"/>
          </ac:spMkLst>
        </pc:spChg>
        <pc:picChg chg="mod">
          <ac:chgData name="Fatema Uddin" userId="7d48072c8d51dbd0" providerId="LiveId" clId="{9408A3CC-DDA9-4B6C-A1FA-B11CB0AB26EB}" dt="2025-05-15T10:36:42.523" v="177" actId="1076"/>
          <ac:picMkLst>
            <pc:docMk/>
            <pc:sldMk cId="3365041316" sldId="258"/>
            <ac:picMk id="4" creationId="{00000000-0000-0000-0000-000000000000}"/>
          </ac:picMkLst>
        </pc:picChg>
        <pc:picChg chg="add mod">
          <ac:chgData name="Fatema Uddin" userId="7d48072c8d51dbd0" providerId="LiveId" clId="{9408A3CC-DDA9-4B6C-A1FA-B11CB0AB26EB}" dt="2025-05-15T10:37:01.547" v="181" actId="1076"/>
          <ac:picMkLst>
            <pc:docMk/>
            <pc:sldMk cId="3365041316" sldId="258"/>
            <ac:picMk id="5" creationId="{00000000-0000-0000-0000-000000000000}"/>
          </ac:picMkLst>
        </pc:picChg>
      </pc:sldChg>
      <pc:sldChg chg="modSp mod">
        <pc:chgData name="Fatema Uddin" userId="7d48072c8d51dbd0" providerId="LiveId" clId="{9408A3CC-DDA9-4B6C-A1FA-B11CB0AB26EB}" dt="2025-05-17T20:28:19.886" v="565" actId="20577"/>
        <pc:sldMkLst>
          <pc:docMk/>
          <pc:sldMk cId="1446019431" sldId="262"/>
        </pc:sldMkLst>
        <pc:graphicFrameChg chg="modGraphic">
          <ac:chgData name="Fatema Uddin" userId="7d48072c8d51dbd0" providerId="LiveId" clId="{9408A3CC-DDA9-4B6C-A1FA-B11CB0AB26EB}" dt="2025-05-17T20:28:19.886" v="565" actId="20577"/>
          <ac:graphicFrameMkLst>
            <pc:docMk/>
            <pc:sldMk cId="1446019431" sldId="262"/>
            <ac:graphicFrameMk id="5" creationId="{00000000-0000-0000-0000-000000000000}"/>
          </ac:graphicFrameMkLst>
        </pc:graphicFrameChg>
      </pc:sldChg>
      <pc:sldChg chg="modSp mod">
        <pc:chgData name="Fatema Uddin" userId="7d48072c8d51dbd0" providerId="LiveId" clId="{9408A3CC-DDA9-4B6C-A1FA-B11CB0AB26EB}" dt="2025-05-17T20:26:54.152" v="540"/>
        <pc:sldMkLst>
          <pc:docMk/>
          <pc:sldMk cId="3592831708" sldId="263"/>
        </pc:sldMkLst>
        <pc:graphicFrameChg chg="mod">
          <ac:chgData name="Fatema Uddin" userId="7d48072c8d51dbd0" providerId="LiveId" clId="{9408A3CC-DDA9-4B6C-A1FA-B11CB0AB26EB}" dt="2025-05-17T20:26:54.152" v="540"/>
          <ac:graphicFrameMkLst>
            <pc:docMk/>
            <pc:sldMk cId="3592831708" sldId="263"/>
            <ac:graphicFrameMk id="5" creationId="{00000000-0000-0000-0000-000000000000}"/>
          </ac:graphicFrameMkLst>
        </pc:graphicFrameChg>
      </pc:sldChg>
      <pc:sldChg chg="addSp modSp del mod">
        <pc:chgData name="Fatema Uddin" userId="7d48072c8d51dbd0" providerId="LiveId" clId="{9408A3CC-DDA9-4B6C-A1FA-B11CB0AB26EB}" dt="2025-05-22T20:51:01.404" v="586" actId="2696"/>
        <pc:sldMkLst>
          <pc:docMk/>
          <pc:sldMk cId="3816761346" sldId="269"/>
        </pc:sldMkLst>
        <pc:spChg chg="mod">
          <ac:chgData name="Fatema Uddin" userId="7d48072c8d51dbd0" providerId="LiveId" clId="{9408A3CC-DDA9-4B6C-A1FA-B11CB0AB26EB}" dt="2025-05-22T20:49:09.573" v="576" actId="688"/>
          <ac:spMkLst>
            <pc:docMk/>
            <pc:sldMk cId="3816761346" sldId="269"/>
            <ac:spMk id="4" creationId="{00000000-0000-0000-0000-000000000000}"/>
          </ac:spMkLst>
        </pc:spChg>
        <pc:spChg chg="add mod">
          <ac:chgData name="Fatema Uddin" userId="7d48072c8d51dbd0" providerId="LiveId" clId="{9408A3CC-DDA9-4B6C-A1FA-B11CB0AB26EB}" dt="2025-05-22T20:50:38.684" v="585" actId="1076"/>
          <ac:spMkLst>
            <pc:docMk/>
            <pc:sldMk cId="3816761346" sldId="269"/>
            <ac:spMk id="5" creationId="{CA97C8CB-75AC-E3EE-3466-5FD37BC11594}"/>
          </ac:spMkLst>
        </pc:spChg>
      </pc:sldChg>
      <pc:sldChg chg="addSp delSp modSp new mod">
        <pc:chgData name="Fatema Uddin" userId="7d48072c8d51dbd0" providerId="LiveId" clId="{9408A3CC-DDA9-4B6C-A1FA-B11CB0AB26EB}" dt="2025-05-22T21:01:23.662" v="675" actId="1076"/>
        <pc:sldMkLst>
          <pc:docMk/>
          <pc:sldMk cId="1996507511" sldId="271"/>
        </pc:sldMkLst>
        <pc:spChg chg="add del mod">
          <ac:chgData name="Fatema Uddin" userId="7d48072c8d51dbd0" providerId="LiveId" clId="{9408A3CC-DDA9-4B6C-A1FA-B11CB0AB26EB}" dt="2025-05-22T20:48:11.320" v="570" actId="22"/>
          <ac:spMkLst>
            <pc:docMk/>
            <pc:sldMk cId="1996507511" sldId="271"/>
            <ac:spMk id="3" creationId="{C5DEB438-6569-266A-9B36-6E763F89A8D4}"/>
          </ac:spMkLst>
        </pc:spChg>
        <pc:spChg chg="add mod">
          <ac:chgData name="Fatema Uddin" userId="7d48072c8d51dbd0" providerId="LiveId" clId="{9408A3CC-DDA9-4B6C-A1FA-B11CB0AB26EB}" dt="2025-05-22T21:00:47.655" v="671" actId="1076"/>
          <ac:spMkLst>
            <pc:docMk/>
            <pc:sldMk cId="1996507511" sldId="271"/>
            <ac:spMk id="5" creationId="{11B32471-A2CF-ADF8-D1C2-9CE40550F21F}"/>
          </ac:spMkLst>
        </pc:spChg>
        <pc:spChg chg="add mod">
          <ac:chgData name="Fatema Uddin" userId="7d48072c8d51dbd0" providerId="LiveId" clId="{9408A3CC-DDA9-4B6C-A1FA-B11CB0AB26EB}" dt="2025-05-22T21:01:23.662" v="675" actId="1076"/>
          <ac:spMkLst>
            <pc:docMk/>
            <pc:sldMk cId="1996507511" sldId="271"/>
            <ac:spMk id="6" creationId="{8CE85DDD-0A1F-7D33-6F4D-2B12DDBB11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133A28-87C6-46C1-AC0A-C9A2ED7DC4A8}"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A3BEB808-DF40-4BCC-AF83-D8A7C016006F}">
      <dgm:prSet phldrT="[Text]" custT="1"/>
      <dgm:spPr/>
      <dgm:t>
        <a:bodyPr/>
        <a:lstStyle/>
        <a:p>
          <a:r>
            <a:rPr lang="en-US" sz="1400" dirty="0">
              <a:latin typeface="Times New Roman" panose="02020603050405020304" pitchFamily="18" charset="0"/>
              <a:cs typeface="Times New Roman" panose="02020603050405020304" pitchFamily="18" charset="0"/>
            </a:rPr>
            <a:t>Globally, the wellness economy has attained the world's highest value of US$ 5.6 trillion, which is projected to rise to US$ 8.5 Trillion by 2027 (Global Wellness Institute, 2025). </a:t>
          </a:r>
        </a:p>
      </dgm:t>
    </dgm:pt>
    <dgm:pt modelId="{EF984531-1E80-4397-9988-D576189F7147}" type="parTrans" cxnId="{F6D4DFEE-804A-4BED-B05F-36E56287E9A2}">
      <dgm:prSet/>
      <dgm:spPr/>
      <dgm:t>
        <a:bodyPr/>
        <a:lstStyle/>
        <a:p>
          <a:endParaRPr lang="en-US" sz="1400">
            <a:latin typeface="Times New Roman" panose="02020603050405020304" pitchFamily="18" charset="0"/>
            <a:cs typeface="Times New Roman" panose="02020603050405020304" pitchFamily="18" charset="0"/>
          </a:endParaRPr>
        </a:p>
      </dgm:t>
    </dgm:pt>
    <dgm:pt modelId="{4D8C4BE2-9BD5-4336-B481-FA6D03FBC164}" type="sibTrans" cxnId="{F6D4DFEE-804A-4BED-B05F-36E56287E9A2}">
      <dgm:prSet custT="1"/>
      <dgm:spPr/>
      <dgm:t>
        <a:bodyPr/>
        <a:lstStyle/>
        <a:p>
          <a:endParaRPr lang="en-US" sz="1400">
            <a:latin typeface="Times New Roman" panose="02020603050405020304" pitchFamily="18" charset="0"/>
            <a:cs typeface="Times New Roman" panose="02020603050405020304" pitchFamily="18" charset="0"/>
          </a:endParaRPr>
        </a:p>
      </dgm:t>
    </dgm:pt>
    <dgm:pt modelId="{8BE7ADA7-4216-4947-86A7-E570D46501E1}">
      <dgm:prSet phldrT="[Text]" custT="1"/>
      <dgm:spPr/>
      <dgm:t>
        <a:bodyPr/>
        <a:lstStyle/>
        <a:p>
          <a:r>
            <a:rPr lang="en-US" sz="1400" dirty="0">
              <a:latin typeface="Times New Roman" panose="02020603050405020304" pitchFamily="18" charset="0"/>
              <a:cs typeface="Times New Roman" panose="02020603050405020304" pitchFamily="18" charset="0"/>
            </a:rPr>
            <a:t>Wellness tourism in the UK has grown by nearly 80% from 2020 to 2022-really the strength of post-COVID recovery (Statista, 2024).</a:t>
          </a:r>
        </a:p>
      </dgm:t>
    </dgm:pt>
    <dgm:pt modelId="{B13518B3-3808-4B5A-83F3-32B9C85ED2F1}" type="parTrans" cxnId="{934EAF12-D272-47C4-8C88-D9F0CB2CB19A}">
      <dgm:prSet/>
      <dgm:spPr/>
      <dgm:t>
        <a:bodyPr/>
        <a:lstStyle/>
        <a:p>
          <a:endParaRPr lang="en-US" sz="1400">
            <a:latin typeface="Times New Roman" panose="02020603050405020304" pitchFamily="18" charset="0"/>
            <a:cs typeface="Times New Roman" panose="02020603050405020304" pitchFamily="18" charset="0"/>
          </a:endParaRPr>
        </a:p>
      </dgm:t>
    </dgm:pt>
    <dgm:pt modelId="{1E56132E-D919-4F6C-A5C5-B02EF6844CEF}" type="sibTrans" cxnId="{934EAF12-D272-47C4-8C88-D9F0CB2CB19A}">
      <dgm:prSet custT="1"/>
      <dgm:spPr/>
      <dgm:t>
        <a:bodyPr/>
        <a:lstStyle/>
        <a:p>
          <a:endParaRPr lang="en-US" sz="1400">
            <a:latin typeface="Times New Roman" panose="02020603050405020304" pitchFamily="18" charset="0"/>
            <a:cs typeface="Times New Roman" panose="02020603050405020304" pitchFamily="18" charset="0"/>
          </a:endParaRPr>
        </a:p>
      </dgm:t>
    </dgm:pt>
    <dgm:pt modelId="{321D4DBD-5F3F-45A9-9A97-6DD5696ACE36}">
      <dgm:prSet phldrT="[Text]" custT="1"/>
      <dgm:spPr/>
      <dgm:t>
        <a:bodyPr/>
        <a:lstStyle/>
        <a:p>
          <a:r>
            <a:rPr lang="en-US" sz="1400" dirty="0">
              <a:latin typeface="Times New Roman" panose="02020603050405020304" pitchFamily="18" charset="0"/>
              <a:cs typeface="Times New Roman" panose="02020603050405020304" pitchFamily="18" charset="0"/>
            </a:rPr>
            <a:t>Nature-based retreats and sustainable travel consumption continue to grow demand (Luck and Aquino, 2021; Smith, 2023).</a:t>
          </a:r>
        </a:p>
      </dgm:t>
    </dgm:pt>
    <dgm:pt modelId="{64AE2EAF-BB38-4752-9090-20E57797686B}" type="parTrans" cxnId="{6E7FF0B5-6F17-48E5-A604-76ABB0DC48AA}">
      <dgm:prSet/>
      <dgm:spPr/>
      <dgm:t>
        <a:bodyPr/>
        <a:lstStyle/>
        <a:p>
          <a:endParaRPr lang="en-US" sz="1400">
            <a:latin typeface="Times New Roman" panose="02020603050405020304" pitchFamily="18" charset="0"/>
            <a:cs typeface="Times New Roman" panose="02020603050405020304" pitchFamily="18" charset="0"/>
          </a:endParaRPr>
        </a:p>
      </dgm:t>
    </dgm:pt>
    <dgm:pt modelId="{0B6D32BC-C257-4EA6-8E55-C6556C584274}" type="sibTrans" cxnId="{6E7FF0B5-6F17-48E5-A604-76ABB0DC48AA}">
      <dgm:prSet custT="1"/>
      <dgm:spPr/>
      <dgm:t>
        <a:bodyPr/>
        <a:lstStyle/>
        <a:p>
          <a:endParaRPr lang="en-US" sz="1400">
            <a:latin typeface="Times New Roman" panose="02020603050405020304" pitchFamily="18" charset="0"/>
            <a:cs typeface="Times New Roman" panose="02020603050405020304" pitchFamily="18" charset="0"/>
          </a:endParaRPr>
        </a:p>
      </dgm:t>
    </dgm:pt>
    <dgm:pt modelId="{6AF85863-7614-4F3E-B8C5-06B98D30FBF8}">
      <dgm:prSet phldrT="[Text]" custT="1"/>
      <dgm:spPr/>
      <dgm:t>
        <a:bodyPr/>
        <a:lstStyle/>
        <a:p>
          <a:r>
            <a:rPr lang="en-US" sz="1400" dirty="0">
              <a:latin typeface="Times New Roman" panose="02020603050405020304" pitchFamily="18" charset="0"/>
              <a:cs typeface="Times New Roman" panose="02020603050405020304" pitchFamily="18" charset="0"/>
            </a:rPr>
            <a:t>Increased corporate attention towards employee well-being and stress relief is on the rise (</a:t>
          </a:r>
          <a:r>
            <a:rPr lang="en-US" sz="1400" dirty="0" err="1">
              <a:latin typeface="Times New Roman" panose="02020603050405020304" pitchFamily="18" charset="0"/>
              <a:cs typeface="Times New Roman" panose="02020603050405020304" pitchFamily="18" charset="0"/>
            </a:rPr>
            <a:t>Cvenkel</a:t>
          </a:r>
          <a:r>
            <a:rPr lang="en-US" sz="1400" dirty="0">
              <a:latin typeface="Times New Roman" panose="02020603050405020304" pitchFamily="18" charset="0"/>
              <a:cs typeface="Times New Roman" panose="02020603050405020304" pitchFamily="18" charset="0"/>
            </a:rPr>
            <a:t>, 2018).</a:t>
          </a:r>
        </a:p>
      </dgm:t>
    </dgm:pt>
    <dgm:pt modelId="{20F2AA6D-EFD1-455C-A905-733327B92C90}" type="parTrans" cxnId="{083D6F1F-4206-4D97-9B21-B7639E65BD36}">
      <dgm:prSet/>
      <dgm:spPr/>
      <dgm:t>
        <a:bodyPr/>
        <a:lstStyle/>
        <a:p>
          <a:endParaRPr lang="en-US" sz="1400">
            <a:latin typeface="Times New Roman" panose="02020603050405020304" pitchFamily="18" charset="0"/>
            <a:cs typeface="Times New Roman" panose="02020603050405020304" pitchFamily="18" charset="0"/>
          </a:endParaRPr>
        </a:p>
      </dgm:t>
    </dgm:pt>
    <dgm:pt modelId="{0829A747-2BB5-48B2-80FD-AE2B4EC3F4D6}" type="sibTrans" cxnId="{083D6F1F-4206-4D97-9B21-B7639E65BD36}">
      <dgm:prSet/>
      <dgm:spPr/>
      <dgm:t>
        <a:bodyPr/>
        <a:lstStyle/>
        <a:p>
          <a:endParaRPr lang="en-US" sz="1400">
            <a:latin typeface="Times New Roman" panose="02020603050405020304" pitchFamily="18" charset="0"/>
            <a:cs typeface="Times New Roman" panose="02020603050405020304" pitchFamily="18" charset="0"/>
          </a:endParaRPr>
        </a:p>
      </dgm:t>
    </dgm:pt>
    <dgm:pt modelId="{A1D306EA-2E54-4E2C-954B-3D2FFDF29CEF}" type="pres">
      <dgm:prSet presAssocID="{89133A28-87C6-46C1-AC0A-C9A2ED7DC4A8}" presName="outerComposite" presStyleCnt="0">
        <dgm:presLayoutVars>
          <dgm:chMax val="5"/>
          <dgm:dir/>
          <dgm:resizeHandles val="exact"/>
        </dgm:presLayoutVars>
      </dgm:prSet>
      <dgm:spPr/>
    </dgm:pt>
    <dgm:pt modelId="{22FA4CCC-FC5F-46DC-AE89-5E260D67BE66}" type="pres">
      <dgm:prSet presAssocID="{89133A28-87C6-46C1-AC0A-C9A2ED7DC4A8}" presName="dummyMaxCanvas" presStyleCnt="0">
        <dgm:presLayoutVars/>
      </dgm:prSet>
      <dgm:spPr/>
    </dgm:pt>
    <dgm:pt modelId="{304578CC-DACE-4720-8529-8B3CD417485C}" type="pres">
      <dgm:prSet presAssocID="{89133A28-87C6-46C1-AC0A-C9A2ED7DC4A8}" presName="FourNodes_1" presStyleLbl="node1" presStyleIdx="0" presStyleCnt="4">
        <dgm:presLayoutVars>
          <dgm:bulletEnabled val="1"/>
        </dgm:presLayoutVars>
      </dgm:prSet>
      <dgm:spPr/>
    </dgm:pt>
    <dgm:pt modelId="{13D6640D-49CC-4C87-9FB7-A3A1FB539DBE}" type="pres">
      <dgm:prSet presAssocID="{89133A28-87C6-46C1-AC0A-C9A2ED7DC4A8}" presName="FourNodes_2" presStyleLbl="node1" presStyleIdx="1" presStyleCnt="4">
        <dgm:presLayoutVars>
          <dgm:bulletEnabled val="1"/>
        </dgm:presLayoutVars>
      </dgm:prSet>
      <dgm:spPr/>
    </dgm:pt>
    <dgm:pt modelId="{157D2D72-1795-4ED8-8DBC-91BAD505BC52}" type="pres">
      <dgm:prSet presAssocID="{89133A28-87C6-46C1-AC0A-C9A2ED7DC4A8}" presName="FourNodes_3" presStyleLbl="node1" presStyleIdx="2" presStyleCnt="4">
        <dgm:presLayoutVars>
          <dgm:bulletEnabled val="1"/>
        </dgm:presLayoutVars>
      </dgm:prSet>
      <dgm:spPr/>
    </dgm:pt>
    <dgm:pt modelId="{FE0E18C8-63E8-4BE1-A729-CCDB88514521}" type="pres">
      <dgm:prSet presAssocID="{89133A28-87C6-46C1-AC0A-C9A2ED7DC4A8}" presName="FourNodes_4" presStyleLbl="node1" presStyleIdx="3" presStyleCnt="4">
        <dgm:presLayoutVars>
          <dgm:bulletEnabled val="1"/>
        </dgm:presLayoutVars>
      </dgm:prSet>
      <dgm:spPr/>
    </dgm:pt>
    <dgm:pt modelId="{D31AF10D-54B5-46F8-B0D5-BA5624038F9A}" type="pres">
      <dgm:prSet presAssocID="{89133A28-87C6-46C1-AC0A-C9A2ED7DC4A8}" presName="FourConn_1-2" presStyleLbl="fgAccFollowNode1" presStyleIdx="0" presStyleCnt="3">
        <dgm:presLayoutVars>
          <dgm:bulletEnabled val="1"/>
        </dgm:presLayoutVars>
      </dgm:prSet>
      <dgm:spPr/>
    </dgm:pt>
    <dgm:pt modelId="{A3D1ACDF-A84A-4C26-8226-C2F0512B4D7D}" type="pres">
      <dgm:prSet presAssocID="{89133A28-87C6-46C1-AC0A-C9A2ED7DC4A8}" presName="FourConn_2-3" presStyleLbl="fgAccFollowNode1" presStyleIdx="1" presStyleCnt="3">
        <dgm:presLayoutVars>
          <dgm:bulletEnabled val="1"/>
        </dgm:presLayoutVars>
      </dgm:prSet>
      <dgm:spPr/>
    </dgm:pt>
    <dgm:pt modelId="{56E4D217-4726-4182-9B09-BAC3DB85CEBD}" type="pres">
      <dgm:prSet presAssocID="{89133A28-87C6-46C1-AC0A-C9A2ED7DC4A8}" presName="FourConn_3-4" presStyleLbl="fgAccFollowNode1" presStyleIdx="2" presStyleCnt="3">
        <dgm:presLayoutVars>
          <dgm:bulletEnabled val="1"/>
        </dgm:presLayoutVars>
      </dgm:prSet>
      <dgm:spPr/>
    </dgm:pt>
    <dgm:pt modelId="{6D82009A-FD15-4113-9E1E-2275E9CC4E17}" type="pres">
      <dgm:prSet presAssocID="{89133A28-87C6-46C1-AC0A-C9A2ED7DC4A8}" presName="FourNodes_1_text" presStyleLbl="node1" presStyleIdx="3" presStyleCnt="4">
        <dgm:presLayoutVars>
          <dgm:bulletEnabled val="1"/>
        </dgm:presLayoutVars>
      </dgm:prSet>
      <dgm:spPr/>
    </dgm:pt>
    <dgm:pt modelId="{87BF92AF-9D46-414B-B1FB-31B7F38D7428}" type="pres">
      <dgm:prSet presAssocID="{89133A28-87C6-46C1-AC0A-C9A2ED7DC4A8}" presName="FourNodes_2_text" presStyleLbl="node1" presStyleIdx="3" presStyleCnt="4">
        <dgm:presLayoutVars>
          <dgm:bulletEnabled val="1"/>
        </dgm:presLayoutVars>
      </dgm:prSet>
      <dgm:spPr/>
    </dgm:pt>
    <dgm:pt modelId="{4453BD9B-2A8C-426F-893E-B2998FF26EDA}" type="pres">
      <dgm:prSet presAssocID="{89133A28-87C6-46C1-AC0A-C9A2ED7DC4A8}" presName="FourNodes_3_text" presStyleLbl="node1" presStyleIdx="3" presStyleCnt="4">
        <dgm:presLayoutVars>
          <dgm:bulletEnabled val="1"/>
        </dgm:presLayoutVars>
      </dgm:prSet>
      <dgm:spPr/>
    </dgm:pt>
    <dgm:pt modelId="{0CF39B2A-A710-4544-AD02-EDA8632E5408}" type="pres">
      <dgm:prSet presAssocID="{89133A28-87C6-46C1-AC0A-C9A2ED7DC4A8}" presName="FourNodes_4_text" presStyleLbl="node1" presStyleIdx="3" presStyleCnt="4">
        <dgm:presLayoutVars>
          <dgm:bulletEnabled val="1"/>
        </dgm:presLayoutVars>
      </dgm:prSet>
      <dgm:spPr/>
    </dgm:pt>
  </dgm:ptLst>
  <dgm:cxnLst>
    <dgm:cxn modelId="{934EAF12-D272-47C4-8C88-D9F0CB2CB19A}" srcId="{89133A28-87C6-46C1-AC0A-C9A2ED7DC4A8}" destId="{8BE7ADA7-4216-4947-86A7-E570D46501E1}" srcOrd="1" destOrd="0" parTransId="{B13518B3-3808-4B5A-83F3-32B9C85ED2F1}" sibTransId="{1E56132E-D919-4F6C-A5C5-B02EF6844CEF}"/>
    <dgm:cxn modelId="{083D6F1F-4206-4D97-9B21-B7639E65BD36}" srcId="{89133A28-87C6-46C1-AC0A-C9A2ED7DC4A8}" destId="{6AF85863-7614-4F3E-B8C5-06B98D30FBF8}" srcOrd="3" destOrd="0" parTransId="{20F2AA6D-EFD1-455C-A905-733327B92C90}" sibTransId="{0829A747-2BB5-48B2-80FD-AE2B4EC3F4D6}"/>
    <dgm:cxn modelId="{1E3B793F-5435-477D-A82A-A8BCD37F387D}" type="presOf" srcId="{1E56132E-D919-4F6C-A5C5-B02EF6844CEF}" destId="{A3D1ACDF-A84A-4C26-8226-C2F0512B4D7D}" srcOrd="0" destOrd="0" presId="urn:microsoft.com/office/officeart/2005/8/layout/vProcess5"/>
    <dgm:cxn modelId="{A22ED94A-6A31-4589-9ABF-396F7C7EC7F0}" type="presOf" srcId="{321D4DBD-5F3F-45A9-9A97-6DD5696ACE36}" destId="{4453BD9B-2A8C-426F-893E-B2998FF26EDA}" srcOrd="1" destOrd="0" presId="urn:microsoft.com/office/officeart/2005/8/layout/vProcess5"/>
    <dgm:cxn modelId="{750C616F-416D-480D-AB31-756EF48EA093}" type="presOf" srcId="{89133A28-87C6-46C1-AC0A-C9A2ED7DC4A8}" destId="{A1D306EA-2E54-4E2C-954B-3D2FFDF29CEF}" srcOrd="0" destOrd="0" presId="urn:microsoft.com/office/officeart/2005/8/layout/vProcess5"/>
    <dgm:cxn modelId="{AD411554-2F9B-4294-9CFC-28CD752A3EB5}" type="presOf" srcId="{4D8C4BE2-9BD5-4336-B481-FA6D03FBC164}" destId="{D31AF10D-54B5-46F8-B0D5-BA5624038F9A}" srcOrd="0" destOrd="0" presId="urn:microsoft.com/office/officeart/2005/8/layout/vProcess5"/>
    <dgm:cxn modelId="{C28B4288-BC3A-4246-88D1-515759A651CD}" type="presOf" srcId="{0B6D32BC-C257-4EA6-8E55-C6556C584274}" destId="{56E4D217-4726-4182-9B09-BAC3DB85CEBD}" srcOrd="0" destOrd="0" presId="urn:microsoft.com/office/officeart/2005/8/layout/vProcess5"/>
    <dgm:cxn modelId="{A1C7BEA5-3A22-4791-8AB0-83837E90FA15}" type="presOf" srcId="{8BE7ADA7-4216-4947-86A7-E570D46501E1}" destId="{13D6640D-49CC-4C87-9FB7-A3A1FB539DBE}" srcOrd="0" destOrd="0" presId="urn:microsoft.com/office/officeart/2005/8/layout/vProcess5"/>
    <dgm:cxn modelId="{8B0B9EA8-455C-4773-8808-831BC7FF6F43}" type="presOf" srcId="{6AF85863-7614-4F3E-B8C5-06B98D30FBF8}" destId="{FE0E18C8-63E8-4BE1-A729-CCDB88514521}" srcOrd="0" destOrd="0" presId="urn:microsoft.com/office/officeart/2005/8/layout/vProcess5"/>
    <dgm:cxn modelId="{6E7FF0B5-6F17-48E5-A604-76ABB0DC48AA}" srcId="{89133A28-87C6-46C1-AC0A-C9A2ED7DC4A8}" destId="{321D4DBD-5F3F-45A9-9A97-6DD5696ACE36}" srcOrd="2" destOrd="0" parTransId="{64AE2EAF-BB38-4752-9090-20E57797686B}" sibTransId="{0B6D32BC-C257-4EA6-8E55-C6556C584274}"/>
    <dgm:cxn modelId="{3098F1B9-BE0C-4198-B3BA-1B8EC5844AFE}" type="presOf" srcId="{6AF85863-7614-4F3E-B8C5-06B98D30FBF8}" destId="{0CF39B2A-A710-4544-AD02-EDA8632E5408}" srcOrd="1" destOrd="0" presId="urn:microsoft.com/office/officeart/2005/8/layout/vProcess5"/>
    <dgm:cxn modelId="{7DB9D6C4-42F0-4103-AA57-C8B4A8692AE9}" type="presOf" srcId="{8BE7ADA7-4216-4947-86A7-E570D46501E1}" destId="{87BF92AF-9D46-414B-B1FB-31B7F38D7428}" srcOrd="1" destOrd="0" presId="urn:microsoft.com/office/officeart/2005/8/layout/vProcess5"/>
    <dgm:cxn modelId="{CB494FC6-4A0D-462A-9142-B628A9900849}" type="presOf" srcId="{A3BEB808-DF40-4BCC-AF83-D8A7C016006F}" destId="{6D82009A-FD15-4113-9E1E-2275E9CC4E17}" srcOrd="1" destOrd="0" presId="urn:microsoft.com/office/officeart/2005/8/layout/vProcess5"/>
    <dgm:cxn modelId="{F6D4DFEE-804A-4BED-B05F-36E56287E9A2}" srcId="{89133A28-87C6-46C1-AC0A-C9A2ED7DC4A8}" destId="{A3BEB808-DF40-4BCC-AF83-D8A7C016006F}" srcOrd="0" destOrd="0" parTransId="{EF984531-1E80-4397-9988-D576189F7147}" sibTransId="{4D8C4BE2-9BD5-4336-B481-FA6D03FBC164}"/>
    <dgm:cxn modelId="{53DB05F0-CF05-419D-93FE-009008FDAEE1}" type="presOf" srcId="{A3BEB808-DF40-4BCC-AF83-D8A7C016006F}" destId="{304578CC-DACE-4720-8529-8B3CD417485C}" srcOrd="0" destOrd="0" presId="urn:microsoft.com/office/officeart/2005/8/layout/vProcess5"/>
    <dgm:cxn modelId="{9F0A68FD-461B-4172-9066-0D5ACA515666}" type="presOf" srcId="{321D4DBD-5F3F-45A9-9A97-6DD5696ACE36}" destId="{157D2D72-1795-4ED8-8DBC-91BAD505BC52}" srcOrd="0" destOrd="0" presId="urn:microsoft.com/office/officeart/2005/8/layout/vProcess5"/>
    <dgm:cxn modelId="{17F4D3FD-C61E-45E9-A295-911B29F15992}" type="presParOf" srcId="{A1D306EA-2E54-4E2C-954B-3D2FFDF29CEF}" destId="{22FA4CCC-FC5F-46DC-AE89-5E260D67BE66}" srcOrd="0" destOrd="0" presId="urn:microsoft.com/office/officeart/2005/8/layout/vProcess5"/>
    <dgm:cxn modelId="{FFD6DE41-B379-4788-A92C-B9CC1050373B}" type="presParOf" srcId="{A1D306EA-2E54-4E2C-954B-3D2FFDF29CEF}" destId="{304578CC-DACE-4720-8529-8B3CD417485C}" srcOrd="1" destOrd="0" presId="urn:microsoft.com/office/officeart/2005/8/layout/vProcess5"/>
    <dgm:cxn modelId="{112663F8-CFD9-444D-8D88-EFD3B06BAF02}" type="presParOf" srcId="{A1D306EA-2E54-4E2C-954B-3D2FFDF29CEF}" destId="{13D6640D-49CC-4C87-9FB7-A3A1FB539DBE}" srcOrd="2" destOrd="0" presId="urn:microsoft.com/office/officeart/2005/8/layout/vProcess5"/>
    <dgm:cxn modelId="{A4C91624-FD64-4A6E-89AB-84D2BC436D1A}" type="presParOf" srcId="{A1D306EA-2E54-4E2C-954B-3D2FFDF29CEF}" destId="{157D2D72-1795-4ED8-8DBC-91BAD505BC52}" srcOrd="3" destOrd="0" presId="urn:microsoft.com/office/officeart/2005/8/layout/vProcess5"/>
    <dgm:cxn modelId="{FEBD1D01-5620-43E0-A7CD-DD99AEE26BB1}" type="presParOf" srcId="{A1D306EA-2E54-4E2C-954B-3D2FFDF29CEF}" destId="{FE0E18C8-63E8-4BE1-A729-CCDB88514521}" srcOrd="4" destOrd="0" presId="urn:microsoft.com/office/officeart/2005/8/layout/vProcess5"/>
    <dgm:cxn modelId="{430B4281-F89D-4D3A-910A-4FF5EC6D6CEB}" type="presParOf" srcId="{A1D306EA-2E54-4E2C-954B-3D2FFDF29CEF}" destId="{D31AF10D-54B5-46F8-B0D5-BA5624038F9A}" srcOrd="5" destOrd="0" presId="urn:microsoft.com/office/officeart/2005/8/layout/vProcess5"/>
    <dgm:cxn modelId="{D4DB297A-38B6-4EB7-A94C-FC7F6AD64673}" type="presParOf" srcId="{A1D306EA-2E54-4E2C-954B-3D2FFDF29CEF}" destId="{A3D1ACDF-A84A-4C26-8226-C2F0512B4D7D}" srcOrd="6" destOrd="0" presId="urn:microsoft.com/office/officeart/2005/8/layout/vProcess5"/>
    <dgm:cxn modelId="{CF1C2841-7F83-4849-A642-6CA8054B91F7}" type="presParOf" srcId="{A1D306EA-2E54-4E2C-954B-3D2FFDF29CEF}" destId="{56E4D217-4726-4182-9B09-BAC3DB85CEBD}" srcOrd="7" destOrd="0" presId="urn:microsoft.com/office/officeart/2005/8/layout/vProcess5"/>
    <dgm:cxn modelId="{FB812E16-CD89-4BC4-AD1D-638BE50B4E96}" type="presParOf" srcId="{A1D306EA-2E54-4E2C-954B-3D2FFDF29CEF}" destId="{6D82009A-FD15-4113-9E1E-2275E9CC4E17}" srcOrd="8" destOrd="0" presId="urn:microsoft.com/office/officeart/2005/8/layout/vProcess5"/>
    <dgm:cxn modelId="{FD668395-E1BE-4E27-9B51-F4A677A83757}" type="presParOf" srcId="{A1D306EA-2E54-4E2C-954B-3D2FFDF29CEF}" destId="{87BF92AF-9D46-414B-B1FB-31B7F38D7428}" srcOrd="9" destOrd="0" presId="urn:microsoft.com/office/officeart/2005/8/layout/vProcess5"/>
    <dgm:cxn modelId="{821F9DE5-533B-47A5-A02F-694CA1AB0A87}" type="presParOf" srcId="{A1D306EA-2E54-4E2C-954B-3D2FFDF29CEF}" destId="{4453BD9B-2A8C-426F-893E-B2998FF26EDA}" srcOrd="10" destOrd="0" presId="urn:microsoft.com/office/officeart/2005/8/layout/vProcess5"/>
    <dgm:cxn modelId="{AF411DEF-AAF6-42A9-8650-19DFDA3070F8}" type="presParOf" srcId="{A1D306EA-2E54-4E2C-954B-3D2FFDF29CEF}" destId="{0CF39B2A-A710-4544-AD02-EDA8632E5408}"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F14AFD-09E6-4919-B129-30EDD3FACFC5}" type="doc">
      <dgm:prSet loTypeId="urn:microsoft.com/office/officeart/2005/8/layout/hList6" loCatId="list" qsTypeId="urn:microsoft.com/office/officeart/2005/8/quickstyle/simple1" qsCatId="simple" csTypeId="urn:microsoft.com/office/officeart/2005/8/colors/colorful3" csCatId="colorful" phldr="1"/>
      <dgm:spPr/>
      <dgm:t>
        <a:bodyPr/>
        <a:lstStyle/>
        <a:p>
          <a:endParaRPr lang="en-US"/>
        </a:p>
      </dgm:t>
    </dgm:pt>
    <dgm:pt modelId="{DB281B9C-4724-4BF3-8AC9-DCEB9326253C}">
      <dgm:prSet phldrT="[Text]" custT="1"/>
      <dgm:spPr/>
      <dgm:t>
        <a:bodyPr/>
        <a:lstStyle/>
        <a:p>
          <a:r>
            <a:rPr lang="en-US" sz="1800" dirty="0">
              <a:latin typeface="Times New Roman" panose="02020603050405020304" pitchFamily="18" charset="0"/>
              <a:cs typeface="Times New Roman" panose="02020603050405020304" pitchFamily="18" charset="0"/>
            </a:rPr>
            <a:t>Event Manager</a:t>
          </a:r>
        </a:p>
      </dgm:t>
    </dgm:pt>
    <dgm:pt modelId="{B7EE0567-1D32-4ADE-B5AC-044560D9E257}" type="parTrans" cxnId="{8EDC2B46-D9B4-4B9B-AD42-F1991DD770B6}">
      <dgm:prSet/>
      <dgm:spPr/>
      <dgm:t>
        <a:bodyPr/>
        <a:lstStyle/>
        <a:p>
          <a:endParaRPr lang="en-US" sz="1800">
            <a:latin typeface="Times New Roman" panose="02020603050405020304" pitchFamily="18" charset="0"/>
            <a:cs typeface="Times New Roman" panose="02020603050405020304" pitchFamily="18" charset="0"/>
          </a:endParaRPr>
        </a:p>
      </dgm:t>
    </dgm:pt>
    <dgm:pt modelId="{4DEB1F66-1A81-4025-80C7-0DA5F45EC545}" type="sibTrans" cxnId="{8EDC2B46-D9B4-4B9B-AD42-F1991DD770B6}">
      <dgm:prSet/>
      <dgm:spPr/>
      <dgm:t>
        <a:bodyPr/>
        <a:lstStyle/>
        <a:p>
          <a:endParaRPr lang="en-US" sz="1800">
            <a:latin typeface="Times New Roman" panose="02020603050405020304" pitchFamily="18" charset="0"/>
            <a:cs typeface="Times New Roman" panose="02020603050405020304" pitchFamily="18" charset="0"/>
          </a:endParaRPr>
        </a:p>
      </dgm:t>
    </dgm:pt>
    <dgm:pt modelId="{3767FFE4-B4E5-4782-BD03-0C1E9931E398}">
      <dgm:prSet phldrT="[Text]" custT="1"/>
      <dgm:spPr/>
      <dgm:t>
        <a:bodyPr/>
        <a:lstStyle/>
        <a:p>
          <a:r>
            <a:rPr lang="en-US" sz="1800" dirty="0">
              <a:latin typeface="Times New Roman" panose="02020603050405020304" pitchFamily="18" charset="0"/>
              <a:cs typeface="Times New Roman" panose="02020603050405020304" pitchFamily="18" charset="0"/>
            </a:rPr>
            <a:t>Leadership, multitasking, and budgeting (</a:t>
          </a:r>
          <a:r>
            <a:rPr lang="en-US" sz="1800" dirty="0" err="1">
              <a:latin typeface="Times New Roman" panose="02020603050405020304" pitchFamily="18" charset="0"/>
              <a:cs typeface="Times New Roman" panose="02020603050405020304" pitchFamily="18" charset="0"/>
            </a:rPr>
            <a:t>Abson</a:t>
          </a:r>
          <a:r>
            <a:rPr lang="en-US" sz="1800" dirty="0">
              <a:latin typeface="Times New Roman" panose="02020603050405020304" pitchFamily="18" charset="0"/>
              <a:cs typeface="Times New Roman" panose="02020603050405020304" pitchFamily="18" charset="0"/>
            </a:rPr>
            <a:t>, 2017)</a:t>
          </a:r>
        </a:p>
      </dgm:t>
    </dgm:pt>
    <dgm:pt modelId="{EDEA1D31-48D6-4573-AB91-14D1B3CDCCDC}" type="parTrans" cxnId="{D58EF6F5-E53D-4827-A1DD-36451768B141}">
      <dgm:prSet/>
      <dgm:spPr/>
      <dgm:t>
        <a:bodyPr/>
        <a:lstStyle/>
        <a:p>
          <a:endParaRPr lang="en-US" sz="1800">
            <a:latin typeface="Times New Roman" panose="02020603050405020304" pitchFamily="18" charset="0"/>
            <a:cs typeface="Times New Roman" panose="02020603050405020304" pitchFamily="18" charset="0"/>
          </a:endParaRPr>
        </a:p>
      </dgm:t>
    </dgm:pt>
    <dgm:pt modelId="{59FFAAB1-C8CC-482B-84E0-5896A1E3141C}" type="sibTrans" cxnId="{D58EF6F5-E53D-4827-A1DD-36451768B141}">
      <dgm:prSet/>
      <dgm:spPr/>
      <dgm:t>
        <a:bodyPr/>
        <a:lstStyle/>
        <a:p>
          <a:endParaRPr lang="en-US" sz="1800">
            <a:latin typeface="Times New Roman" panose="02020603050405020304" pitchFamily="18" charset="0"/>
            <a:cs typeface="Times New Roman" panose="02020603050405020304" pitchFamily="18" charset="0"/>
          </a:endParaRPr>
        </a:p>
      </dgm:t>
    </dgm:pt>
    <dgm:pt modelId="{5941C21C-EC6D-4A55-BA5C-95E237A93698}">
      <dgm:prSet phldrT="[Text]" custT="1"/>
      <dgm:spPr/>
      <dgm:t>
        <a:bodyPr/>
        <a:lstStyle/>
        <a:p>
          <a:r>
            <a:rPr lang="en-US" sz="1800" dirty="0">
              <a:latin typeface="Times New Roman" panose="02020603050405020304" pitchFamily="18" charset="0"/>
              <a:cs typeface="Times New Roman" panose="02020603050405020304" pitchFamily="18" charset="0"/>
            </a:rPr>
            <a:t>Wellness Facilitators	</a:t>
          </a:r>
        </a:p>
      </dgm:t>
    </dgm:pt>
    <dgm:pt modelId="{B28CAB38-D1E3-4923-AFDC-DEFD2897F1C3}" type="parTrans" cxnId="{3BA9DBC8-3F80-4FC4-B40D-73491F2BAE0B}">
      <dgm:prSet/>
      <dgm:spPr/>
      <dgm:t>
        <a:bodyPr/>
        <a:lstStyle/>
        <a:p>
          <a:endParaRPr lang="en-US" sz="1800">
            <a:latin typeface="Times New Roman" panose="02020603050405020304" pitchFamily="18" charset="0"/>
            <a:cs typeface="Times New Roman" panose="02020603050405020304" pitchFamily="18" charset="0"/>
          </a:endParaRPr>
        </a:p>
      </dgm:t>
    </dgm:pt>
    <dgm:pt modelId="{8028AE30-A857-46F0-9111-901D6BC87D7C}" type="sibTrans" cxnId="{3BA9DBC8-3F80-4FC4-B40D-73491F2BAE0B}">
      <dgm:prSet/>
      <dgm:spPr/>
      <dgm:t>
        <a:bodyPr/>
        <a:lstStyle/>
        <a:p>
          <a:endParaRPr lang="en-US" sz="1800">
            <a:latin typeface="Times New Roman" panose="02020603050405020304" pitchFamily="18" charset="0"/>
            <a:cs typeface="Times New Roman" panose="02020603050405020304" pitchFamily="18" charset="0"/>
          </a:endParaRPr>
        </a:p>
      </dgm:t>
    </dgm:pt>
    <dgm:pt modelId="{38EEA6A4-A0C1-40A5-B996-2655689572B3}">
      <dgm:prSet phldrT="[Text]" custT="1"/>
      <dgm:spPr/>
      <dgm:t>
        <a:bodyPr/>
        <a:lstStyle/>
        <a:p>
          <a:r>
            <a:rPr lang="en-US" sz="1800" dirty="0">
              <a:latin typeface="Times New Roman" panose="02020603050405020304" pitchFamily="18" charset="0"/>
              <a:cs typeface="Times New Roman" panose="02020603050405020304" pitchFamily="18" charset="0"/>
            </a:rPr>
            <a:t>Expertise in yoga, mindfulness, and fitness (</a:t>
          </a:r>
          <a:r>
            <a:rPr lang="en-US" sz="1800" dirty="0" err="1">
              <a:latin typeface="Times New Roman" panose="02020603050405020304" pitchFamily="18" charset="0"/>
              <a:cs typeface="Times New Roman" panose="02020603050405020304" pitchFamily="18" charset="0"/>
            </a:rPr>
            <a:t>Passey</a:t>
          </a:r>
          <a:r>
            <a:rPr lang="en-US" sz="1800" dirty="0">
              <a:latin typeface="Times New Roman" panose="02020603050405020304" pitchFamily="18" charset="0"/>
              <a:cs typeface="Times New Roman" panose="02020603050405020304" pitchFamily="18" charset="0"/>
            </a:rPr>
            <a:t> et al., 2018)</a:t>
          </a:r>
        </a:p>
      </dgm:t>
    </dgm:pt>
    <dgm:pt modelId="{CF9A6227-4814-4164-A272-BAB65E6AF59A}" type="parTrans" cxnId="{79864705-6E85-4DBC-85AD-2B4877386FED}">
      <dgm:prSet/>
      <dgm:spPr/>
      <dgm:t>
        <a:bodyPr/>
        <a:lstStyle/>
        <a:p>
          <a:endParaRPr lang="en-US" sz="1800">
            <a:latin typeface="Times New Roman" panose="02020603050405020304" pitchFamily="18" charset="0"/>
            <a:cs typeface="Times New Roman" panose="02020603050405020304" pitchFamily="18" charset="0"/>
          </a:endParaRPr>
        </a:p>
      </dgm:t>
    </dgm:pt>
    <dgm:pt modelId="{B5F5AC58-3EDF-4FF2-898A-EC5985D08F0F}" type="sibTrans" cxnId="{79864705-6E85-4DBC-85AD-2B4877386FED}">
      <dgm:prSet/>
      <dgm:spPr/>
      <dgm:t>
        <a:bodyPr/>
        <a:lstStyle/>
        <a:p>
          <a:endParaRPr lang="en-US" sz="1800">
            <a:latin typeface="Times New Roman" panose="02020603050405020304" pitchFamily="18" charset="0"/>
            <a:cs typeface="Times New Roman" panose="02020603050405020304" pitchFamily="18" charset="0"/>
          </a:endParaRPr>
        </a:p>
      </dgm:t>
    </dgm:pt>
    <dgm:pt modelId="{208A33FB-F981-4E44-8D2D-4658B1109CFC}">
      <dgm:prSet phldrT="[Text]" custT="1"/>
      <dgm:spPr/>
      <dgm:t>
        <a:bodyPr/>
        <a:lstStyle/>
        <a:p>
          <a:r>
            <a:rPr lang="en-US" sz="1800" dirty="0">
              <a:latin typeface="Times New Roman" panose="02020603050405020304" pitchFamily="18" charset="0"/>
              <a:cs typeface="Times New Roman" panose="02020603050405020304" pitchFamily="18" charset="0"/>
            </a:rPr>
            <a:t>Marketing Coordinator</a:t>
          </a:r>
        </a:p>
      </dgm:t>
    </dgm:pt>
    <dgm:pt modelId="{8E712B9B-7B68-4E0A-8A78-347833F80B40}" type="parTrans" cxnId="{7A5A76D9-CCDA-4A96-9F41-14B7F052BE63}">
      <dgm:prSet/>
      <dgm:spPr/>
      <dgm:t>
        <a:bodyPr/>
        <a:lstStyle/>
        <a:p>
          <a:endParaRPr lang="en-US" sz="1800">
            <a:latin typeface="Times New Roman" panose="02020603050405020304" pitchFamily="18" charset="0"/>
            <a:cs typeface="Times New Roman" panose="02020603050405020304" pitchFamily="18" charset="0"/>
          </a:endParaRPr>
        </a:p>
      </dgm:t>
    </dgm:pt>
    <dgm:pt modelId="{1ACCABCC-63AB-4826-8140-29F860EAA5BA}" type="sibTrans" cxnId="{7A5A76D9-CCDA-4A96-9F41-14B7F052BE63}">
      <dgm:prSet/>
      <dgm:spPr/>
      <dgm:t>
        <a:bodyPr/>
        <a:lstStyle/>
        <a:p>
          <a:endParaRPr lang="en-US" sz="1800">
            <a:latin typeface="Times New Roman" panose="02020603050405020304" pitchFamily="18" charset="0"/>
            <a:cs typeface="Times New Roman" panose="02020603050405020304" pitchFamily="18" charset="0"/>
          </a:endParaRPr>
        </a:p>
      </dgm:t>
    </dgm:pt>
    <dgm:pt modelId="{14BEA244-A817-444B-BF58-AF2FA464B6EA}">
      <dgm:prSet phldrT="[Text]" custT="1"/>
      <dgm:spPr/>
      <dgm:t>
        <a:bodyPr/>
        <a:lstStyle/>
        <a:p>
          <a:r>
            <a:rPr lang="en-US" sz="1800" dirty="0">
              <a:latin typeface="Times New Roman" panose="02020603050405020304" pitchFamily="18" charset="0"/>
              <a:cs typeface="Times New Roman" panose="02020603050405020304" pitchFamily="18" charset="0"/>
            </a:rPr>
            <a:t>Social media, digital marketing, and communication (</a:t>
          </a:r>
          <a:r>
            <a:rPr lang="en-US" sz="1800" dirty="0" err="1">
              <a:latin typeface="Times New Roman" panose="02020603050405020304" pitchFamily="18" charset="0"/>
              <a:cs typeface="Times New Roman" panose="02020603050405020304" pitchFamily="18" charset="0"/>
            </a:rPr>
            <a:t>Rahyadi</a:t>
          </a:r>
          <a:r>
            <a:rPr lang="en-US" sz="1800" dirty="0">
              <a:latin typeface="Times New Roman" panose="02020603050405020304" pitchFamily="18" charset="0"/>
              <a:cs typeface="Times New Roman" panose="02020603050405020304" pitchFamily="18" charset="0"/>
            </a:rPr>
            <a:t>, 2024)</a:t>
          </a:r>
        </a:p>
      </dgm:t>
    </dgm:pt>
    <dgm:pt modelId="{3434C7AB-9B8B-41D9-A83E-A86359090EF7}" type="parTrans" cxnId="{B2BE0E2D-E970-4623-B5C1-3F083D050E9B}">
      <dgm:prSet/>
      <dgm:spPr/>
      <dgm:t>
        <a:bodyPr/>
        <a:lstStyle/>
        <a:p>
          <a:endParaRPr lang="en-US" sz="1800">
            <a:latin typeface="Times New Roman" panose="02020603050405020304" pitchFamily="18" charset="0"/>
            <a:cs typeface="Times New Roman" panose="02020603050405020304" pitchFamily="18" charset="0"/>
          </a:endParaRPr>
        </a:p>
      </dgm:t>
    </dgm:pt>
    <dgm:pt modelId="{035AB741-6BD5-4AB9-8B26-11FBC250C43B}" type="sibTrans" cxnId="{B2BE0E2D-E970-4623-B5C1-3F083D050E9B}">
      <dgm:prSet/>
      <dgm:spPr/>
      <dgm:t>
        <a:bodyPr/>
        <a:lstStyle/>
        <a:p>
          <a:endParaRPr lang="en-US" sz="1800">
            <a:latin typeface="Times New Roman" panose="02020603050405020304" pitchFamily="18" charset="0"/>
            <a:cs typeface="Times New Roman" panose="02020603050405020304" pitchFamily="18" charset="0"/>
          </a:endParaRPr>
        </a:p>
      </dgm:t>
    </dgm:pt>
    <dgm:pt modelId="{B106CF6F-F3F3-4E66-8EE9-22BC2E7EFE38}">
      <dgm:prSet phldrT="[Text]" custT="1"/>
      <dgm:spPr/>
      <dgm:t>
        <a:bodyPr/>
        <a:lstStyle/>
        <a:p>
          <a:r>
            <a:rPr lang="en-US" sz="1800" dirty="0">
              <a:latin typeface="Times New Roman" panose="02020603050405020304" pitchFamily="18" charset="0"/>
              <a:cs typeface="Times New Roman" panose="02020603050405020304" pitchFamily="18" charset="0"/>
            </a:rPr>
            <a:t>Venue Staff	</a:t>
          </a:r>
        </a:p>
      </dgm:t>
    </dgm:pt>
    <dgm:pt modelId="{0D5DDC4F-EDC6-4E17-826E-76423C8B381A}" type="parTrans" cxnId="{24164006-2FEC-4917-9D4A-ED415A263357}">
      <dgm:prSet/>
      <dgm:spPr/>
      <dgm:t>
        <a:bodyPr/>
        <a:lstStyle/>
        <a:p>
          <a:endParaRPr lang="en-US" sz="1800">
            <a:latin typeface="Times New Roman" panose="02020603050405020304" pitchFamily="18" charset="0"/>
            <a:cs typeface="Times New Roman" panose="02020603050405020304" pitchFamily="18" charset="0"/>
          </a:endParaRPr>
        </a:p>
      </dgm:t>
    </dgm:pt>
    <dgm:pt modelId="{C0E8229B-19B7-48DB-86D4-A27232C08AC7}" type="sibTrans" cxnId="{24164006-2FEC-4917-9D4A-ED415A263357}">
      <dgm:prSet/>
      <dgm:spPr/>
      <dgm:t>
        <a:bodyPr/>
        <a:lstStyle/>
        <a:p>
          <a:endParaRPr lang="en-US" sz="1800">
            <a:latin typeface="Times New Roman" panose="02020603050405020304" pitchFamily="18" charset="0"/>
            <a:cs typeface="Times New Roman" panose="02020603050405020304" pitchFamily="18" charset="0"/>
          </a:endParaRPr>
        </a:p>
      </dgm:t>
    </dgm:pt>
    <dgm:pt modelId="{42D2759F-6638-47DE-A339-702DA2B8AE37}">
      <dgm:prSet phldrT="[Text]" custT="1"/>
      <dgm:spPr/>
      <dgm:t>
        <a:bodyPr/>
        <a:lstStyle/>
        <a:p>
          <a:r>
            <a:rPr lang="en-US" sz="1800" dirty="0">
              <a:latin typeface="Times New Roman" panose="02020603050405020304" pitchFamily="18" charset="0"/>
              <a:cs typeface="Times New Roman" panose="02020603050405020304" pitchFamily="18" charset="0"/>
            </a:rPr>
            <a:t>Hospitality, logistics, and customer service (Delaney, 2022).</a:t>
          </a:r>
        </a:p>
      </dgm:t>
    </dgm:pt>
    <dgm:pt modelId="{805B39E1-D170-4D10-B1DF-28AD5A8CD6D8}" type="parTrans" cxnId="{5643FA09-715E-4A78-82A6-0A883F9008F3}">
      <dgm:prSet/>
      <dgm:spPr/>
      <dgm:t>
        <a:bodyPr/>
        <a:lstStyle/>
        <a:p>
          <a:endParaRPr lang="en-US" sz="1800">
            <a:latin typeface="Times New Roman" panose="02020603050405020304" pitchFamily="18" charset="0"/>
            <a:cs typeface="Times New Roman" panose="02020603050405020304" pitchFamily="18" charset="0"/>
          </a:endParaRPr>
        </a:p>
      </dgm:t>
    </dgm:pt>
    <dgm:pt modelId="{F92DD779-FEF1-43D4-82B1-2826C9B24B2C}" type="sibTrans" cxnId="{5643FA09-715E-4A78-82A6-0A883F9008F3}">
      <dgm:prSet/>
      <dgm:spPr/>
      <dgm:t>
        <a:bodyPr/>
        <a:lstStyle/>
        <a:p>
          <a:endParaRPr lang="en-US" sz="1800">
            <a:latin typeface="Times New Roman" panose="02020603050405020304" pitchFamily="18" charset="0"/>
            <a:cs typeface="Times New Roman" panose="02020603050405020304" pitchFamily="18" charset="0"/>
          </a:endParaRPr>
        </a:p>
      </dgm:t>
    </dgm:pt>
    <dgm:pt modelId="{CE13F253-C159-4A62-B3B8-5A23B617FA08}">
      <dgm:prSet phldrT="[Text]" custT="1"/>
      <dgm:spPr/>
      <dgm:t>
        <a:bodyPr/>
        <a:lstStyle/>
        <a:p>
          <a:r>
            <a:rPr lang="en-US" sz="1800" dirty="0">
              <a:latin typeface="Times New Roman" panose="02020603050405020304" pitchFamily="18" charset="0"/>
              <a:cs typeface="Times New Roman" panose="02020603050405020304" pitchFamily="18" charset="0"/>
            </a:rPr>
            <a:t>Technical Support	</a:t>
          </a:r>
        </a:p>
      </dgm:t>
    </dgm:pt>
    <dgm:pt modelId="{3C0CC4B2-3051-4AB6-B687-DB8AB7FBABE6}" type="parTrans" cxnId="{77BC20FA-767D-47E2-9941-BC8838FC6736}">
      <dgm:prSet/>
      <dgm:spPr/>
      <dgm:t>
        <a:bodyPr/>
        <a:lstStyle/>
        <a:p>
          <a:endParaRPr lang="en-US" sz="1800">
            <a:latin typeface="Times New Roman" panose="02020603050405020304" pitchFamily="18" charset="0"/>
            <a:cs typeface="Times New Roman" panose="02020603050405020304" pitchFamily="18" charset="0"/>
          </a:endParaRPr>
        </a:p>
      </dgm:t>
    </dgm:pt>
    <dgm:pt modelId="{25578D5A-4AC6-4F4F-84CE-3CE3EC945F86}" type="sibTrans" cxnId="{77BC20FA-767D-47E2-9941-BC8838FC6736}">
      <dgm:prSet/>
      <dgm:spPr/>
      <dgm:t>
        <a:bodyPr/>
        <a:lstStyle/>
        <a:p>
          <a:endParaRPr lang="en-US" sz="1800">
            <a:latin typeface="Times New Roman" panose="02020603050405020304" pitchFamily="18" charset="0"/>
            <a:cs typeface="Times New Roman" panose="02020603050405020304" pitchFamily="18" charset="0"/>
          </a:endParaRPr>
        </a:p>
      </dgm:t>
    </dgm:pt>
    <dgm:pt modelId="{DDC21255-05ED-4938-B9A2-CA5AEE277ABB}">
      <dgm:prSet phldrT="[Text]" custT="1"/>
      <dgm:spPr/>
      <dgm:t>
        <a:bodyPr/>
        <a:lstStyle/>
        <a:p>
          <a:r>
            <a:rPr lang="en-US" sz="1800" dirty="0">
              <a:latin typeface="Times New Roman" panose="02020603050405020304" pitchFamily="18" charset="0"/>
              <a:cs typeface="Times New Roman" panose="02020603050405020304" pitchFamily="18" charset="0"/>
            </a:rPr>
            <a:t>AV setup, troubleshooting, and live streaming (</a:t>
          </a:r>
          <a:r>
            <a:rPr lang="en-US" sz="1800" dirty="0" err="1">
              <a:latin typeface="Times New Roman" panose="02020603050405020304" pitchFamily="18" charset="0"/>
              <a:cs typeface="Times New Roman" panose="02020603050405020304" pitchFamily="18" charset="0"/>
            </a:rPr>
            <a:t>Thirusanku</a:t>
          </a:r>
          <a:r>
            <a:rPr lang="en-US" sz="1800" dirty="0">
              <a:latin typeface="Times New Roman" panose="02020603050405020304" pitchFamily="18" charset="0"/>
              <a:cs typeface="Times New Roman" panose="02020603050405020304" pitchFamily="18" charset="0"/>
            </a:rPr>
            <a:t> and Ai, 2024)</a:t>
          </a:r>
        </a:p>
      </dgm:t>
    </dgm:pt>
    <dgm:pt modelId="{2E8AB8C8-C290-4D85-9963-B2FE832CDD2E}" type="sibTrans" cxnId="{B508168E-0546-4CD1-BB48-FF3362BB0032}">
      <dgm:prSet/>
      <dgm:spPr/>
      <dgm:t>
        <a:bodyPr/>
        <a:lstStyle/>
        <a:p>
          <a:endParaRPr lang="en-US" sz="1800">
            <a:latin typeface="Times New Roman" panose="02020603050405020304" pitchFamily="18" charset="0"/>
            <a:cs typeface="Times New Roman" panose="02020603050405020304" pitchFamily="18" charset="0"/>
          </a:endParaRPr>
        </a:p>
      </dgm:t>
    </dgm:pt>
    <dgm:pt modelId="{BA822941-2CE8-448A-898D-D8BC60E131C2}" type="parTrans" cxnId="{B508168E-0546-4CD1-BB48-FF3362BB0032}">
      <dgm:prSet/>
      <dgm:spPr/>
      <dgm:t>
        <a:bodyPr/>
        <a:lstStyle/>
        <a:p>
          <a:endParaRPr lang="en-US" sz="1800">
            <a:latin typeface="Times New Roman" panose="02020603050405020304" pitchFamily="18" charset="0"/>
            <a:cs typeface="Times New Roman" panose="02020603050405020304" pitchFamily="18" charset="0"/>
          </a:endParaRPr>
        </a:p>
      </dgm:t>
    </dgm:pt>
    <dgm:pt modelId="{58DB40EB-9A8B-4EF9-A910-A7B695F457FA}" type="pres">
      <dgm:prSet presAssocID="{5CF14AFD-09E6-4919-B129-30EDD3FACFC5}" presName="Name0" presStyleCnt="0">
        <dgm:presLayoutVars>
          <dgm:dir/>
          <dgm:resizeHandles val="exact"/>
        </dgm:presLayoutVars>
      </dgm:prSet>
      <dgm:spPr/>
    </dgm:pt>
    <dgm:pt modelId="{0D7833C0-87B2-4498-9BDE-611B08985E9B}" type="pres">
      <dgm:prSet presAssocID="{DB281B9C-4724-4BF3-8AC9-DCEB9326253C}" presName="node" presStyleLbl="node1" presStyleIdx="0" presStyleCnt="5" custScaleX="167771">
        <dgm:presLayoutVars>
          <dgm:bulletEnabled val="1"/>
        </dgm:presLayoutVars>
      </dgm:prSet>
      <dgm:spPr/>
    </dgm:pt>
    <dgm:pt modelId="{E34CF53B-21B3-4070-B166-7D87E7EB714D}" type="pres">
      <dgm:prSet presAssocID="{4DEB1F66-1A81-4025-80C7-0DA5F45EC545}" presName="sibTrans" presStyleCnt="0"/>
      <dgm:spPr/>
    </dgm:pt>
    <dgm:pt modelId="{EB31CF7D-2F84-488E-8673-16B393D8B23D}" type="pres">
      <dgm:prSet presAssocID="{5941C21C-EC6D-4A55-BA5C-95E237A93698}" presName="node" presStyleLbl="node1" presStyleIdx="1" presStyleCnt="5" custScaleX="149539">
        <dgm:presLayoutVars>
          <dgm:bulletEnabled val="1"/>
        </dgm:presLayoutVars>
      </dgm:prSet>
      <dgm:spPr/>
    </dgm:pt>
    <dgm:pt modelId="{AB9CEB74-9735-4582-A9FB-1907C6B9950B}" type="pres">
      <dgm:prSet presAssocID="{8028AE30-A857-46F0-9111-901D6BC87D7C}" presName="sibTrans" presStyleCnt="0"/>
      <dgm:spPr/>
    </dgm:pt>
    <dgm:pt modelId="{778D5825-4373-4FC0-93DD-940D2B1D8BC0}" type="pres">
      <dgm:prSet presAssocID="{208A33FB-F981-4E44-8D2D-4658B1109CFC}" presName="node" presStyleLbl="node1" presStyleIdx="2" presStyleCnt="5" custScaleX="188864">
        <dgm:presLayoutVars>
          <dgm:bulletEnabled val="1"/>
        </dgm:presLayoutVars>
      </dgm:prSet>
      <dgm:spPr/>
    </dgm:pt>
    <dgm:pt modelId="{294A3882-9A11-41DB-B3DC-449035E5B9CD}" type="pres">
      <dgm:prSet presAssocID="{1ACCABCC-63AB-4826-8140-29F860EAA5BA}" presName="sibTrans" presStyleCnt="0"/>
      <dgm:spPr/>
    </dgm:pt>
    <dgm:pt modelId="{FBE59824-DC76-4D4C-92FD-0E6A9D830DCC}" type="pres">
      <dgm:prSet presAssocID="{B106CF6F-F3F3-4E66-8EE9-22BC2E7EFE38}" presName="node" presStyleLbl="node1" presStyleIdx="3" presStyleCnt="5" custScaleX="142390">
        <dgm:presLayoutVars>
          <dgm:bulletEnabled val="1"/>
        </dgm:presLayoutVars>
      </dgm:prSet>
      <dgm:spPr/>
    </dgm:pt>
    <dgm:pt modelId="{54AF4442-6A48-448F-A0E9-57F967D50E94}" type="pres">
      <dgm:prSet presAssocID="{C0E8229B-19B7-48DB-86D4-A27232C08AC7}" presName="sibTrans" presStyleCnt="0"/>
      <dgm:spPr/>
    </dgm:pt>
    <dgm:pt modelId="{510670FE-ED70-433A-87EB-7DAF3EFAE2B9}" type="pres">
      <dgm:prSet presAssocID="{CE13F253-C159-4A62-B3B8-5A23B617FA08}" presName="node" presStyleLbl="node1" presStyleIdx="4" presStyleCnt="5" custScaleX="146391">
        <dgm:presLayoutVars>
          <dgm:bulletEnabled val="1"/>
        </dgm:presLayoutVars>
      </dgm:prSet>
      <dgm:spPr/>
    </dgm:pt>
  </dgm:ptLst>
  <dgm:cxnLst>
    <dgm:cxn modelId="{79864705-6E85-4DBC-85AD-2B4877386FED}" srcId="{5941C21C-EC6D-4A55-BA5C-95E237A93698}" destId="{38EEA6A4-A0C1-40A5-B996-2655689572B3}" srcOrd="0" destOrd="0" parTransId="{CF9A6227-4814-4164-A272-BAB65E6AF59A}" sibTransId="{B5F5AC58-3EDF-4FF2-898A-EC5985D08F0F}"/>
    <dgm:cxn modelId="{99E2EE05-D039-4334-BB1F-2DF34FBA0BAF}" type="presOf" srcId="{CE13F253-C159-4A62-B3B8-5A23B617FA08}" destId="{510670FE-ED70-433A-87EB-7DAF3EFAE2B9}" srcOrd="0" destOrd="0" presId="urn:microsoft.com/office/officeart/2005/8/layout/hList6"/>
    <dgm:cxn modelId="{24164006-2FEC-4917-9D4A-ED415A263357}" srcId="{5CF14AFD-09E6-4919-B129-30EDD3FACFC5}" destId="{B106CF6F-F3F3-4E66-8EE9-22BC2E7EFE38}" srcOrd="3" destOrd="0" parTransId="{0D5DDC4F-EDC6-4E17-826E-76423C8B381A}" sibTransId="{C0E8229B-19B7-48DB-86D4-A27232C08AC7}"/>
    <dgm:cxn modelId="{5643FA09-715E-4A78-82A6-0A883F9008F3}" srcId="{B106CF6F-F3F3-4E66-8EE9-22BC2E7EFE38}" destId="{42D2759F-6638-47DE-A339-702DA2B8AE37}" srcOrd="0" destOrd="0" parTransId="{805B39E1-D170-4D10-B1DF-28AD5A8CD6D8}" sibTransId="{F92DD779-FEF1-43D4-82B1-2826C9B24B2C}"/>
    <dgm:cxn modelId="{69640A2C-9B2D-404E-932D-A6F4D751A302}" type="presOf" srcId="{DB281B9C-4724-4BF3-8AC9-DCEB9326253C}" destId="{0D7833C0-87B2-4498-9BDE-611B08985E9B}" srcOrd="0" destOrd="0" presId="urn:microsoft.com/office/officeart/2005/8/layout/hList6"/>
    <dgm:cxn modelId="{B2BE0E2D-E970-4623-B5C1-3F083D050E9B}" srcId="{208A33FB-F981-4E44-8D2D-4658B1109CFC}" destId="{14BEA244-A817-444B-BF58-AF2FA464B6EA}" srcOrd="0" destOrd="0" parTransId="{3434C7AB-9B8B-41D9-A83E-A86359090EF7}" sibTransId="{035AB741-6BD5-4AB9-8B26-11FBC250C43B}"/>
    <dgm:cxn modelId="{BA9B1D5F-31B5-4B35-A34F-6B21EF20E953}" type="presOf" srcId="{42D2759F-6638-47DE-A339-702DA2B8AE37}" destId="{FBE59824-DC76-4D4C-92FD-0E6A9D830DCC}" srcOrd="0" destOrd="1" presId="urn:microsoft.com/office/officeart/2005/8/layout/hList6"/>
    <dgm:cxn modelId="{7D447041-78C7-4B82-A46A-BA4FEBE37870}" type="presOf" srcId="{38EEA6A4-A0C1-40A5-B996-2655689572B3}" destId="{EB31CF7D-2F84-488E-8673-16B393D8B23D}" srcOrd="0" destOrd="1" presId="urn:microsoft.com/office/officeart/2005/8/layout/hList6"/>
    <dgm:cxn modelId="{8EDC2B46-D9B4-4B9B-AD42-F1991DD770B6}" srcId="{5CF14AFD-09E6-4919-B129-30EDD3FACFC5}" destId="{DB281B9C-4724-4BF3-8AC9-DCEB9326253C}" srcOrd="0" destOrd="0" parTransId="{B7EE0567-1D32-4ADE-B5AC-044560D9E257}" sibTransId="{4DEB1F66-1A81-4025-80C7-0DA5F45EC545}"/>
    <dgm:cxn modelId="{7A508681-00A2-40CC-B462-CA59BA0E06E5}" type="presOf" srcId="{5CF14AFD-09E6-4919-B129-30EDD3FACFC5}" destId="{58DB40EB-9A8B-4EF9-A910-A7B695F457FA}" srcOrd="0" destOrd="0" presId="urn:microsoft.com/office/officeart/2005/8/layout/hList6"/>
    <dgm:cxn modelId="{76922B85-A77C-4BD2-B57C-A2360FDAFC27}" type="presOf" srcId="{208A33FB-F981-4E44-8D2D-4658B1109CFC}" destId="{778D5825-4373-4FC0-93DD-940D2B1D8BC0}" srcOrd="0" destOrd="0" presId="urn:microsoft.com/office/officeart/2005/8/layout/hList6"/>
    <dgm:cxn modelId="{B508168E-0546-4CD1-BB48-FF3362BB0032}" srcId="{CE13F253-C159-4A62-B3B8-5A23B617FA08}" destId="{DDC21255-05ED-4938-B9A2-CA5AEE277ABB}" srcOrd="0" destOrd="0" parTransId="{BA822941-2CE8-448A-898D-D8BC60E131C2}" sibTransId="{2E8AB8C8-C290-4D85-9963-B2FE832CDD2E}"/>
    <dgm:cxn modelId="{80AD73A9-BF04-484F-B0EA-970272640AA0}" type="presOf" srcId="{5941C21C-EC6D-4A55-BA5C-95E237A93698}" destId="{EB31CF7D-2F84-488E-8673-16B393D8B23D}" srcOrd="0" destOrd="0" presId="urn:microsoft.com/office/officeart/2005/8/layout/hList6"/>
    <dgm:cxn modelId="{5D5B9BB1-0D85-41AD-8A4B-35D52BED8B8B}" type="presOf" srcId="{3767FFE4-B4E5-4782-BD03-0C1E9931E398}" destId="{0D7833C0-87B2-4498-9BDE-611B08985E9B}" srcOrd="0" destOrd="1" presId="urn:microsoft.com/office/officeart/2005/8/layout/hList6"/>
    <dgm:cxn modelId="{74264BB3-49CF-4FBB-9302-AA0DF7B56921}" type="presOf" srcId="{14BEA244-A817-444B-BF58-AF2FA464B6EA}" destId="{778D5825-4373-4FC0-93DD-940D2B1D8BC0}" srcOrd="0" destOrd="1" presId="urn:microsoft.com/office/officeart/2005/8/layout/hList6"/>
    <dgm:cxn modelId="{3BA9DBC8-3F80-4FC4-B40D-73491F2BAE0B}" srcId="{5CF14AFD-09E6-4919-B129-30EDD3FACFC5}" destId="{5941C21C-EC6D-4A55-BA5C-95E237A93698}" srcOrd="1" destOrd="0" parTransId="{B28CAB38-D1E3-4923-AFDC-DEFD2897F1C3}" sibTransId="{8028AE30-A857-46F0-9111-901D6BC87D7C}"/>
    <dgm:cxn modelId="{D783DFD2-F740-4335-96B6-6D1B7B58871F}" type="presOf" srcId="{B106CF6F-F3F3-4E66-8EE9-22BC2E7EFE38}" destId="{FBE59824-DC76-4D4C-92FD-0E6A9D830DCC}" srcOrd="0" destOrd="0" presId="urn:microsoft.com/office/officeart/2005/8/layout/hList6"/>
    <dgm:cxn modelId="{7A5A76D9-CCDA-4A96-9F41-14B7F052BE63}" srcId="{5CF14AFD-09E6-4919-B129-30EDD3FACFC5}" destId="{208A33FB-F981-4E44-8D2D-4658B1109CFC}" srcOrd="2" destOrd="0" parTransId="{8E712B9B-7B68-4E0A-8A78-347833F80B40}" sibTransId="{1ACCABCC-63AB-4826-8140-29F860EAA5BA}"/>
    <dgm:cxn modelId="{D58EF6F5-E53D-4827-A1DD-36451768B141}" srcId="{DB281B9C-4724-4BF3-8AC9-DCEB9326253C}" destId="{3767FFE4-B4E5-4782-BD03-0C1E9931E398}" srcOrd="0" destOrd="0" parTransId="{EDEA1D31-48D6-4573-AB91-14D1B3CDCCDC}" sibTransId="{59FFAAB1-C8CC-482B-84E0-5896A1E3141C}"/>
    <dgm:cxn modelId="{77BC20FA-767D-47E2-9941-BC8838FC6736}" srcId="{5CF14AFD-09E6-4919-B129-30EDD3FACFC5}" destId="{CE13F253-C159-4A62-B3B8-5A23B617FA08}" srcOrd="4" destOrd="0" parTransId="{3C0CC4B2-3051-4AB6-B687-DB8AB7FBABE6}" sibTransId="{25578D5A-4AC6-4F4F-84CE-3CE3EC945F86}"/>
    <dgm:cxn modelId="{62DD26FC-0A5C-42C9-BB53-8421232FB773}" type="presOf" srcId="{DDC21255-05ED-4938-B9A2-CA5AEE277ABB}" destId="{510670FE-ED70-433A-87EB-7DAF3EFAE2B9}" srcOrd="0" destOrd="1" presId="urn:microsoft.com/office/officeart/2005/8/layout/hList6"/>
    <dgm:cxn modelId="{B39A601B-317C-43B8-885D-8AC91AFA1C7A}" type="presParOf" srcId="{58DB40EB-9A8B-4EF9-A910-A7B695F457FA}" destId="{0D7833C0-87B2-4498-9BDE-611B08985E9B}" srcOrd="0" destOrd="0" presId="urn:microsoft.com/office/officeart/2005/8/layout/hList6"/>
    <dgm:cxn modelId="{0149EBB9-F8D4-4E18-BF0A-0713BC68D788}" type="presParOf" srcId="{58DB40EB-9A8B-4EF9-A910-A7B695F457FA}" destId="{E34CF53B-21B3-4070-B166-7D87E7EB714D}" srcOrd="1" destOrd="0" presId="urn:microsoft.com/office/officeart/2005/8/layout/hList6"/>
    <dgm:cxn modelId="{0F41FAAF-2D8C-4291-9EE3-B89188556805}" type="presParOf" srcId="{58DB40EB-9A8B-4EF9-A910-A7B695F457FA}" destId="{EB31CF7D-2F84-488E-8673-16B393D8B23D}" srcOrd="2" destOrd="0" presId="urn:microsoft.com/office/officeart/2005/8/layout/hList6"/>
    <dgm:cxn modelId="{CBE59F36-103F-41EC-8940-76D58EB3DAE0}" type="presParOf" srcId="{58DB40EB-9A8B-4EF9-A910-A7B695F457FA}" destId="{AB9CEB74-9735-4582-A9FB-1907C6B9950B}" srcOrd="3" destOrd="0" presId="urn:microsoft.com/office/officeart/2005/8/layout/hList6"/>
    <dgm:cxn modelId="{CDEC078D-A2B9-496F-AEE1-C8F3BEBA4338}" type="presParOf" srcId="{58DB40EB-9A8B-4EF9-A910-A7B695F457FA}" destId="{778D5825-4373-4FC0-93DD-940D2B1D8BC0}" srcOrd="4" destOrd="0" presId="urn:microsoft.com/office/officeart/2005/8/layout/hList6"/>
    <dgm:cxn modelId="{114E8A06-A5F2-4CB3-8C26-56311D4C57F1}" type="presParOf" srcId="{58DB40EB-9A8B-4EF9-A910-A7B695F457FA}" destId="{294A3882-9A11-41DB-B3DC-449035E5B9CD}" srcOrd="5" destOrd="0" presId="urn:microsoft.com/office/officeart/2005/8/layout/hList6"/>
    <dgm:cxn modelId="{83A4B4F4-BA1D-44FF-B72F-63DEB149FDAE}" type="presParOf" srcId="{58DB40EB-9A8B-4EF9-A910-A7B695F457FA}" destId="{FBE59824-DC76-4D4C-92FD-0E6A9D830DCC}" srcOrd="6" destOrd="0" presId="urn:microsoft.com/office/officeart/2005/8/layout/hList6"/>
    <dgm:cxn modelId="{F1D8EAC7-7FA8-46B5-8EC4-518E483A2F54}" type="presParOf" srcId="{58DB40EB-9A8B-4EF9-A910-A7B695F457FA}" destId="{54AF4442-6A48-448F-A0E9-57F967D50E94}" srcOrd="7" destOrd="0" presId="urn:microsoft.com/office/officeart/2005/8/layout/hList6"/>
    <dgm:cxn modelId="{1D0DCF7F-7669-4052-8872-96D0B2293807}" type="presParOf" srcId="{58DB40EB-9A8B-4EF9-A910-A7B695F457FA}" destId="{510670FE-ED70-433A-87EB-7DAF3EFAE2B9}"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794AA1A-90B1-45BC-BF8A-CBFF5A8DF438}" type="doc">
      <dgm:prSet loTypeId="urn:microsoft.com/office/officeart/2005/8/layout/process4" loCatId="list" qsTypeId="urn:microsoft.com/office/officeart/2005/8/quickstyle/simple1" qsCatId="simple" csTypeId="urn:microsoft.com/office/officeart/2005/8/colors/colorful5" csCatId="colorful" phldr="1"/>
      <dgm:spPr/>
      <dgm:t>
        <a:bodyPr/>
        <a:lstStyle/>
        <a:p>
          <a:endParaRPr lang="en-US"/>
        </a:p>
      </dgm:t>
    </dgm:pt>
    <dgm:pt modelId="{43C7C980-5B29-4BED-8C9B-66BC00D46AED}">
      <dgm:prSet phldrT="[Text]" custT="1"/>
      <dgm:spPr/>
      <dgm:t>
        <a:bodyPr/>
        <a:lstStyle/>
        <a:p>
          <a:pPr algn="just"/>
          <a:r>
            <a:rPr lang="en-US" sz="1600" dirty="0">
              <a:latin typeface="Times New Roman" panose="02020603050405020304" pitchFamily="18" charset="0"/>
              <a:cs typeface="Times New Roman" panose="02020603050405020304" pitchFamily="18" charset="0"/>
            </a:rPr>
            <a:t>Funding consists of a £200,000 grant from Visit Wales that supports the "Year of Croeso."</a:t>
          </a:r>
        </a:p>
      </dgm:t>
    </dgm:pt>
    <dgm:pt modelId="{C5274656-A576-4D9C-8F26-217868722D4D}" type="parTrans" cxnId="{5D7BCC23-4065-4CC2-B1C4-60625EF5C753}">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7B5715C6-BA6E-4465-B958-6DBAEC421FC8}" type="sibTrans" cxnId="{5D7BCC23-4065-4CC2-B1C4-60625EF5C753}">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8D373C55-B249-458C-9F08-071F8A5215AE}">
      <dgm:prSet phldrT="[Text]" custT="1"/>
      <dgm:spPr/>
      <dgm:t>
        <a:bodyPr/>
        <a:lstStyle/>
        <a:p>
          <a:pPr algn="just"/>
          <a:r>
            <a:rPr lang="en-US" sz="1600" dirty="0">
              <a:latin typeface="Times New Roman" panose="02020603050405020304" pitchFamily="18" charset="0"/>
              <a:cs typeface="Times New Roman" panose="02020603050405020304" pitchFamily="18" charset="0"/>
            </a:rPr>
            <a:t>A £400,000 corporate sponsorship from Fitbit with a wellness branding match. </a:t>
          </a:r>
        </a:p>
      </dgm:t>
    </dgm:pt>
    <dgm:pt modelId="{7787D2C4-78B9-4B7E-A59A-86316969492E}" type="parTrans" cxnId="{05776629-108E-448A-BFE2-580DA1B7AF1B}">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AB7AC8C3-478C-46EA-B2FC-13505CAEF067}" type="sibTrans" cxnId="{05776629-108E-448A-BFE2-580DA1B7AF1B}">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A0ADCAED-F116-46D7-9FF6-525359830D4C}">
      <dgm:prSet phldrT="[Text]" custT="1"/>
      <dgm:spPr/>
      <dgm:t>
        <a:bodyPr/>
        <a:lstStyle/>
        <a:p>
          <a:pPr algn="just"/>
          <a:r>
            <a:rPr lang="en-US" sz="1600" dirty="0">
              <a:latin typeface="Times New Roman" panose="02020603050405020304" pitchFamily="18" charset="0"/>
              <a:cs typeface="Times New Roman" panose="02020603050405020304" pitchFamily="18" charset="0"/>
            </a:rPr>
            <a:t>Other sources of income from ticket sales, exhibitor fees and onsite services.</a:t>
          </a:r>
        </a:p>
      </dgm:t>
    </dgm:pt>
    <dgm:pt modelId="{0BA71622-F630-4244-B2F0-B2324B05B9E2}" type="parTrans" cxnId="{5F899E3A-54B4-45B6-9B5C-328EF47B0679}">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5EDD0373-986F-41BD-9220-0EB48C8C7B92}" type="sibTrans" cxnId="{5F899E3A-54B4-45B6-9B5C-328EF47B0679}">
      <dgm:prSet/>
      <dgm:spPr/>
      <dgm:t>
        <a:bodyPr/>
        <a:lstStyle/>
        <a:p>
          <a:pPr algn="just"/>
          <a:endParaRPr lang="en-US" sz="1600">
            <a:latin typeface="Times New Roman" panose="02020603050405020304" pitchFamily="18" charset="0"/>
            <a:cs typeface="Times New Roman" panose="02020603050405020304" pitchFamily="18" charset="0"/>
          </a:endParaRPr>
        </a:p>
      </dgm:t>
    </dgm:pt>
    <dgm:pt modelId="{36236971-EF68-477B-B9C0-F472F9F011C5}">
      <dgm:prSet phldrT="[Text]" custT="1"/>
      <dgm:spPr/>
      <dgm:t>
        <a:bodyPr/>
        <a:lstStyle/>
        <a:p>
          <a:r>
            <a:rPr lang="en-US" sz="1600" dirty="0">
              <a:latin typeface="Times New Roman" panose="02020603050405020304" pitchFamily="18" charset="0"/>
              <a:cs typeface="Times New Roman" panose="02020603050405020304" pitchFamily="18" charset="0"/>
            </a:rPr>
            <a:t>The financing will far exceed the event's costs, making it profitable and further allowing possible reinvestment of profits.</a:t>
          </a:r>
        </a:p>
      </dgm:t>
    </dgm:pt>
    <dgm:pt modelId="{D4DB39B1-F6EA-4516-AABF-7CE670B33F76}" type="parTrans" cxnId="{A9AB3D4A-2BB8-4E7C-91D6-81CCFC226FEC}">
      <dgm:prSet/>
      <dgm:spPr/>
      <dgm:t>
        <a:bodyPr/>
        <a:lstStyle/>
        <a:p>
          <a:endParaRPr lang="en-US" sz="1600">
            <a:latin typeface="Times New Roman" panose="02020603050405020304" pitchFamily="18" charset="0"/>
            <a:cs typeface="Times New Roman" panose="02020603050405020304" pitchFamily="18" charset="0"/>
          </a:endParaRPr>
        </a:p>
      </dgm:t>
    </dgm:pt>
    <dgm:pt modelId="{8DC3ADE2-7368-4B8D-95E1-558F5C50BA6A}" type="sibTrans" cxnId="{A9AB3D4A-2BB8-4E7C-91D6-81CCFC226FEC}">
      <dgm:prSet/>
      <dgm:spPr/>
      <dgm:t>
        <a:bodyPr/>
        <a:lstStyle/>
        <a:p>
          <a:endParaRPr lang="en-US" sz="1600">
            <a:latin typeface="Times New Roman" panose="02020603050405020304" pitchFamily="18" charset="0"/>
            <a:cs typeface="Times New Roman" panose="02020603050405020304" pitchFamily="18" charset="0"/>
          </a:endParaRPr>
        </a:p>
      </dgm:t>
    </dgm:pt>
    <dgm:pt modelId="{D1DDDB73-5E71-446A-8845-D4BCEB23D5FC}" type="pres">
      <dgm:prSet presAssocID="{C794AA1A-90B1-45BC-BF8A-CBFF5A8DF438}" presName="Name0" presStyleCnt="0">
        <dgm:presLayoutVars>
          <dgm:dir/>
          <dgm:animLvl val="lvl"/>
          <dgm:resizeHandles val="exact"/>
        </dgm:presLayoutVars>
      </dgm:prSet>
      <dgm:spPr/>
    </dgm:pt>
    <dgm:pt modelId="{6DAD9BB0-A32B-4A44-81DE-5CFB7BC1B4C7}" type="pres">
      <dgm:prSet presAssocID="{36236971-EF68-477B-B9C0-F472F9F011C5}" presName="boxAndChildren" presStyleCnt="0"/>
      <dgm:spPr/>
    </dgm:pt>
    <dgm:pt modelId="{92C9C802-6252-4225-A46F-86CB9F6F84AC}" type="pres">
      <dgm:prSet presAssocID="{36236971-EF68-477B-B9C0-F472F9F011C5}" presName="parentTextBox" presStyleLbl="node1" presStyleIdx="0" presStyleCnt="4"/>
      <dgm:spPr/>
    </dgm:pt>
    <dgm:pt modelId="{8D627E93-A555-408F-ADBF-D4423E8E723B}" type="pres">
      <dgm:prSet presAssocID="{5EDD0373-986F-41BD-9220-0EB48C8C7B92}" presName="sp" presStyleCnt="0"/>
      <dgm:spPr/>
    </dgm:pt>
    <dgm:pt modelId="{AE8A762C-8618-47F4-B9A3-A8B95F4B26CD}" type="pres">
      <dgm:prSet presAssocID="{A0ADCAED-F116-46D7-9FF6-525359830D4C}" presName="arrowAndChildren" presStyleCnt="0"/>
      <dgm:spPr/>
    </dgm:pt>
    <dgm:pt modelId="{4A1FC134-AE10-4275-8EC3-7C2B9DF3EDB1}" type="pres">
      <dgm:prSet presAssocID="{A0ADCAED-F116-46D7-9FF6-525359830D4C}" presName="parentTextArrow" presStyleLbl="node1" presStyleIdx="1" presStyleCnt="4"/>
      <dgm:spPr/>
    </dgm:pt>
    <dgm:pt modelId="{141D0CED-791D-40F3-9F3E-8B07A893E3EC}" type="pres">
      <dgm:prSet presAssocID="{AB7AC8C3-478C-46EA-B2FC-13505CAEF067}" presName="sp" presStyleCnt="0"/>
      <dgm:spPr/>
    </dgm:pt>
    <dgm:pt modelId="{5A46EBAD-ED89-4320-85D4-5A9DF465DEC0}" type="pres">
      <dgm:prSet presAssocID="{8D373C55-B249-458C-9F08-071F8A5215AE}" presName="arrowAndChildren" presStyleCnt="0"/>
      <dgm:spPr/>
    </dgm:pt>
    <dgm:pt modelId="{4EF367DD-855A-4447-B95B-B0860CA464C6}" type="pres">
      <dgm:prSet presAssocID="{8D373C55-B249-458C-9F08-071F8A5215AE}" presName="parentTextArrow" presStyleLbl="node1" presStyleIdx="2" presStyleCnt="4"/>
      <dgm:spPr/>
    </dgm:pt>
    <dgm:pt modelId="{E5C07993-EBD7-40FE-A86B-58E8763E5387}" type="pres">
      <dgm:prSet presAssocID="{7B5715C6-BA6E-4465-B958-6DBAEC421FC8}" presName="sp" presStyleCnt="0"/>
      <dgm:spPr/>
    </dgm:pt>
    <dgm:pt modelId="{D8FE26F3-96B0-4397-9D08-EAA1E945DF5E}" type="pres">
      <dgm:prSet presAssocID="{43C7C980-5B29-4BED-8C9B-66BC00D46AED}" presName="arrowAndChildren" presStyleCnt="0"/>
      <dgm:spPr/>
    </dgm:pt>
    <dgm:pt modelId="{F1D2F805-A94D-42E2-AD25-F2F27181B3B2}" type="pres">
      <dgm:prSet presAssocID="{43C7C980-5B29-4BED-8C9B-66BC00D46AED}" presName="parentTextArrow" presStyleLbl="node1" presStyleIdx="3" presStyleCnt="4"/>
      <dgm:spPr/>
    </dgm:pt>
  </dgm:ptLst>
  <dgm:cxnLst>
    <dgm:cxn modelId="{0C45EF1E-9D69-4450-920C-13BA051C4FBE}" type="presOf" srcId="{A0ADCAED-F116-46D7-9FF6-525359830D4C}" destId="{4A1FC134-AE10-4275-8EC3-7C2B9DF3EDB1}" srcOrd="0" destOrd="0" presId="urn:microsoft.com/office/officeart/2005/8/layout/process4"/>
    <dgm:cxn modelId="{5D7BCC23-4065-4CC2-B1C4-60625EF5C753}" srcId="{C794AA1A-90B1-45BC-BF8A-CBFF5A8DF438}" destId="{43C7C980-5B29-4BED-8C9B-66BC00D46AED}" srcOrd="0" destOrd="0" parTransId="{C5274656-A576-4D9C-8F26-217868722D4D}" sibTransId="{7B5715C6-BA6E-4465-B958-6DBAEC421FC8}"/>
    <dgm:cxn modelId="{05776629-108E-448A-BFE2-580DA1B7AF1B}" srcId="{C794AA1A-90B1-45BC-BF8A-CBFF5A8DF438}" destId="{8D373C55-B249-458C-9F08-071F8A5215AE}" srcOrd="1" destOrd="0" parTransId="{7787D2C4-78B9-4B7E-A59A-86316969492E}" sibTransId="{AB7AC8C3-478C-46EA-B2FC-13505CAEF067}"/>
    <dgm:cxn modelId="{5F899E3A-54B4-45B6-9B5C-328EF47B0679}" srcId="{C794AA1A-90B1-45BC-BF8A-CBFF5A8DF438}" destId="{A0ADCAED-F116-46D7-9FF6-525359830D4C}" srcOrd="2" destOrd="0" parTransId="{0BA71622-F630-4244-B2F0-B2324B05B9E2}" sibTransId="{5EDD0373-986F-41BD-9220-0EB48C8C7B92}"/>
    <dgm:cxn modelId="{A9AB3D4A-2BB8-4E7C-91D6-81CCFC226FEC}" srcId="{C794AA1A-90B1-45BC-BF8A-CBFF5A8DF438}" destId="{36236971-EF68-477B-B9C0-F472F9F011C5}" srcOrd="3" destOrd="0" parTransId="{D4DB39B1-F6EA-4516-AABF-7CE670B33F76}" sibTransId="{8DC3ADE2-7368-4B8D-95E1-558F5C50BA6A}"/>
    <dgm:cxn modelId="{0AC21A4F-FB3D-4699-9616-A5A4500A0B02}" type="presOf" srcId="{43C7C980-5B29-4BED-8C9B-66BC00D46AED}" destId="{F1D2F805-A94D-42E2-AD25-F2F27181B3B2}" srcOrd="0" destOrd="0" presId="urn:microsoft.com/office/officeart/2005/8/layout/process4"/>
    <dgm:cxn modelId="{6EF3E0BB-CAEC-455C-9E52-91F65422C32B}" type="presOf" srcId="{8D373C55-B249-458C-9F08-071F8A5215AE}" destId="{4EF367DD-855A-4447-B95B-B0860CA464C6}" srcOrd="0" destOrd="0" presId="urn:microsoft.com/office/officeart/2005/8/layout/process4"/>
    <dgm:cxn modelId="{676B06EB-265E-4F86-AE2E-77066C06A91C}" type="presOf" srcId="{C794AA1A-90B1-45BC-BF8A-CBFF5A8DF438}" destId="{D1DDDB73-5E71-446A-8845-D4BCEB23D5FC}" srcOrd="0" destOrd="0" presId="urn:microsoft.com/office/officeart/2005/8/layout/process4"/>
    <dgm:cxn modelId="{18EB6CF4-AC03-4A6D-9599-DE0EEF1DA2C6}" type="presOf" srcId="{36236971-EF68-477B-B9C0-F472F9F011C5}" destId="{92C9C802-6252-4225-A46F-86CB9F6F84AC}" srcOrd="0" destOrd="0" presId="urn:microsoft.com/office/officeart/2005/8/layout/process4"/>
    <dgm:cxn modelId="{B20DF2EE-2176-4430-94AE-CBEF72115664}" type="presParOf" srcId="{D1DDDB73-5E71-446A-8845-D4BCEB23D5FC}" destId="{6DAD9BB0-A32B-4A44-81DE-5CFB7BC1B4C7}" srcOrd="0" destOrd="0" presId="urn:microsoft.com/office/officeart/2005/8/layout/process4"/>
    <dgm:cxn modelId="{6939425D-8BD2-4136-9D15-B4AACA06F572}" type="presParOf" srcId="{6DAD9BB0-A32B-4A44-81DE-5CFB7BC1B4C7}" destId="{92C9C802-6252-4225-A46F-86CB9F6F84AC}" srcOrd="0" destOrd="0" presId="urn:microsoft.com/office/officeart/2005/8/layout/process4"/>
    <dgm:cxn modelId="{02D6EC7F-84A1-4B38-9BF0-F23C12C14CC4}" type="presParOf" srcId="{D1DDDB73-5E71-446A-8845-D4BCEB23D5FC}" destId="{8D627E93-A555-408F-ADBF-D4423E8E723B}" srcOrd="1" destOrd="0" presId="urn:microsoft.com/office/officeart/2005/8/layout/process4"/>
    <dgm:cxn modelId="{A2875684-028D-4823-9025-CF2E42ACC9FA}" type="presParOf" srcId="{D1DDDB73-5E71-446A-8845-D4BCEB23D5FC}" destId="{AE8A762C-8618-47F4-B9A3-A8B95F4B26CD}" srcOrd="2" destOrd="0" presId="urn:microsoft.com/office/officeart/2005/8/layout/process4"/>
    <dgm:cxn modelId="{EA6B3357-3F2A-471E-85BC-0E5E51C8E505}" type="presParOf" srcId="{AE8A762C-8618-47F4-B9A3-A8B95F4B26CD}" destId="{4A1FC134-AE10-4275-8EC3-7C2B9DF3EDB1}" srcOrd="0" destOrd="0" presId="urn:microsoft.com/office/officeart/2005/8/layout/process4"/>
    <dgm:cxn modelId="{D76FBD0E-6357-465D-ADD6-7FB0C74D7611}" type="presParOf" srcId="{D1DDDB73-5E71-446A-8845-D4BCEB23D5FC}" destId="{141D0CED-791D-40F3-9F3E-8B07A893E3EC}" srcOrd="3" destOrd="0" presId="urn:microsoft.com/office/officeart/2005/8/layout/process4"/>
    <dgm:cxn modelId="{9C2CAF16-4D23-43E2-A0B0-5EE584F4A3D0}" type="presParOf" srcId="{D1DDDB73-5E71-446A-8845-D4BCEB23D5FC}" destId="{5A46EBAD-ED89-4320-85D4-5A9DF465DEC0}" srcOrd="4" destOrd="0" presId="urn:microsoft.com/office/officeart/2005/8/layout/process4"/>
    <dgm:cxn modelId="{71C8CC7F-1284-41DC-8C6C-B70F0EBE7C6A}" type="presParOf" srcId="{5A46EBAD-ED89-4320-85D4-5A9DF465DEC0}" destId="{4EF367DD-855A-4447-B95B-B0860CA464C6}" srcOrd="0" destOrd="0" presId="urn:microsoft.com/office/officeart/2005/8/layout/process4"/>
    <dgm:cxn modelId="{9C28575E-A4C8-4BD4-9532-55FAD95147DC}" type="presParOf" srcId="{D1DDDB73-5E71-446A-8845-D4BCEB23D5FC}" destId="{E5C07993-EBD7-40FE-A86B-58E8763E5387}" srcOrd="5" destOrd="0" presId="urn:microsoft.com/office/officeart/2005/8/layout/process4"/>
    <dgm:cxn modelId="{C3E29A69-7CA3-44EF-8D6C-5F95BB6AA0D2}" type="presParOf" srcId="{D1DDDB73-5E71-446A-8845-D4BCEB23D5FC}" destId="{D8FE26F3-96B0-4397-9D08-EAA1E945DF5E}" srcOrd="6" destOrd="0" presId="urn:microsoft.com/office/officeart/2005/8/layout/process4"/>
    <dgm:cxn modelId="{CF86750A-4A23-4CAC-AE0C-4DC51D8A20D0}" type="presParOf" srcId="{D8FE26F3-96B0-4397-9D08-EAA1E945DF5E}" destId="{F1D2F805-A94D-42E2-AD25-F2F27181B3B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BBCCE77-B334-4C57-987D-3FCA7561648B}" type="doc">
      <dgm:prSet loTypeId="urn:microsoft.com/office/officeart/2005/8/layout/vList6" loCatId="process" qsTypeId="urn:microsoft.com/office/officeart/2005/8/quickstyle/simple1" qsCatId="simple" csTypeId="urn:microsoft.com/office/officeart/2005/8/colors/colorful2" csCatId="colorful" phldr="1"/>
      <dgm:spPr/>
      <dgm:t>
        <a:bodyPr/>
        <a:lstStyle/>
        <a:p>
          <a:endParaRPr lang="en-US"/>
        </a:p>
      </dgm:t>
    </dgm:pt>
    <dgm:pt modelId="{91476E04-7B78-4EB5-B51B-1EAE7E9C2DA8}">
      <dgm:prSet phldrT="[Text]" custT="1"/>
      <dgm:spPr/>
      <dgm:t>
        <a:bodyPr/>
        <a:lstStyle/>
        <a:p>
          <a:r>
            <a:rPr lang="en-US" sz="1800" dirty="0">
              <a:latin typeface="Times New Roman" panose="02020603050405020304" pitchFamily="18" charset="0"/>
              <a:cs typeface="Times New Roman" panose="02020603050405020304" pitchFamily="18" charset="0"/>
            </a:rPr>
            <a:t>Visit Wales	</a:t>
          </a:r>
        </a:p>
      </dgm:t>
    </dgm:pt>
    <dgm:pt modelId="{E765B007-CB25-4AC4-B7A5-FDF480685A59}" type="parTrans" cxnId="{950885FD-77E5-457B-8B1D-E5AA2DE2776A}">
      <dgm:prSet/>
      <dgm:spPr/>
      <dgm:t>
        <a:bodyPr/>
        <a:lstStyle/>
        <a:p>
          <a:endParaRPr lang="en-US" sz="1800">
            <a:latin typeface="Times New Roman" panose="02020603050405020304" pitchFamily="18" charset="0"/>
            <a:cs typeface="Times New Roman" panose="02020603050405020304" pitchFamily="18" charset="0"/>
          </a:endParaRPr>
        </a:p>
      </dgm:t>
    </dgm:pt>
    <dgm:pt modelId="{F1F64A29-A463-494B-AB03-2656872C9168}" type="sibTrans" cxnId="{950885FD-77E5-457B-8B1D-E5AA2DE2776A}">
      <dgm:prSet/>
      <dgm:spPr/>
      <dgm:t>
        <a:bodyPr/>
        <a:lstStyle/>
        <a:p>
          <a:endParaRPr lang="en-US" sz="1800">
            <a:latin typeface="Times New Roman" panose="02020603050405020304" pitchFamily="18" charset="0"/>
            <a:cs typeface="Times New Roman" panose="02020603050405020304" pitchFamily="18" charset="0"/>
          </a:endParaRPr>
        </a:p>
      </dgm:t>
    </dgm:pt>
    <dgm:pt modelId="{E378E637-56D1-49C1-A76A-CEBC938B8521}">
      <dgm:prSet phldrT="[Text]" custT="1"/>
      <dgm:spPr/>
      <dgm:t>
        <a:bodyPr/>
        <a:lstStyle/>
        <a:p>
          <a:r>
            <a:rPr lang="en-US" sz="1800" dirty="0">
              <a:latin typeface="Times New Roman" panose="02020603050405020304" pitchFamily="18" charset="0"/>
              <a:cs typeface="Times New Roman" panose="02020603050405020304" pitchFamily="18" charset="0"/>
            </a:rPr>
            <a:t>Regular updates on event progress and alignment with tourism goals (Visit Wales, 2025).</a:t>
          </a:r>
        </a:p>
      </dgm:t>
    </dgm:pt>
    <dgm:pt modelId="{21294EE2-F174-44B1-A53E-6281281F42BD}" type="parTrans" cxnId="{B2C80048-FBCC-4E4D-9C73-B89BDDCC4E02}">
      <dgm:prSet/>
      <dgm:spPr/>
      <dgm:t>
        <a:bodyPr/>
        <a:lstStyle/>
        <a:p>
          <a:endParaRPr lang="en-US" sz="1800">
            <a:latin typeface="Times New Roman" panose="02020603050405020304" pitchFamily="18" charset="0"/>
            <a:cs typeface="Times New Roman" panose="02020603050405020304" pitchFamily="18" charset="0"/>
          </a:endParaRPr>
        </a:p>
      </dgm:t>
    </dgm:pt>
    <dgm:pt modelId="{7F44C1D0-0D8F-46BA-86ED-E687F3CBF293}" type="sibTrans" cxnId="{B2C80048-FBCC-4E4D-9C73-B89BDDCC4E02}">
      <dgm:prSet/>
      <dgm:spPr/>
      <dgm:t>
        <a:bodyPr/>
        <a:lstStyle/>
        <a:p>
          <a:endParaRPr lang="en-US" sz="1800">
            <a:latin typeface="Times New Roman" panose="02020603050405020304" pitchFamily="18" charset="0"/>
            <a:cs typeface="Times New Roman" panose="02020603050405020304" pitchFamily="18" charset="0"/>
          </a:endParaRPr>
        </a:p>
      </dgm:t>
    </dgm:pt>
    <dgm:pt modelId="{B97D3048-2AA2-4B79-9735-E270C5CA7725}">
      <dgm:prSet phldrT="[Text]" custT="1"/>
      <dgm:spPr/>
      <dgm:t>
        <a:bodyPr/>
        <a:lstStyle/>
        <a:p>
          <a:r>
            <a:rPr lang="en-US" sz="1800" dirty="0">
              <a:latin typeface="Times New Roman" panose="02020603050405020304" pitchFamily="18" charset="0"/>
              <a:cs typeface="Times New Roman" panose="02020603050405020304" pitchFamily="18" charset="0"/>
            </a:rPr>
            <a:t>Local Vendors	</a:t>
          </a:r>
        </a:p>
      </dgm:t>
    </dgm:pt>
    <dgm:pt modelId="{3E4356A3-037B-4ECF-AEEB-87D7F8ED51C7}" type="parTrans" cxnId="{128AECA2-844F-4F0C-A9C8-17DFA088FDFD}">
      <dgm:prSet/>
      <dgm:spPr/>
      <dgm:t>
        <a:bodyPr/>
        <a:lstStyle/>
        <a:p>
          <a:endParaRPr lang="en-US" sz="1800">
            <a:latin typeface="Times New Roman" panose="02020603050405020304" pitchFamily="18" charset="0"/>
            <a:cs typeface="Times New Roman" panose="02020603050405020304" pitchFamily="18" charset="0"/>
          </a:endParaRPr>
        </a:p>
      </dgm:t>
    </dgm:pt>
    <dgm:pt modelId="{61E580D2-8F26-4DCA-A114-AA406C31C4FA}" type="sibTrans" cxnId="{128AECA2-844F-4F0C-A9C8-17DFA088FDFD}">
      <dgm:prSet/>
      <dgm:spPr/>
      <dgm:t>
        <a:bodyPr/>
        <a:lstStyle/>
        <a:p>
          <a:endParaRPr lang="en-US" sz="1800">
            <a:latin typeface="Times New Roman" panose="02020603050405020304" pitchFamily="18" charset="0"/>
            <a:cs typeface="Times New Roman" panose="02020603050405020304" pitchFamily="18" charset="0"/>
          </a:endParaRPr>
        </a:p>
      </dgm:t>
    </dgm:pt>
    <dgm:pt modelId="{196D78BF-5C1D-4A7C-9C62-CE3787B48624}">
      <dgm:prSet phldrT="[Text]" custT="1"/>
      <dgm:spPr/>
      <dgm:t>
        <a:bodyPr/>
        <a:lstStyle/>
        <a:p>
          <a:r>
            <a:rPr lang="en-US" sz="1800" dirty="0">
              <a:latin typeface="Times New Roman" panose="02020603050405020304" pitchFamily="18" charset="0"/>
              <a:cs typeface="Times New Roman" panose="02020603050405020304" pitchFamily="18" charset="0"/>
            </a:rPr>
            <a:t>Secure ethical, local products and services.</a:t>
          </a:r>
        </a:p>
      </dgm:t>
    </dgm:pt>
    <dgm:pt modelId="{3F36291A-2D48-459A-9059-832516D0E037}" type="parTrans" cxnId="{5661B26A-559C-4455-AB4E-6C50AA22B126}">
      <dgm:prSet/>
      <dgm:spPr/>
      <dgm:t>
        <a:bodyPr/>
        <a:lstStyle/>
        <a:p>
          <a:endParaRPr lang="en-US" sz="1800">
            <a:latin typeface="Times New Roman" panose="02020603050405020304" pitchFamily="18" charset="0"/>
            <a:cs typeface="Times New Roman" panose="02020603050405020304" pitchFamily="18" charset="0"/>
          </a:endParaRPr>
        </a:p>
      </dgm:t>
    </dgm:pt>
    <dgm:pt modelId="{6648BFC8-F960-4901-B653-04DF7EDA8BD8}" type="sibTrans" cxnId="{5661B26A-559C-4455-AB4E-6C50AA22B126}">
      <dgm:prSet/>
      <dgm:spPr/>
      <dgm:t>
        <a:bodyPr/>
        <a:lstStyle/>
        <a:p>
          <a:endParaRPr lang="en-US" sz="1800">
            <a:latin typeface="Times New Roman" panose="02020603050405020304" pitchFamily="18" charset="0"/>
            <a:cs typeface="Times New Roman" panose="02020603050405020304" pitchFamily="18" charset="0"/>
          </a:endParaRPr>
        </a:p>
      </dgm:t>
    </dgm:pt>
    <dgm:pt modelId="{04D176C8-CE46-43AB-9753-FE6204A0DEC1}">
      <dgm:prSet phldrT="[Text]" custT="1"/>
      <dgm:spPr/>
      <dgm:t>
        <a:bodyPr/>
        <a:lstStyle/>
        <a:p>
          <a:r>
            <a:rPr lang="en-US" sz="1800" dirty="0">
              <a:latin typeface="Times New Roman" panose="02020603050405020304" pitchFamily="18" charset="0"/>
              <a:cs typeface="Times New Roman" panose="02020603050405020304" pitchFamily="18" charset="0"/>
            </a:rPr>
            <a:t>Venue Management	</a:t>
          </a:r>
        </a:p>
      </dgm:t>
    </dgm:pt>
    <dgm:pt modelId="{D713911A-018A-41CD-B4F6-82F6EC33E8DF}" type="parTrans" cxnId="{91E08614-5615-4BFD-A07A-761CBC65BE6D}">
      <dgm:prSet/>
      <dgm:spPr/>
      <dgm:t>
        <a:bodyPr/>
        <a:lstStyle/>
        <a:p>
          <a:endParaRPr lang="en-US" sz="1800">
            <a:latin typeface="Times New Roman" panose="02020603050405020304" pitchFamily="18" charset="0"/>
            <a:cs typeface="Times New Roman" panose="02020603050405020304" pitchFamily="18" charset="0"/>
          </a:endParaRPr>
        </a:p>
      </dgm:t>
    </dgm:pt>
    <dgm:pt modelId="{3C93E74E-48D9-41E1-9045-D5CF971F78B9}" type="sibTrans" cxnId="{91E08614-5615-4BFD-A07A-761CBC65BE6D}">
      <dgm:prSet/>
      <dgm:spPr/>
      <dgm:t>
        <a:bodyPr/>
        <a:lstStyle/>
        <a:p>
          <a:endParaRPr lang="en-US" sz="1800">
            <a:latin typeface="Times New Roman" panose="02020603050405020304" pitchFamily="18" charset="0"/>
            <a:cs typeface="Times New Roman" panose="02020603050405020304" pitchFamily="18" charset="0"/>
          </a:endParaRPr>
        </a:p>
      </dgm:t>
    </dgm:pt>
    <dgm:pt modelId="{12E0307F-FBDB-4FEE-872D-8EACF0885E00}">
      <dgm:prSet phldrT="[Text]" custT="1"/>
      <dgm:spPr/>
      <dgm:t>
        <a:bodyPr/>
        <a:lstStyle/>
        <a:p>
          <a:r>
            <a:rPr lang="en-US" sz="1800" dirty="0">
              <a:latin typeface="Times New Roman" panose="02020603050405020304" pitchFamily="18" charset="0"/>
              <a:cs typeface="Times New Roman" panose="02020603050405020304" pitchFamily="18" charset="0"/>
            </a:rPr>
            <a:t>Wellness Facilitators	</a:t>
          </a:r>
        </a:p>
      </dgm:t>
    </dgm:pt>
    <dgm:pt modelId="{6EB61FC8-BA05-4FC3-9586-DB5DE82D7A68}" type="parTrans" cxnId="{F2EE50D1-77BD-4D71-9BD6-C12D42005E28}">
      <dgm:prSet/>
      <dgm:spPr/>
      <dgm:t>
        <a:bodyPr/>
        <a:lstStyle/>
        <a:p>
          <a:endParaRPr lang="en-US" sz="1800">
            <a:latin typeface="Times New Roman" panose="02020603050405020304" pitchFamily="18" charset="0"/>
            <a:cs typeface="Times New Roman" panose="02020603050405020304" pitchFamily="18" charset="0"/>
          </a:endParaRPr>
        </a:p>
      </dgm:t>
    </dgm:pt>
    <dgm:pt modelId="{7499690A-DE09-490E-A498-22F5C3F7CEEE}" type="sibTrans" cxnId="{F2EE50D1-77BD-4D71-9BD6-C12D42005E28}">
      <dgm:prSet/>
      <dgm:spPr/>
      <dgm:t>
        <a:bodyPr/>
        <a:lstStyle/>
        <a:p>
          <a:endParaRPr lang="en-US" sz="1800">
            <a:latin typeface="Times New Roman" panose="02020603050405020304" pitchFamily="18" charset="0"/>
            <a:cs typeface="Times New Roman" panose="02020603050405020304" pitchFamily="18" charset="0"/>
          </a:endParaRPr>
        </a:p>
      </dgm:t>
    </dgm:pt>
    <dgm:pt modelId="{EE4532F2-CFDF-4C23-BAE9-2E057CB32DDB}">
      <dgm:prSet phldrT="[Text]" custT="1"/>
      <dgm:spPr/>
      <dgm:t>
        <a:bodyPr/>
        <a:lstStyle/>
        <a:p>
          <a:r>
            <a:rPr lang="en-US" sz="1800" dirty="0">
              <a:latin typeface="Times New Roman" panose="02020603050405020304" pitchFamily="18" charset="0"/>
              <a:cs typeface="Times New Roman" panose="02020603050405020304" pitchFamily="18" charset="0"/>
            </a:rPr>
            <a:t>Corporate Sponsors	</a:t>
          </a:r>
        </a:p>
      </dgm:t>
    </dgm:pt>
    <dgm:pt modelId="{5A7FCBB8-4C0E-49F0-A4AC-FBA4FD4C2F2F}" type="parTrans" cxnId="{72FABBF0-D620-42DB-8C24-5432D5D09AA9}">
      <dgm:prSet/>
      <dgm:spPr/>
      <dgm:t>
        <a:bodyPr/>
        <a:lstStyle/>
        <a:p>
          <a:endParaRPr lang="en-US" sz="1800">
            <a:latin typeface="Times New Roman" panose="02020603050405020304" pitchFamily="18" charset="0"/>
            <a:cs typeface="Times New Roman" panose="02020603050405020304" pitchFamily="18" charset="0"/>
          </a:endParaRPr>
        </a:p>
      </dgm:t>
    </dgm:pt>
    <dgm:pt modelId="{B53C47F3-5005-40BB-B00B-6E32055C5495}" type="sibTrans" cxnId="{72FABBF0-D620-42DB-8C24-5432D5D09AA9}">
      <dgm:prSet/>
      <dgm:spPr/>
      <dgm:t>
        <a:bodyPr/>
        <a:lstStyle/>
        <a:p>
          <a:endParaRPr lang="en-US" sz="1800">
            <a:latin typeface="Times New Roman" panose="02020603050405020304" pitchFamily="18" charset="0"/>
            <a:cs typeface="Times New Roman" panose="02020603050405020304" pitchFamily="18" charset="0"/>
          </a:endParaRPr>
        </a:p>
      </dgm:t>
    </dgm:pt>
    <dgm:pt modelId="{E06EEB93-196A-4F79-981E-026EFAA5EBB2}">
      <dgm:prSet custT="1"/>
      <dgm:spPr/>
      <dgm:t>
        <a:bodyPr/>
        <a:lstStyle/>
        <a:p>
          <a:r>
            <a:rPr lang="en-US" sz="1800" dirty="0">
              <a:latin typeface="Times New Roman" panose="02020603050405020304" pitchFamily="18" charset="0"/>
              <a:cs typeface="Times New Roman" panose="02020603050405020304" pitchFamily="18" charset="0"/>
            </a:rPr>
            <a:t>Coordination for logistics, eco-compliance, and delegate experience.</a:t>
          </a:r>
        </a:p>
      </dgm:t>
    </dgm:pt>
    <dgm:pt modelId="{147B968D-CD20-4C0A-BEB9-5DDF11D02BD1}" type="parTrans" cxnId="{8A2D1F8D-4D4F-4AFB-9308-6420BCB11683}">
      <dgm:prSet/>
      <dgm:spPr/>
      <dgm:t>
        <a:bodyPr/>
        <a:lstStyle/>
        <a:p>
          <a:endParaRPr lang="en-US" sz="1800">
            <a:latin typeface="Times New Roman" panose="02020603050405020304" pitchFamily="18" charset="0"/>
            <a:cs typeface="Times New Roman" panose="02020603050405020304" pitchFamily="18" charset="0"/>
          </a:endParaRPr>
        </a:p>
      </dgm:t>
    </dgm:pt>
    <dgm:pt modelId="{7203E25C-0ED6-4206-8199-B662D68AB824}" type="sibTrans" cxnId="{8A2D1F8D-4D4F-4AFB-9308-6420BCB11683}">
      <dgm:prSet/>
      <dgm:spPr/>
      <dgm:t>
        <a:bodyPr/>
        <a:lstStyle/>
        <a:p>
          <a:endParaRPr lang="en-US" sz="1800">
            <a:latin typeface="Times New Roman" panose="02020603050405020304" pitchFamily="18" charset="0"/>
            <a:cs typeface="Times New Roman" panose="02020603050405020304" pitchFamily="18" charset="0"/>
          </a:endParaRPr>
        </a:p>
      </dgm:t>
    </dgm:pt>
    <dgm:pt modelId="{7E2BA62D-D34E-4D83-AE7A-36A2A85579CD}">
      <dgm:prSet custT="1"/>
      <dgm:spPr/>
      <dgm:t>
        <a:bodyPr/>
        <a:lstStyle/>
        <a:p>
          <a:r>
            <a:rPr lang="en-US" sz="1800" dirty="0">
              <a:latin typeface="Times New Roman" panose="02020603050405020304" pitchFamily="18" charset="0"/>
              <a:cs typeface="Times New Roman" panose="02020603050405020304" pitchFamily="18" charset="0"/>
            </a:rPr>
            <a:t>Schedule planning and activity delivery.</a:t>
          </a:r>
        </a:p>
      </dgm:t>
    </dgm:pt>
    <dgm:pt modelId="{75AB4242-39E8-420B-AC4A-9EE95B59196B}" type="parTrans" cxnId="{9EA893C5-1080-4438-9182-0BFB50956B67}">
      <dgm:prSet/>
      <dgm:spPr/>
      <dgm:t>
        <a:bodyPr/>
        <a:lstStyle/>
        <a:p>
          <a:endParaRPr lang="en-US" sz="1800">
            <a:latin typeface="Times New Roman" panose="02020603050405020304" pitchFamily="18" charset="0"/>
            <a:cs typeface="Times New Roman" panose="02020603050405020304" pitchFamily="18" charset="0"/>
          </a:endParaRPr>
        </a:p>
      </dgm:t>
    </dgm:pt>
    <dgm:pt modelId="{C110CCF2-A4B2-4C5A-A55C-8659F10E2BAA}" type="sibTrans" cxnId="{9EA893C5-1080-4438-9182-0BFB50956B67}">
      <dgm:prSet/>
      <dgm:spPr/>
      <dgm:t>
        <a:bodyPr/>
        <a:lstStyle/>
        <a:p>
          <a:endParaRPr lang="en-US" sz="1800">
            <a:latin typeface="Times New Roman" panose="02020603050405020304" pitchFamily="18" charset="0"/>
            <a:cs typeface="Times New Roman" panose="02020603050405020304" pitchFamily="18" charset="0"/>
          </a:endParaRPr>
        </a:p>
      </dgm:t>
    </dgm:pt>
    <dgm:pt modelId="{1CBE47E7-42E3-49CD-A738-959E68B11F56}">
      <dgm:prSet custT="1"/>
      <dgm:spPr/>
      <dgm:t>
        <a:bodyPr/>
        <a:lstStyle/>
        <a:p>
          <a:r>
            <a:rPr lang="en-US" sz="1800" dirty="0">
              <a:latin typeface="Times New Roman" panose="02020603050405020304" pitchFamily="18" charset="0"/>
              <a:cs typeface="Times New Roman" panose="02020603050405020304" pitchFamily="18" charset="0"/>
            </a:rPr>
            <a:t>Brand visibility, benefits, and ongoing communication (</a:t>
          </a:r>
          <a:r>
            <a:rPr lang="en-US" sz="1800" dirty="0" err="1">
              <a:latin typeface="Times New Roman" panose="02020603050405020304" pitchFamily="18" charset="0"/>
              <a:cs typeface="Times New Roman" panose="02020603050405020304" pitchFamily="18" charset="0"/>
            </a:rPr>
            <a:t>Woisetschläger</a:t>
          </a:r>
          <a:r>
            <a:rPr lang="en-US" sz="1800" dirty="0">
              <a:latin typeface="Times New Roman" panose="02020603050405020304" pitchFamily="18" charset="0"/>
              <a:cs typeface="Times New Roman" panose="02020603050405020304" pitchFamily="18" charset="0"/>
            </a:rPr>
            <a:t> et al., 2017).</a:t>
          </a:r>
        </a:p>
      </dgm:t>
    </dgm:pt>
    <dgm:pt modelId="{58AA22F7-C2F4-4254-883E-639A82ED0199}" type="parTrans" cxnId="{523E781B-5A57-4C5F-A17C-5BA7E1955A4A}">
      <dgm:prSet/>
      <dgm:spPr/>
      <dgm:t>
        <a:bodyPr/>
        <a:lstStyle/>
        <a:p>
          <a:endParaRPr lang="en-US" sz="1800">
            <a:latin typeface="Times New Roman" panose="02020603050405020304" pitchFamily="18" charset="0"/>
            <a:cs typeface="Times New Roman" panose="02020603050405020304" pitchFamily="18" charset="0"/>
          </a:endParaRPr>
        </a:p>
      </dgm:t>
    </dgm:pt>
    <dgm:pt modelId="{166D4D76-D001-4650-A80C-7642A0CEFC78}" type="sibTrans" cxnId="{523E781B-5A57-4C5F-A17C-5BA7E1955A4A}">
      <dgm:prSet/>
      <dgm:spPr/>
      <dgm:t>
        <a:bodyPr/>
        <a:lstStyle/>
        <a:p>
          <a:endParaRPr lang="en-US" sz="1800">
            <a:latin typeface="Times New Roman" panose="02020603050405020304" pitchFamily="18" charset="0"/>
            <a:cs typeface="Times New Roman" panose="02020603050405020304" pitchFamily="18" charset="0"/>
          </a:endParaRPr>
        </a:p>
      </dgm:t>
    </dgm:pt>
    <dgm:pt modelId="{5C37F94B-7067-4B85-A0B0-81AAA0898DA7}" type="pres">
      <dgm:prSet presAssocID="{6BBCCE77-B334-4C57-987D-3FCA7561648B}" presName="Name0" presStyleCnt="0">
        <dgm:presLayoutVars>
          <dgm:dir/>
          <dgm:animLvl val="lvl"/>
          <dgm:resizeHandles/>
        </dgm:presLayoutVars>
      </dgm:prSet>
      <dgm:spPr/>
    </dgm:pt>
    <dgm:pt modelId="{F475B802-5D10-484C-9C3C-9AD910ECC137}" type="pres">
      <dgm:prSet presAssocID="{91476E04-7B78-4EB5-B51B-1EAE7E9C2DA8}" presName="linNode" presStyleCnt="0"/>
      <dgm:spPr/>
    </dgm:pt>
    <dgm:pt modelId="{9F196138-E414-4724-BB11-0FCEA58F47D2}" type="pres">
      <dgm:prSet presAssocID="{91476E04-7B78-4EB5-B51B-1EAE7E9C2DA8}" presName="parentShp" presStyleLbl="node1" presStyleIdx="0" presStyleCnt="5">
        <dgm:presLayoutVars>
          <dgm:bulletEnabled val="1"/>
        </dgm:presLayoutVars>
      </dgm:prSet>
      <dgm:spPr/>
    </dgm:pt>
    <dgm:pt modelId="{10C5AEFA-FA52-4ECA-B3C5-CBD4682D2C7C}" type="pres">
      <dgm:prSet presAssocID="{91476E04-7B78-4EB5-B51B-1EAE7E9C2DA8}" presName="childShp" presStyleLbl="bgAccFollowNode1" presStyleIdx="0" presStyleCnt="5">
        <dgm:presLayoutVars>
          <dgm:bulletEnabled val="1"/>
        </dgm:presLayoutVars>
      </dgm:prSet>
      <dgm:spPr/>
    </dgm:pt>
    <dgm:pt modelId="{EF7018A5-DB7A-47EF-93E8-E8496AA552C9}" type="pres">
      <dgm:prSet presAssocID="{F1F64A29-A463-494B-AB03-2656872C9168}" presName="spacing" presStyleCnt="0"/>
      <dgm:spPr/>
    </dgm:pt>
    <dgm:pt modelId="{C1FA92EC-7B0D-40EC-8BA5-2A934A2B896A}" type="pres">
      <dgm:prSet presAssocID="{04D176C8-CE46-43AB-9753-FE6204A0DEC1}" presName="linNode" presStyleCnt="0"/>
      <dgm:spPr/>
    </dgm:pt>
    <dgm:pt modelId="{93184FEE-A9F0-4F0E-A671-041FF7AF1345}" type="pres">
      <dgm:prSet presAssocID="{04D176C8-CE46-43AB-9753-FE6204A0DEC1}" presName="parentShp" presStyleLbl="node1" presStyleIdx="1" presStyleCnt="5">
        <dgm:presLayoutVars>
          <dgm:bulletEnabled val="1"/>
        </dgm:presLayoutVars>
      </dgm:prSet>
      <dgm:spPr/>
    </dgm:pt>
    <dgm:pt modelId="{1CA05E34-1366-4DBC-9BFD-038C717C1CBB}" type="pres">
      <dgm:prSet presAssocID="{04D176C8-CE46-43AB-9753-FE6204A0DEC1}" presName="childShp" presStyleLbl="bgAccFollowNode1" presStyleIdx="1" presStyleCnt="5">
        <dgm:presLayoutVars>
          <dgm:bulletEnabled val="1"/>
        </dgm:presLayoutVars>
      </dgm:prSet>
      <dgm:spPr/>
    </dgm:pt>
    <dgm:pt modelId="{EFD3C0ED-B17C-4A03-9763-1A9ED72351A7}" type="pres">
      <dgm:prSet presAssocID="{3C93E74E-48D9-41E1-9045-D5CF971F78B9}" presName="spacing" presStyleCnt="0"/>
      <dgm:spPr/>
    </dgm:pt>
    <dgm:pt modelId="{59A95F1E-E157-42C5-81CC-5DE5A2F3BDD2}" type="pres">
      <dgm:prSet presAssocID="{12E0307F-FBDB-4FEE-872D-8EACF0885E00}" presName="linNode" presStyleCnt="0"/>
      <dgm:spPr/>
    </dgm:pt>
    <dgm:pt modelId="{0F741EAD-D05E-4FBA-B22F-CE04FAF928AE}" type="pres">
      <dgm:prSet presAssocID="{12E0307F-FBDB-4FEE-872D-8EACF0885E00}" presName="parentShp" presStyleLbl="node1" presStyleIdx="2" presStyleCnt="5">
        <dgm:presLayoutVars>
          <dgm:bulletEnabled val="1"/>
        </dgm:presLayoutVars>
      </dgm:prSet>
      <dgm:spPr/>
    </dgm:pt>
    <dgm:pt modelId="{33EB1652-6ED7-426F-A24B-C1D2F9610255}" type="pres">
      <dgm:prSet presAssocID="{12E0307F-FBDB-4FEE-872D-8EACF0885E00}" presName="childShp" presStyleLbl="bgAccFollowNode1" presStyleIdx="2" presStyleCnt="5">
        <dgm:presLayoutVars>
          <dgm:bulletEnabled val="1"/>
        </dgm:presLayoutVars>
      </dgm:prSet>
      <dgm:spPr/>
    </dgm:pt>
    <dgm:pt modelId="{7BEEEFA5-34A8-4E8D-A19B-99D1FD39190D}" type="pres">
      <dgm:prSet presAssocID="{7499690A-DE09-490E-A498-22F5C3F7CEEE}" presName="spacing" presStyleCnt="0"/>
      <dgm:spPr/>
    </dgm:pt>
    <dgm:pt modelId="{17E32AEB-8F83-4A1C-BAC9-FED1BA8AC04E}" type="pres">
      <dgm:prSet presAssocID="{EE4532F2-CFDF-4C23-BAE9-2E057CB32DDB}" presName="linNode" presStyleCnt="0"/>
      <dgm:spPr/>
    </dgm:pt>
    <dgm:pt modelId="{B618E8F9-168E-4DDC-9FB2-249760576F31}" type="pres">
      <dgm:prSet presAssocID="{EE4532F2-CFDF-4C23-BAE9-2E057CB32DDB}" presName="parentShp" presStyleLbl="node1" presStyleIdx="3" presStyleCnt="5">
        <dgm:presLayoutVars>
          <dgm:bulletEnabled val="1"/>
        </dgm:presLayoutVars>
      </dgm:prSet>
      <dgm:spPr/>
    </dgm:pt>
    <dgm:pt modelId="{1350A20F-A583-4B9C-BEA7-5316C229FFB0}" type="pres">
      <dgm:prSet presAssocID="{EE4532F2-CFDF-4C23-BAE9-2E057CB32DDB}" presName="childShp" presStyleLbl="bgAccFollowNode1" presStyleIdx="3" presStyleCnt="5">
        <dgm:presLayoutVars>
          <dgm:bulletEnabled val="1"/>
        </dgm:presLayoutVars>
      </dgm:prSet>
      <dgm:spPr/>
    </dgm:pt>
    <dgm:pt modelId="{3BE4AC71-A66A-4DC2-936D-9ABBE00EDC48}" type="pres">
      <dgm:prSet presAssocID="{B53C47F3-5005-40BB-B00B-6E32055C5495}" presName="spacing" presStyleCnt="0"/>
      <dgm:spPr/>
    </dgm:pt>
    <dgm:pt modelId="{FD8CEB4A-BCB9-429E-8621-71C5774F3007}" type="pres">
      <dgm:prSet presAssocID="{B97D3048-2AA2-4B79-9735-E270C5CA7725}" presName="linNode" presStyleCnt="0"/>
      <dgm:spPr/>
    </dgm:pt>
    <dgm:pt modelId="{5546EF1E-25D6-4533-8050-1F96EF50E47F}" type="pres">
      <dgm:prSet presAssocID="{B97D3048-2AA2-4B79-9735-E270C5CA7725}" presName="parentShp" presStyleLbl="node1" presStyleIdx="4" presStyleCnt="5">
        <dgm:presLayoutVars>
          <dgm:bulletEnabled val="1"/>
        </dgm:presLayoutVars>
      </dgm:prSet>
      <dgm:spPr/>
    </dgm:pt>
    <dgm:pt modelId="{7DC99BD7-CD78-4DF0-98C7-A9D8D34CDF9A}" type="pres">
      <dgm:prSet presAssocID="{B97D3048-2AA2-4B79-9735-E270C5CA7725}" presName="childShp" presStyleLbl="bgAccFollowNode1" presStyleIdx="4" presStyleCnt="5">
        <dgm:presLayoutVars>
          <dgm:bulletEnabled val="1"/>
        </dgm:presLayoutVars>
      </dgm:prSet>
      <dgm:spPr/>
    </dgm:pt>
  </dgm:ptLst>
  <dgm:cxnLst>
    <dgm:cxn modelId="{F2265202-CC3F-484F-B81B-56E5A29A0D8B}" type="presOf" srcId="{04D176C8-CE46-43AB-9753-FE6204A0DEC1}" destId="{93184FEE-A9F0-4F0E-A671-041FF7AF1345}" srcOrd="0" destOrd="0" presId="urn:microsoft.com/office/officeart/2005/8/layout/vList6"/>
    <dgm:cxn modelId="{81892D07-3497-43B9-86B2-4800C9577DF3}" type="presOf" srcId="{1CBE47E7-42E3-49CD-A738-959E68B11F56}" destId="{1350A20F-A583-4B9C-BEA7-5316C229FFB0}" srcOrd="0" destOrd="0" presId="urn:microsoft.com/office/officeart/2005/8/layout/vList6"/>
    <dgm:cxn modelId="{91E08614-5615-4BFD-A07A-761CBC65BE6D}" srcId="{6BBCCE77-B334-4C57-987D-3FCA7561648B}" destId="{04D176C8-CE46-43AB-9753-FE6204A0DEC1}" srcOrd="1" destOrd="0" parTransId="{D713911A-018A-41CD-B4F6-82F6EC33E8DF}" sibTransId="{3C93E74E-48D9-41E1-9045-D5CF971F78B9}"/>
    <dgm:cxn modelId="{523E781B-5A57-4C5F-A17C-5BA7E1955A4A}" srcId="{EE4532F2-CFDF-4C23-BAE9-2E057CB32DDB}" destId="{1CBE47E7-42E3-49CD-A738-959E68B11F56}" srcOrd="0" destOrd="0" parTransId="{58AA22F7-C2F4-4254-883E-639A82ED0199}" sibTransId="{166D4D76-D001-4650-A80C-7642A0CEFC78}"/>
    <dgm:cxn modelId="{AE1B6D21-1050-472E-B557-3F4FE40FFDBE}" type="presOf" srcId="{196D78BF-5C1D-4A7C-9C62-CE3787B48624}" destId="{7DC99BD7-CD78-4DF0-98C7-A9D8D34CDF9A}" srcOrd="0" destOrd="0" presId="urn:microsoft.com/office/officeart/2005/8/layout/vList6"/>
    <dgm:cxn modelId="{46A1A831-E308-4136-B0E2-04ECA9C57851}" type="presOf" srcId="{B97D3048-2AA2-4B79-9735-E270C5CA7725}" destId="{5546EF1E-25D6-4533-8050-1F96EF50E47F}" srcOrd="0" destOrd="0" presId="urn:microsoft.com/office/officeart/2005/8/layout/vList6"/>
    <dgm:cxn modelId="{54695863-3CF5-4F4B-955B-1787F0F8ED2A}" type="presOf" srcId="{91476E04-7B78-4EB5-B51B-1EAE7E9C2DA8}" destId="{9F196138-E414-4724-BB11-0FCEA58F47D2}" srcOrd="0" destOrd="0" presId="urn:microsoft.com/office/officeart/2005/8/layout/vList6"/>
    <dgm:cxn modelId="{F08EC965-720C-449E-B53A-30D10519AD7B}" type="presOf" srcId="{6BBCCE77-B334-4C57-987D-3FCA7561648B}" destId="{5C37F94B-7067-4B85-A0B0-81AAA0898DA7}" srcOrd="0" destOrd="0" presId="urn:microsoft.com/office/officeart/2005/8/layout/vList6"/>
    <dgm:cxn modelId="{B2C80048-FBCC-4E4D-9C73-B89BDDCC4E02}" srcId="{91476E04-7B78-4EB5-B51B-1EAE7E9C2DA8}" destId="{E378E637-56D1-49C1-A76A-CEBC938B8521}" srcOrd="0" destOrd="0" parTransId="{21294EE2-F174-44B1-A53E-6281281F42BD}" sibTransId="{7F44C1D0-0D8F-46BA-86ED-E687F3CBF293}"/>
    <dgm:cxn modelId="{5661B26A-559C-4455-AB4E-6C50AA22B126}" srcId="{B97D3048-2AA2-4B79-9735-E270C5CA7725}" destId="{196D78BF-5C1D-4A7C-9C62-CE3787B48624}" srcOrd="0" destOrd="0" parTransId="{3F36291A-2D48-459A-9059-832516D0E037}" sibTransId="{6648BFC8-F960-4901-B653-04DF7EDA8BD8}"/>
    <dgm:cxn modelId="{8A2D1F8D-4D4F-4AFB-9308-6420BCB11683}" srcId="{04D176C8-CE46-43AB-9753-FE6204A0DEC1}" destId="{E06EEB93-196A-4F79-981E-026EFAA5EBB2}" srcOrd="0" destOrd="0" parTransId="{147B968D-CD20-4C0A-BEB9-5DDF11D02BD1}" sibTransId="{7203E25C-0ED6-4206-8199-B662D68AB824}"/>
    <dgm:cxn modelId="{D2658E90-EF30-42A0-B6A6-AB4B63238F40}" type="presOf" srcId="{12E0307F-FBDB-4FEE-872D-8EACF0885E00}" destId="{0F741EAD-D05E-4FBA-B22F-CE04FAF928AE}" srcOrd="0" destOrd="0" presId="urn:microsoft.com/office/officeart/2005/8/layout/vList6"/>
    <dgm:cxn modelId="{128AECA2-844F-4F0C-A9C8-17DFA088FDFD}" srcId="{6BBCCE77-B334-4C57-987D-3FCA7561648B}" destId="{B97D3048-2AA2-4B79-9735-E270C5CA7725}" srcOrd="4" destOrd="0" parTransId="{3E4356A3-037B-4ECF-AEEB-87D7F8ED51C7}" sibTransId="{61E580D2-8F26-4DCA-A114-AA406C31C4FA}"/>
    <dgm:cxn modelId="{CF3E9DA7-31A6-4001-B88D-1BBA57C5A011}" type="presOf" srcId="{E378E637-56D1-49C1-A76A-CEBC938B8521}" destId="{10C5AEFA-FA52-4ECA-B3C5-CBD4682D2C7C}" srcOrd="0" destOrd="0" presId="urn:microsoft.com/office/officeart/2005/8/layout/vList6"/>
    <dgm:cxn modelId="{C6E1A0A7-70DD-4036-B6DE-4763F6400F6B}" type="presOf" srcId="{7E2BA62D-D34E-4D83-AE7A-36A2A85579CD}" destId="{33EB1652-6ED7-426F-A24B-C1D2F9610255}" srcOrd="0" destOrd="0" presId="urn:microsoft.com/office/officeart/2005/8/layout/vList6"/>
    <dgm:cxn modelId="{9EA893C5-1080-4438-9182-0BFB50956B67}" srcId="{12E0307F-FBDB-4FEE-872D-8EACF0885E00}" destId="{7E2BA62D-D34E-4D83-AE7A-36A2A85579CD}" srcOrd="0" destOrd="0" parTransId="{75AB4242-39E8-420B-AC4A-9EE95B59196B}" sibTransId="{C110CCF2-A4B2-4C5A-A55C-8659F10E2BAA}"/>
    <dgm:cxn modelId="{F2EE50D1-77BD-4D71-9BD6-C12D42005E28}" srcId="{6BBCCE77-B334-4C57-987D-3FCA7561648B}" destId="{12E0307F-FBDB-4FEE-872D-8EACF0885E00}" srcOrd="2" destOrd="0" parTransId="{6EB61FC8-BA05-4FC3-9586-DB5DE82D7A68}" sibTransId="{7499690A-DE09-490E-A498-22F5C3F7CEEE}"/>
    <dgm:cxn modelId="{F6198EED-1965-4F38-AC90-C41271F3F713}" type="presOf" srcId="{EE4532F2-CFDF-4C23-BAE9-2E057CB32DDB}" destId="{B618E8F9-168E-4DDC-9FB2-249760576F31}" srcOrd="0" destOrd="0" presId="urn:microsoft.com/office/officeart/2005/8/layout/vList6"/>
    <dgm:cxn modelId="{72FABBF0-D620-42DB-8C24-5432D5D09AA9}" srcId="{6BBCCE77-B334-4C57-987D-3FCA7561648B}" destId="{EE4532F2-CFDF-4C23-BAE9-2E057CB32DDB}" srcOrd="3" destOrd="0" parTransId="{5A7FCBB8-4C0E-49F0-A4AC-FBA4FD4C2F2F}" sibTransId="{B53C47F3-5005-40BB-B00B-6E32055C5495}"/>
    <dgm:cxn modelId="{FF9241FA-F7D5-4D8F-8421-B933817C3D0A}" type="presOf" srcId="{E06EEB93-196A-4F79-981E-026EFAA5EBB2}" destId="{1CA05E34-1366-4DBC-9BFD-038C717C1CBB}" srcOrd="0" destOrd="0" presId="urn:microsoft.com/office/officeart/2005/8/layout/vList6"/>
    <dgm:cxn modelId="{950885FD-77E5-457B-8B1D-E5AA2DE2776A}" srcId="{6BBCCE77-B334-4C57-987D-3FCA7561648B}" destId="{91476E04-7B78-4EB5-B51B-1EAE7E9C2DA8}" srcOrd="0" destOrd="0" parTransId="{E765B007-CB25-4AC4-B7A5-FDF480685A59}" sibTransId="{F1F64A29-A463-494B-AB03-2656872C9168}"/>
    <dgm:cxn modelId="{99528139-59E5-46AB-97F6-12D61E50B8CA}" type="presParOf" srcId="{5C37F94B-7067-4B85-A0B0-81AAA0898DA7}" destId="{F475B802-5D10-484C-9C3C-9AD910ECC137}" srcOrd="0" destOrd="0" presId="urn:microsoft.com/office/officeart/2005/8/layout/vList6"/>
    <dgm:cxn modelId="{33F902F5-73BD-483F-A445-0FAF015231D1}" type="presParOf" srcId="{F475B802-5D10-484C-9C3C-9AD910ECC137}" destId="{9F196138-E414-4724-BB11-0FCEA58F47D2}" srcOrd="0" destOrd="0" presId="urn:microsoft.com/office/officeart/2005/8/layout/vList6"/>
    <dgm:cxn modelId="{896E93E5-1DBB-4304-8BA7-3EFB8E17B426}" type="presParOf" srcId="{F475B802-5D10-484C-9C3C-9AD910ECC137}" destId="{10C5AEFA-FA52-4ECA-B3C5-CBD4682D2C7C}" srcOrd="1" destOrd="0" presId="urn:microsoft.com/office/officeart/2005/8/layout/vList6"/>
    <dgm:cxn modelId="{A4DC6D53-17C0-4AE4-B937-9071394E793F}" type="presParOf" srcId="{5C37F94B-7067-4B85-A0B0-81AAA0898DA7}" destId="{EF7018A5-DB7A-47EF-93E8-E8496AA552C9}" srcOrd="1" destOrd="0" presId="urn:microsoft.com/office/officeart/2005/8/layout/vList6"/>
    <dgm:cxn modelId="{350ADA7A-83B8-448C-A857-C89D98719660}" type="presParOf" srcId="{5C37F94B-7067-4B85-A0B0-81AAA0898DA7}" destId="{C1FA92EC-7B0D-40EC-8BA5-2A934A2B896A}" srcOrd="2" destOrd="0" presId="urn:microsoft.com/office/officeart/2005/8/layout/vList6"/>
    <dgm:cxn modelId="{D622FFF8-29B2-43ED-947C-EE91F81CBF0B}" type="presParOf" srcId="{C1FA92EC-7B0D-40EC-8BA5-2A934A2B896A}" destId="{93184FEE-A9F0-4F0E-A671-041FF7AF1345}" srcOrd="0" destOrd="0" presId="urn:microsoft.com/office/officeart/2005/8/layout/vList6"/>
    <dgm:cxn modelId="{2E8C5359-778D-4984-A53C-BE165D92F17D}" type="presParOf" srcId="{C1FA92EC-7B0D-40EC-8BA5-2A934A2B896A}" destId="{1CA05E34-1366-4DBC-9BFD-038C717C1CBB}" srcOrd="1" destOrd="0" presId="urn:microsoft.com/office/officeart/2005/8/layout/vList6"/>
    <dgm:cxn modelId="{804754E1-1C8B-44BC-80C9-9C89B101010F}" type="presParOf" srcId="{5C37F94B-7067-4B85-A0B0-81AAA0898DA7}" destId="{EFD3C0ED-B17C-4A03-9763-1A9ED72351A7}" srcOrd="3" destOrd="0" presId="urn:microsoft.com/office/officeart/2005/8/layout/vList6"/>
    <dgm:cxn modelId="{648582C0-D6EE-4707-9DEA-C007AC44AAD8}" type="presParOf" srcId="{5C37F94B-7067-4B85-A0B0-81AAA0898DA7}" destId="{59A95F1E-E157-42C5-81CC-5DE5A2F3BDD2}" srcOrd="4" destOrd="0" presId="urn:microsoft.com/office/officeart/2005/8/layout/vList6"/>
    <dgm:cxn modelId="{7263DCEA-34DE-42D1-93EE-DD71E0F9ACF2}" type="presParOf" srcId="{59A95F1E-E157-42C5-81CC-5DE5A2F3BDD2}" destId="{0F741EAD-D05E-4FBA-B22F-CE04FAF928AE}" srcOrd="0" destOrd="0" presId="urn:microsoft.com/office/officeart/2005/8/layout/vList6"/>
    <dgm:cxn modelId="{C83DB9E7-A305-4D35-AEB2-41989911DC02}" type="presParOf" srcId="{59A95F1E-E157-42C5-81CC-5DE5A2F3BDD2}" destId="{33EB1652-6ED7-426F-A24B-C1D2F9610255}" srcOrd="1" destOrd="0" presId="urn:microsoft.com/office/officeart/2005/8/layout/vList6"/>
    <dgm:cxn modelId="{D4BC3EFD-75A1-420C-A30D-703AE80959D3}" type="presParOf" srcId="{5C37F94B-7067-4B85-A0B0-81AAA0898DA7}" destId="{7BEEEFA5-34A8-4E8D-A19B-99D1FD39190D}" srcOrd="5" destOrd="0" presId="urn:microsoft.com/office/officeart/2005/8/layout/vList6"/>
    <dgm:cxn modelId="{41D1A795-741E-4008-922D-FB0871F7D3DD}" type="presParOf" srcId="{5C37F94B-7067-4B85-A0B0-81AAA0898DA7}" destId="{17E32AEB-8F83-4A1C-BAC9-FED1BA8AC04E}" srcOrd="6" destOrd="0" presId="urn:microsoft.com/office/officeart/2005/8/layout/vList6"/>
    <dgm:cxn modelId="{D7258A1A-D8ED-4A6F-9411-7C64D3FAB755}" type="presParOf" srcId="{17E32AEB-8F83-4A1C-BAC9-FED1BA8AC04E}" destId="{B618E8F9-168E-4DDC-9FB2-249760576F31}" srcOrd="0" destOrd="0" presId="urn:microsoft.com/office/officeart/2005/8/layout/vList6"/>
    <dgm:cxn modelId="{7091F8F1-CBD1-48FF-8BF8-BBC227D6F705}" type="presParOf" srcId="{17E32AEB-8F83-4A1C-BAC9-FED1BA8AC04E}" destId="{1350A20F-A583-4B9C-BEA7-5316C229FFB0}" srcOrd="1" destOrd="0" presId="urn:microsoft.com/office/officeart/2005/8/layout/vList6"/>
    <dgm:cxn modelId="{3FF5B6C9-476F-424E-BDF3-5FC1DD777820}" type="presParOf" srcId="{5C37F94B-7067-4B85-A0B0-81AAA0898DA7}" destId="{3BE4AC71-A66A-4DC2-936D-9ABBE00EDC48}" srcOrd="7" destOrd="0" presId="urn:microsoft.com/office/officeart/2005/8/layout/vList6"/>
    <dgm:cxn modelId="{41E6ADF4-052E-4B53-96EE-0F689022BC00}" type="presParOf" srcId="{5C37F94B-7067-4B85-A0B0-81AAA0898DA7}" destId="{FD8CEB4A-BCB9-429E-8621-71C5774F3007}" srcOrd="8" destOrd="0" presId="urn:microsoft.com/office/officeart/2005/8/layout/vList6"/>
    <dgm:cxn modelId="{3D7213FE-1B35-4447-BF27-8515060E8019}" type="presParOf" srcId="{FD8CEB4A-BCB9-429E-8621-71C5774F3007}" destId="{5546EF1E-25D6-4533-8050-1F96EF50E47F}" srcOrd="0" destOrd="0" presId="urn:microsoft.com/office/officeart/2005/8/layout/vList6"/>
    <dgm:cxn modelId="{069F7ECB-17FF-420B-B1F2-84E9ABE328AE}" type="presParOf" srcId="{FD8CEB4A-BCB9-429E-8621-71C5774F3007}" destId="{7DC99BD7-CD78-4DF0-98C7-A9D8D34CDF9A}"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4578CC-DACE-4720-8529-8B3CD417485C}">
      <dsp:nvSpPr>
        <dsp:cNvPr id="0" name=""/>
        <dsp:cNvSpPr/>
      </dsp:nvSpPr>
      <dsp:spPr>
        <a:xfrm>
          <a:off x="0" y="0"/>
          <a:ext cx="6502400" cy="1192106"/>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Globally, the wellness economy has attained the world's highest value of US$ 5.6 trillion, which is projected to rise to US$ 8.5 Trillion by 2027 (Global Wellness Institute, 2025). </a:t>
          </a:r>
        </a:p>
      </dsp:txBody>
      <dsp:txXfrm>
        <a:off x="34916" y="34916"/>
        <a:ext cx="5115290" cy="1122274"/>
      </dsp:txXfrm>
    </dsp:sp>
    <dsp:sp modelId="{13D6640D-49CC-4C87-9FB7-A3A1FB539DBE}">
      <dsp:nvSpPr>
        <dsp:cNvPr id="0" name=""/>
        <dsp:cNvSpPr/>
      </dsp:nvSpPr>
      <dsp:spPr>
        <a:xfrm>
          <a:off x="544575" y="1408853"/>
          <a:ext cx="6502400" cy="1192106"/>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Wellness tourism in the UK has grown by nearly 80% from 2020 to 2022-really the strength of post-COVID recovery (Statista, 2024).</a:t>
          </a:r>
        </a:p>
      </dsp:txBody>
      <dsp:txXfrm>
        <a:off x="579491" y="1443769"/>
        <a:ext cx="5113122" cy="1122274"/>
      </dsp:txXfrm>
    </dsp:sp>
    <dsp:sp modelId="{157D2D72-1795-4ED8-8DBC-91BAD505BC52}">
      <dsp:nvSpPr>
        <dsp:cNvPr id="0" name=""/>
        <dsp:cNvSpPr/>
      </dsp:nvSpPr>
      <dsp:spPr>
        <a:xfrm>
          <a:off x="1081024" y="2817706"/>
          <a:ext cx="6502400" cy="1192106"/>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Nature-based retreats and sustainable travel consumption continue to grow demand (Luck and Aquino, 2021; Smith, 2023).</a:t>
          </a:r>
        </a:p>
      </dsp:txBody>
      <dsp:txXfrm>
        <a:off x="1115940" y="2852622"/>
        <a:ext cx="5121250" cy="1122274"/>
      </dsp:txXfrm>
    </dsp:sp>
    <dsp:sp modelId="{FE0E18C8-63E8-4BE1-A729-CCDB88514521}">
      <dsp:nvSpPr>
        <dsp:cNvPr id="0" name=""/>
        <dsp:cNvSpPr/>
      </dsp:nvSpPr>
      <dsp:spPr>
        <a:xfrm>
          <a:off x="1625599" y="4226560"/>
          <a:ext cx="6502400" cy="1192106"/>
        </a:xfrm>
        <a:prstGeom prst="roundRect">
          <a:avLst>
            <a:gd name="adj" fmla="val 10000"/>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Times New Roman" panose="02020603050405020304" pitchFamily="18" charset="0"/>
              <a:cs typeface="Times New Roman" panose="02020603050405020304" pitchFamily="18" charset="0"/>
            </a:rPr>
            <a:t>Increased corporate attention towards employee well-being and stress relief is on the rise (</a:t>
          </a:r>
          <a:r>
            <a:rPr lang="en-US" sz="1400" kern="1200" dirty="0" err="1">
              <a:latin typeface="Times New Roman" panose="02020603050405020304" pitchFamily="18" charset="0"/>
              <a:cs typeface="Times New Roman" panose="02020603050405020304" pitchFamily="18" charset="0"/>
            </a:rPr>
            <a:t>Cvenkel</a:t>
          </a:r>
          <a:r>
            <a:rPr lang="en-US" sz="1400" kern="1200" dirty="0">
              <a:latin typeface="Times New Roman" panose="02020603050405020304" pitchFamily="18" charset="0"/>
              <a:cs typeface="Times New Roman" panose="02020603050405020304" pitchFamily="18" charset="0"/>
            </a:rPr>
            <a:t>, 2018).</a:t>
          </a:r>
        </a:p>
      </dsp:txBody>
      <dsp:txXfrm>
        <a:off x="1660515" y="4261476"/>
        <a:ext cx="5113122" cy="1122274"/>
      </dsp:txXfrm>
    </dsp:sp>
    <dsp:sp modelId="{D31AF10D-54B5-46F8-B0D5-BA5624038F9A}">
      <dsp:nvSpPr>
        <dsp:cNvPr id="0" name=""/>
        <dsp:cNvSpPr/>
      </dsp:nvSpPr>
      <dsp:spPr>
        <a:xfrm>
          <a:off x="5727530" y="913045"/>
          <a:ext cx="774869" cy="774869"/>
        </a:xfrm>
        <a:prstGeom prst="downArrow">
          <a:avLst>
            <a:gd name="adj1" fmla="val 55000"/>
            <a:gd name="adj2" fmla="val 45000"/>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latin typeface="Times New Roman" panose="02020603050405020304" pitchFamily="18" charset="0"/>
            <a:cs typeface="Times New Roman" panose="02020603050405020304" pitchFamily="18" charset="0"/>
          </a:endParaRPr>
        </a:p>
      </dsp:txBody>
      <dsp:txXfrm>
        <a:off x="5901876" y="913045"/>
        <a:ext cx="426177" cy="583089"/>
      </dsp:txXfrm>
    </dsp:sp>
    <dsp:sp modelId="{A3D1ACDF-A84A-4C26-8226-C2F0512B4D7D}">
      <dsp:nvSpPr>
        <dsp:cNvPr id="0" name=""/>
        <dsp:cNvSpPr/>
      </dsp:nvSpPr>
      <dsp:spPr>
        <a:xfrm>
          <a:off x="6272106" y="2321898"/>
          <a:ext cx="774869" cy="774869"/>
        </a:xfrm>
        <a:prstGeom prst="downArrow">
          <a:avLst>
            <a:gd name="adj1" fmla="val 55000"/>
            <a:gd name="adj2" fmla="val 45000"/>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latin typeface="Times New Roman" panose="02020603050405020304" pitchFamily="18" charset="0"/>
            <a:cs typeface="Times New Roman" panose="02020603050405020304" pitchFamily="18" charset="0"/>
          </a:endParaRPr>
        </a:p>
      </dsp:txBody>
      <dsp:txXfrm>
        <a:off x="6446452" y="2321898"/>
        <a:ext cx="426177" cy="583089"/>
      </dsp:txXfrm>
    </dsp:sp>
    <dsp:sp modelId="{56E4D217-4726-4182-9B09-BAC3DB85CEBD}">
      <dsp:nvSpPr>
        <dsp:cNvPr id="0" name=""/>
        <dsp:cNvSpPr/>
      </dsp:nvSpPr>
      <dsp:spPr>
        <a:xfrm>
          <a:off x="6808554" y="3730752"/>
          <a:ext cx="774869" cy="774869"/>
        </a:xfrm>
        <a:prstGeom prst="downArrow">
          <a:avLst>
            <a:gd name="adj1" fmla="val 55000"/>
            <a:gd name="adj2" fmla="val 45000"/>
          </a:avLst>
        </a:prstGeom>
        <a:solidFill>
          <a:schemeClr val="accent1">
            <a:alpha val="90000"/>
            <a:tint val="40000"/>
            <a:hueOff val="0"/>
            <a:satOff val="0"/>
            <a:lumOff val="0"/>
            <a:alphaOff val="0"/>
          </a:schemeClr>
        </a:solidFill>
        <a:ln w="1079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endParaRPr lang="en-US" sz="1400" kern="1200">
            <a:latin typeface="Times New Roman" panose="02020603050405020304" pitchFamily="18" charset="0"/>
            <a:cs typeface="Times New Roman" panose="02020603050405020304" pitchFamily="18" charset="0"/>
          </a:endParaRPr>
        </a:p>
      </dsp:txBody>
      <dsp:txXfrm>
        <a:off x="6982900" y="3730752"/>
        <a:ext cx="426177" cy="5830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7833C0-87B2-4498-9BDE-611B08985E9B}">
      <dsp:nvSpPr>
        <dsp:cNvPr id="0" name=""/>
        <dsp:cNvSpPr/>
      </dsp:nvSpPr>
      <dsp:spPr>
        <a:xfrm rot="16200000">
          <a:off x="-1503179" y="1503286"/>
          <a:ext cx="4815225" cy="1808652"/>
        </a:xfrm>
        <a:prstGeom prst="flowChartManualOperation">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Event Manager</a:t>
          </a: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Leadership, multitasking, and budgeting (</a:t>
          </a:r>
          <a:r>
            <a:rPr lang="en-US" sz="1800" kern="1200" dirty="0" err="1">
              <a:latin typeface="Times New Roman" panose="02020603050405020304" pitchFamily="18" charset="0"/>
              <a:cs typeface="Times New Roman" panose="02020603050405020304" pitchFamily="18" charset="0"/>
            </a:rPr>
            <a:t>Abson</a:t>
          </a:r>
          <a:r>
            <a:rPr lang="en-US" sz="1800" kern="1200" dirty="0">
              <a:latin typeface="Times New Roman" panose="02020603050405020304" pitchFamily="18" charset="0"/>
              <a:cs typeface="Times New Roman" panose="02020603050405020304" pitchFamily="18" charset="0"/>
            </a:rPr>
            <a:t>, 2017)</a:t>
          </a:r>
        </a:p>
      </dsp:txBody>
      <dsp:txXfrm rot="5400000">
        <a:off x="107" y="963045"/>
        <a:ext cx="1808652" cy="2889135"/>
      </dsp:txXfrm>
    </dsp:sp>
    <dsp:sp modelId="{EB31CF7D-2F84-488E-8673-16B393D8B23D}">
      <dsp:nvSpPr>
        <dsp:cNvPr id="0" name=""/>
        <dsp:cNvSpPr/>
      </dsp:nvSpPr>
      <dsp:spPr>
        <a:xfrm rot="16200000">
          <a:off x="288051" y="1601561"/>
          <a:ext cx="4815225" cy="1612102"/>
        </a:xfrm>
        <a:prstGeom prst="flowChartManualOperation">
          <a:avLst/>
        </a:prstGeom>
        <a:solidFill>
          <a:schemeClr val="accent3">
            <a:hueOff val="1476047"/>
            <a:satOff val="-11513"/>
            <a:lumOff val="-29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Wellness Facilitators	</a:t>
          </a: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Expertise in yoga, mindfulness, and fitness (</a:t>
          </a:r>
          <a:r>
            <a:rPr lang="en-US" sz="1800" kern="1200" dirty="0" err="1">
              <a:latin typeface="Times New Roman" panose="02020603050405020304" pitchFamily="18" charset="0"/>
              <a:cs typeface="Times New Roman" panose="02020603050405020304" pitchFamily="18" charset="0"/>
            </a:rPr>
            <a:t>Passey</a:t>
          </a:r>
          <a:r>
            <a:rPr lang="en-US" sz="1800" kern="1200" dirty="0">
              <a:latin typeface="Times New Roman" panose="02020603050405020304" pitchFamily="18" charset="0"/>
              <a:cs typeface="Times New Roman" panose="02020603050405020304" pitchFamily="18" charset="0"/>
            </a:rPr>
            <a:t> et al., 2018)</a:t>
          </a:r>
        </a:p>
      </dsp:txBody>
      <dsp:txXfrm rot="5400000">
        <a:off x="1889612" y="963045"/>
        <a:ext cx="1612102" cy="2889135"/>
      </dsp:txXfrm>
    </dsp:sp>
    <dsp:sp modelId="{778D5825-4373-4FC0-93DD-940D2B1D8BC0}">
      <dsp:nvSpPr>
        <dsp:cNvPr id="0" name=""/>
        <dsp:cNvSpPr/>
      </dsp:nvSpPr>
      <dsp:spPr>
        <a:xfrm rot="16200000">
          <a:off x="2192979" y="1389589"/>
          <a:ext cx="4815225" cy="2036045"/>
        </a:xfrm>
        <a:prstGeom prst="flowChartManualOperation">
          <a:avLst/>
        </a:prstGeom>
        <a:solidFill>
          <a:schemeClr val="accent3">
            <a:hueOff val="2952094"/>
            <a:satOff val="-23027"/>
            <a:lumOff val="-58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Marketing Coordinator</a:t>
          </a: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Social media, digital marketing, and communication (</a:t>
          </a:r>
          <a:r>
            <a:rPr lang="en-US" sz="1800" kern="1200" dirty="0" err="1">
              <a:latin typeface="Times New Roman" panose="02020603050405020304" pitchFamily="18" charset="0"/>
              <a:cs typeface="Times New Roman" panose="02020603050405020304" pitchFamily="18" charset="0"/>
            </a:rPr>
            <a:t>Rahyadi</a:t>
          </a:r>
          <a:r>
            <a:rPr lang="en-US" sz="1800" kern="1200" dirty="0">
              <a:latin typeface="Times New Roman" panose="02020603050405020304" pitchFamily="18" charset="0"/>
              <a:cs typeface="Times New Roman" panose="02020603050405020304" pitchFamily="18" charset="0"/>
            </a:rPr>
            <a:t>, 2024)</a:t>
          </a:r>
        </a:p>
      </dsp:txBody>
      <dsp:txXfrm rot="5400000">
        <a:off x="3582569" y="963044"/>
        <a:ext cx="2036045" cy="2889135"/>
      </dsp:txXfrm>
    </dsp:sp>
    <dsp:sp modelId="{FBE59824-DC76-4D4C-92FD-0E6A9D830DCC}">
      <dsp:nvSpPr>
        <dsp:cNvPr id="0" name=""/>
        <dsp:cNvSpPr/>
      </dsp:nvSpPr>
      <dsp:spPr>
        <a:xfrm rot="16200000">
          <a:off x="4059372" y="1640095"/>
          <a:ext cx="4815225" cy="1535033"/>
        </a:xfrm>
        <a:prstGeom prst="flowChartManualOperation">
          <a:avLst/>
        </a:prstGeom>
        <a:solidFill>
          <a:schemeClr val="accent3">
            <a:hueOff val="4428140"/>
            <a:satOff val="-34540"/>
            <a:lumOff val="-88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Venue Staff	</a:t>
          </a: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Hospitality, logistics, and customer service (Delaney, 2022).</a:t>
          </a:r>
        </a:p>
      </dsp:txBody>
      <dsp:txXfrm rot="5400000">
        <a:off x="5699468" y="963044"/>
        <a:ext cx="1535033" cy="2889135"/>
      </dsp:txXfrm>
    </dsp:sp>
    <dsp:sp modelId="{510670FE-ED70-433A-87EB-7DAF3EFAE2B9}">
      <dsp:nvSpPr>
        <dsp:cNvPr id="0" name=""/>
        <dsp:cNvSpPr/>
      </dsp:nvSpPr>
      <dsp:spPr>
        <a:xfrm rot="16200000">
          <a:off x="5696825" y="1618529"/>
          <a:ext cx="4815225" cy="1578165"/>
        </a:xfrm>
        <a:prstGeom prst="flowChartManualOperation">
          <a:avLst/>
        </a:prstGeom>
        <a:solidFill>
          <a:schemeClr val="accent3">
            <a:hueOff val="5904187"/>
            <a:satOff val="-46054"/>
            <a:lumOff val="-117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0" rIns="114300" bIns="0"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Technical Support	</a:t>
          </a:r>
        </a:p>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AV setup, troubleshooting, and live streaming (</a:t>
          </a:r>
          <a:r>
            <a:rPr lang="en-US" sz="1800" kern="1200" dirty="0" err="1">
              <a:latin typeface="Times New Roman" panose="02020603050405020304" pitchFamily="18" charset="0"/>
              <a:cs typeface="Times New Roman" panose="02020603050405020304" pitchFamily="18" charset="0"/>
            </a:rPr>
            <a:t>Thirusanku</a:t>
          </a:r>
          <a:r>
            <a:rPr lang="en-US" sz="1800" kern="1200" dirty="0">
              <a:latin typeface="Times New Roman" panose="02020603050405020304" pitchFamily="18" charset="0"/>
              <a:cs typeface="Times New Roman" panose="02020603050405020304" pitchFamily="18" charset="0"/>
            </a:rPr>
            <a:t> and Ai, 2024)</a:t>
          </a:r>
        </a:p>
      </dsp:txBody>
      <dsp:txXfrm rot="5400000">
        <a:off x="7315355" y="963044"/>
        <a:ext cx="1578165" cy="28891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9C802-6252-4225-A46F-86CB9F6F84AC}">
      <dsp:nvSpPr>
        <dsp:cNvPr id="0" name=""/>
        <dsp:cNvSpPr/>
      </dsp:nvSpPr>
      <dsp:spPr>
        <a:xfrm>
          <a:off x="0" y="3646429"/>
          <a:ext cx="7589177" cy="797749"/>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 financing will far exceed the event's costs, making it profitable and further allowing possible reinvestment of profits.</a:t>
          </a:r>
        </a:p>
      </dsp:txBody>
      <dsp:txXfrm>
        <a:off x="0" y="3646429"/>
        <a:ext cx="7589177" cy="797749"/>
      </dsp:txXfrm>
    </dsp:sp>
    <dsp:sp modelId="{4A1FC134-AE10-4275-8EC3-7C2B9DF3EDB1}">
      <dsp:nvSpPr>
        <dsp:cNvPr id="0" name=""/>
        <dsp:cNvSpPr/>
      </dsp:nvSpPr>
      <dsp:spPr>
        <a:xfrm rot="10800000">
          <a:off x="0" y="2431456"/>
          <a:ext cx="7589177" cy="1226938"/>
        </a:xfrm>
        <a:prstGeom prst="upArrowCallout">
          <a:avLst/>
        </a:prstGeom>
        <a:solidFill>
          <a:schemeClr val="accent5">
            <a:hueOff val="-50212"/>
            <a:satOff val="-9634"/>
            <a:lumOff val="1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Other sources of income from ticket sales, exhibitor fees and onsite services.</a:t>
          </a:r>
        </a:p>
      </dsp:txBody>
      <dsp:txXfrm rot="10800000">
        <a:off x="0" y="2431456"/>
        <a:ext cx="7589177" cy="797228"/>
      </dsp:txXfrm>
    </dsp:sp>
    <dsp:sp modelId="{4EF367DD-855A-4447-B95B-B0860CA464C6}">
      <dsp:nvSpPr>
        <dsp:cNvPr id="0" name=""/>
        <dsp:cNvSpPr/>
      </dsp:nvSpPr>
      <dsp:spPr>
        <a:xfrm rot="10800000">
          <a:off x="0" y="1216483"/>
          <a:ext cx="7589177" cy="1226938"/>
        </a:xfrm>
        <a:prstGeom prst="upArrowCallout">
          <a:avLst/>
        </a:prstGeom>
        <a:solidFill>
          <a:schemeClr val="accent5">
            <a:hueOff val="-100423"/>
            <a:satOff val="-192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A £400,000 corporate sponsorship from Fitbit with a wellness branding match. </a:t>
          </a:r>
        </a:p>
      </dsp:txBody>
      <dsp:txXfrm rot="10800000">
        <a:off x="0" y="1216483"/>
        <a:ext cx="7589177" cy="797228"/>
      </dsp:txXfrm>
    </dsp:sp>
    <dsp:sp modelId="{F1D2F805-A94D-42E2-AD25-F2F27181B3B2}">
      <dsp:nvSpPr>
        <dsp:cNvPr id="0" name=""/>
        <dsp:cNvSpPr/>
      </dsp:nvSpPr>
      <dsp:spPr>
        <a:xfrm rot="10800000">
          <a:off x="0" y="1511"/>
          <a:ext cx="7589177" cy="1226938"/>
        </a:xfrm>
        <a:prstGeom prst="upArrowCallout">
          <a:avLst/>
        </a:prstGeom>
        <a:solidFill>
          <a:schemeClr val="accent5">
            <a:hueOff val="-150635"/>
            <a:satOff val="-28901"/>
            <a:lumOff val="41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Funding consists of a £200,000 grant from Visit Wales that supports the "Year of Croeso."</a:t>
          </a:r>
        </a:p>
      </dsp:txBody>
      <dsp:txXfrm rot="10800000">
        <a:off x="0" y="1511"/>
        <a:ext cx="7589177" cy="79722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5AEFA-FA52-4ECA-B3C5-CBD4682D2C7C}">
      <dsp:nvSpPr>
        <dsp:cNvPr id="0" name=""/>
        <dsp:cNvSpPr/>
      </dsp:nvSpPr>
      <dsp:spPr>
        <a:xfrm>
          <a:off x="3251199" y="1852"/>
          <a:ext cx="4876800" cy="1002770"/>
        </a:xfrm>
        <a:prstGeom prst="rightArrow">
          <a:avLst>
            <a:gd name="adj1" fmla="val 75000"/>
            <a:gd name="adj2" fmla="val 50000"/>
          </a:avLst>
        </a:prstGeom>
        <a:solidFill>
          <a:schemeClr val="accent2">
            <a:tint val="40000"/>
            <a:alpha val="90000"/>
            <a:hueOff val="0"/>
            <a:satOff val="0"/>
            <a:lumOff val="0"/>
            <a:alphaOff val="0"/>
          </a:schemeClr>
        </a:solidFill>
        <a:ln w="1079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Regular updates on event progress and alignment with tourism goals (Visit Wales, 2025).</a:t>
          </a:r>
        </a:p>
      </dsp:txBody>
      <dsp:txXfrm>
        <a:off x="3251199" y="127198"/>
        <a:ext cx="4500761" cy="752078"/>
      </dsp:txXfrm>
    </dsp:sp>
    <dsp:sp modelId="{9F196138-E414-4724-BB11-0FCEA58F47D2}">
      <dsp:nvSpPr>
        <dsp:cNvPr id="0" name=""/>
        <dsp:cNvSpPr/>
      </dsp:nvSpPr>
      <dsp:spPr>
        <a:xfrm>
          <a:off x="0" y="1852"/>
          <a:ext cx="3251200" cy="100277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Visit Wales	</a:t>
          </a:r>
        </a:p>
      </dsp:txBody>
      <dsp:txXfrm>
        <a:off x="48951" y="50803"/>
        <a:ext cx="3153298" cy="904868"/>
      </dsp:txXfrm>
    </dsp:sp>
    <dsp:sp modelId="{1CA05E34-1366-4DBC-9BFD-038C717C1CBB}">
      <dsp:nvSpPr>
        <dsp:cNvPr id="0" name=""/>
        <dsp:cNvSpPr/>
      </dsp:nvSpPr>
      <dsp:spPr>
        <a:xfrm>
          <a:off x="3251199" y="1104900"/>
          <a:ext cx="4876800" cy="1002770"/>
        </a:xfrm>
        <a:prstGeom prst="rightArrow">
          <a:avLst>
            <a:gd name="adj1" fmla="val 75000"/>
            <a:gd name="adj2" fmla="val 50000"/>
          </a:avLst>
        </a:prstGeom>
        <a:solidFill>
          <a:schemeClr val="accent2">
            <a:tint val="40000"/>
            <a:alpha val="90000"/>
            <a:hueOff val="-1851353"/>
            <a:satOff val="6712"/>
            <a:lumOff val="-178"/>
            <a:alphaOff val="0"/>
          </a:schemeClr>
        </a:solidFill>
        <a:ln w="10795" cap="flat" cmpd="sng" algn="ctr">
          <a:solidFill>
            <a:schemeClr val="accent2">
              <a:tint val="40000"/>
              <a:alpha val="90000"/>
              <a:hueOff val="-1851353"/>
              <a:satOff val="6712"/>
              <a:lumOff val="-1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Coordination for logistics, eco-compliance, and delegate experience.</a:t>
          </a:r>
        </a:p>
      </dsp:txBody>
      <dsp:txXfrm>
        <a:off x="3251199" y="1230246"/>
        <a:ext cx="4500761" cy="752078"/>
      </dsp:txXfrm>
    </dsp:sp>
    <dsp:sp modelId="{93184FEE-A9F0-4F0E-A671-041FF7AF1345}">
      <dsp:nvSpPr>
        <dsp:cNvPr id="0" name=""/>
        <dsp:cNvSpPr/>
      </dsp:nvSpPr>
      <dsp:spPr>
        <a:xfrm>
          <a:off x="0" y="1104900"/>
          <a:ext cx="3251200" cy="1002770"/>
        </a:xfrm>
        <a:prstGeom prst="roundRect">
          <a:avLst/>
        </a:prstGeom>
        <a:solidFill>
          <a:schemeClr val="accent2">
            <a:hueOff val="-1835281"/>
            <a:satOff val="8098"/>
            <a:lumOff val="-1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Venue Management	</a:t>
          </a:r>
        </a:p>
      </dsp:txBody>
      <dsp:txXfrm>
        <a:off x="48951" y="1153851"/>
        <a:ext cx="3153298" cy="904868"/>
      </dsp:txXfrm>
    </dsp:sp>
    <dsp:sp modelId="{33EB1652-6ED7-426F-A24B-C1D2F9610255}">
      <dsp:nvSpPr>
        <dsp:cNvPr id="0" name=""/>
        <dsp:cNvSpPr/>
      </dsp:nvSpPr>
      <dsp:spPr>
        <a:xfrm>
          <a:off x="3251199" y="2207948"/>
          <a:ext cx="4876800" cy="1002770"/>
        </a:xfrm>
        <a:prstGeom prst="rightArrow">
          <a:avLst>
            <a:gd name="adj1" fmla="val 75000"/>
            <a:gd name="adj2" fmla="val 50000"/>
          </a:avLst>
        </a:prstGeom>
        <a:solidFill>
          <a:schemeClr val="accent2">
            <a:tint val="40000"/>
            <a:alpha val="90000"/>
            <a:hueOff val="-3702706"/>
            <a:satOff val="13424"/>
            <a:lumOff val="-357"/>
            <a:alphaOff val="0"/>
          </a:schemeClr>
        </a:solidFill>
        <a:ln w="10795" cap="flat" cmpd="sng" algn="ctr">
          <a:solidFill>
            <a:schemeClr val="accent2">
              <a:tint val="40000"/>
              <a:alpha val="90000"/>
              <a:hueOff val="-3702706"/>
              <a:satOff val="13424"/>
              <a:lumOff val="-35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Schedule planning and activity delivery.</a:t>
          </a:r>
        </a:p>
      </dsp:txBody>
      <dsp:txXfrm>
        <a:off x="3251199" y="2333294"/>
        <a:ext cx="4500761" cy="752078"/>
      </dsp:txXfrm>
    </dsp:sp>
    <dsp:sp modelId="{0F741EAD-D05E-4FBA-B22F-CE04FAF928AE}">
      <dsp:nvSpPr>
        <dsp:cNvPr id="0" name=""/>
        <dsp:cNvSpPr/>
      </dsp:nvSpPr>
      <dsp:spPr>
        <a:xfrm>
          <a:off x="0" y="2207948"/>
          <a:ext cx="3251200" cy="1002770"/>
        </a:xfrm>
        <a:prstGeom prst="roundRect">
          <a:avLst/>
        </a:prstGeom>
        <a:solidFill>
          <a:schemeClr val="accent2">
            <a:hueOff val="-3670562"/>
            <a:satOff val="16196"/>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Wellness Facilitators	</a:t>
          </a:r>
        </a:p>
      </dsp:txBody>
      <dsp:txXfrm>
        <a:off x="48951" y="2256899"/>
        <a:ext cx="3153298" cy="904868"/>
      </dsp:txXfrm>
    </dsp:sp>
    <dsp:sp modelId="{1350A20F-A583-4B9C-BEA7-5316C229FFB0}">
      <dsp:nvSpPr>
        <dsp:cNvPr id="0" name=""/>
        <dsp:cNvSpPr/>
      </dsp:nvSpPr>
      <dsp:spPr>
        <a:xfrm>
          <a:off x="3251199" y="3310996"/>
          <a:ext cx="4876800" cy="1002770"/>
        </a:xfrm>
        <a:prstGeom prst="rightArrow">
          <a:avLst>
            <a:gd name="adj1" fmla="val 75000"/>
            <a:gd name="adj2" fmla="val 50000"/>
          </a:avLst>
        </a:prstGeom>
        <a:solidFill>
          <a:schemeClr val="accent2">
            <a:tint val="40000"/>
            <a:alpha val="90000"/>
            <a:hueOff val="-5554059"/>
            <a:satOff val="20135"/>
            <a:lumOff val="-535"/>
            <a:alphaOff val="0"/>
          </a:schemeClr>
        </a:solidFill>
        <a:ln w="10795" cap="flat" cmpd="sng" algn="ctr">
          <a:solidFill>
            <a:schemeClr val="accent2">
              <a:tint val="40000"/>
              <a:alpha val="90000"/>
              <a:hueOff val="-5554059"/>
              <a:satOff val="20135"/>
              <a:lumOff val="-53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Brand visibility, benefits, and ongoing communication (</a:t>
          </a:r>
          <a:r>
            <a:rPr lang="en-US" sz="1800" kern="1200" dirty="0" err="1">
              <a:latin typeface="Times New Roman" panose="02020603050405020304" pitchFamily="18" charset="0"/>
              <a:cs typeface="Times New Roman" panose="02020603050405020304" pitchFamily="18" charset="0"/>
            </a:rPr>
            <a:t>Woisetschläger</a:t>
          </a:r>
          <a:r>
            <a:rPr lang="en-US" sz="1800" kern="1200" dirty="0">
              <a:latin typeface="Times New Roman" panose="02020603050405020304" pitchFamily="18" charset="0"/>
              <a:cs typeface="Times New Roman" panose="02020603050405020304" pitchFamily="18" charset="0"/>
            </a:rPr>
            <a:t> et al., 2017).</a:t>
          </a:r>
        </a:p>
      </dsp:txBody>
      <dsp:txXfrm>
        <a:off x="3251199" y="3436342"/>
        <a:ext cx="4500761" cy="752078"/>
      </dsp:txXfrm>
    </dsp:sp>
    <dsp:sp modelId="{B618E8F9-168E-4DDC-9FB2-249760576F31}">
      <dsp:nvSpPr>
        <dsp:cNvPr id="0" name=""/>
        <dsp:cNvSpPr/>
      </dsp:nvSpPr>
      <dsp:spPr>
        <a:xfrm>
          <a:off x="0" y="3310996"/>
          <a:ext cx="3251200" cy="1002770"/>
        </a:xfrm>
        <a:prstGeom prst="roundRect">
          <a:avLst/>
        </a:prstGeom>
        <a:solidFill>
          <a:schemeClr val="accent2">
            <a:hueOff val="-5505844"/>
            <a:satOff val="24295"/>
            <a:lumOff val="-41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Corporate Sponsors	</a:t>
          </a:r>
        </a:p>
      </dsp:txBody>
      <dsp:txXfrm>
        <a:off x="48951" y="3359947"/>
        <a:ext cx="3153298" cy="904868"/>
      </dsp:txXfrm>
    </dsp:sp>
    <dsp:sp modelId="{7DC99BD7-CD78-4DF0-98C7-A9D8D34CDF9A}">
      <dsp:nvSpPr>
        <dsp:cNvPr id="0" name=""/>
        <dsp:cNvSpPr/>
      </dsp:nvSpPr>
      <dsp:spPr>
        <a:xfrm>
          <a:off x="3251199" y="4414044"/>
          <a:ext cx="4876800" cy="1002770"/>
        </a:xfrm>
        <a:prstGeom prst="rightArrow">
          <a:avLst>
            <a:gd name="adj1" fmla="val 75000"/>
            <a:gd name="adj2" fmla="val 50000"/>
          </a:avLst>
        </a:prstGeom>
        <a:solidFill>
          <a:schemeClr val="accent2">
            <a:tint val="40000"/>
            <a:alpha val="90000"/>
            <a:hueOff val="-7405413"/>
            <a:satOff val="26847"/>
            <a:lumOff val="-714"/>
            <a:alphaOff val="0"/>
          </a:schemeClr>
        </a:solidFill>
        <a:ln w="10795" cap="flat" cmpd="sng" algn="ctr">
          <a:solidFill>
            <a:schemeClr val="accent2">
              <a:tint val="40000"/>
              <a:alpha val="90000"/>
              <a:hueOff val="-7405413"/>
              <a:satOff val="26847"/>
              <a:lumOff val="-7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 tIns="11430" rIns="11430" bIns="11430"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Times New Roman" panose="02020603050405020304" pitchFamily="18" charset="0"/>
              <a:cs typeface="Times New Roman" panose="02020603050405020304" pitchFamily="18" charset="0"/>
            </a:rPr>
            <a:t>Secure ethical, local products and services.</a:t>
          </a:r>
        </a:p>
      </dsp:txBody>
      <dsp:txXfrm>
        <a:off x="3251199" y="4539390"/>
        <a:ext cx="4500761" cy="752078"/>
      </dsp:txXfrm>
    </dsp:sp>
    <dsp:sp modelId="{5546EF1E-25D6-4533-8050-1F96EF50E47F}">
      <dsp:nvSpPr>
        <dsp:cNvPr id="0" name=""/>
        <dsp:cNvSpPr/>
      </dsp:nvSpPr>
      <dsp:spPr>
        <a:xfrm>
          <a:off x="0" y="4414044"/>
          <a:ext cx="3251200" cy="1002770"/>
        </a:xfrm>
        <a:prstGeom prst="roundRect">
          <a:avLst/>
        </a:prstGeom>
        <a:solidFill>
          <a:schemeClr val="accent2">
            <a:hueOff val="-7341125"/>
            <a:satOff val="32393"/>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Local Vendors	</a:t>
          </a:r>
        </a:p>
      </dsp:txBody>
      <dsp:txXfrm>
        <a:off x="48951" y="4462995"/>
        <a:ext cx="3153298" cy="90486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4FA91E-F45F-40F6-B467-30D64CCD0C3E}" type="datetimeFigureOut">
              <a:rPr lang="en-US" smtClean="0"/>
              <a:t>5/22/2025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22055E-6A2E-443A-B87C-A8482116D074}" type="slidenum">
              <a:rPr lang="en-US" smtClean="0"/>
              <a:t>‹#›</a:t>
            </a:fld>
            <a:endParaRPr lang="en-US"/>
          </a:p>
        </p:txBody>
      </p:sp>
    </p:spTree>
    <p:extLst>
      <p:ext uri="{BB962C8B-B14F-4D97-AF65-F5344CB8AC3E}">
        <p14:creationId xmlns:p14="http://schemas.microsoft.com/office/powerpoint/2010/main" val="1160916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is a presentation for Croeso Cymru: Global Wellness and Nature Summit. This is a 3-day international corporate wellness event taking place in St. </a:t>
            </a:r>
            <a:r>
              <a:rPr lang="en-US" sz="1200" kern="1200" dirty="0" err="1">
                <a:solidFill>
                  <a:schemeClr val="tx1"/>
                </a:solidFill>
                <a:effectLst/>
                <a:latin typeface="+mn-lt"/>
                <a:ea typeface="+mn-ea"/>
                <a:cs typeface="+mn-cs"/>
              </a:rPr>
              <a:t>Davids</a:t>
            </a:r>
            <a:r>
              <a:rPr lang="en-US" sz="1200" kern="1200" dirty="0">
                <a:solidFill>
                  <a:schemeClr val="tx1"/>
                </a:solidFill>
                <a:effectLst/>
                <a:latin typeface="+mn-lt"/>
                <a:ea typeface="+mn-ea"/>
                <a:cs typeface="+mn-cs"/>
              </a:rPr>
              <a:t>, Wales, which supports Visit Wales' "Year of Croeso" campaign. Furthermore, it will look at how the event promotes sustainable tourism and wellbeing and will touch upon major elements of the market, operation, and financial planning.</a:t>
            </a:r>
          </a:p>
          <a:p>
            <a:endParaRPr lang="en-US" dirty="0"/>
          </a:p>
        </p:txBody>
      </p:sp>
      <p:sp>
        <p:nvSpPr>
          <p:cNvPr id="4" name="Slide Number Placeholder 3"/>
          <p:cNvSpPr>
            <a:spLocks noGrp="1"/>
          </p:cNvSpPr>
          <p:nvPr>
            <p:ph type="sldNum" sz="quarter" idx="10"/>
          </p:nvPr>
        </p:nvSpPr>
        <p:spPr/>
        <p:txBody>
          <a:bodyPr/>
          <a:lstStyle/>
          <a:p>
            <a:fld id="{A022055E-6A2E-443A-B87C-A8482116D074}" type="slidenum">
              <a:rPr lang="en-US" smtClean="0"/>
              <a:t>3</a:t>
            </a:fld>
            <a:endParaRPr lang="en-US"/>
          </a:p>
        </p:txBody>
      </p:sp>
    </p:spTree>
    <p:extLst>
      <p:ext uri="{BB962C8B-B14F-4D97-AF65-F5344CB8AC3E}">
        <p14:creationId xmlns:p14="http://schemas.microsoft.com/office/powerpoint/2010/main" val="1831262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event will blend a balance between corporate learning and well-being experiences. Panel discussions on wellness, local healing traditions, and nature-based activities like yoga and wild swimming will engage attendees. In doing so, this provides a platform to display Welsh culture while setting an opportunity to recharge within the idyllic </a:t>
            </a:r>
            <a:r>
              <a:rPr lang="en-US" sz="1200" kern="1200" dirty="0" err="1">
                <a:solidFill>
                  <a:schemeClr val="tx1"/>
                </a:solidFill>
                <a:effectLst/>
                <a:latin typeface="+mn-lt"/>
                <a:ea typeface="+mn-ea"/>
                <a:cs typeface="+mn-cs"/>
              </a:rPr>
              <a:t>Pembrokeshire</a:t>
            </a:r>
            <a:r>
              <a:rPr lang="en-US" sz="1200" kern="1200" dirty="0">
                <a:solidFill>
                  <a:schemeClr val="tx1"/>
                </a:solidFill>
                <a:effectLst/>
                <a:latin typeface="+mn-lt"/>
                <a:ea typeface="+mn-ea"/>
                <a:cs typeface="+mn-cs"/>
              </a:rPr>
              <a:t> landscape. It celebrates the "Year of Croeso," highlighting Wales as a warm and welcoming health destination. The ultimate aim of the event is to promote sustainable tourism, professional development, and networking amongst members in a setting conducive to real inspiration.</a:t>
            </a:r>
          </a:p>
          <a:p>
            <a:endParaRPr lang="en-US" dirty="0"/>
          </a:p>
        </p:txBody>
      </p:sp>
      <p:sp>
        <p:nvSpPr>
          <p:cNvPr id="4" name="Slide Number Placeholder 3"/>
          <p:cNvSpPr>
            <a:spLocks noGrp="1"/>
          </p:cNvSpPr>
          <p:nvPr>
            <p:ph type="sldNum" sz="quarter" idx="10"/>
          </p:nvPr>
        </p:nvSpPr>
        <p:spPr/>
        <p:txBody>
          <a:bodyPr/>
          <a:lstStyle/>
          <a:p>
            <a:fld id="{A022055E-6A2E-443A-B87C-A8482116D074}" type="slidenum">
              <a:rPr lang="en-US" smtClean="0"/>
              <a:t>4</a:t>
            </a:fld>
            <a:endParaRPr lang="en-US"/>
          </a:p>
        </p:txBody>
      </p:sp>
    </p:spTree>
    <p:extLst>
      <p:ext uri="{BB962C8B-B14F-4D97-AF65-F5344CB8AC3E}">
        <p14:creationId xmlns:p14="http://schemas.microsoft.com/office/powerpoint/2010/main" val="3213706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audience constitutes mid-level professionals from the fields of wellness, hospitality, and the corporate sector. This is more specifically a group of individuals aged 30-55, interested in travel that promotes sustainability and wellness. They typically live in cities throughout the UK, Europe, and North America and embody the values of balance, mindfulness, and cultural discovery. This group regularly attends retreats and summits that resonate with the development of their careers and that support their lifestyle; therefore, highly relevant to the event's nature-based wellness programs.</a:t>
            </a:r>
          </a:p>
        </p:txBody>
      </p:sp>
      <p:sp>
        <p:nvSpPr>
          <p:cNvPr id="4" name="Slide Number Placeholder 3"/>
          <p:cNvSpPr>
            <a:spLocks noGrp="1"/>
          </p:cNvSpPr>
          <p:nvPr>
            <p:ph type="sldNum" sz="quarter" idx="10"/>
          </p:nvPr>
        </p:nvSpPr>
        <p:spPr/>
        <p:txBody>
          <a:bodyPr/>
          <a:lstStyle/>
          <a:p>
            <a:fld id="{A022055E-6A2E-443A-B87C-A8482116D074}" type="slidenum">
              <a:rPr lang="en-US" smtClean="0"/>
              <a:t>5</a:t>
            </a:fld>
            <a:endParaRPr lang="en-US"/>
          </a:p>
        </p:txBody>
      </p:sp>
    </p:spTree>
    <p:extLst>
      <p:ext uri="{BB962C8B-B14F-4D97-AF65-F5344CB8AC3E}">
        <p14:creationId xmlns:p14="http://schemas.microsoft.com/office/powerpoint/2010/main" val="30314085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Indeed, the wellness tourism sector is thriving, with the global market valued at $5.6 trillion incrementally, which will reach $8.5 trillion by 2027. In the aftermath of COVID, wellness tourism within the United Kingdom experienced strong growth, with an impressive increase of approaching 80% between 2020 and 2022. Companies are focusing on the well-being of employees, creating a demand for nature-based, sustainable retreat experiences, such as the planned summit in Wales.</a:t>
            </a:r>
          </a:p>
          <a:p>
            <a:endParaRPr lang="en-US" dirty="0"/>
          </a:p>
        </p:txBody>
      </p:sp>
      <p:sp>
        <p:nvSpPr>
          <p:cNvPr id="4" name="Slide Number Placeholder 3"/>
          <p:cNvSpPr>
            <a:spLocks noGrp="1"/>
          </p:cNvSpPr>
          <p:nvPr>
            <p:ph type="sldNum" sz="quarter" idx="10"/>
          </p:nvPr>
        </p:nvSpPr>
        <p:spPr/>
        <p:txBody>
          <a:bodyPr/>
          <a:lstStyle/>
          <a:p>
            <a:fld id="{A022055E-6A2E-443A-B87C-A8482116D074}" type="slidenum">
              <a:rPr lang="en-US" smtClean="0"/>
              <a:t>6</a:t>
            </a:fld>
            <a:endParaRPr lang="en-US"/>
          </a:p>
        </p:txBody>
      </p:sp>
    </p:spTree>
    <p:extLst>
      <p:ext uri="{BB962C8B-B14F-4D97-AF65-F5344CB8AC3E}">
        <p14:creationId xmlns:p14="http://schemas.microsoft.com/office/powerpoint/2010/main" val="3763721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Several such organisations in the UK provide retreats that combine the restorative health benefits of nature with elements of mindfulness in corporate development. Wasing Estate and </a:t>
            </a:r>
            <a:r>
              <a:rPr lang="en-US" sz="1200" kern="1200" dirty="0" err="1">
                <a:solidFill>
                  <a:schemeClr val="tx1"/>
                </a:solidFill>
                <a:effectLst/>
                <a:latin typeface="+mn-lt"/>
                <a:ea typeface="+mn-ea"/>
                <a:cs typeface="+mn-cs"/>
              </a:rPr>
              <a:t>Cabilla</a:t>
            </a:r>
            <a:r>
              <a:rPr lang="en-US" sz="1200" kern="1200" dirty="0">
                <a:solidFill>
                  <a:schemeClr val="tx1"/>
                </a:solidFill>
                <a:effectLst/>
                <a:latin typeface="+mn-lt"/>
                <a:ea typeface="+mn-ea"/>
                <a:cs typeface="+mn-cs"/>
              </a:rPr>
              <a:t> Cornwall are examples of such organisations. Such organisations </a:t>
            </a:r>
            <a:r>
              <a:rPr lang="en-US" sz="1200" kern="1200" dirty="0" err="1">
                <a:solidFill>
                  <a:schemeClr val="tx1"/>
                </a:solidFill>
                <a:effectLst/>
                <a:latin typeface="+mn-lt"/>
                <a:ea typeface="+mn-ea"/>
                <a:cs typeface="+mn-cs"/>
              </a:rPr>
              <a:t>organise</a:t>
            </a:r>
            <a:r>
              <a:rPr lang="en-US" sz="1200" kern="1200" dirty="0">
                <a:solidFill>
                  <a:schemeClr val="tx1"/>
                </a:solidFill>
                <a:effectLst/>
                <a:latin typeface="+mn-lt"/>
                <a:ea typeface="+mn-ea"/>
                <a:cs typeface="+mn-cs"/>
              </a:rPr>
              <a:t> and offer contradicting, highly immersive experiences aimed specifically at spiritual growth and healing through eco modes. </a:t>
            </a:r>
            <a:r>
              <a:rPr lang="en-US" sz="1200" kern="1200" dirty="0" err="1">
                <a:solidFill>
                  <a:schemeClr val="tx1"/>
                </a:solidFill>
                <a:effectLst/>
                <a:latin typeface="+mn-lt"/>
                <a:ea typeface="+mn-ea"/>
                <a:cs typeface="+mn-cs"/>
              </a:rPr>
              <a:t>ZenEvents</a:t>
            </a:r>
            <a:r>
              <a:rPr lang="en-US" sz="1200" kern="1200" dirty="0">
                <a:solidFill>
                  <a:schemeClr val="tx1"/>
                </a:solidFill>
                <a:effectLst/>
                <a:latin typeface="+mn-lt"/>
                <a:ea typeface="+mn-ea"/>
                <a:cs typeface="+mn-cs"/>
              </a:rPr>
              <a:t> offers corporate wellbeing seminars aimed at </a:t>
            </a:r>
            <a:r>
              <a:rPr lang="en-US" sz="1200" kern="1200" dirty="0" err="1">
                <a:solidFill>
                  <a:schemeClr val="tx1"/>
                </a:solidFill>
                <a:effectLst/>
                <a:latin typeface="+mn-lt"/>
                <a:ea typeface="+mn-ea"/>
                <a:cs typeface="+mn-cs"/>
              </a:rPr>
              <a:t>minimising</a:t>
            </a:r>
            <a:r>
              <a:rPr lang="en-US" sz="1200" kern="1200" dirty="0">
                <a:solidFill>
                  <a:schemeClr val="tx1"/>
                </a:solidFill>
                <a:effectLst/>
                <a:latin typeface="+mn-lt"/>
                <a:ea typeface="+mn-ea"/>
                <a:cs typeface="+mn-cs"/>
              </a:rPr>
              <a:t> burnout and enhancing team dynamics. They offer flexible one-day wellness packages that are corporate-specific towards teams. Such competitors signify the growing demand in the wellness events space but also reiterate the importance of capturing the unique aspects of this growing market source.</a:t>
            </a:r>
          </a:p>
          <a:p>
            <a:endParaRPr lang="en-US" dirty="0"/>
          </a:p>
        </p:txBody>
      </p:sp>
      <p:sp>
        <p:nvSpPr>
          <p:cNvPr id="4" name="Slide Number Placeholder 3"/>
          <p:cNvSpPr>
            <a:spLocks noGrp="1"/>
          </p:cNvSpPr>
          <p:nvPr>
            <p:ph type="sldNum" sz="quarter" idx="10"/>
          </p:nvPr>
        </p:nvSpPr>
        <p:spPr/>
        <p:txBody>
          <a:bodyPr/>
          <a:lstStyle/>
          <a:p>
            <a:fld id="{A022055E-6A2E-443A-B87C-A8482116D074}" type="slidenum">
              <a:rPr lang="en-US" smtClean="0"/>
              <a:t>7</a:t>
            </a:fld>
            <a:endParaRPr lang="en-US"/>
          </a:p>
        </p:txBody>
      </p:sp>
    </p:spTree>
    <p:extLst>
      <p:ext uri="{BB962C8B-B14F-4D97-AF65-F5344CB8AC3E}">
        <p14:creationId xmlns:p14="http://schemas.microsoft.com/office/powerpoint/2010/main" val="4019898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St David's has been selected as the venue as it has some of the most beautiful coastal landscapes and critical eco-values. It has all the requirements, including seminar rooms and nature activity spaces. The venue would accommodate 250 delegates at a time and is sustainable through solar energy and local sourcing to complement wellness offerings.</a:t>
            </a:r>
          </a:p>
          <a:p>
            <a:endParaRPr lang="en-US" dirty="0"/>
          </a:p>
        </p:txBody>
      </p:sp>
      <p:sp>
        <p:nvSpPr>
          <p:cNvPr id="4" name="Slide Number Placeholder 3"/>
          <p:cNvSpPr>
            <a:spLocks noGrp="1"/>
          </p:cNvSpPr>
          <p:nvPr>
            <p:ph type="sldNum" sz="quarter" idx="10"/>
          </p:nvPr>
        </p:nvSpPr>
        <p:spPr/>
        <p:txBody>
          <a:bodyPr/>
          <a:lstStyle/>
          <a:p>
            <a:fld id="{A022055E-6A2E-443A-B87C-A8482116D074}" type="slidenum">
              <a:rPr lang="en-US" smtClean="0"/>
              <a:t>8</a:t>
            </a:fld>
            <a:endParaRPr lang="en-US"/>
          </a:p>
        </p:txBody>
      </p:sp>
    </p:spTree>
    <p:extLst>
      <p:ext uri="{BB962C8B-B14F-4D97-AF65-F5344CB8AC3E}">
        <p14:creationId xmlns:p14="http://schemas.microsoft.com/office/powerpoint/2010/main" val="5744610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human resource capacity is the best for the summit. He was event management for the entire event, while facilitators would lead their wellness sessions. Marketing and promotions would be part of the event, and logistics would take care of the venue teams. The importance of technical support is to ensure the equipment is streamed live for hybrid participants and smooth operation. </a:t>
            </a:r>
          </a:p>
          <a:p>
            <a:endParaRPr lang="en-US" dirty="0"/>
          </a:p>
        </p:txBody>
      </p:sp>
      <p:sp>
        <p:nvSpPr>
          <p:cNvPr id="4" name="Slide Number Placeholder 3"/>
          <p:cNvSpPr>
            <a:spLocks noGrp="1"/>
          </p:cNvSpPr>
          <p:nvPr>
            <p:ph type="sldNum" sz="quarter" idx="10"/>
          </p:nvPr>
        </p:nvSpPr>
        <p:spPr/>
        <p:txBody>
          <a:bodyPr/>
          <a:lstStyle/>
          <a:p>
            <a:fld id="{A022055E-6A2E-443A-B87C-A8482116D074}" type="slidenum">
              <a:rPr lang="en-US" smtClean="0"/>
              <a:t>9</a:t>
            </a:fld>
            <a:endParaRPr lang="en-US"/>
          </a:p>
        </p:txBody>
      </p:sp>
    </p:spTree>
    <p:extLst>
      <p:ext uri="{BB962C8B-B14F-4D97-AF65-F5344CB8AC3E}">
        <p14:creationId xmlns:p14="http://schemas.microsoft.com/office/powerpoint/2010/main" val="11779165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three-day program that would offer a mixture of professional development and personal refreshment. Panels and workshops on sustainable tourism, mental health, and corporate wellbeing spend active mornings, with wellness routines including yoga, hiking, and afternoons, while evenings are for culture networking experiences with local food and Local music. This mix supports the community to a holistic wellbeing challenge and promotes Wales as a leading destination for sustainable tourism in line with Visit Wales' "Year of Croeso" initiative.</a:t>
            </a:r>
          </a:p>
          <a:p>
            <a:endParaRPr lang="en-US" dirty="0"/>
          </a:p>
        </p:txBody>
      </p:sp>
      <p:sp>
        <p:nvSpPr>
          <p:cNvPr id="4" name="Slide Number Placeholder 3"/>
          <p:cNvSpPr>
            <a:spLocks noGrp="1"/>
          </p:cNvSpPr>
          <p:nvPr>
            <p:ph type="sldNum" sz="quarter" idx="10"/>
          </p:nvPr>
        </p:nvSpPr>
        <p:spPr/>
        <p:txBody>
          <a:bodyPr/>
          <a:lstStyle/>
          <a:p>
            <a:fld id="{A022055E-6A2E-443A-B87C-A8482116D074}" type="slidenum">
              <a:rPr lang="en-US" smtClean="0"/>
              <a:t>10</a:t>
            </a:fld>
            <a:endParaRPr lang="en-US"/>
          </a:p>
        </p:txBody>
      </p:sp>
    </p:spTree>
    <p:extLst>
      <p:ext uri="{BB962C8B-B14F-4D97-AF65-F5344CB8AC3E}">
        <p14:creationId xmlns:p14="http://schemas.microsoft.com/office/powerpoint/2010/main" val="678899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funding the summit, we have received a £200,000 grant from Visit Wales, which aligns with national tourism objectives. Another £400,000 comes from Fitbit, which stands to gain a lot from this association. Additional income is supplemented through ticket sales, exhibitors' participation, and income-generating services on-site. The total projected income of £765,000 is more than enough to cover the costs, thus ensuring that the event remains financially viable.</a:t>
            </a:r>
          </a:p>
          <a:p>
            <a:endParaRPr lang="en-US" dirty="0"/>
          </a:p>
        </p:txBody>
      </p:sp>
      <p:sp>
        <p:nvSpPr>
          <p:cNvPr id="4" name="Slide Number Placeholder 3"/>
          <p:cNvSpPr>
            <a:spLocks noGrp="1"/>
          </p:cNvSpPr>
          <p:nvPr>
            <p:ph type="sldNum" sz="quarter" idx="10"/>
          </p:nvPr>
        </p:nvSpPr>
        <p:spPr/>
        <p:txBody>
          <a:bodyPr/>
          <a:lstStyle/>
          <a:p>
            <a:fld id="{A022055E-6A2E-443A-B87C-A8482116D074}" type="slidenum">
              <a:rPr lang="en-US" smtClean="0"/>
              <a:t>12</a:t>
            </a:fld>
            <a:endParaRPr lang="en-US"/>
          </a:p>
        </p:txBody>
      </p:sp>
    </p:spTree>
    <p:extLst>
      <p:ext uri="{BB962C8B-B14F-4D97-AF65-F5344CB8AC3E}">
        <p14:creationId xmlns:p14="http://schemas.microsoft.com/office/powerpoint/2010/main" val="951763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Interaction with key stakeholders and suppliers is key to the event's success. Maintaining open and transparent communication with Visit Wales will help ensure alignment on strategic issues. Coordination with venues and facilitators will aid in ensuring the operations run smoothly. Discussions on co-branding will include sponsors. Local vendors will supply sustainable goods and services, thus supporting community inclusiveness and environmental sustainability throughout the summit.</a:t>
            </a:r>
          </a:p>
          <a:p>
            <a:endParaRPr lang="en-US" dirty="0"/>
          </a:p>
        </p:txBody>
      </p:sp>
      <p:sp>
        <p:nvSpPr>
          <p:cNvPr id="4" name="Slide Number Placeholder 3"/>
          <p:cNvSpPr>
            <a:spLocks noGrp="1"/>
          </p:cNvSpPr>
          <p:nvPr>
            <p:ph type="sldNum" sz="quarter" idx="10"/>
          </p:nvPr>
        </p:nvSpPr>
        <p:spPr/>
        <p:txBody>
          <a:bodyPr/>
          <a:lstStyle/>
          <a:p>
            <a:fld id="{A022055E-6A2E-443A-B87C-A8482116D074}" type="slidenum">
              <a:rPr lang="en-US" smtClean="0"/>
              <a:t>13</a:t>
            </a:fld>
            <a:endParaRPr lang="en-US"/>
          </a:p>
        </p:txBody>
      </p:sp>
    </p:spTree>
    <p:extLst>
      <p:ext uri="{BB962C8B-B14F-4D97-AF65-F5344CB8AC3E}">
        <p14:creationId xmlns:p14="http://schemas.microsoft.com/office/powerpoint/2010/main" val="35150194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Croeso Cymru: Global Wellness and Nature Summit is an unrepeatable occasion to market Wales as a sustainability-oriented destination. The event's unique combination of cultural immersion, well-being, and corporate engagement speaks to an emerging market. With extensive funding and buy-in from stakeholders, this summit will create its footprint and set a point of reference for subsequent wellness tourism in the region.</a:t>
            </a:r>
          </a:p>
          <a:p>
            <a:endParaRPr lang="en-US" dirty="0"/>
          </a:p>
        </p:txBody>
      </p:sp>
      <p:sp>
        <p:nvSpPr>
          <p:cNvPr id="4" name="Slide Number Placeholder 3"/>
          <p:cNvSpPr>
            <a:spLocks noGrp="1"/>
          </p:cNvSpPr>
          <p:nvPr>
            <p:ph type="sldNum" sz="quarter" idx="10"/>
          </p:nvPr>
        </p:nvSpPr>
        <p:spPr/>
        <p:txBody>
          <a:bodyPr/>
          <a:lstStyle/>
          <a:p>
            <a:fld id="{A022055E-6A2E-443A-B87C-A8482116D074}" type="slidenum">
              <a:rPr lang="en-US" smtClean="0"/>
              <a:t>14</a:t>
            </a:fld>
            <a:endParaRPr lang="en-US"/>
          </a:p>
        </p:txBody>
      </p:sp>
    </p:spTree>
    <p:extLst>
      <p:ext uri="{BB962C8B-B14F-4D97-AF65-F5344CB8AC3E}">
        <p14:creationId xmlns:p14="http://schemas.microsoft.com/office/powerpoint/2010/main" val="232334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22055E-6A2E-443A-B87C-A8482116D074}" type="slidenum">
              <a:rPr lang="en-US" smtClean="0"/>
              <a:t>15</a:t>
            </a:fld>
            <a:endParaRPr lang="en-US"/>
          </a:p>
        </p:txBody>
      </p:sp>
    </p:spTree>
    <p:extLst>
      <p:ext uri="{BB962C8B-B14F-4D97-AF65-F5344CB8AC3E}">
        <p14:creationId xmlns:p14="http://schemas.microsoft.com/office/powerpoint/2010/main" val="28710672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5/22/2025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5/22/2025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5/22/2025</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5/22/2025</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5/22/2025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5/22/2025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5/22/2025</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5/22/2025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5/22/2025</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wasing.co.uk/" TargetMode="External"/><Relationship Id="rId3" Type="http://schemas.openxmlformats.org/officeDocument/2006/relationships/hyperlink" Target="https://www.cabillacornwall.com/" TargetMode="External"/><Relationship Id="rId7" Type="http://schemas.openxmlformats.org/officeDocument/2006/relationships/hyperlink" Target="https://www.visitwales.com/?gad_source=1&amp;gad_campaignid=22088720531&amp;gbraid=0AAAAAD7aTyOp7-VUDSvX-iGZIwygPc5A2&amp;gclid=EAIaIQobChMIjuThrLOdjQMV3pODBx2zzh1ZEAAYASAAEgKMkPD_BwE&amp;gclsrc=aw.ds"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s://www.statista.com/statistics/1457481/market-size-workplace-tourism-uk/" TargetMode="External"/><Relationship Id="rId5" Type="http://schemas.openxmlformats.org/officeDocument/2006/relationships/hyperlink" Target="https://www.pembrokeshirecoast.wales/oriel-y-parc/visit-st-davids/" TargetMode="External"/><Relationship Id="rId4" Type="http://schemas.openxmlformats.org/officeDocument/2006/relationships/hyperlink" Target="https://globalwellnessinstitute.org/press-room/press-releases/globalwellnesseconomymonitor2023/" TargetMode="External"/><Relationship Id="rId9" Type="http://schemas.openxmlformats.org/officeDocument/2006/relationships/hyperlink" Target="https://zenevents.c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81970" y="1554064"/>
            <a:ext cx="6877812" cy="4347972"/>
          </a:xfrm>
        </p:spPr>
        <p:txBody>
          <a:bodyPr>
            <a:noAutofit/>
          </a:bodyPr>
          <a:lstStyle/>
          <a:p>
            <a:pPr algn="ctr"/>
            <a:r>
              <a:rPr lang="en-GB" sz="2800" b="1" dirty="0">
                <a:latin typeface="Times New Roman" panose="02020603050405020304" pitchFamily="18" charset="0"/>
                <a:ea typeface="Calibri" panose="020F0502020204030204" pitchFamily="34" charset="0"/>
                <a:cs typeface="Times New Roman" panose="02020603050405020304" pitchFamily="18" charset="0"/>
              </a:rPr>
              <a:t>BMIH6007 – International Meetings Management for the Hotel Industry</a:t>
            </a:r>
            <a:br>
              <a:rPr lang="en-GB" sz="2800" dirty="0">
                <a:latin typeface="Times New Roman" panose="02020603050405020304" pitchFamily="18" charset="0"/>
                <a:ea typeface="Calibri" panose="020F0502020204030204" pitchFamily="34" charset="0"/>
                <a:cs typeface="Times New Roman" panose="02020603050405020304" pitchFamily="18" charset="0"/>
              </a:rPr>
            </a:br>
            <a:r>
              <a:rPr lang="en-GB" sz="2800" b="1" dirty="0">
                <a:latin typeface="Times New Roman" panose="02020603050405020304" pitchFamily="18" charset="0"/>
                <a:ea typeface="Calibri" panose="020F0502020204030204" pitchFamily="34" charset="0"/>
                <a:cs typeface="Times New Roman" panose="02020603050405020304" pitchFamily="18" charset="0"/>
              </a:rPr>
              <a:t>Feasibility Plan for an International Meeting</a:t>
            </a:r>
            <a:br>
              <a:rPr lang="en-GB" sz="2800" dirty="0">
                <a:latin typeface="Times New Roman" panose="02020603050405020304" pitchFamily="18" charset="0"/>
                <a:ea typeface="Calibri" panose="020F0502020204030204" pitchFamily="34" charset="0"/>
                <a:cs typeface="Times New Roman" panose="02020603050405020304" pitchFamily="18" charset="0"/>
              </a:rPr>
            </a:br>
            <a:r>
              <a:rPr lang="en-GB" sz="2800" b="1" dirty="0">
                <a:latin typeface="Times New Roman" panose="02020603050405020304" pitchFamily="18" charset="0"/>
                <a:ea typeface="Calibri" panose="020F0502020204030204" pitchFamily="34" charset="0"/>
                <a:cs typeface="Times New Roman" panose="02020603050405020304" pitchFamily="18" charset="0"/>
              </a:rPr>
              <a:t>Student Name: Fatema Uddin</a:t>
            </a:r>
            <a:br>
              <a:rPr lang="en-GB" sz="2800" dirty="0">
                <a:latin typeface="Times New Roman" panose="02020603050405020304" pitchFamily="18" charset="0"/>
                <a:ea typeface="Calibri" panose="020F0502020204030204" pitchFamily="34" charset="0"/>
                <a:cs typeface="Times New Roman" panose="02020603050405020304" pitchFamily="18" charset="0"/>
              </a:rPr>
            </a:br>
            <a:r>
              <a:rPr lang="en-GB" sz="2800" b="1" dirty="0">
                <a:latin typeface="Times New Roman" panose="02020603050405020304" pitchFamily="18" charset="0"/>
                <a:ea typeface="Calibri" panose="020F0502020204030204" pitchFamily="34" charset="0"/>
                <a:cs typeface="Times New Roman" panose="02020603050405020304" pitchFamily="18" charset="0"/>
              </a:rPr>
              <a:t>Student No: 2131514</a:t>
            </a:r>
            <a:br>
              <a:rPr lang="en-GB" sz="2800" b="1" dirty="0">
                <a:latin typeface="Times New Roman" panose="02020603050405020304" pitchFamily="18" charset="0"/>
                <a:ea typeface="Calibri" panose="020F0502020204030204" pitchFamily="34" charset="0"/>
                <a:cs typeface="Times New Roman" panose="02020603050405020304" pitchFamily="18" charset="0"/>
              </a:rPr>
            </a:br>
            <a:r>
              <a:rPr lang="en-GB" sz="2800" b="1" dirty="0">
                <a:latin typeface="Times New Roman" panose="02020603050405020304" pitchFamily="18" charset="0"/>
                <a:ea typeface="Calibri" panose="020F0502020204030204" pitchFamily="34" charset="0"/>
                <a:cs typeface="Times New Roman" panose="02020603050405020304" pitchFamily="18" charset="0"/>
              </a:rPr>
              <a:t>Tutor’s Name: Kathryn Flynn </a:t>
            </a:r>
            <a:br>
              <a:rPr lang="en-GB" sz="2800" dirty="0">
                <a:latin typeface="Times New Roman" panose="02020603050405020304" pitchFamily="18" charset="0"/>
                <a:ea typeface="Calibri" panose="020F0502020204030204" pitchFamily="34" charset="0"/>
                <a:cs typeface="Times New Roman" panose="02020603050405020304" pitchFamily="18" charset="0"/>
              </a:rPr>
            </a:br>
            <a:r>
              <a:rPr lang="en-GB" sz="2800" b="1" dirty="0">
                <a:latin typeface="Times New Roman" panose="02020603050405020304" pitchFamily="18" charset="0"/>
                <a:ea typeface="Calibri" panose="020F0502020204030204" pitchFamily="34" charset="0"/>
                <a:cs typeface="Times New Roman" panose="02020603050405020304" pitchFamily="18" charset="0"/>
              </a:rPr>
              <a:t>Topic: </a:t>
            </a:r>
            <a:r>
              <a:rPr lang="en-US" sz="2800" b="1" dirty="0">
                <a:latin typeface="Times New Roman" panose="02020603050405020304" pitchFamily="18" charset="0"/>
                <a:ea typeface="Calibri" panose="020F0502020204030204" pitchFamily="34" charset="0"/>
                <a:cs typeface="Times New Roman" panose="02020603050405020304" pitchFamily="18" charset="0"/>
              </a:rPr>
              <a:t>Croeso Cymru: Global Wellness and Nature Summit</a:t>
            </a:r>
            <a:br>
              <a:rPr lang="en-GB" sz="2800" dirty="0">
                <a:latin typeface="Times New Roman" panose="02020603050405020304" pitchFamily="18" charset="0"/>
                <a:ea typeface="Calibri" panose="020F0502020204030204" pitchFamily="34" charset="0"/>
                <a:cs typeface="Times New Roman" panose="02020603050405020304" pitchFamily="18" charset="0"/>
              </a:rPr>
            </a:b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85005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latin typeface="Times New Roman" panose="02020603050405020304" pitchFamily="18" charset="0"/>
                <a:cs typeface="Times New Roman" panose="02020603050405020304" pitchFamily="18" charset="0"/>
              </a:rPr>
              <a:t>AI Declaration </a:t>
            </a:r>
          </a:p>
        </p:txBody>
      </p:sp>
      <p:sp>
        <p:nvSpPr>
          <p:cNvPr id="4" name="Rounded Rectangle 3"/>
          <p:cNvSpPr/>
          <p:nvPr/>
        </p:nvSpPr>
        <p:spPr>
          <a:xfrm>
            <a:off x="4160520" y="1123837"/>
            <a:ext cx="5989320" cy="41568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US"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11723318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6239" y="167414"/>
            <a:ext cx="6947981" cy="979283"/>
          </a:xfrm>
        </p:spPr>
        <p:txBody>
          <a:bodyPr>
            <a:normAutofit/>
          </a:bodyPr>
          <a:lstStyle/>
          <a:p>
            <a:pPr algn="ctr"/>
            <a:r>
              <a:rPr lang="en-US" sz="4000" b="1" dirty="0">
                <a:solidFill>
                  <a:schemeClr val="accent1">
                    <a:lumMod val="75000"/>
                  </a:schemeClr>
                </a:solidFill>
              </a:rPr>
              <a:t> </a:t>
            </a:r>
          </a:p>
        </p:txBody>
      </p:sp>
      <p:pic>
        <p:nvPicPr>
          <p:cNvPr id="5" name="Picture 4"/>
          <p:cNvPicPr>
            <a:picLocks noChangeAspect="1"/>
          </p:cNvPicPr>
          <p:nvPr/>
        </p:nvPicPr>
        <p:blipFill>
          <a:blip r:embed="rId3"/>
          <a:stretch>
            <a:fillRect/>
          </a:stretch>
        </p:blipFill>
        <p:spPr>
          <a:xfrm>
            <a:off x="468086" y="957943"/>
            <a:ext cx="10210800" cy="4942114"/>
          </a:xfrm>
          <a:prstGeom prst="rect">
            <a:avLst/>
          </a:prstGeom>
        </p:spPr>
      </p:pic>
      <p:sp>
        <p:nvSpPr>
          <p:cNvPr id="7" name="TextBox 6">
            <a:extLst>
              <a:ext uri="{FF2B5EF4-FFF2-40B4-BE49-F238E27FC236}">
                <a16:creationId xmlns:a16="http://schemas.microsoft.com/office/drawing/2014/main" id="{2E9E1861-802D-3F40-2438-AC578FB8CA03}"/>
              </a:ext>
            </a:extLst>
          </p:cNvPr>
          <p:cNvSpPr txBox="1"/>
          <p:nvPr/>
        </p:nvSpPr>
        <p:spPr>
          <a:xfrm>
            <a:off x="3429000" y="2580267"/>
            <a:ext cx="4735286" cy="584775"/>
          </a:xfrm>
          <a:prstGeom prst="rect">
            <a:avLst/>
          </a:prstGeom>
          <a:noFill/>
        </p:spPr>
        <p:txBody>
          <a:bodyPr wrap="square" rtlCol="0">
            <a:spAutoFit/>
          </a:bodyPr>
          <a:lstStyle/>
          <a:p>
            <a:r>
              <a:rPr lang="en-GB" sz="3200" b="1" dirty="0">
                <a:solidFill>
                  <a:schemeClr val="bg1"/>
                </a:solidFill>
                <a:latin typeface="Algerian" panose="04020705040A02060702" pitchFamily="82" charset="0"/>
                <a:cs typeface="Aharoni" panose="02010803020104030203" pitchFamily="2" charset="-79"/>
              </a:rPr>
              <a:t>DATE: </a:t>
            </a:r>
            <a:r>
              <a:rPr lang="en-GB" sz="3200" b="1" dirty="0" err="1">
                <a:solidFill>
                  <a:schemeClr val="bg1"/>
                </a:solidFill>
                <a:latin typeface="Algerian" panose="04020705040A02060702" pitchFamily="82" charset="0"/>
                <a:cs typeface="Aharoni" panose="02010803020104030203" pitchFamily="2" charset="-79"/>
              </a:rPr>
              <a:t>june</a:t>
            </a:r>
            <a:r>
              <a:rPr lang="en-GB" sz="3200" b="1" dirty="0">
                <a:solidFill>
                  <a:schemeClr val="bg1"/>
                </a:solidFill>
                <a:latin typeface="Algerian" panose="04020705040A02060702" pitchFamily="82" charset="0"/>
                <a:cs typeface="Aharoni" panose="02010803020104030203" pitchFamily="2" charset="-79"/>
              </a:rPr>
              <a:t> 6-8, 2025</a:t>
            </a:r>
          </a:p>
        </p:txBody>
      </p:sp>
      <p:sp>
        <p:nvSpPr>
          <p:cNvPr id="10" name="TextBox 9">
            <a:extLst>
              <a:ext uri="{FF2B5EF4-FFF2-40B4-BE49-F238E27FC236}">
                <a16:creationId xmlns:a16="http://schemas.microsoft.com/office/drawing/2014/main" id="{2E1B50BC-8DF9-0683-D564-2DEC6A2C8102}"/>
              </a:ext>
            </a:extLst>
          </p:cNvPr>
          <p:cNvSpPr txBox="1"/>
          <p:nvPr/>
        </p:nvSpPr>
        <p:spPr>
          <a:xfrm>
            <a:off x="2870522" y="1937226"/>
            <a:ext cx="5764191" cy="523220"/>
          </a:xfrm>
          <a:prstGeom prst="rect">
            <a:avLst/>
          </a:prstGeom>
          <a:noFill/>
        </p:spPr>
        <p:txBody>
          <a:bodyPr wrap="square" rtlCol="0">
            <a:spAutoFit/>
          </a:bodyPr>
          <a:lstStyle/>
          <a:p>
            <a:r>
              <a:rPr lang="en-GB" sz="2800" b="1" dirty="0">
                <a:solidFill>
                  <a:schemeClr val="bg1"/>
                </a:solidFill>
                <a:latin typeface="Abadi" panose="020B0604020104020204" pitchFamily="34" charset="0"/>
              </a:rPr>
              <a:t>St’ Davids, Pembrokeshire, Wales</a:t>
            </a:r>
          </a:p>
        </p:txBody>
      </p:sp>
    </p:spTree>
    <p:extLst>
      <p:ext uri="{BB962C8B-B14F-4D97-AF65-F5344CB8AC3E}">
        <p14:creationId xmlns:p14="http://schemas.microsoft.com/office/powerpoint/2010/main" val="2286351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8535" y="160020"/>
            <a:ext cx="5642891" cy="742511"/>
          </a:xfrm>
          <a:prstGeom prst="rect">
            <a:avLst/>
          </a:prstGeom>
        </p:spPr>
        <p:txBody>
          <a:bodyPr wrap="none">
            <a:spAutoFit/>
          </a:bodyPr>
          <a:lstStyle/>
          <a:p>
            <a:pPr algn="just">
              <a:lnSpc>
                <a:spcPct val="150000"/>
              </a:lnSpc>
              <a:spcAft>
                <a:spcPts val="800"/>
              </a:spcAft>
            </a:pPr>
            <a:r>
              <a:rPr lang="en-US" sz="3200" b="1"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Event Content and Objectives  </a:t>
            </a:r>
          </a:p>
        </p:txBody>
      </p:sp>
      <p:sp>
        <p:nvSpPr>
          <p:cNvPr id="3" name="Rounded Rectangle 2"/>
          <p:cNvSpPr/>
          <p:nvPr/>
        </p:nvSpPr>
        <p:spPr>
          <a:xfrm>
            <a:off x="253506" y="1016831"/>
            <a:ext cx="6673074" cy="536110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Croeso Cymru: Global Wellness and Nature Summit is a 3-day M.I.C.E retreat. The event will take place from 6-8 June 2025.</a:t>
            </a:r>
          </a:p>
          <a:p>
            <a:pPr marL="285750" lvl="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Focusing on sustainable wellness tourism and cultural immersion. , corporate leaders, and hospitality professionals. </a:t>
            </a:r>
          </a:p>
          <a:p>
            <a:pPr marL="285750" lvl="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Additionally, it informs about the natural beauty of Wales and its heritage and existing wells. </a:t>
            </a:r>
          </a:p>
          <a:p>
            <a:pPr marL="285750" lvl="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is educational, immersive, and eco-aware in nature. </a:t>
            </a:r>
          </a:p>
          <a:p>
            <a:pPr marL="285750" lvl="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aligns with "Year of </a:t>
            </a:r>
            <a:r>
              <a:rPr lang="en-US" dirty="0" err="1">
                <a:latin typeface="Times New Roman" panose="02020603050405020304" pitchFamily="18" charset="0"/>
                <a:cs typeface="Times New Roman" panose="02020603050405020304" pitchFamily="18" charset="0"/>
              </a:rPr>
              <a:t>Croeso</a:t>
            </a:r>
            <a:r>
              <a:rPr lang="en-US" dirty="0">
                <a:latin typeface="Times New Roman" panose="02020603050405020304" pitchFamily="18" charset="0"/>
                <a:cs typeface="Times New Roman" panose="02020603050405020304" pitchFamily="18" charset="0"/>
              </a:rPr>
              <a:t> 2025" to show Wales' care and hospitality to the world. </a:t>
            </a:r>
          </a:p>
        </p:txBody>
      </p:sp>
      <p:pic>
        <p:nvPicPr>
          <p:cNvPr id="4" name="Picture 3"/>
          <p:cNvPicPr>
            <a:picLocks noChangeAspect="1"/>
          </p:cNvPicPr>
          <p:nvPr/>
        </p:nvPicPr>
        <p:blipFill>
          <a:blip r:embed="rId3"/>
          <a:stretch>
            <a:fillRect/>
          </a:stretch>
        </p:blipFill>
        <p:spPr>
          <a:xfrm>
            <a:off x="7576457" y="2918302"/>
            <a:ext cx="4035465" cy="3459638"/>
          </a:xfrm>
          <a:prstGeom prst="rect">
            <a:avLst/>
          </a:prstGeom>
        </p:spPr>
      </p:pic>
      <p:pic>
        <p:nvPicPr>
          <p:cNvPr id="5" name="Picture 4"/>
          <p:cNvPicPr>
            <a:picLocks noChangeAspect="1"/>
          </p:cNvPicPr>
          <p:nvPr/>
        </p:nvPicPr>
        <p:blipFill>
          <a:blip r:embed="rId4"/>
          <a:stretch>
            <a:fillRect/>
          </a:stretch>
        </p:blipFill>
        <p:spPr>
          <a:xfrm>
            <a:off x="8086517" y="160020"/>
            <a:ext cx="3015343" cy="2721539"/>
          </a:xfrm>
          <a:prstGeom prst="rect">
            <a:avLst/>
          </a:prstGeom>
        </p:spPr>
      </p:pic>
    </p:spTree>
    <p:extLst>
      <p:ext uri="{BB962C8B-B14F-4D97-AF65-F5344CB8AC3E}">
        <p14:creationId xmlns:p14="http://schemas.microsoft.com/office/powerpoint/2010/main" val="33650413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64314" y="274320"/>
            <a:ext cx="5880905" cy="742511"/>
          </a:xfrm>
          <a:prstGeom prst="rect">
            <a:avLst/>
          </a:prstGeom>
        </p:spPr>
        <p:txBody>
          <a:bodyPr wrap="none">
            <a:spAutoFit/>
          </a:bodyPr>
          <a:lstStyle/>
          <a:p>
            <a:pPr algn="ctr">
              <a:lnSpc>
                <a:spcPct val="150000"/>
              </a:lnSpc>
              <a:spcAft>
                <a:spcPts val="800"/>
              </a:spcAft>
            </a:pPr>
            <a:r>
              <a:rPr lang="en-US" sz="3200" b="1"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Market Factors (Target Market)</a:t>
            </a:r>
          </a:p>
        </p:txBody>
      </p:sp>
      <p:graphicFrame>
        <p:nvGraphicFramePr>
          <p:cNvPr id="5" name="Table 4"/>
          <p:cNvGraphicFramePr>
            <a:graphicFrameLocks noGrp="1"/>
          </p:cNvGraphicFramePr>
          <p:nvPr>
            <p:extLst>
              <p:ext uri="{D42A27DB-BD31-4B8C-83A1-F6EECF244321}">
                <p14:modId xmlns:p14="http://schemas.microsoft.com/office/powerpoint/2010/main" val="3782941304"/>
              </p:ext>
            </p:extLst>
          </p:nvPr>
        </p:nvGraphicFramePr>
        <p:xfrm>
          <a:off x="4405745" y="1195647"/>
          <a:ext cx="7275714" cy="5097780"/>
        </p:xfrm>
        <a:graphic>
          <a:graphicData uri="http://schemas.openxmlformats.org/drawingml/2006/table">
            <a:tbl>
              <a:tblPr firstRow="1" firstCol="1" bandRow="1">
                <a:tableStyleId>{7DF18680-E054-41AD-8BC1-D1AEF772440D}</a:tableStyleId>
              </a:tblPr>
              <a:tblGrid>
                <a:gridCol w="2092448">
                  <a:extLst>
                    <a:ext uri="{9D8B030D-6E8A-4147-A177-3AD203B41FA5}">
                      <a16:colId xmlns:a16="http://schemas.microsoft.com/office/drawing/2014/main" val="221418810"/>
                    </a:ext>
                  </a:extLst>
                </a:gridCol>
                <a:gridCol w="5183266">
                  <a:extLst>
                    <a:ext uri="{9D8B030D-6E8A-4147-A177-3AD203B41FA5}">
                      <a16:colId xmlns:a16="http://schemas.microsoft.com/office/drawing/2014/main" val="1921776337"/>
                    </a:ext>
                  </a:extLst>
                </a:gridCol>
              </a:tblGrid>
              <a:tr h="365283">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Segmentation</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Details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84180282"/>
                  </a:ext>
                </a:extLst>
              </a:tr>
              <a:tr h="1183124">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Demographic</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US" sz="1400">
                          <a:effectLst/>
                          <a:latin typeface="Times New Roman" panose="02020603050405020304" pitchFamily="18" charset="0"/>
                          <a:cs typeface="Times New Roman" panose="02020603050405020304" pitchFamily="18" charset="0"/>
                        </a:rPr>
                        <a:t>Professionals aged 30–55</a:t>
                      </a:r>
                    </a:p>
                    <a:p>
                      <a:pPr marL="342900" lvl="0" indent="-342900" algn="just">
                        <a:lnSpc>
                          <a:spcPct val="150000"/>
                        </a:lnSpc>
                        <a:spcAft>
                          <a:spcPts val="0"/>
                        </a:spcAft>
                        <a:buFont typeface="Symbol" panose="05050102010706020507" pitchFamily="18" charset="2"/>
                        <a:buChar char=""/>
                      </a:pPr>
                      <a:r>
                        <a:rPr lang="en-US" sz="1400">
                          <a:effectLst/>
                          <a:latin typeface="Times New Roman" panose="02020603050405020304" pitchFamily="18" charset="0"/>
                          <a:cs typeface="Times New Roman" panose="02020603050405020304" pitchFamily="18" charset="0"/>
                        </a:rPr>
                        <a:t>Corporate leaders</a:t>
                      </a:r>
                    </a:p>
                    <a:p>
                      <a:pPr marL="342900" lvl="0" indent="-342900" algn="just">
                        <a:lnSpc>
                          <a:spcPct val="150000"/>
                        </a:lnSpc>
                        <a:spcAft>
                          <a:spcPts val="0"/>
                        </a:spcAft>
                        <a:buFont typeface="Symbol" panose="05050102010706020507" pitchFamily="18" charset="2"/>
                        <a:buChar char=""/>
                      </a:pPr>
                      <a:r>
                        <a:rPr lang="en-US" sz="1400">
                          <a:effectLst/>
                          <a:latin typeface="Times New Roman" panose="02020603050405020304" pitchFamily="18" charset="0"/>
                          <a:cs typeface="Times New Roman" panose="02020603050405020304" pitchFamily="18" charset="0"/>
                        </a:rPr>
                        <a:t>Wellness entrepreneurs</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43566042"/>
                  </a:ext>
                </a:extLst>
              </a:tr>
              <a:tr h="1592045">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Psychographic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US" sz="1400" dirty="0">
                          <a:effectLst/>
                          <a:latin typeface="Times New Roman" panose="02020603050405020304" pitchFamily="18" charset="0"/>
                          <a:cs typeface="Times New Roman" panose="02020603050405020304" pitchFamily="18" charset="0"/>
                        </a:rPr>
                        <a:t>Health-conscious</a:t>
                      </a:r>
                    </a:p>
                    <a:p>
                      <a:pPr marL="342900" lvl="0" indent="-342900" algn="just">
                        <a:lnSpc>
                          <a:spcPct val="150000"/>
                        </a:lnSpc>
                        <a:spcAft>
                          <a:spcPts val="0"/>
                        </a:spcAft>
                        <a:buFont typeface="Symbol" panose="05050102010706020507" pitchFamily="18" charset="2"/>
                        <a:buChar char=""/>
                      </a:pPr>
                      <a:r>
                        <a:rPr lang="en-US" sz="1400" dirty="0">
                          <a:effectLst/>
                          <a:latin typeface="Times New Roman" panose="02020603050405020304" pitchFamily="18" charset="0"/>
                          <a:cs typeface="Times New Roman" panose="02020603050405020304" pitchFamily="18" charset="0"/>
                        </a:rPr>
                        <a:t>Eco-aware individuals </a:t>
                      </a:r>
                    </a:p>
                    <a:p>
                      <a:pPr marL="342900" lvl="0" indent="-342900" algn="just">
                        <a:lnSpc>
                          <a:spcPct val="150000"/>
                        </a:lnSpc>
                        <a:spcAft>
                          <a:spcPts val="0"/>
                        </a:spcAft>
                        <a:buFont typeface="Symbol" panose="05050102010706020507" pitchFamily="18" charset="2"/>
                        <a:buChar char=""/>
                      </a:pPr>
                      <a:r>
                        <a:rPr lang="en-US" sz="1400" dirty="0">
                          <a:effectLst/>
                          <a:latin typeface="Times New Roman" panose="02020603050405020304" pitchFamily="18" charset="0"/>
                          <a:cs typeface="Times New Roman" panose="02020603050405020304" pitchFamily="18" charset="0"/>
                        </a:rPr>
                        <a:t>People who value mindfulness</a:t>
                      </a:r>
                    </a:p>
                    <a:p>
                      <a:pPr marL="342900" lvl="0" indent="-342900" algn="just">
                        <a:lnSpc>
                          <a:spcPct val="150000"/>
                        </a:lnSpc>
                        <a:spcAft>
                          <a:spcPts val="0"/>
                        </a:spcAft>
                        <a:buFont typeface="Symbol" panose="05050102010706020507" pitchFamily="18" charset="2"/>
                        <a:buChar char=""/>
                      </a:pPr>
                      <a:r>
                        <a:rPr lang="en-US" sz="1400" dirty="0">
                          <a:effectLst/>
                          <a:latin typeface="Times New Roman" panose="02020603050405020304" pitchFamily="18" charset="0"/>
                          <a:cs typeface="Times New Roman" panose="02020603050405020304" pitchFamily="18" charset="0"/>
                        </a:rPr>
                        <a:t>Individuals seeking personal development</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7730921"/>
                  </a:ext>
                </a:extLst>
              </a:tr>
              <a:tr h="1183124">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Geographic</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US" sz="1400">
                          <a:effectLst/>
                          <a:latin typeface="Times New Roman" panose="02020603050405020304" pitchFamily="18" charset="0"/>
                          <a:cs typeface="Times New Roman" panose="02020603050405020304" pitchFamily="18" charset="0"/>
                        </a:rPr>
                        <a:t>The target place is primarily the UK</a:t>
                      </a:r>
                    </a:p>
                    <a:p>
                      <a:pPr marL="342900" lvl="0" indent="-342900" algn="just">
                        <a:lnSpc>
                          <a:spcPct val="150000"/>
                        </a:lnSpc>
                        <a:spcAft>
                          <a:spcPts val="0"/>
                        </a:spcAft>
                        <a:buFont typeface="Symbol" panose="05050102010706020507" pitchFamily="18" charset="2"/>
                        <a:buChar char=""/>
                      </a:pPr>
                      <a:r>
                        <a:rPr lang="en-US" sz="1400">
                          <a:effectLst/>
                          <a:latin typeface="Times New Roman" panose="02020603050405020304" pitchFamily="18" charset="0"/>
                          <a:cs typeface="Times New Roman" panose="02020603050405020304" pitchFamily="18" charset="0"/>
                        </a:rPr>
                        <a:t>EU countries</a:t>
                      </a:r>
                    </a:p>
                    <a:p>
                      <a:pPr marL="342900" lvl="0" indent="-342900" algn="just">
                        <a:lnSpc>
                          <a:spcPct val="150000"/>
                        </a:lnSpc>
                        <a:spcAft>
                          <a:spcPts val="0"/>
                        </a:spcAft>
                        <a:buFont typeface="Symbol" panose="05050102010706020507" pitchFamily="18" charset="2"/>
                        <a:buChar char=""/>
                      </a:pPr>
                      <a:r>
                        <a:rPr lang="en-US" sz="1400">
                          <a:effectLst/>
                          <a:latin typeface="Times New Roman" panose="02020603050405020304" pitchFamily="18" charset="0"/>
                          <a:cs typeface="Times New Roman" panose="02020603050405020304" pitchFamily="18" charset="0"/>
                        </a:rPr>
                        <a:t>North America (urban centres)</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08728973"/>
                  </a:ext>
                </a:extLst>
              </a:tr>
              <a:tr h="774204">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Behavioural</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US" sz="1400" dirty="0">
                          <a:effectLst/>
                          <a:latin typeface="Times New Roman" panose="02020603050405020304" pitchFamily="18" charset="0"/>
                          <a:cs typeface="Times New Roman" panose="02020603050405020304" pitchFamily="18" charset="0"/>
                        </a:rPr>
                        <a:t>Regularly attend wellness or corporate retreats</a:t>
                      </a:r>
                    </a:p>
                    <a:p>
                      <a:pPr marL="342900" lvl="0" indent="-342900" algn="just">
                        <a:lnSpc>
                          <a:spcPct val="150000"/>
                        </a:lnSpc>
                        <a:spcAft>
                          <a:spcPts val="0"/>
                        </a:spcAft>
                        <a:buFont typeface="Symbol" panose="05050102010706020507" pitchFamily="18" charset="2"/>
                        <a:buChar char=""/>
                      </a:pPr>
                      <a:r>
                        <a:rPr lang="en-US" sz="1400" dirty="0">
                          <a:effectLst/>
                          <a:latin typeface="Times New Roman" panose="02020603050405020304" pitchFamily="18" charset="0"/>
                          <a:cs typeface="Times New Roman" panose="02020603050405020304" pitchFamily="18" charset="0"/>
                        </a:rPr>
                        <a:t>Individuals seeking immersive experiences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0275902"/>
                  </a:ext>
                </a:extLst>
              </a:tr>
            </a:tbl>
          </a:graphicData>
        </a:graphic>
      </p:graphicFrame>
      <p:pic>
        <p:nvPicPr>
          <p:cNvPr id="6" name="Picture 5"/>
          <p:cNvPicPr>
            <a:picLocks noChangeAspect="1"/>
          </p:cNvPicPr>
          <p:nvPr/>
        </p:nvPicPr>
        <p:blipFill>
          <a:blip r:embed="rId3"/>
          <a:stretch>
            <a:fillRect/>
          </a:stretch>
        </p:blipFill>
        <p:spPr>
          <a:xfrm>
            <a:off x="143741" y="1710517"/>
            <a:ext cx="3943350" cy="3790950"/>
          </a:xfrm>
          <a:prstGeom prst="rect">
            <a:avLst/>
          </a:prstGeom>
        </p:spPr>
      </p:pic>
    </p:spTree>
    <p:extLst>
      <p:ext uri="{BB962C8B-B14F-4D97-AF65-F5344CB8AC3E}">
        <p14:creationId xmlns:p14="http://schemas.microsoft.com/office/powerpoint/2010/main" val="13729557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9268" y="163717"/>
            <a:ext cx="7473761" cy="1002143"/>
          </a:xfrm>
        </p:spPr>
        <p:txBody>
          <a:bodyPr>
            <a:normAutofit fontScale="90000"/>
          </a:bodyPr>
          <a:lstStyle/>
          <a:p>
            <a:r>
              <a:rPr lang="en-US" dirty="0">
                <a:solidFill>
                  <a:schemeClr val="accent1">
                    <a:lumMod val="75000"/>
                  </a:schemeClr>
                </a:solidFill>
                <a:latin typeface="Times New Roman" panose="02020603050405020304" pitchFamily="18" charset="0"/>
                <a:cs typeface="Times New Roman" panose="02020603050405020304" pitchFamily="18" charset="0"/>
              </a:rPr>
              <a:t>Market Factors (Market Demand)</a:t>
            </a:r>
            <a:br>
              <a:rPr lang="en-US" dirty="0">
                <a:solidFill>
                  <a:schemeClr val="accent1">
                    <a:lumMod val="75000"/>
                  </a:schemeClr>
                </a:solidFill>
                <a:latin typeface="Times New Roman" panose="02020603050405020304" pitchFamily="18" charset="0"/>
                <a:cs typeface="Times New Roman" panose="02020603050405020304" pitchFamily="18" charset="0"/>
              </a:rPr>
            </a:br>
            <a:endParaRPr lang="en-US" dirty="0">
              <a:solidFill>
                <a:schemeClr val="accent1">
                  <a:lumMod val="75000"/>
                </a:schemeClr>
              </a:solidFill>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1476514654"/>
              </p:ext>
            </p:extLst>
          </p:nvPr>
        </p:nvGraphicFramePr>
        <p:xfrm>
          <a:off x="3542148" y="99398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p:nvPr/>
        </p:nvPicPr>
        <p:blipFill>
          <a:blip r:embed="rId8"/>
          <a:stretch>
            <a:fillRect/>
          </a:stretch>
        </p:blipFill>
        <p:spPr>
          <a:xfrm>
            <a:off x="35313" y="765386"/>
            <a:ext cx="3506835" cy="2307590"/>
          </a:xfrm>
          <a:prstGeom prst="rect">
            <a:avLst/>
          </a:prstGeom>
        </p:spPr>
      </p:pic>
      <p:sp>
        <p:nvSpPr>
          <p:cNvPr id="6" name="Rectangle 5"/>
          <p:cNvSpPr/>
          <p:nvPr/>
        </p:nvSpPr>
        <p:spPr>
          <a:xfrm>
            <a:off x="-1463040" y="3197090"/>
            <a:ext cx="6096000" cy="506229"/>
          </a:xfrm>
          <a:prstGeom prst="rect">
            <a:avLst/>
          </a:prstGeom>
        </p:spPr>
        <p:txBody>
          <a:bodyPr>
            <a:spAutoFit/>
          </a:bodyPr>
          <a:lstStyle/>
          <a:p>
            <a:pPr algn="ctr">
              <a:spcAft>
                <a:spcPts val="1000"/>
              </a:spcAft>
            </a:pPr>
            <a:r>
              <a:rPr lang="en-US" sz="800" i="1"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Figure 1: Global Wellness Economy Market Size and Growth Forecasts</a:t>
            </a:r>
          </a:p>
          <a:p>
            <a:pPr algn="ctr">
              <a:lnSpc>
                <a:spcPct val="150000"/>
              </a:lnSpc>
              <a:spcAft>
                <a:spcPts val="800"/>
              </a:spcAft>
            </a:pPr>
            <a:r>
              <a:rPr lang="en-US" sz="800" dirty="0">
                <a:solidFill>
                  <a:schemeClr val="bg1"/>
                </a:solidFill>
                <a:latin typeface="Times New Roman" panose="02020603050405020304" pitchFamily="18" charset="0"/>
                <a:ea typeface="Calibri" panose="020F0502020204030204" pitchFamily="34" charset="0"/>
                <a:cs typeface="Times New Roman" panose="02020603050405020304" pitchFamily="18" charset="0"/>
              </a:rPr>
              <a:t>(Global Wellness Institute, 2025)</a:t>
            </a:r>
            <a:endParaRPr lang="en-US" sz="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7" name="Picture 6"/>
          <p:cNvPicPr/>
          <p:nvPr/>
        </p:nvPicPr>
        <p:blipFill>
          <a:blip r:embed="rId9"/>
          <a:stretch>
            <a:fillRect/>
          </a:stretch>
        </p:blipFill>
        <p:spPr>
          <a:xfrm>
            <a:off x="29527" y="3884688"/>
            <a:ext cx="3466901" cy="2287512"/>
          </a:xfrm>
          <a:prstGeom prst="rect">
            <a:avLst/>
          </a:prstGeom>
        </p:spPr>
      </p:pic>
      <p:sp>
        <p:nvSpPr>
          <p:cNvPr id="9" name="Rectangle 8"/>
          <p:cNvSpPr/>
          <p:nvPr/>
        </p:nvSpPr>
        <p:spPr>
          <a:xfrm>
            <a:off x="-1404049" y="6232366"/>
            <a:ext cx="6096000" cy="541943"/>
          </a:xfrm>
          <a:prstGeom prst="rect">
            <a:avLst/>
          </a:prstGeom>
        </p:spPr>
        <p:txBody>
          <a:bodyPr>
            <a:spAutoFit/>
          </a:bodyPr>
          <a:lstStyle/>
          <a:p>
            <a:pPr algn="ctr">
              <a:spcAft>
                <a:spcPts val="1000"/>
              </a:spcAft>
            </a:pPr>
            <a:r>
              <a:rPr lang="en-US" sz="900" i="1" dirty="0">
                <a:solidFill>
                  <a:srgbClr val="44546A"/>
                </a:solidFill>
                <a:latin typeface="Times New Roman" panose="02020603050405020304" pitchFamily="18" charset="0"/>
                <a:ea typeface="Calibri" panose="020F0502020204030204" pitchFamily="34" charset="0"/>
                <a:cs typeface="Times New Roman" panose="02020603050405020304" pitchFamily="18" charset="0"/>
              </a:rPr>
              <a:t>Figure 2: Wellness tourism industry market size in the UK 2019-2022</a:t>
            </a:r>
          </a:p>
          <a:p>
            <a:pPr algn="ctr">
              <a:lnSpc>
                <a:spcPct val="150000"/>
              </a:lnSpc>
              <a:spcAft>
                <a:spcPts val="800"/>
              </a:spcAft>
            </a:pPr>
            <a:r>
              <a:rPr lang="en-US" sz="900" dirty="0">
                <a:latin typeface="Times New Roman" panose="02020603050405020304" pitchFamily="18" charset="0"/>
                <a:ea typeface="Calibri" panose="020F0502020204030204" pitchFamily="34" charset="0"/>
                <a:cs typeface="Times New Roman" panose="02020603050405020304" pitchFamily="18" charset="0"/>
              </a:rPr>
              <a:t>(Statista, 2024)</a:t>
            </a:r>
          </a:p>
        </p:txBody>
      </p:sp>
    </p:spTree>
    <p:extLst>
      <p:ext uri="{BB962C8B-B14F-4D97-AF65-F5344CB8AC3E}">
        <p14:creationId xmlns:p14="http://schemas.microsoft.com/office/powerpoint/2010/main" val="1784260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33792" y="68580"/>
            <a:ext cx="5327677" cy="742511"/>
          </a:xfrm>
          <a:prstGeom prst="rect">
            <a:avLst/>
          </a:prstGeom>
        </p:spPr>
        <p:txBody>
          <a:bodyPr wrap="none">
            <a:spAutoFit/>
          </a:bodyPr>
          <a:lstStyle/>
          <a:p>
            <a:pPr algn="just">
              <a:lnSpc>
                <a:spcPct val="150000"/>
              </a:lnSpc>
              <a:spcAft>
                <a:spcPts val="800"/>
              </a:spcAft>
            </a:pPr>
            <a:r>
              <a:rPr lang="en-US" sz="3200" b="1"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Market Factor (Competitors</a:t>
            </a:r>
            <a:r>
              <a:rPr lang="en-US" sz="3200"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a:t>
            </a:r>
          </a:p>
        </p:txBody>
      </p:sp>
      <p:graphicFrame>
        <p:nvGraphicFramePr>
          <p:cNvPr id="3" name="Table 2"/>
          <p:cNvGraphicFramePr>
            <a:graphicFrameLocks noGrp="1"/>
          </p:cNvGraphicFramePr>
          <p:nvPr>
            <p:extLst>
              <p:ext uri="{D42A27DB-BD31-4B8C-83A1-F6EECF244321}">
                <p14:modId xmlns:p14="http://schemas.microsoft.com/office/powerpoint/2010/main" val="583099053"/>
              </p:ext>
            </p:extLst>
          </p:nvPr>
        </p:nvGraphicFramePr>
        <p:xfrm>
          <a:off x="228600" y="983609"/>
          <a:ext cx="8001000" cy="5645790"/>
        </p:xfrm>
        <a:graphic>
          <a:graphicData uri="http://schemas.openxmlformats.org/drawingml/2006/table">
            <a:tbl>
              <a:tblPr firstRow="1" firstCol="1" bandRow="1">
                <a:tableStyleId>{5C22544A-7EE6-4342-B048-85BDC9FD1C3A}</a:tableStyleId>
              </a:tblPr>
              <a:tblGrid>
                <a:gridCol w="1600200">
                  <a:extLst>
                    <a:ext uri="{9D8B030D-6E8A-4147-A177-3AD203B41FA5}">
                      <a16:colId xmlns:a16="http://schemas.microsoft.com/office/drawing/2014/main" val="2992189708"/>
                    </a:ext>
                  </a:extLst>
                </a:gridCol>
                <a:gridCol w="1600200">
                  <a:extLst>
                    <a:ext uri="{9D8B030D-6E8A-4147-A177-3AD203B41FA5}">
                      <a16:colId xmlns:a16="http://schemas.microsoft.com/office/drawing/2014/main" val="1908224608"/>
                    </a:ext>
                  </a:extLst>
                </a:gridCol>
                <a:gridCol w="1600200">
                  <a:extLst>
                    <a:ext uri="{9D8B030D-6E8A-4147-A177-3AD203B41FA5}">
                      <a16:colId xmlns:a16="http://schemas.microsoft.com/office/drawing/2014/main" val="2638206469"/>
                    </a:ext>
                  </a:extLst>
                </a:gridCol>
                <a:gridCol w="1600200">
                  <a:extLst>
                    <a:ext uri="{9D8B030D-6E8A-4147-A177-3AD203B41FA5}">
                      <a16:colId xmlns:a16="http://schemas.microsoft.com/office/drawing/2014/main" val="2499718770"/>
                    </a:ext>
                  </a:extLst>
                </a:gridCol>
                <a:gridCol w="1600200">
                  <a:extLst>
                    <a:ext uri="{9D8B030D-6E8A-4147-A177-3AD203B41FA5}">
                      <a16:colId xmlns:a16="http://schemas.microsoft.com/office/drawing/2014/main" val="108545161"/>
                    </a:ext>
                  </a:extLst>
                </a:gridCol>
              </a:tblGrid>
              <a:tr h="517590">
                <a:tc>
                  <a:txBody>
                    <a:bodyPr/>
                    <a:lstStyle/>
                    <a:p>
                      <a:pPr algn="just">
                        <a:lnSpc>
                          <a:spcPct val="150000"/>
                        </a:lnSpc>
                        <a:spcAft>
                          <a:spcPts val="0"/>
                        </a:spcAft>
                      </a:pPr>
                      <a:r>
                        <a:rPr lang="en-US" sz="1200" dirty="0">
                          <a:effectLst/>
                          <a:latin typeface="Times New Roman" panose="02020603050405020304" pitchFamily="18" charset="0"/>
                          <a:cs typeface="Times New Roman" panose="02020603050405020304" pitchFamily="18" charset="0"/>
                        </a:rPr>
                        <a:t>Competitor</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dirty="0">
                          <a:effectLst/>
                          <a:latin typeface="Times New Roman" panose="02020603050405020304" pitchFamily="18" charset="0"/>
                          <a:cs typeface="Times New Roman" panose="02020603050405020304" pitchFamily="18" charset="0"/>
                        </a:rPr>
                        <a:t>Location</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a:effectLst/>
                          <a:latin typeface="Times New Roman" panose="02020603050405020304" pitchFamily="18" charset="0"/>
                          <a:cs typeface="Times New Roman" panose="02020603050405020304" pitchFamily="18" charset="0"/>
                        </a:rPr>
                        <a:t>Key Offerings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a:effectLst/>
                          <a:latin typeface="Times New Roman" panose="02020603050405020304" pitchFamily="18" charset="0"/>
                          <a:cs typeface="Times New Roman" panose="02020603050405020304" pitchFamily="18" charset="0"/>
                        </a:rPr>
                        <a:t>Target Audience</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a:effectLst/>
                          <a:latin typeface="Times New Roman" panose="02020603050405020304" pitchFamily="18" charset="0"/>
                          <a:cs typeface="Times New Roman" panose="02020603050405020304" pitchFamily="18" charset="0"/>
                        </a:rPr>
                        <a:t>Unique Selling Points</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extLst>
                  <a:ext uri="{0D108BD9-81ED-4DB2-BD59-A6C34878D82A}">
                    <a16:rowId xmlns:a16="http://schemas.microsoft.com/office/drawing/2014/main" val="1520294444"/>
                  </a:ext>
                </a:extLst>
              </a:tr>
              <a:tr h="2045072">
                <a:tc>
                  <a:txBody>
                    <a:bodyPr/>
                    <a:lstStyle/>
                    <a:p>
                      <a:pPr algn="just">
                        <a:lnSpc>
                          <a:spcPct val="150000"/>
                        </a:lnSpc>
                        <a:spcAft>
                          <a:spcPts val="0"/>
                        </a:spcAft>
                      </a:pPr>
                      <a:r>
                        <a:rPr lang="en-US" sz="1200" dirty="0">
                          <a:effectLst/>
                          <a:latin typeface="Times New Roman" panose="02020603050405020304" pitchFamily="18" charset="0"/>
                          <a:cs typeface="Times New Roman" panose="02020603050405020304" pitchFamily="18" charset="0"/>
                        </a:rPr>
                        <a:t>Wasing Estate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dirty="0">
                          <a:effectLst/>
                          <a:latin typeface="Times New Roman" panose="02020603050405020304" pitchFamily="18" charset="0"/>
                          <a:cs typeface="Times New Roman" panose="02020603050405020304" pitchFamily="18" charset="0"/>
                        </a:rPr>
                        <a:t>Berkshire, England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dirty="0">
                          <a:effectLst/>
                          <a:latin typeface="Times New Roman" panose="02020603050405020304" pitchFamily="18" charset="0"/>
                          <a:cs typeface="Times New Roman" panose="02020603050405020304" pitchFamily="18" charset="0"/>
                        </a:rPr>
                        <a:t>Host wellness festivals like Medicine Festival, which offers spiritual and nature-based retreats (Wasing, 2025).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a:effectLst/>
                          <a:latin typeface="Times New Roman" panose="02020603050405020304" pitchFamily="18" charset="0"/>
                          <a:cs typeface="Times New Roman" panose="02020603050405020304" pitchFamily="18" charset="0"/>
                        </a:rPr>
                        <a:t>Wellness seekers, corporate groups, and festival attendees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a:effectLst/>
                          <a:latin typeface="Times New Roman" panose="02020603050405020304" pitchFamily="18" charset="0"/>
                          <a:cs typeface="Times New Roman" panose="02020603050405020304" pitchFamily="18" charset="0"/>
                        </a:rPr>
                        <a:t>Integration of music, spirituality, and nature in a historic estate setting.</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extLst>
                  <a:ext uri="{0D108BD9-81ED-4DB2-BD59-A6C34878D82A}">
                    <a16:rowId xmlns:a16="http://schemas.microsoft.com/office/drawing/2014/main" val="1920416877"/>
                  </a:ext>
                </a:extLst>
              </a:tr>
              <a:tr h="1541564">
                <a:tc>
                  <a:txBody>
                    <a:bodyPr/>
                    <a:lstStyle/>
                    <a:p>
                      <a:pPr algn="just">
                        <a:lnSpc>
                          <a:spcPct val="150000"/>
                        </a:lnSpc>
                        <a:spcAft>
                          <a:spcPts val="0"/>
                        </a:spcAft>
                      </a:pPr>
                      <a:r>
                        <a:rPr lang="en-US" sz="1200" dirty="0" err="1">
                          <a:effectLst/>
                          <a:latin typeface="Times New Roman" panose="02020603050405020304" pitchFamily="18" charset="0"/>
                          <a:cs typeface="Times New Roman" panose="02020603050405020304" pitchFamily="18" charset="0"/>
                        </a:rPr>
                        <a:t>Cabilla</a:t>
                      </a:r>
                      <a:r>
                        <a:rPr lang="en-US" sz="1200" dirty="0">
                          <a:effectLst/>
                          <a:latin typeface="Times New Roman" panose="02020603050405020304" pitchFamily="18" charset="0"/>
                          <a:cs typeface="Times New Roman" panose="02020603050405020304" pitchFamily="18" charset="0"/>
                        </a:rPr>
                        <a:t> Cornwall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a:effectLst/>
                          <a:latin typeface="Times New Roman" panose="02020603050405020304" pitchFamily="18" charset="0"/>
                          <a:cs typeface="Times New Roman" panose="02020603050405020304" pitchFamily="18" charset="0"/>
                        </a:rPr>
                        <a:t>Cornwall, England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a:effectLst/>
                          <a:latin typeface="Times New Roman" panose="02020603050405020304" pitchFamily="18" charset="0"/>
                          <a:cs typeface="Times New Roman" panose="02020603050405020304" pitchFamily="18" charset="0"/>
                        </a:rPr>
                        <a:t>Nature-based PTSD recovery programs; rainforest restoration experiences.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a:effectLst/>
                          <a:latin typeface="Times New Roman" panose="02020603050405020304" pitchFamily="18" charset="0"/>
                          <a:cs typeface="Times New Roman" panose="02020603050405020304" pitchFamily="18" charset="0"/>
                        </a:rPr>
                        <a:t>Individuals seeking healing, corporate wellness groups (Cabilla Cornwall, 2025)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a:effectLst/>
                          <a:latin typeface="Times New Roman" panose="02020603050405020304" pitchFamily="18" charset="0"/>
                          <a:cs typeface="Times New Roman" panose="02020603050405020304" pitchFamily="18" charset="0"/>
                        </a:rPr>
                        <a:t>Focus on ecological restoration and mental health in a secluded environment.</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extLst>
                  <a:ext uri="{0D108BD9-81ED-4DB2-BD59-A6C34878D82A}">
                    <a16:rowId xmlns:a16="http://schemas.microsoft.com/office/drawing/2014/main" val="3218043321"/>
                  </a:ext>
                </a:extLst>
              </a:tr>
              <a:tr h="1541564">
                <a:tc>
                  <a:txBody>
                    <a:bodyPr/>
                    <a:lstStyle/>
                    <a:p>
                      <a:pPr algn="just">
                        <a:lnSpc>
                          <a:spcPct val="150000"/>
                        </a:lnSpc>
                        <a:spcAft>
                          <a:spcPts val="0"/>
                        </a:spcAft>
                      </a:pPr>
                      <a:r>
                        <a:rPr lang="en-US" sz="1200" dirty="0" err="1">
                          <a:effectLst/>
                          <a:latin typeface="Times New Roman" panose="02020603050405020304" pitchFamily="18" charset="0"/>
                          <a:cs typeface="Times New Roman" panose="02020603050405020304" pitchFamily="18" charset="0"/>
                        </a:rPr>
                        <a:t>ZenEvents</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dirty="0">
                          <a:effectLst/>
                          <a:latin typeface="Times New Roman" panose="02020603050405020304" pitchFamily="18" charset="0"/>
                          <a:cs typeface="Times New Roman" panose="02020603050405020304" pitchFamily="18" charset="0"/>
                        </a:rPr>
                        <a:t>Various UK locations	</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a:effectLst/>
                          <a:latin typeface="Times New Roman" panose="02020603050405020304" pitchFamily="18" charset="0"/>
                          <a:cs typeface="Times New Roman" panose="02020603050405020304" pitchFamily="18" charset="0"/>
                        </a:rPr>
                        <a:t>Corporate wellness retreats with mindfulness, yoga, and team-building activities.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a:effectLst/>
                          <a:latin typeface="Times New Roman" panose="02020603050405020304" pitchFamily="18" charset="0"/>
                          <a:cs typeface="Times New Roman" panose="02020603050405020304" pitchFamily="18" charset="0"/>
                        </a:rPr>
                        <a:t>Corporate teams, organisations focusing on employee wellbeing	</a:t>
                      </a:r>
                      <a:endParaRPr lang="en-US"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tc>
                  <a:txBody>
                    <a:bodyPr/>
                    <a:lstStyle/>
                    <a:p>
                      <a:pPr algn="just">
                        <a:lnSpc>
                          <a:spcPct val="150000"/>
                        </a:lnSpc>
                        <a:spcAft>
                          <a:spcPts val="0"/>
                        </a:spcAft>
                      </a:pPr>
                      <a:r>
                        <a:rPr lang="en-US" sz="1200" dirty="0">
                          <a:effectLst/>
                          <a:latin typeface="Times New Roman" panose="02020603050405020304" pitchFamily="18" charset="0"/>
                          <a:cs typeface="Times New Roman" panose="02020603050405020304" pitchFamily="18" charset="0"/>
                        </a:rPr>
                        <a:t>Tailored programs led by experts to reduce burnout and enhance team cohesion (Zen Events, 2025).</a:t>
                      </a:r>
                      <a:endParaRPr lang="en-US"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3347" marR="53347" marT="0" marB="0"/>
                </a:tc>
                <a:extLst>
                  <a:ext uri="{0D108BD9-81ED-4DB2-BD59-A6C34878D82A}">
                    <a16:rowId xmlns:a16="http://schemas.microsoft.com/office/drawing/2014/main" val="2833302417"/>
                  </a:ext>
                </a:extLst>
              </a:tr>
            </a:tbl>
          </a:graphicData>
        </a:graphic>
      </p:graphicFrame>
      <p:pic>
        <p:nvPicPr>
          <p:cNvPr id="4" name="Picture 3"/>
          <p:cNvPicPr>
            <a:picLocks noChangeAspect="1"/>
          </p:cNvPicPr>
          <p:nvPr/>
        </p:nvPicPr>
        <p:blipFill>
          <a:blip r:embed="rId3"/>
          <a:stretch>
            <a:fillRect/>
          </a:stretch>
        </p:blipFill>
        <p:spPr>
          <a:xfrm>
            <a:off x="8792887" y="983609"/>
            <a:ext cx="3163586" cy="2022827"/>
          </a:xfrm>
          <a:prstGeom prst="rect">
            <a:avLst/>
          </a:prstGeom>
          <a:ln>
            <a:noFill/>
          </a:ln>
          <a:effectLst>
            <a:outerShdw blurRad="292100" dist="139700" dir="2700000" algn="tl" rotWithShape="0">
              <a:srgbClr val="333333">
                <a:alpha val="65000"/>
              </a:srgbClr>
            </a:outerShdw>
          </a:effectLst>
        </p:spPr>
      </p:pic>
      <p:pic>
        <p:nvPicPr>
          <p:cNvPr id="5" name="Picture 4"/>
          <p:cNvPicPr>
            <a:picLocks noChangeAspect="1"/>
          </p:cNvPicPr>
          <p:nvPr/>
        </p:nvPicPr>
        <p:blipFill>
          <a:blip r:embed="rId4"/>
          <a:stretch>
            <a:fillRect/>
          </a:stretch>
        </p:blipFill>
        <p:spPr>
          <a:xfrm>
            <a:off x="8347795" y="3123334"/>
            <a:ext cx="3171825" cy="1885950"/>
          </a:xfrm>
          <a:prstGeom prst="rect">
            <a:avLst/>
          </a:prstGeom>
          <a:ln>
            <a:noFill/>
          </a:ln>
          <a:effectLst>
            <a:outerShdw blurRad="292100" dist="139700" dir="2700000" algn="tl" rotWithShape="0">
              <a:srgbClr val="333333">
                <a:alpha val="65000"/>
              </a:srgbClr>
            </a:outerShdw>
          </a:effectLst>
        </p:spPr>
      </p:pic>
      <p:pic>
        <p:nvPicPr>
          <p:cNvPr id="6" name="Picture 5"/>
          <p:cNvPicPr>
            <a:picLocks noChangeAspect="1"/>
          </p:cNvPicPr>
          <p:nvPr/>
        </p:nvPicPr>
        <p:blipFill>
          <a:blip r:embed="rId5"/>
          <a:stretch>
            <a:fillRect/>
          </a:stretch>
        </p:blipFill>
        <p:spPr>
          <a:xfrm>
            <a:off x="9176469" y="5112656"/>
            <a:ext cx="2780004" cy="171763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05741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Operational Factors (Venue</a:t>
            </a:r>
            <a:r>
              <a:rPr lang="en-US" sz="4000" dirty="0">
                <a:latin typeface="Times New Roman" panose="02020603050405020304" pitchFamily="18" charset="0"/>
                <a:cs typeface="Times New Roman" panose="02020603050405020304" pitchFamily="18" charset="0"/>
              </a:rPr>
              <a:t>)</a:t>
            </a:r>
            <a:br>
              <a:rPr lang="en-US" sz="4000" dirty="0">
                <a:latin typeface="Times New Roman" panose="02020603050405020304" pitchFamily="18" charset="0"/>
                <a:cs typeface="Times New Roman" panose="02020603050405020304" pitchFamily="18" charset="0"/>
              </a:rPr>
            </a:br>
            <a:endParaRPr lang="en-US" sz="4000" dirty="0">
              <a:latin typeface="Times New Roman" panose="02020603050405020304" pitchFamily="18" charset="0"/>
              <a:cs typeface="Times New Roman" panose="02020603050405020304"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988499467"/>
              </p:ext>
            </p:extLst>
          </p:nvPr>
        </p:nvGraphicFramePr>
        <p:xfrm>
          <a:off x="3768004" y="3519056"/>
          <a:ext cx="8063778" cy="3093357"/>
        </p:xfrm>
        <a:graphic>
          <a:graphicData uri="http://schemas.openxmlformats.org/drawingml/2006/table">
            <a:tbl>
              <a:tblPr firstRow="1" firstCol="1" bandRow="1">
                <a:tableStyleId>{5C22544A-7EE6-4342-B048-85BDC9FD1C3A}</a:tableStyleId>
              </a:tblPr>
              <a:tblGrid>
                <a:gridCol w="2685626">
                  <a:extLst>
                    <a:ext uri="{9D8B030D-6E8A-4147-A177-3AD203B41FA5}">
                      <a16:colId xmlns:a16="http://schemas.microsoft.com/office/drawing/2014/main" val="1088125971"/>
                    </a:ext>
                  </a:extLst>
                </a:gridCol>
                <a:gridCol w="5378152">
                  <a:extLst>
                    <a:ext uri="{9D8B030D-6E8A-4147-A177-3AD203B41FA5}">
                      <a16:colId xmlns:a16="http://schemas.microsoft.com/office/drawing/2014/main" val="2673777869"/>
                    </a:ext>
                  </a:extLst>
                </a:gridCol>
              </a:tblGrid>
              <a:tr h="328811">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Venue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Details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47340760"/>
                  </a:ext>
                </a:extLst>
              </a:tr>
              <a:tr h="702308">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Location</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St. Davids, Pembrokeshire Coast National Park, Wales </a:t>
                      </a:r>
                      <a:r>
                        <a:rPr lang="en-US" sz="1400">
                          <a:effectLst/>
                          <a:latin typeface="Times New Roman" panose="02020603050405020304" pitchFamily="18" charset="0"/>
                          <a:cs typeface="Times New Roman" panose="02020603050405020304" pitchFamily="18" charset="0"/>
                        </a:rPr>
                        <a:t>(Pembrokeshire, 2025)</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48880013"/>
                  </a:ext>
                </a:extLst>
              </a:tr>
              <a:tr h="702308">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Venue Type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Eco-friendly conference </a:t>
                      </a:r>
                      <a:r>
                        <a:rPr lang="en-US" sz="1400" dirty="0" err="1">
                          <a:effectLst/>
                          <a:latin typeface="Times New Roman" panose="02020603050405020304" pitchFamily="18" charset="0"/>
                          <a:cs typeface="Times New Roman" panose="02020603050405020304" pitchFamily="18" charset="0"/>
                        </a:rPr>
                        <a:t>centre</a:t>
                      </a:r>
                      <a:r>
                        <a:rPr lang="en-US" sz="1400" dirty="0">
                          <a:effectLst/>
                          <a:latin typeface="Times New Roman" panose="02020603050405020304" pitchFamily="18" charset="0"/>
                          <a:cs typeface="Times New Roman" panose="02020603050405020304" pitchFamily="18" charset="0"/>
                        </a:rPr>
                        <a:t> with on-site wellness facilities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0221903"/>
                  </a:ext>
                </a:extLst>
              </a:tr>
              <a:tr h="328811">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Capacity</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Suitable for up to 250 delegates</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50927664"/>
                  </a:ext>
                </a:extLst>
              </a:tr>
              <a:tr h="702308">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Facilities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Seminar rooms, outdoor activity areas, organic catering, and accommodation</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64509554"/>
                  </a:ext>
                </a:extLst>
              </a:tr>
              <a:tr h="328811">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Timings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June 6-8 2025</a:t>
                      </a:r>
                    </a:p>
                  </a:txBody>
                  <a:tcPr marL="68580" marR="68580" marT="0" marB="0"/>
                </a:tc>
                <a:extLst>
                  <a:ext uri="{0D108BD9-81ED-4DB2-BD59-A6C34878D82A}">
                    <a16:rowId xmlns:a16="http://schemas.microsoft.com/office/drawing/2014/main" val="1166119310"/>
                  </a:ext>
                </a:extLst>
              </a:tr>
            </a:tbl>
          </a:graphicData>
        </a:graphic>
      </p:graphicFrame>
      <p:pic>
        <p:nvPicPr>
          <p:cNvPr id="4098" name="Picture 2" descr="Visit St Davids - Pembrokeshire Coast National Par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8918" y="0"/>
            <a:ext cx="8533082" cy="33250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6019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Operational Factors (Workforce Planning)</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2803324707"/>
              </p:ext>
            </p:extLst>
          </p:nvPr>
        </p:nvGraphicFramePr>
        <p:xfrm>
          <a:off x="3200401" y="909795"/>
          <a:ext cx="8893628" cy="4815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2831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452" y="1645920"/>
            <a:ext cx="2834640" cy="2377440"/>
          </a:xfrm>
        </p:spPr>
        <p:txBody>
          <a:bodyPr>
            <a:noAutofit/>
          </a:bodyPr>
          <a:lstStyle/>
          <a:p>
            <a:r>
              <a:rPr lang="en-US" sz="3600" b="1" dirty="0">
                <a:latin typeface="Times New Roman" panose="02020603050405020304" pitchFamily="18" charset="0"/>
                <a:cs typeface="Times New Roman" panose="02020603050405020304" pitchFamily="18" charset="0"/>
              </a:rPr>
              <a:t>Operational Factors (Programme Content</a:t>
            </a:r>
            <a:r>
              <a:rPr lang="en-US" sz="3600" dirty="0">
                <a:latin typeface="Times New Roman" panose="02020603050405020304" pitchFamily="18" charset="0"/>
                <a:cs typeface="Times New Roman" panose="02020603050405020304" pitchFamily="18" charset="0"/>
              </a:rPr>
              <a:t>)</a:t>
            </a:r>
            <a:br>
              <a:rPr lang="en-US" sz="3600" dirty="0">
                <a:latin typeface="Times New Roman" panose="02020603050405020304" pitchFamily="18" charset="0"/>
                <a:cs typeface="Times New Roman" panose="02020603050405020304" pitchFamily="18" charset="0"/>
              </a:rPr>
            </a:br>
            <a:endParaRPr lang="en-US" sz="3600" dirty="0">
              <a:latin typeface="Times New Roman" panose="02020603050405020304" pitchFamily="18" charset="0"/>
              <a:cs typeface="Times New Roman" panose="02020603050405020304" pitchFamily="18"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473437048"/>
              </p:ext>
            </p:extLst>
          </p:nvPr>
        </p:nvGraphicFramePr>
        <p:xfrm>
          <a:off x="3636133" y="928950"/>
          <a:ext cx="4787432" cy="5153194"/>
        </p:xfrm>
        <a:graphic>
          <a:graphicData uri="http://schemas.openxmlformats.org/drawingml/2006/table">
            <a:tbl>
              <a:tblPr firstRow="1" firstCol="1" bandRow="1">
                <a:tableStyleId>{7DF18680-E054-41AD-8BC1-D1AEF772440D}</a:tableStyleId>
              </a:tblPr>
              <a:tblGrid>
                <a:gridCol w="1196602">
                  <a:extLst>
                    <a:ext uri="{9D8B030D-6E8A-4147-A177-3AD203B41FA5}">
                      <a16:colId xmlns:a16="http://schemas.microsoft.com/office/drawing/2014/main" val="2949090979"/>
                    </a:ext>
                  </a:extLst>
                </a:gridCol>
                <a:gridCol w="1196602">
                  <a:extLst>
                    <a:ext uri="{9D8B030D-6E8A-4147-A177-3AD203B41FA5}">
                      <a16:colId xmlns:a16="http://schemas.microsoft.com/office/drawing/2014/main" val="2259162696"/>
                    </a:ext>
                  </a:extLst>
                </a:gridCol>
                <a:gridCol w="1197114">
                  <a:extLst>
                    <a:ext uri="{9D8B030D-6E8A-4147-A177-3AD203B41FA5}">
                      <a16:colId xmlns:a16="http://schemas.microsoft.com/office/drawing/2014/main" val="3427421249"/>
                    </a:ext>
                  </a:extLst>
                </a:gridCol>
                <a:gridCol w="1197114">
                  <a:extLst>
                    <a:ext uri="{9D8B030D-6E8A-4147-A177-3AD203B41FA5}">
                      <a16:colId xmlns:a16="http://schemas.microsoft.com/office/drawing/2014/main" val="1397337855"/>
                    </a:ext>
                  </a:extLst>
                </a:gridCol>
              </a:tblGrid>
              <a:tr h="736171">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Day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Morning Session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Afternoon Session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Evening Session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23663944"/>
                  </a:ext>
                </a:extLst>
              </a:tr>
              <a:tr h="1472341">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Day 1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Welcome Ceremony and Keynote on Wellness</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Workshop: Mindfulness and Stress Relief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Networking Dinner with Local Cuisine</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27945807"/>
                  </a:ext>
                </a:extLst>
              </a:tr>
              <a:tr h="1472341">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Day 2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Guided Coastal Hike and Yoga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Panel: Sustainable Tourism and Wellbeing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Bonfire Circle with Live Music</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72493152"/>
                  </a:ext>
                </a:extLst>
              </a:tr>
              <a:tr h="1472341">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Day 3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Meditation and Corporate Wellness Talk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Action Planning and Closing Ceremony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Departure</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62008745"/>
                  </a:ext>
                </a:extLst>
              </a:tr>
            </a:tbl>
          </a:graphicData>
        </a:graphic>
      </p:graphicFrame>
      <p:pic>
        <p:nvPicPr>
          <p:cNvPr id="6" name="Picture 5"/>
          <p:cNvPicPr>
            <a:picLocks noChangeAspect="1"/>
          </p:cNvPicPr>
          <p:nvPr/>
        </p:nvPicPr>
        <p:blipFill>
          <a:blip r:embed="rId3"/>
          <a:stretch>
            <a:fillRect/>
          </a:stretch>
        </p:blipFill>
        <p:spPr>
          <a:xfrm>
            <a:off x="8618624" y="1584959"/>
            <a:ext cx="3448681" cy="305737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528511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288" y="271865"/>
            <a:ext cx="9858468" cy="823752"/>
          </a:xfrm>
          <a:prstGeom prst="rect">
            <a:avLst/>
          </a:prstGeom>
        </p:spPr>
        <p:txBody>
          <a:bodyPr wrap="none">
            <a:spAutoFit/>
          </a:bodyPr>
          <a:lstStyle/>
          <a:p>
            <a:pPr algn="just">
              <a:lnSpc>
                <a:spcPct val="150000"/>
              </a:lnSpc>
              <a:spcAft>
                <a:spcPts val="800"/>
              </a:spcAft>
            </a:pPr>
            <a:r>
              <a:rPr lang="en-US" sz="3600" b="1" dirty="0">
                <a:solidFill>
                  <a:schemeClr val="accent1">
                    <a:lumMod val="75000"/>
                  </a:schemeClr>
                </a:solidFill>
                <a:latin typeface="Times New Roman" panose="02020603050405020304" pitchFamily="18" charset="0"/>
                <a:ea typeface="Calibri" panose="020F0502020204030204" pitchFamily="34" charset="0"/>
                <a:cs typeface="Times New Roman" panose="02020603050405020304" pitchFamily="18" charset="0"/>
              </a:rPr>
              <a:t>Financial factors (Costs and Predicted Revenues)</a:t>
            </a:r>
          </a:p>
        </p:txBody>
      </p:sp>
      <p:graphicFrame>
        <p:nvGraphicFramePr>
          <p:cNvPr id="3" name="Table 2"/>
          <p:cNvGraphicFramePr>
            <a:graphicFrameLocks noGrp="1"/>
          </p:cNvGraphicFramePr>
          <p:nvPr>
            <p:extLst>
              <p:ext uri="{D42A27DB-BD31-4B8C-83A1-F6EECF244321}">
                <p14:modId xmlns:p14="http://schemas.microsoft.com/office/powerpoint/2010/main" val="2193915252"/>
              </p:ext>
            </p:extLst>
          </p:nvPr>
        </p:nvGraphicFramePr>
        <p:xfrm>
          <a:off x="420053" y="1366837"/>
          <a:ext cx="5937250" cy="3777620"/>
        </p:xfrm>
        <a:graphic>
          <a:graphicData uri="http://schemas.openxmlformats.org/drawingml/2006/table">
            <a:tbl>
              <a:tblPr firstRow="1" firstCol="1" bandRow="1">
                <a:tableStyleId>{7DF18680-E054-41AD-8BC1-D1AEF772440D}</a:tableStyleId>
              </a:tblPr>
              <a:tblGrid>
                <a:gridCol w="2877185">
                  <a:extLst>
                    <a:ext uri="{9D8B030D-6E8A-4147-A177-3AD203B41FA5}">
                      <a16:colId xmlns:a16="http://schemas.microsoft.com/office/drawing/2014/main" val="2614165121"/>
                    </a:ext>
                  </a:extLst>
                </a:gridCol>
                <a:gridCol w="3060065">
                  <a:extLst>
                    <a:ext uri="{9D8B030D-6E8A-4147-A177-3AD203B41FA5}">
                      <a16:colId xmlns:a16="http://schemas.microsoft.com/office/drawing/2014/main" val="1686717547"/>
                    </a:ext>
                  </a:extLst>
                </a:gridCol>
              </a:tblGrid>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Category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Estimated Cost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9476617"/>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Venue Hire (3 days)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100,000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11657650"/>
                  </a:ext>
                </a:extLst>
              </a:tr>
              <a:tr h="0">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Accommodation &amp; Catering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50,000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40328592"/>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Speaker Fees &amp; Travel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20,000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37136778"/>
                  </a:ext>
                </a:extLst>
              </a:tr>
              <a:tr h="0">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Marketing &amp; Promotion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75,000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16642649"/>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Staffing &amp; Volunteers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50,000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8338935"/>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Event Materials &amp; Décor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30,000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50964175"/>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Insurance &amp; Licensing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150,000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51407649"/>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Miscellaneous</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40,000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80670813"/>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Total Estimated Cost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515,000</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28318127"/>
                  </a:ext>
                </a:extLst>
              </a:tr>
            </a:tbl>
          </a:graphicData>
        </a:graphic>
      </p:graphicFrame>
      <p:graphicFrame>
        <p:nvGraphicFramePr>
          <p:cNvPr id="4" name="Table 3"/>
          <p:cNvGraphicFramePr>
            <a:graphicFrameLocks noGrp="1"/>
          </p:cNvGraphicFramePr>
          <p:nvPr>
            <p:extLst>
              <p:ext uri="{D42A27DB-BD31-4B8C-83A1-F6EECF244321}">
                <p14:modId xmlns:p14="http://schemas.microsoft.com/office/powerpoint/2010/main" val="2522256141"/>
              </p:ext>
            </p:extLst>
          </p:nvPr>
        </p:nvGraphicFramePr>
        <p:xfrm>
          <a:off x="420053" y="5386518"/>
          <a:ext cx="5937250" cy="1127000"/>
        </p:xfrm>
        <a:graphic>
          <a:graphicData uri="http://schemas.openxmlformats.org/drawingml/2006/table">
            <a:tbl>
              <a:tblPr firstRow="1" firstCol="1" bandRow="1">
                <a:tableStyleId>{7DF18680-E054-41AD-8BC1-D1AEF772440D}</a:tableStyleId>
              </a:tblPr>
              <a:tblGrid>
                <a:gridCol w="2968231">
                  <a:extLst>
                    <a:ext uri="{9D8B030D-6E8A-4147-A177-3AD203B41FA5}">
                      <a16:colId xmlns:a16="http://schemas.microsoft.com/office/drawing/2014/main" val="3405027432"/>
                    </a:ext>
                  </a:extLst>
                </a:gridCol>
                <a:gridCol w="2969019">
                  <a:extLst>
                    <a:ext uri="{9D8B030D-6E8A-4147-A177-3AD203B41FA5}">
                      <a16:colId xmlns:a16="http://schemas.microsoft.com/office/drawing/2014/main" val="1436008410"/>
                    </a:ext>
                  </a:extLst>
                </a:gridCol>
              </a:tblGrid>
              <a:tr h="240665">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Sponsors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Contribution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4729441"/>
                  </a:ext>
                </a:extLst>
              </a:tr>
              <a:tr h="249555">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Visit Wales Grant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200,000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12610747"/>
                  </a:ext>
                </a:extLst>
              </a:tr>
              <a:tr h="240665">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Corporate Sponsor (e.g., Fitbit)</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400,000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08247277"/>
                  </a:ext>
                </a:extLst>
              </a:tr>
              <a:tr h="240665">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Total Funding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600,000</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4819266"/>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2130219742"/>
              </p:ext>
            </p:extLst>
          </p:nvPr>
        </p:nvGraphicFramePr>
        <p:xfrm>
          <a:off x="6856068" y="1366837"/>
          <a:ext cx="4463097" cy="3892490"/>
        </p:xfrm>
        <a:graphic>
          <a:graphicData uri="http://schemas.openxmlformats.org/drawingml/2006/table">
            <a:tbl>
              <a:tblPr firstRow="1" firstCol="1" bandRow="1">
                <a:tableStyleId>{7DF18680-E054-41AD-8BC1-D1AEF772440D}</a:tableStyleId>
              </a:tblPr>
              <a:tblGrid>
                <a:gridCol w="2230594">
                  <a:extLst>
                    <a:ext uri="{9D8B030D-6E8A-4147-A177-3AD203B41FA5}">
                      <a16:colId xmlns:a16="http://schemas.microsoft.com/office/drawing/2014/main" val="337261249"/>
                    </a:ext>
                  </a:extLst>
                </a:gridCol>
                <a:gridCol w="2232503">
                  <a:extLst>
                    <a:ext uri="{9D8B030D-6E8A-4147-A177-3AD203B41FA5}">
                      <a16:colId xmlns:a16="http://schemas.microsoft.com/office/drawing/2014/main" val="153851350"/>
                    </a:ext>
                  </a:extLst>
                </a:gridCol>
              </a:tblGrid>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Revenue Source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Estimated Revenue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74711992"/>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Ticket Sales (500 tickets @ £200)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100,000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06069628"/>
                  </a:ext>
                </a:extLst>
              </a:tr>
              <a:tr h="0">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Exhibitor Fees (20 @ £1,500)	</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30,000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85381943"/>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Merchandise &amp; Wellness Products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20,000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53519661"/>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Sponsorships &amp; Grants (Already Secured)</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600,000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46025927"/>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On-site Services (e.g., spa, food vendors)</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15,000</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64822696"/>
                  </a:ext>
                </a:extLst>
              </a:tr>
              <a:tr h="0">
                <a:tc>
                  <a:txBody>
                    <a:bodyPr/>
                    <a:lstStyle/>
                    <a:p>
                      <a:pPr algn="just">
                        <a:lnSpc>
                          <a:spcPct val="150000"/>
                        </a:lnSpc>
                        <a:spcAft>
                          <a:spcPts val="0"/>
                        </a:spcAft>
                      </a:pPr>
                      <a:r>
                        <a:rPr lang="en-US" sz="1400">
                          <a:effectLst/>
                          <a:latin typeface="Times New Roman" panose="02020603050405020304" pitchFamily="18" charset="0"/>
                          <a:cs typeface="Times New Roman" panose="02020603050405020304" pitchFamily="18" charset="0"/>
                        </a:rPr>
                        <a:t>Total Expected Revenue	</a:t>
                      </a:r>
                      <a:endParaRPr lang="en-US" sz="14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0"/>
                        </a:spcAft>
                      </a:pPr>
                      <a:r>
                        <a:rPr lang="en-US" sz="1400" dirty="0">
                          <a:effectLst/>
                          <a:latin typeface="Times New Roman" panose="02020603050405020304" pitchFamily="18" charset="0"/>
                          <a:cs typeface="Times New Roman" panose="02020603050405020304" pitchFamily="18" charset="0"/>
                        </a:rPr>
                        <a:t>765,000</a:t>
                      </a:r>
                      <a:endParaRPr lang="en-US"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80731939"/>
                  </a:ext>
                </a:extLst>
              </a:tr>
            </a:tbl>
          </a:graphicData>
        </a:graphic>
      </p:graphicFrame>
    </p:spTree>
    <p:extLst>
      <p:ext uri="{BB962C8B-B14F-4D97-AF65-F5344CB8AC3E}">
        <p14:creationId xmlns:p14="http://schemas.microsoft.com/office/powerpoint/2010/main" val="23170013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Financial factors (Funding Sources)</a:t>
            </a:r>
            <a:br>
              <a:rPr lang="en-US" dirty="0">
                <a:latin typeface="Times New Roman" panose="02020603050405020304" pitchFamily="18" charset="0"/>
                <a:cs typeface="Times New Roman" panose="02020603050405020304" pitchFamily="18" charset="0"/>
              </a:rPr>
            </a:br>
            <a:endParaRPr lang="en-US"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720820594"/>
              </p:ext>
            </p:extLst>
          </p:nvPr>
        </p:nvGraphicFramePr>
        <p:xfrm>
          <a:off x="3736229" y="1123837"/>
          <a:ext cx="7589177" cy="44456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73671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Times New Roman" panose="02020603050405020304" pitchFamily="18" charset="0"/>
                <a:cs typeface="Times New Roman" panose="02020603050405020304" pitchFamily="18" charset="0"/>
              </a:rPr>
              <a:t>Liaise with Stakeholders and Suppliers</a:t>
            </a:r>
            <a:endParaRPr lang="en-US" dirty="0">
              <a:latin typeface="Times New Roman" panose="02020603050405020304" pitchFamily="18" charset="0"/>
              <a:cs typeface="Times New Roman" panose="02020603050405020304" pitchFamily="18" charset="0"/>
            </a:endParaRPr>
          </a:p>
        </p:txBody>
      </p:sp>
      <p:graphicFrame>
        <p:nvGraphicFramePr>
          <p:cNvPr id="5" name="Diagram 4"/>
          <p:cNvGraphicFramePr/>
          <p:nvPr>
            <p:extLst>
              <p:ext uri="{D42A27DB-BD31-4B8C-83A1-F6EECF244321}">
                <p14:modId xmlns:p14="http://schemas.microsoft.com/office/powerpoint/2010/main" val="353272155"/>
              </p:ext>
            </p:extLst>
          </p:nvPr>
        </p:nvGraphicFramePr>
        <p:xfrm>
          <a:off x="3655060" y="71509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84403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latin typeface="Times New Roman" panose="02020603050405020304" pitchFamily="18" charset="0"/>
                <a:cs typeface="Times New Roman" panose="02020603050405020304" pitchFamily="18" charset="0"/>
              </a:rPr>
              <a:t>Conclusion </a:t>
            </a:r>
            <a:endParaRPr lang="en-US" sz="4000" dirty="0">
              <a:latin typeface="Times New Roman" panose="02020603050405020304" pitchFamily="18" charset="0"/>
              <a:cs typeface="Times New Roman" panose="02020603050405020304" pitchFamily="18" charset="0"/>
            </a:endParaRPr>
          </a:p>
        </p:txBody>
      </p:sp>
      <p:sp>
        <p:nvSpPr>
          <p:cNvPr id="4" name="Rounded Rectangle 3"/>
          <p:cNvSpPr/>
          <p:nvPr/>
        </p:nvSpPr>
        <p:spPr>
          <a:xfrm>
            <a:off x="3977640" y="864108"/>
            <a:ext cx="6949440" cy="4860912"/>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marL="285750" lvl="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Croeso Cymru promotes sustainable tourism and holistic wellbeing in Wales.</a:t>
            </a:r>
          </a:p>
          <a:p>
            <a:pPr marL="285750" lvl="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summit blends wellness, culture, and corporate learning for three days.</a:t>
            </a:r>
          </a:p>
          <a:p>
            <a:pPr marL="285750" lvl="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Long-term potential is supported by high market demand.</a:t>
            </a:r>
          </a:p>
          <a:p>
            <a:pPr marL="285750" lvl="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support will ensure profitability and growth.</a:t>
            </a:r>
          </a:p>
          <a:p>
            <a:pPr marL="285750" lvl="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Strategic partnerships and planning ensure operational success.</a:t>
            </a:r>
          </a:p>
          <a:p>
            <a:pPr marL="285750" lvl="0" indent="-285750">
              <a:lnSpc>
                <a:spcPct val="15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event positions Wales as a premier global wellness destination.</a:t>
            </a:r>
          </a:p>
        </p:txBody>
      </p:sp>
    </p:spTree>
    <p:extLst>
      <p:ext uri="{BB962C8B-B14F-4D97-AF65-F5344CB8AC3E}">
        <p14:creationId xmlns:p14="http://schemas.microsoft.com/office/powerpoint/2010/main" val="706099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B32471-A2CF-ADF8-D1C2-9CE40550F21F}"/>
              </a:ext>
            </a:extLst>
          </p:cNvPr>
          <p:cNvSpPr txBox="1"/>
          <p:nvPr/>
        </p:nvSpPr>
        <p:spPr>
          <a:xfrm>
            <a:off x="103414" y="671691"/>
            <a:ext cx="11985172" cy="6186309"/>
          </a:xfrm>
          <a:prstGeom prst="rect">
            <a:avLst/>
          </a:prstGeom>
          <a:noFill/>
        </p:spPr>
        <p:txBody>
          <a:bodyPr wrap="square">
            <a:spAutoFit/>
          </a:bodyPr>
          <a:lstStyle/>
          <a:p>
            <a:pPr marL="171450" indent="-171450">
              <a:buFont typeface="Arial" panose="020B0604020202020204" pitchFamily="34" charset="0"/>
              <a:buChar char="•"/>
            </a:pPr>
            <a:r>
              <a:rPr lang="en-GB" sz="1200" dirty="0"/>
              <a:t>Abson, E. (2017). How event managers lead: Applying competency school theory to event management. Event Management, 21(4), 403-419.</a:t>
            </a:r>
          </a:p>
          <a:p>
            <a:pPr marL="171450" indent="-171450">
              <a:buFont typeface="Arial" panose="020B0604020202020204" pitchFamily="34" charset="0"/>
              <a:buChar char="•"/>
            </a:pPr>
            <a:r>
              <a:rPr lang="en-GB" sz="1200" dirty="0" err="1"/>
              <a:t>Cabilla</a:t>
            </a:r>
            <a:r>
              <a:rPr lang="en-GB" sz="1200" dirty="0"/>
              <a:t> Cornwall. (2025). FIND YOUR TRUE NATURE on RETREAT at CABILLA CORNWALL. Available at </a:t>
            </a:r>
            <a:r>
              <a:rPr lang="en-GB" sz="1200" dirty="0">
                <a:hlinkClick r:id="rId3"/>
              </a:rPr>
              <a:t>https://www.cabillacornwall.com/</a:t>
            </a:r>
            <a:r>
              <a:rPr lang="en-GB" sz="1200" dirty="0"/>
              <a:t>.</a:t>
            </a:r>
          </a:p>
          <a:p>
            <a:r>
              <a:rPr lang="en-GB" sz="1200" dirty="0"/>
              <a:t>  [Accessed on 12th May 2025]</a:t>
            </a:r>
          </a:p>
          <a:p>
            <a:pPr marL="171450" indent="-171450">
              <a:buFont typeface="Arial" panose="020B0604020202020204" pitchFamily="34" charset="0"/>
              <a:buChar char="•"/>
            </a:pPr>
            <a:r>
              <a:rPr lang="en-GB" sz="1200" dirty="0" err="1"/>
              <a:t>Cvenkel</a:t>
            </a:r>
            <a:r>
              <a:rPr lang="en-GB" sz="1200" dirty="0"/>
              <a:t>, N. R. (2018). Employee well-being at work: Insights for business leaders and corporate social responsibility. In Stakeholders, governance and responsibility (pp. 71-90). Emerald Publishing Limited.</a:t>
            </a:r>
          </a:p>
          <a:p>
            <a:pPr marL="171450" indent="-171450">
              <a:buFont typeface="Arial" panose="020B0604020202020204" pitchFamily="34" charset="0"/>
              <a:buChar char="•"/>
            </a:pPr>
            <a:r>
              <a:rPr lang="en-GB" sz="1200" dirty="0"/>
              <a:t>Chang, R. (2024). The impact of employees’ health and well-being on job performance. Journal of Education, Humanities and Social Sciences, 29(1), 372-378.</a:t>
            </a:r>
          </a:p>
          <a:p>
            <a:pPr marL="171450" indent="-171450">
              <a:buFont typeface="Arial" panose="020B0604020202020204" pitchFamily="34" charset="0"/>
              <a:buChar char="•"/>
            </a:pPr>
            <a:r>
              <a:rPr lang="en-GB" sz="1200" dirty="0"/>
              <a:t>Delaney, E. (2022). Venue-Based Employment. Employability and Skills Development in the Sports, Events, and Hospitality Industry, 115.</a:t>
            </a:r>
          </a:p>
          <a:p>
            <a:pPr marL="171450" indent="-171450">
              <a:buFont typeface="Arial" panose="020B0604020202020204" pitchFamily="34" charset="0"/>
              <a:buChar char="•"/>
            </a:pPr>
            <a:r>
              <a:rPr lang="en-GB" sz="1200" dirty="0"/>
              <a:t>Global Wellness Institute, (2025). Available at </a:t>
            </a:r>
            <a:r>
              <a:rPr lang="en-GB" sz="1200" dirty="0">
                <a:hlinkClick r:id="rId4"/>
              </a:rPr>
              <a:t>https://globalwellnessinstitute.org/press-room/press-releases/globalwellnesseconomymonitor2023/</a:t>
            </a:r>
            <a:r>
              <a:rPr lang="en-GB" sz="1200" dirty="0"/>
              <a:t>.</a:t>
            </a:r>
          </a:p>
          <a:p>
            <a:r>
              <a:rPr lang="en-GB" sz="1200" dirty="0"/>
              <a:t> [Accessed on 12th May 2025]</a:t>
            </a:r>
          </a:p>
          <a:p>
            <a:pPr marL="171450" indent="-171450">
              <a:buFont typeface="Arial" panose="020B0604020202020204" pitchFamily="34" charset="0"/>
              <a:buChar char="•"/>
            </a:pPr>
            <a:r>
              <a:rPr lang="en-GB" sz="1200" dirty="0" err="1"/>
              <a:t>Haaraoja</a:t>
            </a:r>
            <a:r>
              <a:rPr lang="en-GB" sz="1200" dirty="0"/>
              <a:t>, A. (2022). Fundamentals of streaming: how to setup a virtual event system.</a:t>
            </a:r>
          </a:p>
          <a:p>
            <a:pPr marL="171450" indent="-171450">
              <a:buFont typeface="Arial" panose="020B0604020202020204" pitchFamily="34" charset="0"/>
              <a:buChar char="•"/>
            </a:pPr>
            <a:r>
              <a:rPr lang="en-GB" sz="1200" dirty="0"/>
              <a:t>Lück, M., and Aquino, R. S. (2021). Domestic Nature-Based Tourism and Wellbeing: A Roadmap for the New Normal?. In Tourist health, safety and wellbeing in the new normal (pp. 269-292). Singapore: Springer Singapore.</a:t>
            </a:r>
          </a:p>
          <a:p>
            <a:pPr marL="171450" indent="-171450">
              <a:buFont typeface="Arial" panose="020B0604020202020204" pitchFamily="34" charset="0"/>
              <a:buChar char="•"/>
            </a:pPr>
            <a:r>
              <a:rPr lang="en-GB" sz="1200" dirty="0"/>
              <a:t>Passey, D. G., </a:t>
            </a:r>
            <a:r>
              <a:rPr lang="en-GB" sz="1200" dirty="0" err="1"/>
              <a:t>Hammerback</a:t>
            </a:r>
            <a:r>
              <a:rPr lang="en-GB" sz="1200" dirty="0"/>
              <a:t>, K., Huff, A., Harris, J. R., and Hannon, P. A. (2018). The role of managers in employee wellness programs: a mixed-methods study. American Journal of Health Promotion, 32(8), 1697-1705.</a:t>
            </a:r>
          </a:p>
          <a:p>
            <a:pPr marL="171450" indent="-171450">
              <a:buFont typeface="Arial" panose="020B0604020202020204" pitchFamily="34" charset="0"/>
              <a:buChar char="•"/>
            </a:pPr>
            <a:r>
              <a:rPr lang="en-GB" sz="1200" dirty="0"/>
              <a:t>Pembrokeshire. (2025). Visit St Davids. Available at </a:t>
            </a:r>
            <a:r>
              <a:rPr lang="en-GB" sz="1200" dirty="0">
                <a:hlinkClick r:id="rId5"/>
              </a:rPr>
              <a:t>https://www.pembrokeshirecoast.wales/oriel-y-parc/visit-st-davids/</a:t>
            </a:r>
            <a:r>
              <a:rPr lang="en-GB" sz="1200" dirty="0"/>
              <a:t>.</a:t>
            </a:r>
          </a:p>
          <a:p>
            <a:r>
              <a:rPr lang="en-GB" sz="1200" dirty="0"/>
              <a:t> [Accessed on 12th May 2025]</a:t>
            </a:r>
          </a:p>
          <a:p>
            <a:pPr marL="171450" indent="-171450">
              <a:buFont typeface="Arial" panose="020B0604020202020204" pitchFamily="34" charset="0"/>
              <a:buChar char="•"/>
            </a:pPr>
            <a:r>
              <a:rPr lang="en-GB" sz="1200" dirty="0" err="1"/>
              <a:t>Rahyadi</a:t>
            </a:r>
            <a:r>
              <a:rPr lang="en-GB" sz="1200" dirty="0"/>
              <a:t>, I. (2024). Digital marketing communication, social media, competency, and marketing team members in Indonesia. </a:t>
            </a:r>
            <a:r>
              <a:rPr lang="en-GB" sz="1200" dirty="0" err="1"/>
              <a:t>Jurnal</a:t>
            </a:r>
            <a:r>
              <a:rPr lang="en-GB" sz="1200" dirty="0"/>
              <a:t> Studi </a:t>
            </a:r>
            <a:r>
              <a:rPr lang="en-GB" sz="1200" dirty="0" err="1"/>
              <a:t>Komunikasi</a:t>
            </a:r>
            <a:r>
              <a:rPr lang="en-GB" sz="1200" dirty="0"/>
              <a:t>, 8(2), 430-440.</a:t>
            </a:r>
          </a:p>
          <a:p>
            <a:pPr marL="171450" indent="-171450">
              <a:buFont typeface="Arial" panose="020B0604020202020204" pitchFamily="34" charset="0"/>
              <a:buChar char="•"/>
            </a:pPr>
            <a:r>
              <a:rPr lang="en-GB" sz="1200" dirty="0"/>
              <a:t>Smith, M. K. (2023). New trends in wellness tourism: Restoration and regeneration. In Routledge handbook of trends and issues in global tourism supply and demand (pp. 480-496). Routledge.</a:t>
            </a:r>
          </a:p>
          <a:p>
            <a:pPr marL="171450" indent="-171450">
              <a:buFont typeface="Arial" panose="020B0604020202020204" pitchFamily="34" charset="0"/>
              <a:buChar char="•"/>
            </a:pPr>
            <a:r>
              <a:rPr lang="en-GB" sz="1200" dirty="0"/>
              <a:t>Statista. (2024). Market size of the wellness tourism industry in the United Kingdom from 2019 to 2022. Available at </a:t>
            </a:r>
            <a:r>
              <a:rPr lang="en-GB" sz="1200" dirty="0">
                <a:hlinkClick r:id="rId6"/>
              </a:rPr>
              <a:t>https://www.statista.com/statistics/1457481/market-size-workplace-tourism-uk/</a:t>
            </a:r>
            <a:r>
              <a:rPr lang="en-GB" sz="1200" dirty="0"/>
              <a:t>.</a:t>
            </a:r>
          </a:p>
          <a:p>
            <a:r>
              <a:rPr lang="en-GB" sz="1200" dirty="0"/>
              <a:t> [Accessed on 12th May 2025]</a:t>
            </a:r>
          </a:p>
          <a:p>
            <a:pPr marL="171450" indent="-171450">
              <a:buFont typeface="Arial" panose="020B0604020202020204" pitchFamily="34" charset="0"/>
              <a:buChar char="•"/>
            </a:pPr>
            <a:r>
              <a:rPr lang="en-GB" sz="1200" dirty="0" err="1"/>
              <a:t>Thirusanku</a:t>
            </a:r>
            <a:r>
              <a:rPr lang="en-GB" sz="1200" dirty="0"/>
              <a:t>, J., and Ai, L. P. (2024). Technology Innovation in Event Management. Journal of Advanced Research in Technology and Innovation Management, 10(1), 1-13.</a:t>
            </a:r>
          </a:p>
          <a:p>
            <a:pPr marL="171450" indent="-171450">
              <a:buFont typeface="Arial" panose="020B0604020202020204" pitchFamily="34" charset="0"/>
              <a:buChar char="•"/>
            </a:pPr>
            <a:r>
              <a:rPr lang="en-GB" sz="1200" dirty="0" err="1"/>
              <a:t>Tropman</a:t>
            </a:r>
            <a:r>
              <a:rPr lang="en-GB" sz="1200" dirty="0"/>
              <a:t>, J. E., and Blackburn, J. A. (2017). Executive leadership and multitasking. Effective Executive, 20(3), 7-13.</a:t>
            </a:r>
          </a:p>
          <a:p>
            <a:pPr marL="171450" indent="-171450">
              <a:buFont typeface="Arial" panose="020B0604020202020204" pitchFamily="34" charset="0"/>
              <a:buChar char="•"/>
            </a:pPr>
            <a:r>
              <a:rPr lang="en-GB" sz="1200" dirty="0"/>
              <a:t>Todd, L., Leask, A., and Ensor, J. (2017). Understanding primary stakeholders' multiple roles in hallmark event tourism management. Tourism management, 59, 494-509.</a:t>
            </a:r>
          </a:p>
          <a:p>
            <a:pPr marL="171450" indent="-171450">
              <a:buFont typeface="Arial" panose="020B0604020202020204" pitchFamily="34" charset="0"/>
              <a:buChar char="•"/>
            </a:pPr>
            <a:r>
              <a:rPr lang="en-GB" sz="1200" dirty="0"/>
              <a:t>Visit Wales. (2025). Adventure Awaits In Wales. Available at </a:t>
            </a:r>
            <a:r>
              <a:rPr lang="en-GB" sz="1200" dirty="0">
                <a:hlinkClick r:id="rId7"/>
              </a:rPr>
              <a:t>https://www.visitwales.com/?gad_source=1&amp;gad_campaignid=22088720531&amp;gbraid=0AAAAAD7aTyOp7-VUDSvX-iGZIwygPc5A2&amp;gclid=EAIaIQobChMIjuThrLOdjQMV3pODBx2zzh1ZEAAYASAAEgKMkPD_BwE&amp;gclsrc=aw.ds</a:t>
            </a:r>
            <a:r>
              <a:rPr lang="en-GB" sz="1200" dirty="0"/>
              <a:t>.</a:t>
            </a:r>
          </a:p>
          <a:p>
            <a:r>
              <a:rPr lang="en-GB" sz="1200" dirty="0"/>
              <a:t> [Accessed on 12th May 2025]</a:t>
            </a:r>
          </a:p>
          <a:p>
            <a:pPr marL="171450" indent="-171450">
              <a:buFont typeface="Arial" panose="020B0604020202020204" pitchFamily="34" charset="0"/>
              <a:buChar char="•"/>
            </a:pPr>
            <a:r>
              <a:rPr lang="en-GB" sz="1200" dirty="0" err="1"/>
              <a:t>Wasing</a:t>
            </a:r>
            <a:r>
              <a:rPr lang="en-GB" sz="1200" dirty="0"/>
              <a:t>. (2025). WELCOME TO WASING. Available at </a:t>
            </a:r>
            <a:r>
              <a:rPr lang="en-GB" sz="1200" dirty="0">
                <a:hlinkClick r:id="rId8"/>
              </a:rPr>
              <a:t>https://www.wasing.co.uk</a:t>
            </a:r>
            <a:endParaRPr lang="en-GB" sz="1200" dirty="0"/>
          </a:p>
          <a:p>
            <a:r>
              <a:rPr lang="en-GB" sz="1200" dirty="0"/>
              <a:t>[Accessed on 12th May 2025]</a:t>
            </a:r>
          </a:p>
          <a:p>
            <a:pPr marL="171450" indent="-171450">
              <a:buFont typeface="Arial" panose="020B0604020202020204" pitchFamily="34" charset="0"/>
              <a:buChar char="•"/>
            </a:pPr>
            <a:r>
              <a:rPr lang="en-GB" sz="1200" dirty="0" err="1"/>
              <a:t>Woisetschläger</a:t>
            </a:r>
            <a:r>
              <a:rPr lang="en-GB" sz="1200" dirty="0"/>
              <a:t>, D. M., Backhaus, C., and Cornwell, T. B. (2017). Inferring corporate motives: How deal characteristics shape sponsorship perceptions. Journal of Marketing, 81(5), 121-141.</a:t>
            </a:r>
          </a:p>
          <a:p>
            <a:pPr marL="171450" indent="-171450">
              <a:buFont typeface="Arial" panose="020B0604020202020204" pitchFamily="34" charset="0"/>
              <a:buChar char="•"/>
            </a:pPr>
            <a:r>
              <a:rPr lang="en-GB" sz="1200" dirty="0" err="1"/>
              <a:t>ZenEvents</a:t>
            </a:r>
            <a:r>
              <a:rPr lang="en-GB" sz="1200" dirty="0"/>
              <a:t>. (2025). Corporate Wellness Programmes and Employee Mental Health Support. Available at </a:t>
            </a:r>
            <a:r>
              <a:rPr lang="en-GB" sz="1200" dirty="0">
                <a:hlinkClick r:id="rId9"/>
              </a:rPr>
              <a:t>https://zenevents.co/</a:t>
            </a:r>
            <a:r>
              <a:rPr lang="en-GB" sz="1200" dirty="0"/>
              <a:t>.</a:t>
            </a:r>
          </a:p>
          <a:p>
            <a:r>
              <a:rPr lang="en-GB" sz="1200" dirty="0"/>
              <a:t> [Accessed on 12th May 2025]</a:t>
            </a:r>
          </a:p>
        </p:txBody>
      </p:sp>
      <p:sp>
        <p:nvSpPr>
          <p:cNvPr id="6" name="TextBox 5">
            <a:extLst>
              <a:ext uri="{FF2B5EF4-FFF2-40B4-BE49-F238E27FC236}">
                <a16:creationId xmlns:a16="http://schemas.microsoft.com/office/drawing/2014/main" id="{8CE85DDD-0A1F-7D33-6F4D-2B12DDBB1100}"/>
              </a:ext>
            </a:extLst>
          </p:cNvPr>
          <p:cNvSpPr txBox="1"/>
          <p:nvPr/>
        </p:nvSpPr>
        <p:spPr>
          <a:xfrm>
            <a:off x="266699" y="148471"/>
            <a:ext cx="6814457" cy="523220"/>
          </a:xfrm>
          <a:prstGeom prst="rect">
            <a:avLst/>
          </a:prstGeom>
          <a:noFill/>
        </p:spPr>
        <p:txBody>
          <a:bodyPr wrap="square" rtlCol="0">
            <a:spAutoFit/>
          </a:bodyPr>
          <a:lstStyle/>
          <a:p>
            <a:r>
              <a:rPr lang="en-GB" sz="2800" b="1" u="sng" dirty="0"/>
              <a:t>REFERENCES</a:t>
            </a:r>
          </a:p>
        </p:txBody>
      </p:sp>
    </p:spTree>
    <p:extLst>
      <p:ext uri="{BB962C8B-B14F-4D97-AF65-F5344CB8AC3E}">
        <p14:creationId xmlns:p14="http://schemas.microsoft.com/office/powerpoint/2010/main" val="1996507511"/>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190</TotalTime>
  <Words>2759</Words>
  <Application>Microsoft Office PowerPoint</Application>
  <PresentationFormat>Widescreen</PresentationFormat>
  <Paragraphs>219</Paragraphs>
  <Slides>15</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Abadi</vt:lpstr>
      <vt:lpstr>Algerian</vt:lpstr>
      <vt:lpstr>Arial</vt:lpstr>
      <vt:lpstr>Calibri</vt:lpstr>
      <vt:lpstr>Corbel</vt:lpstr>
      <vt:lpstr>Symbol</vt:lpstr>
      <vt:lpstr>Times New Roman</vt:lpstr>
      <vt:lpstr>Wingdings 2</vt:lpstr>
      <vt:lpstr>Frame</vt:lpstr>
      <vt:lpstr>BMIH6007 – International Meetings Management for the Hotel Industry Feasibility Plan for an International Meeting Student Name: Fatema Uddin Student No: 2131514 Tutor’s Name: Kathryn Flynn  Topic: Croeso Cymru: Global Wellness and Nature Summit </vt:lpstr>
      <vt:lpstr>AI Declaration </vt:lpstr>
      <vt:lpstr> </vt:lpstr>
      <vt:lpstr>PowerPoint Presentation</vt:lpstr>
      <vt:lpstr>PowerPoint Presentation</vt:lpstr>
      <vt:lpstr>Market Factors (Market Demand) </vt:lpstr>
      <vt:lpstr>PowerPoint Presentation</vt:lpstr>
      <vt:lpstr>Operational Factors (Venue) </vt:lpstr>
      <vt:lpstr>Operational Factors (Workforce Planning) </vt:lpstr>
      <vt:lpstr>Operational Factors (Programme Content) </vt:lpstr>
      <vt:lpstr>PowerPoint Presentation</vt:lpstr>
      <vt:lpstr>Financial factors (Funding Sources) </vt:lpstr>
      <vt:lpstr>Liaise with Stakeholders and Suppliers</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 123</dc:creator>
  <cp:lastModifiedBy>Fatema Uddin</cp:lastModifiedBy>
  <cp:revision>16</cp:revision>
  <dcterms:created xsi:type="dcterms:W3CDTF">2025-05-12T07:43:47Z</dcterms:created>
  <dcterms:modified xsi:type="dcterms:W3CDTF">2025-05-22T21:01:28Z</dcterms:modified>
</cp:coreProperties>
</file>