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7" r:id="rId5"/>
    <p:sldId id="258" r:id="rId6"/>
    <p:sldId id="259" r:id="rId7"/>
    <p:sldId id="260" r:id="rId8"/>
    <p:sldId id="264" r:id="rId9"/>
    <p:sldId id="265" r:id="rId10"/>
    <p:sldId id="278" r:id="rId11"/>
    <p:sldId id="268" r:id="rId12"/>
    <p:sldId id="279" r:id="rId13"/>
    <p:sldId id="263" r:id="rId14"/>
    <p:sldId id="271" r:id="rId15"/>
    <p:sldId id="261" r:id="rId16"/>
    <p:sldId id="266" r:id="rId17"/>
    <p:sldId id="270" r:id="rId18"/>
    <p:sldId id="267" r:id="rId19"/>
    <p:sldId id="272" r:id="rId20"/>
    <p:sldId id="280" r:id="rId21"/>
    <p:sldId id="277" r:id="rId22"/>
    <p:sldId id="281" r:id="rId23"/>
    <p:sldId id="282" r:id="rId24"/>
    <p:sldId id="289" r:id="rId25"/>
    <p:sldId id="283" r:id="rId26"/>
    <p:sldId id="284" r:id="rId27"/>
    <p:sldId id="285" r:id="rId28"/>
    <p:sldId id="286" r:id="rId29"/>
    <p:sldId id="287" r:id="rId30"/>
    <p:sldId id="288" r:id="rId31"/>
    <p:sldId id="269" r:id="rId32"/>
    <p:sldId id="276"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07"/>
  </p:normalViewPr>
  <p:slideViewPr>
    <p:cSldViewPr snapToGrid="0">
      <p:cViewPr varScale="1">
        <p:scale>
          <a:sx n="56" d="100"/>
          <a:sy n="56" d="100"/>
        </p:scale>
        <p:origin x="184" y="1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CB8AB-70E9-4D5C-BEEF-6FCE0CD37E5C}" type="datetimeFigureOut">
              <a:rPr lang="en-GB" smtClean="0"/>
              <a:t>14/01/2024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A9289A-CCFB-4642-8A30-0B77A5933E56}" type="slidenum">
              <a:rPr lang="en-GB" smtClean="0"/>
              <a:t>‹#›</a:t>
            </a:fld>
            <a:endParaRPr lang="en-GB"/>
          </a:p>
        </p:txBody>
      </p:sp>
    </p:spTree>
    <p:extLst>
      <p:ext uri="{BB962C8B-B14F-4D97-AF65-F5344CB8AC3E}">
        <p14:creationId xmlns:p14="http://schemas.microsoft.com/office/powerpoint/2010/main" val="3025865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6AE6-9407-6111-F0D2-E6129C82D8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E03A045-0EE5-501A-5730-06C68B82E4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F7C0F7E-5F2E-3AFD-542B-C3FAEAFEAC8D}"/>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2673EC2E-C222-7844-3F82-884122FB53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412841-15C6-37BB-38D7-8BB86CDA5B56}"/>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680386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E149-8855-6248-7993-47D80A647F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0B8120D-3A0A-5090-0FBE-A9D3A605BB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0B101B7-0477-46E7-2425-B9F581D72C7B}"/>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67C0F2D2-3525-B686-DF54-F1B60D422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06295A-90DD-BA63-F239-72B9B5B711D5}"/>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519380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5997-6122-84EE-1D75-2F1772B1FC7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122ECFC-7A64-9839-947E-6433848D8D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5DBA776-ED13-4D02-3726-AF93B7904CF4}"/>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5CA4CDFC-0628-1CA8-CD70-EFEA503A0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982C5-881F-9CB4-6DFA-5DCBE1D9E994}"/>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1428562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8BD18-EC3C-6E95-5436-1B665DD6ED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9883A2-1415-C5F8-9075-687D557326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A747BB9-8E65-A255-DF2F-5F8FE0CEEE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EBE7D01-7DB6-682A-ADFD-9577CDF051FC}"/>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3E7C1089-EB71-FB86-FA60-942F2204F8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4C9DC0-A4CC-51FD-7BEB-8BA1438DCD82}"/>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4128139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87199-55E0-1444-A8F0-498E3BA07DF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069F6FD-F6CD-F34C-EAED-5D0E5889C6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DCCFD98-AF65-AA34-CDF6-0663E5AA56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9EEB057-16E4-2608-0D21-A675023080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0DCDE6-99BA-623C-0729-9D8B8BD25A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DE1D80-BBCB-E485-AEA3-21DEA9E33F31}"/>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8" name="Footer Placeholder 7">
            <a:extLst>
              <a:ext uri="{FF2B5EF4-FFF2-40B4-BE49-F238E27FC236}">
                <a16:creationId xmlns:a16="http://schemas.microsoft.com/office/drawing/2014/main" id="{8BEDB620-4969-100C-B1CD-ED0C573854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EE59FB-C66B-B740-AF01-1716560B745A}"/>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3576193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48382-8868-30E4-6C3A-95C31D59D57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1527559-C261-D818-140C-5CB5871388E1}"/>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4" name="Footer Placeholder 3">
            <a:extLst>
              <a:ext uri="{FF2B5EF4-FFF2-40B4-BE49-F238E27FC236}">
                <a16:creationId xmlns:a16="http://schemas.microsoft.com/office/drawing/2014/main" id="{8113D243-C8E6-97C4-7685-98DDB0D32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84D289-6EA5-A551-8E31-917CFE811E5F}"/>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3903581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7558B8-9372-FB16-61EC-EF35B75E6194}"/>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3" name="Footer Placeholder 2">
            <a:extLst>
              <a:ext uri="{FF2B5EF4-FFF2-40B4-BE49-F238E27FC236}">
                <a16:creationId xmlns:a16="http://schemas.microsoft.com/office/drawing/2014/main" id="{41B73BD7-7878-0BB7-6855-6B18038BC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D4832C-856B-7FC8-1FA2-8C3BA315922E}"/>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484068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B647-A0DC-9B96-ECFB-C27A87E023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A09E90E-110B-EF00-3FCE-DB5F6AC679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3F3593E-8ECA-88FC-6708-50DEE1FEB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EAA118-E6C4-4A37-BC6E-3B573CF93B53}"/>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569834A2-579E-BB08-36B6-623C7C9877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E678DB-F8EE-7781-6A1A-ABCC50FD7862}"/>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807110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6DB30-AFB0-63C3-09DF-77FBBDB9B7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3B0B66B-8712-E31E-68DF-4634459311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20BFC6-447B-52A9-71B3-E7E91FE87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EABED-4052-7495-E068-D7B71BF4F735}"/>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6" name="Footer Placeholder 5">
            <a:extLst>
              <a:ext uri="{FF2B5EF4-FFF2-40B4-BE49-F238E27FC236}">
                <a16:creationId xmlns:a16="http://schemas.microsoft.com/office/drawing/2014/main" id="{C793C2B8-7044-7EBC-0A64-FE6EFB117A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649045-ED68-D845-489C-8AC3BDBA139C}"/>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531114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BEC80-150B-411D-8693-FFCBB7ADB90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1157D16-ED55-3129-90A5-88ECD9F03E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8C93BB-7471-E736-4FAC-46D2D3A1DE17}"/>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FA6BBC9E-B869-2770-D06D-4C05FFB9E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C1EC9-405E-7182-D1B7-8009BEB6FD5D}"/>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2324689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1EE818-04F4-70A2-05D9-C54391BB125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1D9AA76-930E-A86B-20E3-6F274C2798E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A9E440-3FD4-AAD6-3B60-741382A81DB7}"/>
              </a:ext>
            </a:extLst>
          </p:cNvPr>
          <p:cNvSpPr>
            <a:spLocks noGrp="1"/>
          </p:cNvSpPr>
          <p:nvPr>
            <p:ph type="dt" sz="half" idx="10"/>
          </p:nvPr>
        </p:nvSpPr>
        <p:spPr/>
        <p:txBody>
          <a:body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13EDDDA7-2726-F4EE-590F-4655C1100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F9835-DF50-47B3-4083-E3E327E4C038}"/>
              </a:ext>
            </a:extLst>
          </p:cNvPr>
          <p:cNvSpPr>
            <a:spLocks noGrp="1"/>
          </p:cNvSpPr>
          <p:nvPr>
            <p:ph type="sldNum" sz="quarter" idx="12"/>
          </p:nvPr>
        </p:nvSpPr>
        <p:spPr/>
        <p:txBody>
          <a:bodyPr/>
          <a:lstStyle/>
          <a:p>
            <a:fld id="{89CDCE09-2065-4A17-B56A-52AB06A40070}" type="slidenum">
              <a:rPr lang="en-GB" smtClean="0"/>
              <a:t>‹#›</a:t>
            </a:fld>
            <a:endParaRPr lang="en-GB"/>
          </a:p>
        </p:txBody>
      </p:sp>
    </p:spTree>
    <p:extLst>
      <p:ext uri="{BB962C8B-B14F-4D97-AF65-F5344CB8AC3E}">
        <p14:creationId xmlns:p14="http://schemas.microsoft.com/office/powerpoint/2010/main" val="583505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E0C23-343B-AE5E-2335-9BD24C8C2B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4D6A289-AB91-6E53-2F4A-CB143898C9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43AE43-7BEE-9B93-997F-2366E84866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7534F7-37EE-4917-AEBB-47EF100BEBC6}" type="datetimeFigureOut">
              <a:rPr lang="en-GB" smtClean="0"/>
              <a:t>14/01/2024</a:t>
            </a:fld>
            <a:endParaRPr lang="en-GB"/>
          </a:p>
        </p:txBody>
      </p:sp>
      <p:sp>
        <p:nvSpPr>
          <p:cNvPr id="5" name="Footer Placeholder 4">
            <a:extLst>
              <a:ext uri="{FF2B5EF4-FFF2-40B4-BE49-F238E27FC236}">
                <a16:creationId xmlns:a16="http://schemas.microsoft.com/office/drawing/2014/main" id="{02803DF8-67C4-5A43-F9A5-AA782E63DD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3D0E82-A330-7044-A496-93DC15945A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CDCE09-2065-4A17-B56A-52AB06A40070}" type="slidenum">
              <a:rPr lang="en-GB" smtClean="0"/>
              <a:t>‹#›</a:t>
            </a:fld>
            <a:endParaRPr lang="en-GB"/>
          </a:p>
        </p:txBody>
      </p:sp>
    </p:spTree>
    <p:extLst>
      <p:ext uri="{BB962C8B-B14F-4D97-AF65-F5344CB8AC3E}">
        <p14:creationId xmlns:p14="http://schemas.microsoft.com/office/powerpoint/2010/main" val="3578000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rio-2016-olympiad-brazil-1512643/"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gsouto-digitalteacher.blogspot.com/2016/08/schools-rio-2016-olympic-games-resources.html" TargetMode="External"/><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5" Type="http://schemas.openxmlformats.org/officeDocument/2006/relationships/image" Target="../media/image38.jpeg"/><Relationship Id="rId4" Type="http://schemas.openxmlformats.org/officeDocument/2006/relationships/image" Target="../media/image37.png"/></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eg"/><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2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e-careers.com/connected/10-business-that-failed-due-to-poor-management" TargetMode="External"/><Relationship Id="rId3" Type="http://schemas.openxmlformats.org/officeDocument/2006/relationships/hyperlink" Target="https://www.entrepreneur.com/money-finance/most-businesses-fail-due-to-money-mismanagement-these/380171" TargetMode="External"/><Relationship Id="rId7" Type="http://schemas.openxmlformats.org/officeDocument/2006/relationships/hyperlink" Target="https://ukc-word-edit.officeapps.live.com/we/www.e-careers.com" TargetMode="External"/><Relationship Id="rId2" Type="http://schemas.openxmlformats.org/officeDocument/2006/relationships/hyperlink" Target="https://thecorner.eu/news-the-world/world-economy/what-is-the-economic-impact-of-the-rio-olympic-games/56853/" TargetMode="External"/><Relationship Id="rId1" Type="http://schemas.openxmlformats.org/officeDocument/2006/relationships/slideLayout" Target="../slideLayouts/slideLayout7.xml"/><Relationship Id="rId6" Type="http://schemas.openxmlformats.org/officeDocument/2006/relationships/hyperlink" Target="https://www.cfr.org/backgrounder/economics-hosting-olympic-games#:~:text=Economists%20have%20found%20that%20the" TargetMode="External"/><Relationship Id="rId11" Type="http://schemas.openxmlformats.org/officeDocument/2006/relationships/hyperlink" Target="https://www.theguardian.com/sport/2016/aug/21/rio-olympics-residents-impact-future-legacy" TargetMode="External"/><Relationship Id="rId5" Type="http://schemas.openxmlformats.org/officeDocument/2006/relationships/hyperlink" Target="https://olympics.com/ioc/news/olympic-games-rio-2016-economic-legacy" TargetMode="External"/><Relationship Id="rId10" Type="http://schemas.openxmlformats.org/officeDocument/2006/relationships/hyperlink" Target="https://www.thetravelfoundation.org.uk/" TargetMode="External"/><Relationship Id="rId4" Type="http://schemas.openxmlformats.org/officeDocument/2006/relationships/hyperlink" Target="https://www.forbes.com/sites/forbesfinancecouncil/2023/04/20/financial-resiliency-the-key-to-business-survival/?sh=8a4244c35691" TargetMode="External"/><Relationship Id="rId9" Type="http://schemas.openxmlformats.org/officeDocument/2006/relationships/hyperlink" Target="https://www.statista.com/statistics/1126996/traveler-attitudes-sustainability/#:~:text=With%20a%20growing%20awareness%20of"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N_qXm9HY9Ro"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BDBF5-ECA5-E9DC-8661-69F0D33B5680}"/>
              </a:ext>
            </a:extLst>
          </p:cNvPr>
          <p:cNvSpPr>
            <a:spLocks noGrp="1"/>
          </p:cNvSpPr>
          <p:nvPr>
            <p:ph type="title"/>
          </p:nvPr>
        </p:nvSpPr>
        <p:spPr/>
        <p:txBody>
          <a:bodyPr/>
          <a:lstStyle/>
          <a:p>
            <a:r>
              <a:rPr lang="en-US" b="1"/>
              <a:t>Table of Contents</a:t>
            </a:r>
          </a:p>
        </p:txBody>
      </p:sp>
      <p:sp>
        <p:nvSpPr>
          <p:cNvPr id="3" name="Content Placeholder 2">
            <a:extLst>
              <a:ext uri="{FF2B5EF4-FFF2-40B4-BE49-F238E27FC236}">
                <a16:creationId xmlns:a16="http://schemas.microsoft.com/office/drawing/2014/main" id="{7F354974-FBF8-9CC7-C598-006D978D8A3D}"/>
              </a:ext>
            </a:extLst>
          </p:cNvPr>
          <p:cNvSpPr>
            <a:spLocks noGrp="1"/>
          </p:cNvSpPr>
          <p:nvPr>
            <p:ph idx="1"/>
          </p:nvPr>
        </p:nvSpPr>
        <p:spPr>
          <a:xfrm>
            <a:off x="1295401" y="2556932"/>
            <a:ext cx="9601196" cy="3318936"/>
          </a:xfrm>
        </p:spPr>
        <p:txBody>
          <a:bodyPr>
            <a:normAutofit fontScale="92500" lnSpcReduction="20000"/>
          </a:bodyPr>
          <a:lstStyle/>
          <a:p>
            <a:r>
              <a:rPr lang="en-US"/>
              <a:t>Introduction</a:t>
            </a:r>
          </a:p>
          <a:p>
            <a:r>
              <a:rPr lang="en-US" b="0" i="0">
                <a:solidFill>
                  <a:srgbClr val="343541"/>
                </a:solidFill>
                <a:effectLst/>
              </a:rPr>
              <a:t>Rio 2016 Summer Olympics </a:t>
            </a:r>
          </a:p>
          <a:p>
            <a:r>
              <a:rPr lang="en-US">
                <a:solidFill>
                  <a:srgbClr val="343541"/>
                </a:solidFill>
              </a:rPr>
              <a:t>Economic Impact</a:t>
            </a:r>
          </a:p>
          <a:p>
            <a:r>
              <a:rPr lang="en-US">
                <a:solidFill>
                  <a:srgbClr val="343541"/>
                </a:solidFill>
              </a:rPr>
              <a:t>Social Impact</a:t>
            </a:r>
          </a:p>
          <a:p>
            <a:r>
              <a:rPr lang="en-US">
                <a:solidFill>
                  <a:srgbClr val="343541"/>
                </a:solidFill>
              </a:rPr>
              <a:t>Environmental Impact</a:t>
            </a:r>
          </a:p>
          <a:p>
            <a:r>
              <a:rPr lang="en-US">
                <a:solidFill>
                  <a:srgbClr val="343541"/>
                </a:solidFill>
              </a:rPr>
              <a:t>Overall Evaluation of the Olympics</a:t>
            </a:r>
          </a:p>
          <a:p>
            <a:r>
              <a:rPr lang="en-US">
                <a:solidFill>
                  <a:srgbClr val="343541"/>
                </a:solidFill>
              </a:rPr>
              <a:t>Conclusion</a:t>
            </a:r>
          </a:p>
          <a:p>
            <a:r>
              <a:rPr lang="en-US"/>
              <a:t>Reference</a:t>
            </a:r>
          </a:p>
        </p:txBody>
      </p:sp>
    </p:spTree>
    <p:extLst>
      <p:ext uri="{BB962C8B-B14F-4D97-AF65-F5344CB8AC3E}">
        <p14:creationId xmlns:p14="http://schemas.microsoft.com/office/powerpoint/2010/main" val="2068478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logo of the olympic games&#10;&#10;Description automatically generated">
            <a:extLst>
              <a:ext uri="{FF2B5EF4-FFF2-40B4-BE49-F238E27FC236}">
                <a16:creationId xmlns:a16="http://schemas.microsoft.com/office/drawing/2014/main" id="{FE1825FE-A22E-37DA-4CB8-855504D038B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35" b="9711"/>
          <a:stretch/>
        </p:blipFill>
        <p:spPr>
          <a:xfrm>
            <a:off x="20" y="1282"/>
            <a:ext cx="12191980" cy="6856718"/>
          </a:xfrm>
          <a:prstGeom prst="rect">
            <a:avLst/>
          </a:prstGeom>
        </p:spPr>
      </p:pic>
      <p:sp>
        <p:nvSpPr>
          <p:cNvPr id="12" name="Free-form: Shape 11">
            <a:extLst>
              <a:ext uri="{FF2B5EF4-FFF2-40B4-BE49-F238E27FC236}">
                <a16:creationId xmlns:a16="http://schemas.microsoft.com/office/drawing/2014/main" id="{6B0CAAAA-A105-D4D6-F344-8E49C3AA6477}"/>
              </a:ext>
            </a:extLst>
          </p:cNvPr>
          <p:cNvSpPr/>
          <p:nvPr/>
        </p:nvSpPr>
        <p:spPr>
          <a:xfrm>
            <a:off x="-1" y="0"/>
            <a:ext cx="12188951" cy="1729648"/>
          </a:xfrm>
          <a:custGeom>
            <a:avLst/>
            <a:gdLst/>
            <a:ahLst/>
            <a:cxnLst/>
            <a:rect l="l" t="t" r="r" b="b"/>
            <a:pathLst>
              <a:path w="12188951" h="1729648">
                <a:moveTo>
                  <a:pt x="7803996" y="813172"/>
                </a:moveTo>
                <a:cubicBezTo>
                  <a:pt x="7834165" y="813172"/>
                  <a:pt x="7859162" y="823192"/>
                  <a:pt x="7878987" y="843233"/>
                </a:cubicBezTo>
                <a:cubicBezTo>
                  <a:pt x="7898812" y="863274"/>
                  <a:pt x="7908725" y="888594"/>
                  <a:pt x="7908725" y="919193"/>
                </a:cubicBezTo>
                <a:cubicBezTo>
                  <a:pt x="7908725" y="954534"/>
                  <a:pt x="7899459" y="983194"/>
                  <a:pt x="7880926" y="1005174"/>
                </a:cubicBezTo>
                <a:cubicBezTo>
                  <a:pt x="7861101" y="1028016"/>
                  <a:pt x="7833734" y="1039437"/>
                  <a:pt x="7798824" y="1039437"/>
                </a:cubicBezTo>
                <a:cubicBezTo>
                  <a:pt x="7763915" y="1039437"/>
                  <a:pt x="7736979" y="1027801"/>
                  <a:pt x="7718015" y="1004528"/>
                </a:cubicBezTo>
                <a:cubicBezTo>
                  <a:pt x="7700345" y="982979"/>
                  <a:pt x="7691510" y="954534"/>
                  <a:pt x="7691510" y="919193"/>
                </a:cubicBezTo>
                <a:cubicBezTo>
                  <a:pt x="7691510" y="886439"/>
                  <a:pt x="7702069" y="860580"/>
                  <a:pt x="7723187" y="841617"/>
                </a:cubicBezTo>
                <a:cubicBezTo>
                  <a:pt x="7744306" y="822653"/>
                  <a:pt x="7771242" y="813172"/>
                  <a:pt x="7803996" y="813172"/>
                </a:cubicBezTo>
                <a:close/>
                <a:moveTo>
                  <a:pt x="4800520" y="756282"/>
                </a:moveTo>
                <a:cubicBezTo>
                  <a:pt x="4834136" y="756282"/>
                  <a:pt x="4861503" y="769320"/>
                  <a:pt x="4882622" y="795394"/>
                </a:cubicBezTo>
                <a:cubicBezTo>
                  <a:pt x="4903739" y="821468"/>
                  <a:pt x="4914298" y="851529"/>
                  <a:pt x="4914298" y="885577"/>
                </a:cubicBezTo>
                <a:cubicBezTo>
                  <a:pt x="4914298" y="920486"/>
                  <a:pt x="4904170" y="950439"/>
                  <a:pt x="4883915" y="975436"/>
                </a:cubicBezTo>
                <a:cubicBezTo>
                  <a:pt x="4861934" y="1002157"/>
                  <a:pt x="4834136" y="1015518"/>
                  <a:pt x="4800520" y="1015518"/>
                </a:cubicBezTo>
                <a:cubicBezTo>
                  <a:pt x="4766472" y="1015518"/>
                  <a:pt x="4738459" y="1002157"/>
                  <a:pt x="4716478" y="975436"/>
                </a:cubicBezTo>
                <a:cubicBezTo>
                  <a:pt x="4695791" y="950439"/>
                  <a:pt x="4685447" y="920486"/>
                  <a:pt x="4685447" y="885577"/>
                </a:cubicBezTo>
                <a:cubicBezTo>
                  <a:pt x="4685447" y="851098"/>
                  <a:pt x="4695791" y="821361"/>
                  <a:pt x="4716478" y="796364"/>
                </a:cubicBezTo>
                <a:cubicBezTo>
                  <a:pt x="4738459" y="769643"/>
                  <a:pt x="4766472" y="756282"/>
                  <a:pt x="4800520" y="756282"/>
                </a:cubicBezTo>
                <a:close/>
                <a:moveTo>
                  <a:pt x="6571434" y="645089"/>
                </a:moveTo>
                <a:cubicBezTo>
                  <a:pt x="6614963" y="645089"/>
                  <a:pt x="6650520" y="662544"/>
                  <a:pt x="6678102" y="697453"/>
                </a:cubicBezTo>
                <a:cubicBezTo>
                  <a:pt x="6703961" y="730208"/>
                  <a:pt x="6716890" y="768781"/>
                  <a:pt x="6716890" y="813172"/>
                </a:cubicBezTo>
                <a:cubicBezTo>
                  <a:pt x="6716890" y="856701"/>
                  <a:pt x="6703746" y="895274"/>
                  <a:pt x="6677456" y="928890"/>
                </a:cubicBezTo>
                <a:cubicBezTo>
                  <a:pt x="6649011" y="965524"/>
                  <a:pt x="6613671" y="983841"/>
                  <a:pt x="6571434" y="983841"/>
                </a:cubicBezTo>
                <a:cubicBezTo>
                  <a:pt x="6527474" y="983841"/>
                  <a:pt x="6491703" y="965955"/>
                  <a:pt x="6464120" y="930183"/>
                </a:cubicBezTo>
                <a:cubicBezTo>
                  <a:pt x="6438692" y="896998"/>
                  <a:pt x="6425978" y="857994"/>
                  <a:pt x="6425978" y="813172"/>
                </a:cubicBezTo>
                <a:cubicBezTo>
                  <a:pt x="6425978" y="767488"/>
                  <a:pt x="6438692" y="728699"/>
                  <a:pt x="6464120" y="696807"/>
                </a:cubicBezTo>
                <a:cubicBezTo>
                  <a:pt x="6491272" y="662328"/>
                  <a:pt x="6527043" y="645089"/>
                  <a:pt x="6571434" y="645089"/>
                </a:cubicBezTo>
                <a:close/>
                <a:moveTo>
                  <a:pt x="4158000" y="588200"/>
                </a:moveTo>
                <a:cubicBezTo>
                  <a:pt x="4146364" y="588200"/>
                  <a:pt x="4140546" y="592509"/>
                  <a:pt x="4140546" y="601129"/>
                </a:cubicBezTo>
                <a:cubicBezTo>
                  <a:pt x="4140546" y="603284"/>
                  <a:pt x="4140977" y="607809"/>
                  <a:pt x="4141839" y="614705"/>
                </a:cubicBezTo>
                <a:cubicBezTo>
                  <a:pt x="4151320" y="687110"/>
                  <a:pt x="4156061" y="784512"/>
                  <a:pt x="4156061" y="906910"/>
                </a:cubicBezTo>
                <a:cubicBezTo>
                  <a:pt x="4156061" y="937079"/>
                  <a:pt x="4155414" y="982009"/>
                  <a:pt x="4154122" y="1041700"/>
                </a:cubicBezTo>
                <a:cubicBezTo>
                  <a:pt x="4152829" y="1101391"/>
                  <a:pt x="4152182" y="1146105"/>
                  <a:pt x="4152182" y="1175843"/>
                </a:cubicBezTo>
                <a:cubicBezTo>
                  <a:pt x="4152182" y="1187048"/>
                  <a:pt x="4152613" y="1193513"/>
                  <a:pt x="4153475" y="1195237"/>
                </a:cubicBezTo>
                <a:cubicBezTo>
                  <a:pt x="4155630" y="1199116"/>
                  <a:pt x="4161448" y="1201917"/>
                  <a:pt x="4170930" y="1203641"/>
                </a:cubicBezTo>
                <a:cubicBezTo>
                  <a:pt x="4185583" y="1206227"/>
                  <a:pt x="4218769" y="1207520"/>
                  <a:pt x="4270486" y="1207520"/>
                </a:cubicBezTo>
                <a:cubicBezTo>
                  <a:pt x="4321774" y="1207520"/>
                  <a:pt x="4354743" y="1206227"/>
                  <a:pt x="4369397" y="1203641"/>
                </a:cubicBezTo>
                <a:cubicBezTo>
                  <a:pt x="4380171" y="1201917"/>
                  <a:pt x="4385558" y="1196530"/>
                  <a:pt x="4385558" y="1187479"/>
                </a:cubicBezTo>
                <a:cubicBezTo>
                  <a:pt x="4385558" y="1156449"/>
                  <a:pt x="4384912" y="1109795"/>
                  <a:pt x="4383619" y="1047518"/>
                </a:cubicBezTo>
                <a:cubicBezTo>
                  <a:pt x="4382326" y="985241"/>
                  <a:pt x="4381680" y="938372"/>
                  <a:pt x="4381680" y="906910"/>
                </a:cubicBezTo>
                <a:cubicBezTo>
                  <a:pt x="4381680" y="796148"/>
                  <a:pt x="4386420" y="698746"/>
                  <a:pt x="4395903" y="614705"/>
                </a:cubicBezTo>
                <a:cubicBezTo>
                  <a:pt x="4396764" y="608240"/>
                  <a:pt x="4397195" y="604146"/>
                  <a:pt x="4397195" y="602422"/>
                </a:cubicBezTo>
                <a:cubicBezTo>
                  <a:pt x="4397195" y="593802"/>
                  <a:pt x="4392023" y="589493"/>
                  <a:pt x="4381680" y="589493"/>
                </a:cubicBezTo>
                <a:cubicBezTo>
                  <a:pt x="4369181" y="589493"/>
                  <a:pt x="4350433" y="590570"/>
                  <a:pt x="4325437" y="592725"/>
                </a:cubicBezTo>
                <a:cubicBezTo>
                  <a:pt x="4300440" y="594880"/>
                  <a:pt x="4281692" y="595957"/>
                  <a:pt x="4269193" y="595957"/>
                </a:cubicBezTo>
                <a:cubicBezTo>
                  <a:pt x="4256695" y="595957"/>
                  <a:pt x="4238055" y="594664"/>
                  <a:pt x="4213274" y="592078"/>
                </a:cubicBezTo>
                <a:cubicBezTo>
                  <a:pt x="4188492" y="589493"/>
                  <a:pt x="4170068" y="588200"/>
                  <a:pt x="4158000" y="588200"/>
                </a:cubicBezTo>
                <a:close/>
                <a:moveTo>
                  <a:pt x="4799226" y="556522"/>
                </a:moveTo>
                <a:cubicBezTo>
                  <a:pt x="4699239" y="556522"/>
                  <a:pt x="4619938" y="587661"/>
                  <a:pt x="4561325" y="649938"/>
                </a:cubicBezTo>
                <a:cubicBezTo>
                  <a:pt x="4502711" y="712214"/>
                  <a:pt x="4473404" y="793347"/>
                  <a:pt x="4473404" y="893334"/>
                </a:cubicBezTo>
                <a:cubicBezTo>
                  <a:pt x="4473404" y="988150"/>
                  <a:pt x="4504004" y="1065727"/>
                  <a:pt x="4565203" y="1126064"/>
                </a:cubicBezTo>
                <a:cubicBezTo>
                  <a:pt x="4626403" y="1186402"/>
                  <a:pt x="4704410" y="1216571"/>
                  <a:pt x="4799226" y="1216571"/>
                </a:cubicBezTo>
                <a:cubicBezTo>
                  <a:pt x="4897059" y="1216571"/>
                  <a:pt x="4976036" y="1185971"/>
                  <a:pt x="5036158" y="1124771"/>
                </a:cubicBezTo>
                <a:cubicBezTo>
                  <a:pt x="5096280" y="1063572"/>
                  <a:pt x="5126341" y="983841"/>
                  <a:pt x="5126341" y="885577"/>
                </a:cubicBezTo>
                <a:cubicBezTo>
                  <a:pt x="5126341" y="788175"/>
                  <a:pt x="5096173" y="708982"/>
                  <a:pt x="5035835" y="647998"/>
                </a:cubicBezTo>
                <a:cubicBezTo>
                  <a:pt x="4975498" y="587014"/>
                  <a:pt x="4896628" y="556522"/>
                  <a:pt x="4799226" y="556522"/>
                </a:cubicBezTo>
                <a:close/>
                <a:moveTo>
                  <a:pt x="3621228" y="484764"/>
                </a:moveTo>
                <a:cubicBezTo>
                  <a:pt x="3678118" y="484764"/>
                  <a:pt x="3719923" y="492522"/>
                  <a:pt x="3746644" y="508037"/>
                </a:cubicBezTo>
                <a:cubicBezTo>
                  <a:pt x="3781123" y="528293"/>
                  <a:pt x="3798362" y="564711"/>
                  <a:pt x="3798362" y="617291"/>
                </a:cubicBezTo>
                <a:cubicBezTo>
                  <a:pt x="3798362" y="692282"/>
                  <a:pt x="3751169" y="729777"/>
                  <a:pt x="3656784" y="729777"/>
                </a:cubicBezTo>
                <a:cubicBezTo>
                  <a:pt x="3627909" y="729777"/>
                  <a:pt x="3600326" y="727838"/>
                  <a:pt x="3574036" y="723959"/>
                </a:cubicBezTo>
                <a:cubicBezTo>
                  <a:pt x="3560245" y="721804"/>
                  <a:pt x="3553349" y="719649"/>
                  <a:pt x="3553349" y="717494"/>
                </a:cubicBezTo>
                <a:cubicBezTo>
                  <a:pt x="3553349" y="708012"/>
                  <a:pt x="3553133" y="693575"/>
                  <a:pt x="3552703" y="674180"/>
                </a:cubicBezTo>
                <a:cubicBezTo>
                  <a:pt x="3552272" y="654786"/>
                  <a:pt x="3552056" y="640133"/>
                  <a:pt x="3552056" y="630220"/>
                </a:cubicBezTo>
                <a:cubicBezTo>
                  <a:pt x="3552056" y="560401"/>
                  <a:pt x="3553349" y="518165"/>
                  <a:pt x="3555935" y="503512"/>
                </a:cubicBezTo>
                <a:cubicBezTo>
                  <a:pt x="3558521" y="491013"/>
                  <a:pt x="3580285" y="484764"/>
                  <a:pt x="3621228" y="484764"/>
                </a:cubicBezTo>
                <a:close/>
                <a:moveTo>
                  <a:pt x="6571434" y="405248"/>
                </a:moveTo>
                <a:cubicBezTo>
                  <a:pt x="6461103" y="405248"/>
                  <a:pt x="6368873" y="445976"/>
                  <a:pt x="6294744" y="527431"/>
                </a:cubicBezTo>
                <a:cubicBezTo>
                  <a:pt x="6222339" y="606301"/>
                  <a:pt x="6186137" y="701548"/>
                  <a:pt x="6186137" y="813172"/>
                </a:cubicBezTo>
                <a:cubicBezTo>
                  <a:pt x="6186137" y="924365"/>
                  <a:pt x="6222339" y="1019827"/>
                  <a:pt x="6294744" y="1099559"/>
                </a:cubicBezTo>
                <a:cubicBezTo>
                  <a:pt x="6368873" y="1182308"/>
                  <a:pt x="6461103" y="1223682"/>
                  <a:pt x="6571434" y="1223682"/>
                </a:cubicBezTo>
                <a:cubicBezTo>
                  <a:pt x="6681766" y="1223682"/>
                  <a:pt x="6774211" y="1182308"/>
                  <a:pt x="6848771" y="1099559"/>
                </a:cubicBezTo>
                <a:cubicBezTo>
                  <a:pt x="6920745" y="1019827"/>
                  <a:pt x="6956732" y="924365"/>
                  <a:pt x="6956732" y="813172"/>
                </a:cubicBezTo>
                <a:cubicBezTo>
                  <a:pt x="6956732" y="701979"/>
                  <a:pt x="6920529" y="606732"/>
                  <a:pt x="6848124" y="527431"/>
                </a:cubicBezTo>
                <a:cubicBezTo>
                  <a:pt x="6773996" y="445976"/>
                  <a:pt x="6681766" y="405248"/>
                  <a:pt x="6571434" y="405248"/>
                </a:cubicBezTo>
                <a:close/>
                <a:moveTo>
                  <a:pt x="5793189" y="405248"/>
                </a:moveTo>
                <a:cubicBezTo>
                  <a:pt x="5742764" y="405248"/>
                  <a:pt x="5690831" y="411713"/>
                  <a:pt x="5637389" y="424642"/>
                </a:cubicBezTo>
                <a:cubicBezTo>
                  <a:pt x="5577483" y="439295"/>
                  <a:pt x="5529643" y="459336"/>
                  <a:pt x="5493872" y="484764"/>
                </a:cubicBezTo>
                <a:cubicBezTo>
                  <a:pt x="5486545" y="489936"/>
                  <a:pt x="5482882" y="495323"/>
                  <a:pt x="5482882" y="500926"/>
                </a:cubicBezTo>
                <a:cubicBezTo>
                  <a:pt x="5482882" y="508253"/>
                  <a:pt x="5485468" y="519458"/>
                  <a:pt x="5490640" y="534542"/>
                </a:cubicBezTo>
                <a:cubicBezTo>
                  <a:pt x="5496242" y="552213"/>
                  <a:pt x="5499475" y="563849"/>
                  <a:pt x="5500338" y="569452"/>
                </a:cubicBezTo>
                <a:cubicBezTo>
                  <a:pt x="5502492" y="581519"/>
                  <a:pt x="5503569" y="600914"/>
                  <a:pt x="5503569" y="627634"/>
                </a:cubicBezTo>
                <a:cubicBezTo>
                  <a:pt x="5503569" y="662113"/>
                  <a:pt x="5510896" y="679352"/>
                  <a:pt x="5525550" y="679352"/>
                </a:cubicBezTo>
                <a:cubicBezTo>
                  <a:pt x="5527704" y="679352"/>
                  <a:pt x="5539341" y="672672"/>
                  <a:pt x="5560459" y="659311"/>
                </a:cubicBezTo>
                <a:cubicBezTo>
                  <a:pt x="5585456" y="642934"/>
                  <a:pt x="5609375" y="630436"/>
                  <a:pt x="5632217" y="621816"/>
                </a:cubicBezTo>
                <a:cubicBezTo>
                  <a:pt x="5666264" y="608025"/>
                  <a:pt x="5700528" y="601129"/>
                  <a:pt x="5735006" y="601129"/>
                </a:cubicBezTo>
                <a:cubicBezTo>
                  <a:pt x="5765606" y="601129"/>
                  <a:pt x="5792004" y="611580"/>
                  <a:pt x="5814200" y="632483"/>
                </a:cubicBezTo>
                <a:cubicBezTo>
                  <a:pt x="5836395" y="653386"/>
                  <a:pt x="5847492" y="679137"/>
                  <a:pt x="5847492" y="709736"/>
                </a:cubicBezTo>
                <a:cubicBezTo>
                  <a:pt x="5847492" y="745077"/>
                  <a:pt x="5818402" y="798088"/>
                  <a:pt x="5760219" y="868768"/>
                </a:cubicBezTo>
                <a:cubicBezTo>
                  <a:pt x="5714535" y="924796"/>
                  <a:pt x="5669928" y="971127"/>
                  <a:pt x="5626399" y="1007760"/>
                </a:cubicBezTo>
                <a:cubicBezTo>
                  <a:pt x="5614331" y="1017673"/>
                  <a:pt x="5587180" y="1025430"/>
                  <a:pt x="5544943" y="1031033"/>
                </a:cubicBezTo>
                <a:cubicBezTo>
                  <a:pt x="5508742" y="1035774"/>
                  <a:pt x="5490640" y="1042885"/>
                  <a:pt x="5490640" y="1052367"/>
                </a:cubicBezTo>
                <a:cubicBezTo>
                  <a:pt x="5490640" y="1058831"/>
                  <a:pt x="5496027" y="1084044"/>
                  <a:pt x="5506802" y="1128004"/>
                </a:cubicBezTo>
                <a:cubicBezTo>
                  <a:pt x="5511973" y="1156880"/>
                  <a:pt x="5515206" y="1178644"/>
                  <a:pt x="5516499" y="1193298"/>
                </a:cubicBezTo>
                <a:cubicBezTo>
                  <a:pt x="5517792" y="1204072"/>
                  <a:pt x="5524041" y="1209459"/>
                  <a:pt x="5535246" y="1209459"/>
                </a:cubicBezTo>
                <a:cubicBezTo>
                  <a:pt x="5567570" y="1209459"/>
                  <a:pt x="5616918" y="1207628"/>
                  <a:pt x="5683288" y="1203964"/>
                </a:cubicBezTo>
                <a:cubicBezTo>
                  <a:pt x="5749660" y="1200301"/>
                  <a:pt x="5799438" y="1198469"/>
                  <a:pt x="5832624" y="1198469"/>
                </a:cubicBezTo>
                <a:cubicBezTo>
                  <a:pt x="5939938" y="1198469"/>
                  <a:pt x="6013205" y="1202779"/>
                  <a:pt x="6052424" y="1211399"/>
                </a:cubicBezTo>
                <a:cubicBezTo>
                  <a:pt x="6087765" y="1219587"/>
                  <a:pt x="6108021" y="1223682"/>
                  <a:pt x="6113192" y="1223682"/>
                </a:cubicBezTo>
                <a:cubicBezTo>
                  <a:pt x="6127415" y="1223682"/>
                  <a:pt x="6134526" y="1218294"/>
                  <a:pt x="6134526" y="1207520"/>
                </a:cubicBezTo>
                <a:cubicBezTo>
                  <a:pt x="6134526" y="1196745"/>
                  <a:pt x="6134741" y="1180260"/>
                  <a:pt x="6135172" y="1158065"/>
                </a:cubicBezTo>
                <a:cubicBezTo>
                  <a:pt x="6135604" y="1135869"/>
                  <a:pt x="6135819" y="1119600"/>
                  <a:pt x="6135819" y="1109256"/>
                </a:cubicBezTo>
                <a:cubicBezTo>
                  <a:pt x="6135819" y="1098913"/>
                  <a:pt x="6136897" y="1083828"/>
                  <a:pt x="6139051" y="1064003"/>
                </a:cubicBezTo>
                <a:cubicBezTo>
                  <a:pt x="6141206" y="1044178"/>
                  <a:pt x="6142284" y="1029309"/>
                  <a:pt x="6142284" y="1019397"/>
                </a:cubicBezTo>
                <a:cubicBezTo>
                  <a:pt x="6142284" y="1003450"/>
                  <a:pt x="6135819" y="995477"/>
                  <a:pt x="6122890" y="995477"/>
                </a:cubicBezTo>
                <a:cubicBezTo>
                  <a:pt x="6059535" y="995477"/>
                  <a:pt x="5972046" y="998278"/>
                  <a:pt x="5860422" y="1003881"/>
                </a:cubicBezTo>
                <a:cubicBezTo>
                  <a:pt x="6017730" y="865105"/>
                  <a:pt x="6096384" y="743784"/>
                  <a:pt x="6096384" y="639917"/>
                </a:cubicBezTo>
                <a:cubicBezTo>
                  <a:pt x="6096384" y="561910"/>
                  <a:pt x="6063845" y="501788"/>
                  <a:pt x="5998767" y="459552"/>
                </a:cubicBezTo>
                <a:cubicBezTo>
                  <a:pt x="5943601" y="423349"/>
                  <a:pt x="5875075" y="405248"/>
                  <a:pt x="5793189" y="405248"/>
                </a:cubicBezTo>
                <a:close/>
                <a:moveTo>
                  <a:pt x="7960442" y="397490"/>
                </a:moveTo>
                <a:cubicBezTo>
                  <a:pt x="7822959" y="397490"/>
                  <a:pt x="7705301" y="438864"/>
                  <a:pt x="7607469" y="521613"/>
                </a:cubicBezTo>
                <a:cubicBezTo>
                  <a:pt x="7504464" y="609102"/>
                  <a:pt x="7452962" y="720295"/>
                  <a:pt x="7452962" y="855193"/>
                </a:cubicBezTo>
                <a:cubicBezTo>
                  <a:pt x="7452962" y="962076"/>
                  <a:pt x="7483346" y="1048703"/>
                  <a:pt x="7544114" y="1115074"/>
                </a:cubicBezTo>
                <a:cubicBezTo>
                  <a:pt x="7607038" y="1184031"/>
                  <a:pt x="7691510" y="1218510"/>
                  <a:pt x="7797531" y="1218510"/>
                </a:cubicBezTo>
                <a:cubicBezTo>
                  <a:pt x="7896226" y="1218510"/>
                  <a:pt x="7975527" y="1193082"/>
                  <a:pt x="8035433" y="1142226"/>
                </a:cubicBezTo>
                <a:cubicBezTo>
                  <a:pt x="8099219" y="1088354"/>
                  <a:pt x="8131111" y="1013147"/>
                  <a:pt x="8131111" y="916607"/>
                </a:cubicBezTo>
                <a:cubicBezTo>
                  <a:pt x="8131111" y="842048"/>
                  <a:pt x="8106545" y="781926"/>
                  <a:pt x="8057413" y="736242"/>
                </a:cubicBezTo>
                <a:cubicBezTo>
                  <a:pt x="8010006" y="692282"/>
                  <a:pt x="7948806" y="670302"/>
                  <a:pt x="7873815" y="670302"/>
                </a:cubicBezTo>
                <a:cubicBezTo>
                  <a:pt x="7829424" y="670302"/>
                  <a:pt x="7788481" y="678706"/>
                  <a:pt x="7750985" y="695514"/>
                </a:cubicBezTo>
                <a:cubicBezTo>
                  <a:pt x="7746245" y="697238"/>
                  <a:pt x="7743013" y="698100"/>
                  <a:pt x="7741288" y="698100"/>
                </a:cubicBezTo>
                <a:cubicBezTo>
                  <a:pt x="7738702" y="698100"/>
                  <a:pt x="7737409" y="696807"/>
                  <a:pt x="7737409" y="694221"/>
                </a:cubicBezTo>
                <a:cubicBezTo>
                  <a:pt x="7737409" y="690342"/>
                  <a:pt x="7739780" y="684524"/>
                  <a:pt x="7744521" y="676766"/>
                </a:cubicBezTo>
                <a:cubicBezTo>
                  <a:pt x="7764777" y="643150"/>
                  <a:pt x="7802919" y="618153"/>
                  <a:pt x="7858946" y="601776"/>
                </a:cubicBezTo>
                <a:cubicBezTo>
                  <a:pt x="7902045" y="588846"/>
                  <a:pt x="7949022" y="582381"/>
                  <a:pt x="7999877" y="582381"/>
                </a:cubicBezTo>
                <a:cubicBezTo>
                  <a:pt x="8018840" y="582381"/>
                  <a:pt x="8028322" y="572469"/>
                  <a:pt x="8028322" y="552644"/>
                </a:cubicBezTo>
                <a:cubicBezTo>
                  <a:pt x="8028322" y="544455"/>
                  <a:pt x="8011729" y="497909"/>
                  <a:pt x="7978544" y="413006"/>
                </a:cubicBezTo>
                <a:cubicBezTo>
                  <a:pt x="7974665" y="402662"/>
                  <a:pt x="7968631" y="397490"/>
                  <a:pt x="7960442" y="397490"/>
                </a:cubicBezTo>
                <a:close/>
                <a:moveTo>
                  <a:pt x="7184662" y="387793"/>
                </a:moveTo>
                <a:cubicBezTo>
                  <a:pt x="7179490" y="387793"/>
                  <a:pt x="7173241" y="392318"/>
                  <a:pt x="7165914" y="401369"/>
                </a:cubicBezTo>
                <a:cubicBezTo>
                  <a:pt x="7129712" y="445760"/>
                  <a:pt x="7079933" y="481101"/>
                  <a:pt x="7016579" y="507391"/>
                </a:cubicBezTo>
                <a:cubicBezTo>
                  <a:pt x="7005805" y="511700"/>
                  <a:pt x="7000417" y="518165"/>
                  <a:pt x="7000417" y="526785"/>
                </a:cubicBezTo>
                <a:cubicBezTo>
                  <a:pt x="7000417" y="541869"/>
                  <a:pt x="7000633" y="564065"/>
                  <a:pt x="7001064" y="593371"/>
                </a:cubicBezTo>
                <a:cubicBezTo>
                  <a:pt x="7001495" y="622678"/>
                  <a:pt x="7001710" y="644658"/>
                  <a:pt x="7001710" y="659311"/>
                </a:cubicBezTo>
                <a:cubicBezTo>
                  <a:pt x="7001710" y="675258"/>
                  <a:pt x="7008391" y="683231"/>
                  <a:pt x="7021751" y="683231"/>
                </a:cubicBezTo>
                <a:cubicBezTo>
                  <a:pt x="7030801" y="683231"/>
                  <a:pt x="7044054" y="680645"/>
                  <a:pt x="7061509" y="675473"/>
                </a:cubicBezTo>
                <a:cubicBezTo>
                  <a:pt x="7078964" y="670302"/>
                  <a:pt x="7092001" y="667716"/>
                  <a:pt x="7100620" y="667716"/>
                </a:cubicBezTo>
                <a:cubicBezTo>
                  <a:pt x="7106224" y="667716"/>
                  <a:pt x="7109025" y="673749"/>
                  <a:pt x="7109025" y="685817"/>
                </a:cubicBezTo>
                <a:lnTo>
                  <a:pt x="7109025" y="877819"/>
                </a:lnTo>
                <a:cubicBezTo>
                  <a:pt x="7109025" y="912729"/>
                  <a:pt x="7106008" y="1012501"/>
                  <a:pt x="7099974" y="1177136"/>
                </a:cubicBezTo>
                <a:lnTo>
                  <a:pt x="7099327" y="1184247"/>
                </a:lnTo>
                <a:cubicBezTo>
                  <a:pt x="7098897" y="1198038"/>
                  <a:pt x="7106654" y="1204934"/>
                  <a:pt x="7122600" y="1204934"/>
                </a:cubicBezTo>
                <a:cubicBezTo>
                  <a:pt x="7143288" y="1204934"/>
                  <a:pt x="7174318" y="1204718"/>
                  <a:pt x="7215692" y="1204288"/>
                </a:cubicBezTo>
                <a:cubicBezTo>
                  <a:pt x="7257067" y="1203856"/>
                  <a:pt x="7288097" y="1203641"/>
                  <a:pt x="7308784" y="1203641"/>
                </a:cubicBezTo>
                <a:cubicBezTo>
                  <a:pt x="7317404" y="1203641"/>
                  <a:pt x="7325378" y="1200193"/>
                  <a:pt x="7332704" y="1193298"/>
                </a:cubicBezTo>
                <a:cubicBezTo>
                  <a:pt x="7340031" y="1186402"/>
                  <a:pt x="7343694" y="1178860"/>
                  <a:pt x="7343694" y="1170671"/>
                </a:cubicBezTo>
                <a:cubicBezTo>
                  <a:pt x="7343694" y="1121108"/>
                  <a:pt x="7343371" y="1046548"/>
                  <a:pt x="7342724" y="946992"/>
                </a:cubicBezTo>
                <a:cubicBezTo>
                  <a:pt x="7342078" y="847435"/>
                  <a:pt x="7341754" y="772875"/>
                  <a:pt x="7341754" y="723312"/>
                </a:cubicBezTo>
                <a:cubicBezTo>
                  <a:pt x="7341754" y="575486"/>
                  <a:pt x="7344125" y="482609"/>
                  <a:pt x="7348866" y="444683"/>
                </a:cubicBezTo>
                <a:cubicBezTo>
                  <a:pt x="7349728" y="438218"/>
                  <a:pt x="7350159" y="433693"/>
                  <a:pt x="7350159" y="431107"/>
                </a:cubicBezTo>
                <a:cubicBezTo>
                  <a:pt x="7350159" y="423349"/>
                  <a:pt x="7347142" y="418608"/>
                  <a:pt x="7341108" y="416884"/>
                </a:cubicBezTo>
                <a:cubicBezTo>
                  <a:pt x="7307923" y="411282"/>
                  <a:pt x="7282710" y="407403"/>
                  <a:pt x="7265471" y="405248"/>
                </a:cubicBezTo>
                <a:cubicBezTo>
                  <a:pt x="7233147" y="397921"/>
                  <a:pt x="7208797" y="392534"/>
                  <a:pt x="7192419" y="389086"/>
                </a:cubicBezTo>
                <a:cubicBezTo>
                  <a:pt x="7188110" y="388224"/>
                  <a:pt x="7185524" y="387793"/>
                  <a:pt x="7184662" y="387793"/>
                </a:cubicBezTo>
                <a:close/>
                <a:moveTo>
                  <a:pt x="4271779" y="314095"/>
                </a:moveTo>
                <a:cubicBezTo>
                  <a:pt x="4237301" y="314095"/>
                  <a:pt x="4207779" y="324008"/>
                  <a:pt x="4183213" y="343833"/>
                </a:cubicBezTo>
                <a:cubicBezTo>
                  <a:pt x="4156492" y="365382"/>
                  <a:pt x="4143131" y="392965"/>
                  <a:pt x="4143131" y="426581"/>
                </a:cubicBezTo>
                <a:cubicBezTo>
                  <a:pt x="4143131" y="461922"/>
                  <a:pt x="4156061" y="489936"/>
                  <a:pt x="4181920" y="510623"/>
                </a:cubicBezTo>
                <a:cubicBezTo>
                  <a:pt x="4205624" y="529586"/>
                  <a:pt x="4235577" y="539068"/>
                  <a:pt x="4271779" y="539068"/>
                </a:cubicBezTo>
                <a:cubicBezTo>
                  <a:pt x="4356252" y="539068"/>
                  <a:pt x="4398488" y="501572"/>
                  <a:pt x="4398488" y="426581"/>
                </a:cubicBezTo>
                <a:cubicBezTo>
                  <a:pt x="4398488" y="393396"/>
                  <a:pt x="4385343" y="366029"/>
                  <a:pt x="4359054" y="344480"/>
                </a:cubicBezTo>
                <a:cubicBezTo>
                  <a:pt x="4334487" y="324223"/>
                  <a:pt x="4305397" y="314095"/>
                  <a:pt x="4271779" y="314095"/>
                </a:cubicBezTo>
                <a:close/>
                <a:moveTo>
                  <a:pt x="3708502" y="292762"/>
                </a:moveTo>
                <a:cubicBezTo>
                  <a:pt x="3661094" y="292762"/>
                  <a:pt x="3597525" y="293624"/>
                  <a:pt x="3517793" y="295348"/>
                </a:cubicBezTo>
                <a:cubicBezTo>
                  <a:pt x="3400135" y="297934"/>
                  <a:pt x="3334303" y="300519"/>
                  <a:pt x="3320296" y="303105"/>
                </a:cubicBezTo>
                <a:cubicBezTo>
                  <a:pt x="3306289" y="305691"/>
                  <a:pt x="3299501" y="310647"/>
                  <a:pt x="3299932" y="317974"/>
                </a:cubicBezTo>
                <a:lnTo>
                  <a:pt x="3300578" y="327025"/>
                </a:lnTo>
                <a:cubicBezTo>
                  <a:pt x="3308767" y="429167"/>
                  <a:pt x="3312861" y="571391"/>
                  <a:pt x="3312861" y="753696"/>
                </a:cubicBezTo>
                <a:cubicBezTo>
                  <a:pt x="3312861" y="801535"/>
                  <a:pt x="3310599" y="873294"/>
                  <a:pt x="3306073" y="968972"/>
                </a:cubicBezTo>
                <a:cubicBezTo>
                  <a:pt x="3301548" y="1064650"/>
                  <a:pt x="3299285" y="1136192"/>
                  <a:pt x="3299285" y="1183600"/>
                </a:cubicBezTo>
                <a:cubicBezTo>
                  <a:pt x="3299285" y="1194375"/>
                  <a:pt x="3305535" y="1201055"/>
                  <a:pt x="3318033" y="1203641"/>
                </a:cubicBezTo>
                <a:cubicBezTo>
                  <a:pt x="3330531" y="1206227"/>
                  <a:pt x="3367596" y="1207520"/>
                  <a:pt x="3429226" y="1207520"/>
                </a:cubicBezTo>
                <a:cubicBezTo>
                  <a:pt x="3483099" y="1207520"/>
                  <a:pt x="3522749" y="1206658"/>
                  <a:pt x="3548177" y="1204934"/>
                </a:cubicBezTo>
                <a:cubicBezTo>
                  <a:pt x="3554211" y="1204503"/>
                  <a:pt x="3560245" y="1204072"/>
                  <a:pt x="3566278" y="1203641"/>
                </a:cubicBezTo>
                <a:cubicBezTo>
                  <a:pt x="3570157" y="1202348"/>
                  <a:pt x="3572097" y="1198038"/>
                  <a:pt x="3572097" y="1190712"/>
                </a:cubicBezTo>
                <a:cubicBezTo>
                  <a:pt x="3572097" y="1161405"/>
                  <a:pt x="3569403" y="1117660"/>
                  <a:pt x="3564016" y="1059478"/>
                </a:cubicBezTo>
                <a:cubicBezTo>
                  <a:pt x="3558628" y="1001295"/>
                  <a:pt x="3555935" y="957551"/>
                  <a:pt x="3555935" y="928244"/>
                </a:cubicBezTo>
                <a:cubicBezTo>
                  <a:pt x="3555935" y="906264"/>
                  <a:pt x="3559167" y="895274"/>
                  <a:pt x="3565632" y="895274"/>
                </a:cubicBezTo>
                <a:cubicBezTo>
                  <a:pt x="3622952" y="895274"/>
                  <a:pt x="3645148" y="894843"/>
                  <a:pt x="3632218" y="893981"/>
                </a:cubicBezTo>
                <a:cubicBezTo>
                  <a:pt x="3660232" y="895705"/>
                  <a:pt x="3678118" y="904971"/>
                  <a:pt x="3685876" y="921779"/>
                </a:cubicBezTo>
                <a:cubicBezTo>
                  <a:pt x="3721647" y="1005821"/>
                  <a:pt x="3747937" y="1069390"/>
                  <a:pt x="3764745" y="1112489"/>
                </a:cubicBezTo>
                <a:cubicBezTo>
                  <a:pt x="3777244" y="1145674"/>
                  <a:pt x="3786725" y="1170671"/>
                  <a:pt x="3793190" y="1187479"/>
                </a:cubicBezTo>
                <a:cubicBezTo>
                  <a:pt x="3796638" y="1194806"/>
                  <a:pt x="3799655" y="1199116"/>
                  <a:pt x="3802241" y="1200409"/>
                </a:cubicBezTo>
                <a:cubicBezTo>
                  <a:pt x="3803533" y="1201271"/>
                  <a:pt x="3808921" y="1202348"/>
                  <a:pt x="3818402" y="1203641"/>
                </a:cubicBezTo>
                <a:cubicBezTo>
                  <a:pt x="3838659" y="1206227"/>
                  <a:pt x="3877016" y="1207520"/>
                  <a:pt x="3933475" y="1207520"/>
                </a:cubicBezTo>
                <a:cubicBezTo>
                  <a:pt x="3999415" y="1207520"/>
                  <a:pt x="4040573" y="1206227"/>
                  <a:pt x="4056951" y="1203641"/>
                </a:cubicBezTo>
                <a:cubicBezTo>
                  <a:pt x="4065570" y="1202348"/>
                  <a:pt x="4069880" y="1200193"/>
                  <a:pt x="4069880" y="1197176"/>
                </a:cubicBezTo>
                <a:cubicBezTo>
                  <a:pt x="4069880" y="1185971"/>
                  <a:pt x="4043590" y="1126064"/>
                  <a:pt x="3991011" y="1017457"/>
                </a:cubicBezTo>
                <a:cubicBezTo>
                  <a:pt x="3938431" y="908850"/>
                  <a:pt x="3912141" y="854762"/>
                  <a:pt x="3912141" y="855193"/>
                </a:cubicBezTo>
                <a:cubicBezTo>
                  <a:pt x="3912141" y="849159"/>
                  <a:pt x="3917097" y="842694"/>
                  <a:pt x="3927010" y="835798"/>
                </a:cubicBezTo>
                <a:cubicBezTo>
                  <a:pt x="3975711" y="800458"/>
                  <a:pt x="4009112" y="764040"/>
                  <a:pt x="4027213" y="726545"/>
                </a:cubicBezTo>
                <a:cubicBezTo>
                  <a:pt x="4045314" y="689049"/>
                  <a:pt x="4054365" y="638840"/>
                  <a:pt x="4054365" y="575917"/>
                </a:cubicBezTo>
                <a:cubicBezTo>
                  <a:pt x="4054365" y="481532"/>
                  <a:pt x="4019240" y="409342"/>
                  <a:pt x="3948990" y="359348"/>
                </a:cubicBezTo>
                <a:cubicBezTo>
                  <a:pt x="3886929" y="314957"/>
                  <a:pt x="3806766" y="292762"/>
                  <a:pt x="3708502" y="292762"/>
                </a:cubicBezTo>
                <a:close/>
                <a:moveTo>
                  <a:pt x="0" y="0"/>
                </a:moveTo>
                <a:lnTo>
                  <a:pt x="12188951" y="0"/>
                </a:lnTo>
                <a:lnTo>
                  <a:pt x="12188951" y="1729648"/>
                </a:lnTo>
                <a:lnTo>
                  <a:pt x="0" y="172964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Tree>
    <p:extLst>
      <p:ext uri="{BB962C8B-B14F-4D97-AF65-F5344CB8AC3E}">
        <p14:creationId xmlns:p14="http://schemas.microsoft.com/office/powerpoint/2010/main" val="244020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large stadium with lights and people in the background&#10;&#10;Description automatically generated">
            <a:extLst>
              <a:ext uri="{FF2B5EF4-FFF2-40B4-BE49-F238E27FC236}">
                <a16:creationId xmlns:a16="http://schemas.microsoft.com/office/drawing/2014/main" id="{50DE178B-3CC2-18C0-147E-91C8E455B6A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091" r="9091"/>
          <a:stretch/>
        </p:blipFill>
        <p:spPr>
          <a:xfrm>
            <a:off x="-1725283" y="-100642"/>
            <a:ext cx="12192000" cy="6858000"/>
          </a:xfrm>
          <a:prstGeom prst="rect">
            <a:avLst/>
          </a:prstGeom>
        </p:spPr>
      </p:pic>
      <p:sp>
        <p:nvSpPr>
          <p:cNvPr id="22" name="Rectangle 2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58440-661F-6CB1-2812-5FB74EDAFEB7}"/>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Introduction</a:t>
            </a:r>
          </a:p>
        </p:txBody>
      </p:sp>
      <p:sp>
        <p:nvSpPr>
          <p:cNvPr id="24" name="Rectangle: Rounded Corners 2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F60D84E9-21F7-8F78-29A4-FBAD7838C870}"/>
              </a:ext>
            </a:extLst>
          </p:cNvPr>
          <p:cNvSpPr txBox="1"/>
          <p:nvPr/>
        </p:nvSpPr>
        <p:spPr>
          <a:xfrm>
            <a:off x="9732674"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souto-digitalteacher.blogspot.com/2016/08/schools-rio-2016-olympic-games-resource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3" name="TextBox 2">
            <a:extLst>
              <a:ext uri="{FF2B5EF4-FFF2-40B4-BE49-F238E27FC236}">
                <a16:creationId xmlns:a16="http://schemas.microsoft.com/office/drawing/2014/main" id="{DB46BA98-132A-F6B6-E8F4-20B0E9905073}"/>
              </a:ext>
            </a:extLst>
          </p:cNvPr>
          <p:cNvSpPr txBox="1"/>
          <p:nvPr/>
        </p:nvSpPr>
        <p:spPr>
          <a:xfrm>
            <a:off x="2813538" y="5722628"/>
            <a:ext cx="4360985" cy="461665"/>
          </a:xfrm>
          <a:prstGeom prst="rect">
            <a:avLst/>
          </a:prstGeom>
          <a:noFill/>
        </p:spPr>
        <p:txBody>
          <a:bodyPr wrap="square" rtlCol="0">
            <a:spAutoFit/>
          </a:bodyPr>
          <a:lstStyle/>
          <a:p>
            <a:pPr algn="ctr"/>
            <a:r>
              <a:rPr lang="en-GB" sz="2400"/>
              <a:t>Sinead, Kerene &amp; Scott</a:t>
            </a:r>
          </a:p>
        </p:txBody>
      </p:sp>
    </p:spTree>
    <p:extLst>
      <p:ext uri="{BB962C8B-B14F-4D97-AF65-F5344CB8AC3E}">
        <p14:creationId xmlns:p14="http://schemas.microsoft.com/office/powerpoint/2010/main" val="4125023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Isosceles Triangle 3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building with columns&#10;&#10;Description automatically generated">
            <a:extLst>
              <a:ext uri="{FF2B5EF4-FFF2-40B4-BE49-F238E27FC236}">
                <a16:creationId xmlns:a16="http://schemas.microsoft.com/office/drawing/2014/main" id="{DE73EFE2-B672-7249-505E-B694F6DEF2AE}"/>
              </a:ext>
            </a:extLst>
          </p:cNvPr>
          <p:cNvPicPr>
            <a:picLocks noChangeAspect="1"/>
          </p:cNvPicPr>
          <p:nvPr/>
        </p:nvPicPr>
        <p:blipFill>
          <a:blip r:embed="rId2"/>
          <a:stretch>
            <a:fillRect/>
          </a:stretch>
        </p:blipFill>
        <p:spPr>
          <a:xfrm>
            <a:off x="2047320" y="1382351"/>
            <a:ext cx="7428086" cy="5571065"/>
          </a:xfrm>
          <a:prstGeom prst="rect">
            <a:avLst/>
          </a:prstGeom>
          <a:ln>
            <a:noFill/>
          </a:ln>
        </p:spPr>
      </p:pic>
      <p:sp>
        <p:nvSpPr>
          <p:cNvPr id="36" name="Isosceles Triangle 3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42795AE-16EC-9DE1-32B7-446C6A674DC5}"/>
              </a:ext>
            </a:extLst>
          </p:cNvPr>
          <p:cNvSpPr txBox="1"/>
          <p:nvPr/>
        </p:nvSpPr>
        <p:spPr>
          <a:xfrm>
            <a:off x="1546989" y="283455"/>
            <a:ext cx="82272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Calibri"/>
              </a:rPr>
              <a:t>Mair (2019) and Getz (2017) argue, we should no longer merely be trying to run “sustainable events”; rather, we should focus on how events can contribute to the sustainable economic, social and environmental development of the places which host them. </a:t>
            </a:r>
          </a:p>
        </p:txBody>
      </p:sp>
    </p:spTree>
    <p:extLst>
      <p:ext uri="{BB962C8B-B14F-4D97-AF65-F5344CB8AC3E}">
        <p14:creationId xmlns:p14="http://schemas.microsoft.com/office/powerpoint/2010/main" val="317997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48" name="Rectangle 47">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B99303F-E76E-438B-BF80-A9A32BD40817}"/>
              </a:ext>
            </a:extLst>
          </p:cNvPr>
          <p:cNvSpPr txBox="1"/>
          <p:nvPr/>
        </p:nvSpPr>
        <p:spPr>
          <a:xfrm>
            <a:off x="1055715" y="2508105"/>
            <a:ext cx="5040285" cy="363249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81% of traveler's worldwide believe that sustainable travel is important.</a:t>
            </a:r>
          </a:p>
        </p:txBody>
      </p:sp>
      <p:pic>
        <p:nvPicPr>
          <p:cNvPr id="4" name="Picture 3" descr="A logo for a travel foundation&#10;&#10;Description automatically generated">
            <a:extLst>
              <a:ext uri="{FF2B5EF4-FFF2-40B4-BE49-F238E27FC236}">
                <a16:creationId xmlns:a16="http://schemas.microsoft.com/office/drawing/2014/main" id="{7C41BB5A-9C7E-5168-2B3A-C97A45403CB1}"/>
              </a:ext>
            </a:extLst>
          </p:cNvPr>
          <p:cNvPicPr>
            <a:picLocks noChangeAspect="1"/>
          </p:cNvPicPr>
          <p:nvPr/>
        </p:nvPicPr>
        <p:blipFill>
          <a:blip r:embed="rId2"/>
          <a:stretch>
            <a:fillRect/>
          </a:stretch>
        </p:blipFill>
        <p:spPr>
          <a:xfrm>
            <a:off x="7125979" y="774285"/>
            <a:ext cx="4030496" cy="2581173"/>
          </a:xfrm>
          <a:prstGeom prst="rect">
            <a:avLst/>
          </a:prstGeom>
        </p:spPr>
      </p:pic>
      <p:pic>
        <p:nvPicPr>
          <p:cNvPr id="3" name="Picture 2" descr="A blue text on a white background&#10;&#10;Description automatically generated">
            <a:extLst>
              <a:ext uri="{FF2B5EF4-FFF2-40B4-BE49-F238E27FC236}">
                <a16:creationId xmlns:a16="http://schemas.microsoft.com/office/drawing/2014/main" id="{70C9E0E2-652B-093F-0365-82BA4A7FC2C2}"/>
              </a:ext>
            </a:extLst>
          </p:cNvPr>
          <p:cNvPicPr>
            <a:picLocks noChangeAspect="1"/>
          </p:cNvPicPr>
          <p:nvPr/>
        </p:nvPicPr>
        <p:blipFill>
          <a:blip r:embed="rId3"/>
          <a:stretch>
            <a:fillRect/>
          </a:stretch>
        </p:blipFill>
        <p:spPr>
          <a:xfrm>
            <a:off x="6946667" y="4124997"/>
            <a:ext cx="4389120" cy="1481327"/>
          </a:xfrm>
          <a:prstGeom prst="rect">
            <a:avLst/>
          </a:prstGeom>
        </p:spPr>
      </p:pic>
    </p:spTree>
    <p:extLst>
      <p:ext uri="{BB962C8B-B14F-4D97-AF65-F5344CB8AC3E}">
        <p14:creationId xmlns:p14="http://schemas.microsoft.com/office/powerpoint/2010/main" val="459141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Isosceles Triangle 4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hands protecting a plant from coins&#10;&#10;Description automatically generated">
            <a:extLst>
              <a:ext uri="{FF2B5EF4-FFF2-40B4-BE49-F238E27FC236}">
                <a16:creationId xmlns:a16="http://schemas.microsoft.com/office/drawing/2014/main" id="{C197A175-50CF-0A17-F91A-1E101EBBA26F}"/>
              </a:ext>
            </a:extLst>
          </p:cNvPr>
          <p:cNvPicPr>
            <a:picLocks noChangeAspect="1"/>
          </p:cNvPicPr>
          <p:nvPr/>
        </p:nvPicPr>
        <p:blipFill rotWithShape="1">
          <a:blip r:embed="rId2"/>
          <a:srcRect l="8036" r="6063" b="-2"/>
          <a:stretch/>
        </p:blipFill>
        <p:spPr>
          <a:xfrm>
            <a:off x="3613952" y="439360"/>
            <a:ext cx="6297594" cy="5571065"/>
          </a:xfrm>
          <a:prstGeom prst="rect">
            <a:avLst/>
          </a:prstGeom>
          <a:ln>
            <a:noFill/>
          </a:ln>
        </p:spPr>
      </p:pic>
      <p:sp>
        <p:nvSpPr>
          <p:cNvPr id="49" name="Isosceles Triangle 4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719A7BD-9AAA-3A33-250B-BBB313EBC11E}"/>
              </a:ext>
            </a:extLst>
          </p:cNvPr>
          <p:cNvSpPr txBox="1"/>
          <p:nvPr/>
        </p:nvSpPr>
        <p:spPr>
          <a:xfrm>
            <a:off x="270442" y="1712798"/>
            <a:ext cx="3087120"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700" b="1">
                <a:solidFill>
                  <a:srgbClr val="333333"/>
                </a:solidFill>
              </a:rPr>
              <a:t>'</a:t>
            </a:r>
            <a:r>
              <a:rPr lang="en-GB" sz="2800" b="1">
                <a:solidFill>
                  <a:srgbClr val="333333"/>
                </a:solidFill>
                <a:latin typeface="Georgia Pro"/>
              </a:rPr>
              <a:t>Financial Resiliency: The Key To Business Survival'</a:t>
            </a:r>
          </a:p>
          <a:p>
            <a:r>
              <a:rPr lang="en-GB" sz="2800" b="1">
                <a:solidFill>
                  <a:srgbClr val="333333"/>
                </a:solidFill>
                <a:latin typeface="Georgia Pro"/>
                <a:cs typeface="Calibri"/>
              </a:rPr>
              <a:t>             </a:t>
            </a:r>
          </a:p>
          <a:p>
            <a:endParaRPr lang="en-GB">
              <a:cs typeface="Calibri"/>
            </a:endParaRPr>
          </a:p>
        </p:txBody>
      </p:sp>
      <p:sp>
        <p:nvSpPr>
          <p:cNvPr id="5" name="TextBox 4">
            <a:extLst>
              <a:ext uri="{FF2B5EF4-FFF2-40B4-BE49-F238E27FC236}">
                <a16:creationId xmlns:a16="http://schemas.microsoft.com/office/drawing/2014/main" id="{FD718B94-61D5-3C02-B445-FD030F8EAAF9}"/>
              </a:ext>
            </a:extLst>
          </p:cNvPr>
          <p:cNvSpPr txBox="1"/>
          <p:nvPr/>
        </p:nvSpPr>
        <p:spPr>
          <a:xfrm>
            <a:off x="1433853" y="4060030"/>
            <a:ext cx="127056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a:rPr>
              <a:t>Forbes, 2023 </a:t>
            </a:r>
            <a:endParaRPr lang="en-GB" sz="1400"/>
          </a:p>
        </p:txBody>
      </p:sp>
    </p:spTree>
    <p:extLst>
      <p:ext uri="{BB962C8B-B14F-4D97-AF65-F5344CB8AC3E}">
        <p14:creationId xmlns:p14="http://schemas.microsoft.com/office/powerpoint/2010/main" val="3995082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ign on a building&#10;&#10;Description automatically generated">
            <a:extLst>
              <a:ext uri="{FF2B5EF4-FFF2-40B4-BE49-F238E27FC236}">
                <a16:creationId xmlns:a16="http://schemas.microsoft.com/office/drawing/2014/main" id="{646B4B0A-17F1-5672-8A6C-BC1C4B815F66}"/>
              </a:ext>
            </a:extLst>
          </p:cNvPr>
          <p:cNvPicPr>
            <a:picLocks noChangeAspect="1"/>
          </p:cNvPicPr>
          <p:nvPr/>
        </p:nvPicPr>
        <p:blipFill rotWithShape="1">
          <a:blip r:embed="rId2"/>
          <a:srcRect t="9019" r="-3" b="-3"/>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2" name="Picture 1" descr="A store front with a large banner&#10;&#10;Description automatically generated">
            <a:extLst>
              <a:ext uri="{FF2B5EF4-FFF2-40B4-BE49-F238E27FC236}">
                <a16:creationId xmlns:a16="http://schemas.microsoft.com/office/drawing/2014/main" id="{45910F84-12BE-175C-2C70-BC9F683C0602}"/>
              </a:ext>
            </a:extLst>
          </p:cNvPr>
          <p:cNvPicPr>
            <a:picLocks noChangeAspect="1"/>
          </p:cNvPicPr>
          <p:nvPr/>
        </p:nvPicPr>
        <p:blipFill rotWithShape="1">
          <a:blip r:embed="rId3"/>
          <a:srcRect t="12522" b="33347"/>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4" name="Picture 3" descr="A storefront with signs on the window&#10;&#10;Description automatically generated">
            <a:extLst>
              <a:ext uri="{FF2B5EF4-FFF2-40B4-BE49-F238E27FC236}">
                <a16:creationId xmlns:a16="http://schemas.microsoft.com/office/drawing/2014/main" id="{2EA786BC-452E-652E-6C24-B367AF4C2B1D}"/>
              </a:ext>
            </a:extLst>
          </p:cNvPr>
          <p:cNvPicPr>
            <a:picLocks noChangeAspect="1"/>
          </p:cNvPicPr>
          <p:nvPr/>
        </p:nvPicPr>
        <p:blipFill rotWithShape="1">
          <a:blip r:embed="rId4"/>
          <a:srcRect l="11170" r="5028" b="-2"/>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Tree>
    <p:extLst>
      <p:ext uri="{BB962C8B-B14F-4D97-AF65-F5344CB8AC3E}">
        <p14:creationId xmlns:p14="http://schemas.microsoft.com/office/powerpoint/2010/main" val="53851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7B05F49-064E-7918-F782-B6AE3C1F7299}"/>
              </a:ext>
            </a:extLst>
          </p:cNvPr>
          <p:cNvPicPr>
            <a:picLocks noChangeAspect="1"/>
          </p:cNvPicPr>
          <p:nvPr/>
        </p:nvPicPr>
        <p:blipFill>
          <a:blip r:embed="rId2"/>
          <a:stretch>
            <a:fillRect/>
          </a:stretch>
        </p:blipFill>
        <p:spPr>
          <a:xfrm>
            <a:off x="1796796" y="643467"/>
            <a:ext cx="6856694"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2459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fountain in front of buildings&#10;&#10;Description automatically generated">
            <a:extLst>
              <a:ext uri="{FF2B5EF4-FFF2-40B4-BE49-F238E27FC236}">
                <a16:creationId xmlns:a16="http://schemas.microsoft.com/office/drawing/2014/main" id="{828F6153-6A3F-E370-4BE4-A57369A7A67B}"/>
              </a:ext>
            </a:extLst>
          </p:cNvPr>
          <p:cNvPicPr>
            <a:picLocks noChangeAspect="1"/>
          </p:cNvPicPr>
          <p:nvPr/>
        </p:nvPicPr>
        <p:blipFill>
          <a:blip r:embed="rId2"/>
          <a:stretch>
            <a:fillRect/>
          </a:stretch>
        </p:blipFill>
        <p:spPr>
          <a:xfrm>
            <a:off x="484632" y="2060792"/>
            <a:ext cx="3517119" cy="2730270"/>
          </a:xfrm>
          <a:prstGeom prst="rect">
            <a:avLst/>
          </a:prstGeom>
        </p:spPr>
      </p:pic>
      <p:cxnSp>
        <p:nvCxnSpPr>
          <p:cNvPr id="9" name="Straight Connector 8">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 name="Picture 1" descr="A pool with chairs and a view of the city&#10;&#10;Description automatically generated">
            <a:extLst>
              <a:ext uri="{FF2B5EF4-FFF2-40B4-BE49-F238E27FC236}">
                <a16:creationId xmlns:a16="http://schemas.microsoft.com/office/drawing/2014/main" id="{D821A755-55F5-84C8-8E78-899CFD3199D0}"/>
              </a:ext>
            </a:extLst>
          </p:cNvPr>
          <p:cNvPicPr>
            <a:picLocks noChangeAspect="1"/>
          </p:cNvPicPr>
          <p:nvPr/>
        </p:nvPicPr>
        <p:blipFill>
          <a:blip r:embed="rId3"/>
          <a:stretch>
            <a:fillRect/>
          </a:stretch>
        </p:blipFill>
        <p:spPr>
          <a:xfrm>
            <a:off x="4310676" y="2245338"/>
            <a:ext cx="3537345" cy="2361177"/>
          </a:xfrm>
          <a:prstGeom prst="rect">
            <a:avLst/>
          </a:prstGeom>
        </p:spPr>
      </p:pic>
      <p:cxnSp>
        <p:nvCxnSpPr>
          <p:cNvPr id="11" name="Straight Connector 10">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A aerial view of a stadium&#10;&#10;Description automatically generated">
            <a:extLst>
              <a:ext uri="{FF2B5EF4-FFF2-40B4-BE49-F238E27FC236}">
                <a16:creationId xmlns:a16="http://schemas.microsoft.com/office/drawing/2014/main" id="{181E1246-96F9-3411-E2F4-DD60A267EFFB}"/>
              </a:ext>
            </a:extLst>
          </p:cNvPr>
          <p:cNvPicPr>
            <a:picLocks noChangeAspect="1"/>
          </p:cNvPicPr>
          <p:nvPr/>
        </p:nvPicPr>
        <p:blipFill>
          <a:blip r:embed="rId4"/>
          <a:stretch>
            <a:fillRect/>
          </a:stretch>
        </p:blipFill>
        <p:spPr>
          <a:xfrm>
            <a:off x="8162336" y="2168558"/>
            <a:ext cx="3517120" cy="2514740"/>
          </a:xfrm>
          <a:prstGeom prst="rect">
            <a:avLst/>
          </a:prstGeom>
        </p:spPr>
      </p:pic>
      <p:pic>
        <p:nvPicPr>
          <p:cNvPr id="5" name="Picture 4" descr="A black text on a white background&#10;&#10;Description automatically generated">
            <a:extLst>
              <a:ext uri="{FF2B5EF4-FFF2-40B4-BE49-F238E27FC236}">
                <a16:creationId xmlns:a16="http://schemas.microsoft.com/office/drawing/2014/main" id="{FA16A009-381C-5268-AB08-5C32EF9557A6}"/>
              </a:ext>
            </a:extLst>
          </p:cNvPr>
          <p:cNvPicPr>
            <a:picLocks noChangeAspect="1"/>
          </p:cNvPicPr>
          <p:nvPr/>
        </p:nvPicPr>
        <p:blipFill>
          <a:blip r:embed="rId5"/>
          <a:stretch>
            <a:fillRect/>
          </a:stretch>
        </p:blipFill>
        <p:spPr>
          <a:xfrm>
            <a:off x="2881745" y="234078"/>
            <a:ext cx="6096000" cy="1346791"/>
          </a:xfrm>
          <a:prstGeom prst="rect">
            <a:avLst/>
          </a:prstGeom>
        </p:spPr>
      </p:pic>
      <p:sp>
        <p:nvSpPr>
          <p:cNvPr id="6" name="TextBox 5">
            <a:extLst>
              <a:ext uri="{FF2B5EF4-FFF2-40B4-BE49-F238E27FC236}">
                <a16:creationId xmlns:a16="http://schemas.microsoft.com/office/drawing/2014/main" id="{75C79057-A2DA-A938-A3E1-7A3BFEBF1F16}"/>
              </a:ext>
            </a:extLst>
          </p:cNvPr>
          <p:cNvSpPr txBox="1"/>
          <p:nvPr/>
        </p:nvSpPr>
        <p:spPr>
          <a:xfrm>
            <a:off x="2237508" y="5008418"/>
            <a:ext cx="791094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100F0D"/>
                </a:solidFill>
                <a:latin typeface="Olympic Sans"/>
                <a:ea typeface="Olympic Sans"/>
                <a:cs typeface="Olympic Sans"/>
              </a:rPr>
              <a:t>The Olympic Games helped the country to achieve record tourism figures in 2016. Over the 12 months, Brazil welcomed 6.6 million foreign tourists, which represents a 4.8% increase on the previous year. In terms of revenue generated by tourism in 2016, the total was US$ 6.2 billion, an increase of 6.2% on the previous year (IOC,2017)</a:t>
            </a:r>
            <a:endParaRPr lang="en-GB"/>
          </a:p>
        </p:txBody>
      </p:sp>
    </p:spTree>
    <p:extLst>
      <p:ext uri="{BB962C8B-B14F-4D97-AF65-F5344CB8AC3E}">
        <p14:creationId xmlns:p14="http://schemas.microsoft.com/office/powerpoint/2010/main" val="789241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social impact&#10;&#10;Description automatically generated">
            <a:extLst>
              <a:ext uri="{FF2B5EF4-FFF2-40B4-BE49-F238E27FC236}">
                <a16:creationId xmlns:a16="http://schemas.microsoft.com/office/drawing/2014/main" id="{54D709A3-A49A-10FD-A831-20ACB1B7152F}"/>
              </a:ext>
            </a:extLst>
          </p:cNvPr>
          <p:cNvPicPr>
            <a:picLocks noChangeAspect="1"/>
          </p:cNvPicPr>
          <p:nvPr/>
        </p:nvPicPr>
        <p:blipFill rotWithShape="1">
          <a:blip r:embed="rId2">
            <a:extLst>
              <a:ext uri="{28A0092B-C50C-407E-A947-70E740481C1C}">
                <a14:useLocalDpi xmlns:a14="http://schemas.microsoft.com/office/drawing/2010/main" val="0"/>
              </a:ext>
            </a:extLst>
          </a:blip>
          <a:srcRect l="16987" r="20014" b="2"/>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7" name="Picture 6" descr="A large stadium with lots of people in the middle&#10;&#10;Description automatically generated">
            <a:extLst>
              <a:ext uri="{FF2B5EF4-FFF2-40B4-BE49-F238E27FC236}">
                <a16:creationId xmlns:a16="http://schemas.microsoft.com/office/drawing/2014/main" id="{8E65F0C0-ADF7-A1D2-F1CA-B78095513814}"/>
              </a:ext>
            </a:extLst>
          </p:cNvPr>
          <p:cNvPicPr>
            <a:picLocks noChangeAspect="1"/>
          </p:cNvPicPr>
          <p:nvPr/>
        </p:nvPicPr>
        <p:blipFill rotWithShape="1">
          <a:blip r:embed="rId3"/>
          <a:srcRect l="28386" r="12755" b="4"/>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8" name="Picture 7" descr="A fireworks exploding in the sky over a large colorful ring&#10;&#10;Description automatically generated with medium confidence">
            <a:extLst>
              <a:ext uri="{FF2B5EF4-FFF2-40B4-BE49-F238E27FC236}">
                <a16:creationId xmlns:a16="http://schemas.microsoft.com/office/drawing/2014/main" id="{6D8BBAAC-B44F-15E3-0539-9E096CA2626D}"/>
              </a:ext>
            </a:extLst>
          </p:cNvPr>
          <p:cNvPicPr>
            <a:picLocks noChangeAspect="1"/>
          </p:cNvPicPr>
          <p:nvPr/>
        </p:nvPicPr>
        <p:blipFill rotWithShape="1">
          <a:blip r:embed="rId4"/>
          <a:srcRect l="21420" r="19789" b="-3"/>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14" name="Rectangle 13">
            <a:extLst>
              <a:ext uri="{FF2B5EF4-FFF2-40B4-BE49-F238E27FC236}">
                <a16:creationId xmlns:a16="http://schemas.microsoft.com/office/drawing/2014/main" id="{871BA45D-8168-9410-7EFC-9F8F6F719432}"/>
              </a:ext>
            </a:extLst>
          </p:cNvPr>
          <p:cNvSpPr/>
          <p:nvPr/>
        </p:nvSpPr>
        <p:spPr>
          <a:xfrm>
            <a:off x="5526387" y="3934942"/>
            <a:ext cx="1162498" cy="461665"/>
          </a:xfrm>
          <a:prstGeom prst="rect">
            <a:avLst/>
          </a:prstGeom>
          <a:noFill/>
        </p:spPr>
        <p:txBody>
          <a:bodyPr wrap="none" lIns="91440" tIns="45720" rIns="91440" bIns="45720">
            <a:spAutoFit/>
          </a:bodyPr>
          <a:lstStyle/>
          <a:p>
            <a:pPr algn="ctr"/>
            <a:r>
              <a:rPr lang="en-GB" sz="2400">
                <a:ln w="0"/>
                <a:effectLst>
                  <a:outerShdw blurRad="38100" dist="19050" dir="2700000" algn="tl" rotWithShape="0">
                    <a:schemeClr val="dk1">
                      <a:alpha val="40000"/>
                    </a:schemeClr>
                  </a:outerShdw>
                </a:effectLst>
              </a:rPr>
              <a:t>KERENE</a:t>
            </a:r>
          </a:p>
        </p:txBody>
      </p:sp>
    </p:spTree>
    <p:extLst>
      <p:ext uri="{BB962C8B-B14F-4D97-AF65-F5344CB8AC3E}">
        <p14:creationId xmlns:p14="http://schemas.microsoft.com/office/powerpoint/2010/main" val="4061114781"/>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barn(inVertical)">
                                      <p:cBhvr>
                                        <p:cTn id="2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trim.574025D4-397D-4F63-99C0-4F26F8341853.MOV">
            <a:hlinkClick r:id="" action="ppaction://media"/>
            <a:extLst>
              <a:ext uri="{FF2B5EF4-FFF2-40B4-BE49-F238E27FC236}">
                <a16:creationId xmlns:a16="http://schemas.microsoft.com/office/drawing/2014/main" id="{7EC2F2AF-6B31-00A1-C4CD-D1B4B6F6F19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525" y="0"/>
            <a:ext cx="12172950" cy="6858000"/>
          </a:xfrm>
          <a:prstGeom prst="rect">
            <a:avLst/>
          </a:prstGeom>
        </p:spPr>
      </p:pic>
    </p:spTree>
    <p:extLst>
      <p:ext uri="{BB962C8B-B14F-4D97-AF65-F5344CB8AC3E}">
        <p14:creationId xmlns:p14="http://schemas.microsoft.com/office/powerpoint/2010/main" val="4378115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in clothing&#10;&#10;Description automatically generated">
            <a:extLst>
              <a:ext uri="{FF2B5EF4-FFF2-40B4-BE49-F238E27FC236}">
                <a16:creationId xmlns:a16="http://schemas.microsoft.com/office/drawing/2014/main" id="{71F3549A-3A90-8B4C-EB44-651C6FCD37EE}"/>
              </a:ext>
            </a:extLst>
          </p:cNvPr>
          <p:cNvPicPr>
            <a:picLocks noChangeAspect="1"/>
          </p:cNvPicPr>
          <p:nvPr/>
        </p:nvPicPr>
        <p:blipFill rotWithShape="1">
          <a:blip r:embed="rId2"/>
          <a:srcRect l="6775" r="11718" b="-2"/>
          <a:stretch/>
        </p:blipFill>
        <p:spPr>
          <a:xfrm>
            <a:off x="4166505" y="10"/>
            <a:ext cx="4444096" cy="3067040"/>
          </a:xfrm>
          <a:prstGeom prst="rect">
            <a:avLst/>
          </a:prstGeom>
        </p:spPr>
      </p:pic>
      <p:pic>
        <p:nvPicPr>
          <p:cNvPr id="2" name="Picture 1" descr="A large stadium with fire&#10;&#10;Description automatically generated">
            <a:extLst>
              <a:ext uri="{FF2B5EF4-FFF2-40B4-BE49-F238E27FC236}">
                <a16:creationId xmlns:a16="http://schemas.microsoft.com/office/drawing/2014/main" id="{89855723-7870-34DA-36ED-B883EA5AFE04}"/>
              </a:ext>
            </a:extLst>
          </p:cNvPr>
          <p:cNvPicPr>
            <a:picLocks noChangeAspect="1"/>
          </p:cNvPicPr>
          <p:nvPr/>
        </p:nvPicPr>
        <p:blipFill rotWithShape="1">
          <a:blip r:embed="rId3"/>
          <a:srcRect t="34352" r="2" b="2"/>
          <a:stretch/>
        </p:blipFill>
        <p:spPr>
          <a:xfrm>
            <a:off x="-1" y="3790950"/>
            <a:ext cx="8305800" cy="3067051"/>
          </a:xfrm>
          <a:prstGeom prst="rect">
            <a:avLst/>
          </a:prstGeom>
        </p:spPr>
      </p:pic>
      <p:sp>
        <p:nvSpPr>
          <p:cNvPr id="12" name="Freeform: Shape 11">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in a garment dancing with green fabric&#10;&#10;Description automatically generated">
            <a:extLst>
              <a:ext uri="{FF2B5EF4-FFF2-40B4-BE49-F238E27FC236}">
                <a16:creationId xmlns:a16="http://schemas.microsoft.com/office/drawing/2014/main" id="{FE0F12AD-D8C8-28E7-3EC7-D98270EABA33}"/>
              </a:ext>
            </a:extLst>
          </p:cNvPr>
          <p:cNvPicPr>
            <a:picLocks noChangeAspect="1"/>
          </p:cNvPicPr>
          <p:nvPr/>
        </p:nvPicPr>
        <p:blipFill rotWithShape="1">
          <a:blip r:embed="rId4"/>
          <a:srcRect l="7741" r="27933" b="2"/>
          <a:stretch/>
        </p:blipFill>
        <p:spPr>
          <a:xfrm>
            <a:off x="1" y="2"/>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sp>
        <p:nvSpPr>
          <p:cNvPr id="14" name="Freeform: Shape 13">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group of people in clothing&#10;&#10;Description automatically generated">
            <a:extLst>
              <a:ext uri="{FF2B5EF4-FFF2-40B4-BE49-F238E27FC236}">
                <a16:creationId xmlns:a16="http://schemas.microsoft.com/office/drawing/2014/main" id="{D25C9D3B-2605-1631-6E36-B9677BB6728E}"/>
              </a:ext>
            </a:extLst>
          </p:cNvPr>
          <p:cNvPicPr>
            <a:picLocks noChangeAspect="1"/>
          </p:cNvPicPr>
          <p:nvPr/>
        </p:nvPicPr>
        <p:blipFill rotWithShape="1">
          <a:blip r:embed="rId5"/>
          <a:srcRect l="14815" r="8737" b="-2"/>
          <a:stretch/>
        </p:blipFill>
        <p:spPr>
          <a:xfrm>
            <a:off x="6283728" y="1699213"/>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sp>
        <p:nvSpPr>
          <p:cNvPr id="16" name="Oval 15">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group of people in clothing&#10;&#10;Description automatically generated">
            <a:extLst>
              <a:ext uri="{FF2B5EF4-FFF2-40B4-BE49-F238E27FC236}">
                <a16:creationId xmlns:a16="http://schemas.microsoft.com/office/drawing/2014/main" id="{515CFF92-40E9-89B4-3DF2-2E7E80629466}"/>
              </a:ext>
            </a:extLst>
          </p:cNvPr>
          <p:cNvPicPr>
            <a:picLocks noChangeAspect="1"/>
          </p:cNvPicPr>
          <p:nvPr/>
        </p:nvPicPr>
        <p:blipFill rotWithShape="1">
          <a:blip r:embed="rId6"/>
          <a:srcRect l="5115" r="28884" b="-1"/>
          <a:stretch/>
        </p:blipFill>
        <p:spPr>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sp>
        <p:nvSpPr>
          <p:cNvPr id="18" name="Freeform: Shape 17">
            <a:extLst>
              <a:ext uri="{FF2B5EF4-FFF2-40B4-BE49-F238E27FC236}">
                <a16:creationId xmlns:a16="http://schemas.microsoft.com/office/drawing/2014/main" id="{5EFE9E4D-D93B-4B04-A3B5-234F5DBB9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2313" y="-1"/>
            <a:ext cx="4444096" cy="3211788"/>
          </a:xfrm>
          <a:custGeom>
            <a:avLst/>
            <a:gdLst>
              <a:gd name="connsiteX0" fmla="*/ 5102 w 4444096"/>
              <a:gd name="connsiteY0" fmla="*/ 0 h 3211788"/>
              <a:gd name="connsiteX1" fmla="*/ 4444096 w 4444096"/>
              <a:gd name="connsiteY1" fmla="*/ 0 h 3211788"/>
              <a:gd name="connsiteX2" fmla="*/ 4444096 w 4444096"/>
              <a:gd name="connsiteY2" fmla="*/ 2908319 h 3211788"/>
              <a:gd name="connsiteX3" fmla="*/ 4321598 w 4444096"/>
              <a:gd name="connsiteY3" fmla="*/ 2967330 h 3211788"/>
              <a:gd name="connsiteX4" fmla="*/ 3110753 w 4444096"/>
              <a:gd name="connsiteY4" fmla="*/ 3211788 h 3211788"/>
              <a:gd name="connsiteX5" fmla="*/ 0 w 4444096"/>
              <a:gd name="connsiteY5" fmla="*/ 101035 h 32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44096" h="3211788">
                <a:moveTo>
                  <a:pt x="5102" y="0"/>
                </a:moveTo>
                <a:lnTo>
                  <a:pt x="4444096" y="0"/>
                </a:lnTo>
                <a:lnTo>
                  <a:pt x="4444096" y="2908319"/>
                </a:lnTo>
                <a:lnTo>
                  <a:pt x="4321598" y="2967330"/>
                </a:lnTo>
                <a:cubicBezTo>
                  <a:pt x="3949433" y="3124742"/>
                  <a:pt x="3540258" y="3211788"/>
                  <a:pt x="3110753" y="3211788"/>
                </a:cubicBezTo>
                <a:cubicBezTo>
                  <a:pt x="1392732" y="3211788"/>
                  <a:pt x="0" y="1819056"/>
                  <a:pt x="0" y="10103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5" name="Picture 4" descr="A group of people in clothing&#10;&#10;Description automatically generated">
            <a:extLst>
              <a:ext uri="{FF2B5EF4-FFF2-40B4-BE49-F238E27FC236}">
                <a16:creationId xmlns:a16="http://schemas.microsoft.com/office/drawing/2014/main" id="{3A83D054-4596-F4E2-36E2-A2EADFD9C6DF}"/>
              </a:ext>
            </a:extLst>
          </p:cNvPr>
          <p:cNvPicPr>
            <a:picLocks noChangeAspect="1"/>
          </p:cNvPicPr>
          <p:nvPr/>
        </p:nvPicPr>
        <p:blipFill rotWithShape="1">
          <a:blip r:embed="rId7"/>
          <a:srcRect l="4700" r="1892" b="1"/>
          <a:stretch/>
        </p:blipFill>
        <p:spPr>
          <a:xfrm>
            <a:off x="7928700" y="-1"/>
            <a:ext cx="4277711"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p:spPr>
      </p:pic>
    </p:spTree>
    <p:extLst>
      <p:ext uri="{BB962C8B-B14F-4D97-AF65-F5344CB8AC3E}">
        <p14:creationId xmlns:p14="http://schemas.microsoft.com/office/powerpoint/2010/main" val="341054692"/>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BBDAB161-5B0F-51D0-2305-4495715A4111}"/>
              </a:ext>
            </a:extLst>
          </p:cNvPr>
          <p:cNvPicPr>
            <a:picLocks noChangeAspect="1"/>
          </p:cNvPicPr>
          <p:nvPr/>
        </p:nvPicPr>
        <p:blipFill rotWithShape="1">
          <a:blip r:embed="rId2"/>
          <a:srcRect l="11630" t="24444" r="37849" b="43056"/>
          <a:stretch/>
        </p:blipFill>
        <p:spPr>
          <a:xfrm>
            <a:off x="1129115" y="965293"/>
            <a:ext cx="4724569" cy="1899564"/>
          </a:xfrm>
          <a:prstGeom prst="rect">
            <a:avLst/>
          </a:prstGeom>
        </p:spPr>
      </p:pic>
      <p:cxnSp>
        <p:nvCxnSpPr>
          <p:cNvPr id="12" name="Straight Connector 11">
            <a:extLst>
              <a:ext uri="{FF2B5EF4-FFF2-40B4-BE49-F238E27FC236}">
                <a16:creationId xmlns:a16="http://schemas.microsoft.com/office/drawing/2014/main" id="{91B6081D-D3E8-4209-B85B-EB1C655A62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1214" y="1111170"/>
            <a:ext cx="11040" cy="4645103"/>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group of people posing for a photo&#10;&#10;Description automatically generated">
            <a:extLst>
              <a:ext uri="{FF2B5EF4-FFF2-40B4-BE49-F238E27FC236}">
                <a16:creationId xmlns:a16="http://schemas.microsoft.com/office/drawing/2014/main" id="{026BF716-C8A5-2590-59FF-88E70345F114}"/>
              </a:ext>
            </a:extLst>
          </p:cNvPr>
          <p:cNvPicPr>
            <a:picLocks noChangeAspect="1"/>
          </p:cNvPicPr>
          <p:nvPr/>
        </p:nvPicPr>
        <p:blipFill>
          <a:blip r:embed="rId3"/>
          <a:stretch>
            <a:fillRect/>
          </a:stretch>
        </p:blipFill>
        <p:spPr>
          <a:xfrm>
            <a:off x="6473682" y="844134"/>
            <a:ext cx="4501269" cy="2543217"/>
          </a:xfrm>
          <a:prstGeom prst="rect">
            <a:avLst/>
          </a:prstGeom>
        </p:spPr>
      </p:pic>
      <p:cxnSp>
        <p:nvCxnSpPr>
          <p:cNvPr id="14" name="Straight Connector 13">
            <a:extLst>
              <a:ext uri="{FF2B5EF4-FFF2-40B4-BE49-F238E27FC236}">
                <a16:creationId xmlns:a16="http://schemas.microsoft.com/office/drawing/2014/main" id="{28CA55E4-1295-45C8-BA05-5A9E705B74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03027"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C5794E-A9A1-4A23-AF68-C79A782233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10334" y="3428998"/>
            <a:ext cx="4188904" cy="1"/>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descr="A group of people in a gym&#10;&#10;Description automatically generated">
            <a:extLst>
              <a:ext uri="{FF2B5EF4-FFF2-40B4-BE49-F238E27FC236}">
                <a16:creationId xmlns:a16="http://schemas.microsoft.com/office/drawing/2014/main" id="{5BDA7840-C47B-0A09-FEF5-36544D7F56B2}"/>
              </a:ext>
            </a:extLst>
          </p:cNvPr>
          <p:cNvPicPr>
            <a:picLocks noChangeAspect="1"/>
          </p:cNvPicPr>
          <p:nvPr/>
        </p:nvPicPr>
        <p:blipFill>
          <a:blip r:embed="rId4"/>
          <a:stretch>
            <a:fillRect/>
          </a:stretch>
        </p:blipFill>
        <p:spPr>
          <a:xfrm>
            <a:off x="1584387" y="3671316"/>
            <a:ext cx="3814025" cy="2545862"/>
          </a:xfrm>
          <a:prstGeom prst="rect">
            <a:avLst/>
          </a:prstGeom>
        </p:spPr>
      </p:pic>
      <p:pic>
        <p:nvPicPr>
          <p:cNvPr id="2" name="Picture 1" descr="An aerial view of a sports field&#10;&#10;Description automatically generated">
            <a:extLst>
              <a:ext uri="{FF2B5EF4-FFF2-40B4-BE49-F238E27FC236}">
                <a16:creationId xmlns:a16="http://schemas.microsoft.com/office/drawing/2014/main" id="{2030380F-D015-701F-3E51-BD9997710AE4}"/>
              </a:ext>
            </a:extLst>
          </p:cNvPr>
          <p:cNvPicPr>
            <a:picLocks noChangeAspect="1"/>
          </p:cNvPicPr>
          <p:nvPr/>
        </p:nvPicPr>
        <p:blipFill rotWithShape="1">
          <a:blip r:embed="rId5"/>
          <a:srcRect t="59399" b="3061"/>
          <a:stretch/>
        </p:blipFill>
        <p:spPr>
          <a:xfrm>
            <a:off x="6434620" y="3671316"/>
            <a:ext cx="4540331" cy="2553469"/>
          </a:xfrm>
          <a:prstGeom prst="rect">
            <a:avLst/>
          </a:prstGeom>
        </p:spPr>
      </p:pic>
      <p:sp>
        <p:nvSpPr>
          <p:cNvPr id="3" name="Rectangle 2">
            <a:extLst>
              <a:ext uri="{FF2B5EF4-FFF2-40B4-BE49-F238E27FC236}">
                <a16:creationId xmlns:a16="http://schemas.microsoft.com/office/drawing/2014/main" id="{53815530-0B75-5A89-B445-81D8A4F96BDB}"/>
              </a:ext>
            </a:extLst>
          </p:cNvPr>
          <p:cNvSpPr/>
          <p:nvPr/>
        </p:nvSpPr>
        <p:spPr>
          <a:xfrm>
            <a:off x="2926565" y="74693"/>
            <a:ext cx="6329298" cy="769441"/>
          </a:xfrm>
          <a:prstGeom prst="rect">
            <a:avLst/>
          </a:prstGeom>
          <a:noFill/>
        </p:spPr>
        <p:txBody>
          <a:bodyPr wrap="none" lIns="91440" tIns="45720" rIns="91440" bIns="45720">
            <a:spAutoFit/>
          </a:bodyPr>
          <a:lstStyle/>
          <a:p>
            <a:pPr algn="ctr"/>
            <a:r>
              <a:rPr lang="en-US" sz="4400" b="1">
                <a:ln w="22225">
                  <a:solidFill>
                    <a:schemeClr val="accent2"/>
                  </a:solidFill>
                  <a:prstDash val="solid"/>
                </a:ln>
                <a:solidFill>
                  <a:schemeClr val="accent2">
                    <a:lumMod val="40000"/>
                    <a:lumOff val="60000"/>
                  </a:schemeClr>
                </a:solidFill>
              </a:rPr>
              <a:t>Youth recreational centers</a:t>
            </a:r>
            <a:endParaRPr lang="en-US" sz="4400" b="1" cap="none" spc="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405556067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par>
                                <p:cTn id="16" presetID="31" presetClass="entr" presetSubtype="0" fill="hold" nodeType="with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p:cTn id="18" dur="1000" fill="hold"/>
                                        <p:tgtEl>
                                          <p:spTgt spid="2"/>
                                        </p:tgtEl>
                                        <p:attrNameLst>
                                          <p:attrName>ppt_w</p:attrName>
                                        </p:attrNameLst>
                                      </p:cBhvr>
                                      <p:tavLst>
                                        <p:tav tm="0">
                                          <p:val>
                                            <p:fltVal val="0"/>
                                          </p:val>
                                        </p:tav>
                                        <p:tav tm="100000">
                                          <p:val>
                                            <p:strVal val="#ppt_w"/>
                                          </p:val>
                                        </p:tav>
                                      </p:tavLst>
                                    </p:anim>
                                    <p:anim calcmode="lin" valueType="num">
                                      <p:cBhvr>
                                        <p:cTn id="19" dur="1000" fill="hold"/>
                                        <p:tgtEl>
                                          <p:spTgt spid="2"/>
                                        </p:tgtEl>
                                        <p:attrNameLst>
                                          <p:attrName>ppt_h</p:attrName>
                                        </p:attrNameLst>
                                      </p:cBhvr>
                                      <p:tavLst>
                                        <p:tav tm="0">
                                          <p:val>
                                            <p:fltVal val="0"/>
                                          </p:val>
                                        </p:tav>
                                        <p:tav tm="100000">
                                          <p:val>
                                            <p:strVal val="#ppt_h"/>
                                          </p:val>
                                        </p:tav>
                                      </p:tavLst>
                                    </p:anim>
                                    <p:anim calcmode="lin" valueType="num">
                                      <p:cBhvr>
                                        <p:cTn id="20" dur="1000" fill="hold"/>
                                        <p:tgtEl>
                                          <p:spTgt spid="2"/>
                                        </p:tgtEl>
                                        <p:attrNameLst>
                                          <p:attrName>style.rotation</p:attrName>
                                        </p:attrNameLst>
                                      </p:cBhvr>
                                      <p:tavLst>
                                        <p:tav tm="0">
                                          <p:val>
                                            <p:fltVal val="90"/>
                                          </p:val>
                                        </p:tav>
                                        <p:tav tm="100000">
                                          <p:val>
                                            <p:fltVal val="0"/>
                                          </p:val>
                                        </p:tav>
                                      </p:tavLst>
                                    </p:anim>
                                    <p:animEffect transition="in" filter="fade">
                                      <p:cBhvr>
                                        <p:cTn id="21" dur="1000"/>
                                        <p:tgtEl>
                                          <p:spTgt spid="2"/>
                                        </p:tgtEl>
                                      </p:cBhvr>
                                    </p:animEffect>
                                  </p:childTnLst>
                                </p:cTn>
                              </p:par>
                              <p:par>
                                <p:cTn id="22" presetID="31" presetClass="entr" presetSubtype="0" fill="hold" nodeType="with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p:cTn id="24" dur="1000" fill="hold"/>
                                        <p:tgtEl>
                                          <p:spTgt spid="6"/>
                                        </p:tgtEl>
                                        <p:attrNameLst>
                                          <p:attrName>ppt_w</p:attrName>
                                        </p:attrNameLst>
                                      </p:cBhvr>
                                      <p:tavLst>
                                        <p:tav tm="0">
                                          <p:val>
                                            <p:fltVal val="0"/>
                                          </p:val>
                                        </p:tav>
                                        <p:tav tm="100000">
                                          <p:val>
                                            <p:strVal val="#ppt_w"/>
                                          </p:val>
                                        </p:tav>
                                      </p:tavLst>
                                    </p:anim>
                                    <p:anim calcmode="lin" valueType="num">
                                      <p:cBhvr>
                                        <p:cTn id="25" dur="1000" fill="hold"/>
                                        <p:tgtEl>
                                          <p:spTgt spid="6"/>
                                        </p:tgtEl>
                                        <p:attrNameLst>
                                          <p:attrName>ppt_h</p:attrName>
                                        </p:attrNameLst>
                                      </p:cBhvr>
                                      <p:tavLst>
                                        <p:tav tm="0">
                                          <p:val>
                                            <p:fltVal val="0"/>
                                          </p:val>
                                        </p:tav>
                                        <p:tav tm="100000">
                                          <p:val>
                                            <p:strVal val="#ppt_h"/>
                                          </p:val>
                                        </p:tav>
                                      </p:tavLst>
                                    </p:anim>
                                    <p:anim calcmode="lin" valueType="num">
                                      <p:cBhvr>
                                        <p:cTn id="26" dur="1000" fill="hold"/>
                                        <p:tgtEl>
                                          <p:spTgt spid="6"/>
                                        </p:tgtEl>
                                        <p:attrNameLst>
                                          <p:attrName>style.rotation</p:attrName>
                                        </p:attrNameLst>
                                      </p:cBhvr>
                                      <p:tavLst>
                                        <p:tav tm="0">
                                          <p:val>
                                            <p:fltVal val="90"/>
                                          </p:val>
                                        </p:tav>
                                        <p:tav tm="100000">
                                          <p:val>
                                            <p:fltVal val="0"/>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2567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2AE46327-B8E1-3552-6A47-DA22FBA01B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437" y="1318311"/>
            <a:ext cx="6253058" cy="4220814"/>
          </a:xfrm>
          <a:prstGeom prst="rect">
            <a:avLst/>
          </a:prstGeom>
        </p:spPr>
      </p:pic>
      <p:sp>
        <p:nvSpPr>
          <p:cNvPr id="27" name="Rectangle 12">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BD74800-518D-51CF-E18C-14377FA712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3059" y="1065011"/>
            <a:ext cx="3502643" cy="2338014"/>
          </a:xfrm>
          <a:prstGeom prst="rect">
            <a:avLst/>
          </a:prstGeom>
        </p:spPr>
      </p:pic>
      <p:sp>
        <p:nvSpPr>
          <p:cNvPr id="28" name="Rectangle 14">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4CEB48FF-4E61-4EA2-667E-0D10BCABDC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0781" y="4446259"/>
            <a:ext cx="2847198" cy="1608667"/>
          </a:xfrm>
          <a:prstGeom prst="rect">
            <a:avLst/>
          </a:prstGeom>
        </p:spPr>
      </p:pic>
      <p:sp>
        <p:nvSpPr>
          <p:cNvPr id="5" name="Rectangle 4">
            <a:extLst>
              <a:ext uri="{FF2B5EF4-FFF2-40B4-BE49-F238E27FC236}">
                <a16:creationId xmlns:a16="http://schemas.microsoft.com/office/drawing/2014/main" id="{3887B0ED-9A16-C062-AFF0-D52F4EDE0E39}"/>
              </a:ext>
            </a:extLst>
          </p:cNvPr>
          <p:cNvSpPr/>
          <p:nvPr/>
        </p:nvSpPr>
        <p:spPr>
          <a:xfrm>
            <a:off x="3944966" y="-58029"/>
            <a:ext cx="4304383" cy="923330"/>
          </a:xfrm>
          <a:prstGeom prst="rect">
            <a:avLst/>
          </a:prstGeom>
          <a:noFill/>
        </p:spPr>
        <p:txBody>
          <a:bodyPr wrap="none" lIns="91440" tIns="45720" rIns="91440" bIns="45720">
            <a:spAutoFit/>
          </a:bodyPr>
          <a:lstStyle/>
          <a:p>
            <a:pPr algn="ctr"/>
            <a:r>
              <a:rPr lang="en-US"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National Pride</a:t>
            </a:r>
          </a:p>
        </p:txBody>
      </p:sp>
    </p:spTree>
    <p:extLst>
      <p:ext uri="{BB962C8B-B14F-4D97-AF65-F5344CB8AC3E}">
        <p14:creationId xmlns:p14="http://schemas.microsoft.com/office/powerpoint/2010/main" val="1320887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4AEA26-8392-2279-20BC-276F46DACCD9}"/>
              </a:ext>
            </a:extLst>
          </p:cNvPr>
          <p:cNvSpPr/>
          <p:nvPr/>
        </p:nvSpPr>
        <p:spPr>
          <a:xfrm>
            <a:off x="3722754" y="-7567"/>
            <a:ext cx="4746492" cy="923330"/>
          </a:xfrm>
          <a:prstGeom prst="rect">
            <a:avLst/>
          </a:prstGeom>
          <a:noFill/>
        </p:spPr>
        <p:txBody>
          <a:bodyPr wrap="none" lIns="91440" tIns="45720" rIns="91440" bIns="45720">
            <a:spAutoFit/>
          </a:bodyPr>
          <a:lstStyle/>
          <a:p>
            <a:pPr algn="ctr"/>
            <a:r>
              <a:rPr lang="en-GB"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Negative Impact</a:t>
            </a:r>
          </a:p>
        </p:txBody>
      </p:sp>
      <p:pic>
        <p:nvPicPr>
          <p:cNvPr id="7" name="Picture 6">
            <a:extLst>
              <a:ext uri="{FF2B5EF4-FFF2-40B4-BE49-F238E27FC236}">
                <a16:creationId xmlns:a16="http://schemas.microsoft.com/office/drawing/2014/main" id="{8DAD6FCD-224D-8BD7-4D8C-008F0DCB630A}"/>
              </a:ext>
            </a:extLst>
          </p:cNvPr>
          <p:cNvPicPr>
            <a:picLocks noChangeAspect="1"/>
          </p:cNvPicPr>
          <p:nvPr/>
        </p:nvPicPr>
        <p:blipFill rotWithShape="1">
          <a:blip r:embed="rId2"/>
          <a:srcRect l="13419" t="22272" r="13031" b="4105"/>
          <a:stretch/>
        </p:blipFill>
        <p:spPr>
          <a:xfrm>
            <a:off x="0" y="1070796"/>
            <a:ext cx="5389162" cy="2893602"/>
          </a:xfrm>
          <a:prstGeom prst="rect">
            <a:avLst/>
          </a:prstGeom>
        </p:spPr>
      </p:pic>
      <p:pic>
        <p:nvPicPr>
          <p:cNvPr id="10" name="Picture 9">
            <a:extLst>
              <a:ext uri="{FF2B5EF4-FFF2-40B4-BE49-F238E27FC236}">
                <a16:creationId xmlns:a16="http://schemas.microsoft.com/office/drawing/2014/main" id="{8C78F34D-5410-6CDB-DF7F-6B7DC273BE97}"/>
              </a:ext>
            </a:extLst>
          </p:cNvPr>
          <p:cNvPicPr>
            <a:picLocks noChangeAspect="1"/>
          </p:cNvPicPr>
          <p:nvPr/>
        </p:nvPicPr>
        <p:blipFill rotWithShape="1">
          <a:blip r:embed="rId3"/>
          <a:srcRect t="53801" b="5439"/>
          <a:stretch/>
        </p:blipFill>
        <p:spPr>
          <a:xfrm>
            <a:off x="6802840" y="1072812"/>
            <a:ext cx="4655426" cy="5785188"/>
          </a:xfrm>
          <a:prstGeom prst="rect">
            <a:avLst/>
          </a:prstGeom>
        </p:spPr>
      </p:pic>
      <p:pic>
        <p:nvPicPr>
          <p:cNvPr id="12" name="Picture 11">
            <a:extLst>
              <a:ext uri="{FF2B5EF4-FFF2-40B4-BE49-F238E27FC236}">
                <a16:creationId xmlns:a16="http://schemas.microsoft.com/office/drawing/2014/main" id="{E155E38E-0F45-FA88-016B-EB95F4F89DBC}"/>
              </a:ext>
            </a:extLst>
          </p:cNvPr>
          <p:cNvPicPr>
            <a:picLocks noChangeAspect="1"/>
          </p:cNvPicPr>
          <p:nvPr/>
        </p:nvPicPr>
        <p:blipFill rotWithShape="1">
          <a:blip r:embed="rId4"/>
          <a:srcRect l="10704" t="41813" r="40183" b="6608"/>
          <a:stretch/>
        </p:blipFill>
        <p:spPr>
          <a:xfrm>
            <a:off x="0" y="3964398"/>
            <a:ext cx="5389162" cy="2893602"/>
          </a:xfrm>
          <a:prstGeom prst="rect">
            <a:avLst/>
          </a:prstGeom>
        </p:spPr>
      </p:pic>
      <p:sp>
        <p:nvSpPr>
          <p:cNvPr id="13" name="Oval 12">
            <a:extLst>
              <a:ext uri="{FF2B5EF4-FFF2-40B4-BE49-F238E27FC236}">
                <a16:creationId xmlns:a16="http://schemas.microsoft.com/office/drawing/2014/main" id="{CC5BB8BA-AD08-F2D8-49F2-628F621F9550}"/>
              </a:ext>
            </a:extLst>
          </p:cNvPr>
          <p:cNvSpPr/>
          <p:nvPr/>
        </p:nvSpPr>
        <p:spPr>
          <a:xfrm>
            <a:off x="3633537" y="915763"/>
            <a:ext cx="1755625" cy="2224479"/>
          </a:xfrm>
          <a:prstGeom prst="ellipse">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2DE314B8-A5A2-2AA0-1E9A-1B2D168DE043}"/>
              </a:ext>
            </a:extLst>
          </p:cNvPr>
          <p:cNvSpPr txBox="1"/>
          <p:nvPr/>
        </p:nvSpPr>
        <p:spPr>
          <a:xfrm>
            <a:off x="-38131" y="4935974"/>
            <a:ext cx="6098344" cy="646331"/>
          </a:xfrm>
          <a:prstGeom prst="rect">
            <a:avLst/>
          </a:prstGeom>
          <a:solidFill>
            <a:srgbClr val="FFFF00"/>
          </a:solidFill>
        </p:spPr>
        <p:txBody>
          <a:bodyPr wrap="square">
            <a:spAutoFit/>
          </a:bodyPr>
          <a:lstStyle/>
          <a:p>
            <a:pPr algn="l" latinLnBrk="0"/>
            <a:r>
              <a:rPr lang="en-GB" b="0" i="0">
                <a:solidFill>
                  <a:srgbClr val="000000"/>
                </a:solidFill>
                <a:effectLst/>
                <a:latin typeface="PT Serif" panose="020F0502020204030204" pitchFamily="18" charset="0"/>
              </a:rPr>
              <a:t>‘’The Olympics and the environment – not a win-win situation…’’ </a:t>
            </a:r>
            <a:r>
              <a:rPr lang="en-GB" sz="1800">
                <a:effectLst/>
                <a:latin typeface="Times New Roman" panose="02020603050405020304" pitchFamily="18" charset="0"/>
              </a:rPr>
              <a:t>(Shah, 2021)</a:t>
            </a:r>
            <a:endParaRPr lang="en-GB" b="0" i="0">
              <a:solidFill>
                <a:srgbClr val="000000"/>
              </a:solidFill>
              <a:effectLst/>
              <a:latin typeface="PT Serif" panose="020F0502020204030204" pitchFamily="18" charset="0"/>
            </a:endParaRPr>
          </a:p>
        </p:txBody>
      </p:sp>
    </p:spTree>
    <p:extLst>
      <p:ext uri="{BB962C8B-B14F-4D97-AF65-F5344CB8AC3E}">
        <p14:creationId xmlns:p14="http://schemas.microsoft.com/office/powerpoint/2010/main" val="23845499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wipe(down)">
                                      <p:cBhvr>
                                        <p:cTn id="23" dur="580">
                                          <p:stCondLst>
                                            <p:cond delay="0"/>
                                          </p:stCondLst>
                                        </p:cTn>
                                        <p:tgtEl>
                                          <p:spTgt spid="13"/>
                                        </p:tgtEl>
                                      </p:cBhvr>
                                    </p:animEffect>
                                    <p:anim calcmode="lin" valueType="num">
                                      <p:cBhvr>
                                        <p:cTn id="2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29" dur="26">
                                          <p:stCondLst>
                                            <p:cond delay="650"/>
                                          </p:stCondLst>
                                        </p:cTn>
                                        <p:tgtEl>
                                          <p:spTgt spid="13"/>
                                        </p:tgtEl>
                                      </p:cBhvr>
                                      <p:to x="100000" y="60000"/>
                                    </p:animScale>
                                    <p:animScale>
                                      <p:cBhvr>
                                        <p:cTn id="30" dur="166" decel="50000">
                                          <p:stCondLst>
                                            <p:cond delay="676"/>
                                          </p:stCondLst>
                                        </p:cTn>
                                        <p:tgtEl>
                                          <p:spTgt spid="13"/>
                                        </p:tgtEl>
                                      </p:cBhvr>
                                      <p:to x="100000" y="100000"/>
                                    </p:animScale>
                                    <p:animScale>
                                      <p:cBhvr>
                                        <p:cTn id="31" dur="26">
                                          <p:stCondLst>
                                            <p:cond delay="1312"/>
                                          </p:stCondLst>
                                        </p:cTn>
                                        <p:tgtEl>
                                          <p:spTgt spid="13"/>
                                        </p:tgtEl>
                                      </p:cBhvr>
                                      <p:to x="100000" y="80000"/>
                                    </p:animScale>
                                    <p:animScale>
                                      <p:cBhvr>
                                        <p:cTn id="32" dur="166" decel="50000">
                                          <p:stCondLst>
                                            <p:cond delay="1338"/>
                                          </p:stCondLst>
                                        </p:cTn>
                                        <p:tgtEl>
                                          <p:spTgt spid="13"/>
                                        </p:tgtEl>
                                      </p:cBhvr>
                                      <p:to x="100000" y="100000"/>
                                    </p:animScale>
                                    <p:animScale>
                                      <p:cBhvr>
                                        <p:cTn id="33" dur="26">
                                          <p:stCondLst>
                                            <p:cond delay="1642"/>
                                          </p:stCondLst>
                                        </p:cTn>
                                        <p:tgtEl>
                                          <p:spTgt spid="13"/>
                                        </p:tgtEl>
                                      </p:cBhvr>
                                      <p:to x="100000" y="90000"/>
                                    </p:animScale>
                                    <p:animScale>
                                      <p:cBhvr>
                                        <p:cTn id="34" dur="166" decel="50000">
                                          <p:stCondLst>
                                            <p:cond delay="1668"/>
                                          </p:stCondLst>
                                        </p:cTn>
                                        <p:tgtEl>
                                          <p:spTgt spid="13"/>
                                        </p:tgtEl>
                                      </p:cBhvr>
                                      <p:to x="100000" y="100000"/>
                                    </p:animScale>
                                    <p:animScale>
                                      <p:cBhvr>
                                        <p:cTn id="35" dur="26">
                                          <p:stCondLst>
                                            <p:cond delay="1808"/>
                                          </p:stCondLst>
                                        </p:cTn>
                                        <p:tgtEl>
                                          <p:spTgt spid="13"/>
                                        </p:tgtEl>
                                      </p:cBhvr>
                                      <p:to x="100000" y="95000"/>
                                    </p:animScale>
                                    <p:animScale>
                                      <p:cBhvr>
                                        <p:cTn id="36" dur="166" decel="50000">
                                          <p:stCondLst>
                                            <p:cond delay="1834"/>
                                          </p:stCondLst>
                                        </p:cTn>
                                        <p:tgtEl>
                                          <p:spTgt spid="13"/>
                                        </p:tgtEl>
                                      </p:cBhvr>
                                      <p:to x="100000" y="100000"/>
                                    </p:animScale>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fade">
                                      <p:cBhvr>
                                        <p:cTn id="41" dur="1000"/>
                                        <p:tgtEl>
                                          <p:spTgt spid="12"/>
                                        </p:tgtEl>
                                      </p:cBhvr>
                                    </p:animEffect>
                                    <p:anim calcmode="lin" valueType="num">
                                      <p:cBhvr>
                                        <p:cTn id="42" dur="1000" fill="hold"/>
                                        <p:tgtEl>
                                          <p:spTgt spid="12"/>
                                        </p:tgtEl>
                                        <p:attrNameLst>
                                          <p:attrName>ppt_x</p:attrName>
                                        </p:attrNameLst>
                                      </p:cBhvr>
                                      <p:tavLst>
                                        <p:tav tm="0">
                                          <p:val>
                                            <p:strVal val="#ppt_x"/>
                                          </p:val>
                                        </p:tav>
                                        <p:tav tm="100000">
                                          <p:val>
                                            <p:strVal val="#ppt_x"/>
                                          </p:val>
                                        </p:tav>
                                      </p:tavLst>
                                    </p:anim>
                                    <p:anim calcmode="lin" valueType="num">
                                      <p:cBhvr>
                                        <p:cTn id="4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nodeType="clickEffect">
                                  <p:stCondLst>
                                    <p:cond delay="0"/>
                                  </p:stCondLst>
                                  <p:childTnLst>
                                    <p:set>
                                      <p:cBhvr>
                                        <p:cTn id="47" dur="1" fill="hold">
                                          <p:stCondLst>
                                            <p:cond delay="0"/>
                                          </p:stCondLst>
                                        </p:cTn>
                                        <p:tgtEl>
                                          <p:spTgt spid="10"/>
                                        </p:tgtEl>
                                        <p:attrNameLst>
                                          <p:attrName>style.visibility</p:attrName>
                                        </p:attrNameLst>
                                      </p:cBhvr>
                                      <p:to>
                                        <p:strVal val="visible"/>
                                      </p:to>
                                    </p:set>
                                    <p:anim calcmode="lin" valueType="num">
                                      <p:cBhvr>
                                        <p:cTn id="48" dur="500" fill="hold"/>
                                        <p:tgtEl>
                                          <p:spTgt spid="10"/>
                                        </p:tgtEl>
                                        <p:attrNameLst>
                                          <p:attrName>ppt_w</p:attrName>
                                        </p:attrNameLst>
                                      </p:cBhvr>
                                      <p:tavLst>
                                        <p:tav tm="0">
                                          <p:val>
                                            <p:fltVal val="0"/>
                                          </p:val>
                                        </p:tav>
                                        <p:tav tm="100000">
                                          <p:val>
                                            <p:strVal val="#ppt_w"/>
                                          </p:val>
                                        </p:tav>
                                      </p:tavLst>
                                    </p:anim>
                                    <p:anim calcmode="lin" valueType="num">
                                      <p:cBhvr>
                                        <p:cTn id="49" dur="500" fill="hold"/>
                                        <p:tgtEl>
                                          <p:spTgt spid="10"/>
                                        </p:tgtEl>
                                        <p:attrNameLst>
                                          <p:attrName>ppt_h</p:attrName>
                                        </p:attrNameLst>
                                      </p:cBhvr>
                                      <p:tavLst>
                                        <p:tav tm="0">
                                          <p:val>
                                            <p:fltVal val="0"/>
                                          </p:val>
                                        </p:tav>
                                        <p:tav tm="100000">
                                          <p:val>
                                            <p:strVal val="#ppt_h"/>
                                          </p:val>
                                        </p:tav>
                                      </p:tavLst>
                                    </p:anim>
                                    <p:animEffect transition="in" filter="fade">
                                      <p:cBhvr>
                                        <p:cTn id="5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a:extLst>
              <a:ext uri="{FF2B5EF4-FFF2-40B4-BE49-F238E27FC236}">
                <a16:creationId xmlns:a16="http://schemas.microsoft.com/office/drawing/2014/main" id="{600DD38C-0F69-A091-5D2B-9FB4C28DCD98}"/>
              </a:ext>
            </a:extLst>
          </p:cNvPr>
          <p:cNvPicPr>
            <a:picLocks noChangeAspect="1"/>
          </p:cNvPicPr>
          <p:nvPr/>
        </p:nvPicPr>
        <p:blipFill rotWithShape="1">
          <a:blip r:embed="rId2">
            <a:extLst>
              <a:ext uri="{28A0092B-C50C-407E-A947-70E740481C1C}">
                <a14:useLocalDpi xmlns:a14="http://schemas.microsoft.com/office/drawing/2010/main" val="0"/>
              </a:ext>
            </a:extLst>
          </a:blip>
          <a:srcRect r="19400"/>
          <a:stretch/>
        </p:blipFill>
        <p:spPr>
          <a:xfrm>
            <a:off x="-1" y="0"/>
            <a:ext cx="7370057" cy="6857999"/>
          </a:xfrm>
          <a:prstGeom prst="rect">
            <a:avLst/>
          </a:prstGeom>
        </p:spPr>
      </p:pic>
      <p:pic>
        <p:nvPicPr>
          <p:cNvPr id="3" name="Picture 3">
            <a:extLst>
              <a:ext uri="{FF2B5EF4-FFF2-40B4-BE49-F238E27FC236}">
                <a16:creationId xmlns:a16="http://schemas.microsoft.com/office/drawing/2014/main" id="{388612E0-32FE-E8DE-5123-C7B5818612D9}"/>
              </a:ext>
            </a:extLst>
          </p:cNvPr>
          <p:cNvPicPr>
            <a:picLocks noChangeAspect="1"/>
          </p:cNvPicPr>
          <p:nvPr/>
        </p:nvPicPr>
        <p:blipFill rotWithShape="1">
          <a:blip r:embed="rId3">
            <a:extLst>
              <a:ext uri="{28A0092B-C50C-407E-A947-70E740481C1C}">
                <a14:useLocalDpi xmlns:a14="http://schemas.microsoft.com/office/drawing/2010/main" val="0"/>
              </a:ext>
            </a:extLst>
          </a:blip>
          <a:srcRect l="17887" r="9054" b="2"/>
          <a:stretch/>
        </p:blipFill>
        <p:spPr>
          <a:xfrm>
            <a:off x="7534656" y="1"/>
            <a:ext cx="4657344" cy="3346704"/>
          </a:xfrm>
          <a:prstGeom prst="rect">
            <a:avLst/>
          </a:prstGeom>
        </p:spPr>
      </p:pic>
      <p:pic>
        <p:nvPicPr>
          <p:cNvPr id="4" name="Picture 4">
            <a:extLst>
              <a:ext uri="{FF2B5EF4-FFF2-40B4-BE49-F238E27FC236}">
                <a16:creationId xmlns:a16="http://schemas.microsoft.com/office/drawing/2014/main" id="{84603AA6-CEFF-EC0E-4B76-D0192D614DD7}"/>
              </a:ext>
            </a:extLst>
          </p:cNvPr>
          <p:cNvPicPr>
            <a:picLocks noChangeAspect="1"/>
          </p:cNvPicPr>
          <p:nvPr/>
        </p:nvPicPr>
        <p:blipFill rotWithShape="1">
          <a:blip r:embed="rId4">
            <a:extLst>
              <a:ext uri="{28A0092B-C50C-407E-A947-70E740481C1C}">
                <a14:useLocalDpi xmlns:a14="http://schemas.microsoft.com/office/drawing/2010/main" val="0"/>
              </a:ext>
            </a:extLst>
          </a:blip>
          <a:srcRect l="10515" r="11205" b="-2"/>
          <a:stretch/>
        </p:blipFill>
        <p:spPr>
          <a:xfrm>
            <a:off x="7534654" y="3511296"/>
            <a:ext cx="4657346" cy="3346704"/>
          </a:xfrm>
          <a:prstGeom prst="rect">
            <a:avLst/>
          </a:prstGeom>
        </p:spPr>
      </p:pic>
      <p:pic>
        <p:nvPicPr>
          <p:cNvPr id="1026" name="Picture 2" descr="Road Warrior: IOC Spokesman Mark Adams on His Airport Olympic Sprint - WSJ">
            <a:extLst>
              <a:ext uri="{FF2B5EF4-FFF2-40B4-BE49-F238E27FC236}">
                <a16:creationId xmlns:a16="http://schemas.microsoft.com/office/drawing/2014/main" id="{EB3633C9-E1F4-A192-11F2-199439FFA1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2338" y="1671638"/>
            <a:ext cx="5267325" cy="3514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805296"/>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100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2" name="Picture 4" descr="Rio 2016: Fighting Deforestation while Selling Burgers | Brighter Green">
            <a:extLst>
              <a:ext uri="{FF2B5EF4-FFF2-40B4-BE49-F238E27FC236}">
                <a16:creationId xmlns:a16="http://schemas.microsoft.com/office/drawing/2014/main" id="{B1D27257-D258-1F58-1342-98999875D5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67"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Freeform: Shape 2056">
            <a:extLst>
              <a:ext uri="{FF2B5EF4-FFF2-40B4-BE49-F238E27FC236}">
                <a16:creationId xmlns:a16="http://schemas.microsoft.com/office/drawing/2014/main" id="{22C6C9C9-83BF-4A6C-A1BF-C1735C61B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524" y="1"/>
            <a:ext cx="7295477" cy="6853457"/>
          </a:xfrm>
          <a:custGeom>
            <a:avLst/>
            <a:gdLst>
              <a:gd name="connsiteX0" fmla="*/ 2113864 w 7295477"/>
              <a:gd name="connsiteY0" fmla="*/ 0 h 6853457"/>
              <a:gd name="connsiteX1" fmla="*/ 5731689 w 7295477"/>
              <a:gd name="connsiteY1" fmla="*/ 0 h 6853457"/>
              <a:gd name="connsiteX2" fmla="*/ 5792604 w 7295477"/>
              <a:gd name="connsiteY2" fmla="*/ 31199 h 6853457"/>
              <a:gd name="connsiteX3" fmla="*/ 7277638 w 7295477"/>
              <a:gd name="connsiteY3" fmla="*/ 1446415 h 6853457"/>
              <a:gd name="connsiteX4" fmla="*/ 7295477 w 7295477"/>
              <a:gd name="connsiteY4" fmla="*/ 1478103 h 6853457"/>
              <a:gd name="connsiteX5" fmla="*/ 7295477 w 7295477"/>
              <a:gd name="connsiteY5" fmla="*/ 5482224 h 6853457"/>
              <a:gd name="connsiteX6" fmla="*/ 7195301 w 7295477"/>
              <a:gd name="connsiteY6" fmla="*/ 5644337 h 6853457"/>
              <a:gd name="connsiteX7" fmla="*/ 5956878 w 7295477"/>
              <a:gd name="connsiteY7" fmla="*/ 6835380 h 6853457"/>
              <a:gd name="connsiteX8" fmla="*/ 5925438 w 7295477"/>
              <a:gd name="connsiteY8" fmla="*/ 6853457 h 6853457"/>
              <a:gd name="connsiteX9" fmla="*/ 1920114 w 7295477"/>
              <a:gd name="connsiteY9" fmla="*/ 6853457 h 6853457"/>
              <a:gd name="connsiteX10" fmla="*/ 1888674 w 7295477"/>
              <a:gd name="connsiteY10" fmla="*/ 6835380 h 6853457"/>
              <a:gd name="connsiteX11" fmla="*/ 0 w 7295477"/>
              <a:gd name="connsiteY11" fmla="*/ 3480517 h 6853457"/>
              <a:gd name="connsiteX12" fmla="*/ 2052949 w 7295477"/>
              <a:gd name="connsiteY12" fmla="*/ 31199 h 685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295477" h="6853457">
                <a:moveTo>
                  <a:pt x="2113864" y="0"/>
                </a:moveTo>
                <a:lnTo>
                  <a:pt x="5731689" y="0"/>
                </a:lnTo>
                <a:lnTo>
                  <a:pt x="5792604" y="31199"/>
                </a:lnTo>
                <a:cubicBezTo>
                  <a:pt x="6404018" y="363339"/>
                  <a:pt x="6917255" y="853303"/>
                  <a:pt x="7277638" y="1446415"/>
                </a:cubicBezTo>
                <a:lnTo>
                  <a:pt x="7295477" y="1478103"/>
                </a:lnTo>
                <a:lnTo>
                  <a:pt x="7295477" y="5482224"/>
                </a:lnTo>
                <a:lnTo>
                  <a:pt x="7195301" y="5644337"/>
                </a:lnTo>
                <a:cubicBezTo>
                  <a:pt x="6875688" y="6126745"/>
                  <a:pt x="6452261" y="6534378"/>
                  <a:pt x="5956878" y="6835380"/>
                </a:cubicBezTo>
                <a:lnTo>
                  <a:pt x="5925438" y="6853457"/>
                </a:lnTo>
                <a:lnTo>
                  <a:pt x="1920114" y="6853457"/>
                </a:lnTo>
                <a:lnTo>
                  <a:pt x="1888674" y="6835380"/>
                </a:lnTo>
                <a:cubicBezTo>
                  <a:pt x="756370" y="6147375"/>
                  <a:pt x="0" y="4902276"/>
                  <a:pt x="0" y="3480517"/>
                </a:cubicBezTo>
                <a:cubicBezTo>
                  <a:pt x="0" y="1991056"/>
                  <a:pt x="830121" y="695479"/>
                  <a:pt x="2052949" y="31199"/>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What sort of legacy will the Rio Olympics leave?">
            <a:extLst>
              <a:ext uri="{FF2B5EF4-FFF2-40B4-BE49-F238E27FC236}">
                <a16:creationId xmlns:a16="http://schemas.microsoft.com/office/drawing/2014/main" id="{1A0EC950-6102-8194-1920-89F43D9326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20" r="18969" b="2"/>
          <a:stretch/>
        </p:blipFill>
        <p:spPr bwMode="auto">
          <a:xfrm>
            <a:off x="5063089" y="1"/>
            <a:ext cx="7128913" cy="6853457"/>
          </a:xfrm>
          <a:custGeom>
            <a:avLst/>
            <a:gdLst/>
            <a:ahLst/>
            <a:cxnLst/>
            <a:rect l="l" t="t" r="r" b="b"/>
            <a:pathLst>
              <a:path w="7128913" h="6853457">
                <a:moveTo>
                  <a:pt x="2343548" y="0"/>
                </a:moveTo>
                <a:lnTo>
                  <a:pt x="5168877" y="0"/>
                </a:lnTo>
                <a:lnTo>
                  <a:pt x="5218299" y="19487"/>
                </a:lnTo>
                <a:cubicBezTo>
                  <a:pt x="5976640" y="340238"/>
                  <a:pt x="6607722" y="902948"/>
                  <a:pt x="7014769" y="1610837"/>
                </a:cubicBezTo>
                <a:lnTo>
                  <a:pt x="7128913" y="1827198"/>
                </a:lnTo>
                <a:lnTo>
                  <a:pt x="7128913" y="5131581"/>
                </a:lnTo>
                <a:lnTo>
                  <a:pt x="7091067" y="5210750"/>
                </a:lnTo>
                <a:cubicBezTo>
                  <a:pt x="6744936" y="5876527"/>
                  <a:pt x="6205281" y="6425584"/>
                  <a:pt x="5546646" y="6783375"/>
                </a:cubicBezTo>
                <a:lnTo>
                  <a:pt x="5409811" y="6853457"/>
                </a:lnTo>
                <a:lnTo>
                  <a:pt x="2102613" y="6853457"/>
                </a:lnTo>
                <a:lnTo>
                  <a:pt x="1965779" y="6783375"/>
                </a:lnTo>
                <a:cubicBezTo>
                  <a:pt x="794873" y="6147301"/>
                  <a:pt x="0" y="4906735"/>
                  <a:pt x="0" y="3480517"/>
                </a:cubicBezTo>
                <a:cubicBezTo>
                  <a:pt x="0" y="1924643"/>
                  <a:pt x="945964" y="589711"/>
                  <a:pt x="2294125" y="1948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106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9">
            <a:extLst>
              <a:ext uri="{FF2B5EF4-FFF2-40B4-BE49-F238E27FC236}">
                <a16:creationId xmlns:a16="http://schemas.microsoft.com/office/drawing/2014/main" id="{D3391EB8-44BE-66F3-2852-003E5173B5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2" y="356577"/>
            <a:ext cx="5426764" cy="2835484"/>
          </a:xfrm>
          <a:prstGeom prst="rect">
            <a:avLst/>
          </a:prstGeom>
        </p:spPr>
      </p:pic>
      <p:sp>
        <p:nvSpPr>
          <p:cNvPr id="32" name="Rectangle 13">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0C8DC25-8EAB-EFE7-F3B8-99C123CA5F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8174" y="321734"/>
            <a:ext cx="4352314" cy="2905170"/>
          </a:xfrm>
          <a:prstGeom prst="rect">
            <a:avLst/>
          </a:prstGeom>
        </p:spPr>
      </p:pic>
      <p:sp>
        <p:nvSpPr>
          <p:cNvPr id="33" name="Rectangle 15">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7">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FEC0FDFE-B8C5-8FDA-A9E1-07FDA7C068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899" y="3631096"/>
            <a:ext cx="5283368" cy="2760560"/>
          </a:xfrm>
          <a:prstGeom prst="rect">
            <a:avLst/>
          </a:prstGeom>
        </p:spPr>
      </p:pic>
      <p:pic>
        <p:nvPicPr>
          <p:cNvPr id="3" name="Picture 3">
            <a:extLst>
              <a:ext uri="{FF2B5EF4-FFF2-40B4-BE49-F238E27FC236}">
                <a16:creationId xmlns:a16="http://schemas.microsoft.com/office/drawing/2014/main" id="{8CB64F34-CEFE-2757-EAD8-04A3FEA72A9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55883" y="3631096"/>
            <a:ext cx="4416896" cy="2760560"/>
          </a:xfrm>
          <a:prstGeom prst="rect">
            <a:avLst/>
          </a:prstGeom>
        </p:spPr>
      </p:pic>
    </p:spTree>
    <p:extLst>
      <p:ext uri="{BB962C8B-B14F-4D97-AF65-F5344CB8AC3E}">
        <p14:creationId xmlns:p14="http://schemas.microsoft.com/office/powerpoint/2010/main" val="1137979892"/>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5F3C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Sustainable mega-events in developing countries : experiences and insights  from host cities in South Africa, India and Brazil / ed. Kurt Ackermann -  Olympic World Library">
            <a:extLst>
              <a:ext uri="{FF2B5EF4-FFF2-40B4-BE49-F238E27FC236}">
                <a16:creationId xmlns:a16="http://schemas.microsoft.com/office/drawing/2014/main" id="{737EB457-CA0C-5CBF-1EE8-F3CF1B6E79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96481" y="806754"/>
            <a:ext cx="3696969" cy="5243929"/>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Building Sustainable Mega Sports Events: a Foundation in Human Rights |  Centre for Sport and Human Rights">
            <a:extLst>
              <a:ext uri="{FF2B5EF4-FFF2-40B4-BE49-F238E27FC236}">
                <a16:creationId xmlns:a16="http://schemas.microsoft.com/office/drawing/2014/main" id="{B210AECB-A389-A222-0E0D-90E75B6D22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50672" y="798656"/>
            <a:ext cx="3367416" cy="2870724"/>
          </a:xfrm>
          <a:prstGeom prst="rect">
            <a:avLst/>
          </a:prstGeom>
          <a:noFill/>
          <a:extLst>
            <a:ext uri="{909E8E84-426E-40DD-AFC4-6F175D3DCCD1}">
              <a14:hiddenFill xmlns:a14="http://schemas.microsoft.com/office/drawing/2010/main">
                <a:solidFill>
                  <a:srgbClr val="FFFFFF"/>
                </a:solidFill>
              </a14:hiddenFill>
            </a:ext>
          </a:extLst>
        </p:spPr>
      </p:pic>
      <p:sp>
        <p:nvSpPr>
          <p:cNvPr id="3089" name="Rectangle 3088">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romoting policies for sustainable mega-sport events | UCD Research">
            <a:extLst>
              <a:ext uri="{FF2B5EF4-FFF2-40B4-BE49-F238E27FC236}">
                <a16:creationId xmlns:a16="http://schemas.microsoft.com/office/drawing/2014/main" id="{4CCB1AC2-D0BE-4C31-BA77-540D627C235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93825" y="4446259"/>
            <a:ext cx="2681111" cy="1608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0280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BDBCB-8094-04FA-6F82-8C9437EEF9E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Environmental Development </a:t>
            </a:r>
            <a:br>
              <a:rPr lang="en-US" sz="4100" kern="1200">
                <a:solidFill>
                  <a:schemeClr val="tx1"/>
                </a:solidFill>
                <a:latin typeface="+mj-lt"/>
                <a:ea typeface="+mj-ea"/>
                <a:cs typeface="+mj-cs"/>
              </a:rPr>
            </a:br>
            <a:endParaRPr lang="en-US" sz="41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watering the earth&#10;&#10;Description automatically generated">
            <a:extLst>
              <a:ext uri="{FF2B5EF4-FFF2-40B4-BE49-F238E27FC236}">
                <a16:creationId xmlns:a16="http://schemas.microsoft.com/office/drawing/2014/main" id="{F19DD60B-FBE2-65AD-D0D6-8D36169C81B2}"/>
              </a:ext>
            </a:extLst>
          </p:cNvPr>
          <p:cNvPicPr>
            <a:picLocks noGrp="1" noChangeAspect="1"/>
          </p:cNvPicPr>
          <p:nvPr>
            <p:ph idx="1"/>
          </p:nvPr>
        </p:nvPicPr>
        <p:blipFill>
          <a:blip r:embed="rId2"/>
          <a:stretch>
            <a:fillRect/>
          </a:stretch>
        </p:blipFill>
        <p:spPr>
          <a:xfrm>
            <a:off x="5486400" y="640080"/>
            <a:ext cx="5550408" cy="5550408"/>
          </a:xfrm>
          <a:prstGeom prst="rect">
            <a:avLst/>
          </a:prstGeom>
        </p:spPr>
      </p:pic>
      <p:sp>
        <p:nvSpPr>
          <p:cNvPr id="7" name="TextBox 6">
            <a:extLst>
              <a:ext uri="{FF2B5EF4-FFF2-40B4-BE49-F238E27FC236}">
                <a16:creationId xmlns:a16="http://schemas.microsoft.com/office/drawing/2014/main" id="{698023A5-9A81-45DB-73CB-D005EFC1BBBA}"/>
              </a:ext>
            </a:extLst>
          </p:cNvPr>
          <p:cNvSpPr txBox="1"/>
          <p:nvPr/>
        </p:nvSpPr>
        <p:spPr>
          <a:xfrm>
            <a:off x="5859966" y="5970246"/>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EuroSchool</a:t>
            </a:r>
            <a:r>
              <a:rPr lang="en-GB" sz="1800">
                <a:effectLst/>
                <a:latin typeface="Times New Roman" panose="02020603050405020304" pitchFamily="18" charset="0"/>
              </a:rPr>
              <a:t>, 2023)</a:t>
            </a:r>
            <a:endParaRPr lang="en-US"/>
          </a:p>
        </p:txBody>
      </p:sp>
    </p:spTree>
    <p:extLst>
      <p:ext uri="{BB962C8B-B14F-4D97-AF65-F5344CB8AC3E}">
        <p14:creationId xmlns:p14="http://schemas.microsoft.com/office/powerpoint/2010/main" val="4005112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758BD-3A0F-3F8D-3AD6-184C7DACF4C1}"/>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400" kern="1200">
                <a:solidFill>
                  <a:schemeClr val="tx1"/>
                </a:solidFill>
                <a:latin typeface="+mj-lt"/>
                <a:ea typeface="+mj-ea"/>
                <a:cs typeface="+mj-cs"/>
              </a:rPr>
              <a:t>Intodruction</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3989E39-1FBA-7C10-E459-0732FAD3F2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5238" y="896676"/>
            <a:ext cx="7608304" cy="5135603"/>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7CB562D-42A8-407E-CA46-23E42C388688}"/>
              </a:ext>
            </a:extLst>
          </p:cNvPr>
          <p:cNvSpPr txBox="1"/>
          <p:nvPr/>
        </p:nvSpPr>
        <p:spPr>
          <a:xfrm>
            <a:off x="545238" y="6415188"/>
            <a:ext cx="6099716" cy="369332"/>
          </a:xfrm>
          <a:prstGeom prst="rect">
            <a:avLst/>
          </a:prstGeom>
          <a:noFill/>
        </p:spPr>
        <p:txBody>
          <a:bodyPr wrap="square">
            <a:spAutoFit/>
          </a:bodyPr>
          <a:lstStyle/>
          <a:p>
            <a:r>
              <a:rPr lang="en-GB" sz="1800">
                <a:effectLst/>
                <a:latin typeface="Times New Roman" panose="02020603050405020304" pitchFamily="18" charset="0"/>
              </a:rPr>
              <a:t>(REDAZIONE, 2020)</a:t>
            </a:r>
            <a:endParaRPr lang="en-US"/>
          </a:p>
        </p:txBody>
      </p:sp>
    </p:spTree>
    <p:extLst>
      <p:ext uri="{BB962C8B-B14F-4D97-AF65-F5344CB8AC3E}">
        <p14:creationId xmlns:p14="http://schemas.microsoft.com/office/powerpoint/2010/main" val="16826084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2589A-80A2-C3A8-9314-561851390543}"/>
              </a:ext>
            </a:extLst>
          </p:cNvPr>
          <p:cNvSpPr>
            <a:spLocks noGrp="1"/>
          </p:cNvSpPr>
          <p:nvPr>
            <p:ph type="title"/>
          </p:nvPr>
        </p:nvSpPr>
        <p:spPr>
          <a:xfrm>
            <a:off x="630936" y="640823"/>
            <a:ext cx="3419856" cy="2035470"/>
          </a:xfrm>
        </p:spPr>
        <p:txBody>
          <a:bodyPr anchor="ctr">
            <a:normAutofit fontScale="90000"/>
          </a:bodyPr>
          <a:lstStyle/>
          <a:p>
            <a:r>
              <a:rPr lang="en-GB" sz="5000" kern="0">
                <a:effectLst/>
                <a:latin typeface="Calibri" panose="020F0502020204030204" pitchFamily="34" charset="0"/>
                <a:ea typeface="Calibri" panose="020F0502020204030204" pitchFamily="34" charset="0"/>
                <a:cs typeface="Calibri" panose="020F0502020204030204" pitchFamily="34" charset="0"/>
              </a:rPr>
              <a:t>Sustainable Initiatives</a:t>
            </a:r>
            <a:br>
              <a:rPr lang="en-GB" sz="5000" kern="100">
                <a:effectLst/>
                <a:latin typeface="Calibri" panose="020F0502020204030204" pitchFamily="34" charset="0"/>
                <a:ea typeface="Calibri" panose="020F0502020204030204" pitchFamily="34" charset="0"/>
                <a:cs typeface="Times New Roman" panose="02020603050405020304" pitchFamily="18" charset="0"/>
              </a:rPr>
            </a:br>
            <a:endParaRPr lang="en-US" sz="5000"/>
          </a:p>
        </p:txBody>
      </p:sp>
      <p:sp>
        <p:nvSpPr>
          <p:cNvPr id="1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A4452B9-4596-0B0B-C11B-8107DAF9B224}"/>
              </a:ext>
            </a:extLst>
          </p:cNvPr>
          <p:cNvPicPr>
            <a:picLocks noChangeAspect="1"/>
          </p:cNvPicPr>
          <p:nvPr/>
        </p:nvPicPr>
        <p:blipFill>
          <a:blip r:embed="rId2"/>
          <a:stretch>
            <a:fillRect/>
          </a:stretch>
        </p:blipFill>
        <p:spPr>
          <a:xfrm>
            <a:off x="4990917" y="1469310"/>
            <a:ext cx="6495654" cy="3913632"/>
          </a:xfrm>
          <a:prstGeom prst="rect">
            <a:avLst/>
          </a:prstGeom>
        </p:spPr>
      </p:pic>
      <p:sp>
        <p:nvSpPr>
          <p:cNvPr id="6" name="TextBox 5">
            <a:extLst>
              <a:ext uri="{FF2B5EF4-FFF2-40B4-BE49-F238E27FC236}">
                <a16:creationId xmlns:a16="http://schemas.microsoft.com/office/drawing/2014/main" id="{4D881141-5CD8-1C59-5D41-86759C47C5D7}"/>
              </a:ext>
            </a:extLst>
          </p:cNvPr>
          <p:cNvSpPr txBox="1"/>
          <p:nvPr/>
        </p:nvSpPr>
        <p:spPr>
          <a:xfrm>
            <a:off x="4856656" y="5566473"/>
            <a:ext cx="6099716" cy="369332"/>
          </a:xfrm>
          <a:prstGeom prst="rect">
            <a:avLst/>
          </a:prstGeom>
          <a:noFill/>
        </p:spPr>
        <p:txBody>
          <a:bodyPr wrap="square">
            <a:spAutoFit/>
          </a:bodyPr>
          <a:lstStyle/>
          <a:p>
            <a:r>
              <a:rPr lang="en-GB" sz="1800">
                <a:effectLst/>
                <a:latin typeface="Times New Roman" panose="02020603050405020304" pitchFamily="18" charset="0"/>
              </a:rPr>
              <a:t>(NYK Line, 2015)</a:t>
            </a:r>
            <a:endParaRPr lang="en-US"/>
          </a:p>
        </p:txBody>
      </p:sp>
      <p:sp>
        <p:nvSpPr>
          <p:cNvPr id="7" name="TextBox 6">
            <a:extLst>
              <a:ext uri="{FF2B5EF4-FFF2-40B4-BE49-F238E27FC236}">
                <a16:creationId xmlns:a16="http://schemas.microsoft.com/office/drawing/2014/main" id="{5C6BD4D1-EAFA-E906-0D8F-4918F3537DE4}"/>
              </a:ext>
            </a:extLst>
          </p:cNvPr>
          <p:cNvSpPr txBox="1"/>
          <p:nvPr/>
        </p:nvSpPr>
        <p:spPr>
          <a:xfrm>
            <a:off x="363604" y="2612047"/>
            <a:ext cx="3486020" cy="3139321"/>
          </a:xfrm>
          <a:prstGeom prst="rect">
            <a:avLst/>
          </a:prstGeom>
          <a:noFill/>
        </p:spPr>
        <p:txBody>
          <a:bodyPr wrap="square" rtlCol="0">
            <a:spAutoFit/>
          </a:bodyPr>
          <a:lstStyle/>
          <a:p>
            <a:r>
              <a:rPr lang="en-GB"/>
              <a:t>D</a:t>
            </a:r>
            <a:r>
              <a:rPr lang="en-GB" b="0" i="0">
                <a:effectLst/>
              </a:rPr>
              <a:t>espite the ongoing debate about the potential outcomes of ecologically friendly supply chain activities (</a:t>
            </a:r>
            <a:r>
              <a:rPr lang="en-GB" b="0" i="0" err="1">
                <a:effectLst/>
              </a:rPr>
              <a:t>Prajogo</a:t>
            </a:r>
            <a:r>
              <a:rPr lang="en-GB" b="0" i="0">
                <a:effectLst/>
              </a:rPr>
              <a:t> </a:t>
            </a:r>
            <a:r>
              <a:rPr lang="en-GB" b="0" i="1">
                <a:effectLst/>
              </a:rPr>
              <a:t>et al.</a:t>
            </a:r>
            <a:r>
              <a:rPr lang="en-GB" b="0" i="0">
                <a:effectLst/>
              </a:rPr>
              <a:t>, 2014), the benefits or outcomes of sustainable supply chain initiatives are poorly understood (</a:t>
            </a:r>
            <a:r>
              <a:rPr lang="en-GB" b="0" i="0" err="1">
                <a:effectLst/>
              </a:rPr>
              <a:t>Roehrich</a:t>
            </a:r>
            <a:r>
              <a:rPr lang="en-GB" b="0" i="0">
                <a:effectLst/>
              </a:rPr>
              <a:t> </a:t>
            </a:r>
            <a:r>
              <a:rPr lang="en-GB" b="0" i="1">
                <a:effectLst/>
              </a:rPr>
              <a:t>et al.</a:t>
            </a:r>
            <a:r>
              <a:rPr lang="en-GB" b="0" i="0">
                <a:effectLst/>
              </a:rPr>
              <a:t>, 2014), though outcome measures are essential for managing and navigating competitive global markets.</a:t>
            </a:r>
            <a:endParaRPr lang="en-US"/>
          </a:p>
        </p:txBody>
      </p:sp>
    </p:spTree>
    <p:extLst>
      <p:ext uri="{BB962C8B-B14F-4D97-AF65-F5344CB8AC3E}">
        <p14:creationId xmlns:p14="http://schemas.microsoft.com/office/powerpoint/2010/main" val="4480834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4EF63E-28B9-89A5-8537-44147641E3B1}"/>
              </a:ext>
            </a:extLst>
          </p:cNvPr>
          <p:cNvSpPr>
            <a:spLocks noGrp="1"/>
          </p:cNvSpPr>
          <p:nvPr>
            <p:ph type="title"/>
          </p:nvPr>
        </p:nvSpPr>
        <p:spPr>
          <a:xfrm>
            <a:off x="481029" y="430987"/>
            <a:ext cx="4023360" cy="2395427"/>
          </a:xfrm>
        </p:spPr>
        <p:txBody>
          <a:bodyPr vert="horz" lIns="91440" tIns="45720" rIns="91440" bIns="45720" rtlCol="0" anchor="b">
            <a:normAutofit/>
          </a:bodyPr>
          <a:lstStyle/>
          <a:p>
            <a:r>
              <a:rPr lang="en-US" sz="4800" b="1" kern="1200">
                <a:solidFill>
                  <a:schemeClr val="tx1"/>
                </a:solidFill>
                <a:effectLst/>
                <a:latin typeface="+mj-lt"/>
                <a:ea typeface="+mj-ea"/>
                <a:cs typeface="+mj-cs"/>
              </a:rPr>
              <a:t>Biodiversity </a:t>
            </a:r>
            <a:r>
              <a:rPr lang="en-US" sz="4800" b="1"/>
              <a:t>&amp;</a:t>
            </a:r>
            <a:r>
              <a:rPr lang="en-US" sz="4800" b="1" kern="1200">
                <a:solidFill>
                  <a:schemeClr val="tx1"/>
                </a:solidFill>
                <a:effectLst/>
                <a:latin typeface="+mj-lt"/>
                <a:ea typeface="+mj-ea"/>
                <a:cs typeface="+mj-cs"/>
              </a:rPr>
              <a:t> Conservation</a:t>
            </a:r>
            <a:br>
              <a:rPr lang="en-US" sz="4800" kern="1200">
                <a:solidFill>
                  <a:schemeClr val="tx1"/>
                </a:solidFill>
                <a:effectLst/>
                <a:latin typeface="+mj-lt"/>
                <a:ea typeface="+mj-ea"/>
                <a:cs typeface="+mj-cs"/>
              </a:rPr>
            </a:br>
            <a:endParaRPr lang="en-US" sz="4800" kern="120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57452A93-FACF-41C0-81DF-08BDFF57D96E}"/>
              </a:ext>
            </a:extLst>
          </p:cNvPr>
          <p:cNvPicPr>
            <a:picLocks noGrp="1" noChangeAspect="1"/>
          </p:cNvPicPr>
          <p:nvPr>
            <p:ph idx="1"/>
          </p:nvPr>
        </p:nvPicPr>
        <p:blipFill>
          <a:blip r:embed="rId2"/>
          <a:stretch>
            <a:fillRect/>
          </a:stretch>
        </p:blipFill>
        <p:spPr>
          <a:xfrm>
            <a:off x="5414356" y="1079011"/>
            <a:ext cx="6408836" cy="3810062"/>
          </a:xfrm>
          <a:prstGeom prst="rect">
            <a:avLst/>
          </a:prstGeom>
        </p:spPr>
      </p:pic>
      <p:sp>
        <p:nvSpPr>
          <p:cNvPr id="6" name="TextBox 5">
            <a:extLst>
              <a:ext uri="{FF2B5EF4-FFF2-40B4-BE49-F238E27FC236}">
                <a16:creationId xmlns:a16="http://schemas.microsoft.com/office/drawing/2014/main" id="{2066A0FC-FC08-3BDC-9326-9C3905687E9D}"/>
              </a:ext>
            </a:extLst>
          </p:cNvPr>
          <p:cNvSpPr txBox="1"/>
          <p:nvPr/>
        </p:nvSpPr>
        <p:spPr>
          <a:xfrm>
            <a:off x="5414356" y="5066282"/>
            <a:ext cx="6122018" cy="369332"/>
          </a:xfrm>
          <a:prstGeom prst="rect">
            <a:avLst/>
          </a:prstGeom>
          <a:noFill/>
        </p:spPr>
        <p:txBody>
          <a:bodyPr wrap="square">
            <a:spAutoFit/>
          </a:bodyPr>
          <a:lstStyle/>
          <a:p>
            <a:r>
              <a:rPr lang="en-GB" sz="1800">
                <a:effectLst/>
                <a:latin typeface="Times New Roman" panose="02020603050405020304" pitchFamily="18" charset="0"/>
              </a:rPr>
              <a:t>(Jk1202sahu, 2019)</a:t>
            </a:r>
            <a:endParaRPr lang="en-US"/>
          </a:p>
        </p:txBody>
      </p:sp>
      <p:sp>
        <p:nvSpPr>
          <p:cNvPr id="7" name="TextBox 6">
            <a:extLst>
              <a:ext uri="{FF2B5EF4-FFF2-40B4-BE49-F238E27FC236}">
                <a16:creationId xmlns:a16="http://schemas.microsoft.com/office/drawing/2014/main" id="{8FC27D6D-4A40-20C1-1BE3-0E1F90CB7A5F}"/>
              </a:ext>
            </a:extLst>
          </p:cNvPr>
          <p:cNvSpPr txBox="1"/>
          <p:nvPr/>
        </p:nvSpPr>
        <p:spPr>
          <a:xfrm>
            <a:off x="481029" y="2593773"/>
            <a:ext cx="4119263" cy="3416320"/>
          </a:xfrm>
          <a:prstGeom prst="rect">
            <a:avLst/>
          </a:prstGeom>
          <a:noFill/>
        </p:spPr>
        <p:txBody>
          <a:bodyPr wrap="square" rtlCol="0">
            <a:spAutoFit/>
          </a:bodyPr>
          <a:lstStyle/>
          <a:p>
            <a:r>
              <a:rPr lang="en-GB"/>
              <a:t>Organizational culture in </a:t>
            </a:r>
            <a:r>
              <a:rPr lang="en-GB" err="1"/>
              <a:t>efectively</a:t>
            </a:r>
            <a:r>
              <a:rPr lang="en-GB"/>
              <a:t> implementing corporate sustainability initiatives has been studied extensively (</a:t>
            </a:r>
            <a:r>
              <a:rPr lang="en-GB" err="1"/>
              <a:t>Kucharska</a:t>
            </a:r>
            <a:r>
              <a:rPr lang="en-GB"/>
              <a:t> and Kowalczyk 2019; </a:t>
            </a:r>
            <a:r>
              <a:rPr lang="en-GB" err="1"/>
              <a:t>Linnenluecke</a:t>
            </a:r>
            <a:r>
              <a:rPr lang="en-GB"/>
              <a:t> and </a:t>
            </a:r>
            <a:r>
              <a:rPr lang="en-GB" err="1"/>
              <a:t>Grifths</a:t>
            </a:r>
            <a:r>
              <a:rPr lang="en-GB"/>
              <a:t> 2010). The crux of this literature is that conducive organizational culture is a critical determinant of employees’ commitment to sustainability </a:t>
            </a:r>
            <a:r>
              <a:rPr lang="en-GB" err="1"/>
              <a:t>eforts</a:t>
            </a:r>
            <a:r>
              <a:rPr lang="en-GB"/>
              <a:t> which, in turn, drives the overall </a:t>
            </a:r>
            <a:r>
              <a:rPr lang="en-GB" err="1"/>
              <a:t>efectiveness</a:t>
            </a:r>
            <a:r>
              <a:rPr lang="en-GB"/>
              <a:t> of the organization’s sustainability programs (Galpin et al. 2015; Sharma et al. 2021).</a:t>
            </a:r>
            <a:endParaRPr lang="en-US"/>
          </a:p>
        </p:txBody>
      </p:sp>
    </p:spTree>
    <p:extLst>
      <p:ext uri="{BB962C8B-B14F-4D97-AF65-F5344CB8AC3E}">
        <p14:creationId xmlns:p14="http://schemas.microsoft.com/office/powerpoint/2010/main" val="565669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4A0F5-0DC3-638E-ACCF-61872A4EAB22}"/>
              </a:ext>
            </a:extLst>
          </p:cNvPr>
          <p:cNvSpPr>
            <a:spLocks noGrp="1"/>
          </p:cNvSpPr>
          <p:nvPr>
            <p:ph type="title"/>
          </p:nvPr>
        </p:nvSpPr>
        <p:spPr>
          <a:xfrm>
            <a:off x="477981" y="1122363"/>
            <a:ext cx="4023360" cy="1624851"/>
          </a:xfrm>
        </p:spPr>
        <p:txBody>
          <a:bodyPr vert="horz" lIns="91440" tIns="45720" rIns="91440" bIns="45720" rtlCol="0" anchor="b">
            <a:normAutofit fontScale="90000"/>
          </a:bodyPr>
          <a:lstStyle/>
          <a:p>
            <a:r>
              <a:rPr lang="en-US" sz="4800" b="1" kern="1200">
                <a:solidFill>
                  <a:schemeClr val="tx1"/>
                </a:solidFill>
                <a:effectLst/>
                <a:latin typeface="+mj-lt"/>
                <a:ea typeface="+mj-ea"/>
                <a:cs typeface="+mj-cs"/>
              </a:rPr>
              <a:t>Waste Management</a:t>
            </a:r>
            <a:br>
              <a:rPr lang="en-US" sz="4800" kern="1200">
                <a:solidFill>
                  <a:schemeClr val="tx1"/>
                </a:solidFill>
                <a:effectLst/>
                <a:latin typeface="+mj-lt"/>
                <a:ea typeface="+mj-ea"/>
                <a:cs typeface="+mj-cs"/>
              </a:rPr>
            </a:br>
            <a:endParaRPr lang="en-US" sz="4800" kern="1200">
              <a:solidFill>
                <a:schemeClr val="tx1"/>
              </a:solidFill>
              <a:latin typeface="+mj-lt"/>
              <a:ea typeface="+mj-ea"/>
              <a:cs typeface="+mj-cs"/>
            </a:endParaRP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F8C5B2AE-ABE1-9988-26FC-BE8F747FC5E9}"/>
              </a:ext>
            </a:extLst>
          </p:cNvPr>
          <p:cNvPicPr>
            <a:picLocks noGrp="1" noChangeAspect="1"/>
          </p:cNvPicPr>
          <p:nvPr>
            <p:ph idx="1"/>
          </p:nvPr>
        </p:nvPicPr>
        <p:blipFill>
          <a:blip r:embed="rId2"/>
          <a:stretch>
            <a:fillRect/>
          </a:stretch>
        </p:blipFill>
        <p:spPr>
          <a:xfrm>
            <a:off x="4864608" y="1045531"/>
            <a:ext cx="6846363" cy="4615683"/>
          </a:xfrm>
          <a:prstGeom prst="rect">
            <a:avLst/>
          </a:prstGeom>
        </p:spPr>
      </p:pic>
      <p:sp>
        <p:nvSpPr>
          <p:cNvPr id="6" name="TextBox 5">
            <a:extLst>
              <a:ext uri="{FF2B5EF4-FFF2-40B4-BE49-F238E27FC236}">
                <a16:creationId xmlns:a16="http://schemas.microsoft.com/office/drawing/2014/main" id="{AD10D755-1E8A-A945-7211-397282769092}"/>
              </a:ext>
            </a:extLst>
          </p:cNvPr>
          <p:cNvSpPr txBox="1"/>
          <p:nvPr/>
        </p:nvSpPr>
        <p:spPr>
          <a:xfrm>
            <a:off x="8901628" y="5291882"/>
            <a:ext cx="6099716" cy="369332"/>
          </a:xfrm>
          <a:prstGeom prst="rect">
            <a:avLst/>
          </a:prstGeom>
          <a:noFill/>
        </p:spPr>
        <p:txBody>
          <a:bodyPr wrap="square">
            <a:spAutoFit/>
          </a:bodyPr>
          <a:lstStyle/>
          <a:p>
            <a:r>
              <a:rPr lang="en-GB" sz="1800">
                <a:effectLst/>
                <a:latin typeface="Times New Roman" panose="02020603050405020304" pitchFamily="18" charset="0"/>
              </a:rPr>
              <a:t>(Davies, 2021)</a:t>
            </a:r>
            <a:endParaRPr lang="en-US"/>
          </a:p>
        </p:txBody>
      </p:sp>
      <p:sp>
        <p:nvSpPr>
          <p:cNvPr id="7" name="TextBox 6">
            <a:extLst>
              <a:ext uri="{FF2B5EF4-FFF2-40B4-BE49-F238E27FC236}">
                <a16:creationId xmlns:a16="http://schemas.microsoft.com/office/drawing/2014/main" id="{C926C33C-1F40-1864-F9BD-3A0D74221F3F}"/>
              </a:ext>
            </a:extLst>
          </p:cNvPr>
          <p:cNvSpPr txBox="1"/>
          <p:nvPr/>
        </p:nvSpPr>
        <p:spPr>
          <a:xfrm>
            <a:off x="477981" y="2538998"/>
            <a:ext cx="4976658" cy="3693319"/>
          </a:xfrm>
          <a:prstGeom prst="rect">
            <a:avLst/>
          </a:prstGeom>
          <a:noFill/>
        </p:spPr>
        <p:txBody>
          <a:bodyPr wrap="square" rtlCol="0">
            <a:spAutoFit/>
          </a:bodyPr>
          <a:lstStyle/>
          <a:p>
            <a:r>
              <a:rPr lang="en-GB" b="0" i="0">
                <a:effectLst/>
                <a:latin typeface="Roboto" panose="02000000000000000000" pitchFamily="2" charset="0"/>
              </a:rPr>
              <a:t>With the roll-out of new infrastructure for the 2014 FIFA World Cup Brazil (FIFA, 2012; World Cup Portal, 2013) and the Rio 2016 Olympic and Paralympic Games (Rio, 2013, 2016), Rio de Janeiro aims to implement its sustainability agenda by setting new standards for future construction activities, including construction materials, energy use and operations. With the construction activities during the </a:t>
            </a:r>
            <a:r>
              <a:rPr lang="en-GB">
                <a:latin typeface="Roboto" panose="02000000000000000000" pitchFamily="2" charset="0"/>
              </a:rPr>
              <a:t>L</a:t>
            </a:r>
            <a:r>
              <a:rPr lang="en-GB" b="0" i="0">
                <a:effectLst/>
                <a:latin typeface="Roboto" panose="02000000000000000000" pitchFamily="2" charset="0"/>
              </a:rPr>
              <a:t>ondon 2012 games focusing on waste and sustainable construction management (Baird et al, 2011; </a:t>
            </a:r>
            <a:r>
              <a:rPr lang="en-GB" b="0" i="0" err="1">
                <a:effectLst/>
                <a:latin typeface="Roboto" panose="02000000000000000000" pitchFamily="2" charset="0"/>
              </a:rPr>
              <a:t>Focog</a:t>
            </a:r>
            <a:r>
              <a:rPr lang="en-GB" b="0" i="0">
                <a:effectLst/>
                <a:latin typeface="Roboto" panose="02000000000000000000" pitchFamily="2" charset="0"/>
              </a:rPr>
              <a:t>, 2012), Rio 2016 aims to set the standards even higher.</a:t>
            </a:r>
            <a:endParaRPr lang="en-US"/>
          </a:p>
        </p:txBody>
      </p:sp>
    </p:spTree>
    <p:extLst>
      <p:ext uri="{BB962C8B-B14F-4D97-AF65-F5344CB8AC3E}">
        <p14:creationId xmlns:p14="http://schemas.microsoft.com/office/powerpoint/2010/main" val="1025331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23DB5-BC7E-FB73-D04A-ACC07E7BC72F}"/>
              </a:ext>
            </a:extLst>
          </p:cNvPr>
          <p:cNvSpPr>
            <a:spLocks noGrp="1"/>
          </p:cNvSpPr>
          <p:nvPr>
            <p:ph type="title"/>
          </p:nvPr>
        </p:nvSpPr>
        <p:spPr>
          <a:xfrm>
            <a:off x="638882" y="304054"/>
            <a:ext cx="10909640" cy="1687814"/>
          </a:xfrm>
        </p:spPr>
        <p:txBody>
          <a:bodyPr vert="horz" lIns="91440" tIns="45720" rIns="91440" bIns="45720" rtlCol="0" anchor="b">
            <a:normAutofit/>
          </a:bodyPr>
          <a:lstStyle/>
          <a:p>
            <a:pPr algn="ctr"/>
            <a:r>
              <a:rPr lang="en-US" sz="5600" b="1" kern="1200">
                <a:solidFill>
                  <a:schemeClr val="tx1"/>
                </a:solidFill>
                <a:effectLst/>
                <a:latin typeface="+mj-lt"/>
                <a:ea typeface="+mj-ea"/>
                <a:cs typeface="+mj-cs"/>
              </a:rPr>
              <a:t>Transportation:</a:t>
            </a:r>
            <a:br>
              <a:rPr lang="en-US" sz="5600" kern="1200">
                <a:solidFill>
                  <a:schemeClr val="tx1"/>
                </a:solidFill>
                <a:effectLst/>
                <a:latin typeface="+mj-lt"/>
                <a:ea typeface="+mj-ea"/>
                <a:cs typeface="+mj-cs"/>
              </a:rPr>
            </a:br>
            <a:endParaRPr lang="en-US" sz="5600" kern="120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9CEDA91D-9960-8EAF-1BCC-563DD488FDA8}"/>
              </a:ext>
            </a:extLst>
          </p:cNvPr>
          <p:cNvPicPr>
            <a:picLocks noChangeAspect="1"/>
          </p:cNvPicPr>
          <p:nvPr/>
        </p:nvPicPr>
        <p:blipFill>
          <a:blip r:embed="rId2"/>
          <a:stretch>
            <a:fillRect/>
          </a:stretch>
        </p:blipFill>
        <p:spPr>
          <a:xfrm>
            <a:off x="2316236" y="1286196"/>
            <a:ext cx="7554932" cy="2742004"/>
          </a:xfrm>
          <a:prstGeom prst="rect">
            <a:avLst/>
          </a:prstGeom>
        </p:spPr>
      </p:pic>
      <p:sp>
        <p:nvSpPr>
          <p:cNvPr id="18"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AC051A6-CF05-C38B-D95F-A602B9FCBE2F}"/>
              </a:ext>
            </a:extLst>
          </p:cNvPr>
          <p:cNvSpPr txBox="1"/>
          <p:nvPr/>
        </p:nvSpPr>
        <p:spPr>
          <a:xfrm>
            <a:off x="3043844" y="3244334"/>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OkCredit</a:t>
            </a:r>
            <a:r>
              <a:rPr lang="en-GB" sz="1800">
                <a:effectLst/>
                <a:latin typeface="Times New Roman" panose="02020603050405020304" pitchFamily="18" charset="0"/>
              </a:rPr>
              <a:t>, 2021)</a:t>
            </a:r>
            <a:endParaRPr lang="en-US"/>
          </a:p>
        </p:txBody>
      </p:sp>
      <p:sp>
        <p:nvSpPr>
          <p:cNvPr id="7" name="TextBox 6">
            <a:extLst>
              <a:ext uri="{FF2B5EF4-FFF2-40B4-BE49-F238E27FC236}">
                <a16:creationId xmlns:a16="http://schemas.microsoft.com/office/drawing/2014/main" id="{6412DBF6-26C0-605E-D410-2A93EA970F4F}"/>
              </a:ext>
            </a:extLst>
          </p:cNvPr>
          <p:cNvSpPr txBox="1"/>
          <p:nvPr/>
        </p:nvSpPr>
        <p:spPr>
          <a:xfrm>
            <a:off x="638882" y="3855277"/>
            <a:ext cx="10909640" cy="1477328"/>
          </a:xfrm>
          <a:prstGeom prst="rect">
            <a:avLst/>
          </a:prstGeom>
          <a:noFill/>
        </p:spPr>
        <p:txBody>
          <a:bodyPr wrap="square" rtlCol="0">
            <a:spAutoFit/>
          </a:bodyPr>
          <a:lstStyle/>
          <a:p>
            <a:r>
              <a:rPr lang="en-GB"/>
              <a:t>A mega-event is a term used to classify an event that is large in four main aspects: appeal to visitors, media reach, cost, and transformative impact (Muller, 2015a). Examples include the Olympic Games (OG) and the Football World Cup. These can boost funds for renovations, requalification of areas, and transport improvements that would not be available on other occasions (Chalkley and Essex, 1999; </a:t>
            </a:r>
            <a:r>
              <a:rPr lang="en-GB" err="1"/>
              <a:t>Yamawaki</a:t>
            </a:r>
            <a:r>
              <a:rPr lang="en-GB"/>
              <a:t> and Duarte, 2014; Muller, 2015b; Santos Jr, 2015; Muller and Gaffney, 2018).</a:t>
            </a:r>
            <a:endParaRPr lang="en-US"/>
          </a:p>
        </p:txBody>
      </p:sp>
    </p:spTree>
    <p:extLst>
      <p:ext uri="{BB962C8B-B14F-4D97-AF65-F5344CB8AC3E}">
        <p14:creationId xmlns:p14="http://schemas.microsoft.com/office/powerpoint/2010/main" val="29985107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3B415D-D4E8-8729-F6AD-01F392DE7FD0}"/>
              </a:ext>
            </a:extLst>
          </p:cNvPr>
          <p:cNvSpPr>
            <a:spLocks noGrp="1"/>
          </p:cNvSpPr>
          <p:nvPr>
            <p:ph type="title"/>
          </p:nvPr>
        </p:nvSpPr>
        <p:spPr>
          <a:xfrm>
            <a:off x="484920" y="661975"/>
            <a:ext cx="3571810" cy="3573516"/>
          </a:xfrm>
        </p:spPr>
        <p:txBody>
          <a:bodyPr vert="horz" lIns="91440" tIns="45720" rIns="91440" bIns="45720" rtlCol="0" anchor="b">
            <a:normAutofit/>
          </a:bodyPr>
          <a:lstStyle/>
          <a:p>
            <a:r>
              <a:rPr lang="en-US" sz="4600" b="1" kern="1200">
                <a:solidFill>
                  <a:schemeClr val="tx1"/>
                </a:solidFill>
                <a:effectLst/>
                <a:latin typeface="+mj-lt"/>
                <a:ea typeface="+mj-ea"/>
                <a:cs typeface="+mj-cs"/>
              </a:rPr>
              <a:t>Deforestation </a:t>
            </a:r>
            <a:r>
              <a:rPr lang="en-US" sz="4600" b="1"/>
              <a:t>&amp;</a:t>
            </a:r>
            <a:r>
              <a:rPr lang="en-US" sz="4600" b="1" kern="1200">
                <a:solidFill>
                  <a:schemeClr val="tx1"/>
                </a:solidFill>
                <a:effectLst/>
                <a:latin typeface="+mj-lt"/>
                <a:ea typeface="+mj-ea"/>
                <a:cs typeface="+mj-cs"/>
              </a:rPr>
              <a:t> Displacement</a:t>
            </a:r>
            <a:br>
              <a:rPr lang="en-US" sz="4600" kern="1200">
                <a:solidFill>
                  <a:schemeClr val="tx1"/>
                </a:solidFill>
                <a:effectLst/>
                <a:latin typeface="+mj-lt"/>
                <a:ea typeface="+mj-ea"/>
                <a:cs typeface="+mj-cs"/>
              </a:rPr>
            </a:br>
            <a:endParaRPr lang="en-US" sz="46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21A71D-A6DF-E73F-1A73-1FDC610E06C1}"/>
              </a:ext>
            </a:extLst>
          </p:cNvPr>
          <p:cNvPicPr>
            <a:picLocks noGrp="1" noChangeAspect="1"/>
          </p:cNvPicPr>
          <p:nvPr>
            <p:ph idx="1"/>
          </p:nvPr>
        </p:nvPicPr>
        <p:blipFill>
          <a:blip r:embed="rId2"/>
          <a:stretch>
            <a:fillRect/>
          </a:stretch>
        </p:blipFill>
        <p:spPr>
          <a:xfrm>
            <a:off x="4654296" y="1014784"/>
            <a:ext cx="7214616" cy="4800999"/>
          </a:xfrm>
          <a:prstGeom prst="rect">
            <a:avLst/>
          </a:prstGeom>
        </p:spPr>
      </p:pic>
      <p:sp>
        <p:nvSpPr>
          <p:cNvPr id="6" name="TextBox 5">
            <a:extLst>
              <a:ext uri="{FF2B5EF4-FFF2-40B4-BE49-F238E27FC236}">
                <a16:creationId xmlns:a16="http://schemas.microsoft.com/office/drawing/2014/main" id="{AE0D0432-8534-1E7F-396F-D4EC697E6EFC}"/>
              </a:ext>
            </a:extLst>
          </p:cNvPr>
          <p:cNvSpPr txBox="1"/>
          <p:nvPr/>
        </p:nvSpPr>
        <p:spPr>
          <a:xfrm>
            <a:off x="4654296" y="5967559"/>
            <a:ext cx="6099716"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Sawers</a:t>
            </a:r>
            <a:r>
              <a:rPr lang="en-GB" sz="1800">
                <a:effectLst/>
                <a:latin typeface="Times New Roman" panose="02020603050405020304" pitchFamily="18" charset="0"/>
              </a:rPr>
              <a:t>, 2012)</a:t>
            </a:r>
            <a:endParaRPr lang="en-US"/>
          </a:p>
        </p:txBody>
      </p:sp>
    </p:spTree>
    <p:extLst>
      <p:ext uri="{BB962C8B-B14F-4D97-AF65-F5344CB8AC3E}">
        <p14:creationId xmlns:p14="http://schemas.microsoft.com/office/powerpoint/2010/main" val="27882923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8AB7BE-AE23-E54E-69AF-64D794BD6A9B}"/>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b="1" kern="1200">
                <a:solidFill>
                  <a:schemeClr val="tx1"/>
                </a:solidFill>
                <a:effectLst/>
                <a:latin typeface="+mj-lt"/>
                <a:ea typeface="+mj-ea"/>
                <a:cs typeface="+mj-cs"/>
              </a:rPr>
              <a:t>Water Pollution</a:t>
            </a:r>
            <a:br>
              <a:rPr lang="en-US" kern="1200">
                <a:solidFill>
                  <a:schemeClr val="tx1"/>
                </a:solidFill>
                <a:effectLst/>
                <a:latin typeface="+mj-lt"/>
                <a:ea typeface="+mj-ea"/>
                <a:cs typeface="+mj-cs"/>
              </a:rPr>
            </a:br>
            <a:endParaRPr lang="en-US" kern="1200">
              <a:solidFill>
                <a:schemeClr val="tx1"/>
              </a:solidFill>
              <a:latin typeface="+mj-lt"/>
              <a:ea typeface="+mj-ea"/>
              <a:cs typeface="+mj-cs"/>
            </a:endParaRPr>
          </a:p>
        </p:txBody>
      </p:sp>
      <p:sp>
        <p:nvSpPr>
          <p:cNvPr id="36" name="Rectangle 3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4057B9D-B607-EEA8-E4AC-7A0E91871110}"/>
              </a:ext>
            </a:extLst>
          </p:cNvPr>
          <p:cNvSpPr txBox="1"/>
          <p:nvPr/>
        </p:nvSpPr>
        <p:spPr>
          <a:xfrm>
            <a:off x="5876462" y="4443317"/>
            <a:ext cx="4530898" cy="3639450"/>
          </a:xfrm>
          <a:prstGeom prst="rect">
            <a:avLst/>
          </a:prstGeom>
        </p:spPr>
        <p:txBody>
          <a:bodyPr vert="horz" lIns="91440" tIns="45720" rIns="91440" bIns="45720" rtlCol="0" anchor="ctr">
            <a:normAutofit/>
          </a:bodyPr>
          <a:lstStyle/>
          <a:p>
            <a:pPr>
              <a:lnSpc>
                <a:spcPct val="90000"/>
              </a:lnSpc>
              <a:spcAft>
                <a:spcPts val="600"/>
              </a:spcAft>
            </a:pPr>
            <a:r>
              <a:rPr lang="en-US" sz="2000">
                <a:effectLst/>
              </a:rPr>
              <a:t>(Pacific Standard Staff, 2016)</a:t>
            </a:r>
            <a:endParaRPr lang="en-US" sz="2000"/>
          </a:p>
        </p:txBody>
      </p:sp>
      <p:pic>
        <p:nvPicPr>
          <p:cNvPr id="4" name="Content Placeholder 3">
            <a:extLst>
              <a:ext uri="{FF2B5EF4-FFF2-40B4-BE49-F238E27FC236}">
                <a16:creationId xmlns:a16="http://schemas.microsoft.com/office/drawing/2014/main" id="{3825C72E-6DD8-7BC6-49D8-438C337C3A4A}"/>
              </a:ext>
            </a:extLst>
          </p:cNvPr>
          <p:cNvPicPr>
            <a:picLocks noGrp="1" noChangeAspect="1"/>
          </p:cNvPicPr>
          <p:nvPr>
            <p:ph idx="1"/>
          </p:nvPr>
        </p:nvPicPr>
        <p:blipFill>
          <a:blip r:embed="rId2"/>
          <a:stretch>
            <a:fillRect/>
          </a:stretch>
        </p:blipFill>
        <p:spPr>
          <a:xfrm>
            <a:off x="5911532" y="2627739"/>
            <a:ext cx="5150277" cy="3427275"/>
          </a:xfrm>
          <a:prstGeom prst="rect">
            <a:avLst/>
          </a:prstGeom>
        </p:spPr>
      </p:pic>
      <p:sp>
        <p:nvSpPr>
          <p:cNvPr id="38" name="Rectangle 3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44E139C-1F26-D555-1D5D-E8E27D3E7D6D}"/>
              </a:ext>
            </a:extLst>
          </p:cNvPr>
          <p:cNvSpPr txBox="1"/>
          <p:nvPr/>
        </p:nvSpPr>
        <p:spPr>
          <a:xfrm>
            <a:off x="322594" y="2585290"/>
            <a:ext cx="5056949" cy="3416320"/>
          </a:xfrm>
          <a:prstGeom prst="rect">
            <a:avLst/>
          </a:prstGeom>
          <a:noFill/>
        </p:spPr>
        <p:txBody>
          <a:bodyPr wrap="square" rtlCol="0">
            <a:spAutoFit/>
          </a:bodyPr>
          <a:lstStyle/>
          <a:p>
            <a:pPr>
              <a:spcAft>
                <a:spcPts val="600"/>
              </a:spcAft>
            </a:pPr>
            <a:r>
              <a:rPr lang="en-GB"/>
              <a:t>An editorial in the New York Times (Cox 2016), along with other media reports of high levels of sewage contamination in Rio’s recreational waters, caused wide-ranging concerns about the safety of sailing, rowing, and other open-water events at the 2016 Olympic Games (Brooks and </a:t>
            </a:r>
            <a:r>
              <a:rPr lang="en-GB" err="1"/>
              <a:t>Barchfield</a:t>
            </a:r>
            <a:r>
              <a:rPr lang="en-GB"/>
              <a:t> 2015). Such concerns seemed well grounded, because in August 2015, members of the U.S. rowing team reported stomach illness following a trial competition on a Rio lake that the team doctor suspected was due to water pollution (</a:t>
            </a:r>
            <a:r>
              <a:rPr lang="en-GB" err="1"/>
              <a:t>Mazloumsaki</a:t>
            </a:r>
            <a:r>
              <a:rPr lang="en-GB"/>
              <a:t> and </a:t>
            </a:r>
            <a:r>
              <a:rPr lang="en-GB" err="1"/>
              <a:t>Brocchetto</a:t>
            </a:r>
            <a:r>
              <a:rPr lang="en-GB"/>
              <a:t> 2015).</a:t>
            </a:r>
            <a:endParaRPr lang="en-US"/>
          </a:p>
        </p:txBody>
      </p:sp>
    </p:spTree>
    <p:extLst>
      <p:ext uri="{BB962C8B-B14F-4D97-AF65-F5344CB8AC3E}">
        <p14:creationId xmlns:p14="http://schemas.microsoft.com/office/powerpoint/2010/main" val="12973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EDD42B7-9252-1321-C58D-FB8BD14FBD87}"/>
              </a:ext>
            </a:extLst>
          </p:cNvPr>
          <p:cNvSpPr txBox="1"/>
          <p:nvPr/>
        </p:nvSpPr>
        <p:spPr>
          <a:xfrm>
            <a:off x="466722" y="586855"/>
            <a:ext cx="3201366" cy="338749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ct val="0"/>
              </a:spcBef>
              <a:spcAft>
                <a:spcPts val="600"/>
              </a:spcAft>
            </a:pPr>
            <a:r>
              <a:rPr lang="en-US" sz="4000" kern="1200">
                <a:solidFill>
                  <a:srgbClr val="FFFFFF"/>
                </a:solidFill>
                <a:latin typeface="+mj-lt"/>
                <a:ea typeface="+mj-ea"/>
                <a:cs typeface="+mj-cs"/>
              </a:rPr>
              <a:t>References</a:t>
            </a:r>
          </a:p>
        </p:txBody>
      </p:sp>
      <p:sp>
        <p:nvSpPr>
          <p:cNvPr id="3" name="TextBox 2">
            <a:extLst>
              <a:ext uri="{FF2B5EF4-FFF2-40B4-BE49-F238E27FC236}">
                <a16:creationId xmlns:a16="http://schemas.microsoft.com/office/drawing/2014/main" id="{DB3643DA-3473-2F32-D719-517621496B43}"/>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000"/>
              <a:t>Corner, T. (2016). </a:t>
            </a:r>
            <a:r>
              <a:rPr lang="en-US" sz="1000" i="1"/>
              <a:t>What is the economic impact of the Rio Olympic Games? | The Corner</a:t>
            </a:r>
            <a:r>
              <a:rPr lang="en-US" sz="1000"/>
              <a:t>. [online] the corner. Available at: </a:t>
            </a:r>
            <a:r>
              <a:rPr lang="en-US" sz="1000" u="sng">
                <a:hlinkClick r:id="rId2"/>
              </a:rPr>
              <a:t>https://thecorner.eu/news-the-world/world-economy/what-is-the-economic-impact-of-the-rio-olympic-games/56853/</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Houston, M. (2021). </a:t>
            </a:r>
            <a:r>
              <a:rPr lang="en-US" sz="1000" i="1"/>
              <a:t>Most Businesses Fail Due to Money Mismanagement. These Quick Tips Can Help You Avoid Common Financial Mistakes.</a:t>
            </a:r>
            <a:r>
              <a:rPr lang="en-US" sz="1000"/>
              <a:t> [online] Entrepreneur. Available at: </a:t>
            </a:r>
            <a:r>
              <a:rPr lang="en-US" sz="1000" u="sng">
                <a:hlinkClick r:id="rId3"/>
              </a:rPr>
              <a:t>https://www.entrepreneur.com/money-finance/most-businesses-fail-due-to-money-mismanagement-these/380171</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Henderson, L. (2023). </a:t>
            </a:r>
            <a:r>
              <a:rPr lang="en-US" sz="1000" i="1"/>
              <a:t>Council Post: Financial Resiliency: The Key To Business Survival</a:t>
            </a:r>
            <a:r>
              <a:rPr lang="en-US" sz="1000"/>
              <a:t>. [online] Forbes. Available at: </a:t>
            </a:r>
            <a:r>
              <a:rPr lang="en-US" sz="1000" u="sng">
                <a:hlinkClick r:id="rId4"/>
              </a:rPr>
              <a:t>https://www.forbes.com/sites/forbesfinancecouncil/2023/04/20/financial-resiliency-the-key-to-business-survival/?sh=8a4244c35691</a:t>
            </a:r>
            <a:r>
              <a:rPr lang="en-US" sz="1000"/>
              <a:t> [Accessed 14 Jan. 2024].</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International Olympic Committee (2021). </a:t>
            </a:r>
            <a:r>
              <a:rPr lang="en-US" sz="1000" i="1"/>
              <a:t>Olympic Games Rio 2016 - Economic Legacy</a:t>
            </a:r>
            <a:r>
              <a:rPr lang="en-US" sz="1000"/>
              <a:t>. [online] International Olympic Committee. Available at: </a:t>
            </a:r>
            <a:r>
              <a:rPr lang="en-US" sz="1000" u="sng">
                <a:hlinkClick r:id="rId5"/>
              </a:rPr>
              <a:t>https://olympics.com/ioc/news/olympic-games-rio-2016-economic-legacy</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err="1"/>
              <a:t>Mcbride</a:t>
            </a:r>
            <a:r>
              <a:rPr lang="en-US" sz="1000"/>
              <a:t>, </a:t>
            </a:r>
            <a:r>
              <a:rPr lang="en-US" sz="1000" err="1"/>
              <a:t>james</a:t>
            </a:r>
            <a:r>
              <a:rPr lang="en-US" sz="1000"/>
              <a:t> (2021). </a:t>
            </a:r>
            <a:r>
              <a:rPr lang="en-US" sz="1000" i="1"/>
              <a:t>The Economics of Hosting the Olympic Games</a:t>
            </a:r>
            <a:r>
              <a:rPr lang="en-US" sz="1000"/>
              <a:t>. [online] Council on Foreign Relations. Available at: </a:t>
            </a:r>
            <a:r>
              <a:rPr lang="en-US" sz="1000" u="sng">
                <a:hlinkClick r:id="rId6"/>
              </a:rPr>
              <a:t>https://www.cfr.org/backgrounder/economics-hosting-olympic-games#:~:text=Economists%20have%20found%20that%20the</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Pugh, A. (2019). </a:t>
            </a:r>
            <a:r>
              <a:rPr lang="en-US" sz="1000" i="1"/>
              <a:t>10 businesses that failed due to poor management</a:t>
            </a:r>
            <a:r>
              <a:rPr lang="en-US" sz="1000"/>
              <a:t>. [online] </a:t>
            </a:r>
            <a:r>
              <a:rPr lang="en-US" sz="1000" u="sng">
                <a:hlinkClick r:id="rId7"/>
              </a:rPr>
              <a:t>www.e-careers.com</a:t>
            </a:r>
            <a:r>
              <a:rPr lang="en-US" sz="1000"/>
              <a:t>. Available at: </a:t>
            </a:r>
            <a:r>
              <a:rPr lang="en-US" sz="1000" u="sng">
                <a:hlinkClick r:id="rId8"/>
              </a:rPr>
              <a:t>https://www.e-careers.com/connected/10-business-that-failed-due-to-poor-management</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Statista. (n.d.). </a:t>
            </a:r>
            <a:r>
              <a:rPr lang="en-US" sz="1000" i="1"/>
              <a:t>Global travelers: views on green travel 2020</a:t>
            </a:r>
            <a:r>
              <a:rPr lang="en-US" sz="1000"/>
              <a:t>. [online] Available at: </a:t>
            </a:r>
            <a:r>
              <a:rPr lang="en-US" sz="1000" u="sng">
                <a:hlinkClick r:id="rId9"/>
              </a:rPr>
              <a:t>https://www.statista.com/statistics/1126996/traveler-attitudes-sustainability/#:~:text=With%20a%20growing%20awareness%20of</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Travel Foundation. (2018). </a:t>
            </a:r>
            <a:r>
              <a:rPr lang="en-US" sz="1000" i="1"/>
              <a:t>Travel Foundation</a:t>
            </a:r>
            <a:r>
              <a:rPr lang="en-US" sz="1000"/>
              <a:t>. [online] Available at: </a:t>
            </a:r>
            <a:r>
              <a:rPr lang="en-US" sz="1000" u="sng">
                <a:hlinkClick r:id="rId10"/>
              </a:rPr>
              <a:t>https://www.thetravelfoundation.org.uk/</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a:t>Watts, J. (2017). </a:t>
            </a:r>
            <a:r>
              <a:rPr lang="en-US" sz="1000" i="1"/>
              <a:t>Have the Olympics been worth it for Rio?</a:t>
            </a:r>
            <a:r>
              <a:rPr lang="en-US" sz="1000"/>
              <a:t> [online] the Guardian. Available at: </a:t>
            </a:r>
            <a:r>
              <a:rPr lang="en-US" sz="1000" u="sng">
                <a:hlinkClick r:id="rId11"/>
              </a:rPr>
              <a:t>https://www.theguardian.com/sport/2016/aug/21/rio-olympics-residents-impact-future-legacy</a:t>
            </a:r>
            <a:r>
              <a:rPr lang="en-US" sz="1000"/>
              <a:t>.</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endParaRPr lang="en-US" sz="1000"/>
          </a:p>
        </p:txBody>
      </p:sp>
      <p:sp>
        <p:nvSpPr>
          <p:cNvPr id="4" name="TextBox 3">
            <a:extLst>
              <a:ext uri="{FF2B5EF4-FFF2-40B4-BE49-F238E27FC236}">
                <a16:creationId xmlns:a16="http://schemas.microsoft.com/office/drawing/2014/main" id="{877121DF-2AF6-0FB0-FE14-579BCD798503}"/>
              </a:ext>
            </a:extLst>
          </p:cNvPr>
          <p:cNvSpPr txBox="1"/>
          <p:nvPr/>
        </p:nvSpPr>
        <p:spPr>
          <a:xfrm>
            <a:off x="10558397" y="6341301"/>
            <a:ext cx="21450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Sinead</a:t>
            </a:r>
            <a:endParaRPr lang="en-GB"/>
          </a:p>
        </p:txBody>
      </p:sp>
    </p:spTree>
    <p:extLst>
      <p:ext uri="{BB962C8B-B14F-4D97-AF65-F5344CB8AC3E}">
        <p14:creationId xmlns:p14="http://schemas.microsoft.com/office/powerpoint/2010/main" val="2106903613"/>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22B309-1C03-A9CB-807B-70D27B124D51}"/>
              </a:ext>
            </a:extLst>
          </p:cNvPr>
          <p:cNvSpPr txBox="1"/>
          <p:nvPr/>
        </p:nvSpPr>
        <p:spPr>
          <a:xfrm>
            <a:off x="267286" y="238976"/>
            <a:ext cx="11924714" cy="8032968"/>
          </a:xfrm>
          <a:prstGeom prst="rect">
            <a:avLst/>
          </a:prstGeom>
          <a:noFill/>
        </p:spPr>
        <p:txBody>
          <a:bodyPr wrap="square">
            <a:spAutoFit/>
          </a:bodyPr>
          <a:lstStyle/>
          <a:p>
            <a:pPr algn="l"/>
            <a:r>
              <a:rPr lang="en-GB" sz="1400">
                <a:solidFill>
                  <a:srgbClr val="000000"/>
                </a:solidFill>
              </a:rPr>
              <a:t>References </a:t>
            </a:r>
          </a:p>
          <a:p>
            <a:pPr algn="l"/>
            <a:endParaRPr lang="en-GB" sz="1400">
              <a:solidFill>
                <a:srgbClr val="000000"/>
              </a:solidFill>
            </a:endParaRPr>
          </a:p>
          <a:p>
            <a:pPr marL="285750" indent="-285750" algn="l">
              <a:buFont typeface="Arial" panose="020B0604020202020204" pitchFamily="34" charset="0"/>
              <a:buChar char="•"/>
            </a:pPr>
            <a:r>
              <a:rPr lang="en-GB" sz="1200" b="0" i="0" u="none" strike="noStrike">
                <a:solidFill>
                  <a:srgbClr val="000000"/>
                </a:solidFill>
                <a:effectLst/>
              </a:rPr>
              <a:t>Walton, B. (2016) </a:t>
            </a:r>
            <a:r>
              <a:rPr lang="en-GB" sz="1200" b="0" i="1" u="none" strike="noStrike">
                <a:solidFill>
                  <a:srgbClr val="000000"/>
                </a:solidFill>
                <a:effectLst/>
              </a:rPr>
              <a:t>A doll’s head and plastics among the rubbish and untreated sewage in the waters of Guanabara Bay</a:t>
            </a:r>
            <a:r>
              <a:rPr lang="en-GB" sz="1200" b="0" i="0" u="none" strike="noStrike">
                <a:solidFill>
                  <a:srgbClr val="000000"/>
                </a:solidFill>
                <a:effectLst/>
              </a:rPr>
              <a:t>, </a:t>
            </a:r>
            <a:r>
              <a:rPr lang="en-GB" sz="1200" b="0" i="1" u="none" strike="noStrike">
                <a:solidFill>
                  <a:srgbClr val="000000"/>
                </a:solidFill>
                <a:effectLst/>
              </a:rPr>
              <a:t>What’s in the water? Pollution fears taint Rio’s picturesque bay ahead of Olympics</a:t>
            </a:r>
            <a:r>
              <a:rPr lang="en-GB" sz="1200" b="0" i="0" u="none" strike="noStrike">
                <a:solidFill>
                  <a:srgbClr val="000000"/>
                </a:solidFill>
                <a:effectLst/>
              </a:rPr>
              <a:t>. Jonathan Watts and Vidal . Available at: https://www.theguardian.com/sport/2016/aug/03/pollution-fears-taint-rio-bay-olympic-games (Accessed: 14 January 2024). </a:t>
            </a:r>
          </a:p>
          <a:p>
            <a:pPr algn="l"/>
            <a:endParaRPr lang="en-GB" sz="1200" b="0" i="0" u="none" strike="noStrike">
              <a:solidFill>
                <a:srgbClr val="000000"/>
              </a:solidFill>
              <a:effectLst/>
            </a:endParaRPr>
          </a:p>
          <a:p>
            <a:pPr marL="285750" indent="-285750">
              <a:buFont typeface="Arial" panose="020B0604020202020204" pitchFamily="34" charset="0"/>
              <a:buChar char="•"/>
            </a:pPr>
            <a:r>
              <a:rPr lang="en-GB" sz="1200">
                <a:effectLst/>
                <a:latin typeface="Times New Roman" panose="02020603050405020304" pitchFamily="18" charset="0"/>
              </a:rPr>
              <a:t>www.youtube.com. (n.d.). </a:t>
            </a:r>
            <a:r>
              <a:rPr lang="en-GB" sz="1200" i="1">
                <a:effectLst/>
                <a:latin typeface="Times New Roman" panose="02020603050405020304" pitchFamily="18" charset="0"/>
              </a:rPr>
              <a:t>Rio 2016 Opening Ceremony Full HD Replay | Rio 2016 Olympic Games</a:t>
            </a:r>
            <a:r>
              <a:rPr lang="en-GB" sz="1200">
                <a:effectLst/>
                <a:latin typeface="Times New Roman" panose="02020603050405020304" pitchFamily="18" charset="0"/>
              </a:rPr>
              <a:t>. [online] Available at: </a:t>
            </a:r>
            <a:r>
              <a:rPr lang="en-GB" sz="1200">
                <a:effectLst/>
                <a:latin typeface="Times New Roman" panose="02020603050405020304" pitchFamily="18" charset="0"/>
                <a:hlinkClick r:id="rId2"/>
              </a:rPr>
              <a:t>https://youtu.be/N_qXm9HY9Ro</a:t>
            </a:r>
            <a:r>
              <a:rPr lang="en-GB" sz="1200">
                <a:effectLst/>
                <a:latin typeface="Times New Roman" panose="02020603050405020304" pitchFamily="18" charset="0"/>
              </a:rPr>
              <a:t>.</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BBC (2016). </a:t>
            </a:r>
            <a:r>
              <a:rPr lang="en-GB" sz="1200" i="1">
                <a:effectLst/>
                <a:latin typeface="Times New Roman" panose="02020603050405020304" pitchFamily="18" charset="0"/>
              </a:rPr>
              <a:t>Colourful Costumes Referenced Rio’s Carnival Tradition</a:t>
            </a:r>
            <a:r>
              <a:rPr lang="en-GB" sz="1200">
                <a:effectLst/>
                <a:latin typeface="Times New Roman" panose="02020603050405020304" pitchFamily="18" charset="0"/>
              </a:rPr>
              <a:t>. [Online Image] </a:t>
            </a:r>
            <a:r>
              <a:rPr lang="en-GB" sz="1200" i="1">
                <a:effectLst/>
                <a:latin typeface="Times New Roman" panose="02020603050405020304" pitchFamily="18" charset="0"/>
              </a:rPr>
              <a:t>bbc.co.uk</a:t>
            </a:r>
            <a:r>
              <a:rPr lang="en-GB" sz="1200">
                <a:effectLst/>
                <a:latin typeface="Times New Roman" panose="02020603050405020304" pitchFamily="18" charset="0"/>
              </a:rPr>
              <a:t>. Available at: https://www.bbc.co.uk/news/world-latin-america-36995918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err="1">
                <a:effectLst/>
                <a:latin typeface="Times New Roman" panose="02020603050405020304" pitchFamily="18" charset="0"/>
              </a:rPr>
              <a:t>SportBusiness</a:t>
            </a:r>
            <a:r>
              <a:rPr lang="en-GB" sz="1200">
                <a:effectLst/>
                <a:latin typeface="Times New Roman" panose="02020603050405020304" pitchFamily="18" charset="0"/>
              </a:rPr>
              <a:t>. (2008). </a:t>
            </a:r>
            <a:r>
              <a:rPr lang="en-GB" sz="1200" i="1">
                <a:effectLst/>
                <a:latin typeface="Times New Roman" panose="02020603050405020304" pitchFamily="18" charset="0"/>
              </a:rPr>
              <a:t>RIO 2016 Pledges Games for Youth and of Social Transformation</a:t>
            </a:r>
            <a:r>
              <a:rPr lang="en-GB" sz="1200">
                <a:effectLst/>
                <a:latin typeface="Times New Roman" panose="02020603050405020304" pitchFamily="18" charset="0"/>
              </a:rPr>
              <a:t>. [online] Available at: https://www.sportbusiness.com/news/rio-2016-pledges-games-for-youth-and-of-social-transformation/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IOC (2020). </a:t>
            </a:r>
            <a:r>
              <a:rPr lang="en-GB" sz="1200" i="1">
                <a:effectLst/>
                <a:latin typeface="Times New Roman" panose="02020603050405020304" pitchFamily="18" charset="0"/>
              </a:rPr>
              <a:t>Rio De Janeiro 2016 Olympic Medals - Design, History &amp; Photos</a:t>
            </a:r>
            <a:r>
              <a:rPr lang="en-GB" sz="1200">
                <a:effectLst/>
                <a:latin typeface="Times New Roman" panose="02020603050405020304" pitchFamily="18" charset="0"/>
              </a:rPr>
              <a:t>. [online] Olympics.com. Available at: https://olympics.com/en/olympic-games/rio-2016/medal-design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err="1">
                <a:effectLst/>
                <a:latin typeface="Times New Roman" panose="02020603050405020304" pitchFamily="18" charset="0"/>
              </a:rPr>
              <a:t>Inhabitat</a:t>
            </a:r>
            <a:r>
              <a:rPr lang="en-GB" sz="1200">
                <a:effectLst/>
                <a:latin typeface="Times New Roman" panose="02020603050405020304" pitchFamily="18" charset="0"/>
              </a:rPr>
              <a:t> - Green Design, Innovation, Architecture, Green Building | Green design &amp; innovation for a better world. (2016). </a:t>
            </a:r>
            <a:r>
              <a:rPr lang="en-GB" sz="1200" i="1">
                <a:effectLst/>
                <a:latin typeface="Times New Roman" panose="02020603050405020304" pitchFamily="18" charset="0"/>
              </a:rPr>
              <a:t>INFOGRAPHIC: The challenges and triumphs of engineering the Rio Olympic games</a:t>
            </a:r>
            <a:r>
              <a:rPr lang="en-GB" sz="1200">
                <a:effectLst/>
                <a:latin typeface="Times New Roman" panose="02020603050405020304" pitchFamily="18" charset="0"/>
              </a:rPr>
              <a:t>. [online] Available at: https://inhabitat.com/infographic-the-challenges-and-triumphs-of-engineering-the-rio-olympic-games/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CNN, A.D. and J.M. (2016). </a:t>
            </a:r>
            <a:r>
              <a:rPr lang="en-GB" sz="1200" i="1">
                <a:effectLst/>
                <a:latin typeface="Times New Roman" panose="02020603050405020304" pitchFamily="18" charset="0"/>
              </a:rPr>
              <a:t>Rio Police Tell Tourists They won’t Be Able to Protect Them</a:t>
            </a:r>
            <a:r>
              <a:rPr lang="en-GB" sz="1200">
                <a:effectLst/>
                <a:latin typeface="Times New Roman" panose="02020603050405020304" pitchFamily="18" charset="0"/>
              </a:rPr>
              <a:t>. [online] CNN. Available at: https://edition.cnn.com/2016/07/05/sport/rio-olympics-2016-security/index.html [Accessed 14 Jan. 2024].</a:t>
            </a:r>
          </a:p>
          <a:p>
            <a:endParaRPr lang="en-GB" sz="1200">
              <a:effectLst/>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Osório, L. (2016). </a:t>
            </a:r>
            <a:r>
              <a:rPr lang="en-GB" sz="1200" i="1">
                <a:effectLst/>
                <a:latin typeface="Times New Roman" panose="02020603050405020304" pitchFamily="18" charset="0"/>
              </a:rPr>
              <a:t>2016 Olympic Games: What Rio Doesn’t Want the World to See</a:t>
            </a:r>
            <a:r>
              <a:rPr lang="en-GB" sz="1200">
                <a:effectLst/>
                <a:latin typeface="Times New Roman" panose="02020603050405020304" pitchFamily="18" charset="0"/>
              </a:rPr>
              <a:t>. [online] Ford Foundation. Available at: https://www.fordfoundation.org/news-and-stories/stories/2016-olympic-games-what-rio-doesnt-want-the-world-to-see/ [Accessed 14 Jan. 2024].</a:t>
            </a:r>
          </a:p>
          <a:p>
            <a:pPr marL="285750" indent="-285750">
              <a:buFont typeface="Arial" panose="020B0604020202020204" pitchFamily="34" charset="0"/>
              <a:buChar char="•"/>
            </a:pPr>
            <a:endParaRPr lang="en-GB" sz="1200">
              <a:latin typeface="Times New Roman" panose="02020603050405020304" pitchFamily="18" charset="0"/>
            </a:endParaRPr>
          </a:p>
          <a:p>
            <a:pPr marL="285750" indent="-285750">
              <a:buFont typeface="Arial" panose="020B0604020202020204" pitchFamily="34" charset="0"/>
              <a:buChar char="•"/>
            </a:pPr>
            <a:r>
              <a:rPr lang="en-GB" sz="1200">
                <a:effectLst/>
                <a:latin typeface="Times New Roman" panose="02020603050405020304" pitchFamily="18" charset="0"/>
              </a:rPr>
              <a:t>Watts, J. and Vidal, J. (2018). </a:t>
            </a:r>
            <a:r>
              <a:rPr lang="en-GB" sz="1200" i="1">
                <a:effectLst/>
                <a:latin typeface="Times New Roman" panose="02020603050405020304" pitchFamily="18" charset="0"/>
              </a:rPr>
              <a:t>What’s in the water? Pollution Fears Taint Rio’s Picturesque Bay Ahead of Olympics</a:t>
            </a:r>
            <a:r>
              <a:rPr lang="en-GB" sz="1200">
                <a:effectLst/>
                <a:latin typeface="Times New Roman" panose="02020603050405020304" pitchFamily="18" charset="0"/>
              </a:rPr>
              <a:t>. [online] The Guardian. Available at: https://www.theguardian.com/sport/2016/aug/03/pollution-fears-taint-rio-bay-olympic-games [Accessed 12 Jan. 2024].</a:t>
            </a:r>
          </a:p>
          <a:p>
            <a:pPr marL="285750" indent="-285750">
              <a:buFont typeface="Arial" panose="020B0604020202020204" pitchFamily="34" charset="0"/>
              <a:buChar char="•"/>
            </a:pPr>
            <a:r>
              <a:rPr lang="en-GB" sz="1600">
                <a:effectLst/>
                <a:latin typeface="Times New Roman" panose="02020603050405020304" pitchFamily="18" charset="0"/>
              </a:rPr>
              <a:t>Shah, M. (2021). </a:t>
            </a:r>
            <a:r>
              <a:rPr lang="en-GB" sz="1600" i="1">
                <a:effectLst/>
                <a:latin typeface="Times New Roman" panose="02020603050405020304" pitchFamily="18" charset="0"/>
              </a:rPr>
              <a:t>Olympics - a Celebration for Humanity, a Disaster for the Environment</a:t>
            </a:r>
            <a:r>
              <a:rPr lang="en-GB" sz="1600">
                <a:effectLst/>
                <a:latin typeface="Times New Roman" panose="02020603050405020304" pitchFamily="18" charset="0"/>
              </a:rPr>
              <a:t>. [online] </a:t>
            </a:r>
            <a:r>
              <a:rPr lang="en-GB" sz="1600" err="1">
                <a:effectLst/>
                <a:latin typeface="Times New Roman" panose="02020603050405020304" pitchFamily="18" charset="0"/>
              </a:rPr>
              <a:t>Katoikos</a:t>
            </a:r>
            <a:r>
              <a:rPr lang="en-GB" sz="1600">
                <a:effectLst/>
                <a:latin typeface="Times New Roman" panose="02020603050405020304" pitchFamily="18" charset="0"/>
              </a:rPr>
              <a:t>. Available at: https://katoikos.world/analysis/olympics-a-celebration-for-humanity-a-disaster-for-the-environment.html [Accessed 14 Jan. 2024].</a:t>
            </a: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buFont typeface="Arial" panose="020B0604020202020204" pitchFamily="34" charset="0"/>
              <a:buChar char="•"/>
            </a:pPr>
            <a:endParaRPr lang="en-GB" sz="1600">
              <a:effectLst/>
              <a:latin typeface="Times New Roman" panose="02020603050405020304" pitchFamily="18" charset="0"/>
            </a:endParaRP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200">
              <a:effectLst/>
              <a:latin typeface="Times New Roman" panose="02020603050405020304" pitchFamily="18" charset="0"/>
            </a:endParaRPr>
          </a:p>
          <a:p>
            <a:pPr marL="285750" indent="-285750">
              <a:buFont typeface="Arial" panose="020B0604020202020204" pitchFamily="34" charset="0"/>
              <a:buChar char="•"/>
            </a:pPr>
            <a:endParaRPr lang="en-GB" sz="1100">
              <a:effectLst/>
              <a:latin typeface="Times New Roman" panose="02020603050405020304" pitchFamily="18" charset="0"/>
            </a:endParaRPr>
          </a:p>
          <a:p>
            <a:pPr marL="285750" indent="-285750" algn="l">
              <a:buFont typeface="Arial" panose="020B0604020202020204" pitchFamily="34" charset="0"/>
              <a:buChar char="•"/>
            </a:pPr>
            <a:endParaRPr lang="en-GB" sz="1100" b="0" i="0" u="none" strike="noStrike">
              <a:solidFill>
                <a:srgbClr val="000000"/>
              </a:solidFill>
              <a:effectLst/>
            </a:endParaRPr>
          </a:p>
          <a:p>
            <a:pPr algn="l"/>
            <a:endParaRPr lang="en-GB" sz="1100" b="0" i="0">
              <a:solidFill>
                <a:srgbClr val="000000"/>
              </a:solidFill>
              <a:effectLst/>
              <a:latin typeface="Calibri" panose="020F0502020204030204" pitchFamily="34" charset="0"/>
            </a:endParaRPr>
          </a:p>
          <a:p>
            <a:pPr algn="l"/>
            <a:r>
              <a:rPr lang="en-GB" sz="1600" b="0" i="0">
                <a:solidFill>
                  <a:srgbClr val="000000"/>
                </a:solidFill>
                <a:effectLst/>
                <a:latin typeface="Calibri" panose="020F0502020204030204" pitchFamily="34" charset="0"/>
              </a:rPr>
              <a:t>‌</a:t>
            </a:r>
          </a:p>
          <a:p>
            <a:pPr marL="285750" indent="-285750" algn="l">
              <a:buFont typeface="Arial" panose="020B0604020202020204" pitchFamily="34" charset="0"/>
              <a:buChar char="•"/>
            </a:pPr>
            <a:endParaRPr lang="en-GB" b="0" i="0" u="none" strike="noStrike">
              <a:solidFill>
                <a:srgbClr val="000000"/>
              </a:solidFill>
              <a:effectLst/>
            </a:endParaRPr>
          </a:p>
        </p:txBody>
      </p:sp>
    </p:spTree>
    <p:extLst>
      <p:ext uri="{BB962C8B-B14F-4D97-AF65-F5344CB8AC3E}">
        <p14:creationId xmlns:p14="http://schemas.microsoft.com/office/powerpoint/2010/main" val="41769412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DC73-02DB-5573-70A9-43D16E279B7E}"/>
              </a:ext>
            </a:extLst>
          </p:cNvPr>
          <p:cNvSpPr>
            <a:spLocks noGrp="1"/>
          </p:cNvSpPr>
          <p:nvPr>
            <p:ph type="title"/>
          </p:nvPr>
        </p:nvSpPr>
        <p:spPr>
          <a:xfrm>
            <a:off x="838200" y="-257175"/>
            <a:ext cx="10515600" cy="1325563"/>
          </a:xfrm>
        </p:spPr>
        <p:txBody>
          <a:bodyPr/>
          <a:lstStyle/>
          <a:p>
            <a:r>
              <a:rPr lang="en-US"/>
              <a:t>References </a:t>
            </a:r>
          </a:p>
        </p:txBody>
      </p:sp>
      <p:sp>
        <p:nvSpPr>
          <p:cNvPr id="3" name="Content Placeholder 2">
            <a:extLst>
              <a:ext uri="{FF2B5EF4-FFF2-40B4-BE49-F238E27FC236}">
                <a16:creationId xmlns:a16="http://schemas.microsoft.com/office/drawing/2014/main" id="{2F3DC84F-93AB-0DB0-89D1-E78520A33BCC}"/>
              </a:ext>
            </a:extLst>
          </p:cNvPr>
          <p:cNvSpPr>
            <a:spLocks noGrp="1"/>
          </p:cNvSpPr>
          <p:nvPr>
            <p:ph idx="1"/>
          </p:nvPr>
        </p:nvSpPr>
        <p:spPr>
          <a:xfrm>
            <a:off x="838200" y="989284"/>
            <a:ext cx="10515600" cy="5868716"/>
          </a:xfrm>
        </p:spPr>
        <p:txBody>
          <a:bodyPr>
            <a:normAutofit fontScale="25000" lnSpcReduction="20000"/>
          </a:bodyPr>
          <a:lstStyle/>
          <a:p>
            <a:pPr>
              <a:lnSpc>
                <a:spcPct val="150000"/>
              </a:lnSpc>
            </a:pPr>
            <a:r>
              <a:rPr lang="en-GB" sz="2200">
                <a:effectLst/>
                <a:latin typeface="Times New Roman" panose="02020603050405020304" pitchFamily="18" charset="0"/>
              </a:rPr>
              <a:t>Baird, D. </a:t>
            </a:r>
            <a:r>
              <a:rPr lang="en-GB" sz="2200" i="1">
                <a:effectLst/>
                <a:latin typeface="Times New Roman" panose="02020603050405020304" pitchFamily="18" charset="0"/>
              </a:rPr>
              <a:t>et al.</a:t>
            </a:r>
            <a:r>
              <a:rPr lang="en-GB" sz="2200">
                <a:effectLst/>
                <a:latin typeface="Times New Roman" panose="02020603050405020304" pitchFamily="18" charset="0"/>
              </a:rPr>
              <a:t> (2011) ‘Delivering London 2012: structures, bridges and highways’, </a:t>
            </a:r>
            <a:r>
              <a:rPr lang="en-GB" sz="2200" i="1">
                <a:effectLst/>
                <a:latin typeface="Times New Roman" panose="02020603050405020304" pitchFamily="18" charset="0"/>
              </a:rPr>
              <a:t>Proceedings of the Institution of Civil Engineers - Civil Engineering</a:t>
            </a:r>
            <a:r>
              <a:rPr lang="en-GB" sz="2200">
                <a:effectLst/>
                <a:latin typeface="Times New Roman" panose="02020603050405020304" pitchFamily="18" charset="0"/>
              </a:rPr>
              <a:t>, 164(6), pp. 23–29.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/10.1680/cien.2011.164.6.23.</a:t>
            </a:r>
          </a:p>
          <a:p>
            <a:pPr>
              <a:lnSpc>
                <a:spcPct val="150000"/>
              </a:lnSpc>
            </a:pPr>
            <a:r>
              <a:rPr lang="en-GB" sz="2200">
                <a:effectLst/>
                <a:latin typeface="Times New Roman" panose="02020603050405020304" pitchFamily="18" charset="0"/>
              </a:rPr>
              <a:t>Brooks, B. (2015) ‘Rio Olympic water badly polluted, even far offshore’, </a:t>
            </a:r>
            <a:r>
              <a:rPr lang="en-GB" sz="2200" i="1">
                <a:effectLst/>
                <a:latin typeface="Times New Roman" panose="02020603050405020304" pitchFamily="18" charset="0"/>
              </a:rPr>
              <a:t>Associated Press</a:t>
            </a:r>
            <a:r>
              <a:rPr lang="en-GB" sz="2200">
                <a:effectLst/>
                <a:latin typeface="Times New Roman" panose="02020603050405020304" pitchFamily="18" charset="0"/>
              </a:rPr>
              <a:t>, 2 December.</a:t>
            </a:r>
          </a:p>
          <a:p>
            <a:pPr>
              <a:lnSpc>
                <a:spcPct val="150000"/>
              </a:lnSpc>
            </a:pPr>
            <a:r>
              <a:rPr lang="en-GB" sz="2200">
                <a:effectLst/>
                <a:latin typeface="Times New Roman" panose="02020603050405020304" pitchFamily="18" charset="0"/>
              </a:rPr>
              <a:t>Chalkley, B. and Essex, S. (1999) ‘Urban development through hosting international events: a history of the Olympic Games’, </a:t>
            </a:r>
            <a:r>
              <a:rPr lang="en-GB" sz="2200" i="1">
                <a:effectLst/>
                <a:latin typeface="Times New Roman" panose="02020603050405020304" pitchFamily="18" charset="0"/>
              </a:rPr>
              <a:t>Planning Perspectives</a:t>
            </a:r>
            <a:r>
              <a:rPr lang="en-GB" sz="2200">
                <a:effectLst/>
                <a:latin typeface="Times New Roman" panose="02020603050405020304" pitchFamily="18" charset="0"/>
              </a:rPr>
              <a:t>, 14(4), pp. 369–394.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/10.1080/026654399364184.</a:t>
            </a:r>
          </a:p>
          <a:p>
            <a:pPr>
              <a:lnSpc>
                <a:spcPct val="150000"/>
              </a:lnSpc>
            </a:pPr>
            <a:r>
              <a:rPr lang="en-GB" sz="2200">
                <a:effectLst/>
                <a:latin typeface="Times New Roman" panose="02020603050405020304" pitchFamily="18" charset="0"/>
              </a:rPr>
              <a:t>COX, L. (2016) ‘Olympians shouldn’t swim through sewage ’, </a:t>
            </a:r>
            <a:r>
              <a:rPr lang="en-GB" sz="2200" i="1">
                <a:effectLst/>
                <a:latin typeface="Times New Roman" panose="02020603050405020304" pitchFamily="18" charset="0"/>
              </a:rPr>
              <a:t>New York Times</a:t>
            </a:r>
            <a:r>
              <a:rPr lang="en-GB" sz="2200">
                <a:effectLst/>
                <a:latin typeface="Times New Roman" panose="02020603050405020304" pitchFamily="18" charset="0"/>
              </a:rPr>
              <a:t>, 5 May.</a:t>
            </a:r>
          </a:p>
          <a:p>
            <a:pPr>
              <a:lnSpc>
                <a:spcPct val="150000"/>
              </a:lnSpc>
            </a:pPr>
            <a:r>
              <a:rPr lang="en-GB" sz="2200">
                <a:effectLst/>
                <a:latin typeface="Times New Roman" panose="02020603050405020304" pitchFamily="18" charset="0"/>
              </a:rPr>
              <a:t>Davies, R. (2021) </a:t>
            </a:r>
            <a:r>
              <a:rPr lang="en-GB" sz="2200" i="1">
                <a:effectLst/>
                <a:latin typeface="Times New Roman" panose="02020603050405020304" pitchFamily="18" charset="0"/>
              </a:rPr>
              <a:t>What Is a Waste Management Hierarchy? | Axil-IS</a:t>
            </a:r>
            <a:r>
              <a:rPr lang="en-GB" sz="2200">
                <a:effectLst/>
                <a:latin typeface="Times New Roman" panose="02020603050405020304" pitchFamily="18" charset="0"/>
              </a:rPr>
              <a:t>, </a:t>
            </a:r>
            <a:r>
              <a:rPr lang="en-GB" sz="2200" i="1">
                <a:effectLst/>
                <a:latin typeface="Times New Roman" panose="02020603050405020304" pitchFamily="18" charset="0"/>
              </a:rPr>
              <a:t>Axil Integrated Services</a:t>
            </a:r>
            <a:r>
              <a:rPr lang="en-GB" sz="2200">
                <a:effectLst/>
                <a:latin typeface="Times New Roman" panose="02020603050405020304" pitchFamily="18" charset="0"/>
              </a:rPr>
              <a:t>. Available at: https://axil-</a:t>
            </a:r>
            <a:r>
              <a:rPr lang="en-GB" sz="2200" err="1">
                <a:effectLst/>
                <a:latin typeface="Times New Roman" panose="02020603050405020304" pitchFamily="18" charset="0"/>
              </a:rPr>
              <a:t>is.com</a:t>
            </a:r>
            <a:r>
              <a:rPr lang="en-GB" sz="2200">
                <a:effectLst/>
                <a:latin typeface="Times New Roman" panose="02020603050405020304" pitchFamily="18" charset="0"/>
              </a:rPr>
              <a:t>/blogs-articles/waste-management-hierarchy/.</a:t>
            </a:r>
          </a:p>
          <a:p>
            <a:pPr>
              <a:lnSpc>
                <a:spcPct val="150000"/>
              </a:lnSpc>
            </a:pPr>
            <a:r>
              <a:rPr lang="en-GB" sz="2200" err="1">
                <a:effectLst/>
                <a:latin typeface="Times New Roman" panose="02020603050405020304" pitchFamily="18" charset="0"/>
              </a:rPr>
              <a:t>EuroSchool</a:t>
            </a:r>
            <a:r>
              <a:rPr lang="en-GB" sz="2200">
                <a:effectLst/>
                <a:latin typeface="Times New Roman" panose="02020603050405020304" pitchFamily="18" charset="0"/>
              </a:rPr>
              <a:t> (2023) </a:t>
            </a:r>
            <a:r>
              <a:rPr lang="en-GB" sz="2200" i="1">
                <a:effectLst/>
                <a:latin typeface="Times New Roman" panose="02020603050405020304" pitchFamily="18" charset="0"/>
              </a:rPr>
              <a:t>Sustainable Development: Meaning, Importance, Types and Goals</a:t>
            </a:r>
            <a:r>
              <a:rPr lang="en-GB" sz="2200">
                <a:effectLst/>
                <a:latin typeface="Times New Roman" panose="02020603050405020304" pitchFamily="18" charset="0"/>
              </a:rPr>
              <a:t>, </a:t>
            </a:r>
            <a:r>
              <a:rPr lang="en-GB" sz="2200" i="1" err="1">
                <a:effectLst/>
                <a:latin typeface="Times New Roman" panose="02020603050405020304" pitchFamily="18" charset="0"/>
              </a:rPr>
              <a:t>EuroSchool</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www.euroschoolindia.com</a:t>
            </a:r>
            <a:r>
              <a:rPr lang="en-GB" sz="2200">
                <a:effectLst/>
                <a:latin typeface="Times New Roman" panose="02020603050405020304" pitchFamily="18" charset="0"/>
              </a:rPr>
              <a:t>/blogs/sustainable-development-meaning-types/.</a:t>
            </a:r>
          </a:p>
          <a:p>
            <a:pPr>
              <a:lnSpc>
                <a:spcPct val="150000"/>
              </a:lnSpc>
            </a:pPr>
            <a:r>
              <a:rPr lang="en-GB" sz="2200">
                <a:effectLst/>
                <a:latin typeface="Times New Roman" panose="02020603050405020304" pitchFamily="18" charset="0"/>
              </a:rPr>
              <a:t>FIFA (2012) ‘Brazil to set new sustainability standard’, </a:t>
            </a:r>
            <a:r>
              <a:rPr lang="en-GB" sz="2200" i="1">
                <a:effectLst/>
                <a:latin typeface="Times New Roman" panose="02020603050405020304" pitchFamily="18" charset="0"/>
              </a:rPr>
              <a:t>FIFA News</a:t>
            </a:r>
            <a:r>
              <a:rPr lang="en-GB" sz="2200">
                <a:effectLst/>
                <a:latin typeface="Times New Roman" panose="02020603050405020304" pitchFamily="18" charset="0"/>
              </a:rPr>
              <a:t> [Preprint].</a:t>
            </a:r>
          </a:p>
          <a:p>
            <a:pPr>
              <a:lnSpc>
                <a:spcPct val="150000"/>
              </a:lnSpc>
            </a:pPr>
            <a:r>
              <a:rPr lang="en-GB" sz="2200">
                <a:effectLst/>
                <a:latin typeface="Times New Roman" panose="02020603050405020304" pitchFamily="18" charset="0"/>
              </a:rPr>
              <a:t>Jk1202sahu (2019) </a:t>
            </a:r>
            <a:r>
              <a:rPr lang="en-GB" sz="2200" i="1">
                <a:effectLst/>
                <a:latin typeface="Times New Roman" panose="02020603050405020304" pitchFamily="18" charset="0"/>
              </a:rPr>
              <a:t>Why Conservation of Biodiversity is important? -</a:t>
            </a:r>
            <a:r>
              <a:rPr lang="en-GB" sz="2200">
                <a:effectLst/>
                <a:latin typeface="Times New Roman" panose="02020603050405020304" pitchFamily="18" charset="0"/>
              </a:rPr>
              <a:t>, </a:t>
            </a:r>
            <a:r>
              <a:rPr lang="en-GB" sz="2200" i="1">
                <a:effectLst/>
                <a:latin typeface="Times New Roman" panose="02020603050405020304" pitchFamily="18" charset="0"/>
              </a:rPr>
              <a:t>The Mighty Earth</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www.themightyearth.com</a:t>
            </a:r>
            <a:r>
              <a:rPr lang="en-GB" sz="2200">
                <a:effectLst/>
                <a:latin typeface="Times New Roman" panose="02020603050405020304" pitchFamily="18" charset="0"/>
              </a:rPr>
              <a:t>/why-conservation-of-biodiversity-is-important/.</a:t>
            </a:r>
          </a:p>
          <a:p>
            <a:pPr>
              <a:lnSpc>
                <a:spcPct val="150000"/>
              </a:lnSpc>
            </a:pPr>
            <a:r>
              <a:rPr lang="en-GB" sz="2200">
                <a:effectLst/>
                <a:latin typeface="Times New Roman" panose="02020603050405020304" pitchFamily="18" charset="0"/>
              </a:rPr>
              <a:t>K. </a:t>
            </a:r>
            <a:r>
              <a:rPr lang="en-GB" sz="2200" err="1">
                <a:effectLst/>
                <a:latin typeface="Times New Roman" panose="02020603050405020304" pitchFamily="18" charset="0"/>
              </a:rPr>
              <a:t>Roehrich</a:t>
            </a:r>
            <a:r>
              <a:rPr lang="en-GB" sz="2200">
                <a:effectLst/>
                <a:latin typeface="Times New Roman" panose="02020603050405020304" pitchFamily="18" charset="0"/>
              </a:rPr>
              <a:t>, J., </a:t>
            </a:r>
            <a:r>
              <a:rPr lang="en-GB" sz="2200" err="1">
                <a:effectLst/>
                <a:latin typeface="Times New Roman" panose="02020603050405020304" pitchFamily="18" charset="0"/>
              </a:rPr>
              <a:t>Grosvold</a:t>
            </a:r>
            <a:r>
              <a:rPr lang="en-GB" sz="2200">
                <a:effectLst/>
                <a:latin typeface="Times New Roman" panose="02020603050405020304" pitchFamily="18" charset="0"/>
              </a:rPr>
              <a:t>, J. and U. </a:t>
            </a:r>
            <a:r>
              <a:rPr lang="en-GB" sz="2200" err="1">
                <a:effectLst/>
                <a:latin typeface="Times New Roman" panose="02020603050405020304" pitchFamily="18" charset="0"/>
              </a:rPr>
              <a:t>Hoejmose</a:t>
            </a:r>
            <a:r>
              <a:rPr lang="en-GB" sz="2200">
                <a:effectLst/>
                <a:latin typeface="Times New Roman" panose="02020603050405020304" pitchFamily="18" charset="0"/>
              </a:rPr>
              <a:t>, S. (2014) ‘Reputational risks and sustainable supply chain management’, </a:t>
            </a:r>
            <a:r>
              <a:rPr lang="en-GB" sz="2200" i="1">
                <a:effectLst/>
                <a:latin typeface="Times New Roman" panose="02020603050405020304" pitchFamily="18" charset="0"/>
              </a:rPr>
              <a:t>International Journal of Operations &amp; Production Management</a:t>
            </a:r>
            <a:r>
              <a:rPr lang="en-GB" sz="2200">
                <a:effectLst/>
                <a:latin typeface="Times New Roman" panose="02020603050405020304" pitchFamily="18" charset="0"/>
              </a:rPr>
              <a:t>. Edited by P. Helen Walker, Professor Stefan </a:t>
            </a:r>
            <a:r>
              <a:rPr lang="en-GB" sz="2200" err="1">
                <a:effectLst/>
                <a:latin typeface="Times New Roman" panose="02020603050405020304" pitchFamily="18" charset="0"/>
              </a:rPr>
              <a:t>Seur</a:t>
            </a:r>
            <a:r>
              <a:rPr lang="en-GB" sz="2200">
                <a:effectLst/>
                <a:latin typeface="Times New Roman" panose="02020603050405020304" pitchFamily="18" charset="0"/>
              </a:rPr>
              <a:t>, 34(5), pp. 695–719.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/10.1108/ijopm-10-2012-0449.</a:t>
            </a:r>
          </a:p>
          <a:p>
            <a:pPr>
              <a:lnSpc>
                <a:spcPct val="150000"/>
              </a:lnSpc>
            </a:pPr>
            <a:r>
              <a:rPr lang="en-GB" sz="2200" err="1">
                <a:effectLst/>
                <a:latin typeface="Times New Roman" panose="02020603050405020304" pitchFamily="18" charset="0"/>
              </a:rPr>
              <a:t>Kucharska</a:t>
            </a:r>
            <a:r>
              <a:rPr lang="en-GB" sz="2200">
                <a:effectLst/>
                <a:latin typeface="Times New Roman" panose="02020603050405020304" pitchFamily="18" charset="0"/>
              </a:rPr>
              <a:t>, W. and Kowalczyk, R. (2019) ‘How to achieve sustainability - Employee’s point of view on company’s culture and CSR practice’, </a:t>
            </a:r>
            <a:r>
              <a:rPr lang="en-GB" sz="2200" i="1">
                <a:effectLst/>
                <a:latin typeface="Times New Roman" panose="02020603050405020304" pitchFamily="18" charset="0"/>
              </a:rPr>
              <a:t>Corporate Social Responsibility Environment Management </a:t>
            </a:r>
            <a:r>
              <a:rPr lang="en-GB" sz="2200">
                <a:effectLst/>
                <a:latin typeface="Times New Roman" panose="02020603050405020304" pitchFamily="18" charset="0"/>
              </a:rPr>
              <a:t>, pp. 453–467.</a:t>
            </a:r>
          </a:p>
          <a:p>
            <a:pPr>
              <a:lnSpc>
                <a:spcPct val="150000"/>
              </a:lnSpc>
            </a:pPr>
            <a:r>
              <a:rPr lang="en-GB" sz="2200" err="1">
                <a:effectLst/>
                <a:latin typeface="Times New Roman" panose="02020603050405020304" pitchFamily="18" charset="0"/>
              </a:rPr>
              <a:t>Linnenluecke</a:t>
            </a:r>
            <a:r>
              <a:rPr lang="en-GB" sz="2200">
                <a:effectLst/>
                <a:latin typeface="Times New Roman" panose="02020603050405020304" pitchFamily="18" charset="0"/>
              </a:rPr>
              <a:t>, M.K. and Griffiths, A. (2010) ‘Corporate sustainability and organizational culture’, </a:t>
            </a:r>
            <a:r>
              <a:rPr lang="en-GB" sz="2200" i="1">
                <a:effectLst/>
                <a:latin typeface="Times New Roman" panose="02020603050405020304" pitchFamily="18" charset="0"/>
              </a:rPr>
              <a:t>Journal of World Business</a:t>
            </a:r>
            <a:r>
              <a:rPr lang="en-GB" sz="2200">
                <a:effectLst/>
                <a:latin typeface="Times New Roman" panose="02020603050405020304" pitchFamily="18" charset="0"/>
              </a:rPr>
              <a:t>, 45(4), pp. 357–366.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/10.1016/j.jwb.2009.08.006.</a:t>
            </a:r>
          </a:p>
          <a:p>
            <a:pPr>
              <a:lnSpc>
                <a:spcPct val="150000"/>
              </a:lnSpc>
            </a:pPr>
            <a:r>
              <a:rPr lang="en-GB" sz="2200" err="1">
                <a:effectLst/>
                <a:latin typeface="Times New Roman" panose="02020603050405020304" pitchFamily="18" charset="0"/>
              </a:rPr>
              <a:t>Mazloumsaki</a:t>
            </a:r>
            <a:r>
              <a:rPr lang="en-GB" sz="2200">
                <a:effectLst/>
                <a:latin typeface="Times New Roman" panose="02020603050405020304" pitchFamily="18" charset="0"/>
              </a:rPr>
              <a:t>, S. (2015) ‘U.S. rowers’ illness highlights questions over Rio Olympics water quality’, </a:t>
            </a:r>
            <a:r>
              <a:rPr lang="en-GB" sz="2200" i="1">
                <a:effectLst/>
                <a:latin typeface="Times New Roman" panose="02020603050405020304" pitchFamily="18" charset="0"/>
              </a:rPr>
              <a:t>CNN World</a:t>
            </a:r>
            <a:r>
              <a:rPr lang="en-GB" sz="2200">
                <a:effectLst/>
                <a:latin typeface="Times New Roman" panose="02020603050405020304" pitchFamily="18" charset="0"/>
              </a:rPr>
              <a:t>, 11 August.</a:t>
            </a:r>
          </a:p>
          <a:p>
            <a:pPr>
              <a:lnSpc>
                <a:spcPct val="150000"/>
              </a:lnSpc>
            </a:pPr>
            <a:r>
              <a:rPr lang="en-GB" sz="2200">
                <a:effectLst/>
                <a:latin typeface="Times New Roman" panose="02020603050405020304" pitchFamily="18" charset="0"/>
              </a:rPr>
              <a:t>Müller, M. (2015) ‘What Makes an Event a mega-event? Definitions and Sizes’, </a:t>
            </a:r>
            <a:r>
              <a:rPr lang="en-GB" sz="2200" i="1">
                <a:effectLst/>
                <a:latin typeface="Times New Roman" panose="02020603050405020304" pitchFamily="18" charset="0"/>
              </a:rPr>
              <a:t>Leisure Studies</a:t>
            </a:r>
            <a:r>
              <a:rPr lang="en-GB" sz="2200">
                <a:effectLst/>
                <a:latin typeface="Times New Roman" panose="02020603050405020304" pitchFamily="18" charset="0"/>
              </a:rPr>
              <a:t>, 34(6), pp. 627–642.</a:t>
            </a:r>
          </a:p>
          <a:p>
            <a:pPr>
              <a:lnSpc>
                <a:spcPct val="150000"/>
              </a:lnSpc>
            </a:pPr>
            <a:r>
              <a:rPr lang="en-GB" sz="2200">
                <a:effectLst/>
                <a:latin typeface="Times New Roman" panose="02020603050405020304" pitchFamily="18" charset="0"/>
              </a:rPr>
              <a:t>NYK Line (2015) </a:t>
            </a:r>
            <a:r>
              <a:rPr lang="en-GB" sz="2200" i="1">
                <a:effectLst/>
                <a:latin typeface="Times New Roman" panose="02020603050405020304" pitchFamily="18" charset="0"/>
              </a:rPr>
              <a:t>SDGs Initiatives </a:t>
            </a:r>
            <a:r>
              <a:rPr lang="en-GB" sz="2200">
                <a:effectLst/>
                <a:latin typeface="Times New Roman" panose="02020603050405020304" pitchFamily="18" charset="0"/>
              </a:rPr>
              <a:t>, </a:t>
            </a:r>
            <a:r>
              <a:rPr lang="en-GB" sz="2200" i="1">
                <a:effectLst/>
                <a:latin typeface="Times New Roman" panose="02020603050405020304" pitchFamily="18" charset="0"/>
              </a:rPr>
              <a:t>NYK Line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www.nyk.com</a:t>
            </a:r>
            <a:r>
              <a:rPr lang="en-GB" sz="2200">
                <a:effectLst/>
                <a:latin typeface="Times New Roman" panose="02020603050405020304" pitchFamily="18" charset="0"/>
              </a:rPr>
              <a:t>/</a:t>
            </a:r>
            <a:r>
              <a:rPr lang="en-GB" sz="2200" err="1">
                <a:effectLst/>
                <a:latin typeface="Times New Roman" panose="02020603050405020304" pitchFamily="18" charset="0"/>
              </a:rPr>
              <a:t>english</a:t>
            </a:r>
            <a:r>
              <a:rPr lang="en-GB" sz="2200">
                <a:effectLst/>
                <a:latin typeface="Times New Roman" panose="02020603050405020304" pitchFamily="18" charset="0"/>
              </a:rPr>
              <a:t>/</a:t>
            </a:r>
            <a:r>
              <a:rPr lang="en-GB" sz="2200" err="1">
                <a:effectLst/>
                <a:latin typeface="Times New Roman" panose="02020603050405020304" pitchFamily="18" charset="0"/>
              </a:rPr>
              <a:t>esg</a:t>
            </a:r>
            <a:r>
              <a:rPr lang="en-GB" sz="2200">
                <a:effectLst/>
                <a:latin typeface="Times New Roman" panose="02020603050405020304" pitchFamily="18" charset="0"/>
              </a:rPr>
              <a:t>/concept/</a:t>
            </a:r>
            <a:r>
              <a:rPr lang="en-GB" sz="2200" err="1">
                <a:effectLst/>
                <a:latin typeface="Times New Roman" panose="02020603050405020304" pitchFamily="18" charset="0"/>
              </a:rPr>
              <a:t>sdgs</a:t>
            </a:r>
            <a:r>
              <a:rPr lang="en-GB" sz="2200">
                <a:effectLst/>
                <a:latin typeface="Times New Roman" panose="02020603050405020304" pitchFamily="18" charset="0"/>
              </a:rPr>
              <a:t>/.</a:t>
            </a:r>
          </a:p>
          <a:p>
            <a:pPr>
              <a:lnSpc>
                <a:spcPct val="150000"/>
              </a:lnSpc>
            </a:pPr>
            <a:r>
              <a:rPr lang="en-GB" sz="2200" err="1">
                <a:effectLst/>
                <a:latin typeface="Times New Roman" panose="02020603050405020304" pitchFamily="18" charset="0"/>
              </a:rPr>
              <a:t>OkCredit</a:t>
            </a:r>
            <a:r>
              <a:rPr lang="en-GB" sz="2200">
                <a:effectLst/>
                <a:latin typeface="Times New Roman" panose="02020603050405020304" pitchFamily="18" charset="0"/>
              </a:rPr>
              <a:t> (2021) </a:t>
            </a:r>
            <a:r>
              <a:rPr lang="en-GB" sz="2200" i="1">
                <a:effectLst/>
                <a:latin typeface="Times New Roman" panose="02020603050405020304" pitchFamily="18" charset="0"/>
              </a:rPr>
              <a:t>7 points to understand how the transportation industry works</a:t>
            </a:r>
            <a:r>
              <a:rPr lang="en-GB" sz="2200">
                <a:effectLst/>
                <a:latin typeface="Times New Roman" panose="02020603050405020304" pitchFamily="18" charset="0"/>
              </a:rPr>
              <a:t>, </a:t>
            </a:r>
            <a:r>
              <a:rPr lang="en-GB" sz="2200" i="1" err="1">
                <a:effectLst/>
                <a:latin typeface="Times New Roman" panose="02020603050405020304" pitchFamily="18" charset="0"/>
              </a:rPr>
              <a:t>OkCredit</a:t>
            </a:r>
            <a:r>
              <a:rPr lang="en-GB" sz="2200" i="1">
                <a:effectLst/>
                <a:latin typeface="Times New Roman" panose="02020603050405020304" pitchFamily="18" charset="0"/>
              </a:rPr>
              <a:t> Blogs - Business Ideas, Tips, Government Schemes &amp; more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okcredit.in</a:t>
            </a:r>
            <a:r>
              <a:rPr lang="en-GB" sz="2200">
                <a:effectLst/>
                <a:latin typeface="Times New Roman" panose="02020603050405020304" pitchFamily="18" charset="0"/>
              </a:rPr>
              <a:t>/blog/how-does-transportation-industry-work/.</a:t>
            </a:r>
          </a:p>
          <a:p>
            <a:pPr>
              <a:lnSpc>
                <a:spcPct val="150000"/>
              </a:lnSpc>
            </a:pPr>
            <a:r>
              <a:rPr lang="en-GB" sz="2200">
                <a:effectLst/>
                <a:latin typeface="Times New Roman" panose="02020603050405020304" pitchFamily="18" charset="0"/>
              </a:rPr>
              <a:t>Pacific Standard Staff (2016) </a:t>
            </a:r>
            <a:r>
              <a:rPr lang="en-GB" sz="2200" i="1">
                <a:effectLst/>
                <a:latin typeface="Times New Roman" panose="02020603050405020304" pitchFamily="18" charset="0"/>
              </a:rPr>
              <a:t>A Look at Brazil’s Polluted Waters</a:t>
            </a:r>
            <a:r>
              <a:rPr lang="en-GB" sz="2200">
                <a:effectLst/>
                <a:latin typeface="Times New Roman" panose="02020603050405020304" pitchFamily="18" charset="0"/>
              </a:rPr>
              <a:t>, </a:t>
            </a:r>
            <a:r>
              <a:rPr lang="en-GB" sz="2200" i="1">
                <a:effectLst/>
                <a:latin typeface="Times New Roman" panose="02020603050405020304" pitchFamily="18" charset="0"/>
              </a:rPr>
              <a:t>Pacific Standard</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psmag.com</a:t>
            </a:r>
            <a:r>
              <a:rPr lang="en-GB" sz="2200">
                <a:effectLst/>
                <a:latin typeface="Times New Roman" panose="02020603050405020304" pitchFamily="18" charset="0"/>
              </a:rPr>
              <a:t>/news/a-look-at-</a:t>
            </a:r>
            <a:r>
              <a:rPr lang="en-GB" sz="2200" err="1">
                <a:effectLst/>
                <a:latin typeface="Times New Roman" panose="02020603050405020304" pitchFamily="18" charset="0"/>
              </a:rPr>
              <a:t>brazils</a:t>
            </a:r>
            <a:r>
              <a:rPr lang="en-GB" sz="2200">
                <a:effectLst/>
                <a:latin typeface="Times New Roman" panose="02020603050405020304" pitchFamily="18" charset="0"/>
              </a:rPr>
              <a:t>-polluted-waters.</a:t>
            </a:r>
          </a:p>
          <a:p>
            <a:pPr>
              <a:lnSpc>
                <a:spcPct val="150000"/>
              </a:lnSpc>
            </a:pPr>
            <a:r>
              <a:rPr lang="en-GB" sz="2200" err="1">
                <a:effectLst/>
                <a:latin typeface="Times New Roman" panose="02020603050405020304" pitchFamily="18" charset="0"/>
              </a:rPr>
              <a:t>Prajogo</a:t>
            </a:r>
            <a:r>
              <a:rPr lang="en-GB" sz="2200">
                <a:effectLst/>
                <a:latin typeface="Times New Roman" panose="02020603050405020304" pitchFamily="18" charset="0"/>
              </a:rPr>
              <a:t>, D., K.Y. Tang, A. and Lai, K.-H. (2014) ‘The diffusion of environmental management system and its effect on environmental management practices’, </a:t>
            </a:r>
            <a:r>
              <a:rPr lang="en-GB" sz="2200" i="1">
                <a:effectLst/>
                <a:latin typeface="Times New Roman" panose="02020603050405020304" pitchFamily="18" charset="0"/>
              </a:rPr>
              <a:t>International Journal of Operations &amp; Production Management</a:t>
            </a:r>
            <a:r>
              <a:rPr lang="en-GB" sz="2200">
                <a:effectLst/>
                <a:latin typeface="Times New Roman" panose="02020603050405020304" pitchFamily="18" charset="0"/>
              </a:rPr>
              <a:t>. Edited by P. Helen Walker, Professor Stefan </a:t>
            </a:r>
            <a:r>
              <a:rPr lang="en-GB" sz="2200" err="1">
                <a:effectLst/>
                <a:latin typeface="Times New Roman" panose="02020603050405020304" pitchFamily="18" charset="0"/>
              </a:rPr>
              <a:t>Seur</a:t>
            </a:r>
            <a:r>
              <a:rPr lang="en-GB" sz="2200">
                <a:effectLst/>
                <a:latin typeface="Times New Roman" panose="02020603050405020304" pitchFamily="18" charset="0"/>
              </a:rPr>
              <a:t>, 34(5), pp. 565–585.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/10.1108/ijopm-10-2012-0448.</a:t>
            </a:r>
          </a:p>
          <a:p>
            <a:pPr>
              <a:lnSpc>
                <a:spcPct val="150000"/>
              </a:lnSpc>
            </a:pPr>
            <a:r>
              <a:rPr lang="en-GB" sz="2200">
                <a:effectLst/>
                <a:latin typeface="Times New Roman" panose="02020603050405020304" pitchFamily="18" charset="0"/>
              </a:rPr>
              <a:t>REDAZIONE, L. (2020) </a:t>
            </a:r>
            <a:r>
              <a:rPr lang="en-GB" sz="2200" i="1">
                <a:effectLst/>
                <a:latin typeface="Times New Roman" panose="02020603050405020304" pitchFamily="18" charset="0"/>
              </a:rPr>
              <a:t>The environmental impacts of the Olympics</a:t>
            </a:r>
            <a:r>
              <a:rPr lang="en-GB" sz="2200">
                <a:effectLst/>
                <a:latin typeface="Times New Roman" panose="02020603050405020304" pitchFamily="18" charset="0"/>
              </a:rPr>
              <a:t>, </a:t>
            </a:r>
            <a:r>
              <a:rPr lang="en-GB" sz="2200" i="1" err="1">
                <a:effectLst/>
                <a:latin typeface="Times New Roman" panose="02020603050405020304" pitchFamily="18" charset="0"/>
              </a:rPr>
              <a:t>Impactscool</a:t>
            </a:r>
            <a:r>
              <a:rPr lang="en-GB" sz="2200" i="1">
                <a:effectLst/>
                <a:latin typeface="Times New Roman" panose="02020603050405020304" pitchFamily="18" charset="0"/>
              </a:rPr>
              <a:t> Magazine</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magazine.impactscool.com</a:t>
            </a:r>
            <a:r>
              <a:rPr lang="en-GB" sz="2200">
                <a:effectLst/>
                <a:latin typeface="Times New Roman" panose="02020603050405020304" pitchFamily="18" charset="0"/>
              </a:rPr>
              <a:t>/</a:t>
            </a:r>
            <a:r>
              <a:rPr lang="en-GB" sz="2200" err="1">
                <a:effectLst/>
                <a:latin typeface="Times New Roman" panose="02020603050405020304" pitchFamily="18" charset="0"/>
              </a:rPr>
              <a:t>en</a:t>
            </a:r>
            <a:r>
              <a:rPr lang="en-GB" sz="2200">
                <a:effectLst/>
                <a:latin typeface="Times New Roman" panose="02020603050405020304" pitchFamily="18" charset="0"/>
              </a:rPr>
              <a:t>/</a:t>
            </a:r>
            <a:r>
              <a:rPr lang="en-GB" sz="2200" err="1">
                <a:effectLst/>
                <a:latin typeface="Times New Roman" panose="02020603050405020304" pitchFamily="18" charset="0"/>
              </a:rPr>
              <a:t>cambiamento</a:t>
            </a:r>
            <a:r>
              <a:rPr lang="en-GB" sz="2200">
                <a:effectLst/>
                <a:latin typeface="Times New Roman" panose="02020603050405020304" pitchFamily="18" charset="0"/>
              </a:rPr>
              <a:t>-</a:t>
            </a:r>
            <a:r>
              <a:rPr lang="en-GB" sz="2200" err="1">
                <a:effectLst/>
                <a:latin typeface="Times New Roman" panose="02020603050405020304" pitchFamily="18" charset="0"/>
              </a:rPr>
              <a:t>climatico</a:t>
            </a:r>
            <a:r>
              <a:rPr lang="en-GB" sz="2200">
                <a:effectLst/>
                <a:latin typeface="Times New Roman" panose="02020603050405020304" pitchFamily="18" charset="0"/>
              </a:rPr>
              <a:t>-e-</a:t>
            </a:r>
            <a:r>
              <a:rPr lang="en-GB" sz="2200" err="1">
                <a:effectLst/>
                <a:latin typeface="Times New Roman" panose="02020603050405020304" pitchFamily="18" charset="0"/>
              </a:rPr>
              <a:t>ambiente</a:t>
            </a:r>
            <a:r>
              <a:rPr lang="en-GB" sz="2200">
                <a:effectLst/>
                <a:latin typeface="Times New Roman" panose="02020603050405020304" pitchFamily="18" charset="0"/>
              </a:rPr>
              <a:t>/</a:t>
            </a:r>
            <a:r>
              <a:rPr lang="en-GB" sz="2200" err="1">
                <a:effectLst/>
                <a:latin typeface="Times New Roman" panose="02020603050405020304" pitchFamily="18" charset="0"/>
              </a:rPr>
              <a:t>gli-impatti-ambientali-delle-olimpiadi</a:t>
            </a:r>
            <a:r>
              <a:rPr lang="en-GB" sz="2200">
                <a:effectLst/>
                <a:latin typeface="Times New Roman" panose="02020603050405020304" pitchFamily="18" charset="0"/>
              </a:rPr>
              <a:t>/.</a:t>
            </a:r>
          </a:p>
          <a:p>
            <a:pPr>
              <a:lnSpc>
                <a:spcPct val="150000"/>
              </a:lnSpc>
            </a:pPr>
            <a:r>
              <a:rPr lang="en-GB" sz="2200">
                <a:effectLst/>
                <a:latin typeface="Times New Roman" panose="02020603050405020304" pitchFamily="18" charset="0"/>
              </a:rPr>
              <a:t>Rio (2013) ‘Olympic Park’, </a:t>
            </a:r>
            <a:r>
              <a:rPr lang="en-GB" sz="2200" i="1">
                <a:effectLst/>
                <a:latin typeface="Times New Roman" panose="02020603050405020304" pitchFamily="18" charset="0"/>
              </a:rPr>
              <a:t>Get to Know the Winning Project of the Urban General Plan. </a:t>
            </a:r>
            <a:r>
              <a:rPr lang="en-GB" sz="2200">
                <a:effectLst/>
                <a:latin typeface="Times New Roman" panose="02020603050405020304" pitchFamily="18" charset="0"/>
              </a:rPr>
              <a:t>[Preprint].</a:t>
            </a:r>
          </a:p>
          <a:p>
            <a:pPr>
              <a:lnSpc>
                <a:spcPct val="150000"/>
              </a:lnSpc>
            </a:pPr>
            <a:r>
              <a:rPr lang="en-GB" sz="2200" err="1">
                <a:effectLst/>
                <a:latin typeface="Times New Roman" panose="02020603050405020304" pitchFamily="18" charset="0"/>
              </a:rPr>
              <a:t>Sawers</a:t>
            </a:r>
            <a:r>
              <a:rPr lang="en-GB" sz="2200">
                <a:effectLst/>
                <a:latin typeface="Times New Roman" panose="02020603050405020304" pitchFamily="18" charset="0"/>
              </a:rPr>
              <a:t>, R. (2012) </a:t>
            </a:r>
            <a:r>
              <a:rPr lang="en-GB" sz="2200" i="1">
                <a:effectLst/>
                <a:latin typeface="Times New Roman" panose="02020603050405020304" pitchFamily="18" charset="0"/>
              </a:rPr>
              <a:t>The changing face of Brazil’s deforestation</a:t>
            </a:r>
            <a:r>
              <a:rPr lang="en-GB" sz="2200">
                <a:effectLst/>
                <a:latin typeface="Times New Roman" panose="02020603050405020304" pitchFamily="18" charset="0"/>
              </a:rPr>
              <a:t>, </a:t>
            </a:r>
            <a:r>
              <a:rPr lang="en-GB" sz="2200" i="1">
                <a:effectLst/>
                <a:latin typeface="Times New Roman" panose="02020603050405020304" pitchFamily="18" charset="0"/>
              </a:rPr>
              <a:t>Al Jazeera</a:t>
            </a:r>
            <a:r>
              <a:rPr lang="en-GB" sz="2200">
                <a:effectLst/>
                <a:latin typeface="Times New Roman" panose="02020603050405020304" pitchFamily="18" charset="0"/>
              </a:rPr>
              <a:t>. Available at: https://</a:t>
            </a:r>
            <a:r>
              <a:rPr lang="en-GB" sz="2200" err="1">
                <a:effectLst/>
                <a:latin typeface="Times New Roman" panose="02020603050405020304" pitchFamily="18" charset="0"/>
              </a:rPr>
              <a:t>www.aljazeera.com</a:t>
            </a:r>
            <a:r>
              <a:rPr lang="en-GB" sz="2200">
                <a:effectLst/>
                <a:latin typeface="Times New Roman" panose="02020603050405020304" pitchFamily="18" charset="0"/>
              </a:rPr>
              <a:t>/features/2012/12/8/the-changing-face-of-</a:t>
            </a:r>
            <a:r>
              <a:rPr lang="en-GB" sz="2200" err="1">
                <a:effectLst/>
                <a:latin typeface="Times New Roman" panose="02020603050405020304" pitchFamily="18" charset="0"/>
              </a:rPr>
              <a:t>brazils</a:t>
            </a:r>
            <a:r>
              <a:rPr lang="en-GB" sz="2200">
                <a:effectLst/>
                <a:latin typeface="Times New Roman" panose="02020603050405020304" pitchFamily="18" charset="0"/>
              </a:rPr>
              <a:t>-deforestation (Accessed: 14 January 2024).</a:t>
            </a:r>
          </a:p>
          <a:p>
            <a:pPr>
              <a:lnSpc>
                <a:spcPct val="150000"/>
              </a:lnSpc>
            </a:pPr>
            <a:r>
              <a:rPr lang="en-GB" sz="2200">
                <a:effectLst/>
                <a:latin typeface="Times New Roman" panose="02020603050405020304" pitchFamily="18" charset="0"/>
              </a:rPr>
              <a:t>Sharma, S. </a:t>
            </a:r>
            <a:r>
              <a:rPr lang="en-GB" sz="2200" i="1">
                <a:effectLst/>
                <a:latin typeface="Times New Roman" panose="02020603050405020304" pitchFamily="18" charset="0"/>
              </a:rPr>
              <a:t>et al.</a:t>
            </a:r>
            <a:r>
              <a:rPr lang="en-GB" sz="2200">
                <a:effectLst/>
                <a:latin typeface="Times New Roman" panose="02020603050405020304" pitchFamily="18" charset="0"/>
              </a:rPr>
              <a:t> (2021) ‘Analysing the relationship of adaption of green culture, innovation, green performance for achieving sustainability: Mediating role of employee commitment’, </a:t>
            </a:r>
            <a:r>
              <a:rPr lang="en-GB" sz="2200" i="1">
                <a:effectLst/>
                <a:latin typeface="Times New Roman" panose="02020603050405020304" pitchFamily="18" charset="0"/>
              </a:rPr>
              <a:t>Journal of Cleaner Production</a:t>
            </a:r>
            <a:r>
              <a:rPr lang="en-GB" sz="2200">
                <a:effectLst/>
                <a:latin typeface="Times New Roman" panose="02020603050405020304" pitchFamily="18" charset="0"/>
              </a:rPr>
              <a:t>, 303, p. 127039. Available at: https://</a:t>
            </a:r>
            <a:r>
              <a:rPr lang="en-GB" sz="2200" err="1">
                <a:effectLst/>
                <a:latin typeface="Times New Roman" panose="02020603050405020304" pitchFamily="18" charset="0"/>
              </a:rPr>
              <a:t>doi.org</a:t>
            </a:r>
            <a:r>
              <a:rPr lang="en-GB" sz="2200">
                <a:effectLst/>
                <a:latin typeface="Times New Roman" panose="02020603050405020304" pitchFamily="18" charset="0"/>
              </a:rPr>
              <a:t>/10.1016/j.jclepro.2021.127039.</a:t>
            </a:r>
          </a:p>
          <a:p>
            <a:pPr marL="0" indent="0">
              <a:buNone/>
            </a:pPr>
            <a:endParaRPr lang="en-US"/>
          </a:p>
        </p:txBody>
      </p:sp>
    </p:spTree>
    <p:extLst>
      <p:ext uri="{BB962C8B-B14F-4D97-AF65-F5344CB8AC3E}">
        <p14:creationId xmlns:p14="http://schemas.microsoft.com/office/powerpoint/2010/main" val="1600091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a2ed0113776e95e7e60b7c6a74a327ec">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d2f4e6652429c8bf9de14b90d52de55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B7FD6E2-072F-4F6C-BFED-C5900B543DF6}">
  <ds:schemaRefs>
    <ds:schemaRef ds:uri="http://purl.org/dc/terms/"/>
    <ds:schemaRef ds:uri="http://www.w3.org/XML/1998/namespace"/>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04c7059f-bde8-4ce9-bb0f-e52888740953"/>
    <ds:schemaRef ds:uri="d8e79d84-78fb-44a9-92e9-d04bdd8f0359"/>
  </ds:schemaRefs>
</ds:datastoreItem>
</file>

<file path=customXml/itemProps2.xml><?xml version="1.0" encoding="utf-8"?>
<ds:datastoreItem xmlns:ds="http://schemas.openxmlformats.org/officeDocument/2006/customXml" ds:itemID="{7471D11D-6DEA-4F7C-8471-86B4E8171B60}">
  <ds:schemaRefs>
    <ds:schemaRef ds:uri="http://schemas.microsoft.com/sharepoint/v3/contenttype/forms"/>
  </ds:schemaRefs>
</ds:datastoreItem>
</file>

<file path=customXml/itemProps3.xml><?xml version="1.0" encoding="utf-8"?>
<ds:datastoreItem xmlns:ds="http://schemas.openxmlformats.org/officeDocument/2006/customXml" ds:itemID="{837A7EAD-F016-4B64-A416-68C697466251}">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TotalTime>
  <Words>2409</Words>
  <Application>Microsoft Macintosh PowerPoint</Application>
  <PresentationFormat>Widescreen</PresentationFormat>
  <Paragraphs>115</Paragraphs>
  <Slides>30</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Calibri</vt:lpstr>
      <vt:lpstr>Calibri Light</vt:lpstr>
      <vt:lpstr>Georgia Pro</vt:lpstr>
      <vt:lpstr>Olympic Sans</vt:lpstr>
      <vt:lpstr>PT Serif</vt:lpstr>
      <vt:lpstr>Roboto</vt:lpstr>
      <vt:lpstr>Times New Roman</vt:lpstr>
      <vt:lpstr>Office Theme</vt:lpstr>
      <vt:lpstr>Table of Contents</vt:lpstr>
      <vt:lpstr>PowerPoint Presentation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Environmental Development  </vt:lpstr>
      <vt:lpstr>Intodruction</vt:lpstr>
      <vt:lpstr>Sustainable Initiatives </vt:lpstr>
      <vt:lpstr>Biodiversity &amp; Conservation </vt:lpstr>
      <vt:lpstr>Waste Management </vt:lpstr>
      <vt:lpstr>Transportation: </vt:lpstr>
      <vt:lpstr>Deforestation &amp; Displacement </vt:lpstr>
      <vt:lpstr>Water Pollution </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Kerene Kipulu (2222607)</dc:creator>
  <cp:lastModifiedBy>Scott De Lloyd De Lloyd (2203611)</cp:lastModifiedBy>
  <cp:revision>1</cp:revision>
  <dcterms:created xsi:type="dcterms:W3CDTF">2024-01-08T23:51:36Z</dcterms:created>
  <dcterms:modified xsi:type="dcterms:W3CDTF">2024-01-14T23:41:18Z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