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1"/>
  </p:notesMasterIdLst>
  <p:sldIdLst>
    <p:sldId id="257" r:id="rId5"/>
    <p:sldId id="261" r:id="rId6"/>
    <p:sldId id="262" r:id="rId7"/>
    <p:sldId id="263" r:id="rId8"/>
    <p:sldId id="264" r:id="rId9"/>
    <p:sldId id="265" r:id="rId10"/>
    <p:sldId id="266" r:id="rId11"/>
    <p:sldId id="268" r:id="rId12"/>
    <p:sldId id="267" r:id="rId13"/>
    <p:sldId id="279" r:id="rId14"/>
    <p:sldId id="270" r:id="rId15"/>
    <p:sldId id="271" r:id="rId16"/>
    <p:sldId id="273" r:id="rId17"/>
    <p:sldId id="274" r:id="rId18"/>
    <p:sldId id="269"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94" autoAdjust="0"/>
    <p:restoredTop sz="83316" autoAdjust="0"/>
  </p:normalViewPr>
  <p:slideViewPr>
    <p:cSldViewPr snapToGrid="0">
      <p:cViewPr varScale="1">
        <p:scale>
          <a:sx n="58" d="100"/>
          <a:sy n="58" d="100"/>
        </p:scale>
        <p:origin x="150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708C6F-9BE6-4335-A617-09CE4F189779}" type="datetimeFigureOut">
              <a:rPr lang="en-GB" smtClean="0"/>
              <a:t>11/01/2023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50029-98E3-4A10-8B99-C62C5082C1C5}" type="slidenum">
              <a:rPr lang="en-GB" smtClean="0"/>
              <a:t>‹#›</a:t>
            </a:fld>
            <a:endParaRPr lang="en-GB"/>
          </a:p>
        </p:txBody>
      </p:sp>
    </p:spTree>
    <p:extLst>
      <p:ext uri="{BB962C8B-B14F-4D97-AF65-F5344CB8AC3E}">
        <p14:creationId xmlns:p14="http://schemas.microsoft.com/office/powerpoint/2010/main" val="1077547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this is the students first ever lecture then this may take longer, those that have already had a 4001 lecture should have no problem. Any lack of access should be referred to Birmingham IT services, students should have fully completed enrolment and have access to Moodle. </a:t>
            </a:r>
          </a:p>
        </p:txBody>
      </p:sp>
      <p:sp>
        <p:nvSpPr>
          <p:cNvPr id="4" name="Slide Number Placeholder 3"/>
          <p:cNvSpPr>
            <a:spLocks noGrp="1"/>
          </p:cNvSpPr>
          <p:nvPr>
            <p:ph type="sldNum" sz="quarter" idx="5"/>
          </p:nvPr>
        </p:nvSpPr>
        <p:spPr/>
        <p:txBody>
          <a:bodyPr/>
          <a:lstStyle/>
          <a:p>
            <a:fld id="{75550029-98E3-4A10-8B99-C62C5082C1C5}" type="slidenum">
              <a:rPr lang="en-GB" smtClean="0"/>
              <a:t>5</a:t>
            </a:fld>
            <a:endParaRPr lang="en-GB"/>
          </a:p>
        </p:txBody>
      </p:sp>
    </p:spTree>
    <p:extLst>
      <p:ext uri="{BB962C8B-B14F-4D97-AF65-F5344CB8AC3E}">
        <p14:creationId xmlns:p14="http://schemas.microsoft.com/office/powerpoint/2010/main" val="2131704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a go at the task, compare the results, this can act as an icebreaker task. Some students will encounter technical challenges but should be supported to complete to show that they are able to access Moodle. Anyone that is unable to access the module needs to be direct to Birmingham IT services. </a:t>
            </a:r>
          </a:p>
        </p:txBody>
      </p:sp>
      <p:sp>
        <p:nvSpPr>
          <p:cNvPr id="4" name="Slide Number Placeholder 3"/>
          <p:cNvSpPr>
            <a:spLocks noGrp="1"/>
          </p:cNvSpPr>
          <p:nvPr>
            <p:ph type="sldNum" sz="quarter" idx="5"/>
          </p:nvPr>
        </p:nvSpPr>
        <p:spPr/>
        <p:txBody>
          <a:bodyPr/>
          <a:lstStyle/>
          <a:p>
            <a:fld id="{75550029-98E3-4A10-8B99-C62C5082C1C5}" type="slidenum">
              <a:rPr lang="en-GB" smtClean="0"/>
              <a:t>6</a:t>
            </a:fld>
            <a:endParaRPr lang="en-GB"/>
          </a:p>
        </p:txBody>
      </p:sp>
    </p:spTree>
    <p:extLst>
      <p:ext uri="{BB962C8B-B14F-4D97-AF65-F5344CB8AC3E}">
        <p14:creationId xmlns:p14="http://schemas.microsoft.com/office/powerpoint/2010/main" val="2484169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termly overview via the module </a:t>
            </a:r>
            <a:r>
              <a:rPr lang="en-GB" dirty="0" err="1"/>
              <a:t>moodle</a:t>
            </a:r>
            <a:r>
              <a:rPr lang="en-GB" dirty="0"/>
              <a:t> page and read through as a group. You will notice that the format of the most weeks involves a section on a specific digital skill followed by a specific research skill. Both of the assessments are practical and will be the development of these will be supported during class tasks. The assignment briefs will be shared next week.  </a:t>
            </a:r>
          </a:p>
        </p:txBody>
      </p:sp>
      <p:sp>
        <p:nvSpPr>
          <p:cNvPr id="4" name="Slide Number Placeholder 3"/>
          <p:cNvSpPr>
            <a:spLocks noGrp="1"/>
          </p:cNvSpPr>
          <p:nvPr>
            <p:ph type="sldNum" sz="quarter" idx="5"/>
          </p:nvPr>
        </p:nvSpPr>
        <p:spPr/>
        <p:txBody>
          <a:bodyPr/>
          <a:lstStyle/>
          <a:p>
            <a:fld id="{75550029-98E3-4A10-8B99-C62C5082C1C5}" type="slidenum">
              <a:rPr lang="en-GB" smtClean="0"/>
              <a:t>7</a:t>
            </a:fld>
            <a:endParaRPr lang="en-GB"/>
          </a:p>
        </p:txBody>
      </p:sp>
    </p:spTree>
    <p:extLst>
      <p:ext uri="{BB962C8B-B14F-4D97-AF65-F5344CB8AC3E}">
        <p14:creationId xmlns:p14="http://schemas.microsoft.com/office/powerpoint/2010/main" val="78919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50029-98E3-4A10-8B99-C62C5082C1C5}" type="slidenum">
              <a:rPr lang="en-GB" smtClean="0"/>
              <a:t>8</a:t>
            </a:fld>
            <a:endParaRPr lang="en-GB"/>
          </a:p>
        </p:txBody>
      </p:sp>
    </p:spTree>
    <p:extLst>
      <p:ext uri="{BB962C8B-B14F-4D97-AF65-F5344CB8AC3E}">
        <p14:creationId xmlns:p14="http://schemas.microsoft.com/office/powerpoint/2010/main" val="713138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https://web.microsoftstream.com/video/2c527580-88f9-4c56-be9a-b88a1c920d17</a:t>
            </a:r>
          </a:p>
          <a:p>
            <a:endParaRPr lang="en-GB" dirty="0"/>
          </a:p>
          <a:p>
            <a:r>
              <a:rPr lang="en-GB" dirty="0"/>
              <a:t>Watch the short video about accessing outlook email. </a:t>
            </a:r>
          </a:p>
        </p:txBody>
      </p:sp>
      <p:sp>
        <p:nvSpPr>
          <p:cNvPr id="4" name="Slide Number Placeholder 3"/>
          <p:cNvSpPr>
            <a:spLocks noGrp="1"/>
          </p:cNvSpPr>
          <p:nvPr>
            <p:ph type="sldNum" sz="quarter" idx="5"/>
          </p:nvPr>
        </p:nvSpPr>
        <p:spPr/>
        <p:txBody>
          <a:bodyPr/>
          <a:lstStyle/>
          <a:p>
            <a:fld id="{75550029-98E3-4A10-8B99-C62C5082C1C5}" type="slidenum">
              <a:rPr lang="en-GB" smtClean="0"/>
              <a:t>9</a:t>
            </a:fld>
            <a:endParaRPr lang="en-GB"/>
          </a:p>
        </p:txBody>
      </p:sp>
    </p:spTree>
    <p:extLst>
      <p:ext uri="{BB962C8B-B14F-4D97-AF65-F5344CB8AC3E}">
        <p14:creationId xmlns:p14="http://schemas.microsoft.com/office/powerpoint/2010/main" val="2800788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HWB app is often downloaded by students during their induction and can therefore be the easiest route to their UWTSD emails, especially when using phones. </a:t>
            </a:r>
          </a:p>
        </p:txBody>
      </p:sp>
      <p:sp>
        <p:nvSpPr>
          <p:cNvPr id="4" name="Slide Number Placeholder 3"/>
          <p:cNvSpPr>
            <a:spLocks noGrp="1"/>
          </p:cNvSpPr>
          <p:nvPr>
            <p:ph type="sldNum" sz="quarter" idx="5"/>
          </p:nvPr>
        </p:nvSpPr>
        <p:spPr/>
        <p:txBody>
          <a:bodyPr/>
          <a:lstStyle/>
          <a:p>
            <a:fld id="{75550029-98E3-4A10-8B99-C62C5082C1C5}" type="slidenum">
              <a:rPr lang="en-GB" smtClean="0"/>
              <a:t>10</a:t>
            </a:fld>
            <a:endParaRPr lang="en-GB"/>
          </a:p>
        </p:txBody>
      </p:sp>
    </p:spTree>
    <p:extLst>
      <p:ext uri="{BB962C8B-B14F-4D97-AF65-F5344CB8AC3E}">
        <p14:creationId xmlns:p14="http://schemas.microsoft.com/office/powerpoint/2010/main" val="1830430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https://web.microsoftstream.com/video/bde59001-0ad6-426f-8674-f197df3c6a80  </a:t>
            </a:r>
          </a:p>
        </p:txBody>
      </p:sp>
      <p:sp>
        <p:nvSpPr>
          <p:cNvPr id="4" name="Slide Number Placeholder 3"/>
          <p:cNvSpPr>
            <a:spLocks noGrp="1"/>
          </p:cNvSpPr>
          <p:nvPr>
            <p:ph type="sldNum" sz="quarter" idx="5"/>
          </p:nvPr>
        </p:nvSpPr>
        <p:spPr/>
        <p:txBody>
          <a:bodyPr/>
          <a:lstStyle/>
          <a:p>
            <a:fld id="{75550029-98E3-4A10-8B99-C62C5082C1C5}" type="slidenum">
              <a:rPr lang="en-GB" smtClean="0"/>
              <a:t>11</a:t>
            </a:fld>
            <a:endParaRPr lang="en-GB"/>
          </a:p>
        </p:txBody>
      </p:sp>
    </p:spTree>
    <p:extLst>
      <p:ext uri="{BB962C8B-B14F-4D97-AF65-F5344CB8AC3E}">
        <p14:creationId xmlns:p14="http://schemas.microsoft.com/office/powerpoint/2010/main" val="969379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 videos on the following slides. </a:t>
            </a:r>
          </a:p>
          <a:p>
            <a:endParaRPr lang="en-GB" dirty="0"/>
          </a:p>
          <a:p>
            <a:r>
              <a:rPr lang="en-GB" dirty="0"/>
              <a:t>Remember that many students will not have used Teams or Streams before apart from at the admission interview. </a:t>
            </a:r>
          </a:p>
          <a:p>
            <a:r>
              <a:rPr lang="en-GB" dirty="0"/>
              <a:t>Emphasis that many of our support services will use MS Teams meetings. </a:t>
            </a:r>
          </a:p>
          <a:p>
            <a:endParaRPr lang="en-GB" dirty="0"/>
          </a:p>
          <a:p>
            <a:r>
              <a:rPr lang="en-GB" dirty="0"/>
              <a:t>If a student receives an invite to a Teams meeting and clicks ‘yes’ to accept, the meeting with automatically appear in their Outlook and MS Teams calendars. </a:t>
            </a:r>
          </a:p>
          <a:p>
            <a:endParaRPr lang="en-GB" dirty="0"/>
          </a:p>
          <a:p>
            <a:r>
              <a:rPr lang="en-GB" dirty="0"/>
              <a:t>Streams is especially important as this is where the students will access their lecture recordings. </a:t>
            </a:r>
          </a:p>
        </p:txBody>
      </p:sp>
      <p:sp>
        <p:nvSpPr>
          <p:cNvPr id="4" name="Slide Number Placeholder 3"/>
          <p:cNvSpPr>
            <a:spLocks noGrp="1"/>
          </p:cNvSpPr>
          <p:nvPr>
            <p:ph type="sldNum" sz="quarter" idx="5"/>
          </p:nvPr>
        </p:nvSpPr>
        <p:spPr/>
        <p:txBody>
          <a:bodyPr/>
          <a:lstStyle/>
          <a:p>
            <a:fld id="{75550029-98E3-4A10-8B99-C62C5082C1C5}" type="slidenum">
              <a:rPr lang="en-GB" smtClean="0"/>
              <a:t>12</a:t>
            </a:fld>
            <a:endParaRPr lang="en-GB"/>
          </a:p>
        </p:txBody>
      </p:sp>
    </p:spTree>
    <p:extLst>
      <p:ext uri="{BB962C8B-B14F-4D97-AF65-F5344CB8AC3E}">
        <p14:creationId xmlns:p14="http://schemas.microsoft.com/office/powerpoint/2010/main" val="1765451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may not have a device with them in order to access MS Teams, if you decide to demonstrate using your own version of MS Teams then please ensure data is protected and no student numbers or confidential conversations are shown. </a:t>
            </a:r>
          </a:p>
          <a:p>
            <a:endParaRPr lang="en-GB" dirty="0"/>
          </a:p>
          <a:p>
            <a:r>
              <a:rPr lang="en-GB" dirty="0"/>
              <a:t>https://web.microsoftstream.com/video/ba1fa5fa-5ea5-48ac-a9fe-9dec36068fbd </a:t>
            </a:r>
          </a:p>
        </p:txBody>
      </p:sp>
      <p:sp>
        <p:nvSpPr>
          <p:cNvPr id="4" name="Slide Number Placeholder 3"/>
          <p:cNvSpPr>
            <a:spLocks noGrp="1"/>
          </p:cNvSpPr>
          <p:nvPr>
            <p:ph type="sldNum" sz="quarter" idx="5"/>
          </p:nvPr>
        </p:nvSpPr>
        <p:spPr/>
        <p:txBody>
          <a:bodyPr/>
          <a:lstStyle/>
          <a:p>
            <a:fld id="{75550029-98E3-4A10-8B99-C62C5082C1C5}" type="slidenum">
              <a:rPr lang="en-GB" smtClean="0"/>
              <a:t>13</a:t>
            </a:fld>
            <a:endParaRPr lang="en-GB"/>
          </a:p>
        </p:txBody>
      </p:sp>
    </p:spTree>
    <p:extLst>
      <p:ext uri="{BB962C8B-B14F-4D97-AF65-F5344CB8AC3E}">
        <p14:creationId xmlns:p14="http://schemas.microsoft.com/office/powerpoint/2010/main" val="2489068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showing the video, please draw the students attention to the ‘My Content’ as this is where the student will find their lecture recording once you have uploaded them to the group that you (as lecturer) has made. </a:t>
            </a:r>
          </a:p>
          <a:p>
            <a:endParaRPr lang="en-GB" dirty="0"/>
          </a:p>
          <a:p>
            <a:r>
              <a:rPr lang="en-GB" dirty="0"/>
              <a:t>The most relevant content exists within the first 2mins of the video, the remaining information relates to recording individual 15mins videos. </a:t>
            </a:r>
          </a:p>
        </p:txBody>
      </p:sp>
      <p:sp>
        <p:nvSpPr>
          <p:cNvPr id="4" name="Slide Number Placeholder 3"/>
          <p:cNvSpPr>
            <a:spLocks noGrp="1"/>
          </p:cNvSpPr>
          <p:nvPr>
            <p:ph type="sldNum" sz="quarter" idx="5"/>
          </p:nvPr>
        </p:nvSpPr>
        <p:spPr/>
        <p:txBody>
          <a:bodyPr/>
          <a:lstStyle/>
          <a:p>
            <a:fld id="{75550029-98E3-4A10-8B99-C62C5082C1C5}" type="slidenum">
              <a:rPr lang="en-GB" smtClean="0"/>
              <a:t>14</a:t>
            </a:fld>
            <a:endParaRPr lang="en-GB"/>
          </a:p>
        </p:txBody>
      </p:sp>
    </p:spTree>
    <p:extLst>
      <p:ext uri="{BB962C8B-B14F-4D97-AF65-F5344CB8AC3E}">
        <p14:creationId xmlns:p14="http://schemas.microsoft.com/office/powerpoint/2010/main" val="30569815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time for students to compose and send emails. Reply to each to acknowledge receipt. Ensure that emails are not shared on screen. </a:t>
            </a:r>
          </a:p>
        </p:txBody>
      </p:sp>
      <p:sp>
        <p:nvSpPr>
          <p:cNvPr id="4" name="Slide Number Placeholder 3"/>
          <p:cNvSpPr>
            <a:spLocks noGrp="1"/>
          </p:cNvSpPr>
          <p:nvPr>
            <p:ph type="sldNum" sz="quarter" idx="5"/>
          </p:nvPr>
        </p:nvSpPr>
        <p:spPr/>
        <p:txBody>
          <a:bodyPr/>
          <a:lstStyle/>
          <a:p>
            <a:fld id="{75550029-98E3-4A10-8B99-C62C5082C1C5}" type="slidenum">
              <a:rPr lang="en-GB" smtClean="0"/>
              <a:t>15</a:t>
            </a:fld>
            <a:endParaRPr lang="en-GB"/>
          </a:p>
        </p:txBody>
      </p:sp>
    </p:spTree>
    <p:extLst>
      <p:ext uri="{BB962C8B-B14F-4D97-AF65-F5344CB8AC3E}">
        <p14:creationId xmlns:p14="http://schemas.microsoft.com/office/powerpoint/2010/main" val="4211239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web.microsoftstream.com/video/2c527580-88f9-4c56-be9a-b88a1c920d17"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eb.microsoftstream.com/video/bde59001-0ad6-426f-8674-f197df3c6a8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hyperlink" Target="https://web.microsoftstream.com/video/ba1fa5fa-5ea5-48ac-a9fe-9dec36068fb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hyperlink" Target="https://web.microsoftstream.com/video/c8f8d609-c5b3-47c7-84d0-b5340f4c0343"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Introduction to module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886908"/>
          </a:xfrm>
        </p:spPr>
        <p:txBody>
          <a:bodyPr>
            <a:normAutofit fontScale="85000" lnSpcReduction="20000"/>
          </a:bodyPr>
          <a:lstStyle/>
          <a:p>
            <a:pPr>
              <a:spcAft>
                <a:spcPts val="600"/>
              </a:spcAft>
            </a:pPr>
            <a:r>
              <a:rPr lang="en-US" dirty="0">
                <a:solidFill>
                  <a:schemeClr val="tx1"/>
                </a:solidFill>
              </a:rPr>
              <a:t>LCHS4002_BIRM </a:t>
            </a:r>
          </a:p>
          <a:p>
            <a:pPr>
              <a:spcAft>
                <a:spcPts val="600"/>
              </a:spcAft>
            </a:pPr>
            <a:r>
              <a:rPr lang="en-US" dirty="0">
                <a:solidFill>
                  <a:schemeClr val="tx1"/>
                </a:solidFill>
              </a:rPr>
              <a:t>Digital Skills and Research Methods</a:t>
            </a:r>
          </a:p>
          <a:p>
            <a:pPr>
              <a:spcAft>
                <a:spcPts val="600"/>
              </a:spcAft>
            </a:pPr>
            <a:r>
              <a:rPr lang="en-US" dirty="0">
                <a:solidFill>
                  <a:schemeClr val="tx1"/>
                </a:solidFill>
              </a:rPr>
              <a:t>Week 1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the session today </a:t>
            </a:r>
          </a:p>
        </p:txBody>
      </p:sp>
      <p:grpSp>
        <p:nvGrpSpPr>
          <p:cNvPr id="14" name="Group 13">
            <a:extLst>
              <a:ext uri="{FF2B5EF4-FFF2-40B4-BE49-F238E27FC236}">
                <a16:creationId xmlns:a16="http://schemas.microsoft.com/office/drawing/2014/main" id="{FC148390-18FC-44E9-BBCA-5284ED90E06E}"/>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B6B073C7-F689-472A-9524-16CB86BB7CA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Magnifying glass">
              <a:extLst>
                <a:ext uri="{FF2B5EF4-FFF2-40B4-BE49-F238E27FC236}">
                  <a16:creationId xmlns:a16="http://schemas.microsoft.com/office/drawing/2014/main" id="{E4F27B01-09CF-4072-BC81-C54DC8900C5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A6B4B786-39A2-4882-B476-D4F10D2673BD}"/>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We</a:t>
              </a:r>
              <a:r>
                <a:rPr lang="en-US" sz="1500" kern="1200" baseline="0" dirty="0"/>
                <a:t> will explore the term overview</a:t>
              </a:r>
              <a:endParaRPr lang="en-US" sz="1500" kern="1200" dirty="0"/>
            </a:p>
          </p:txBody>
        </p:sp>
      </p:grpSp>
      <p:grpSp>
        <p:nvGrpSpPr>
          <p:cNvPr id="15" name="Group 14">
            <a:extLst>
              <a:ext uri="{FF2B5EF4-FFF2-40B4-BE49-F238E27FC236}">
                <a16:creationId xmlns:a16="http://schemas.microsoft.com/office/drawing/2014/main" id="{ABDD40A8-6F32-4E35-84EB-6766425652EE}"/>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5004BCF0-90C7-4FAD-8D4F-4ACFF9EF1C9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Computer">
              <a:extLst>
                <a:ext uri="{FF2B5EF4-FFF2-40B4-BE49-F238E27FC236}">
                  <a16:creationId xmlns:a16="http://schemas.microsoft.com/office/drawing/2014/main" id="{34C33E22-476F-4288-82DE-057BFB325811}"/>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BBF4CB73-40DC-48E8-AB2B-D700667B00DF}"/>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Ensure everyone can use Moodle, Outlook and </a:t>
              </a:r>
              <a:r>
                <a:rPr lang="en-US" sz="1500" kern="1200" dirty="0" err="1"/>
                <a:t>onedrive</a:t>
              </a:r>
              <a:r>
                <a:rPr lang="en-US" sz="1500" kern="1200" dirty="0"/>
                <a:t>.</a:t>
              </a:r>
            </a:p>
          </p:txBody>
        </p:sp>
      </p:grpSp>
      <p:grpSp>
        <p:nvGrpSpPr>
          <p:cNvPr id="16" name="Group 15">
            <a:extLst>
              <a:ext uri="{FF2B5EF4-FFF2-40B4-BE49-F238E27FC236}">
                <a16:creationId xmlns:a16="http://schemas.microsoft.com/office/drawing/2014/main" id="{8F91D94B-BBF9-480D-9235-8242A02680E0}"/>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ECDCC170-1012-4C3E-BF75-F08EB5EE2936}"/>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Head with Gears">
              <a:extLst>
                <a:ext uri="{FF2B5EF4-FFF2-40B4-BE49-F238E27FC236}">
                  <a16:creationId xmlns:a16="http://schemas.microsoft.com/office/drawing/2014/main" id="{E0558CD3-B668-4D93-A516-CFA88E68AAB3}"/>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859DCA48-832C-470B-B26E-C142608482CE}"/>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Introduce the concept of research </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BD02-8994-4AA7-9192-2ECBB358913F}"/>
              </a:ext>
            </a:extLst>
          </p:cNvPr>
          <p:cNvSpPr>
            <a:spLocks noGrp="1"/>
          </p:cNvSpPr>
          <p:nvPr>
            <p:ph type="title"/>
          </p:nvPr>
        </p:nvSpPr>
        <p:spPr>
          <a:xfrm>
            <a:off x="452650" y="332239"/>
            <a:ext cx="10058400" cy="1371600"/>
          </a:xfrm>
        </p:spPr>
        <p:txBody>
          <a:bodyPr anchor="ctr">
            <a:normAutofit/>
          </a:bodyPr>
          <a:lstStyle/>
          <a:p>
            <a:r>
              <a:rPr lang="en-GB" dirty="0"/>
              <a:t>Welcome to the module</a:t>
            </a:r>
          </a:p>
        </p:txBody>
      </p:sp>
      <p:sp>
        <p:nvSpPr>
          <p:cNvPr id="3" name="Content Placeholder 2">
            <a:extLst>
              <a:ext uri="{FF2B5EF4-FFF2-40B4-BE49-F238E27FC236}">
                <a16:creationId xmlns:a16="http://schemas.microsoft.com/office/drawing/2014/main" id="{D032AE19-9901-468A-88CE-F52C94930949}"/>
              </a:ext>
            </a:extLst>
          </p:cNvPr>
          <p:cNvSpPr>
            <a:spLocks noGrp="1"/>
          </p:cNvSpPr>
          <p:nvPr>
            <p:ph sz="half" idx="1"/>
          </p:nvPr>
        </p:nvSpPr>
        <p:spPr>
          <a:xfrm>
            <a:off x="711957" y="1751883"/>
            <a:ext cx="5511421" cy="1371600"/>
          </a:xfrm>
        </p:spPr>
        <p:style>
          <a:lnRef idx="2">
            <a:schemeClr val="accent6"/>
          </a:lnRef>
          <a:fillRef idx="1">
            <a:schemeClr val="lt1"/>
          </a:fillRef>
          <a:effectRef idx="0">
            <a:schemeClr val="accent6"/>
          </a:effectRef>
          <a:fontRef idx="minor">
            <a:schemeClr val="dk1"/>
          </a:fontRef>
        </p:style>
        <p:txBody>
          <a:bodyPr>
            <a:normAutofit/>
          </a:bodyPr>
          <a:lstStyle/>
          <a:p>
            <a:r>
              <a:rPr lang="en-GB" dirty="0"/>
              <a:t>Level 4 </a:t>
            </a:r>
          </a:p>
          <a:p>
            <a:r>
              <a:rPr lang="en-GB" dirty="0"/>
              <a:t>20 Credit Module </a:t>
            </a:r>
          </a:p>
          <a:p>
            <a:r>
              <a:rPr lang="en-GB" dirty="0"/>
              <a:t>10 weeks of teaching </a:t>
            </a:r>
          </a:p>
        </p:txBody>
      </p:sp>
      <p:sp>
        <p:nvSpPr>
          <p:cNvPr id="6" name="TextBox 5">
            <a:extLst>
              <a:ext uri="{FF2B5EF4-FFF2-40B4-BE49-F238E27FC236}">
                <a16:creationId xmlns:a16="http://schemas.microsoft.com/office/drawing/2014/main" id="{CA92FA01-C35E-49AC-AD53-880AF0CD2F84}"/>
              </a:ext>
            </a:extLst>
          </p:cNvPr>
          <p:cNvSpPr txBox="1"/>
          <p:nvPr/>
        </p:nvSpPr>
        <p:spPr>
          <a:xfrm>
            <a:off x="711958" y="3771869"/>
            <a:ext cx="5511421" cy="1754326"/>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Aims of the module </a:t>
            </a:r>
          </a:p>
          <a:p>
            <a:pPr marL="285750" indent="-285750">
              <a:buFont typeface="Wingdings" panose="05000000000000000000" pitchFamily="2" charset="2"/>
              <a:buChar char="ü"/>
            </a:pPr>
            <a:r>
              <a:rPr lang="en-GB" dirty="0"/>
              <a:t> To improve your digital skills within the workplace. </a:t>
            </a:r>
          </a:p>
          <a:p>
            <a:pPr marL="285750" indent="-285750">
              <a:buFont typeface="Wingdings" panose="05000000000000000000" pitchFamily="2" charset="2"/>
              <a:buChar char="ü"/>
            </a:pPr>
            <a:r>
              <a:rPr lang="en-GB" dirty="0"/>
              <a:t>To develop awareness of the importance of effective analysis of information and its translation into knowledge</a:t>
            </a:r>
          </a:p>
        </p:txBody>
      </p:sp>
      <p:pic>
        <p:nvPicPr>
          <p:cNvPr id="7" name="Picture 6">
            <a:extLst>
              <a:ext uri="{FF2B5EF4-FFF2-40B4-BE49-F238E27FC236}">
                <a16:creationId xmlns:a16="http://schemas.microsoft.com/office/drawing/2014/main" id="{F77BE4D4-275F-42CF-B896-4BC6C7F80DE4}"/>
              </a:ext>
            </a:extLst>
          </p:cNvPr>
          <p:cNvPicPr>
            <a:picLocks noChangeAspect="1"/>
          </p:cNvPicPr>
          <p:nvPr/>
        </p:nvPicPr>
        <p:blipFill>
          <a:blip r:embed="rId2"/>
          <a:stretch>
            <a:fillRect/>
          </a:stretch>
        </p:blipFill>
        <p:spPr>
          <a:xfrm>
            <a:off x="6660392" y="1653816"/>
            <a:ext cx="4819650" cy="3590925"/>
          </a:xfrm>
          <a:prstGeom prst="rect">
            <a:avLst/>
          </a:prstGeom>
        </p:spPr>
      </p:pic>
    </p:spTree>
    <p:extLst>
      <p:ext uri="{BB962C8B-B14F-4D97-AF65-F5344CB8AC3E}">
        <p14:creationId xmlns:p14="http://schemas.microsoft.com/office/powerpoint/2010/main" val="291059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E06-2FBD-4784-8161-D6744D3AA8C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A00E264-939A-4C4C-8DEB-710C9EBBC504}"/>
              </a:ext>
            </a:extLst>
          </p:cNvPr>
          <p:cNvSpPr>
            <a:spLocks noGrp="1"/>
          </p:cNvSpPr>
          <p:nvPr>
            <p:ph idx="1"/>
          </p:nvPr>
        </p:nvSpPr>
        <p:spPr>
          <a:xfrm>
            <a:off x="711957" y="2084287"/>
            <a:ext cx="5948150" cy="2967239"/>
          </a:xfrm>
        </p:spPr>
        <p:style>
          <a:lnRef idx="2">
            <a:schemeClr val="dk1"/>
          </a:lnRef>
          <a:fillRef idx="1">
            <a:schemeClr val="lt1"/>
          </a:fillRef>
          <a:effectRef idx="0">
            <a:schemeClr val="dk1"/>
          </a:effectRef>
          <a:fontRef idx="minor">
            <a:schemeClr val="dk1"/>
          </a:fontRef>
        </p:style>
        <p:txBody>
          <a:bodyPr/>
          <a:lstStyle/>
          <a:p>
            <a:pPr marL="0" indent="0">
              <a:buNone/>
            </a:pPr>
            <a:r>
              <a:rPr lang="en-GB" sz="1800" dirty="0">
                <a:latin typeface="Arial" panose="020B0604020202020204" pitchFamily="34" charset="0"/>
                <a:cs typeface="Arial" panose="020B0604020202020204" pitchFamily="34" charset="0"/>
              </a:rPr>
              <a:t>Upon the successful completion of this module, the you should be able to: </a:t>
            </a:r>
          </a:p>
          <a:p>
            <a:r>
              <a:rPr lang="en-GB" sz="1800" dirty="0">
                <a:latin typeface="Arial" panose="020B0604020202020204" pitchFamily="34" charset="0"/>
                <a:cs typeface="Arial" panose="020B0604020202020204" pitchFamily="34" charset="0"/>
              </a:rPr>
              <a:t> Evaluate the appropriate use of contemporary technologies to improve workplace efficiency and employability;</a:t>
            </a:r>
          </a:p>
          <a:p>
            <a:r>
              <a:rPr lang="en-GB" sz="1800" dirty="0">
                <a:latin typeface="Arial" panose="020B0604020202020204" pitchFamily="34" charset="0"/>
                <a:cs typeface="Arial" panose="020B0604020202020204" pitchFamily="34" charset="0"/>
              </a:rPr>
              <a:t>Identify and effectively evaluate a range of information sources; </a:t>
            </a:r>
          </a:p>
          <a:p>
            <a:r>
              <a:rPr lang="en-GB" sz="1800" dirty="0">
                <a:latin typeface="Arial" panose="020B0604020202020204" pitchFamily="34" charset="0"/>
                <a:cs typeface="Arial" panose="020B0604020202020204" pitchFamily="34" charset="0"/>
              </a:rPr>
              <a:t>Show competence in workplace data handling</a:t>
            </a:r>
          </a:p>
          <a:p>
            <a:endParaRPr lang="en-GB" dirty="0"/>
          </a:p>
        </p:txBody>
      </p:sp>
      <p:sp>
        <p:nvSpPr>
          <p:cNvPr id="5" name="TextBox 4">
            <a:extLst>
              <a:ext uri="{FF2B5EF4-FFF2-40B4-BE49-F238E27FC236}">
                <a16:creationId xmlns:a16="http://schemas.microsoft.com/office/drawing/2014/main" id="{6655B3B8-9C68-46B3-BA9E-7E8FB01A4ACB}"/>
              </a:ext>
            </a:extLst>
          </p:cNvPr>
          <p:cNvSpPr txBox="1"/>
          <p:nvPr/>
        </p:nvSpPr>
        <p:spPr>
          <a:xfrm>
            <a:off x="711957" y="5431809"/>
            <a:ext cx="1076808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In </a:t>
            </a:r>
            <a:r>
              <a:rPr lang="en-GB" b="1" dirty="0"/>
              <a:t>week 2 </a:t>
            </a:r>
            <a:r>
              <a:rPr lang="en-GB" dirty="0"/>
              <a:t>we will introduce the assignments that will be completed in order to meet these learning outcomes. </a:t>
            </a:r>
          </a:p>
        </p:txBody>
      </p:sp>
      <p:pic>
        <p:nvPicPr>
          <p:cNvPr id="7" name="Picture 6">
            <a:extLst>
              <a:ext uri="{FF2B5EF4-FFF2-40B4-BE49-F238E27FC236}">
                <a16:creationId xmlns:a16="http://schemas.microsoft.com/office/drawing/2014/main" id="{808E612F-05D4-451B-96ED-1A114BD7ED76}"/>
              </a:ext>
            </a:extLst>
          </p:cNvPr>
          <p:cNvPicPr>
            <a:picLocks noChangeAspect="1"/>
          </p:cNvPicPr>
          <p:nvPr/>
        </p:nvPicPr>
        <p:blipFill>
          <a:blip r:embed="rId2"/>
          <a:stretch>
            <a:fillRect/>
          </a:stretch>
        </p:blipFill>
        <p:spPr>
          <a:xfrm>
            <a:off x="6859681" y="1460601"/>
            <a:ext cx="4819650" cy="3590925"/>
          </a:xfrm>
          <a:prstGeom prst="rect">
            <a:avLst/>
          </a:prstGeom>
        </p:spPr>
      </p:pic>
    </p:spTree>
    <p:extLst>
      <p:ext uri="{BB962C8B-B14F-4D97-AF65-F5344CB8AC3E}">
        <p14:creationId xmlns:p14="http://schemas.microsoft.com/office/powerpoint/2010/main" val="72907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EF1D6-61C3-498E-9A4D-DBAC76FD86F7}"/>
              </a:ext>
            </a:extLst>
          </p:cNvPr>
          <p:cNvSpPr>
            <a:spLocks noGrp="1"/>
          </p:cNvSpPr>
          <p:nvPr>
            <p:ph type="title"/>
          </p:nvPr>
        </p:nvSpPr>
        <p:spPr>
          <a:xfrm>
            <a:off x="2511188" y="642594"/>
            <a:ext cx="8614012" cy="749478"/>
          </a:xfrm>
        </p:spPr>
        <p:txBody>
          <a:bodyPr/>
          <a:lstStyle/>
          <a:p>
            <a:r>
              <a:rPr lang="en-GB" dirty="0"/>
              <a:t>Moodle</a:t>
            </a:r>
          </a:p>
        </p:txBody>
      </p:sp>
      <p:pic>
        <p:nvPicPr>
          <p:cNvPr id="5" name="Content Placeholder 4">
            <a:extLst>
              <a:ext uri="{FF2B5EF4-FFF2-40B4-BE49-F238E27FC236}">
                <a16:creationId xmlns:a16="http://schemas.microsoft.com/office/drawing/2014/main" id="{68B7039C-9B68-44E6-AFC5-E8D7B1245E4D}"/>
              </a:ext>
            </a:extLst>
          </p:cNvPr>
          <p:cNvPicPr>
            <a:picLocks noGrp="1" noChangeAspect="1"/>
          </p:cNvPicPr>
          <p:nvPr>
            <p:ph idx="1"/>
          </p:nvPr>
        </p:nvPicPr>
        <p:blipFill>
          <a:blip r:embed="rId3"/>
          <a:stretch>
            <a:fillRect/>
          </a:stretch>
        </p:blipFill>
        <p:spPr>
          <a:xfrm>
            <a:off x="7127297" y="2429667"/>
            <a:ext cx="2857847" cy="682471"/>
          </a:xfrm>
        </p:spPr>
      </p:pic>
      <p:pic>
        <p:nvPicPr>
          <p:cNvPr id="7" name="Picture 6">
            <a:extLst>
              <a:ext uri="{FF2B5EF4-FFF2-40B4-BE49-F238E27FC236}">
                <a16:creationId xmlns:a16="http://schemas.microsoft.com/office/drawing/2014/main" id="{12E706AD-EFEA-401A-B7D5-68404BE0219A}"/>
              </a:ext>
            </a:extLst>
          </p:cNvPr>
          <p:cNvPicPr>
            <a:picLocks noChangeAspect="1"/>
          </p:cNvPicPr>
          <p:nvPr/>
        </p:nvPicPr>
        <p:blipFill>
          <a:blip r:embed="rId4"/>
          <a:stretch>
            <a:fillRect/>
          </a:stretch>
        </p:blipFill>
        <p:spPr>
          <a:xfrm>
            <a:off x="7127297" y="3395753"/>
            <a:ext cx="2498132" cy="1170296"/>
          </a:xfrm>
          <a:prstGeom prst="rect">
            <a:avLst/>
          </a:prstGeom>
        </p:spPr>
      </p:pic>
      <p:pic>
        <p:nvPicPr>
          <p:cNvPr id="9" name="Picture 8">
            <a:extLst>
              <a:ext uri="{FF2B5EF4-FFF2-40B4-BE49-F238E27FC236}">
                <a16:creationId xmlns:a16="http://schemas.microsoft.com/office/drawing/2014/main" id="{A2EE67B5-80EE-4977-9753-C22B14B1EA7D}"/>
              </a:ext>
            </a:extLst>
          </p:cNvPr>
          <p:cNvPicPr>
            <a:picLocks noChangeAspect="1"/>
          </p:cNvPicPr>
          <p:nvPr/>
        </p:nvPicPr>
        <p:blipFill>
          <a:blip r:embed="rId5"/>
          <a:stretch>
            <a:fillRect/>
          </a:stretch>
        </p:blipFill>
        <p:spPr>
          <a:xfrm>
            <a:off x="620416" y="480669"/>
            <a:ext cx="1695450" cy="1695450"/>
          </a:xfrm>
          <a:prstGeom prst="rect">
            <a:avLst/>
          </a:prstGeom>
        </p:spPr>
      </p:pic>
      <p:sp>
        <p:nvSpPr>
          <p:cNvPr id="10" name="TextBox 9">
            <a:extLst>
              <a:ext uri="{FF2B5EF4-FFF2-40B4-BE49-F238E27FC236}">
                <a16:creationId xmlns:a16="http://schemas.microsoft.com/office/drawing/2014/main" id="{10687A7B-C1CA-4624-B76B-F9DB361CE9AD}"/>
              </a:ext>
            </a:extLst>
          </p:cNvPr>
          <p:cNvSpPr txBox="1"/>
          <p:nvPr/>
        </p:nvSpPr>
        <p:spPr>
          <a:xfrm>
            <a:off x="2511188" y="1596634"/>
            <a:ext cx="8925636" cy="369332"/>
          </a:xfrm>
          <a:prstGeom prst="rect">
            <a:avLst/>
          </a:prstGeom>
          <a:noFill/>
        </p:spPr>
        <p:txBody>
          <a:bodyPr wrap="square" rtlCol="0">
            <a:spAutoFit/>
          </a:bodyPr>
          <a:lstStyle/>
          <a:p>
            <a:r>
              <a:rPr lang="en-GB" dirty="0"/>
              <a:t>Moodle is our virtual learning environment (VLE) here at UWTSD</a:t>
            </a:r>
          </a:p>
        </p:txBody>
      </p:sp>
      <p:sp>
        <p:nvSpPr>
          <p:cNvPr id="11" name="TextBox 10">
            <a:extLst>
              <a:ext uri="{FF2B5EF4-FFF2-40B4-BE49-F238E27FC236}">
                <a16:creationId xmlns:a16="http://schemas.microsoft.com/office/drawing/2014/main" id="{1C0432D6-BB90-4AE4-939C-51F7A88B2008}"/>
              </a:ext>
            </a:extLst>
          </p:cNvPr>
          <p:cNvSpPr txBox="1"/>
          <p:nvPr/>
        </p:nvSpPr>
        <p:spPr>
          <a:xfrm>
            <a:off x="1330099" y="2644269"/>
            <a:ext cx="5302712"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To access Moodle – visit the university website </a:t>
            </a:r>
          </a:p>
        </p:txBody>
      </p:sp>
      <p:sp>
        <p:nvSpPr>
          <p:cNvPr id="12" name="TextBox 11">
            <a:extLst>
              <a:ext uri="{FF2B5EF4-FFF2-40B4-BE49-F238E27FC236}">
                <a16:creationId xmlns:a16="http://schemas.microsoft.com/office/drawing/2014/main" id="{EEC34CBB-FE65-407C-BA81-F708C43B2451}"/>
              </a:ext>
            </a:extLst>
          </p:cNvPr>
          <p:cNvSpPr txBox="1"/>
          <p:nvPr/>
        </p:nvSpPr>
        <p:spPr>
          <a:xfrm>
            <a:off x="1330099" y="3549430"/>
            <a:ext cx="5302713"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Follow the quick links tab at the top of the page. </a:t>
            </a:r>
          </a:p>
        </p:txBody>
      </p:sp>
      <p:sp>
        <p:nvSpPr>
          <p:cNvPr id="13" name="TextBox 12">
            <a:extLst>
              <a:ext uri="{FF2B5EF4-FFF2-40B4-BE49-F238E27FC236}">
                <a16:creationId xmlns:a16="http://schemas.microsoft.com/office/drawing/2014/main" id="{514949A2-6C2E-4A9D-A2C7-0F8A417C02D1}"/>
              </a:ext>
            </a:extLst>
          </p:cNvPr>
          <p:cNvSpPr txBox="1"/>
          <p:nvPr/>
        </p:nvSpPr>
        <p:spPr>
          <a:xfrm>
            <a:off x="1330099" y="5225226"/>
            <a:ext cx="500872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Click on the Moodle icon. </a:t>
            </a:r>
          </a:p>
        </p:txBody>
      </p:sp>
      <p:pic>
        <p:nvPicPr>
          <p:cNvPr id="16" name="Picture 15">
            <a:extLst>
              <a:ext uri="{FF2B5EF4-FFF2-40B4-BE49-F238E27FC236}">
                <a16:creationId xmlns:a16="http://schemas.microsoft.com/office/drawing/2014/main" id="{E96E5555-3B08-4147-8CAA-3DA038E231D2}"/>
              </a:ext>
            </a:extLst>
          </p:cNvPr>
          <p:cNvPicPr>
            <a:picLocks noChangeAspect="1"/>
          </p:cNvPicPr>
          <p:nvPr/>
        </p:nvPicPr>
        <p:blipFill>
          <a:blip r:embed="rId5"/>
          <a:stretch>
            <a:fillRect/>
          </a:stretch>
        </p:blipFill>
        <p:spPr>
          <a:xfrm>
            <a:off x="7658410" y="4653568"/>
            <a:ext cx="1561838" cy="1561838"/>
          </a:xfrm>
          <a:prstGeom prst="rect">
            <a:avLst/>
          </a:prstGeom>
        </p:spPr>
      </p:pic>
    </p:spTree>
    <p:extLst>
      <p:ext uri="{BB962C8B-B14F-4D97-AF65-F5344CB8AC3E}">
        <p14:creationId xmlns:p14="http://schemas.microsoft.com/office/powerpoint/2010/main" val="92014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8B47-61F4-4079-AF9A-E341FE7FABD2}"/>
              </a:ext>
            </a:extLst>
          </p:cNvPr>
          <p:cNvSpPr>
            <a:spLocks noGrp="1"/>
          </p:cNvSpPr>
          <p:nvPr>
            <p:ph type="title"/>
          </p:nvPr>
        </p:nvSpPr>
        <p:spPr>
          <a:xfrm>
            <a:off x="4672781" y="704345"/>
            <a:ext cx="5147187" cy="1371600"/>
          </a:xfrm>
        </p:spPr>
        <p:txBody>
          <a:bodyPr>
            <a:normAutofit/>
          </a:bodyPr>
          <a:lstStyle/>
          <a:p>
            <a:r>
              <a:rPr lang="en-GB" dirty="0"/>
              <a:t>Activity   </a:t>
            </a:r>
          </a:p>
        </p:txBody>
      </p:sp>
      <p:pic>
        <p:nvPicPr>
          <p:cNvPr id="6" name="Picture 5">
            <a:extLst>
              <a:ext uri="{FF2B5EF4-FFF2-40B4-BE49-F238E27FC236}">
                <a16:creationId xmlns:a16="http://schemas.microsoft.com/office/drawing/2014/main" id="{13B147B7-93FC-41FC-9E35-BF672FCD1C8A}"/>
              </a:ext>
            </a:extLst>
          </p:cNvPr>
          <p:cNvPicPr>
            <a:picLocks noChangeAspect="1"/>
          </p:cNvPicPr>
          <p:nvPr/>
        </p:nvPicPr>
        <p:blipFill>
          <a:blip r:embed="rId3"/>
          <a:stretch>
            <a:fillRect/>
          </a:stretch>
        </p:blipFill>
        <p:spPr>
          <a:xfrm>
            <a:off x="4869524" y="3487526"/>
            <a:ext cx="6294212" cy="1973020"/>
          </a:xfrm>
          <a:prstGeom prst="rect">
            <a:avLst/>
          </a:prstGeom>
        </p:spPr>
      </p:pic>
      <p:sp>
        <p:nvSpPr>
          <p:cNvPr id="7" name="TextBox 6">
            <a:extLst>
              <a:ext uri="{FF2B5EF4-FFF2-40B4-BE49-F238E27FC236}">
                <a16:creationId xmlns:a16="http://schemas.microsoft.com/office/drawing/2014/main" id="{BCD15526-95FA-4DF9-BE95-57DFE8D82325}"/>
              </a:ext>
            </a:extLst>
          </p:cNvPr>
          <p:cNvSpPr txBox="1"/>
          <p:nvPr/>
        </p:nvSpPr>
        <p:spPr>
          <a:xfrm>
            <a:off x="4672781" y="2138553"/>
            <a:ext cx="5486401" cy="70788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Visit</a:t>
            </a:r>
            <a:r>
              <a:rPr lang="en-GB" sz="2000" dirty="0">
                <a:latin typeface="Arial" panose="020B0604020202020204" pitchFamily="34" charset="0"/>
                <a:cs typeface="Arial" panose="020B0604020202020204" pitchFamily="34" charset="0"/>
              </a:rPr>
              <a:t> the module Moodle page and </a:t>
            </a:r>
            <a:r>
              <a:rPr lang="en-GB" sz="2000" b="1" dirty="0">
                <a:latin typeface="Arial" panose="020B0604020202020204" pitchFamily="34" charset="0"/>
                <a:cs typeface="Arial" panose="020B0604020202020204" pitchFamily="34" charset="0"/>
              </a:rPr>
              <a:t>complete</a:t>
            </a:r>
            <a:r>
              <a:rPr lang="en-GB" sz="2000" dirty="0">
                <a:latin typeface="Arial" panose="020B0604020202020204" pitchFamily="34" charset="0"/>
                <a:cs typeface="Arial" panose="020B0604020202020204" pitchFamily="34" charset="0"/>
              </a:rPr>
              <a:t> the choice activity in the week 1 tile. </a:t>
            </a:r>
          </a:p>
        </p:txBody>
      </p:sp>
      <p:sp>
        <p:nvSpPr>
          <p:cNvPr id="8" name="TextBox 7">
            <a:extLst>
              <a:ext uri="{FF2B5EF4-FFF2-40B4-BE49-F238E27FC236}">
                <a16:creationId xmlns:a16="http://schemas.microsoft.com/office/drawing/2014/main" id="{66CC3B58-AB42-4413-9F22-E36DBA1F41CB}"/>
              </a:ext>
            </a:extLst>
          </p:cNvPr>
          <p:cNvSpPr txBox="1"/>
          <p:nvPr/>
        </p:nvSpPr>
        <p:spPr>
          <a:xfrm>
            <a:off x="757085" y="3429000"/>
            <a:ext cx="3746090" cy="224676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The question is: </a:t>
            </a:r>
          </a:p>
          <a:p>
            <a:r>
              <a:rPr lang="en-GB" sz="2000" dirty="0">
                <a:latin typeface="Arial" panose="020B0604020202020204" pitchFamily="34" charset="0"/>
                <a:cs typeface="Arial" panose="020B0604020202020204" pitchFamily="34" charset="0"/>
              </a:rPr>
              <a:t>Where would be your favourite type of place to live?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Select your choice and see the results from the entire group. </a:t>
            </a:r>
          </a:p>
        </p:txBody>
      </p:sp>
      <p:sp>
        <p:nvSpPr>
          <p:cNvPr id="5" name="Content Placeholder 4">
            <a:extLst>
              <a:ext uri="{FF2B5EF4-FFF2-40B4-BE49-F238E27FC236}">
                <a16:creationId xmlns:a16="http://schemas.microsoft.com/office/drawing/2014/main" id="{672549AF-F700-4D4C-8FE2-2E763329FA39}"/>
              </a:ext>
            </a:extLst>
          </p:cNvPr>
          <p:cNvSpPr>
            <a:spLocks noGrp="1"/>
          </p:cNvSpPr>
          <p:nvPr>
            <p:ph idx="1"/>
          </p:nvPr>
        </p:nvSpPr>
        <p:spPr/>
        <p:txBody>
          <a:bodyPr/>
          <a:lstStyle/>
          <a:p>
            <a:endParaRPr lang="en-GB"/>
          </a:p>
        </p:txBody>
      </p:sp>
      <p:pic>
        <p:nvPicPr>
          <p:cNvPr id="10" name="Picture 9">
            <a:extLst>
              <a:ext uri="{FF2B5EF4-FFF2-40B4-BE49-F238E27FC236}">
                <a16:creationId xmlns:a16="http://schemas.microsoft.com/office/drawing/2014/main" id="{F3AC0D09-7971-43A8-BEC4-1F5170425263}"/>
              </a:ext>
            </a:extLst>
          </p:cNvPr>
          <p:cNvPicPr>
            <a:picLocks noChangeAspect="1"/>
          </p:cNvPicPr>
          <p:nvPr/>
        </p:nvPicPr>
        <p:blipFill>
          <a:blip r:embed="rId4"/>
          <a:stretch>
            <a:fillRect/>
          </a:stretch>
        </p:blipFill>
        <p:spPr>
          <a:xfrm>
            <a:off x="757085" y="644314"/>
            <a:ext cx="3365410" cy="2507430"/>
          </a:xfrm>
          <a:prstGeom prst="rect">
            <a:avLst/>
          </a:prstGeom>
        </p:spPr>
      </p:pic>
    </p:spTree>
    <p:extLst>
      <p:ext uri="{BB962C8B-B14F-4D97-AF65-F5344CB8AC3E}">
        <p14:creationId xmlns:p14="http://schemas.microsoft.com/office/powerpoint/2010/main" val="203900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4615-477C-4A4E-A62F-7FC086F4328A}"/>
              </a:ext>
            </a:extLst>
          </p:cNvPr>
          <p:cNvSpPr>
            <a:spLocks noGrp="1"/>
          </p:cNvSpPr>
          <p:nvPr>
            <p:ph type="title"/>
          </p:nvPr>
        </p:nvSpPr>
        <p:spPr/>
        <p:txBody>
          <a:bodyPr/>
          <a:lstStyle/>
          <a:p>
            <a:r>
              <a:rPr lang="en-GB" dirty="0"/>
              <a:t>The module term overview</a:t>
            </a:r>
          </a:p>
        </p:txBody>
      </p:sp>
      <p:sp>
        <p:nvSpPr>
          <p:cNvPr id="3" name="Content Placeholder 2">
            <a:extLst>
              <a:ext uri="{FF2B5EF4-FFF2-40B4-BE49-F238E27FC236}">
                <a16:creationId xmlns:a16="http://schemas.microsoft.com/office/drawing/2014/main" id="{DAD7CA01-04EB-4A43-952F-6FFB94E1C5C4}"/>
              </a:ext>
            </a:extLst>
          </p:cNvPr>
          <p:cNvSpPr>
            <a:spLocks noGrp="1"/>
          </p:cNvSpPr>
          <p:nvPr>
            <p:ph idx="1"/>
          </p:nvPr>
        </p:nvSpPr>
        <p:spPr>
          <a:xfrm>
            <a:off x="5377218" y="2103120"/>
            <a:ext cx="5747982" cy="607806"/>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1900" dirty="0">
                <a:latin typeface="Arial" panose="020B0604020202020204" pitchFamily="34" charset="0"/>
                <a:cs typeface="Arial" panose="020B0604020202020204" pitchFamily="34" charset="0"/>
              </a:rPr>
              <a:t>On the module Moodle page you will find the overview for the term. </a:t>
            </a:r>
          </a:p>
          <a:p>
            <a:endParaRPr lang="en-GB" dirty="0"/>
          </a:p>
        </p:txBody>
      </p:sp>
      <p:sp>
        <p:nvSpPr>
          <p:cNvPr id="6" name="TextBox 5">
            <a:extLst>
              <a:ext uri="{FF2B5EF4-FFF2-40B4-BE49-F238E27FC236}">
                <a16:creationId xmlns:a16="http://schemas.microsoft.com/office/drawing/2014/main" id="{93C1B449-67E3-41E7-992A-001454F768AB}"/>
              </a:ext>
            </a:extLst>
          </p:cNvPr>
          <p:cNvSpPr txBox="1"/>
          <p:nvPr/>
        </p:nvSpPr>
        <p:spPr>
          <a:xfrm>
            <a:off x="1269242" y="3889612"/>
            <a:ext cx="8284191" cy="2325794"/>
          </a:xfrm>
          <a:prstGeom prst="rect">
            <a:avLst/>
          </a:prstGeom>
          <a:noFill/>
        </p:spPr>
        <p:txBody>
          <a:bodyPr wrap="square" rtlCol="0">
            <a:spAutoFit/>
          </a:bodyPr>
          <a:lstStyle/>
          <a:p>
            <a:endParaRPr lang="en-GB" dirty="0"/>
          </a:p>
        </p:txBody>
      </p:sp>
      <p:pic>
        <p:nvPicPr>
          <p:cNvPr id="8" name="Picture 7">
            <a:extLst>
              <a:ext uri="{FF2B5EF4-FFF2-40B4-BE49-F238E27FC236}">
                <a16:creationId xmlns:a16="http://schemas.microsoft.com/office/drawing/2014/main" id="{34D5745A-D2F5-490D-8503-E0F1790DE881}"/>
              </a:ext>
            </a:extLst>
          </p:cNvPr>
          <p:cNvPicPr>
            <a:picLocks noChangeAspect="1"/>
          </p:cNvPicPr>
          <p:nvPr/>
        </p:nvPicPr>
        <p:blipFill>
          <a:blip r:embed="rId3"/>
          <a:stretch>
            <a:fillRect/>
          </a:stretch>
        </p:blipFill>
        <p:spPr>
          <a:xfrm>
            <a:off x="4488726" y="3018656"/>
            <a:ext cx="7035919" cy="2888497"/>
          </a:xfrm>
          <a:prstGeom prst="rect">
            <a:avLst/>
          </a:prstGeom>
        </p:spPr>
      </p:pic>
      <p:sp>
        <p:nvSpPr>
          <p:cNvPr id="9" name="TextBox 8">
            <a:extLst>
              <a:ext uri="{FF2B5EF4-FFF2-40B4-BE49-F238E27FC236}">
                <a16:creationId xmlns:a16="http://schemas.microsoft.com/office/drawing/2014/main" id="{DC73842F-4F4C-4845-9758-949946D88DAE}"/>
              </a:ext>
            </a:extLst>
          </p:cNvPr>
          <p:cNvSpPr txBox="1"/>
          <p:nvPr/>
        </p:nvSpPr>
        <p:spPr>
          <a:xfrm>
            <a:off x="1066800" y="3701515"/>
            <a:ext cx="283646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Let us access this document together and look at what we will be covering over the coming weeks. </a:t>
            </a:r>
          </a:p>
        </p:txBody>
      </p:sp>
      <p:pic>
        <p:nvPicPr>
          <p:cNvPr id="5" name="Picture 4">
            <a:extLst>
              <a:ext uri="{FF2B5EF4-FFF2-40B4-BE49-F238E27FC236}">
                <a16:creationId xmlns:a16="http://schemas.microsoft.com/office/drawing/2014/main" id="{1B70D4BB-BD79-49A2-0233-520531278D4A}"/>
              </a:ext>
            </a:extLst>
          </p:cNvPr>
          <p:cNvPicPr>
            <a:picLocks noChangeAspect="1"/>
          </p:cNvPicPr>
          <p:nvPr/>
        </p:nvPicPr>
        <p:blipFill>
          <a:blip r:embed="rId4"/>
          <a:stretch>
            <a:fillRect/>
          </a:stretch>
        </p:blipFill>
        <p:spPr>
          <a:xfrm>
            <a:off x="912841" y="1947661"/>
            <a:ext cx="3590296" cy="607806"/>
          </a:xfrm>
          <a:prstGeom prst="rect">
            <a:avLst/>
          </a:prstGeom>
        </p:spPr>
      </p:pic>
    </p:spTree>
    <p:extLst>
      <p:ext uri="{BB962C8B-B14F-4D97-AF65-F5344CB8AC3E}">
        <p14:creationId xmlns:p14="http://schemas.microsoft.com/office/powerpoint/2010/main" val="30078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E7CB6-97CB-4883-B867-1B0D687586C3}"/>
              </a:ext>
            </a:extLst>
          </p:cNvPr>
          <p:cNvSpPr>
            <a:spLocks noGrp="1"/>
          </p:cNvSpPr>
          <p:nvPr>
            <p:ph type="title"/>
          </p:nvPr>
        </p:nvSpPr>
        <p:spPr>
          <a:xfrm>
            <a:off x="6694098" y="642594"/>
            <a:ext cx="4431102" cy="1371600"/>
          </a:xfrm>
        </p:spPr>
        <p:txBody>
          <a:bodyPr/>
          <a:lstStyle/>
          <a:p>
            <a:r>
              <a:rPr lang="en-GB" dirty="0"/>
              <a:t>Microsoft 365</a:t>
            </a:r>
          </a:p>
        </p:txBody>
      </p:sp>
      <p:sp>
        <p:nvSpPr>
          <p:cNvPr id="3" name="Content Placeholder 2">
            <a:extLst>
              <a:ext uri="{FF2B5EF4-FFF2-40B4-BE49-F238E27FC236}">
                <a16:creationId xmlns:a16="http://schemas.microsoft.com/office/drawing/2014/main" id="{9B847C84-CC3E-4B3C-8BDF-C358DC712211}"/>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dirty="0"/>
              <a:t>) </a:t>
            </a:r>
          </a:p>
          <a:p>
            <a:endParaRPr lang="en-GB" dirty="0"/>
          </a:p>
          <a:p>
            <a:endParaRPr lang="en-GB" dirty="0"/>
          </a:p>
        </p:txBody>
      </p:sp>
      <p:pic>
        <p:nvPicPr>
          <p:cNvPr id="5" name="Picture 4">
            <a:extLst>
              <a:ext uri="{FF2B5EF4-FFF2-40B4-BE49-F238E27FC236}">
                <a16:creationId xmlns:a16="http://schemas.microsoft.com/office/drawing/2014/main" id="{944B6F6A-6A83-42C5-BF20-4B9ED60E6380}"/>
              </a:ext>
            </a:extLst>
          </p:cNvPr>
          <p:cNvPicPr>
            <a:picLocks noChangeAspect="1"/>
          </p:cNvPicPr>
          <p:nvPr/>
        </p:nvPicPr>
        <p:blipFill>
          <a:blip r:embed="rId3"/>
          <a:stretch>
            <a:fillRect/>
          </a:stretch>
        </p:blipFill>
        <p:spPr>
          <a:xfrm>
            <a:off x="3930769" y="1090269"/>
            <a:ext cx="2305050" cy="476250"/>
          </a:xfrm>
          <a:prstGeom prst="rect">
            <a:avLst/>
          </a:prstGeom>
        </p:spPr>
      </p:pic>
      <p:pic>
        <p:nvPicPr>
          <p:cNvPr id="7" name="Picture 6">
            <a:extLst>
              <a:ext uri="{FF2B5EF4-FFF2-40B4-BE49-F238E27FC236}">
                <a16:creationId xmlns:a16="http://schemas.microsoft.com/office/drawing/2014/main" id="{3875B4FB-7E69-4969-95E8-5292CB9E71B6}"/>
              </a:ext>
            </a:extLst>
          </p:cNvPr>
          <p:cNvPicPr>
            <a:picLocks noChangeAspect="1"/>
          </p:cNvPicPr>
          <p:nvPr/>
        </p:nvPicPr>
        <p:blipFill>
          <a:blip r:embed="rId4"/>
          <a:stretch>
            <a:fillRect/>
          </a:stretch>
        </p:blipFill>
        <p:spPr>
          <a:xfrm>
            <a:off x="1301869" y="2948077"/>
            <a:ext cx="3781425" cy="685800"/>
          </a:xfrm>
          <a:prstGeom prst="rect">
            <a:avLst/>
          </a:prstGeom>
        </p:spPr>
      </p:pic>
      <p:pic>
        <p:nvPicPr>
          <p:cNvPr id="9" name="Picture 8">
            <a:extLst>
              <a:ext uri="{FF2B5EF4-FFF2-40B4-BE49-F238E27FC236}">
                <a16:creationId xmlns:a16="http://schemas.microsoft.com/office/drawing/2014/main" id="{06D6B0F8-2C24-4E27-AA4E-3E5A2C5DD444}"/>
              </a:ext>
            </a:extLst>
          </p:cNvPr>
          <p:cNvPicPr>
            <a:picLocks noChangeAspect="1"/>
          </p:cNvPicPr>
          <p:nvPr/>
        </p:nvPicPr>
        <p:blipFill>
          <a:blip r:embed="rId5"/>
          <a:stretch>
            <a:fillRect/>
          </a:stretch>
        </p:blipFill>
        <p:spPr>
          <a:xfrm>
            <a:off x="1301869" y="3874625"/>
            <a:ext cx="3848100" cy="666750"/>
          </a:xfrm>
          <a:prstGeom prst="rect">
            <a:avLst/>
          </a:prstGeom>
        </p:spPr>
      </p:pic>
      <p:pic>
        <p:nvPicPr>
          <p:cNvPr id="11" name="Picture 10">
            <a:extLst>
              <a:ext uri="{FF2B5EF4-FFF2-40B4-BE49-F238E27FC236}">
                <a16:creationId xmlns:a16="http://schemas.microsoft.com/office/drawing/2014/main" id="{879AF776-FD7F-4B15-9B39-6AD68D13F5B6}"/>
              </a:ext>
            </a:extLst>
          </p:cNvPr>
          <p:cNvPicPr>
            <a:picLocks noChangeAspect="1"/>
          </p:cNvPicPr>
          <p:nvPr/>
        </p:nvPicPr>
        <p:blipFill>
          <a:blip r:embed="rId6"/>
          <a:stretch>
            <a:fillRect/>
          </a:stretch>
        </p:blipFill>
        <p:spPr>
          <a:xfrm>
            <a:off x="1301869" y="4782123"/>
            <a:ext cx="1924050" cy="828675"/>
          </a:xfrm>
          <a:prstGeom prst="rect">
            <a:avLst/>
          </a:prstGeom>
        </p:spPr>
      </p:pic>
      <p:pic>
        <p:nvPicPr>
          <p:cNvPr id="13" name="Picture 12">
            <a:extLst>
              <a:ext uri="{FF2B5EF4-FFF2-40B4-BE49-F238E27FC236}">
                <a16:creationId xmlns:a16="http://schemas.microsoft.com/office/drawing/2014/main" id="{2EAF09A0-54C7-43C6-92DE-3859D8AE7624}"/>
              </a:ext>
            </a:extLst>
          </p:cNvPr>
          <p:cNvPicPr>
            <a:picLocks noChangeAspect="1"/>
          </p:cNvPicPr>
          <p:nvPr/>
        </p:nvPicPr>
        <p:blipFill>
          <a:blip r:embed="rId7"/>
          <a:stretch>
            <a:fillRect/>
          </a:stretch>
        </p:blipFill>
        <p:spPr>
          <a:xfrm>
            <a:off x="3234634" y="4775936"/>
            <a:ext cx="1848660" cy="828675"/>
          </a:xfrm>
          <a:prstGeom prst="rect">
            <a:avLst/>
          </a:prstGeom>
        </p:spPr>
      </p:pic>
      <p:pic>
        <p:nvPicPr>
          <p:cNvPr id="10" name="Picture 9">
            <a:extLst>
              <a:ext uri="{FF2B5EF4-FFF2-40B4-BE49-F238E27FC236}">
                <a16:creationId xmlns:a16="http://schemas.microsoft.com/office/drawing/2014/main" id="{63DB340F-1758-40B4-9372-ADAE86A81711}"/>
              </a:ext>
            </a:extLst>
          </p:cNvPr>
          <p:cNvPicPr>
            <a:picLocks noChangeAspect="1"/>
          </p:cNvPicPr>
          <p:nvPr/>
        </p:nvPicPr>
        <p:blipFill>
          <a:blip r:embed="rId8"/>
          <a:stretch>
            <a:fillRect/>
          </a:stretch>
        </p:blipFill>
        <p:spPr>
          <a:xfrm>
            <a:off x="1340921" y="5686490"/>
            <a:ext cx="1851660" cy="692209"/>
          </a:xfrm>
          <a:prstGeom prst="rect">
            <a:avLst/>
          </a:prstGeom>
        </p:spPr>
      </p:pic>
      <p:pic>
        <p:nvPicPr>
          <p:cNvPr id="12" name="Picture 11">
            <a:extLst>
              <a:ext uri="{FF2B5EF4-FFF2-40B4-BE49-F238E27FC236}">
                <a16:creationId xmlns:a16="http://schemas.microsoft.com/office/drawing/2014/main" id="{4261EDF1-AB77-43FC-AAE2-600B8B826D97}"/>
              </a:ext>
            </a:extLst>
          </p:cNvPr>
          <p:cNvPicPr>
            <a:picLocks noChangeAspect="1"/>
          </p:cNvPicPr>
          <p:nvPr/>
        </p:nvPicPr>
        <p:blipFill>
          <a:blip r:embed="rId9"/>
          <a:stretch>
            <a:fillRect/>
          </a:stretch>
        </p:blipFill>
        <p:spPr>
          <a:xfrm>
            <a:off x="3234634" y="5686490"/>
            <a:ext cx="1811776" cy="724710"/>
          </a:xfrm>
          <a:prstGeom prst="rect">
            <a:avLst/>
          </a:prstGeom>
        </p:spPr>
      </p:pic>
      <p:sp>
        <p:nvSpPr>
          <p:cNvPr id="4" name="TextBox 3">
            <a:extLst>
              <a:ext uri="{FF2B5EF4-FFF2-40B4-BE49-F238E27FC236}">
                <a16:creationId xmlns:a16="http://schemas.microsoft.com/office/drawing/2014/main" id="{BCD91827-704C-4ED3-BDB6-BAEF42791BD0}"/>
              </a:ext>
            </a:extLst>
          </p:cNvPr>
          <p:cNvSpPr txBox="1"/>
          <p:nvPr/>
        </p:nvSpPr>
        <p:spPr>
          <a:xfrm>
            <a:off x="6235819" y="3746335"/>
            <a:ext cx="4121345" cy="923330"/>
          </a:xfrm>
          <a:prstGeom prst="rect">
            <a:avLst/>
          </a:prstGeom>
          <a:noFill/>
        </p:spPr>
        <p:txBody>
          <a:bodyPr wrap="square" rtlCol="0">
            <a:spAutoFit/>
          </a:bodyPr>
          <a:lstStyle/>
          <a:p>
            <a:r>
              <a:rPr lang="en-GB" dirty="0"/>
              <a:t>We will briefly introduce Outlook, OneDrive, Teams and Stream to you now. </a:t>
            </a:r>
          </a:p>
        </p:txBody>
      </p:sp>
    </p:spTree>
    <p:extLst>
      <p:ext uri="{BB962C8B-B14F-4D97-AF65-F5344CB8AC3E}">
        <p14:creationId xmlns:p14="http://schemas.microsoft.com/office/powerpoint/2010/main" val="1584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C169-1F31-4682-B7CD-5DD502DEBB12}"/>
              </a:ext>
            </a:extLst>
          </p:cNvPr>
          <p:cNvSpPr>
            <a:spLocks noGrp="1"/>
          </p:cNvSpPr>
          <p:nvPr>
            <p:ph type="title"/>
          </p:nvPr>
        </p:nvSpPr>
        <p:spPr>
          <a:xfrm>
            <a:off x="2708694" y="642594"/>
            <a:ext cx="8416506" cy="1371600"/>
          </a:xfrm>
        </p:spPr>
        <p:txBody>
          <a:bodyPr/>
          <a:lstStyle/>
          <a:p>
            <a:r>
              <a:rPr lang="en-GB" dirty="0"/>
              <a:t>Outlook </a:t>
            </a:r>
          </a:p>
        </p:txBody>
      </p:sp>
      <p:sp>
        <p:nvSpPr>
          <p:cNvPr id="3" name="Content Placeholder 2">
            <a:extLst>
              <a:ext uri="{FF2B5EF4-FFF2-40B4-BE49-F238E27FC236}">
                <a16:creationId xmlns:a16="http://schemas.microsoft.com/office/drawing/2014/main" id="{A02E2F7C-072B-425D-B55E-B34684F04431}"/>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6CB365A9-8088-466E-BF17-CF4684D2B57B}"/>
              </a:ext>
            </a:extLst>
          </p:cNvPr>
          <p:cNvPicPr>
            <a:picLocks noChangeAspect="1"/>
          </p:cNvPicPr>
          <p:nvPr/>
        </p:nvPicPr>
        <p:blipFill>
          <a:blip r:embed="rId3"/>
          <a:stretch>
            <a:fillRect/>
          </a:stretch>
        </p:blipFill>
        <p:spPr>
          <a:xfrm>
            <a:off x="914849" y="723556"/>
            <a:ext cx="1666875" cy="1209675"/>
          </a:xfrm>
          <a:prstGeom prst="rect">
            <a:avLst/>
          </a:prstGeom>
        </p:spPr>
      </p:pic>
      <p:sp>
        <p:nvSpPr>
          <p:cNvPr id="8" name="TextBox 7">
            <a:extLst>
              <a:ext uri="{FF2B5EF4-FFF2-40B4-BE49-F238E27FC236}">
                <a16:creationId xmlns:a16="http://schemas.microsoft.com/office/drawing/2014/main" id="{68F6D8B4-27CE-4880-8936-12980FF8A2BE}"/>
              </a:ext>
            </a:extLst>
          </p:cNvPr>
          <p:cNvSpPr txBox="1"/>
          <p:nvPr/>
        </p:nvSpPr>
        <p:spPr>
          <a:xfrm>
            <a:off x="914849" y="2583543"/>
            <a:ext cx="217669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Watch this short video about accessing and using Outlook. </a:t>
            </a:r>
          </a:p>
        </p:txBody>
      </p:sp>
      <p:pic>
        <p:nvPicPr>
          <p:cNvPr id="6" name="Picture 5">
            <a:hlinkClick r:id="rId4"/>
            <a:extLst>
              <a:ext uri="{FF2B5EF4-FFF2-40B4-BE49-F238E27FC236}">
                <a16:creationId xmlns:a16="http://schemas.microsoft.com/office/drawing/2014/main" id="{F1CC7451-BA36-456B-8F5A-FE6D27428CA7}"/>
              </a:ext>
            </a:extLst>
          </p:cNvPr>
          <p:cNvPicPr>
            <a:picLocks noChangeAspect="1"/>
          </p:cNvPicPr>
          <p:nvPr/>
        </p:nvPicPr>
        <p:blipFill>
          <a:blip r:embed="rId5"/>
          <a:stretch>
            <a:fillRect/>
          </a:stretch>
        </p:blipFill>
        <p:spPr>
          <a:xfrm>
            <a:off x="4950059" y="1747838"/>
            <a:ext cx="6175141" cy="4467568"/>
          </a:xfrm>
          <a:prstGeom prst="rect">
            <a:avLst/>
          </a:prstGeom>
        </p:spPr>
      </p:pic>
    </p:spTree>
    <p:extLst>
      <p:ext uri="{BB962C8B-B14F-4D97-AF65-F5344CB8AC3E}">
        <p14:creationId xmlns:p14="http://schemas.microsoft.com/office/powerpoint/2010/main" val="290147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CF2E3987-FE39-2535-6F5F-3451A07CEE06}"/>
              </a:ext>
            </a:extLst>
          </p:cNvPr>
          <p:cNvPicPr>
            <a:picLocks noGrp="1" noChangeAspect="1"/>
          </p:cNvPicPr>
          <p:nvPr>
            <p:ph type="pic" idx="1"/>
          </p:nvPr>
        </p:nvPicPr>
        <p:blipFill rotWithShape="1">
          <a:blip r:embed="rId3"/>
          <a:stretch/>
        </p:blipFill>
        <p:spPr>
          <a:xfrm>
            <a:off x="348402" y="237744"/>
            <a:ext cx="3143387" cy="6382512"/>
          </a:xfrm>
          <a:noFill/>
        </p:spPr>
      </p:pic>
      <p:sp>
        <p:nvSpPr>
          <p:cNvPr id="2" name="Title 1">
            <a:extLst>
              <a:ext uri="{FF2B5EF4-FFF2-40B4-BE49-F238E27FC236}">
                <a16:creationId xmlns:a16="http://schemas.microsoft.com/office/drawing/2014/main" id="{6E4BD275-3A62-CE5E-B00B-AFBBF0434EDD}"/>
              </a:ext>
            </a:extLst>
          </p:cNvPr>
          <p:cNvSpPr>
            <a:spLocks noGrp="1"/>
          </p:cNvSpPr>
          <p:nvPr>
            <p:ph type="title"/>
          </p:nvPr>
        </p:nvSpPr>
        <p:spPr>
          <a:xfrm>
            <a:off x="8477250" y="603504"/>
            <a:ext cx="3144774" cy="1645920"/>
          </a:xfrm>
        </p:spPr>
        <p:txBody>
          <a:bodyPr anchor="b">
            <a:normAutofit/>
          </a:bodyPr>
          <a:lstStyle/>
          <a:p>
            <a:r>
              <a:rPr lang="en-GB" dirty="0"/>
              <a:t>Using the HWB app</a:t>
            </a:r>
          </a:p>
        </p:txBody>
      </p:sp>
      <p:sp>
        <p:nvSpPr>
          <p:cNvPr id="10" name="Text Placeholder 3">
            <a:extLst>
              <a:ext uri="{FF2B5EF4-FFF2-40B4-BE49-F238E27FC236}">
                <a16:creationId xmlns:a16="http://schemas.microsoft.com/office/drawing/2014/main" id="{22E4EBEC-4AA8-8C94-DFD1-983A6413DC4D}"/>
              </a:ext>
            </a:extLst>
          </p:cNvPr>
          <p:cNvSpPr>
            <a:spLocks noGrp="1"/>
          </p:cNvSpPr>
          <p:nvPr>
            <p:ph type="body" sz="half" idx="2"/>
          </p:nvPr>
        </p:nvSpPr>
        <p:spPr>
          <a:xfrm>
            <a:off x="8477250" y="2386584"/>
            <a:ext cx="3144774" cy="3511296"/>
          </a:xfrm>
        </p:spPr>
        <p:txBody>
          <a:bodyPr>
            <a:normAutofit/>
          </a:bodyPr>
          <a:lstStyle/>
          <a:p>
            <a:r>
              <a:rPr lang="en-US" sz="2400" dirty="0">
                <a:latin typeface="Arial" panose="020B0604020202020204" pitchFamily="34" charset="0"/>
                <a:cs typeface="Arial" panose="020B0604020202020204" pitchFamily="34" charset="0"/>
              </a:rPr>
              <a:t>You can also use the UWTSD HWB app to access your email. </a:t>
            </a:r>
          </a:p>
        </p:txBody>
      </p:sp>
      <p:sp>
        <p:nvSpPr>
          <p:cNvPr id="8" name="Arrow: Right 7">
            <a:extLst>
              <a:ext uri="{FF2B5EF4-FFF2-40B4-BE49-F238E27FC236}">
                <a16:creationId xmlns:a16="http://schemas.microsoft.com/office/drawing/2014/main" id="{EC460A6B-61D9-9337-9ECA-C728D40C77AF}"/>
              </a:ext>
            </a:extLst>
          </p:cNvPr>
          <p:cNvSpPr/>
          <p:nvPr/>
        </p:nvSpPr>
        <p:spPr>
          <a:xfrm flipH="1">
            <a:off x="3522394" y="3400964"/>
            <a:ext cx="1121433"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091F59B4-FA33-F3B3-DD4F-C0FE0130673B}"/>
              </a:ext>
            </a:extLst>
          </p:cNvPr>
          <p:cNvSpPr/>
          <p:nvPr/>
        </p:nvSpPr>
        <p:spPr>
          <a:xfrm flipH="1">
            <a:off x="3522394" y="4377387"/>
            <a:ext cx="1121433"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AFA6C6B7-1D1D-E92F-B49E-2041017E1D8B}"/>
              </a:ext>
            </a:extLst>
          </p:cNvPr>
          <p:cNvSpPr/>
          <p:nvPr/>
        </p:nvSpPr>
        <p:spPr>
          <a:xfrm flipH="1">
            <a:off x="3522394" y="1649541"/>
            <a:ext cx="1121433"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3E9F1262-149A-A211-D50E-E73EF81CE087}"/>
              </a:ext>
            </a:extLst>
          </p:cNvPr>
          <p:cNvSpPr/>
          <p:nvPr/>
        </p:nvSpPr>
        <p:spPr>
          <a:xfrm flipH="1">
            <a:off x="3491789" y="6134301"/>
            <a:ext cx="1121433"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FD457B66-63CA-9FC1-D66B-1410B12A6166}"/>
              </a:ext>
            </a:extLst>
          </p:cNvPr>
          <p:cNvSpPr txBox="1"/>
          <p:nvPr/>
        </p:nvSpPr>
        <p:spPr>
          <a:xfrm>
            <a:off x="5003321" y="1543316"/>
            <a:ext cx="194957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Email </a:t>
            </a:r>
          </a:p>
        </p:txBody>
      </p:sp>
      <p:sp>
        <p:nvSpPr>
          <p:cNvPr id="15" name="TextBox 14">
            <a:extLst>
              <a:ext uri="{FF2B5EF4-FFF2-40B4-BE49-F238E27FC236}">
                <a16:creationId xmlns:a16="http://schemas.microsoft.com/office/drawing/2014/main" id="{1FCC234A-5274-1A34-604A-69B967E1AEB9}"/>
              </a:ext>
            </a:extLst>
          </p:cNvPr>
          <p:cNvSpPr txBox="1"/>
          <p:nvPr/>
        </p:nvSpPr>
        <p:spPr>
          <a:xfrm>
            <a:off x="5009734" y="3301684"/>
            <a:ext cx="194957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OneDrive </a:t>
            </a:r>
          </a:p>
        </p:txBody>
      </p:sp>
      <p:sp>
        <p:nvSpPr>
          <p:cNvPr id="16" name="TextBox 15">
            <a:extLst>
              <a:ext uri="{FF2B5EF4-FFF2-40B4-BE49-F238E27FC236}">
                <a16:creationId xmlns:a16="http://schemas.microsoft.com/office/drawing/2014/main" id="{367A1C8D-8D63-597A-8459-8DDF03F42D4F}"/>
              </a:ext>
            </a:extLst>
          </p:cNvPr>
          <p:cNvSpPr txBox="1"/>
          <p:nvPr/>
        </p:nvSpPr>
        <p:spPr>
          <a:xfrm>
            <a:off x="5009734" y="4278107"/>
            <a:ext cx="194957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Moodle </a:t>
            </a:r>
          </a:p>
        </p:txBody>
      </p:sp>
      <p:sp>
        <p:nvSpPr>
          <p:cNvPr id="17" name="TextBox 16">
            <a:extLst>
              <a:ext uri="{FF2B5EF4-FFF2-40B4-BE49-F238E27FC236}">
                <a16:creationId xmlns:a16="http://schemas.microsoft.com/office/drawing/2014/main" id="{7EE5EE84-B629-E087-751C-0848E12919F5}"/>
              </a:ext>
            </a:extLst>
          </p:cNvPr>
          <p:cNvSpPr txBox="1"/>
          <p:nvPr/>
        </p:nvSpPr>
        <p:spPr>
          <a:xfrm>
            <a:off x="5003320" y="6050318"/>
            <a:ext cx="239814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App Launcher </a:t>
            </a:r>
          </a:p>
        </p:txBody>
      </p:sp>
    </p:spTree>
    <p:extLst>
      <p:ext uri="{BB962C8B-B14F-4D97-AF65-F5344CB8AC3E}">
        <p14:creationId xmlns:p14="http://schemas.microsoft.com/office/powerpoint/2010/main" val="2405690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62CE-0F0B-4B58-A35B-0FA646C7923A}"/>
              </a:ext>
            </a:extLst>
          </p:cNvPr>
          <p:cNvSpPr>
            <a:spLocks noGrp="1"/>
          </p:cNvSpPr>
          <p:nvPr>
            <p:ph type="title"/>
          </p:nvPr>
        </p:nvSpPr>
        <p:spPr/>
        <p:txBody>
          <a:bodyPr/>
          <a:lstStyle/>
          <a:p>
            <a:r>
              <a:rPr lang="en-GB" dirty="0"/>
              <a:t>OneDrive </a:t>
            </a:r>
          </a:p>
        </p:txBody>
      </p:sp>
      <p:sp>
        <p:nvSpPr>
          <p:cNvPr id="3" name="Content Placeholder 2">
            <a:extLst>
              <a:ext uri="{FF2B5EF4-FFF2-40B4-BE49-F238E27FC236}">
                <a16:creationId xmlns:a16="http://schemas.microsoft.com/office/drawing/2014/main" id="{4AE3A5BB-549D-40F9-B9E9-E0AB89E37F9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OneDrive is an essential part of Microsoft 365. </a:t>
            </a:r>
          </a:p>
          <a:p>
            <a:endParaRPr lang="en-GB" dirty="0"/>
          </a:p>
        </p:txBody>
      </p:sp>
      <p:pic>
        <p:nvPicPr>
          <p:cNvPr id="5" name="Picture 4">
            <a:extLst>
              <a:ext uri="{FF2B5EF4-FFF2-40B4-BE49-F238E27FC236}">
                <a16:creationId xmlns:a16="http://schemas.microsoft.com/office/drawing/2014/main" id="{52F81586-AAFA-48F3-A15E-664FEB3987A3}"/>
              </a:ext>
            </a:extLst>
          </p:cNvPr>
          <p:cNvPicPr>
            <a:picLocks noChangeAspect="1"/>
          </p:cNvPicPr>
          <p:nvPr/>
        </p:nvPicPr>
        <p:blipFill>
          <a:blip r:embed="rId3"/>
          <a:stretch>
            <a:fillRect/>
          </a:stretch>
        </p:blipFill>
        <p:spPr>
          <a:xfrm>
            <a:off x="3934732" y="1058532"/>
            <a:ext cx="2000250" cy="666750"/>
          </a:xfrm>
          <a:prstGeom prst="rect">
            <a:avLst/>
          </a:prstGeom>
        </p:spPr>
      </p:pic>
      <p:sp>
        <p:nvSpPr>
          <p:cNvPr id="10" name="TextBox 9">
            <a:extLst>
              <a:ext uri="{FF2B5EF4-FFF2-40B4-BE49-F238E27FC236}">
                <a16:creationId xmlns:a16="http://schemas.microsoft.com/office/drawing/2014/main" id="{75B5A704-7711-4DB5-8062-413E6727757E}"/>
              </a:ext>
            </a:extLst>
          </p:cNvPr>
          <p:cNvSpPr txBox="1"/>
          <p:nvPr/>
        </p:nvSpPr>
        <p:spPr>
          <a:xfrm>
            <a:off x="1360942" y="3556000"/>
            <a:ext cx="2599418"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Watch this short video</a:t>
            </a:r>
          </a:p>
        </p:txBody>
      </p:sp>
      <p:pic>
        <p:nvPicPr>
          <p:cNvPr id="7" name="Picture 6">
            <a:hlinkClick r:id="rId4"/>
            <a:extLst>
              <a:ext uri="{FF2B5EF4-FFF2-40B4-BE49-F238E27FC236}">
                <a16:creationId xmlns:a16="http://schemas.microsoft.com/office/drawing/2014/main" id="{3E7E97B7-0943-4E84-AF15-75F069323434}"/>
              </a:ext>
            </a:extLst>
          </p:cNvPr>
          <p:cNvPicPr>
            <a:picLocks noChangeAspect="1"/>
          </p:cNvPicPr>
          <p:nvPr/>
        </p:nvPicPr>
        <p:blipFill>
          <a:blip r:embed="rId3"/>
          <a:stretch>
            <a:fillRect/>
          </a:stretch>
        </p:blipFill>
        <p:spPr>
          <a:xfrm>
            <a:off x="4867258" y="3186820"/>
            <a:ext cx="5695164" cy="1898388"/>
          </a:xfrm>
          <a:prstGeom prst="rect">
            <a:avLst/>
          </a:prstGeom>
        </p:spPr>
      </p:pic>
    </p:spTree>
    <p:extLst>
      <p:ext uri="{BB962C8B-B14F-4D97-AF65-F5344CB8AC3E}">
        <p14:creationId xmlns:p14="http://schemas.microsoft.com/office/powerpoint/2010/main" val="83753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84B3-7545-463D-9402-4EB11B2A1C8A}"/>
              </a:ext>
            </a:extLst>
          </p:cNvPr>
          <p:cNvSpPr>
            <a:spLocks noGrp="1"/>
          </p:cNvSpPr>
          <p:nvPr>
            <p:ph type="title"/>
          </p:nvPr>
        </p:nvSpPr>
        <p:spPr/>
        <p:txBody>
          <a:bodyPr/>
          <a:lstStyle/>
          <a:p>
            <a:r>
              <a:rPr lang="en-GB" dirty="0"/>
              <a:t>MS Teams and MS Stream</a:t>
            </a:r>
          </a:p>
        </p:txBody>
      </p:sp>
      <p:pic>
        <p:nvPicPr>
          <p:cNvPr id="8" name="Picture 7">
            <a:extLst>
              <a:ext uri="{FF2B5EF4-FFF2-40B4-BE49-F238E27FC236}">
                <a16:creationId xmlns:a16="http://schemas.microsoft.com/office/drawing/2014/main" id="{C74E1E90-6D71-488A-84AB-8F3F4CCECB17}"/>
              </a:ext>
            </a:extLst>
          </p:cNvPr>
          <p:cNvPicPr>
            <a:picLocks noChangeAspect="1"/>
          </p:cNvPicPr>
          <p:nvPr/>
        </p:nvPicPr>
        <p:blipFill>
          <a:blip r:embed="rId3"/>
          <a:stretch>
            <a:fillRect/>
          </a:stretch>
        </p:blipFill>
        <p:spPr>
          <a:xfrm>
            <a:off x="1138237" y="2430741"/>
            <a:ext cx="1950091" cy="729006"/>
          </a:xfrm>
          <a:prstGeom prst="rect">
            <a:avLst/>
          </a:prstGeom>
        </p:spPr>
      </p:pic>
      <p:pic>
        <p:nvPicPr>
          <p:cNvPr id="10" name="Picture 9">
            <a:extLst>
              <a:ext uri="{FF2B5EF4-FFF2-40B4-BE49-F238E27FC236}">
                <a16:creationId xmlns:a16="http://schemas.microsoft.com/office/drawing/2014/main" id="{199EFD1A-BD05-49D2-B94A-62D4FD6527C0}"/>
              </a:ext>
            </a:extLst>
          </p:cNvPr>
          <p:cNvPicPr>
            <a:picLocks noChangeAspect="1"/>
          </p:cNvPicPr>
          <p:nvPr/>
        </p:nvPicPr>
        <p:blipFill>
          <a:blip r:embed="rId4"/>
          <a:stretch>
            <a:fillRect/>
          </a:stretch>
        </p:blipFill>
        <p:spPr>
          <a:xfrm>
            <a:off x="1141732" y="4305300"/>
            <a:ext cx="1946596" cy="778638"/>
          </a:xfrm>
          <a:prstGeom prst="rect">
            <a:avLst/>
          </a:prstGeom>
        </p:spPr>
      </p:pic>
      <p:sp>
        <p:nvSpPr>
          <p:cNvPr id="11" name="TextBox 10">
            <a:extLst>
              <a:ext uri="{FF2B5EF4-FFF2-40B4-BE49-F238E27FC236}">
                <a16:creationId xmlns:a16="http://schemas.microsoft.com/office/drawing/2014/main" id="{BC37676D-91E5-4424-8C9A-6F85CB4260F3}"/>
              </a:ext>
            </a:extLst>
          </p:cNvPr>
          <p:cNvSpPr txBox="1"/>
          <p:nvPr/>
        </p:nvSpPr>
        <p:spPr>
          <a:xfrm>
            <a:off x="3370433" y="2014194"/>
            <a:ext cx="7572139" cy="1477328"/>
          </a:xfrm>
          <a:prstGeom prst="rect">
            <a:avLst/>
          </a:prstGeom>
          <a:noFill/>
        </p:spPr>
        <p:txBody>
          <a:bodyPr wrap="square" rtlCol="0">
            <a:spAutoFit/>
          </a:bodyPr>
          <a:lstStyle/>
          <a:p>
            <a:r>
              <a:rPr lang="en-GB" dirty="0"/>
              <a:t>MS Teams can be downloaded as an app or accessed via a webpage. </a:t>
            </a:r>
          </a:p>
          <a:p>
            <a:endParaRPr lang="en-GB" dirty="0"/>
          </a:p>
          <a:p>
            <a:r>
              <a:rPr lang="en-GB" dirty="0"/>
              <a:t>This app will allow you as a student to set up meetings with other students or to attend scheduled MS Teams meetings using a link. </a:t>
            </a:r>
          </a:p>
        </p:txBody>
      </p:sp>
      <p:sp>
        <p:nvSpPr>
          <p:cNvPr id="12" name="TextBox 11">
            <a:extLst>
              <a:ext uri="{FF2B5EF4-FFF2-40B4-BE49-F238E27FC236}">
                <a16:creationId xmlns:a16="http://schemas.microsoft.com/office/drawing/2014/main" id="{2E86647A-F52B-4953-8CC3-420D23F24C5B}"/>
              </a:ext>
            </a:extLst>
          </p:cNvPr>
          <p:cNvSpPr txBox="1"/>
          <p:nvPr/>
        </p:nvSpPr>
        <p:spPr>
          <a:xfrm>
            <a:off x="3370433" y="4305300"/>
            <a:ext cx="6835366" cy="646331"/>
          </a:xfrm>
          <a:prstGeom prst="rect">
            <a:avLst/>
          </a:prstGeom>
          <a:noFill/>
        </p:spPr>
        <p:txBody>
          <a:bodyPr wrap="square" rtlCol="0">
            <a:spAutoFit/>
          </a:bodyPr>
          <a:lstStyle/>
          <a:p>
            <a:r>
              <a:rPr lang="en-GB" dirty="0"/>
              <a:t>MS Stream is a video viewing and storage app. This app will be used to store your lecture recordings. </a:t>
            </a:r>
          </a:p>
        </p:txBody>
      </p:sp>
    </p:spTree>
    <p:extLst>
      <p:ext uri="{BB962C8B-B14F-4D97-AF65-F5344CB8AC3E}">
        <p14:creationId xmlns:p14="http://schemas.microsoft.com/office/powerpoint/2010/main" val="62548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9A627-B5A4-42EA-ACAC-04D07D87C2E5}"/>
              </a:ext>
            </a:extLst>
          </p:cNvPr>
          <p:cNvSpPr>
            <a:spLocks noGrp="1"/>
          </p:cNvSpPr>
          <p:nvPr>
            <p:ph type="title"/>
          </p:nvPr>
        </p:nvSpPr>
        <p:spPr>
          <a:xfrm>
            <a:off x="9029700" y="417271"/>
            <a:ext cx="2895600" cy="975969"/>
          </a:xfrm>
        </p:spPr>
        <p:txBody>
          <a:bodyPr/>
          <a:lstStyle/>
          <a:p>
            <a:r>
              <a:rPr lang="en-GB" dirty="0"/>
              <a:t>MS Teams </a:t>
            </a:r>
          </a:p>
        </p:txBody>
      </p:sp>
      <p:sp>
        <p:nvSpPr>
          <p:cNvPr id="3" name="Content Placeholder 2">
            <a:extLst>
              <a:ext uri="{FF2B5EF4-FFF2-40B4-BE49-F238E27FC236}">
                <a16:creationId xmlns:a16="http://schemas.microsoft.com/office/drawing/2014/main" id="{EDF1BC1E-75BA-4040-BCFC-0A33C532FD6C}"/>
              </a:ext>
            </a:extLst>
          </p:cNvPr>
          <p:cNvSpPr>
            <a:spLocks noGrp="1"/>
          </p:cNvSpPr>
          <p:nvPr>
            <p:ph idx="1"/>
          </p:nvPr>
        </p:nvSpPr>
        <p:spPr>
          <a:xfrm>
            <a:off x="9271406" y="3429000"/>
            <a:ext cx="2412187" cy="1895475"/>
          </a:xfrm>
        </p:spPr>
        <p:txBody>
          <a:bodyPr/>
          <a:lstStyle/>
          <a:p>
            <a:pPr marL="0" indent="0">
              <a:buNone/>
            </a:pPr>
            <a:r>
              <a:rPr lang="en-GB" sz="1800" dirty="0">
                <a:latin typeface="Arial" panose="020B0604020202020204" pitchFamily="34" charset="0"/>
                <a:cs typeface="Arial" panose="020B0604020202020204" pitchFamily="34" charset="0"/>
              </a:rPr>
              <a:t>Please watch this video from the UWTSD Digital Skills staff in Swansea. </a:t>
            </a:r>
          </a:p>
          <a:p>
            <a:endParaRPr lang="en-GB" dirty="0"/>
          </a:p>
          <a:p>
            <a:endParaRPr lang="en-GB" dirty="0"/>
          </a:p>
        </p:txBody>
      </p:sp>
      <p:pic>
        <p:nvPicPr>
          <p:cNvPr id="4" name="Picture 3">
            <a:extLst>
              <a:ext uri="{FF2B5EF4-FFF2-40B4-BE49-F238E27FC236}">
                <a16:creationId xmlns:a16="http://schemas.microsoft.com/office/drawing/2014/main" id="{DD0D1109-D36C-436D-A00C-CF7C1F8B4D68}"/>
              </a:ext>
            </a:extLst>
          </p:cNvPr>
          <p:cNvPicPr>
            <a:picLocks noChangeAspect="1"/>
          </p:cNvPicPr>
          <p:nvPr/>
        </p:nvPicPr>
        <p:blipFill>
          <a:blip r:embed="rId3"/>
          <a:stretch>
            <a:fillRect/>
          </a:stretch>
        </p:blipFill>
        <p:spPr>
          <a:xfrm>
            <a:off x="9198788" y="2172081"/>
            <a:ext cx="2412187" cy="901752"/>
          </a:xfrm>
          <a:prstGeom prst="rect">
            <a:avLst/>
          </a:prstGeom>
        </p:spPr>
      </p:pic>
      <p:pic>
        <p:nvPicPr>
          <p:cNvPr id="9" name="Picture 8">
            <a:hlinkClick r:id="rId4"/>
            <a:extLst>
              <a:ext uri="{FF2B5EF4-FFF2-40B4-BE49-F238E27FC236}">
                <a16:creationId xmlns:a16="http://schemas.microsoft.com/office/drawing/2014/main" id="{325B4180-1AC0-493B-B3AC-B3C100A4DFA0}"/>
              </a:ext>
            </a:extLst>
          </p:cNvPr>
          <p:cNvPicPr>
            <a:picLocks noChangeAspect="1"/>
          </p:cNvPicPr>
          <p:nvPr/>
        </p:nvPicPr>
        <p:blipFill>
          <a:blip r:embed="rId5"/>
          <a:stretch>
            <a:fillRect/>
          </a:stretch>
        </p:blipFill>
        <p:spPr>
          <a:xfrm>
            <a:off x="466725" y="1212645"/>
            <a:ext cx="8562975" cy="4867275"/>
          </a:xfrm>
          <a:prstGeom prst="rect">
            <a:avLst/>
          </a:prstGeom>
        </p:spPr>
      </p:pic>
    </p:spTree>
    <p:extLst>
      <p:ext uri="{BB962C8B-B14F-4D97-AF65-F5344CB8AC3E}">
        <p14:creationId xmlns:p14="http://schemas.microsoft.com/office/powerpoint/2010/main" val="4065314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0958C-106E-4C42-86A2-DE25D6AEE666}"/>
              </a:ext>
            </a:extLst>
          </p:cNvPr>
          <p:cNvSpPr>
            <a:spLocks noGrp="1"/>
          </p:cNvSpPr>
          <p:nvPr>
            <p:ph type="title"/>
          </p:nvPr>
        </p:nvSpPr>
        <p:spPr>
          <a:xfrm>
            <a:off x="9146150" y="402162"/>
            <a:ext cx="2790825" cy="918819"/>
          </a:xfrm>
        </p:spPr>
        <p:txBody>
          <a:bodyPr/>
          <a:lstStyle/>
          <a:p>
            <a:r>
              <a:rPr lang="en-GB" dirty="0"/>
              <a:t>MS Stream</a:t>
            </a:r>
          </a:p>
        </p:txBody>
      </p:sp>
      <p:sp>
        <p:nvSpPr>
          <p:cNvPr id="3" name="Content Placeholder 2">
            <a:extLst>
              <a:ext uri="{FF2B5EF4-FFF2-40B4-BE49-F238E27FC236}">
                <a16:creationId xmlns:a16="http://schemas.microsoft.com/office/drawing/2014/main" id="{23E56B2E-E025-43CD-9D7F-41A965C22802}"/>
              </a:ext>
            </a:extLst>
          </p:cNvPr>
          <p:cNvSpPr>
            <a:spLocks noGrp="1"/>
          </p:cNvSpPr>
          <p:nvPr>
            <p:ph idx="1"/>
          </p:nvPr>
        </p:nvSpPr>
        <p:spPr>
          <a:xfrm>
            <a:off x="9658349" y="4148289"/>
            <a:ext cx="2028825" cy="1771269"/>
          </a:xfrm>
        </p:spPr>
        <p:txBody>
          <a:bodyPr/>
          <a:lstStyle/>
          <a:p>
            <a:pPr marL="0" indent="0">
              <a:buNone/>
            </a:pPr>
            <a:r>
              <a:rPr lang="en-GB" dirty="0"/>
              <a:t>Watch this video as an introduction to MS Stream. </a:t>
            </a:r>
          </a:p>
        </p:txBody>
      </p:sp>
      <p:pic>
        <p:nvPicPr>
          <p:cNvPr id="4" name="Picture 3">
            <a:extLst>
              <a:ext uri="{FF2B5EF4-FFF2-40B4-BE49-F238E27FC236}">
                <a16:creationId xmlns:a16="http://schemas.microsoft.com/office/drawing/2014/main" id="{B3524311-9E1C-49E6-86D2-EF16F850ABEF}"/>
              </a:ext>
            </a:extLst>
          </p:cNvPr>
          <p:cNvPicPr>
            <a:picLocks noChangeAspect="1"/>
          </p:cNvPicPr>
          <p:nvPr/>
        </p:nvPicPr>
        <p:blipFill>
          <a:blip r:embed="rId3"/>
          <a:stretch>
            <a:fillRect/>
          </a:stretch>
        </p:blipFill>
        <p:spPr>
          <a:xfrm>
            <a:off x="9658349" y="2102578"/>
            <a:ext cx="1946596" cy="778638"/>
          </a:xfrm>
          <a:prstGeom prst="rect">
            <a:avLst/>
          </a:prstGeom>
        </p:spPr>
      </p:pic>
      <p:pic>
        <p:nvPicPr>
          <p:cNvPr id="7" name="Picture 6">
            <a:hlinkClick r:id="rId4"/>
            <a:extLst>
              <a:ext uri="{FF2B5EF4-FFF2-40B4-BE49-F238E27FC236}">
                <a16:creationId xmlns:a16="http://schemas.microsoft.com/office/drawing/2014/main" id="{EE89E161-C6B2-4A43-80A0-7FBDB85110CC}"/>
              </a:ext>
            </a:extLst>
          </p:cNvPr>
          <p:cNvPicPr>
            <a:picLocks noChangeAspect="1"/>
          </p:cNvPicPr>
          <p:nvPr/>
        </p:nvPicPr>
        <p:blipFill>
          <a:blip r:embed="rId5"/>
          <a:stretch>
            <a:fillRect/>
          </a:stretch>
        </p:blipFill>
        <p:spPr>
          <a:xfrm>
            <a:off x="765866" y="1549802"/>
            <a:ext cx="7952621" cy="4369756"/>
          </a:xfrm>
          <a:prstGeom prst="rect">
            <a:avLst/>
          </a:prstGeom>
        </p:spPr>
      </p:pic>
    </p:spTree>
    <p:extLst>
      <p:ext uri="{BB962C8B-B14F-4D97-AF65-F5344CB8AC3E}">
        <p14:creationId xmlns:p14="http://schemas.microsoft.com/office/powerpoint/2010/main" val="5526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76B3C-86DF-4D3B-95E1-8F800876F2B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D529220-61FE-4DC0-BB6A-98BA179F2B4F}"/>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Send an email to your lecturer. </a:t>
            </a:r>
          </a:p>
          <a:p>
            <a:pPr marL="0" indent="0">
              <a:buNone/>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Subject : Career aspirations </a:t>
            </a:r>
          </a:p>
          <a:p>
            <a:r>
              <a:rPr lang="en-GB" sz="2800" b="1" dirty="0">
                <a:latin typeface="Arial" panose="020B0604020202020204" pitchFamily="34" charset="0"/>
                <a:cs typeface="Arial" panose="020B0604020202020204" pitchFamily="34" charset="0"/>
              </a:rPr>
              <a:t>In your email introduce yourself and write what you aspire to achieve in your career. </a:t>
            </a:r>
          </a:p>
          <a:p>
            <a:pPr marL="0" indent="0">
              <a:buNone/>
            </a:pP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91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E7CFA-7F8B-4EED-BFE2-2659ECD2DA46}"/>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F12B9E6B-221B-44F0-8E43-71AE903B250A}"/>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After the break we will introduce Research Methods. </a:t>
            </a:r>
          </a:p>
        </p:txBody>
      </p:sp>
    </p:spTree>
    <p:extLst>
      <p:ext uri="{BB962C8B-B14F-4D97-AF65-F5344CB8AC3E}">
        <p14:creationId xmlns:p14="http://schemas.microsoft.com/office/powerpoint/2010/main" val="2433909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410</TotalTime>
  <Words>978</Words>
  <Application>Microsoft Office PowerPoint</Application>
  <PresentationFormat>Widescreen</PresentationFormat>
  <Paragraphs>98</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Garamond</vt:lpstr>
      <vt:lpstr>Wingdings</vt:lpstr>
      <vt:lpstr>SavonVTI</vt:lpstr>
      <vt:lpstr>Introduction to module</vt:lpstr>
      <vt:lpstr>During the session today </vt:lpstr>
      <vt:lpstr>Welcome to the module</vt:lpstr>
      <vt:lpstr>LEARNING OUTCOMES</vt:lpstr>
      <vt:lpstr>Moodle</vt:lpstr>
      <vt:lpstr>Activity   </vt:lpstr>
      <vt:lpstr>The module term overview</vt:lpstr>
      <vt:lpstr>Microsoft 365</vt:lpstr>
      <vt:lpstr>Outlook </vt:lpstr>
      <vt:lpstr>Using the HWB app</vt:lpstr>
      <vt:lpstr>OneDrive </vt:lpstr>
      <vt:lpstr>MS Teams and MS Stream</vt:lpstr>
      <vt:lpstr>MS Teams </vt:lpstr>
      <vt:lpstr>MS Stream</vt:lpstr>
      <vt:lpstr>Activity</vt:lpstr>
      <vt:lpstr>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Rebecca Kavanagh</dc:creator>
  <cp:lastModifiedBy>Rebecca Stewart</cp:lastModifiedBy>
  <cp:revision>11</cp:revision>
  <dcterms:created xsi:type="dcterms:W3CDTF">2022-01-20T19:32:59Z</dcterms:created>
  <dcterms:modified xsi:type="dcterms:W3CDTF">2023-01-11T10:38:57Z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