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9"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51435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42" d="100"/>
          <a:sy n="142" d="100"/>
        </p:scale>
        <p:origin x="-744" y="-13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4553468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
        <p:cNvGrpSpPr/>
        <p:nvPr/>
      </p:nvGrpSpPr>
      <p:grpSpPr>
        <a:xfrm>
          <a:off x="0" y="0"/>
          <a:ext cx="0" cy="0"/>
          <a:chOff x="0" y="0"/>
          <a:chExt cx="0" cy="0"/>
        </a:xfrm>
      </p:grpSpPr>
      <p:sp>
        <p:nvSpPr>
          <p:cNvPr id="12" name="Google Shape;1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3" name="Google Shape;1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 name="Google Shape;14;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
        <p:cNvGrpSpPr/>
        <p:nvPr/>
      </p:nvGrpSpPr>
      <p:grpSpPr>
        <a:xfrm>
          <a:off x="0" y="0"/>
          <a:ext cx="0" cy="0"/>
          <a:chOff x="0" y="0"/>
          <a:chExt cx="0" cy="0"/>
        </a:xfrm>
      </p:grpSpPr>
      <p:sp>
        <p:nvSpPr>
          <p:cNvPr id="27" name="Google Shape;2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28" name="Google Shape;28;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 name="Google Shape;29;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
        <p:cNvGrpSpPr/>
        <p:nvPr/>
      </p:nvGrpSpPr>
      <p:grpSpPr>
        <a:xfrm>
          <a:off x="0" y="0"/>
          <a:ext cx="0" cy="0"/>
          <a:chOff x="0" y="0"/>
          <a:chExt cx="0" cy="0"/>
        </a:xfrm>
      </p:grpSpPr>
      <p:sp>
        <p:nvSpPr>
          <p:cNvPr id="48" name="Google Shape;4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49" name="Google Shape;4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 name="Google Shape;5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69" name="Google Shape;6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0" name="Google Shape;7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90" name="Google Shape;9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1" name="Google Shape;9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10" name="Google Shape;11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1" name="Google Shape;11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30" name="Google Shape;130;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1" name="Google Shape;131;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47" name="Google Shape;14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 name="Google Shape;14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EFAULT">
  <p:cSld name="DEFAULT">
    <p:spTree>
      <p:nvGrpSpPr>
        <p:cNvPr id="1"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Shape 9"/>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8"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digitalcapability.jisc.ac.uk/what-is-digital-capability/individual-digital-capabilities/our-digital-capabilities-framework/" TargetMode="External"/><Relationship Id="rId7" Type="http://schemas.openxmlformats.org/officeDocument/2006/relationships/hyperlink" Target="https://digitalskills.uwtsd.ac.uk/"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ptgmedia.pearsoncmg.com/images/9780321934154/samplepages/0321934156.pdf" TargetMode="External"/><Relationship Id="rId5" Type="http://schemas.openxmlformats.org/officeDocument/2006/relationships/hyperlink" Target="https://www.microsoft.com/en-in/microsoft-365/free-office-online-for-the-web" TargetMode="External"/><Relationship Id="rId4" Type="http://schemas.openxmlformats.org/officeDocument/2006/relationships/hyperlink" Target="https://www.linkedin.com/learning/topics/office-3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
        <p:cNvGrpSpPr/>
        <p:nvPr/>
      </p:nvGrpSpPr>
      <p:grpSpPr>
        <a:xfrm>
          <a:off x="0" y="0"/>
          <a:ext cx="0" cy="0"/>
          <a:chOff x="0" y="0"/>
          <a:chExt cx="0" cy="0"/>
        </a:xfrm>
      </p:grpSpPr>
      <p:sp>
        <p:nvSpPr>
          <p:cNvPr id="16" name="Google Shape;16;p3"/>
          <p:cNvSpPr/>
          <p:nvPr/>
        </p:nvSpPr>
        <p:spPr>
          <a:xfrm>
            <a:off x="0" y="0"/>
            <a:ext cx="3474720" cy="5143500"/>
          </a:xfrm>
          <a:prstGeom prst="rect">
            <a:avLst/>
          </a:prstGeom>
          <a:solidFill>
            <a:srgbClr val="0C7873"/>
          </a:solidFill>
          <a:ln w="12700" cap="flat" cmpd="sng">
            <a:solidFill>
              <a:srgbClr val="0C787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274320" y="1623060"/>
            <a:ext cx="3108960" cy="14630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900"/>
              <a:buFont typeface="Arial"/>
              <a:buNone/>
            </a:pPr>
            <a:r>
              <a:rPr lang="en-US" sz="1900" b="1" i="0" u="none" strike="noStrike" cap="none" dirty="0">
                <a:solidFill>
                  <a:srgbClr val="FFFFFF"/>
                </a:solidFill>
                <a:latin typeface="Arial"/>
                <a:ea typeface="Arial"/>
                <a:cs typeface="Arial"/>
                <a:sym typeface="Arial"/>
              </a:rPr>
              <a:t>Digital Skills for</a:t>
            </a:r>
            <a:endParaRPr sz="1900" b="0" i="0" u="none" strike="noStrike" cap="none" dirty="0">
              <a:solidFill>
                <a:schemeClr val="dk1"/>
              </a:solidFill>
              <a:latin typeface="Calibri"/>
              <a:ea typeface="Calibri"/>
              <a:cs typeface="Calibri"/>
              <a:sym typeface="Calibri"/>
            </a:endParaRPr>
          </a:p>
          <a:p>
            <a:pPr marL="0" marR="0" lvl="0" indent="0" algn="ctr" rtl="0">
              <a:spcBef>
                <a:spcPts val="0"/>
              </a:spcBef>
              <a:spcAft>
                <a:spcPts val="0"/>
              </a:spcAft>
              <a:buClr>
                <a:srgbClr val="FFFFFF"/>
              </a:buClr>
              <a:buSzPts val="1900"/>
              <a:buFont typeface="Arial"/>
              <a:buNone/>
            </a:pPr>
            <a:r>
              <a:rPr lang="en-US" sz="1900" b="1" i="0" u="none" strike="noStrike" cap="none" dirty="0">
                <a:solidFill>
                  <a:srgbClr val="FFFFFF"/>
                </a:solidFill>
                <a:latin typeface="Arial"/>
                <a:ea typeface="Arial"/>
                <a:cs typeface="Arial"/>
                <a:sym typeface="Arial"/>
              </a:rPr>
              <a:t>Personal &amp;</a:t>
            </a:r>
            <a:endParaRPr sz="1900" b="0" i="0" u="none" strike="noStrike" cap="none" dirty="0">
              <a:solidFill>
                <a:schemeClr val="dk1"/>
              </a:solidFill>
              <a:latin typeface="Calibri"/>
              <a:ea typeface="Calibri"/>
              <a:cs typeface="Calibri"/>
              <a:sym typeface="Calibri"/>
            </a:endParaRPr>
          </a:p>
          <a:p>
            <a:pPr marL="0" marR="0" lvl="0" indent="0" algn="ctr" rtl="0">
              <a:spcBef>
                <a:spcPts val="0"/>
              </a:spcBef>
              <a:spcAft>
                <a:spcPts val="0"/>
              </a:spcAft>
              <a:buClr>
                <a:srgbClr val="FFFFFF"/>
              </a:buClr>
              <a:buSzPts val="1900"/>
              <a:buFont typeface="Arial"/>
              <a:buNone/>
            </a:pPr>
            <a:r>
              <a:rPr lang="en-US" sz="1900" b="1" i="0" u="none" strike="noStrike" cap="none" dirty="0">
                <a:solidFill>
                  <a:srgbClr val="FFFFFF"/>
                </a:solidFill>
                <a:latin typeface="Arial"/>
                <a:ea typeface="Arial"/>
                <a:cs typeface="Arial"/>
                <a:sym typeface="Arial"/>
              </a:rPr>
              <a:t>Professional Growth</a:t>
            </a:r>
            <a:endParaRPr sz="1900" b="0" i="0" u="none" strike="noStrike" cap="none" dirty="0">
              <a:solidFill>
                <a:schemeClr val="dk1"/>
              </a:solidFill>
              <a:latin typeface="Calibri"/>
              <a:ea typeface="Calibri"/>
              <a:cs typeface="Calibri"/>
              <a:sym typeface="Calibri"/>
            </a:endParaRPr>
          </a:p>
        </p:txBody>
      </p:sp>
      <p:sp>
        <p:nvSpPr>
          <p:cNvPr id="19" name="Google Shape;19;p3"/>
          <p:cNvSpPr/>
          <p:nvPr/>
        </p:nvSpPr>
        <p:spPr>
          <a:xfrm>
            <a:off x="274320" y="3291840"/>
            <a:ext cx="914400" cy="9144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0A5C58">
              <a:alpha val="60000"/>
            </a:srgbClr>
          </a:solidFill>
          <a:ln w="12700" cap="flat" cmpd="sng">
            <a:solidFill>
              <a:srgbClr val="0A5C5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a:off x="1737360" y="3840480"/>
            <a:ext cx="640080" cy="6400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0A5C58">
              <a:alpha val="40000"/>
            </a:srgbClr>
          </a:solidFill>
          <a:ln w="12700" cap="flat" cmpd="sng">
            <a:solidFill>
              <a:srgbClr val="0A5C5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a:off x="2560320" y="301752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0A5C58">
              <a:alpha val="45098"/>
            </a:srgbClr>
          </a:solidFill>
          <a:ln w="12700" cap="flat" cmpd="sng">
            <a:solidFill>
              <a:srgbClr val="0A5C5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a:off x="3749040" y="640080"/>
            <a:ext cx="5120640" cy="18288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4200"/>
              <a:buFont typeface="Arial"/>
              <a:buNone/>
            </a:pPr>
            <a:r>
              <a:rPr lang="en-US" sz="4200" b="1" i="0" u="none" strike="noStrike" cap="none" dirty="0">
                <a:solidFill>
                  <a:schemeClr val="tx1"/>
                </a:solidFill>
                <a:latin typeface="Arial"/>
                <a:ea typeface="Arial"/>
                <a:cs typeface="Arial"/>
                <a:sym typeface="Arial"/>
              </a:rPr>
              <a:t>Reflective</a:t>
            </a:r>
            <a:endParaRPr sz="4200" b="0" i="0" u="none" strike="noStrike" cap="none" dirty="0">
              <a:solidFill>
                <a:schemeClr val="tx1"/>
              </a:solidFill>
              <a:latin typeface="Calibri"/>
              <a:ea typeface="Calibri"/>
              <a:cs typeface="Calibri"/>
              <a:sym typeface="Calibri"/>
            </a:endParaRPr>
          </a:p>
          <a:p>
            <a:pPr marL="0" marR="0" lvl="0" indent="0" algn="ctr" rtl="0">
              <a:spcBef>
                <a:spcPts val="0"/>
              </a:spcBef>
              <a:spcAft>
                <a:spcPts val="0"/>
              </a:spcAft>
              <a:buClr>
                <a:srgbClr val="FFFFFF"/>
              </a:buClr>
              <a:buSzPts val="4200"/>
              <a:buFont typeface="Arial"/>
              <a:buNone/>
            </a:pPr>
            <a:r>
              <a:rPr lang="en-US" sz="4200" b="1" i="0" u="none" strike="noStrike" cap="none" dirty="0">
                <a:solidFill>
                  <a:schemeClr val="tx1"/>
                </a:solidFill>
                <a:latin typeface="Arial"/>
                <a:ea typeface="Arial"/>
                <a:cs typeface="Arial"/>
                <a:sym typeface="Arial"/>
              </a:rPr>
              <a:t>Presentation</a:t>
            </a:r>
            <a:endParaRPr sz="4200" b="0" i="0" u="none" strike="noStrike" cap="none" dirty="0">
              <a:solidFill>
                <a:schemeClr val="tx1"/>
              </a:solidFill>
              <a:latin typeface="Calibri"/>
              <a:ea typeface="Calibri"/>
              <a:cs typeface="Calibri"/>
              <a:sym typeface="Calibri"/>
            </a:endParaRPr>
          </a:p>
        </p:txBody>
      </p:sp>
      <p:sp>
        <p:nvSpPr>
          <p:cNvPr id="23" name="Google Shape;23;p3"/>
          <p:cNvSpPr/>
          <p:nvPr/>
        </p:nvSpPr>
        <p:spPr>
          <a:xfrm>
            <a:off x="3749040" y="2514600"/>
            <a:ext cx="5120640" cy="4572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8ECFCC"/>
              </a:buClr>
              <a:buSzPts val="1300"/>
              <a:buFont typeface="Arial"/>
              <a:buNone/>
            </a:pPr>
            <a:r>
              <a:rPr lang="en-US" sz="1300" b="0" i="1" u="none" strike="noStrike" cap="none" dirty="0">
                <a:solidFill>
                  <a:schemeClr val="tx2"/>
                </a:solidFill>
                <a:latin typeface="Arial"/>
                <a:ea typeface="Arial"/>
                <a:cs typeface="Arial"/>
                <a:sym typeface="Arial"/>
              </a:rPr>
              <a:t>What I Learned  |  How I Used It  |  How I Will Apply It</a:t>
            </a:r>
            <a:endParaRPr sz="1300" b="0" i="0" u="none" strike="noStrike" cap="none" dirty="0">
              <a:solidFill>
                <a:schemeClr val="tx2"/>
              </a:solidFill>
              <a:latin typeface="Calibri"/>
              <a:ea typeface="Calibri"/>
              <a:cs typeface="Calibri"/>
              <a:sym typeface="Calibri"/>
            </a:endParaRPr>
          </a:p>
        </p:txBody>
      </p:sp>
      <p:sp>
        <p:nvSpPr>
          <p:cNvPr id="24" name="Google Shape;24;p3"/>
          <p:cNvSpPr/>
          <p:nvPr/>
        </p:nvSpPr>
        <p:spPr>
          <a:xfrm>
            <a:off x="3749040" y="3154680"/>
            <a:ext cx="5120640" cy="1417320"/>
          </a:xfrm>
          <a:prstGeom prst="rect">
            <a:avLst/>
          </a:prstGeom>
          <a:solidFill>
            <a:srgbClr val="0070C0"/>
          </a:solidFill>
          <a:ln w="12700" cap="flat" cmpd="sng">
            <a:solidFill>
              <a:srgbClr val="2D4A6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3931920" y="3273552"/>
            <a:ext cx="4754880" cy="11887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Name:  Gabriel </a:t>
            </a:r>
            <a:r>
              <a:rPr lang="en-US" sz="1400" b="0" i="0" u="none" strike="noStrike" cap="none" dirty="0" err="1">
                <a:solidFill>
                  <a:srgbClr val="FFFFFF"/>
                </a:solidFill>
                <a:latin typeface="Arial"/>
                <a:ea typeface="Arial"/>
                <a:cs typeface="Arial"/>
                <a:sym typeface="Arial"/>
              </a:rPr>
              <a:t>Guzu</a:t>
            </a:r>
            <a:r>
              <a:rPr lang="en-US" sz="1400" b="0" i="0" u="none" strike="noStrike" cap="none" dirty="0">
                <a:solidFill>
                  <a:srgbClr val="FFFFFF"/>
                </a:solidFill>
                <a:latin typeface="Arial"/>
                <a:ea typeface="Arial"/>
                <a:cs typeface="Arial"/>
                <a:sym typeface="Arial"/>
              </a:rPr>
              <a:t/>
            </a:r>
            <a:br>
              <a:rPr lang="en-US" sz="1400" b="0" i="0" u="none" strike="noStrike" cap="none" dirty="0">
                <a:solidFill>
                  <a:srgbClr val="FFFFFF"/>
                </a:solidFill>
                <a:latin typeface="Arial"/>
                <a:ea typeface="Arial"/>
                <a:cs typeface="Arial"/>
                <a:sym typeface="Arial"/>
              </a:rPr>
            </a:br>
            <a:r>
              <a:rPr lang="en-US" sz="1400" b="0" i="0" u="none" strike="noStrike" cap="none" dirty="0">
                <a:solidFill>
                  <a:srgbClr val="FFFFFF"/>
                </a:solidFill>
                <a:latin typeface="Arial"/>
                <a:ea typeface="Arial"/>
                <a:cs typeface="Arial"/>
                <a:sym typeface="Arial"/>
              </a:rPr>
              <a:t>Age:  33 years old</a:t>
            </a:r>
            <a:br>
              <a:rPr lang="en-US" sz="1400" b="0" i="0" u="none" strike="noStrike" cap="none" dirty="0">
                <a:solidFill>
                  <a:srgbClr val="FFFFFF"/>
                </a:solidFill>
                <a:latin typeface="Arial"/>
                <a:ea typeface="Arial"/>
                <a:cs typeface="Arial"/>
                <a:sym typeface="Arial"/>
              </a:rPr>
            </a:br>
            <a:r>
              <a:rPr lang="en-US" sz="1400" b="0" i="0" u="none" strike="noStrike" cap="none" dirty="0">
                <a:solidFill>
                  <a:srgbClr val="FFFFFF"/>
                </a:solidFill>
                <a:latin typeface="Arial"/>
                <a:ea typeface="Arial"/>
                <a:cs typeface="Arial"/>
                <a:sym typeface="Arial"/>
              </a:rPr>
              <a:t>Module:  Digital Skills (UWTSD)</a:t>
            </a:r>
            <a:endParaRPr sz="1400" b="0" i="0" u="none" strike="noStrike" cap="none" dirty="0">
              <a:solidFill>
                <a:schemeClr val="dk1"/>
              </a:solidFill>
              <a:latin typeface="Calibri"/>
              <a:ea typeface="Calibri"/>
              <a:cs typeface="Calibri"/>
              <a:sym typeface="Calibri"/>
            </a:endParaRPr>
          </a:p>
        </p:txBody>
      </p:sp>
      <p:pic>
        <p:nvPicPr>
          <p:cNvPr id="1028" name="Picture 4" descr="UWTSDLondon (@UWTSDLondon) / Posts / X">
            <a:extLst>
              <a:ext uri="{FF2B5EF4-FFF2-40B4-BE49-F238E27FC236}">
                <a16:creationId xmlns:a16="http://schemas.microsoft.com/office/drawing/2014/main" xmlns="" id="{BB31732E-ED55-1EE0-83DD-B65D290523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7776" y="154230"/>
            <a:ext cx="752243" cy="7522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
        <p:cNvGrpSpPr/>
        <p:nvPr/>
      </p:nvGrpSpPr>
      <p:grpSpPr>
        <a:xfrm>
          <a:off x="0" y="0"/>
          <a:ext cx="0" cy="0"/>
          <a:chOff x="0" y="0"/>
          <a:chExt cx="0" cy="0"/>
        </a:xfrm>
      </p:grpSpPr>
      <p:sp>
        <p:nvSpPr>
          <p:cNvPr id="31" name="Google Shape;31;p4"/>
          <p:cNvSpPr/>
          <p:nvPr/>
        </p:nvSpPr>
        <p:spPr>
          <a:xfrm>
            <a:off x="0" y="0"/>
            <a:ext cx="9144000" cy="914400"/>
          </a:xfrm>
          <a:prstGeom prst="rect">
            <a:avLst/>
          </a:prstGeom>
          <a:solidFill>
            <a:srgbClr val="0070C0"/>
          </a:solidFill>
          <a:ln w="12700" cap="flat" cmpd="sng">
            <a:solidFill>
              <a:srgbClr val="1A2C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320040" y="73152"/>
            <a:ext cx="8503920"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500"/>
              <a:buFont typeface="Arial"/>
              <a:buNone/>
            </a:pPr>
            <a:r>
              <a:rPr lang="en-US" sz="2500" b="1" i="0" u="none" strike="noStrike" cap="none" dirty="0">
                <a:solidFill>
                  <a:srgbClr val="FFFFFF"/>
                </a:solidFill>
                <a:latin typeface="Arial"/>
                <a:ea typeface="Arial"/>
                <a:cs typeface="Arial"/>
                <a:sym typeface="Arial"/>
              </a:rPr>
              <a:t>My Digital Skills Journey</a:t>
            </a:r>
            <a:endParaRPr sz="2500" b="0" i="0" u="none" strike="noStrike" cap="none" dirty="0">
              <a:solidFill>
                <a:schemeClr val="dk1"/>
              </a:solidFill>
              <a:latin typeface="Calibri"/>
              <a:ea typeface="Calibri"/>
              <a:cs typeface="Calibri"/>
              <a:sym typeface="Calibri"/>
            </a:endParaRPr>
          </a:p>
        </p:txBody>
      </p:sp>
      <p:sp>
        <p:nvSpPr>
          <p:cNvPr id="33" name="Google Shape;33;p4"/>
          <p:cNvSpPr/>
          <p:nvPr/>
        </p:nvSpPr>
        <p:spPr>
          <a:xfrm>
            <a:off x="320040" y="585216"/>
            <a:ext cx="8503920"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8ECFCC"/>
              </a:buClr>
              <a:buSzPts val="1200"/>
              <a:buFont typeface="Arial"/>
              <a:buNone/>
            </a:pPr>
            <a:r>
              <a:rPr lang="en-US" sz="1200" b="0" i="1" u="none" strike="noStrike" cap="none" dirty="0">
                <a:solidFill>
                  <a:schemeClr val="bg1"/>
                </a:solidFill>
                <a:latin typeface="Arial"/>
                <a:ea typeface="Arial"/>
                <a:cs typeface="Arial"/>
                <a:sym typeface="Arial"/>
              </a:rPr>
              <a:t>What I studied and why each </a:t>
            </a:r>
            <a:r>
              <a:rPr lang="en-US" sz="1200" b="0" i="1" u="none" strike="noStrike" cap="none" dirty="0" err="1">
                <a:solidFill>
                  <a:schemeClr val="bg1"/>
                </a:solidFill>
                <a:latin typeface="Arial"/>
                <a:ea typeface="Arial"/>
                <a:cs typeface="Arial"/>
                <a:sym typeface="Arial"/>
              </a:rPr>
              <a:t>programme</a:t>
            </a:r>
            <a:r>
              <a:rPr lang="en-US" sz="1200" b="0" i="1" u="none" strike="noStrike" cap="none" dirty="0">
                <a:solidFill>
                  <a:schemeClr val="bg1"/>
                </a:solidFill>
                <a:latin typeface="Arial"/>
                <a:ea typeface="Arial"/>
                <a:cs typeface="Arial"/>
                <a:sym typeface="Arial"/>
              </a:rPr>
              <a:t> matters – JISC Digital Capability</a:t>
            </a:r>
            <a:endParaRPr sz="1200" b="0" i="0" u="none" strike="noStrike" cap="none" dirty="0">
              <a:solidFill>
                <a:schemeClr val="bg1"/>
              </a:solidFill>
              <a:latin typeface="Calibri"/>
              <a:ea typeface="Calibri"/>
              <a:cs typeface="Calibri"/>
              <a:sym typeface="Calibri"/>
            </a:endParaRPr>
          </a:p>
        </p:txBody>
      </p:sp>
      <p:sp>
        <p:nvSpPr>
          <p:cNvPr id="34" name="Google Shape;34;p4"/>
          <p:cNvSpPr/>
          <p:nvPr/>
        </p:nvSpPr>
        <p:spPr>
          <a:xfrm>
            <a:off x="274320" y="1024128"/>
            <a:ext cx="4114800" cy="3621024"/>
          </a:xfrm>
          <a:prstGeom prst="rect">
            <a:avLst/>
          </a:prstGeom>
          <a:solidFill>
            <a:srgbClr val="0070C0"/>
          </a:solidFill>
          <a:ln w="12700" cap="flat" cmpd="sng">
            <a:solidFill>
              <a:srgbClr val="1A2C42"/>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p:nvPr/>
        </p:nvSpPr>
        <p:spPr>
          <a:xfrm>
            <a:off x="438912" y="1097280"/>
            <a:ext cx="3785616" cy="1188720"/>
          </a:xfrm>
          <a:prstGeom prst="rect">
            <a:avLst/>
          </a:prstGeom>
          <a:noFill/>
          <a:ln>
            <a:noFill/>
          </a:ln>
        </p:spPr>
        <p:txBody>
          <a:bodyPr spcFirstLastPara="1" wrap="square" lIns="91425" tIns="45700" rIns="91425" bIns="45700" anchor="t" anchorCtr="0">
            <a:noAutofit/>
          </a:bodyPr>
          <a:lstStyle/>
          <a:p>
            <a:pPr lvl="0">
              <a:buClr>
                <a:srgbClr val="FFFFFF"/>
              </a:buClr>
              <a:buSzPts val="1250"/>
            </a:pPr>
            <a:r>
              <a:rPr lang="en-IN" sz="1200" i="1" dirty="0">
                <a:solidFill>
                  <a:schemeClr val="bg1"/>
                </a:solidFill>
              </a:rPr>
              <a:t>In this module I acquired important digital skills with Microsoft Office 365 tools. A different programme was explored each week. I also worked through the JISC Digital Capability assessment and created an action plan to continue developing my digital skills.</a:t>
            </a:r>
            <a:endParaRPr sz="1200" b="0" i="0" u="none" strike="noStrike" cap="none" dirty="0">
              <a:solidFill>
                <a:schemeClr val="bg1"/>
              </a:solidFill>
              <a:latin typeface="Calibri"/>
              <a:ea typeface="Calibri"/>
              <a:cs typeface="Calibri"/>
              <a:sym typeface="Calibri"/>
            </a:endParaRPr>
          </a:p>
        </p:txBody>
      </p:sp>
      <p:sp>
        <p:nvSpPr>
          <p:cNvPr id="36" name="Google Shape;36;p4"/>
          <p:cNvSpPr/>
          <p:nvPr/>
        </p:nvSpPr>
        <p:spPr>
          <a:xfrm>
            <a:off x="438912" y="2151047"/>
            <a:ext cx="3785616" cy="2286000"/>
          </a:xfrm>
          <a:prstGeom prst="rect">
            <a:avLst/>
          </a:prstGeom>
          <a:noFill/>
          <a:ln>
            <a:noFill/>
          </a:ln>
        </p:spPr>
        <p:txBody>
          <a:bodyPr spcFirstLastPara="1" wrap="square" lIns="91425" tIns="45700" rIns="91425" bIns="45700" anchor="t" anchorCtr="0">
            <a:noAutofit/>
          </a:bodyPr>
          <a:lstStyle/>
          <a:p>
            <a:pPr marL="342900" marR="0" lvl="0" indent="-342900" algn="l" rtl="0">
              <a:spcBef>
                <a:spcPts val="0"/>
              </a:spcBef>
              <a:spcAft>
                <a:spcPts val="0"/>
              </a:spcAft>
              <a:buClr>
                <a:srgbClr val="FFFFFF"/>
              </a:buClr>
              <a:buSzPts val="1250"/>
              <a:buFont typeface="Arial"/>
              <a:buChar char="•"/>
            </a:pPr>
            <a:r>
              <a:rPr lang="en-US" sz="1250" b="0" i="0" u="none" strike="noStrike" cap="none" dirty="0">
                <a:solidFill>
                  <a:srgbClr val="FFFFFF"/>
                </a:solidFill>
                <a:latin typeface="Arial"/>
                <a:ea typeface="Arial"/>
                <a:cs typeface="Arial"/>
                <a:sym typeface="Arial"/>
              </a:rPr>
              <a:t>Week 2 – Microsoft Outlook: email &amp; calendar management</a:t>
            </a:r>
            <a:endParaRPr sz="1250" b="0" i="0" u="none" strike="noStrike" cap="none" dirty="0">
              <a:solidFill>
                <a:schemeClr val="dk1"/>
              </a:solidFill>
              <a:latin typeface="Calibri"/>
              <a:ea typeface="Calibri"/>
              <a:cs typeface="Calibri"/>
              <a:sym typeface="Calibri"/>
            </a:endParaRPr>
          </a:p>
          <a:p>
            <a:pPr marL="342900" marR="0" lvl="0" indent="-342900" algn="l" rtl="0">
              <a:spcBef>
                <a:spcPts val="700"/>
              </a:spcBef>
              <a:spcAft>
                <a:spcPts val="0"/>
              </a:spcAft>
              <a:buClr>
                <a:srgbClr val="FFFFFF"/>
              </a:buClr>
              <a:buSzPts val="1250"/>
              <a:buFont typeface="Arial"/>
              <a:buChar char="•"/>
            </a:pPr>
            <a:r>
              <a:rPr lang="en-US" sz="1250" b="0" i="0" u="none" strike="noStrike" cap="none" dirty="0">
                <a:solidFill>
                  <a:srgbClr val="FFFFFF"/>
                </a:solidFill>
                <a:latin typeface="Arial"/>
                <a:ea typeface="Arial"/>
                <a:cs typeface="Arial"/>
                <a:sym typeface="Arial"/>
              </a:rPr>
              <a:t>Week 3 – LinkedIn &amp; LinkedIn Learning: professional networking</a:t>
            </a:r>
            <a:endParaRPr sz="1250" b="0" i="0" u="none" strike="noStrike" cap="none" dirty="0">
              <a:solidFill>
                <a:schemeClr val="dk1"/>
              </a:solidFill>
              <a:latin typeface="Calibri"/>
              <a:ea typeface="Calibri"/>
              <a:cs typeface="Calibri"/>
              <a:sym typeface="Calibri"/>
            </a:endParaRPr>
          </a:p>
          <a:p>
            <a:pPr marL="342900" marR="0" lvl="0" indent="-342900" algn="l" rtl="0">
              <a:spcBef>
                <a:spcPts val="700"/>
              </a:spcBef>
              <a:spcAft>
                <a:spcPts val="0"/>
              </a:spcAft>
              <a:buClr>
                <a:srgbClr val="FFFFFF"/>
              </a:buClr>
              <a:buSzPts val="1250"/>
              <a:buFont typeface="Arial"/>
              <a:buChar char="•"/>
            </a:pPr>
            <a:r>
              <a:rPr lang="en-US" sz="1250" b="0" i="0" u="none" strike="noStrike" cap="none" dirty="0">
                <a:solidFill>
                  <a:srgbClr val="FFFFFF"/>
                </a:solidFill>
                <a:latin typeface="Arial"/>
                <a:ea typeface="Arial"/>
                <a:cs typeface="Arial"/>
                <a:sym typeface="Arial"/>
              </a:rPr>
              <a:t>Week 5 – Microsoft PowerPoint: presentations &amp; design</a:t>
            </a:r>
            <a:endParaRPr sz="1250" b="0" i="0" u="none" strike="noStrike" cap="none" dirty="0">
              <a:solidFill>
                <a:schemeClr val="dk1"/>
              </a:solidFill>
              <a:latin typeface="Calibri"/>
              <a:ea typeface="Calibri"/>
              <a:cs typeface="Calibri"/>
              <a:sym typeface="Calibri"/>
            </a:endParaRPr>
          </a:p>
          <a:p>
            <a:pPr marL="342900" marR="0" lvl="0" indent="-342900" algn="l" rtl="0">
              <a:spcBef>
                <a:spcPts val="700"/>
              </a:spcBef>
              <a:spcAft>
                <a:spcPts val="0"/>
              </a:spcAft>
              <a:buClr>
                <a:srgbClr val="FFFFFF"/>
              </a:buClr>
              <a:buSzPts val="1250"/>
              <a:buFont typeface="Arial"/>
              <a:buChar char="•"/>
            </a:pPr>
            <a:r>
              <a:rPr lang="en-US" sz="1250" b="0" i="0" u="none" strike="noStrike" cap="none" dirty="0">
                <a:solidFill>
                  <a:srgbClr val="FFFFFF"/>
                </a:solidFill>
                <a:latin typeface="Arial"/>
                <a:ea typeface="Arial"/>
                <a:cs typeface="Arial"/>
                <a:sym typeface="Arial"/>
              </a:rPr>
              <a:t>Week 7 – Excel: data analysis &amp; spreadsheets</a:t>
            </a:r>
            <a:endParaRPr sz="1250" b="0" i="0" u="none" strike="noStrike" cap="none" dirty="0">
              <a:solidFill>
                <a:schemeClr val="dk1"/>
              </a:solidFill>
              <a:latin typeface="Calibri"/>
              <a:ea typeface="Calibri"/>
              <a:cs typeface="Calibri"/>
              <a:sym typeface="Calibri"/>
            </a:endParaRPr>
          </a:p>
          <a:p>
            <a:pPr marL="342900" marR="0" lvl="0" indent="-342900" algn="l" rtl="0">
              <a:spcBef>
                <a:spcPts val="700"/>
              </a:spcBef>
              <a:spcAft>
                <a:spcPts val="0"/>
              </a:spcAft>
              <a:buClr>
                <a:srgbClr val="FFFFFF"/>
              </a:buClr>
              <a:buSzPts val="1250"/>
              <a:buFont typeface="Arial"/>
              <a:buChar char="•"/>
            </a:pPr>
            <a:r>
              <a:rPr lang="en-US" sz="1250" b="0" i="0" u="none" strike="noStrike" cap="none" dirty="0">
                <a:solidFill>
                  <a:srgbClr val="FFFFFF"/>
                </a:solidFill>
                <a:latin typeface="Arial"/>
                <a:ea typeface="Arial"/>
                <a:cs typeface="Arial"/>
                <a:sym typeface="Arial"/>
              </a:rPr>
              <a:t>Week 8 – AI tools &amp; Microsoft Forms: feedback &amp; automation</a:t>
            </a:r>
            <a:endParaRPr sz="1250" b="0" i="0" u="none" strike="noStrike" cap="none" dirty="0">
              <a:solidFill>
                <a:schemeClr val="dk1"/>
              </a:solidFill>
              <a:latin typeface="Calibri"/>
              <a:ea typeface="Calibri"/>
              <a:cs typeface="Calibri"/>
              <a:sym typeface="Calibri"/>
            </a:endParaRPr>
          </a:p>
        </p:txBody>
      </p:sp>
      <p:sp>
        <p:nvSpPr>
          <p:cNvPr id="37" name="Google Shape;37;p4"/>
          <p:cNvSpPr/>
          <p:nvPr/>
        </p:nvSpPr>
        <p:spPr>
          <a:xfrm>
            <a:off x="4663440" y="1024128"/>
            <a:ext cx="4206240" cy="1097280"/>
          </a:xfrm>
          <a:prstGeom prst="rect">
            <a:avLst/>
          </a:prstGeom>
          <a:solidFill>
            <a:srgbClr val="0C7873"/>
          </a:solidFill>
          <a:ln w="12700" cap="flat" cmpd="sng">
            <a:solidFill>
              <a:srgbClr val="0C7873"/>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4"/>
          <p:cNvSpPr/>
          <p:nvPr/>
        </p:nvSpPr>
        <p:spPr>
          <a:xfrm>
            <a:off x="4754880" y="1097280"/>
            <a:ext cx="1005840" cy="9144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3800"/>
              <a:buFont typeface="Arial"/>
              <a:buNone/>
            </a:pPr>
            <a:r>
              <a:rPr lang="en-US" sz="3800" b="1" i="0" u="none" strike="noStrike" cap="none">
                <a:solidFill>
                  <a:srgbClr val="FFFFFF"/>
                </a:solidFill>
                <a:latin typeface="Arial"/>
                <a:ea typeface="Arial"/>
                <a:cs typeface="Arial"/>
                <a:sym typeface="Arial"/>
              </a:rPr>
              <a:t>8</a:t>
            </a:r>
            <a:endParaRPr sz="3800" b="0" i="0" u="none" strike="noStrike" cap="none">
              <a:solidFill>
                <a:schemeClr val="dk1"/>
              </a:solidFill>
              <a:latin typeface="Calibri"/>
              <a:ea typeface="Calibri"/>
              <a:cs typeface="Calibri"/>
              <a:sym typeface="Calibri"/>
            </a:endParaRPr>
          </a:p>
        </p:txBody>
      </p:sp>
      <p:sp>
        <p:nvSpPr>
          <p:cNvPr id="39" name="Google Shape;39;p4"/>
          <p:cNvSpPr/>
          <p:nvPr/>
        </p:nvSpPr>
        <p:spPr>
          <a:xfrm>
            <a:off x="5833872" y="1225296"/>
            <a:ext cx="2926080" cy="69494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Weeks of</a:t>
            </a:r>
            <a:endParaRPr sz="1400" b="0" i="0" u="none" strike="noStrike" cap="none" dirty="0">
              <a:solidFill>
                <a:schemeClr val="dk1"/>
              </a:solidFill>
              <a:latin typeface="Calibri"/>
              <a:ea typeface="Calibri"/>
              <a:cs typeface="Calibri"/>
              <a:sym typeface="Calibri"/>
            </a:endParaRPr>
          </a:p>
          <a:p>
            <a:pPr marL="0" marR="0" lvl="0" indent="0" algn="l" rtl="0">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Digital Learning</a:t>
            </a:r>
            <a:endParaRPr sz="1400" b="0" i="0" u="none" strike="noStrike" cap="none" dirty="0">
              <a:solidFill>
                <a:schemeClr val="dk1"/>
              </a:solidFill>
              <a:latin typeface="Calibri"/>
              <a:ea typeface="Calibri"/>
              <a:cs typeface="Calibri"/>
              <a:sym typeface="Calibri"/>
            </a:endParaRPr>
          </a:p>
        </p:txBody>
      </p:sp>
      <p:sp>
        <p:nvSpPr>
          <p:cNvPr id="40" name="Google Shape;40;p4"/>
          <p:cNvSpPr/>
          <p:nvPr/>
        </p:nvSpPr>
        <p:spPr>
          <a:xfrm>
            <a:off x="4663440" y="2286000"/>
            <a:ext cx="4206240" cy="1097280"/>
          </a:xfrm>
          <a:prstGeom prst="rect">
            <a:avLst/>
          </a:prstGeom>
          <a:solidFill>
            <a:srgbClr val="0F6B6A"/>
          </a:solidFill>
          <a:ln w="12700" cap="flat" cmpd="sng">
            <a:solidFill>
              <a:srgbClr val="0F6B6A"/>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a:off x="4754880" y="2359152"/>
            <a:ext cx="1005840" cy="9144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3800"/>
              <a:buFont typeface="Arial"/>
              <a:buNone/>
            </a:pPr>
            <a:r>
              <a:rPr lang="en-US" sz="3800" b="1" i="0" u="none" strike="noStrike" cap="none">
                <a:solidFill>
                  <a:srgbClr val="FFFFFF"/>
                </a:solidFill>
                <a:latin typeface="Arial"/>
                <a:ea typeface="Arial"/>
                <a:cs typeface="Arial"/>
                <a:sym typeface="Arial"/>
              </a:rPr>
              <a:t>3+</a:t>
            </a:r>
            <a:endParaRPr sz="3800" b="0" i="0" u="none" strike="noStrike" cap="none">
              <a:solidFill>
                <a:schemeClr val="dk1"/>
              </a:solidFill>
              <a:latin typeface="Calibri"/>
              <a:ea typeface="Calibri"/>
              <a:cs typeface="Calibri"/>
              <a:sym typeface="Calibri"/>
            </a:endParaRPr>
          </a:p>
        </p:txBody>
      </p:sp>
      <p:sp>
        <p:nvSpPr>
          <p:cNvPr id="42" name="Google Shape;42;p4"/>
          <p:cNvSpPr/>
          <p:nvPr/>
        </p:nvSpPr>
        <p:spPr>
          <a:xfrm>
            <a:off x="5833872" y="2487168"/>
            <a:ext cx="2926080" cy="69494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a:buNone/>
            </a:pPr>
            <a:r>
              <a:rPr lang="en-US" sz="1400" b="0" i="0" u="none" strike="noStrike" cap="none">
                <a:solidFill>
                  <a:srgbClr val="FFFFFF"/>
                </a:solidFill>
                <a:latin typeface="Arial"/>
                <a:ea typeface="Arial"/>
                <a:cs typeface="Arial"/>
                <a:sym typeface="Arial"/>
              </a:rPr>
              <a:t>LinkedIn Learning</a:t>
            </a:r>
            <a:endParaRPr sz="14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FFFFFF"/>
              </a:buClr>
              <a:buSzPts val="1400"/>
              <a:buFont typeface="Arial"/>
              <a:buNone/>
            </a:pPr>
            <a:r>
              <a:rPr lang="en-US" sz="1400" b="0" i="0" u="none" strike="noStrike" cap="none">
                <a:solidFill>
                  <a:srgbClr val="FFFFFF"/>
                </a:solidFill>
                <a:latin typeface="Arial"/>
                <a:ea typeface="Arial"/>
                <a:cs typeface="Arial"/>
                <a:sym typeface="Arial"/>
              </a:rPr>
              <a:t>Certificates</a:t>
            </a:r>
            <a:endParaRPr sz="1400" b="0" i="0" u="none" strike="noStrike" cap="none">
              <a:solidFill>
                <a:schemeClr val="dk1"/>
              </a:solidFill>
              <a:latin typeface="Calibri"/>
              <a:ea typeface="Calibri"/>
              <a:cs typeface="Calibri"/>
              <a:sym typeface="Calibri"/>
            </a:endParaRPr>
          </a:p>
        </p:txBody>
      </p:sp>
      <p:sp>
        <p:nvSpPr>
          <p:cNvPr id="43" name="Google Shape;43;p4"/>
          <p:cNvSpPr/>
          <p:nvPr/>
        </p:nvSpPr>
        <p:spPr>
          <a:xfrm>
            <a:off x="4663440" y="3547872"/>
            <a:ext cx="4206240" cy="1097280"/>
          </a:xfrm>
          <a:prstGeom prst="rect">
            <a:avLst/>
          </a:prstGeom>
          <a:solidFill>
            <a:srgbClr val="5A7285"/>
          </a:solidFill>
          <a:ln w="12700" cap="flat" cmpd="sng">
            <a:solidFill>
              <a:srgbClr val="5A7285"/>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a:off x="4754880" y="3621024"/>
            <a:ext cx="1005840" cy="9144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3800"/>
              <a:buFont typeface="Arial"/>
              <a:buNone/>
            </a:pPr>
            <a:r>
              <a:rPr lang="en-US" sz="3800" b="1" i="0" u="none" strike="noStrike" cap="none" dirty="0">
                <a:solidFill>
                  <a:srgbClr val="FFFFFF"/>
                </a:solidFill>
                <a:latin typeface="Arial"/>
                <a:ea typeface="Arial"/>
                <a:cs typeface="Arial"/>
                <a:sym typeface="Arial"/>
              </a:rPr>
              <a:t>5</a:t>
            </a:r>
            <a:endParaRPr sz="3800" b="0" i="0" u="none" strike="noStrike" cap="none" dirty="0">
              <a:solidFill>
                <a:schemeClr val="dk1"/>
              </a:solidFill>
              <a:latin typeface="Calibri"/>
              <a:ea typeface="Calibri"/>
              <a:cs typeface="Calibri"/>
              <a:sym typeface="Calibri"/>
            </a:endParaRPr>
          </a:p>
        </p:txBody>
      </p:sp>
      <p:sp>
        <p:nvSpPr>
          <p:cNvPr id="45" name="Google Shape;45;p4"/>
          <p:cNvSpPr/>
          <p:nvPr/>
        </p:nvSpPr>
        <p:spPr>
          <a:xfrm>
            <a:off x="5833872" y="3749040"/>
            <a:ext cx="2926080" cy="69494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400"/>
              <a:buFont typeface="Arial"/>
              <a:buNone/>
            </a:pPr>
            <a:r>
              <a:rPr lang="en-US" sz="1400" b="0" i="0" u="none" strike="noStrike" cap="none" dirty="0">
                <a:solidFill>
                  <a:srgbClr val="FFFFFF"/>
                </a:solidFill>
                <a:latin typeface="Arial"/>
                <a:ea typeface="Arial"/>
                <a:cs typeface="Arial"/>
                <a:sym typeface="Arial"/>
              </a:rPr>
              <a:t>Digital Capability Areas Applied</a:t>
            </a:r>
            <a:endParaRPr sz="1400" b="0" i="0" u="none" strike="noStrike" cap="none" dirty="0">
              <a:solidFill>
                <a:schemeClr val="dk1"/>
              </a:solidFill>
              <a:latin typeface="Calibri"/>
              <a:ea typeface="Calibri"/>
              <a:cs typeface="Calibri"/>
              <a:sym typeface="Calibri"/>
            </a:endParaRPr>
          </a:p>
        </p:txBody>
      </p:sp>
      <p:sp>
        <p:nvSpPr>
          <p:cNvPr id="46" name="Google Shape;46;p4"/>
          <p:cNvSpPr/>
          <p:nvPr/>
        </p:nvSpPr>
        <p:spPr>
          <a:xfrm>
            <a:off x="274320" y="4754880"/>
            <a:ext cx="8595360" cy="320040"/>
          </a:xfrm>
          <a:prstGeom prst="rect">
            <a:avLst/>
          </a:prstGeom>
          <a:noFill/>
          <a:ln>
            <a:noFill/>
          </a:ln>
        </p:spPr>
        <p:txBody>
          <a:bodyPr spcFirstLastPara="1" wrap="square" lIns="91425" tIns="45700" rIns="91425" bIns="45700" anchor="ctr" anchorCtr="0">
            <a:noAutofit/>
          </a:bodyPr>
          <a:lstStyle/>
          <a:p>
            <a:pPr lvl="0" algn="ctr">
              <a:buClr>
                <a:srgbClr val="5A7285"/>
              </a:buClr>
              <a:buSzPts val="1100"/>
            </a:pPr>
            <a:r>
              <a:rPr lang="en-US" sz="1200" i="1" dirty="0"/>
              <a:t>My JISC report illustrated that I excel at digital innovation, identity management, and well-being, and I can improve my skills in digital creation and problem solving.</a:t>
            </a:r>
            <a:endParaRPr sz="12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1"/>
        <p:cNvGrpSpPr/>
        <p:nvPr/>
      </p:nvGrpSpPr>
      <p:grpSpPr>
        <a:xfrm>
          <a:off x="0" y="0"/>
          <a:ext cx="0" cy="0"/>
          <a:chOff x="0" y="0"/>
          <a:chExt cx="0" cy="0"/>
        </a:xfrm>
      </p:grpSpPr>
      <p:sp>
        <p:nvSpPr>
          <p:cNvPr id="52" name="Google Shape;52;p5"/>
          <p:cNvSpPr/>
          <p:nvPr/>
        </p:nvSpPr>
        <p:spPr>
          <a:xfrm>
            <a:off x="0" y="0"/>
            <a:ext cx="9144000" cy="914400"/>
          </a:xfrm>
          <a:prstGeom prst="rect">
            <a:avLst/>
          </a:prstGeom>
          <a:solidFill>
            <a:srgbClr val="0070C0"/>
          </a:solidFill>
          <a:ln w="12700" cap="flat" cmpd="sng">
            <a:solidFill>
              <a:srgbClr val="1A2C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5"/>
          <p:cNvSpPr/>
          <p:nvPr/>
        </p:nvSpPr>
        <p:spPr>
          <a:xfrm>
            <a:off x="320040" y="73152"/>
            <a:ext cx="8503920"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500"/>
              <a:buFont typeface="Arial"/>
              <a:buNone/>
            </a:pPr>
            <a:r>
              <a:rPr lang="en-US" sz="2500" b="1" i="0" u="none" strike="noStrike" cap="none" dirty="0">
                <a:solidFill>
                  <a:srgbClr val="FFFFFF"/>
                </a:solidFill>
                <a:latin typeface="Arial"/>
                <a:ea typeface="Arial"/>
                <a:cs typeface="Arial"/>
                <a:sym typeface="Arial"/>
              </a:rPr>
              <a:t>Microsoft Outlook – Email &amp; Communication</a:t>
            </a:r>
            <a:endParaRPr sz="2500" b="0" i="0" u="none" strike="noStrike" cap="none" dirty="0">
              <a:solidFill>
                <a:schemeClr val="dk1"/>
              </a:solidFill>
              <a:latin typeface="Calibri"/>
              <a:ea typeface="Calibri"/>
              <a:cs typeface="Calibri"/>
              <a:sym typeface="Calibri"/>
            </a:endParaRPr>
          </a:p>
        </p:txBody>
      </p:sp>
      <p:sp>
        <p:nvSpPr>
          <p:cNvPr id="54" name="Google Shape;54;p5"/>
          <p:cNvSpPr/>
          <p:nvPr/>
        </p:nvSpPr>
        <p:spPr>
          <a:xfrm>
            <a:off x="320040" y="585216"/>
            <a:ext cx="8503920"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8ECFCC"/>
              </a:buClr>
              <a:buSzPts val="1200"/>
              <a:buFont typeface="Arial"/>
              <a:buNone/>
            </a:pPr>
            <a:r>
              <a:rPr lang="en-US" sz="1200" b="0" i="1" u="none" strike="noStrike" cap="none" dirty="0">
                <a:solidFill>
                  <a:schemeClr val="bg1"/>
                </a:solidFill>
                <a:latin typeface="Arial"/>
                <a:ea typeface="Arial"/>
                <a:cs typeface="Arial"/>
                <a:sym typeface="Arial"/>
              </a:rPr>
              <a:t>Week 2 · Completed the LinkedIn Learning Outlook certificate</a:t>
            </a:r>
            <a:endParaRPr sz="1200" b="0" i="0" u="none" strike="noStrike" cap="none" dirty="0">
              <a:solidFill>
                <a:schemeClr val="bg1"/>
              </a:solidFill>
              <a:latin typeface="Calibri"/>
              <a:ea typeface="Calibri"/>
              <a:cs typeface="Calibri"/>
              <a:sym typeface="Calibri"/>
            </a:endParaRPr>
          </a:p>
        </p:txBody>
      </p:sp>
      <p:sp>
        <p:nvSpPr>
          <p:cNvPr id="55" name="Google Shape;55;p5"/>
          <p:cNvSpPr/>
          <p:nvPr/>
        </p:nvSpPr>
        <p:spPr>
          <a:xfrm>
            <a:off x="7726680" y="91440"/>
            <a:ext cx="694944" cy="69494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0F9A94"/>
          </a:solidFill>
          <a:ln w="12700" cap="flat" cmpd="sng">
            <a:solidFill>
              <a:srgbClr val="0F9A9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5"/>
          <p:cNvSpPr/>
          <p:nvPr/>
        </p:nvSpPr>
        <p:spPr>
          <a:xfrm>
            <a:off x="274320" y="1005840"/>
            <a:ext cx="4206240" cy="1828800"/>
          </a:xfrm>
          <a:prstGeom prst="rect">
            <a:avLst/>
          </a:prstGeom>
          <a:solidFill>
            <a:srgbClr val="E6EFF5"/>
          </a:solidFill>
          <a:ln w="9525" cap="flat" cmpd="sng">
            <a:solidFill>
              <a:srgbClr val="C8D8E4"/>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411480" y="1060704"/>
            <a:ext cx="393192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C7873"/>
              </a:buClr>
              <a:buSzPts val="1400"/>
              <a:buFont typeface="Arial"/>
              <a:buNone/>
            </a:pPr>
            <a:r>
              <a:rPr lang="en-US" sz="1400" b="1" i="0" u="none" strike="noStrike" cap="none" dirty="0">
                <a:solidFill>
                  <a:srgbClr val="0C7873"/>
                </a:solidFill>
                <a:latin typeface="Arial"/>
                <a:ea typeface="Arial"/>
                <a:cs typeface="Arial"/>
                <a:sym typeface="Arial"/>
              </a:rPr>
              <a:t>What I Learned</a:t>
            </a:r>
            <a:endParaRPr sz="1400" b="0" i="0" u="none" strike="noStrike" cap="none" dirty="0">
              <a:solidFill>
                <a:schemeClr val="dk1"/>
              </a:solidFill>
              <a:latin typeface="Calibri"/>
              <a:ea typeface="Calibri"/>
              <a:cs typeface="Calibri"/>
              <a:sym typeface="Calibri"/>
            </a:endParaRPr>
          </a:p>
        </p:txBody>
      </p:sp>
      <p:sp>
        <p:nvSpPr>
          <p:cNvPr id="59" name="Google Shape;59;p5"/>
          <p:cNvSpPr/>
          <p:nvPr/>
        </p:nvSpPr>
        <p:spPr>
          <a:xfrm>
            <a:off x="411480" y="1431036"/>
            <a:ext cx="3931920" cy="1298448"/>
          </a:xfrm>
          <a:prstGeom prst="rect">
            <a:avLst/>
          </a:prstGeom>
          <a:noFill/>
          <a:ln>
            <a:noFill/>
          </a:ln>
        </p:spPr>
        <p:txBody>
          <a:bodyPr spcFirstLastPara="1" wrap="square" lIns="91425" tIns="45700" rIns="91425" bIns="45700" anchor="t" anchorCtr="0">
            <a:noAutofit/>
          </a:bodyPr>
          <a:lstStyle/>
          <a:p>
            <a:pPr marL="171450" lvl="0" indent="-171450">
              <a:buFont typeface="Arial" panose="020B0604020202020204" pitchFamily="34" charset="0"/>
              <a:buChar char="•"/>
            </a:pPr>
            <a:r>
              <a:rPr lang="en-IN" sz="1200" dirty="0"/>
              <a:t>Organised my email inbox with folders and email rules</a:t>
            </a:r>
          </a:p>
          <a:p>
            <a:pPr marL="171450" lvl="0" indent="-171450">
              <a:buFont typeface="Arial" panose="020B0604020202020204" pitchFamily="34" charset="0"/>
              <a:buChar char="•"/>
            </a:pPr>
            <a:r>
              <a:rPr lang="en-IN" sz="1200" dirty="0"/>
              <a:t>Planned meetings and maintained calendar</a:t>
            </a:r>
          </a:p>
          <a:p>
            <a:pPr marL="171450" lvl="0" indent="-171450">
              <a:buFont typeface="Arial" panose="020B0604020202020204" pitchFamily="34" charset="0"/>
              <a:buChar char="•"/>
            </a:pPr>
            <a:r>
              <a:rPr lang="en-IN" sz="1200" dirty="0"/>
              <a:t>Compose professional emails that are properly formatted</a:t>
            </a:r>
          </a:p>
          <a:p>
            <a:pPr marL="171450" indent="-171450">
              <a:buFont typeface="Arial" panose="020B0604020202020204" pitchFamily="34" charset="0"/>
              <a:buChar char="•"/>
            </a:pPr>
            <a:r>
              <a:rPr lang="en-IN" sz="1200" dirty="0"/>
              <a:t>Completed a LinkedIn Learning Outlook Course</a:t>
            </a:r>
            <a:endParaRPr sz="1200" b="0" i="0" u="none" strike="noStrike" cap="none" dirty="0">
              <a:solidFill>
                <a:schemeClr val="dk1"/>
              </a:solidFill>
              <a:latin typeface="Calibri"/>
              <a:ea typeface="Calibri"/>
              <a:cs typeface="Calibri"/>
              <a:sym typeface="Calibri"/>
            </a:endParaRPr>
          </a:p>
        </p:txBody>
      </p:sp>
      <p:sp>
        <p:nvSpPr>
          <p:cNvPr id="60" name="Google Shape;60;p5"/>
          <p:cNvSpPr/>
          <p:nvPr/>
        </p:nvSpPr>
        <p:spPr>
          <a:xfrm>
            <a:off x="4663440" y="1005840"/>
            <a:ext cx="4206240" cy="1828800"/>
          </a:xfrm>
          <a:prstGeom prst="rect">
            <a:avLst/>
          </a:prstGeom>
          <a:solidFill>
            <a:srgbClr val="E6EFF5"/>
          </a:solidFill>
          <a:ln w="9525" cap="flat" cmpd="sng">
            <a:solidFill>
              <a:srgbClr val="C8D8E4"/>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5"/>
          <p:cNvSpPr/>
          <p:nvPr/>
        </p:nvSpPr>
        <p:spPr>
          <a:xfrm>
            <a:off x="4800600" y="1060704"/>
            <a:ext cx="393192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C7873"/>
              </a:buClr>
              <a:buSzPts val="1400"/>
              <a:buFont typeface="Arial"/>
              <a:buNone/>
            </a:pPr>
            <a:r>
              <a:rPr lang="en-US" sz="1400" b="1" i="0" u="none" strike="noStrike" cap="none" dirty="0">
                <a:solidFill>
                  <a:srgbClr val="0C7873"/>
                </a:solidFill>
                <a:latin typeface="Arial"/>
                <a:ea typeface="Arial"/>
                <a:cs typeface="Arial"/>
                <a:sym typeface="Arial"/>
              </a:rPr>
              <a:t>How I Used It</a:t>
            </a:r>
            <a:endParaRPr sz="1400" b="0" i="0" u="none" strike="noStrike" cap="none" dirty="0">
              <a:solidFill>
                <a:schemeClr val="dk1"/>
              </a:solidFill>
              <a:latin typeface="Calibri"/>
              <a:ea typeface="Calibri"/>
              <a:cs typeface="Calibri"/>
              <a:sym typeface="Calibri"/>
            </a:endParaRPr>
          </a:p>
        </p:txBody>
      </p:sp>
      <p:sp>
        <p:nvSpPr>
          <p:cNvPr id="62" name="Google Shape;62;p5"/>
          <p:cNvSpPr/>
          <p:nvPr/>
        </p:nvSpPr>
        <p:spPr>
          <a:xfrm>
            <a:off x="4800600" y="1444752"/>
            <a:ext cx="3538728" cy="897004"/>
          </a:xfrm>
          <a:prstGeom prst="rect">
            <a:avLst/>
          </a:prstGeom>
          <a:noFill/>
          <a:ln>
            <a:noFill/>
          </a:ln>
        </p:spPr>
        <p:txBody>
          <a:bodyPr spcFirstLastPara="1" wrap="square" lIns="91425" tIns="45700" rIns="91425" bIns="45700" anchor="t" anchorCtr="0">
            <a:noAutofit/>
          </a:bodyPr>
          <a:lstStyle/>
          <a:p>
            <a:pPr marL="171450" lvl="0" indent="-171450">
              <a:buFont typeface="Arial" panose="020B0604020202020204" pitchFamily="34" charset="0"/>
              <a:buChar char="•"/>
            </a:pPr>
            <a:r>
              <a:rPr lang="en-IN" sz="1200" dirty="0"/>
              <a:t>Sent emails to classmates and tutors professionally</a:t>
            </a:r>
          </a:p>
          <a:p>
            <a:pPr marL="171450" lvl="0" indent="-171450">
              <a:buFont typeface="Arial" panose="020B0604020202020204" pitchFamily="34" charset="0"/>
              <a:buChar char="•"/>
            </a:pPr>
            <a:r>
              <a:rPr lang="en-IN" sz="1200" dirty="0"/>
              <a:t>Scheduled my study times on the calendar</a:t>
            </a:r>
          </a:p>
          <a:p>
            <a:pPr marL="171450" lvl="0" indent="-171450">
              <a:buFont typeface="Arial" panose="020B0604020202020204" pitchFamily="34" charset="0"/>
              <a:buChar char="•"/>
            </a:pPr>
            <a:r>
              <a:rPr lang="en-IN" sz="1200" dirty="0"/>
              <a:t>Use folders for my email box to organize my emails</a:t>
            </a:r>
          </a:p>
        </p:txBody>
      </p:sp>
      <p:sp>
        <p:nvSpPr>
          <p:cNvPr id="63" name="Google Shape;63;p5"/>
          <p:cNvSpPr/>
          <p:nvPr/>
        </p:nvSpPr>
        <p:spPr>
          <a:xfrm>
            <a:off x="274320" y="2944368"/>
            <a:ext cx="8595360" cy="1417320"/>
          </a:xfrm>
          <a:prstGeom prst="rect">
            <a:avLst/>
          </a:prstGeom>
          <a:solidFill>
            <a:srgbClr val="0070C0"/>
          </a:solidFill>
          <a:ln w="12700" cap="flat" cmpd="sng">
            <a:solidFill>
              <a:srgbClr val="1A2C42"/>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a:off x="438912" y="2999232"/>
            <a:ext cx="822960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ECFCC"/>
              </a:buClr>
              <a:buSzPts val="1400"/>
              <a:buFont typeface="Arial"/>
              <a:buNone/>
            </a:pPr>
            <a:r>
              <a:rPr lang="en-US" sz="1400" b="1" i="0" u="none" strike="noStrike" cap="none" dirty="0">
                <a:solidFill>
                  <a:srgbClr val="8ECFCC"/>
                </a:solidFill>
                <a:latin typeface="Arial"/>
                <a:ea typeface="Arial"/>
                <a:cs typeface="Arial"/>
                <a:sym typeface="Arial"/>
              </a:rPr>
              <a:t>How I Will Apply It in My Career</a:t>
            </a:r>
            <a:endParaRPr sz="1400" b="0" i="0" u="none" strike="noStrike" cap="none" dirty="0">
              <a:solidFill>
                <a:schemeClr val="dk1"/>
              </a:solidFill>
              <a:latin typeface="Calibri"/>
              <a:ea typeface="Calibri"/>
              <a:cs typeface="Calibri"/>
              <a:sym typeface="Calibri"/>
            </a:endParaRPr>
          </a:p>
        </p:txBody>
      </p:sp>
      <p:sp>
        <p:nvSpPr>
          <p:cNvPr id="65" name="Google Shape;65;p5"/>
          <p:cNvSpPr/>
          <p:nvPr/>
        </p:nvSpPr>
        <p:spPr>
          <a:xfrm>
            <a:off x="438912" y="3346704"/>
            <a:ext cx="8229600" cy="914400"/>
          </a:xfrm>
          <a:prstGeom prst="rect">
            <a:avLst/>
          </a:prstGeom>
          <a:noFill/>
          <a:ln>
            <a:noFill/>
          </a:ln>
        </p:spPr>
        <p:txBody>
          <a:bodyPr spcFirstLastPara="1" wrap="square" lIns="91425" tIns="45700" rIns="91425" bIns="45700" anchor="t" anchorCtr="0">
            <a:noAutofit/>
          </a:bodyPr>
          <a:lstStyle/>
          <a:p>
            <a:pPr marL="171450" lvl="0" indent="-171450">
              <a:buFont typeface="Arial" panose="020B0604020202020204" pitchFamily="34" charset="0"/>
              <a:buChar char="•"/>
            </a:pPr>
            <a:r>
              <a:rPr lang="en-IN" sz="1200" dirty="0">
                <a:solidFill>
                  <a:schemeClr val="bg1"/>
                </a:solidFill>
              </a:rPr>
              <a:t>Send and receive emails every day in Outlook, in a professional manner, in any workplace</a:t>
            </a:r>
          </a:p>
          <a:p>
            <a:pPr marL="171450" lvl="0" indent="-171450">
              <a:buFont typeface="Arial" panose="020B0604020202020204" pitchFamily="34" charset="0"/>
              <a:buChar char="•"/>
            </a:pPr>
            <a:r>
              <a:rPr lang="en-IN" sz="1200" dirty="0">
                <a:solidFill>
                  <a:schemeClr val="bg1"/>
                </a:solidFill>
              </a:rPr>
              <a:t>Use the calendar tool to schedule meetings and plan tasks</a:t>
            </a:r>
          </a:p>
          <a:p>
            <a:pPr marL="171450" indent="-171450">
              <a:buFont typeface="Arial" panose="020B0604020202020204" pitchFamily="34" charset="0"/>
              <a:buChar char="•"/>
            </a:pPr>
            <a:r>
              <a:rPr lang="en-US" sz="1200" dirty="0">
                <a:solidFill>
                  <a:schemeClr val="bg1"/>
                </a:solidFill>
              </a:rPr>
              <a:t>The Outlook program helped me hone the organisational and communication abilities highlighted in my JISC profile.</a:t>
            </a:r>
          </a:p>
          <a:p>
            <a:pPr marL="171450" indent="-171450">
              <a:buFont typeface="Arial" panose="020B0604020202020204" pitchFamily="34" charset="0"/>
              <a:buChar char="•"/>
            </a:pPr>
            <a:r>
              <a:rPr lang="en-US" sz="1200" dirty="0">
                <a:solidFill>
                  <a:schemeClr val="bg1"/>
                </a:solidFill>
              </a:rPr>
              <a:t>Digital Learning Activities and Digital Skills for Work were further strengthened by skills in professional communication, email management, and calendar planning.</a:t>
            </a:r>
            <a:endParaRPr sz="1200" b="0" i="0" u="none" strike="noStrike" cap="none" dirty="0">
              <a:solidFill>
                <a:schemeClr val="bg1"/>
              </a:solidFill>
              <a:latin typeface="Calibri"/>
              <a:ea typeface="Calibri"/>
              <a:cs typeface="Calibri"/>
              <a:sym typeface="Calibri"/>
            </a:endParaRPr>
          </a:p>
        </p:txBody>
      </p:sp>
      <p:sp>
        <p:nvSpPr>
          <p:cNvPr id="66" name="Google Shape;66;p5"/>
          <p:cNvSpPr/>
          <p:nvPr/>
        </p:nvSpPr>
        <p:spPr>
          <a:xfrm>
            <a:off x="137160" y="4608576"/>
            <a:ext cx="8595360" cy="2560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5A7285"/>
              </a:buClr>
              <a:buSzPts val="1000"/>
              <a:buFont typeface="Arial"/>
              <a:buNone/>
            </a:pPr>
            <a:r>
              <a:rPr lang="en-US" sz="1000" b="0" i="1" u="none" strike="noStrike" cap="none" dirty="0">
                <a:solidFill>
                  <a:schemeClr val="tx1"/>
                </a:solidFill>
                <a:latin typeface="Arial"/>
                <a:ea typeface="Arial"/>
                <a:cs typeface="Arial"/>
                <a:sym typeface="Arial"/>
              </a:rPr>
              <a:t>Microsoft (2026) | LinkedIn Learning – Customize the Outlook Inbox certificate completed</a:t>
            </a:r>
            <a:endParaRPr sz="1000" b="0" i="0" u="none" strike="noStrike" cap="none" dirty="0">
              <a:solidFill>
                <a:schemeClr val="tx1"/>
              </a:solidFill>
              <a:latin typeface="Calibri"/>
              <a:ea typeface="Calibri"/>
              <a:cs typeface="Calibri"/>
              <a:sym typeface="Calibri"/>
            </a:endParaRPr>
          </a:p>
        </p:txBody>
      </p:sp>
      <p:pic>
        <p:nvPicPr>
          <p:cNvPr id="2050" name="Picture 2" descr="Email communication logo Images - Free Download on Magnific (formerly Freepik)">
            <a:extLst>
              <a:ext uri="{FF2B5EF4-FFF2-40B4-BE49-F238E27FC236}">
                <a16:creationId xmlns:a16="http://schemas.microsoft.com/office/drawing/2014/main" xmlns="" id="{824CA8F1-54FE-B619-16A3-47F0DBA4DB1B}"/>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184578" y="-63310"/>
            <a:ext cx="959422" cy="95942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6"/>
          <p:cNvSpPr/>
          <p:nvPr/>
        </p:nvSpPr>
        <p:spPr>
          <a:xfrm>
            <a:off x="0" y="0"/>
            <a:ext cx="9144000" cy="914400"/>
          </a:xfrm>
          <a:prstGeom prst="rect">
            <a:avLst/>
          </a:prstGeom>
          <a:solidFill>
            <a:srgbClr val="0070C0"/>
          </a:solidFill>
          <a:ln w="12700" cap="flat" cmpd="sng">
            <a:solidFill>
              <a:srgbClr val="1A2C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a:off x="320040" y="73152"/>
            <a:ext cx="8503920"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500"/>
              <a:buFont typeface="Arial"/>
              <a:buNone/>
            </a:pPr>
            <a:r>
              <a:rPr lang="en-US" sz="2500" b="1" i="0" u="none" strike="noStrike" cap="none" dirty="0">
                <a:solidFill>
                  <a:srgbClr val="FFFFFF"/>
                </a:solidFill>
                <a:latin typeface="Arial"/>
                <a:ea typeface="Arial"/>
                <a:cs typeface="Arial"/>
                <a:sym typeface="Arial"/>
              </a:rPr>
              <a:t>LinkedIn &amp; LinkedIn Learning</a:t>
            </a:r>
            <a:endParaRPr sz="2500" b="0" i="0" u="none" strike="noStrike" cap="none" dirty="0">
              <a:solidFill>
                <a:schemeClr val="dk1"/>
              </a:solidFill>
              <a:latin typeface="Calibri"/>
              <a:ea typeface="Calibri"/>
              <a:cs typeface="Calibri"/>
              <a:sym typeface="Calibri"/>
            </a:endParaRPr>
          </a:p>
        </p:txBody>
      </p:sp>
      <p:sp>
        <p:nvSpPr>
          <p:cNvPr id="74" name="Google Shape;74;p6"/>
          <p:cNvSpPr/>
          <p:nvPr/>
        </p:nvSpPr>
        <p:spPr>
          <a:xfrm>
            <a:off x="320040" y="585216"/>
            <a:ext cx="8503920"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8ECFCC"/>
              </a:buClr>
              <a:buSzPts val="1200"/>
              <a:buFont typeface="Arial"/>
              <a:buNone/>
            </a:pPr>
            <a:r>
              <a:rPr lang="en-US" sz="1200" b="0" i="1" u="none" strike="noStrike" cap="none" dirty="0">
                <a:solidFill>
                  <a:srgbClr val="8ECFCC"/>
                </a:solidFill>
                <a:latin typeface="Arial"/>
                <a:ea typeface="Arial"/>
                <a:cs typeface="Arial"/>
                <a:sym typeface="Arial"/>
              </a:rPr>
              <a:t>Week 3 · Professional networking and online certificate courses</a:t>
            </a:r>
            <a:endParaRPr sz="1200" b="0" i="0" u="none" strike="noStrike" cap="none" dirty="0">
              <a:solidFill>
                <a:schemeClr val="dk1"/>
              </a:solidFill>
              <a:latin typeface="Calibri"/>
              <a:ea typeface="Calibri"/>
              <a:cs typeface="Calibri"/>
              <a:sym typeface="Calibri"/>
            </a:endParaRPr>
          </a:p>
        </p:txBody>
      </p:sp>
      <p:sp>
        <p:nvSpPr>
          <p:cNvPr id="75" name="Google Shape;75;p6"/>
          <p:cNvSpPr/>
          <p:nvPr/>
        </p:nvSpPr>
        <p:spPr>
          <a:xfrm>
            <a:off x="7726680" y="91440"/>
            <a:ext cx="694944" cy="69494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0F9A94"/>
          </a:solidFill>
          <a:ln w="12700" cap="flat" cmpd="sng">
            <a:solidFill>
              <a:srgbClr val="0F9A9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6"/>
          <p:cNvSpPr/>
          <p:nvPr/>
        </p:nvSpPr>
        <p:spPr>
          <a:xfrm>
            <a:off x="274320" y="1005840"/>
            <a:ext cx="2834640" cy="3337560"/>
          </a:xfrm>
          <a:prstGeom prst="rect">
            <a:avLst/>
          </a:prstGeom>
          <a:solidFill>
            <a:srgbClr val="E6EFF5"/>
          </a:solidFill>
          <a:ln w="9525" cap="flat" cmpd="sng">
            <a:solidFill>
              <a:srgbClr val="C8D8E4"/>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6"/>
          <p:cNvSpPr/>
          <p:nvPr/>
        </p:nvSpPr>
        <p:spPr>
          <a:xfrm>
            <a:off x="402336" y="1060704"/>
            <a:ext cx="2578608"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C7873"/>
              </a:buClr>
              <a:buSzPts val="1350"/>
              <a:buFont typeface="Arial"/>
              <a:buNone/>
            </a:pPr>
            <a:r>
              <a:rPr lang="en-US" sz="1350" b="1" i="0" u="none" strike="noStrike" cap="none" dirty="0">
                <a:solidFill>
                  <a:srgbClr val="0C7873"/>
                </a:solidFill>
                <a:latin typeface="Arial"/>
                <a:ea typeface="Arial"/>
                <a:cs typeface="Arial"/>
                <a:sym typeface="Arial"/>
              </a:rPr>
              <a:t>LinkedIn Profile</a:t>
            </a:r>
            <a:endParaRPr sz="1350" b="0" i="0" u="none" strike="noStrike" cap="none" dirty="0">
              <a:solidFill>
                <a:schemeClr val="dk1"/>
              </a:solidFill>
              <a:latin typeface="Calibri"/>
              <a:ea typeface="Calibri"/>
              <a:cs typeface="Calibri"/>
              <a:sym typeface="Calibri"/>
            </a:endParaRPr>
          </a:p>
        </p:txBody>
      </p:sp>
      <p:sp>
        <p:nvSpPr>
          <p:cNvPr id="79" name="Google Shape;79;p6"/>
          <p:cNvSpPr/>
          <p:nvPr/>
        </p:nvSpPr>
        <p:spPr>
          <a:xfrm>
            <a:off x="402336" y="1463040"/>
            <a:ext cx="2578608" cy="2743200"/>
          </a:xfrm>
          <a:prstGeom prst="rect">
            <a:avLst/>
          </a:prstGeom>
          <a:noFill/>
          <a:ln>
            <a:noFill/>
          </a:ln>
        </p:spPr>
        <p:txBody>
          <a:bodyPr spcFirstLastPara="1" wrap="square" lIns="91425" tIns="45700" rIns="91425" bIns="45700" anchor="t" anchorCtr="0">
            <a:noAutofit/>
          </a:bodyPr>
          <a:lstStyle/>
          <a:p>
            <a:pPr marL="285750" lvl="0" indent="-285750">
              <a:buFont typeface="Arial" panose="020B0604020202020204" pitchFamily="34" charset="0"/>
              <a:buChar char="•"/>
            </a:pPr>
            <a:r>
              <a:rPr lang="en-IN" dirty="0"/>
              <a:t>Developed and enhanced my LinkedIn profile</a:t>
            </a:r>
          </a:p>
          <a:p>
            <a:pPr marL="285750" lvl="0" indent="-285750">
              <a:buFont typeface="Arial" panose="020B0604020202020204" pitchFamily="34" charset="0"/>
              <a:buChar char="•"/>
            </a:pPr>
            <a:r>
              <a:rPr lang="en-IN" dirty="0"/>
              <a:t>Read about the successful people's profile for tips</a:t>
            </a:r>
          </a:p>
          <a:p>
            <a:pPr marL="285750" indent="-285750">
              <a:buFont typeface="Arial" panose="020B0604020202020204" pitchFamily="34" charset="0"/>
              <a:buChar char="•"/>
            </a:pPr>
            <a:r>
              <a:rPr lang="en-IN" dirty="0"/>
              <a:t>Understood the importance of having a strong profile for the job search process</a:t>
            </a:r>
            <a:endParaRPr sz="1250" b="0" i="0" u="none" strike="noStrike" cap="none" dirty="0">
              <a:solidFill>
                <a:schemeClr val="dk1"/>
              </a:solidFill>
              <a:latin typeface="Calibri"/>
              <a:ea typeface="Calibri"/>
              <a:cs typeface="Calibri"/>
              <a:sym typeface="Calibri"/>
            </a:endParaRPr>
          </a:p>
        </p:txBody>
      </p:sp>
      <p:sp>
        <p:nvSpPr>
          <p:cNvPr id="80" name="Google Shape;80;p6"/>
          <p:cNvSpPr/>
          <p:nvPr/>
        </p:nvSpPr>
        <p:spPr>
          <a:xfrm>
            <a:off x="3246120" y="1005840"/>
            <a:ext cx="2834640" cy="3337560"/>
          </a:xfrm>
          <a:prstGeom prst="rect">
            <a:avLst/>
          </a:prstGeom>
          <a:solidFill>
            <a:srgbClr val="0070C0"/>
          </a:solidFill>
          <a:ln w="9525" cap="flat" cmpd="sng">
            <a:solidFill>
              <a:srgbClr val="1A2C42"/>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6"/>
          <p:cNvSpPr/>
          <p:nvPr/>
        </p:nvSpPr>
        <p:spPr>
          <a:xfrm>
            <a:off x="3374136" y="1060704"/>
            <a:ext cx="2578608"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ECFCC"/>
              </a:buClr>
              <a:buSzPts val="1350"/>
              <a:buFont typeface="Arial"/>
              <a:buNone/>
            </a:pPr>
            <a:r>
              <a:rPr lang="en-US" sz="1350" b="1" i="0" u="none" strike="noStrike" cap="none" dirty="0">
                <a:solidFill>
                  <a:srgbClr val="8ECFCC"/>
                </a:solidFill>
                <a:latin typeface="Arial"/>
                <a:ea typeface="Arial"/>
                <a:cs typeface="Arial"/>
                <a:sym typeface="Arial"/>
              </a:rPr>
              <a:t>LinkedIn Learning</a:t>
            </a:r>
            <a:endParaRPr sz="1350" b="0" i="0" u="none" strike="noStrike" cap="none" dirty="0">
              <a:solidFill>
                <a:schemeClr val="dk1"/>
              </a:solidFill>
              <a:latin typeface="Calibri"/>
              <a:ea typeface="Calibri"/>
              <a:cs typeface="Calibri"/>
              <a:sym typeface="Calibri"/>
            </a:endParaRPr>
          </a:p>
        </p:txBody>
      </p:sp>
      <p:sp>
        <p:nvSpPr>
          <p:cNvPr id="82" name="Google Shape;82;p6"/>
          <p:cNvSpPr/>
          <p:nvPr/>
        </p:nvSpPr>
        <p:spPr>
          <a:xfrm>
            <a:off x="3374136" y="1463040"/>
            <a:ext cx="2578608" cy="2743200"/>
          </a:xfrm>
          <a:prstGeom prst="rect">
            <a:avLst/>
          </a:prstGeom>
          <a:noFill/>
          <a:ln>
            <a:noFill/>
          </a:ln>
        </p:spPr>
        <p:txBody>
          <a:bodyPr spcFirstLastPara="1" wrap="square" lIns="91425" tIns="45700" rIns="91425" bIns="45700" anchor="t" anchorCtr="0">
            <a:noAutofit/>
          </a:bodyPr>
          <a:lstStyle/>
          <a:p>
            <a:pPr marL="285750" lvl="0" indent="-285750">
              <a:buFont typeface="Arial" panose="020B0604020202020204" pitchFamily="34" charset="0"/>
              <a:buChar char="•"/>
            </a:pPr>
            <a:r>
              <a:rPr lang="en-IN" dirty="0">
                <a:solidFill>
                  <a:schemeClr val="bg1"/>
                </a:solidFill>
              </a:rPr>
              <a:t>Office 365 LinkedIn Learning courses completed</a:t>
            </a:r>
          </a:p>
          <a:p>
            <a:pPr marL="285750" lvl="0" indent="-285750">
              <a:buFont typeface="Arial" panose="020B0604020202020204" pitchFamily="34" charset="0"/>
              <a:buChar char="•"/>
            </a:pPr>
            <a:r>
              <a:rPr lang="en-IN" dirty="0">
                <a:solidFill>
                  <a:schemeClr val="bg1"/>
                </a:solidFill>
              </a:rPr>
              <a:t>Learned certificates I can present to employers</a:t>
            </a:r>
          </a:p>
          <a:p>
            <a:pPr marL="285750" lvl="0" indent="-285750">
              <a:buFont typeface="Arial" panose="020B0604020202020204" pitchFamily="34" charset="0"/>
              <a:buChar char="•"/>
            </a:pPr>
            <a:r>
              <a:rPr lang="en-IN" dirty="0">
                <a:solidFill>
                  <a:schemeClr val="bg1"/>
                </a:solidFill>
              </a:rPr>
              <a:t>Accessed courses through UWTSD HWB student portal</a:t>
            </a:r>
          </a:p>
        </p:txBody>
      </p:sp>
      <p:sp>
        <p:nvSpPr>
          <p:cNvPr id="83" name="Google Shape;83;p6"/>
          <p:cNvSpPr/>
          <p:nvPr/>
        </p:nvSpPr>
        <p:spPr>
          <a:xfrm>
            <a:off x="6217920" y="1005840"/>
            <a:ext cx="2834640" cy="3337560"/>
          </a:xfrm>
          <a:prstGeom prst="rect">
            <a:avLst/>
          </a:prstGeom>
          <a:solidFill>
            <a:srgbClr val="E6EFF5"/>
          </a:solidFill>
          <a:ln w="9525" cap="flat" cmpd="sng">
            <a:solidFill>
              <a:srgbClr val="C8D8E4"/>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6"/>
          <p:cNvSpPr/>
          <p:nvPr/>
        </p:nvSpPr>
        <p:spPr>
          <a:xfrm>
            <a:off x="6345936" y="1060704"/>
            <a:ext cx="2578608"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C7873"/>
              </a:buClr>
              <a:buSzPts val="1350"/>
              <a:buFont typeface="Arial"/>
              <a:buNone/>
            </a:pPr>
            <a:r>
              <a:rPr lang="en-US" sz="1350" b="1" i="0" u="none" strike="noStrike" cap="none" dirty="0">
                <a:solidFill>
                  <a:srgbClr val="0C7873"/>
                </a:solidFill>
                <a:latin typeface="Arial"/>
                <a:ea typeface="Arial"/>
                <a:cs typeface="Arial"/>
                <a:sym typeface="Arial"/>
              </a:rPr>
              <a:t>Career Impact</a:t>
            </a:r>
            <a:endParaRPr sz="1350" b="0" i="0" u="none" strike="noStrike" cap="none" dirty="0">
              <a:solidFill>
                <a:schemeClr val="dk1"/>
              </a:solidFill>
              <a:latin typeface="Calibri"/>
              <a:ea typeface="Calibri"/>
              <a:cs typeface="Calibri"/>
              <a:sym typeface="Calibri"/>
            </a:endParaRPr>
          </a:p>
        </p:txBody>
      </p:sp>
      <p:sp>
        <p:nvSpPr>
          <p:cNvPr id="85" name="Google Shape;85;p6"/>
          <p:cNvSpPr/>
          <p:nvPr/>
        </p:nvSpPr>
        <p:spPr>
          <a:xfrm>
            <a:off x="6345936" y="1463040"/>
            <a:ext cx="2578608" cy="2743200"/>
          </a:xfrm>
          <a:prstGeom prst="rect">
            <a:avLst/>
          </a:prstGeom>
          <a:noFill/>
          <a:ln>
            <a:noFill/>
          </a:ln>
        </p:spPr>
        <p:txBody>
          <a:bodyPr spcFirstLastPara="1" wrap="square" lIns="91425" tIns="45700" rIns="91425" bIns="45700" anchor="t" anchorCtr="0">
            <a:noAutofit/>
          </a:bodyPr>
          <a:lstStyle/>
          <a:p>
            <a:pPr marL="285750" lvl="0" indent="-285750">
              <a:buFont typeface="Arial" panose="020B0604020202020204" pitchFamily="34" charset="0"/>
              <a:buChar char="•"/>
            </a:pPr>
            <a:r>
              <a:rPr lang="en-IN" dirty="0"/>
              <a:t>80% to 87% of all recruiters are using LinkedIn to hire</a:t>
            </a:r>
          </a:p>
          <a:p>
            <a:pPr marL="285750" lvl="0" indent="-285750">
              <a:buFont typeface="Arial" panose="020B0604020202020204" pitchFamily="34" charset="0"/>
              <a:buChar char="•"/>
            </a:pPr>
            <a:r>
              <a:rPr lang="en-IN" dirty="0"/>
              <a:t>Interview chance is 71% higher with full profile</a:t>
            </a:r>
          </a:p>
          <a:p>
            <a:pPr marL="285750" lvl="0" indent="-285750">
              <a:buFont typeface="Arial" panose="020B0604020202020204" pitchFamily="34" charset="0"/>
              <a:buChar char="•"/>
            </a:pPr>
            <a:r>
              <a:rPr lang="en-IN" dirty="0"/>
              <a:t>756 million users, 57 million companies listed</a:t>
            </a:r>
          </a:p>
        </p:txBody>
      </p:sp>
      <p:sp>
        <p:nvSpPr>
          <p:cNvPr id="86" name="Google Shape;86;p6"/>
          <p:cNvSpPr/>
          <p:nvPr/>
        </p:nvSpPr>
        <p:spPr>
          <a:xfrm>
            <a:off x="274320" y="4453128"/>
            <a:ext cx="8595360" cy="502920"/>
          </a:xfrm>
          <a:prstGeom prst="rect">
            <a:avLst/>
          </a:prstGeom>
          <a:solidFill>
            <a:srgbClr val="0C7873"/>
          </a:solidFill>
          <a:ln w="12700" cap="flat" cmpd="sng">
            <a:solidFill>
              <a:srgbClr val="0C787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6"/>
          <p:cNvSpPr/>
          <p:nvPr/>
        </p:nvSpPr>
        <p:spPr>
          <a:xfrm>
            <a:off x="365760" y="4489704"/>
            <a:ext cx="8412480" cy="402336"/>
          </a:xfrm>
          <a:prstGeom prst="rect">
            <a:avLst/>
          </a:prstGeom>
          <a:noFill/>
          <a:ln>
            <a:noFill/>
          </a:ln>
        </p:spPr>
        <p:txBody>
          <a:bodyPr spcFirstLastPara="1" wrap="square" lIns="91425" tIns="45700" rIns="91425" bIns="45700" anchor="ctr" anchorCtr="0">
            <a:noAutofit/>
          </a:bodyPr>
          <a:lstStyle/>
          <a:p>
            <a:r>
              <a:rPr lang="en-US" sz="1200" i="1" dirty="0">
                <a:solidFill>
                  <a:schemeClr val="bg1"/>
                </a:solidFill>
              </a:rPr>
              <a:t>Based on my JISC evaluation, Digital Identity Management is proficient and developing my LinkedIn profile and obtaining LinkedIn Learning certifications enhanced my skills in this area making me more marketable to potential employers.</a:t>
            </a:r>
            <a:endParaRPr lang="en-IN" sz="1200" dirty="0">
              <a:solidFill>
                <a:schemeClr val="bg1"/>
              </a:solidFill>
            </a:endParaRPr>
          </a:p>
        </p:txBody>
      </p:sp>
      <p:pic>
        <p:nvPicPr>
          <p:cNvPr id="3074" name="Picture 2">
            <a:extLst>
              <a:ext uri="{FF2B5EF4-FFF2-40B4-BE49-F238E27FC236}">
                <a16:creationId xmlns:a16="http://schemas.microsoft.com/office/drawing/2014/main" xmlns="" id="{40C16815-E43A-6549-DB19-147265E541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2410" y="91440"/>
            <a:ext cx="754380" cy="7543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7"/>
          <p:cNvSpPr/>
          <p:nvPr/>
        </p:nvSpPr>
        <p:spPr>
          <a:xfrm>
            <a:off x="0" y="0"/>
            <a:ext cx="9144000" cy="914400"/>
          </a:xfrm>
          <a:prstGeom prst="rect">
            <a:avLst/>
          </a:prstGeom>
          <a:solidFill>
            <a:srgbClr val="0070C0"/>
          </a:solidFill>
          <a:ln w="12700" cap="flat" cmpd="sng">
            <a:solidFill>
              <a:srgbClr val="1A2C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320040" y="73152"/>
            <a:ext cx="8503920"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500"/>
              <a:buFont typeface="Arial"/>
              <a:buNone/>
            </a:pPr>
            <a:r>
              <a:rPr lang="en-US" sz="2500" b="1" i="0" u="none" strike="noStrike" cap="none" dirty="0">
                <a:solidFill>
                  <a:srgbClr val="FFFFFF"/>
                </a:solidFill>
                <a:latin typeface="Arial"/>
                <a:ea typeface="Arial"/>
                <a:cs typeface="Arial"/>
                <a:sym typeface="Arial"/>
              </a:rPr>
              <a:t>Microsoft PowerPoint – Presentations &amp; Design</a:t>
            </a:r>
            <a:endParaRPr sz="2500" b="0" i="0" u="none" strike="noStrike" cap="none" dirty="0">
              <a:solidFill>
                <a:schemeClr val="dk1"/>
              </a:solidFill>
              <a:latin typeface="Calibri"/>
              <a:ea typeface="Calibri"/>
              <a:cs typeface="Calibri"/>
              <a:sym typeface="Calibri"/>
            </a:endParaRPr>
          </a:p>
        </p:txBody>
      </p:sp>
      <p:sp>
        <p:nvSpPr>
          <p:cNvPr id="95" name="Google Shape;95;p7"/>
          <p:cNvSpPr/>
          <p:nvPr/>
        </p:nvSpPr>
        <p:spPr>
          <a:xfrm>
            <a:off x="320040" y="585216"/>
            <a:ext cx="8503920"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8ECFCC"/>
              </a:buClr>
              <a:buSzPts val="1200"/>
              <a:buFont typeface="Arial"/>
              <a:buNone/>
            </a:pPr>
            <a:r>
              <a:rPr lang="en-US" sz="1200" b="0" i="1" u="none" strike="noStrike" cap="none" dirty="0">
                <a:solidFill>
                  <a:schemeClr val="bg1"/>
                </a:solidFill>
                <a:latin typeface="Arial"/>
                <a:ea typeface="Arial"/>
                <a:cs typeface="Arial"/>
                <a:sym typeface="Arial"/>
              </a:rPr>
              <a:t>Week 5 · Creating professional and visually engaging slide decks</a:t>
            </a:r>
            <a:endParaRPr sz="1200" b="0" i="0" u="none" strike="noStrike" cap="none" dirty="0">
              <a:solidFill>
                <a:schemeClr val="bg1"/>
              </a:solidFill>
              <a:latin typeface="Calibri"/>
              <a:ea typeface="Calibri"/>
              <a:cs typeface="Calibri"/>
              <a:sym typeface="Calibri"/>
            </a:endParaRPr>
          </a:p>
        </p:txBody>
      </p:sp>
      <p:sp>
        <p:nvSpPr>
          <p:cNvPr id="96" name="Google Shape;96;p7"/>
          <p:cNvSpPr/>
          <p:nvPr/>
        </p:nvSpPr>
        <p:spPr>
          <a:xfrm>
            <a:off x="274320" y="1005840"/>
            <a:ext cx="4206240" cy="3621024"/>
          </a:xfrm>
          <a:prstGeom prst="rect">
            <a:avLst/>
          </a:prstGeom>
          <a:solidFill>
            <a:srgbClr val="0070C0"/>
          </a:solidFill>
          <a:ln w="12700" cap="flat" cmpd="sng">
            <a:solidFill>
              <a:srgbClr val="1A2C42"/>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7"/>
          <p:cNvSpPr/>
          <p:nvPr/>
        </p:nvSpPr>
        <p:spPr>
          <a:xfrm>
            <a:off x="438912" y="1060704"/>
            <a:ext cx="3877056"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ECFCC"/>
              </a:buClr>
              <a:buSzPts val="1400"/>
              <a:buFont typeface="Arial"/>
              <a:buNone/>
            </a:pPr>
            <a:r>
              <a:rPr lang="en-US" sz="1400" b="1" i="0" u="none" strike="noStrike" cap="none" dirty="0">
                <a:solidFill>
                  <a:srgbClr val="8ECFCC"/>
                </a:solidFill>
                <a:latin typeface="Arial"/>
                <a:ea typeface="Arial"/>
                <a:cs typeface="Arial"/>
                <a:sym typeface="Arial"/>
              </a:rPr>
              <a:t>What I Learned</a:t>
            </a:r>
            <a:endParaRPr sz="1400" b="0" i="0" u="none" strike="noStrike" cap="none" dirty="0">
              <a:solidFill>
                <a:schemeClr val="dk1"/>
              </a:solidFill>
              <a:latin typeface="Calibri"/>
              <a:ea typeface="Calibri"/>
              <a:cs typeface="Calibri"/>
              <a:sym typeface="Calibri"/>
            </a:endParaRPr>
          </a:p>
        </p:txBody>
      </p:sp>
      <p:sp>
        <p:nvSpPr>
          <p:cNvPr id="98" name="Google Shape;98;p7"/>
          <p:cNvSpPr/>
          <p:nvPr/>
        </p:nvSpPr>
        <p:spPr>
          <a:xfrm>
            <a:off x="438912" y="1341592"/>
            <a:ext cx="3877056" cy="3246120"/>
          </a:xfrm>
          <a:prstGeom prst="rect">
            <a:avLst/>
          </a:prstGeom>
          <a:noFill/>
          <a:ln>
            <a:noFill/>
          </a:ln>
        </p:spPr>
        <p:txBody>
          <a:bodyPr spcFirstLastPara="1" wrap="square" lIns="91425" tIns="45700" rIns="91425" bIns="45700" anchor="t" anchorCtr="0">
            <a:noAutofit/>
          </a:bodyPr>
          <a:lstStyle/>
          <a:p>
            <a:pPr marL="285750" lvl="0" indent="-285750">
              <a:buFont typeface="Arial" panose="020B0604020202020204" pitchFamily="34" charset="0"/>
              <a:buChar char="•"/>
            </a:pPr>
            <a:r>
              <a:rPr lang="en-IN" dirty="0">
                <a:solidFill>
                  <a:schemeClr val="bg1"/>
                </a:solidFill>
              </a:rPr>
              <a:t>Utilized slide layouts, themes and Slide master to maintain consistency of design</a:t>
            </a:r>
          </a:p>
          <a:p>
            <a:pPr marL="285750" lvl="0" indent="-285750">
              <a:buFont typeface="Arial" panose="020B0604020202020204" pitchFamily="34" charset="0"/>
              <a:buChar char="•"/>
            </a:pPr>
            <a:r>
              <a:rPr lang="en-IN" dirty="0">
                <a:solidFill>
                  <a:schemeClr val="bg1"/>
                </a:solidFill>
              </a:rPr>
              <a:t>Incorporated animation, transitions and Morph to help engage slides</a:t>
            </a:r>
          </a:p>
          <a:p>
            <a:pPr marL="285750" lvl="0" indent="-285750">
              <a:buFont typeface="Arial" panose="020B0604020202020204" pitchFamily="34" charset="0"/>
              <a:buChar char="•"/>
            </a:pPr>
            <a:r>
              <a:rPr lang="en-IN" dirty="0">
                <a:solidFill>
                  <a:schemeClr val="bg1"/>
                </a:solidFill>
              </a:rPr>
              <a:t>Recorded voice over and background music added to slides</a:t>
            </a:r>
          </a:p>
          <a:p>
            <a:pPr marL="285750" lvl="0" indent="-285750">
              <a:buFont typeface="Arial" panose="020B0604020202020204" pitchFamily="34" charset="0"/>
              <a:buChar char="•"/>
            </a:pPr>
            <a:r>
              <a:rPr lang="en-IN" dirty="0">
                <a:solidFill>
                  <a:schemeClr val="bg1"/>
                </a:solidFill>
              </a:rPr>
              <a:t>Inserted images, SmartArt and embedded video clips from YouTube</a:t>
            </a:r>
          </a:p>
          <a:p>
            <a:pPr marL="285750" lvl="0" indent="-285750">
              <a:buFont typeface="Arial" panose="020B0604020202020204" pitchFamily="34" charset="0"/>
              <a:buChar char="•"/>
            </a:pPr>
            <a:r>
              <a:rPr lang="en-IN" dirty="0">
                <a:solidFill>
                  <a:schemeClr val="bg1"/>
                </a:solidFill>
              </a:rPr>
              <a:t>Presentations saved and exported as PPTX and PDF files</a:t>
            </a:r>
          </a:p>
          <a:p>
            <a:pPr marL="285750" lvl="0" indent="-285750">
              <a:buFont typeface="Arial" panose="020B0604020202020204" pitchFamily="34" charset="0"/>
              <a:buChar char="•"/>
            </a:pPr>
            <a:r>
              <a:rPr lang="en-IN" dirty="0">
                <a:solidFill>
                  <a:schemeClr val="bg1"/>
                </a:solidFill>
              </a:rPr>
              <a:t>Shared in Outlook and displayed in PowerPoint Live in Teams</a:t>
            </a:r>
          </a:p>
          <a:p>
            <a:pPr marL="285750" lvl="0" indent="-285750">
              <a:buFont typeface="Arial" panose="020B0604020202020204" pitchFamily="34" charset="0"/>
              <a:buChar char="•"/>
            </a:pPr>
            <a:r>
              <a:rPr lang="en-US" dirty="0">
                <a:solidFill>
                  <a:schemeClr val="bg1"/>
                </a:solidFill>
              </a:rPr>
              <a:t>Developed digital creation skills through professional slide design.</a:t>
            </a:r>
            <a:endParaRPr lang="en-IN" dirty="0">
              <a:solidFill>
                <a:schemeClr val="bg1"/>
              </a:solidFill>
            </a:endParaRPr>
          </a:p>
        </p:txBody>
      </p:sp>
      <p:sp>
        <p:nvSpPr>
          <p:cNvPr id="99" name="Google Shape;99;p7"/>
          <p:cNvSpPr/>
          <p:nvPr/>
        </p:nvSpPr>
        <p:spPr>
          <a:xfrm>
            <a:off x="4754880" y="1005840"/>
            <a:ext cx="1993392" cy="1719072"/>
          </a:xfrm>
          <a:prstGeom prst="rect">
            <a:avLst/>
          </a:prstGeom>
          <a:solidFill>
            <a:srgbClr val="0C7873"/>
          </a:solidFill>
          <a:ln w="12700" cap="flat" cmpd="sng">
            <a:solidFill>
              <a:srgbClr val="0C7873"/>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7"/>
          <p:cNvSpPr/>
          <p:nvPr/>
        </p:nvSpPr>
        <p:spPr>
          <a:xfrm>
            <a:off x="4846320" y="1481328"/>
            <a:ext cx="1810512" cy="7680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50"/>
              <a:buFont typeface="Arial"/>
              <a:buNone/>
            </a:pPr>
            <a:r>
              <a:rPr lang="en-US" sz="1350" b="1" i="0" u="none" strike="noStrike" cap="none" dirty="0">
                <a:solidFill>
                  <a:srgbClr val="FFFFFF"/>
                </a:solidFill>
                <a:latin typeface="Arial"/>
                <a:ea typeface="Arial"/>
                <a:cs typeface="Arial"/>
                <a:sym typeface="Arial"/>
              </a:rPr>
              <a:t>Visual Design</a:t>
            </a:r>
            <a:endParaRPr sz="1350" b="0" i="0" u="none" strike="noStrike" cap="none" dirty="0">
              <a:solidFill>
                <a:schemeClr val="dk1"/>
              </a:solidFill>
              <a:latin typeface="Calibri"/>
              <a:ea typeface="Calibri"/>
              <a:cs typeface="Calibri"/>
              <a:sym typeface="Calibri"/>
            </a:endParaRPr>
          </a:p>
          <a:p>
            <a:pPr marL="0" marR="0" lvl="0" indent="0" algn="ctr" rtl="0">
              <a:spcBef>
                <a:spcPts val="0"/>
              </a:spcBef>
              <a:spcAft>
                <a:spcPts val="0"/>
              </a:spcAft>
              <a:buClr>
                <a:srgbClr val="FFFFFF"/>
              </a:buClr>
              <a:buSzPts val="1350"/>
              <a:buFont typeface="Arial"/>
              <a:buNone/>
            </a:pPr>
            <a:r>
              <a:rPr lang="en-US" sz="1350" b="1" i="0" u="none" strike="noStrike" cap="none" dirty="0">
                <a:solidFill>
                  <a:srgbClr val="FFFFFF"/>
                </a:solidFill>
                <a:latin typeface="Arial"/>
                <a:ea typeface="Arial"/>
                <a:cs typeface="Arial"/>
                <a:sym typeface="Arial"/>
              </a:rPr>
              <a:t>&amp; Layouts</a:t>
            </a:r>
            <a:endParaRPr sz="1350" b="0" i="0" u="none" strike="noStrike" cap="none" dirty="0">
              <a:solidFill>
                <a:schemeClr val="dk1"/>
              </a:solidFill>
              <a:latin typeface="Calibri"/>
              <a:ea typeface="Calibri"/>
              <a:cs typeface="Calibri"/>
              <a:sym typeface="Calibri"/>
            </a:endParaRPr>
          </a:p>
        </p:txBody>
      </p:sp>
      <p:sp>
        <p:nvSpPr>
          <p:cNvPr id="101" name="Google Shape;101;p7"/>
          <p:cNvSpPr/>
          <p:nvPr/>
        </p:nvSpPr>
        <p:spPr>
          <a:xfrm>
            <a:off x="6876288" y="1005840"/>
            <a:ext cx="1993392" cy="1719072"/>
          </a:xfrm>
          <a:prstGeom prst="rect">
            <a:avLst/>
          </a:prstGeom>
          <a:solidFill>
            <a:srgbClr val="5A7285"/>
          </a:solidFill>
          <a:ln w="12700" cap="flat" cmpd="sng">
            <a:solidFill>
              <a:srgbClr val="5A7285"/>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7"/>
          <p:cNvSpPr/>
          <p:nvPr/>
        </p:nvSpPr>
        <p:spPr>
          <a:xfrm>
            <a:off x="6967728" y="1481328"/>
            <a:ext cx="1810512" cy="7680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50"/>
              <a:buFont typeface="Arial"/>
              <a:buNone/>
            </a:pPr>
            <a:r>
              <a:rPr lang="en-US" sz="1350" b="1" i="0" u="none" strike="noStrike" cap="none">
                <a:solidFill>
                  <a:srgbClr val="FFFFFF"/>
                </a:solidFill>
                <a:latin typeface="Arial"/>
                <a:ea typeface="Arial"/>
                <a:cs typeface="Arial"/>
                <a:sym typeface="Arial"/>
              </a:rPr>
              <a:t>Animations &amp;</a:t>
            </a:r>
            <a:endParaRPr sz="1350" b="0" i="0" u="none" strike="noStrike" cap="none">
              <a:solidFill>
                <a:schemeClr val="dk1"/>
              </a:solidFill>
              <a:latin typeface="Calibri"/>
              <a:ea typeface="Calibri"/>
              <a:cs typeface="Calibri"/>
              <a:sym typeface="Calibri"/>
            </a:endParaRPr>
          </a:p>
          <a:p>
            <a:pPr marL="0" marR="0" lvl="0" indent="0" algn="ctr" rtl="0">
              <a:spcBef>
                <a:spcPts val="0"/>
              </a:spcBef>
              <a:spcAft>
                <a:spcPts val="0"/>
              </a:spcAft>
              <a:buClr>
                <a:srgbClr val="FFFFFF"/>
              </a:buClr>
              <a:buSzPts val="1350"/>
              <a:buFont typeface="Arial"/>
              <a:buNone/>
            </a:pPr>
            <a:r>
              <a:rPr lang="en-US" sz="1350" b="1" i="0" u="none" strike="noStrike" cap="none">
                <a:solidFill>
                  <a:srgbClr val="FFFFFF"/>
                </a:solidFill>
                <a:latin typeface="Arial"/>
                <a:ea typeface="Arial"/>
                <a:cs typeface="Arial"/>
                <a:sym typeface="Arial"/>
              </a:rPr>
              <a:t>Transitions</a:t>
            </a:r>
            <a:endParaRPr sz="1350" b="0" i="0" u="none" strike="noStrike" cap="none">
              <a:solidFill>
                <a:schemeClr val="dk1"/>
              </a:solidFill>
              <a:latin typeface="Calibri"/>
              <a:ea typeface="Calibri"/>
              <a:cs typeface="Calibri"/>
              <a:sym typeface="Calibri"/>
            </a:endParaRPr>
          </a:p>
        </p:txBody>
      </p:sp>
      <p:sp>
        <p:nvSpPr>
          <p:cNvPr id="103" name="Google Shape;103;p7"/>
          <p:cNvSpPr/>
          <p:nvPr/>
        </p:nvSpPr>
        <p:spPr>
          <a:xfrm>
            <a:off x="4754880" y="2907792"/>
            <a:ext cx="1993392" cy="1719072"/>
          </a:xfrm>
          <a:prstGeom prst="rect">
            <a:avLst/>
          </a:prstGeom>
          <a:solidFill>
            <a:srgbClr val="5A7285"/>
          </a:solidFill>
          <a:ln w="12700" cap="flat" cmpd="sng">
            <a:solidFill>
              <a:srgbClr val="5A7285"/>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7"/>
          <p:cNvSpPr/>
          <p:nvPr/>
        </p:nvSpPr>
        <p:spPr>
          <a:xfrm>
            <a:off x="4846320" y="3383280"/>
            <a:ext cx="1810512" cy="7680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50"/>
              <a:buFont typeface="Arial"/>
              <a:buNone/>
            </a:pPr>
            <a:r>
              <a:rPr lang="en-US" sz="1350" b="1" i="0" u="none" strike="noStrike" cap="none">
                <a:solidFill>
                  <a:srgbClr val="FFFFFF"/>
                </a:solidFill>
                <a:latin typeface="Arial"/>
                <a:ea typeface="Arial"/>
                <a:cs typeface="Arial"/>
                <a:sym typeface="Arial"/>
              </a:rPr>
              <a:t>Voice &amp; Video</a:t>
            </a:r>
            <a:endParaRPr sz="1350" b="0" i="0" u="none" strike="noStrike" cap="none">
              <a:solidFill>
                <a:schemeClr val="dk1"/>
              </a:solidFill>
              <a:latin typeface="Calibri"/>
              <a:ea typeface="Calibri"/>
              <a:cs typeface="Calibri"/>
              <a:sym typeface="Calibri"/>
            </a:endParaRPr>
          </a:p>
          <a:p>
            <a:pPr marL="0" marR="0" lvl="0" indent="0" algn="ctr" rtl="0">
              <a:spcBef>
                <a:spcPts val="0"/>
              </a:spcBef>
              <a:spcAft>
                <a:spcPts val="0"/>
              </a:spcAft>
              <a:buClr>
                <a:srgbClr val="FFFFFF"/>
              </a:buClr>
              <a:buSzPts val="1350"/>
              <a:buFont typeface="Arial"/>
              <a:buNone/>
            </a:pPr>
            <a:r>
              <a:rPr lang="en-US" sz="1350" b="1" i="0" u="none" strike="noStrike" cap="none">
                <a:solidFill>
                  <a:srgbClr val="FFFFFF"/>
                </a:solidFill>
                <a:latin typeface="Arial"/>
                <a:ea typeface="Arial"/>
                <a:cs typeface="Arial"/>
                <a:sym typeface="Arial"/>
              </a:rPr>
              <a:t>Integration</a:t>
            </a:r>
            <a:endParaRPr sz="1350" b="0" i="0" u="none" strike="noStrike" cap="none">
              <a:solidFill>
                <a:schemeClr val="dk1"/>
              </a:solidFill>
              <a:latin typeface="Calibri"/>
              <a:ea typeface="Calibri"/>
              <a:cs typeface="Calibri"/>
              <a:sym typeface="Calibri"/>
            </a:endParaRPr>
          </a:p>
        </p:txBody>
      </p:sp>
      <p:sp>
        <p:nvSpPr>
          <p:cNvPr id="105" name="Google Shape;105;p7"/>
          <p:cNvSpPr/>
          <p:nvPr/>
        </p:nvSpPr>
        <p:spPr>
          <a:xfrm>
            <a:off x="6876288" y="2907792"/>
            <a:ext cx="1993392" cy="1719072"/>
          </a:xfrm>
          <a:prstGeom prst="rect">
            <a:avLst/>
          </a:prstGeom>
          <a:solidFill>
            <a:srgbClr val="0C7873"/>
          </a:solidFill>
          <a:ln w="12700" cap="flat" cmpd="sng">
            <a:solidFill>
              <a:srgbClr val="0C7873"/>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7"/>
          <p:cNvSpPr/>
          <p:nvPr/>
        </p:nvSpPr>
        <p:spPr>
          <a:xfrm>
            <a:off x="6967728" y="3383280"/>
            <a:ext cx="1810512" cy="7680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50"/>
              <a:buFont typeface="Arial"/>
              <a:buNone/>
            </a:pPr>
            <a:r>
              <a:rPr lang="en-US" sz="1350" b="1" i="0" u="none" strike="noStrike" cap="none">
                <a:solidFill>
                  <a:srgbClr val="FFFFFF"/>
                </a:solidFill>
                <a:latin typeface="Arial"/>
                <a:ea typeface="Arial"/>
                <a:cs typeface="Arial"/>
                <a:sym typeface="Arial"/>
              </a:rPr>
              <a:t>Save, Export</a:t>
            </a:r>
            <a:endParaRPr sz="1350" b="0" i="0" u="none" strike="noStrike" cap="none">
              <a:solidFill>
                <a:schemeClr val="dk1"/>
              </a:solidFill>
              <a:latin typeface="Calibri"/>
              <a:ea typeface="Calibri"/>
              <a:cs typeface="Calibri"/>
              <a:sym typeface="Calibri"/>
            </a:endParaRPr>
          </a:p>
          <a:p>
            <a:pPr marL="0" marR="0" lvl="0" indent="0" algn="ctr" rtl="0">
              <a:spcBef>
                <a:spcPts val="0"/>
              </a:spcBef>
              <a:spcAft>
                <a:spcPts val="0"/>
              </a:spcAft>
              <a:buClr>
                <a:srgbClr val="FFFFFF"/>
              </a:buClr>
              <a:buSzPts val="1350"/>
              <a:buFont typeface="Arial"/>
              <a:buNone/>
            </a:pPr>
            <a:r>
              <a:rPr lang="en-US" sz="1350" b="1" i="0" u="none" strike="noStrike" cap="none">
                <a:solidFill>
                  <a:srgbClr val="FFFFFF"/>
                </a:solidFill>
                <a:latin typeface="Arial"/>
                <a:ea typeface="Arial"/>
                <a:cs typeface="Arial"/>
                <a:sym typeface="Arial"/>
              </a:rPr>
              <a:t>&amp; Share</a:t>
            </a:r>
            <a:endParaRPr sz="1350" b="0" i="0" u="none" strike="noStrike" cap="none">
              <a:solidFill>
                <a:schemeClr val="dk1"/>
              </a:solidFill>
              <a:latin typeface="Calibri"/>
              <a:ea typeface="Calibri"/>
              <a:cs typeface="Calibri"/>
              <a:sym typeface="Calibri"/>
            </a:endParaRPr>
          </a:p>
        </p:txBody>
      </p:sp>
      <p:sp>
        <p:nvSpPr>
          <p:cNvPr id="107" name="Google Shape;107;p7"/>
          <p:cNvSpPr/>
          <p:nvPr/>
        </p:nvSpPr>
        <p:spPr>
          <a:xfrm>
            <a:off x="274320" y="4718304"/>
            <a:ext cx="8595360" cy="368046"/>
          </a:xfrm>
          <a:prstGeom prst="rect">
            <a:avLst/>
          </a:prstGeom>
          <a:noFill/>
          <a:ln>
            <a:noFill/>
          </a:ln>
        </p:spPr>
        <p:txBody>
          <a:bodyPr spcFirstLastPara="1" wrap="square" lIns="91425" tIns="45700" rIns="91425" bIns="45700" anchor="ctr" anchorCtr="0">
            <a:noAutofit/>
          </a:bodyPr>
          <a:lstStyle/>
          <a:p>
            <a:pPr lvl="0" algn="ctr">
              <a:buClr>
                <a:srgbClr val="5A7285"/>
              </a:buClr>
              <a:buSzPts val="1000"/>
            </a:pPr>
            <a:r>
              <a:rPr lang="en-US" sz="1200" b="0" i="1" u="none" strike="noStrike" cap="none" dirty="0">
                <a:solidFill>
                  <a:schemeClr val="tx1"/>
                </a:solidFill>
                <a:latin typeface="Arial"/>
                <a:ea typeface="Arial"/>
                <a:cs typeface="Arial"/>
                <a:sym typeface="Arial"/>
              </a:rPr>
              <a:t>Reynolds (2008, p.25): ‘</a:t>
            </a:r>
            <a:r>
              <a:rPr lang="en-IN" sz="1200" i="1" dirty="0">
                <a:solidFill>
                  <a:schemeClr val="tx1"/>
                </a:solidFill>
              </a:rPr>
              <a:t>Design is more than decoration! </a:t>
            </a:r>
            <a:r>
              <a:rPr lang="en-US" sz="1200" i="1" dirty="0">
                <a:solidFill>
                  <a:schemeClr val="tx1"/>
                </a:solidFill>
              </a:rPr>
              <a:t>It's about clarifying information and making it more effective</a:t>
            </a:r>
            <a:r>
              <a:rPr lang="en-US" sz="1200" b="0" i="1" u="none" strike="noStrike" cap="none" dirty="0">
                <a:solidFill>
                  <a:schemeClr val="tx1"/>
                </a:solidFill>
                <a:latin typeface="Arial"/>
                <a:ea typeface="Arial"/>
                <a:cs typeface="Arial"/>
                <a:sym typeface="Arial"/>
              </a:rPr>
              <a:t>.’</a:t>
            </a:r>
          </a:p>
          <a:p>
            <a:pPr lvl="0" algn="ctr">
              <a:buClr>
                <a:srgbClr val="5A7285"/>
              </a:buClr>
              <a:buSzPts val="1000"/>
            </a:pPr>
            <a:r>
              <a:rPr lang="en-GB" sz="1200" b="0" i="1" u="none" strike="noStrike" cap="none" dirty="0">
                <a:solidFill>
                  <a:schemeClr val="tx1"/>
                </a:solidFill>
                <a:latin typeface="+mn-lt"/>
                <a:ea typeface="Calibri"/>
                <a:cs typeface="Calibri"/>
                <a:sym typeface="Calibri"/>
              </a:rPr>
              <a:t>JISC Digital Capability - Digital Creation (Capable)</a:t>
            </a:r>
            <a:endParaRPr sz="1200" b="0" i="1" u="none" strike="noStrike" cap="none" dirty="0">
              <a:solidFill>
                <a:schemeClr val="tx1"/>
              </a:solidFill>
              <a:latin typeface="+mn-lt"/>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8"/>
          <p:cNvSpPr/>
          <p:nvPr/>
        </p:nvSpPr>
        <p:spPr>
          <a:xfrm>
            <a:off x="0" y="0"/>
            <a:ext cx="9144000" cy="914400"/>
          </a:xfrm>
          <a:prstGeom prst="rect">
            <a:avLst/>
          </a:prstGeom>
          <a:solidFill>
            <a:srgbClr val="0070C0"/>
          </a:solidFill>
          <a:ln w="12700" cap="flat" cmpd="sng">
            <a:solidFill>
              <a:srgbClr val="1A2C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8"/>
          <p:cNvSpPr/>
          <p:nvPr/>
        </p:nvSpPr>
        <p:spPr>
          <a:xfrm>
            <a:off x="320040" y="73152"/>
            <a:ext cx="8503920"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500"/>
              <a:buFont typeface="Arial"/>
              <a:buNone/>
            </a:pPr>
            <a:r>
              <a:rPr lang="en-US" sz="2500" b="1" i="0" u="none" strike="noStrike" cap="none" dirty="0">
                <a:solidFill>
                  <a:srgbClr val="FFFFFF"/>
                </a:solidFill>
                <a:latin typeface="Arial"/>
                <a:ea typeface="Arial"/>
                <a:cs typeface="Arial"/>
                <a:sym typeface="Arial"/>
              </a:rPr>
              <a:t>Data Analysis with Excel &amp; AI Tools</a:t>
            </a:r>
            <a:endParaRPr sz="2500" b="0" i="0" u="none" strike="noStrike" cap="none" dirty="0">
              <a:solidFill>
                <a:schemeClr val="dk1"/>
              </a:solidFill>
              <a:latin typeface="Calibri"/>
              <a:ea typeface="Calibri"/>
              <a:cs typeface="Calibri"/>
              <a:sym typeface="Calibri"/>
            </a:endParaRPr>
          </a:p>
        </p:txBody>
      </p:sp>
      <p:sp>
        <p:nvSpPr>
          <p:cNvPr id="115" name="Google Shape;115;p8"/>
          <p:cNvSpPr/>
          <p:nvPr/>
        </p:nvSpPr>
        <p:spPr>
          <a:xfrm>
            <a:off x="320040" y="585216"/>
            <a:ext cx="8503920"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8ECFCC"/>
              </a:buClr>
              <a:buSzPts val="1200"/>
              <a:buFont typeface="Arial"/>
              <a:buNone/>
            </a:pPr>
            <a:r>
              <a:rPr lang="en-US" sz="1200" b="0" i="1" u="none" strike="noStrike" cap="none" dirty="0">
                <a:solidFill>
                  <a:schemeClr val="bg1"/>
                </a:solidFill>
                <a:latin typeface="Arial"/>
                <a:ea typeface="Arial"/>
                <a:cs typeface="Arial"/>
                <a:sym typeface="Arial"/>
              </a:rPr>
              <a:t>Week 7 &amp; 8 · Using data and AI skills to make better decisions</a:t>
            </a:r>
            <a:endParaRPr sz="1200" b="0" i="0" u="none" strike="noStrike" cap="none" dirty="0">
              <a:solidFill>
                <a:schemeClr val="bg1"/>
              </a:solidFill>
              <a:latin typeface="Calibri"/>
              <a:ea typeface="Calibri"/>
              <a:cs typeface="Calibri"/>
              <a:sym typeface="Calibri"/>
            </a:endParaRPr>
          </a:p>
        </p:txBody>
      </p:sp>
      <p:sp>
        <p:nvSpPr>
          <p:cNvPr id="116" name="Google Shape;116;p8"/>
          <p:cNvSpPr/>
          <p:nvPr/>
        </p:nvSpPr>
        <p:spPr>
          <a:xfrm>
            <a:off x="7726680" y="91440"/>
            <a:ext cx="694944" cy="69494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0F9A94"/>
          </a:solidFill>
          <a:ln w="12700" cap="flat" cmpd="sng">
            <a:solidFill>
              <a:srgbClr val="0F9A9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17" name="Google Shape;117;p8" descr="preencoded.png"/>
          <p:cNvPicPr preferRelativeResize="0"/>
          <p:nvPr/>
        </p:nvPicPr>
        <p:blipFill rotWithShape="1">
          <a:blip r:embed="rId3">
            <a:alphaModFix/>
          </a:blip>
          <a:srcRect/>
          <a:stretch/>
        </p:blipFill>
        <p:spPr>
          <a:xfrm>
            <a:off x="7790688" y="155448"/>
            <a:ext cx="566928" cy="566928"/>
          </a:xfrm>
          <a:prstGeom prst="rect">
            <a:avLst/>
          </a:prstGeom>
          <a:noFill/>
          <a:ln>
            <a:noFill/>
          </a:ln>
        </p:spPr>
      </p:pic>
      <p:sp>
        <p:nvSpPr>
          <p:cNvPr id="118" name="Google Shape;118;p8"/>
          <p:cNvSpPr/>
          <p:nvPr/>
        </p:nvSpPr>
        <p:spPr>
          <a:xfrm>
            <a:off x="274320" y="1005840"/>
            <a:ext cx="4206240" cy="2011680"/>
          </a:xfrm>
          <a:prstGeom prst="rect">
            <a:avLst/>
          </a:prstGeom>
          <a:solidFill>
            <a:srgbClr val="E6EFF5"/>
          </a:solidFill>
          <a:ln w="9525" cap="flat" cmpd="sng">
            <a:solidFill>
              <a:srgbClr val="C8D8E4"/>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8"/>
          <p:cNvSpPr/>
          <p:nvPr/>
        </p:nvSpPr>
        <p:spPr>
          <a:xfrm>
            <a:off x="411480" y="1060704"/>
            <a:ext cx="393192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C7873"/>
              </a:buClr>
              <a:buSzPts val="1300"/>
              <a:buFont typeface="Arial"/>
              <a:buNone/>
            </a:pPr>
            <a:r>
              <a:rPr lang="en-US" sz="1300" b="1" i="0" u="none" strike="noStrike" cap="none" dirty="0">
                <a:solidFill>
                  <a:srgbClr val="0C7873"/>
                </a:solidFill>
                <a:latin typeface="Arial"/>
                <a:ea typeface="Arial"/>
                <a:cs typeface="Arial"/>
                <a:sym typeface="Arial"/>
              </a:rPr>
              <a:t>Excel – Data Analysis (Week 7)</a:t>
            </a:r>
            <a:endParaRPr sz="1300" b="0" i="0" u="none" strike="noStrike" cap="none" dirty="0">
              <a:solidFill>
                <a:schemeClr val="dk1"/>
              </a:solidFill>
              <a:latin typeface="Calibri"/>
              <a:ea typeface="Calibri"/>
              <a:cs typeface="Calibri"/>
              <a:sym typeface="Calibri"/>
            </a:endParaRPr>
          </a:p>
        </p:txBody>
      </p:sp>
      <p:sp>
        <p:nvSpPr>
          <p:cNvPr id="120" name="Google Shape;120;p8"/>
          <p:cNvSpPr/>
          <p:nvPr/>
        </p:nvSpPr>
        <p:spPr>
          <a:xfrm>
            <a:off x="411480" y="1444752"/>
            <a:ext cx="3931920" cy="1481328"/>
          </a:xfrm>
          <a:prstGeom prst="rect">
            <a:avLst/>
          </a:prstGeom>
          <a:noFill/>
          <a:ln>
            <a:noFill/>
          </a:ln>
        </p:spPr>
        <p:txBody>
          <a:bodyPr spcFirstLastPara="1" wrap="square" lIns="91425" tIns="45700" rIns="91425" bIns="45700" anchor="t" anchorCtr="0">
            <a:noAutofit/>
          </a:bodyPr>
          <a:lstStyle/>
          <a:p>
            <a:pPr marL="285750" lvl="0" indent="-285750">
              <a:buFont typeface="Arial" panose="020B0604020202020204" pitchFamily="34" charset="0"/>
              <a:buChar char="•"/>
            </a:pPr>
            <a:r>
              <a:rPr lang="en-IN" sz="1200" dirty="0"/>
              <a:t>Created a spreadsheet using formulas and functions</a:t>
            </a:r>
          </a:p>
          <a:p>
            <a:pPr marL="285750" lvl="0" indent="-285750">
              <a:buFont typeface="Arial" panose="020B0604020202020204" pitchFamily="34" charset="0"/>
              <a:buChar char="•"/>
            </a:pPr>
            <a:r>
              <a:rPr lang="en-IN" sz="1200" dirty="0"/>
              <a:t>Produced charts and graphs to represent data clearly</a:t>
            </a:r>
          </a:p>
          <a:p>
            <a:pPr marL="285750" lvl="0" indent="-285750">
              <a:buFont typeface="Arial" panose="020B0604020202020204" pitchFamily="34" charset="0"/>
              <a:buChar char="•"/>
            </a:pPr>
            <a:r>
              <a:rPr lang="en-IN" sz="1200" dirty="0"/>
              <a:t>Utilized filters, sorting, and data analysis tools</a:t>
            </a:r>
          </a:p>
          <a:p>
            <a:pPr marL="285750" indent="-285750">
              <a:buFont typeface="Arial" panose="020B0604020202020204" pitchFamily="34" charset="0"/>
              <a:buChar char="•"/>
            </a:pPr>
            <a:r>
              <a:rPr lang="en-IN" sz="1200" dirty="0"/>
              <a:t>This is my Task 2 submission made in an excel spreadsheet</a:t>
            </a:r>
            <a:endParaRPr sz="1200" b="0" i="0" u="none" strike="noStrike" cap="none" dirty="0">
              <a:solidFill>
                <a:schemeClr val="dk1"/>
              </a:solidFill>
              <a:latin typeface="Calibri"/>
              <a:ea typeface="Calibri"/>
              <a:cs typeface="Calibri"/>
              <a:sym typeface="Calibri"/>
            </a:endParaRPr>
          </a:p>
        </p:txBody>
      </p:sp>
      <p:sp>
        <p:nvSpPr>
          <p:cNvPr id="121" name="Google Shape;121;p8"/>
          <p:cNvSpPr/>
          <p:nvPr/>
        </p:nvSpPr>
        <p:spPr>
          <a:xfrm>
            <a:off x="4663440" y="1005840"/>
            <a:ext cx="4206240" cy="2011680"/>
          </a:xfrm>
          <a:prstGeom prst="rect">
            <a:avLst/>
          </a:prstGeom>
          <a:solidFill>
            <a:srgbClr val="E6EFF5"/>
          </a:solidFill>
          <a:ln w="9525" cap="flat" cmpd="sng">
            <a:solidFill>
              <a:srgbClr val="C8D8E4"/>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8"/>
          <p:cNvSpPr/>
          <p:nvPr/>
        </p:nvSpPr>
        <p:spPr>
          <a:xfrm>
            <a:off x="4800600" y="1046416"/>
            <a:ext cx="393192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C7873"/>
              </a:buClr>
              <a:buSzPts val="1300"/>
              <a:buFont typeface="Arial"/>
              <a:buNone/>
            </a:pPr>
            <a:r>
              <a:rPr lang="en-US" sz="1300" b="1" i="0" u="none" strike="noStrike" cap="none" dirty="0">
                <a:solidFill>
                  <a:srgbClr val="0C7873"/>
                </a:solidFill>
                <a:latin typeface="Arial"/>
                <a:ea typeface="Arial"/>
                <a:cs typeface="Arial"/>
                <a:sym typeface="Arial"/>
              </a:rPr>
              <a:t>AI Tools &amp; Microsoft Forms (Week 8)</a:t>
            </a:r>
            <a:endParaRPr sz="1300" b="0" i="0" u="none" strike="noStrike" cap="none" dirty="0">
              <a:solidFill>
                <a:schemeClr val="dk1"/>
              </a:solidFill>
              <a:latin typeface="Calibri"/>
              <a:ea typeface="Calibri"/>
              <a:cs typeface="Calibri"/>
              <a:sym typeface="Calibri"/>
            </a:endParaRPr>
          </a:p>
        </p:txBody>
      </p:sp>
      <p:sp>
        <p:nvSpPr>
          <p:cNvPr id="123" name="Google Shape;123;p8"/>
          <p:cNvSpPr/>
          <p:nvPr/>
        </p:nvSpPr>
        <p:spPr>
          <a:xfrm>
            <a:off x="4800600" y="1309016"/>
            <a:ext cx="3931920" cy="1701360"/>
          </a:xfrm>
          <a:prstGeom prst="rect">
            <a:avLst/>
          </a:prstGeom>
          <a:noFill/>
          <a:ln>
            <a:noFill/>
          </a:ln>
        </p:spPr>
        <p:txBody>
          <a:bodyPr spcFirstLastPara="1" wrap="square" lIns="91425" tIns="45700" rIns="91425" bIns="45700" anchor="t" anchorCtr="0">
            <a:noAutofit/>
          </a:bodyPr>
          <a:lstStyle/>
          <a:p>
            <a:pPr marL="285750" lvl="0" indent="-285750">
              <a:buFont typeface="Arial" panose="020B0604020202020204" pitchFamily="34" charset="0"/>
              <a:buChar char="•"/>
            </a:pPr>
            <a:r>
              <a:rPr lang="en-IN" sz="1050" dirty="0"/>
              <a:t>Discovered how AI tools, such as Copilot, can assist with study</a:t>
            </a:r>
          </a:p>
          <a:p>
            <a:pPr marL="285750" lvl="0" indent="-285750">
              <a:buFont typeface="Arial" panose="020B0604020202020204" pitchFamily="34" charset="0"/>
              <a:buChar char="•"/>
            </a:pPr>
            <a:r>
              <a:rPr lang="en-IN" sz="1050" dirty="0"/>
              <a:t>Designed a Microsoft Form to gather audience feedback</a:t>
            </a:r>
          </a:p>
          <a:p>
            <a:pPr marL="285750" lvl="0" indent="-285750">
              <a:buFont typeface="Arial" panose="020B0604020202020204" pitchFamily="34" charset="0"/>
              <a:buChar char="•"/>
            </a:pPr>
            <a:r>
              <a:rPr lang="en-IN" sz="1050" dirty="0"/>
              <a:t>Recognized the responsible use of AI in academic assignments</a:t>
            </a:r>
          </a:p>
          <a:p>
            <a:pPr marL="285750" lvl="0" indent="-285750">
              <a:buFont typeface="Arial" panose="020B0604020202020204" pitchFamily="34" charset="0"/>
              <a:buChar char="•"/>
            </a:pPr>
            <a:r>
              <a:rPr lang="en-US" sz="1050" dirty="0"/>
              <a:t>Through the use of Excel, Microsoft Forms, and AI, I was able to enhance data analysis, decision making, and responsible technology utilisation - abilities which were indicated in my JISC exam as aspects of digital problem solving.</a:t>
            </a:r>
            <a:endParaRPr lang="en-IN" sz="1050" dirty="0"/>
          </a:p>
        </p:txBody>
      </p:sp>
      <p:sp>
        <p:nvSpPr>
          <p:cNvPr id="124" name="Google Shape;124;p8"/>
          <p:cNvSpPr/>
          <p:nvPr/>
        </p:nvSpPr>
        <p:spPr>
          <a:xfrm>
            <a:off x="274320" y="3127248"/>
            <a:ext cx="8595360" cy="1201865"/>
          </a:xfrm>
          <a:prstGeom prst="rect">
            <a:avLst/>
          </a:prstGeom>
          <a:solidFill>
            <a:srgbClr val="0070C0"/>
          </a:solidFill>
          <a:ln w="12700" cap="flat" cmpd="sng">
            <a:solidFill>
              <a:srgbClr val="1A2C42"/>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8"/>
          <p:cNvSpPr/>
          <p:nvPr/>
        </p:nvSpPr>
        <p:spPr>
          <a:xfrm>
            <a:off x="438912" y="3182112"/>
            <a:ext cx="822960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ECFCC"/>
              </a:buClr>
              <a:buSzPts val="1400"/>
              <a:buFont typeface="Arial"/>
              <a:buNone/>
            </a:pPr>
            <a:r>
              <a:rPr lang="en-US" sz="1400" b="1" i="0" u="none" strike="noStrike" cap="none" dirty="0">
                <a:solidFill>
                  <a:srgbClr val="8ECFCC"/>
                </a:solidFill>
                <a:latin typeface="Arial"/>
                <a:ea typeface="Arial"/>
                <a:cs typeface="Arial"/>
                <a:sym typeface="Arial"/>
              </a:rPr>
              <a:t>How I Will Apply It in My Career</a:t>
            </a:r>
            <a:endParaRPr sz="1400" b="0" i="0" u="none" strike="noStrike" cap="none" dirty="0">
              <a:solidFill>
                <a:schemeClr val="dk1"/>
              </a:solidFill>
              <a:latin typeface="Calibri"/>
              <a:ea typeface="Calibri"/>
              <a:cs typeface="Calibri"/>
              <a:sym typeface="Calibri"/>
            </a:endParaRPr>
          </a:p>
        </p:txBody>
      </p:sp>
      <p:sp>
        <p:nvSpPr>
          <p:cNvPr id="126" name="Google Shape;126;p8"/>
          <p:cNvSpPr/>
          <p:nvPr/>
        </p:nvSpPr>
        <p:spPr>
          <a:xfrm>
            <a:off x="438912" y="3529584"/>
            <a:ext cx="8229600" cy="896112"/>
          </a:xfrm>
          <a:prstGeom prst="rect">
            <a:avLst/>
          </a:prstGeom>
          <a:noFill/>
          <a:ln>
            <a:noFill/>
          </a:ln>
        </p:spPr>
        <p:txBody>
          <a:bodyPr spcFirstLastPara="1" wrap="square" lIns="91425" tIns="45700" rIns="91425" bIns="45700" anchor="t" anchorCtr="0">
            <a:noAutofit/>
          </a:bodyPr>
          <a:lstStyle/>
          <a:p>
            <a:pPr marL="285750" lvl="0" indent="-285750">
              <a:buFont typeface="Arial" panose="020B0604020202020204" pitchFamily="34" charset="0"/>
              <a:buChar char="•"/>
            </a:pPr>
            <a:r>
              <a:rPr lang="en-IN" sz="1200" dirty="0">
                <a:solidFill>
                  <a:schemeClr val="bg1"/>
                </a:solidFill>
              </a:rPr>
              <a:t>Track, analyse and present data clearly using Excel at work</a:t>
            </a:r>
          </a:p>
          <a:p>
            <a:pPr marL="285750" lvl="0" indent="-285750">
              <a:buFont typeface="Arial" panose="020B0604020202020204" pitchFamily="34" charset="0"/>
              <a:buChar char="•"/>
            </a:pPr>
            <a:r>
              <a:rPr lang="en-IN" sz="1200" dirty="0">
                <a:solidFill>
                  <a:schemeClr val="bg1"/>
                </a:solidFill>
              </a:rPr>
              <a:t>Collect feedback from customers or colleagues using Microsoft Forms</a:t>
            </a:r>
          </a:p>
          <a:p>
            <a:pPr marL="285750" lvl="0" indent="-285750">
              <a:buFont typeface="Arial" panose="020B0604020202020204" pitchFamily="34" charset="0"/>
              <a:buChar char="•"/>
            </a:pPr>
            <a:r>
              <a:rPr lang="en-IN" sz="1200" dirty="0">
                <a:solidFill>
                  <a:schemeClr val="bg1"/>
                </a:solidFill>
              </a:rPr>
              <a:t>Utilize AI tools to boost efficiency and improve decision-making in my future career</a:t>
            </a:r>
          </a:p>
        </p:txBody>
      </p:sp>
      <p:sp>
        <p:nvSpPr>
          <p:cNvPr id="127" name="Google Shape;127;p8"/>
          <p:cNvSpPr/>
          <p:nvPr/>
        </p:nvSpPr>
        <p:spPr>
          <a:xfrm>
            <a:off x="274320" y="4383977"/>
            <a:ext cx="8595360" cy="672655"/>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5A7285"/>
              </a:buClr>
              <a:buSzPts val="1000"/>
              <a:buFont typeface="Arial"/>
              <a:buNone/>
            </a:pPr>
            <a:r>
              <a:rPr lang="en-US" sz="1000" b="0" i="1" u="none" strike="noStrike" cap="none" dirty="0">
                <a:solidFill>
                  <a:schemeClr val="tx1"/>
                </a:solidFill>
                <a:latin typeface="Arial"/>
                <a:ea typeface="Arial"/>
                <a:cs typeface="Arial"/>
                <a:sym typeface="Arial"/>
              </a:rPr>
              <a:t>Communication, professional identity, digital problem-solving, along with confidence with Microsoft 365 were the areas where I noticed the most progress when comparing my levels of competence before and after the module.</a:t>
            </a:r>
          </a:p>
          <a:p>
            <a:pPr marL="0" marR="0" lvl="0" indent="0" algn="ctr" rtl="0">
              <a:spcBef>
                <a:spcPts val="0"/>
              </a:spcBef>
              <a:spcAft>
                <a:spcPts val="0"/>
              </a:spcAft>
              <a:buClr>
                <a:srgbClr val="5A7285"/>
              </a:buClr>
              <a:buSzPts val="1000"/>
              <a:buFont typeface="Arial"/>
              <a:buNone/>
            </a:pPr>
            <a:endParaRPr lang="en-US" sz="1000" b="0" i="1" u="none" strike="noStrike" cap="none" dirty="0">
              <a:solidFill>
                <a:schemeClr val="tx1"/>
              </a:solidFill>
              <a:latin typeface="Arial"/>
              <a:ea typeface="Arial"/>
              <a:cs typeface="Arial"/>
              <a:sym typeface="Arial"/>
            </a:endParaRPr>
          </a:p>
          <a:p>
            <a:pPr marL="0" marR="0" lvl="0" indent="0" algn="ctr" rtl="0">
              <a:spcBef>
                <a:spcPts val="0"/>
              </a:spcBef>
              <a:spcAft>
                <a:spcPts val="0"/>
              </a:spcAft>
              <a:buClr>
                <a:srgbClr val="5A7285"/>
              </a:buClr>
              <a:buSzPts val="1000"/>
              <a:buFont typeface="Arial"/>
              <a:buNone/>
            </a:pPr>
            <a:r>
              <a:rPr lang="en-US" sz="1000" b="0" i="1" u="none" strike="noStrike" cap="none" dirty="0">
                <a:solidFill>
                  <a:schemeClr val="tx1"/>
                </a:solidFill>
                <a:latin typeface="Arial"/>
                <a:ea typeface="Arial"/>
                <a:cs typeface="Arial"/>
                <a:sym typeface="Arial"/>
              </a:rPr>
              <a:t>Microsoft (2026) | JISC (2026) | LinkedIn Learning – Excel &amp; AI certificates completed</a:t>
            </a:r>
            <a:endParaRPr sz="1000" b="0" i="0" u="none" strike="noStrike" cap="none" dirty="0">
              <a:solidFill>
                <a:schemeClr val="tx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9"/>
          <p:cNvSpPr/>
          <p:nvPr/>
        </p:nvSpPr>
        <p:spPr>
          <a:xfrm>
            <a:off x="0" y="0"/>
            <a:ext cx="9144000" cy="914400"/>
          </a:xfrm>
          <a:prstGeom prst="rect">
            <a:avLst/>
          </a:prstGeom>
          <a:solidFill>
            <a:srgbClr val="0070C0"/>
          </a:solidFill>
          <a:ln w="12700" cap="flat" cmpd="sng">
            <a:solidFill>
              <a:srgbClr val="1A2C4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9"/>
          <p:cNvSpPr/>
          <p:nvPr/>
        </p:nvSpPr>
        <p:spPr>
          <a:xfrm>
            <a:off x="320040" y="73152"/>
            <a:ext cx="8503920"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500"/>
              <a:buFont typeface="Arial"/>
              <a:buNone/>
            </a:pPr>
            <a:r>
              <a:rPr lang="en-US" sz="2500" b="1" i="0" u="none" strike="noStrike" cap="none" dirty="0">
                <a:solidFill>
                  <a:srgbClr val="FFFFFF"/>
                </a:solidFill>
                <a:latin typeface="Arial"/>
                <a:ea typeface="Arial"/>
                <a:cs typeface="Arial"/>
                <a:sym typeface="Arial"/>
              </a:rPr>
              <a:t>Reflection, Conclusion &amp; How I Will Apply These Skills</a:t>
            </a:r>
            <a:endParaRPr sz="2500" b="0" i="0" u="none" strike="noStrike" cap="none" dirty="0">
              <a:solidFill>
                <a:schemeClr val="dk1"/>
              </a:solidFill>
              <a:latin typeface="Calibri"/>
              <a:ea typeface="Calibri"/>
              <a:cs typeface="Calibri"/>
              <a:sym typeface="Calibri"/>
            </a:endParaRPr>
          </a:p>
        </p:txBody>
      </p:sp>
      <p:sp>
        <p:nvSpPr>
          <p:cNvPr id="135" name="Google Shape;135;p9"/>
          <p:cNvSpPr/>
          <p:nvPr/>
        </p:nvSpPr>
        <p:spPr>
          <a:xfrm>
            <a:off x="320040" y="585216"/>
            <a:ext cx="8503920"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8ECFCC"/>
              </a:buClr>
              <a:buSzPts val="1200"/>
              <a:buFont typeface="Arial"/>
              <a:buNone/>
            </a:pPr>
            <a:r>
              <a:rPr lang="en-US" sz="1200" b="0" i="1" u="none" strike="noStrike" cap="none" dirty="0">
                <a:solidFill>
                  <a:srgbClr val="8ECFCC"/>
                </a:solidFill>
                <a:latin typeface="Arial"/>
                <a:ea typeface="Arial"/>
                <a:cs typeface="Arial"/>
                <a:sym typeface="Arial"/>
              </a:rPr>
              <a:t>Linking JISC Digital Capability to my academic studies and future career</a:t>
            </a:r>
            <a:endParaRPr sz="1200" b="0" i="0" u="none" strike="noStrike" cap="none" dirty="0">
              <a:solidFill>
                <a:schemeClr val="dk1"/>
              </a:solidFill>
              <a:latin typeface="Calibri"/>
              <a:ea typeface="Calibri"/>
              <a:cs typeface="Calibri"/>
              <a:sym typeface="Calibri"/>
            </a:endParaRPr>
          </a:p>
        </p:txBody>
      </p:sp>
      <p:sp>
        <p:nvSpPr>
          <p:cNvPr id="136" name="Google Shape;136;p9"/>
          <p:cNvSpPr/>
          <p:nvPr/>
        </p:nvSpPr>
        <p:spPr>
          <a:xfrm>
            <a:off x="274320" y="1005840"/>
            <a:ext cx="4206240" cy="2148840"/>
          </a:xfrm>
          <a:prstGeom prst="rect">
            <a:avLst/>
          </a:prstGeom>
          <a:solidFill>
            <a:srgbClr val="E6EFF5"/>
          </a:solidFill>
          <a:ln w="9525" cap="flat" cmpd="sng">
            <a:solidFill>
              <a:srgbClr val="C8D8E4"/>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9"/>
          <p:cNvSpPr/>
          <p:nvPr/>
        </p:nvSpPr>
        <p:spPr>
          <a:xfrm>
            <a:off x="411480" y="1060704"/>
            <a:ext cx="393192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C7873"/>
              </a:buClr>
              <a:buSzPts val="1300"/>
              <a:buFont typeface="Arial"/>
              <a:buNone/>
            </a:pPr>
            <a:r>
              <a:rPr lang="en-US" sz="1300" b="1" i="0" u="none" strike="noStrike" cap="none" dirty="0">
                <a:solidFill>
                  <a:srgbClr val="0C7873"/>
                </a:solidFill>
                <a:latin typeface="Arial"/>
                <a:ea typeface="Arial"/>
                <a:cs typeface="Arial"/>
                <a:sym typeface="Arial"/>
              </a:rPr>
              <a:t>Reflection – What I Have Learned</a:t>
            </a:r>
            <a:endParaRPr sz="1300" b="0" i="0" u="none" strike="noStrike" cap="none" dirty="0">
              <a:solidFill>
                <a:schemeClr val="dk1"/>
              </a:solidFill>
              <a:latin typeface="Calibri"/>
              <a:ea typeface="Calibri"/>
              <a:cs typeface="Calibri"/>
              <a:sym typeface="Calibri"/>
            </a:endParaRPr>
          </a:p>
        </p:txBody>
      </p:sp>
      <p:sp>
        <p:nvSpPr>
          <p:cNvPr id="138" name="Google Shape;138;p9"/>
          <p:cNvSpPr/>
          <p:nvPr/>
        </p:nvSpPr>
        <p:spPr>
          <a:xfrm>
            <a:off x="411480" y="1351880"/>
            <a:ext cx="3931920" cy="1712788"/>
          </a:xfrm>
          <a:prstGeom prst="rect">
            <a:avLst/>
          </a:prstGeom>
          <a:noFill/>
          <a:ln>
            <a:noFill/>
          </a:ln>
        </p:spPr>
        <p:txBody>
          <a:bodyPr spcFirstLastPara="1" wrap="square" lIns="91425" tIns="45700" rIns="91425" bIns="45700" anchor="t" anchorCtr="0">
            <a:noAutofit/>
          </a:bodyPr>
          <a:lstStyle/>
          <a:p>
            <a:pPr marL="285750" lvl="0" indent="-285750">
              <a:buFont typeface="Arial" panose="020B0604020202020204" pitchFamily="34" charset="0"/>
              <a:buChar char="•"/>
            </a:pPr>
            <a:r>
              <a:rPr lang="en-IN" sz="1200" dirty="0"/>
              <a:t>I have become more confident, with the use of Microsoft Office 365 tools</a:t>
            </a:r>
          </a:p>
          <a:p>
            <a:pPr marL="285750" lvl="0" indent="-285750">
              <a:buFont typeface="Arial" panose="020B0604020202020204" pitchFamily="34" charset="0"/>
              <a:buChar char="•"/>
            </a:pPr>
            <a:r>
              <a:rPr lang="en-US" sz="1200" dirty="0"/>
              <a:t>My JISC assessment guided my development in Digital Creation, Problem Solving and Digital Skills for Work.</a:t>
            </a:r>
          </a:p>
          <a:p>
            <a:pPr marL="285750" lvl="0" indent="-285750">
              <a:buFont typeface="Arial" panose="020B0604020202020204" pitchFamily="34" charset="0"/>
              <a:buChar char="•"/>
            </a:pPr>
            <a:r>
              <a:rPr lang="en-IN" sz="1200" dirty="0"/>
              <a:t>Each programmes made me more organised and skilful as a student.</a:t>
            </a:r>
          </a:p>
          <a:p>
            <a:pPr marL="285750" lvl="0" indent="-285750">
              <a:buFont typeface="Arial" panose="020B0604020202020204" pitchFamily="34" charset="0"/>
              <a:buChar char="•"/>
            </a:pPr>
            <a:r>
              <a:rPr lang="en-IN" sz="1200" dirty="0"/>
              <a:t>My digital skills are validated to employers via LinkedIn Learning certificates</a:t>
            </a:r>
          </a:p>
        </p:txBody>
      </p:sp>
      <p:sp>
        <p:nvSpPr>
          <p:cNvPr id="139" name="Google Shape;139;p9"/>
          <p:cNvSpPr/>
          <p:nvPr/>
        </p:nvSpPr>
        <p:spPr>
          <a:xfrm>
            <a:off x="4663440" y="1005840"/>
            <a:ext cx="4206240" cy="2148840"/>
          </a:xfrm>
          <a:prstGeom prst="rect">
            <a:avLst/>
          </a:prstGeom>
          <a:solidFill>
            <a:srgbClr val="E6EFF5"/>
          </a:solidFill>
          <a:ln w="9525" cap="flat" cmpd="sng">
            <a:solidFill>
              <a:srgbClr val="C8D8E4"/>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9"/>
          <p:cNvSpPr/>
          <p:nvPr/>
        </p:nvSpPr>
        <p:spPr>
          <a:xfrm>
            <a:off x="4800600" y="1060704"/>
            <a:ext cx="393192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C7873"/>
              </a:buClr>
              <a:buSzPts val="1300"/>
              <a:buFont typeface="Arial"/>
              <a:buNone/>
            </a:pPr>
            <a:r>
              <a:rPr lang="en-US" sz="1300" b="1" i="0" u="none" strike="noStrike" cap="none" dirty="0">
                <a:solidFill>
                  <a:srgbClr val="0C7873"/>
                </a:solidFill>
                <a:latin typeface="Arial"/>
                <a:ea typeface="Arial"/>
                <a:cs typeface="Arial"/>
                <a:sym typeface="Arial"/>
              </a:rPr>
              <a:t>Conclusion – Key Takeaways</a:t>
            </a:r>
            <a:endParaRPr sz="1300" b="0" i="0" u="none" strike="noStrike" cap="none" dirty="0">
              <a:solidFill>
                <a:schemeClr val="dk1"/>
              </a:solidFill>
              <a:latin typeface="Calibri"/>
              <a:ea typeface="Calibri"/>
              <a:cs typeface="Calibri"/>
              <a:sym typeface="Calibri"/>
            </a:endParaRPr>
          </a:p>
        </p:txBody>
      </p:sp>
      <p:sp>
        <p:nvSpPr>
          <p:cNvPr id="141" name="Google Shape;141;p9"/>
          <p:cNvSpPr/>
          <p:nvPr/>
        </p:nvSpPr>
        <p:spPr>
          <a:xfrm>
            <a:off x="4800600" y="1373312"/>
            <a:ext cx="3931920" cy="1705644"/>
          </a:xfrm>
          <a:prstGeom prst="rect">
            <a:avLst/>
          </a:prstGeom>
          <a:noFill/>
          <a:ln>
            <a:noFill/>
          </a:ln>
        </p:spPr>
        <p:txBody>
          <a:bodyPr spcFirstLastPara="1" wrap="square" lIns="91425" tIns="45700" rIns="91425" bIns="45700" anchor="t" anchorCtr="0">
            <a:noAutofit/>
          </a:bodyPr>
          <a:lstStyle/>
          <a:p>
            <a:pPr marL="171450" lvl="0" indent="-171450">
              <a:buFont typeface="Arial" panose="020B0604020202020204" pitchFamily="34" charset="0"/>
              <a:buChar char="•"/>
            </a:pPr>
            <a:r>
              <a:rPr lang="en-IN" sz="1200" dirty="0"/>
              <a:t>Digital skills are needed in all modern workplaces and careers</a:t>
            </a:r>
          </a:p>
          <a:p>
            <a:pPr marL="171450" lvl="0" indent="-171450">
              <a:buFont typeface="Arial" panose="020B0604020202020204" pitchFamily="34" charset="0"/>
              <a:buChar char="•"/>
            </a:pPr>
            <a:r>
              <a:rPr lang="en-IN" sz="1200" dirty="0"/>
              <a:t>All 5 programmes studied are connected to actual professional situations</a:t>
            </a:r>
          </a:p>
          <a:p>
            <a:pPr marL="171450" lvl="0" indent="-171450">
              <a:buFont typeface="Arial" panose="020B0604020202020204" pitchFamily="34" charset="0"/>
              <a:buChar char="•"/>
            </a:pPr>
            <a:r>
              <a:rPr lang="en-US" sz="1200" dirty="0"/>
              <a:t>My progress is evidenced through my JISC report, LinkedIn Learning certificates, Excel coursework and practical use of Microsoft 365 tools.</a:t>
            </a:r>
          </a:p>
          <a:p>
            <a:pPr marL="171450" lvl="0" indent="-171450">
              <a:buFont typeface="Arial" panose="020B0604020202020204" pitchFamily="34" charset="0"/>
              <a:buChar char="•"/>
            </a:pPr>
            <a:r>
              <a:rPr lang="en-IN" sz="1200" dirty="0"/>
              <a:t>I'm more confident, organized and prepared for the future career</a:t>
            </a:r>
          </a:p>
        </p:txBody>
      </p:sp>
      <p:sp>
        <p:nvSpPr>
          <p:cNvPr id="142" name="Google Shape;142;p9"/>
          <p:cNvSpPr/>
          <p:nvPr/>
        </p:nvSpPr>
        <p:spPr>
          <a:xfrm>
            <a:off x="274320" y="3264408"/>
            <a:ext cx="8595360" cy="1554480"/>
          </a:xfrm>
          <a:prstGeom prst="rect">
            <a:avLst/>
          </a:prstGeom>
          <a:solidFill>
            <a:srgbClr val="0070C0"/>
          </a:solidFill>
          <a:ln w="12700" cap="flat" cmpd="sng">
            <a:solidFill>
              <a:srgbClr val="1A2C42"/>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9"/>
          <p:cNvSpPr/>
          <p:nvPr/>
        </p:nvSpPr>
        <p:spPr>
          <a:xfrm>
            <a:off x="438912" y="3319272"/>
            <a:ext cx="822960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ECFCC"/>
              </a:buClr>
              <a:buSzPts val="1400"/>
              <a:buFont typeface="Arial"/>
              <a:buNone/>
            </a:pPr>
            <a:r>
              <a:rPr lang="en-US" sz="1400" b="1" i="0" u="none" strike="noStrike" cap="none" dirty="0">
                <a:solidFill>
                  <a:srgbClr val="8ECFCC"/>
                </a:solidFill>
                <a:latin typeface="Arial"/>
                <a:ea typeface="Arial"/>
                <a:cs typeface="Arial"/>
                <a:sym typeface="Arial"/>
              </a:rPr>
              <a:t>How I Will Apply These Skills</a:t>
            </a:r>
            <a:endParaRPr sz="1400" b="0" i="0" u="none" strike="noStrike" cap="none" dirty="0">
              <a:solidFill>
                <a:schemeClr val="dk1"/>
              </a:solidFill>
              <a:latin typeface="Calibri"/>
              <a:ea typeface="Calibri"/>
              <a:cs typeface="Calibri"/>
              <a:sym typeface="Calibri"/>
            </a:endParaRPr>
          </a:p>
        </p:txBody>
      </p:sp>
      <p:sp>
        <p:nvSpPr>
          <p:cNvPr id="144" name="Google Shape;144;p9"/>
          <p:cNvSpPr/>
          <p:nvPr/>
        </p:nvSpPr>
        <p:spPr>
          <a:xfrm>
            <a:off x="438912" y="3675888"/>
            <a:ext cx="8229600" cy="1078992"/>
          </a:xfrm>
          <a:prstGeom prst="rect">
            <a:avLst/>
          </a:prstGeom>
          <a:noFill/>
          <a:ln>
            <a:noFill/>
          </a:ln>
        </p:spPr>
        <p:txBody>
          <a:bodyPr spcFirstLastPara="1" wrap="square" lIns="91425" tIns="45700" rIns="91425" bIns="45700" anchor="t" anchorCtr="0">
            <a:noAutofit/>
          </a:bodyPr>
          <a:lstStyle/>
          <a:p>
            <a:pPr marL="285750" lvl="0" indent="-285750">
              <a:buFont typeface="Arial" panose="020B0604020202020204" pitchFamily="34" charset="0"/>
              <a:buChar char="•"/>
            </a:pPr>
            <a:r>
              <a:rPr lang="en-IN" sz="1200" dirty="0">
                <a:solidFill>
                  <a:schemeClr val="bg1"/>
                </a:solidFill>
              </a:rPr>
              <a:t>Communicate on a daily basis using Outlook at the workplace, and organize the calendar</a:t>
            </a:r>
          </a:p>
          <a:p>
            <a:pPr marL="285750" lvl="0" indent="-285750">
              <a:buFont typeface="Arial" panose="020B0604020202020204" pitchFamily="34" charset="0"/>
              <a:buChar char="•"/>
            </a:pPr>
            <a:r>
              <a:rPr lang="en-IN" sz="1200" dirty="0">
                <a:solidFill>
                  <a:schemeClr val="bg1"/>
                </a:solidFill>
              </a:rPr>
              <a:t>Maintain an up-to-date LinkedIn profile and utilize LinkedIn Learning for career development</a:t>
            </a:r>
          </a:p>
          <a:p>
            <a:pPr marL="285750" lvl="0" indent="-285750">
              <a:buFont typeface="Arial" panose="020B0604020202020204" pitchFamily="34" charset="0"/>
              <a:buChar char="•"/>
            </a:pPr>
            <a:r>
              <a:rPr lang="en-IN" sz="1200" dirty="0">
                <a:solidFill>
                  <a:schemeClr val="bg1"/>
                </a:solidFill>
              </a:rPr>
              <a:t>Prepare PowerPoint presentations for all academic units and workplace meetings</a:t>
            </a:r>
          </a:p>
          <a:p>
            <a:pPr marL="285750" lvl="0" indent="-285750">
              <a:buFont typeface="Arial" panose="020B0604020202020204" pitchFamily="34" charset="0"/>
              <a:buChar char="•"/>
            </a:pPr>
            <a:r>
              <a:rPr lang="en-IN" sz="1200" dirty="0">
                <a:solidFill>
                  <a:schemeClr val="bg1"/>
                </a:solidFill>
              </a:rPr>
              <a:t>Analyse data and optimize workflow in various job roles using Excel and AI tools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10"/>
          <p:cNvSpPr/>
          <p:nvPr/>
        </p:nvSpPr>
        <p:spPr>
          <a:xfrm>
            <a:off x="0" y="0"/>
            <a:ext cx="9144000" cy="960120"/>
          </a:xfrm>
          <a:prstGeom prst="rect">
            <a:avLst/>
          </a:prstGeom>
          <a:solidFill>
            <a:srgbClr val="0C7873"/>
          </a:solidFill>
          <a:ln w="12700" cap="flat" cmpd="sng">
            <a:solidFill>
              <a:srgbClr val="0C787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0"/>
          <p:cNvSpPr/>
          <p:nvPr/>
        </p:nvSpPr>
        <p:spPr>
          <a:xfrm>
            <a:off x="274320" y="82296"/>
            <a:ext cx="8595360"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200"/>
              <a:buFont typeface="Arial"/>
              <a:buNone/>
            </a:pPr>
            <a:r>
              <a:rPr lang="en-US" sz="2200" b="1" i="0" u="none" strike="noStrike" cap="none" dirty="0">
                <a:solidFill>
                  <a:srgbClr val="FFFFFF"/>
                </a:solidFill>
                <a:latin typeface="Arial"/>
                <a:ea typeface="Arial"/>
                <a:cs typeface="Arial"/>
                <a:sym typeface="Arial"/>
              </a:rPr>
              <a:t>References &amp; Audience Feedback – Microsoft Form</a:t>
            </a:r>
            <a:endParaRPr sz="2200" b="0" i="0" u="none" strike="noStrike" cap="none" dirty="0">
              <a:solidFill>
                <a:schemeClr val="dk1"/>
              </a:solidFill>
              <a:latin typeface="Calibri"/>
              <a:ea typeface="Calibri"/>
              <a:cs typeface="Calibri"/>
              <a:sym typeface="Calibri"/>
            </a:endParaRPr>
          </a:p>
        </p:txBody>
      </p:sp>
      <p:sp>
        <p:nvSpPr>
          <p:cNvPr id="152" name="Google Shape;152;p10"/>
          <p:cNvSpPr/>
          <p:nvPr/>
        </p:nvSpPr>
        <p:spPr>
          <a:xfrm>
            <a:off x="274320" y="621792"/>
            <a:ext cx="8595360" cy="2743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CCF0EC"/>
              </a:buClr>
              <a:buSzPts val="1200"/>
              <a:buFont typeface="Arial"/>
              <a:buNone/>
            </a:pPr>
            <a:r>
              <a:rPr lang="en-US" sz="1200" b="0" i="1" u="none" strike="noStrike" cap="none" dirty="0">
                <a:solidFill>
                  <a:srgbClr val="CCF0EC"/>
                </a:solidFill>
                <a:latin typeface="Arial"/>
                <a:ea typeface="Arial"/>
                <a:cs typeface="Arial"/>
                <a:sym typeface="Arial"/>
              </a:rPr>
              <a:t>Harvard Referencing · Scan QR code to complete the feedback form</a:t>
            </a:r>
            <a:endParaRPr sz="1200" b="0" i="0" u="none" strike="noStrike" cap="none" dirty="0">
              <a:solidFill>
                <a:schemeClr val="dk1"/>
              </a:solidFill>
              <a:latin typeface="Calibri"/>
              <a:ea typeface="Calibri"/>
              <a:cs typeface="Calibri"/>
              <a:sym typeface="Calibri"/>
            </a:endParaRPr>
          </a:p>
        </p:txBody>
      </p:sp>
      <p:sp>
        <p:nvSpPr>
          <p:cNvPr id="153" name="Google Shape;153;p10"/>
          <p:cNvSpPr/>
          <p:nvPr/>
        </p:nvSpPr>
        <p:spPr>
          <a:xfrm>
            <a:off x="274320" y="1024128"/>
            <a:ext cx="5394960" cy="3749040"/>
          </a:xfrm>
          <a:prstGeom prst="rect">
            <a:avLst/>
          </a:prstGeom>
          <a:solidFill>
            <a:schemeClr val="accent1">
              <a:lumMod val="50000"/>
            </a:schemeClr>
          </a:solidFill>
          <a:ln w="9525" cap="flat" cmpd="sng">
            <a:solidFill>
              <a:srgbClr val="2A3F58"/>
            </a:solidFill>
            <a:prstDash val="solid"/>
            <a:round/>
            <a:headEnd type="none" w="sm" len="sm"/>
            <a:tailEnd type="none" w="sm" len="sm"/>
          </a:ln>
          <a:effectLst>
            <a:outerShdw blurRad="63500" dist="25400" dir="2700000" algn="bl" rotWithShape="0">
              <a:srgbClr val="000000">
                <a:alpha val="1098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0"/>
          <p:cNvSpPr/>
          <p:nvPr/>
        </p:nvSpPr>
        <p:spPr>
          <a:xfrm>
            <a:off x="411480" y="1078992"/>
            <a:ext cx="516636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ECFCC"/>
              </a:buClr>
              <a:buSzPts val="1300"/>
              <a:buFont typeface="Arial"/>
              <a:buNone/>
            </a:pPr>
            <a:r>
              <a:rPr lang="en-US" sz="1300" b="1" i="0" u="none" strike="noStrike" cap="none" dirty="0">
                <a:solidFill>
                  <a:srgbClr val="8ECFCC"/>
                </a:solidFill>
                <a:latin typeface="Arial"/>
                <a:ea typeface="Arial"/>
                <a:cs typeface="Arial"/>
                <a:sym typeface="Arial"/>
              </a:rPr>
              <a:t>References</a:t>
            </a:r>
            <a:endParaRPr sz="1300" b="0" i="0" u="none" strike="noStrike" cap="none" dirty="0">
              <a:solidFill>
                <a:schemeClr val="dk1"/>
              </a:solidFill>
              <a:latin typeface="Calibri"/>
              <a:ea typeface="Calibri"/>
              <a:cs typeface="Calibri"/>
              <a:sym typeface="Calibri"/>
            </a:endParaRPr>
          </a:p>
        </p:txBody>
      </p:sp>
      <p:sp>
        <p:nvSpPr>
          <p:cNvPr id="155" name="Google Shape;155;p10"/>
          <p:cNvSpPr/>
          <p:nvPr/>
        </p:nvSpPr>
        <p:spPr>
          <a:xfrm>
            <a:off x="411480" y="1463040"/>
            <a:ext cx="5166360" cy="594360"/>
          </a:xfrm>
          <a:prstGeom prst="rect">
            <a:avLst/>
          </a:prstGeom>
          <a:noFill/>
          <a:ln>
            <a:noFill/>
          </a:ln>
        </p:spPr>
        <p:txBody>
          <a:bodyPr spcFirstLastPara="1" wrap="square" lIns="91425" tIns="45700" rIns="91425" bIns="45700" anchor="t" anchorCtr="0">
            <a:noAutofit/>
          </a:bodyPr>
          <a:lstStyle/>
          <a:p>
            <a:pPr lvl="0">
              <a:buClr>
                <a:srgbClr val="CCDDEA"/>
              </a:buClr>
              <a:buSzPts val="1050"/>
            </a:pPr>
            <a:r>
              <a:rPr lang="en-IN" sz="1100" dirty="0">
                <a:solidFill>
                  <a:schemeClr val="bg1"/>
                </a:solidFill>
              </a:rPr>
              <a:t>1. JISC (2026) </a:t>
            </a:r>
            <a:r>
              <a:rPr lang="en-IN" sz="1100" i="1" dirty="0">
                <a:solidFill>
                  <a:schemeClr val="bg1"/>
                </a:solidFill>
              </a:rPr>
              <a:t>Our digital capabilities framework</a:t>
            </a:r>
            <a:r>
              <a:rPr lang="en-IN" sz="1100" dirty="0">
                <a:solidFill>
                  <a:schemeClr val="bg1"/>
                </a:solidFill>
              </a:rPr>
              <a:t>, </a:t>
            </a:r>
            <a:r>
              <a:rPr lang="en-IN" sz="1100" i="1" dirty="0">
                <a:solidFill>
                  <a:schemeClr val="bg1"/>
                </a:solidFill>
              </a:rPr>
              <a:t>JISC</a:t>
            </a:r>
            <a:r>
              <a:rPr lang="en-IN" sz="1100" dirty="0">
                <a:solidFill>
                  <a:schemeClr val="bg1"/>
                </a:solidFill>
              </a:rPr>
              <a:t>. Available at: </a:t>
            </a:r>
            <a:r>
              <a:rPr lang="en-IN" sz="1100" u="sng" dirty="0">
                <a:solidFill>
                  <a:srgbClr val="00B0F0"/>
                </a:solidFill>
                <a:hlinkClick r:id="rId3">
                  <a:extLst>
                    <a:ext uri="{A12FA001-AC4F-418D-AE19-62706E023703}">
                      <ahyp:hlinkClr xmlns:ahyp="http://schemas.microsoft.com/office/drawing/2018/hyperlinkcolor" xmlns="" val="tx"/>
                    </a:ext>
                  </a:extLst>
                </a:hlinkClick>
              </a:rPr>
              <a:t>https://digitalcapability.jisc.ac.uk/what-is-digital-capability/individual-digital-capabilities/our-digital-capabilities-framework</a:t>
            </a:r>
            <a:r>
              <a:rPr lang="en-IN" sz="1100" u="sng" dirty="0">
                <a:solidFill>
                  <a:srgbClr val="AD1F1F"/>
                </a:solidFill>
                <a:hlinkClick r:id="rId3">
                  <a:extLst>
                    <a:ext uri="{A12FA001-AC4F-418D-AE19-62706E023703}">
                      <ahyp:hlinkClr xmlns:ahyp="http://schemas.microsoft.com/office/drawing/2018/hyperlinkcolor" xmlns="" val="tx"/>
                    </a:ext>
                  </a:extLst>
                </a:hlinkClick>
              </a:rPr>
              <a:t>/</a:t>
            </a:r>
            <a:r>
              <a:rPr lang="en-IN" sz="1100" dirty="0"/>
              <a:t> </a:t>
            </a:r>
            <a:r>
              <a:rPr lang="en-IN" sz="1100" dirty="0">
                <a:solidFill>
                  <a:schemeClr val="bg1"/>
                </a:solidFill>
              </a:rPr>
              <a:t>(Accessed: 26 June 2026).</a:t>
            </a:r>
            <a:endParaRPr sz="1100" b="0" i="0" u="none" strike="noStrike" cap="none" dirty="0">
              <a:solidFill>
                <a:schemeClr val="bg1"/>
              </a:solidFill>
              <a:latin typeface="Calibri"/>
              <a:ea typeface="Calibri"/>
              <a:cs typeface="Calibri"/>
              <a:sym typeface="Calibri"/>
            </a:endParaRPr>
          </a:p>
        </p:txBody>
      </p:sp>
      <p:sp>
        <p:nvSpPr>
          <p:cNvPr id="156" name="Google Shape;156;p10"/>
          <p:cNvSpPr/>
          <p:nvPr/>
        </p:nvSpPr>
        <p:spPr>
          <a:xfrm>
            <a:off x="411480" y="2066544"/>
            <a:ext cx="5166360" cy="594360"/>
          </a:xfrm>
          <a:prstGeom prst="rect">
            <a:avLst/>
          </a:prstGeom>
          <a:noFill/>
          <a:ln>
            <a:noFill/>
          </a:ln>
        </p:spPr>
        <p:txBody>
          <a:bodyPr spcFirstLastPara="1" wrap="square" lIns="91425" tIns="45700" rIns="91425" bIns="45700" anchor="t" anchorCtr="0">
            <a:noAutofit/>
          </a:bodyPr>
          <a:lstStyle/>
          <a:p>
            <a:pPr lvl="0">
              <a:buClr>
                <a:srgbClr val="CCDDEA"/>
              </a:buClr>
              <a:buSzPts val="1050"/>
            </a:pPr>
            <a:r>
              <a:rPr lang="en-IN" sz="1100" dirty="0">
                <a:solidFill>
                  <a:schemeClr val="bg1"/>
                </a:solidFill>
              </a:rPr>
              <a:t>2. LinkedIn (2026) </a:t>
            </a:r>
            <a:r>
              <a:rPr lang="en-IN" sz="1100" i="1" dirty="0">
                <a:solidFill>
                  <a:schemeClr val="bg1"/>
                </a:solidFill>
              </a:rPr>
              <a:t>Office 365 online training courses</a:t>
            </a:r>
            <a:r>
              <a:rPr lang="en-IN" sz="1100" dirty="0">
                <a:solidFill>
                  <a:schemeClr val="bg1"/>
                </a:solidFill>
              </a:rPr>
              <a:t>, </a:t>
            </a:r>
            <a:r>
              <a:rPr lang="en-IN" sz="1100" i="1" dirty="0">
                <a:solidFill>
                  <a:schemeClr val="bg1"/>
                </a:solidFill>
              </a:rPr>
              <a:t>LinkedIn</a:t>
            </a:r>
            <a:r>
              <a:rPr lang="en-IN" sz="1100" dirty="0">
                <a:solidFill>
                  <a:schemeClr val="bg1"/>
                </a:solidFill>
              </a:rPr>
              <a:t>. Available at: </a:t>
            </a:r>
            <a:r>
              <a:rPr lang="en-IN" sz="1100" u="sng" dirty="0">
                <a:solidFill>
                  <a:srgbClr val="00B0F0"/>
                </a:solidFill>
                <a:hlinkClick r:id="rId4">
                  <a:extLst>
                    <a:ext uri="{A12FA001-AC4F-418D-AE19-62706E023703}">
                      <ahyp:hlinkClr xmlns:ahyp="http://schemas.microsoft.com/office/drawing/2018/hyperlinkcolor" xmlns="" val="tx"/>
                    </a:ext>
                  </a:extLst>
                </a:hlinkClick>
              </a:rPr>
              <a:t>https://www.linkedin.com/learning/topics/office-365</a:t>
            </a:r>
            <a:r>
              <a:rPr lang="en-IN" sz="1100" dirty="0">
                <a:solidFill>
                  <a:srgbClr val="00B0F0"/>
                </a:solidFill>
              </a:rPr>
              <a:t> </a:t>
            </a:r>
            <a:r>
              <a:rPr lang="en-IN" sz="1100" dirty="0">
                <a:solidFill>
                  <a:schemeClr val="bg1"/>
                </a:solidFill>
              </a:rPr>
              <a:t>(Accessed: 26 June 2026).</a:t>
            </a:r>
            <a:endParaRPr sz="1100" b="0" i="0" u="none" strike="noStrike" cap="none" dirty="0">
              <a:solidFill>
                <a:schemeClr val="bg1"/>
              </a:solidFill>
              <a:latin typeface="Calibri"/>
              <a:ea typeface="Calibri"/>
              <a:cs typeface="Calibri"/>
              <a:sym typeface="Calibri"/>
            </a:endParaRPr>
          </a:p>
        </p:txBody>
      </p:sp>
      <p:sp>
        <p:nvSpPr>
          <p:cNvPr id="157" name="Google Shape;157;p10"/>
          <p:cNvSpPr/>
          <p:nvPr/>
        </p:nvSpPr>
        <p:spPr>
          <a:xfrm>
            <a:off x="411480" y="2578608"/>
            <a:ext cx="5166360" cy="594360"/>
          </a:xfrm>
          <a:prstGeom prst="rect">
            <a:avLst/>
          </a:prstGeom>
          <a:noFill/>
          <a:ln>
            <a:noFill/>
          </a:ln>
        </p:spPr>
        <p:txBody>
          <a:bodyPr spcFirstLastPara="1" wrap="square" lIns="91425" tIns="45700" rIns="91425" bIns="45700" anchor="t" anchorCtr="0">
            <a:noAutofit/>
          </a:bodyPr>
          <a:lstStyle/>
          <a:p>
            <a:pPr lvl="0">
              <a:buClr>
                <a:srgbClr val="CCDDEA"/>
              </a:buClr>
              <a:buSzPts val="1050"/>
            </a:pPr>
            <a:r>
              <a:rPr lang="en-IN" sz="1100" dirty="0">
                <a:solidFill>
                  <a:schemeClr val="bg1"/>
                </a:solidFill>
              </a:rPr>
              <a:t>3. Microsoft (2026) </a:t>
            </a:r>
            <a:r>
              <a:rPr lang="en-IN" sz="1100" i="1" dirty="0">
                <a:solidFill>
                  <a:schemeClr val="bg1"/>
                </a:solidFill>
              </a:rPr>
              <a:t>Use Microsoft 365 apps for free on the web</a:t>
            </a:r>
            <a:r>
              <a:rPr lang="en-IN" sz="1100" dirty="0">
                <a:solidFill>
                  <a:schemeClr val="bg1"/>
                </a:solidFill>
              </a:rPr>
              <a:t>, </a:t>
            </a:r>
            <a:r>
              <a:rPr lang="en-IN" sz="1100" i="1" dirty="0">
                <a:solidFill>
                  <a:schemeClr val="bg1"/>
                </a:solidFill>
              </a:rPr>
              <a:t>Microsoft.com</a:t>
            </a:r>
            <a:r>
              <a:rPr lang="en-IN" sz="1100" dirty="0">
                <a:solidFill>
                  <a:schemeClr val="bg1"/>
                </a:solidFill>
              </a:rPr>
              <a:t>. Available at: </a:t>
            </a:r>
            <a:r>
              <a:rPr lang="en-IN" sz="1100" u="sng" dirty="0">
                <a:solidFill>
                  <a:srgbClr val="00B0F0"/>
                </a:solidFill>
                <a:hlinkClick r:id="rId5">
                  <a:extLst>
                    <a:ext uri="{A12FA001-AC4F-418D-AE19-62706E023703}">
                      <ahyp:hlinkClr xmlns:ahyp="http://schemas.microsoft.com/office/drawing/2018/hyperlinkcolor" xmlns="" val="tx"/>
                    </a:ext>
                  </a:extLst>
                </a:hlinkClick>
              </a:rPr>
              <a:t>https://www.microsoft.com/en-in/microsoft-365/free-office-online-for-the-web</a:t>
            </a:r>
            <a:r>
              <a:rPr lang="en-IN" sz="1100" dirty="0">
                <a:solidFill>
                  <a:srgbClr val="00B0F0"/>
                </a:solidFill>
              </a:rPr>
              <a:t> </a:t>
            </a:r>
            <a:r>
              <a:rPr lang="en-IN" sz="1100" dirty="0">
                <a:solidFill>
                  <a:schemeClr val="bg1"/>
                </a:solidFill>
              </a:rPr>
              <a:t>(Accessed: 26 June 2026).</a:t>
            </a:r>
            <a:endParaRPr sz="1100" b="0" i="0" u="none" strike="noStrike" cap="none" dirty="0">
              <a:solidFill>
                <a:schemeClr val="bg1"/>
              </a:solidFill>
              <a:latin typeface="Calibri"/>
              <a:ea typeface="Calibri"/>
              <a:cs typeface="Calibri"/>
              <a:sym typeface="Calibri"/>
            </a:endParaRPr>
          </a:p>
        </p:txBody>
      </p:sp>
      <p:sp>
        <p:nvSpPr>
          <p:cNvPr id="158" name="Google Shape;158;p10"/>
          <p:cNvSpPr/>
          <p:nvPr/>
        </p:nvSpPr>
        <p:spPr>
          <a:xfrm>
            <a:off x="411480" y="3259836"/>
            <a:ext cx="5166360" cy="594360"/>
          </a:xfrm>
          <a:prstGeom prst="rect">
            <a:avLst/>
          </a:prstGeom>
          <a:noFill/>
          <a:ln>
            <a:noFill/>
          </a:ln>
        </p:spPr>
        <p:txBody>
          <a:bodyPr spcFirstLastPara="1" wrap="square" lIns="91425" tIns="45700" rIns="91425" bIns="45700" anchor="t" anchorCtr="0">
            <a:noAutofit/>
          </a:bodyPr>
          <a:lstStyle/>
          <a:p>
            <a:pPr lvl="0">
              <a:buClr>
                <a:srgbClr val="CCDDEA"/>
              </a:buClr>
              <a:buSzPts val="1050"/>
            </a:pPr>
            <a:r>
              <a:rPr lang="en-IN" sz="1100" dirty="0">
                <a:solidFill>
                  <a:schemeClr val="bg1"/>
                </a:solidFill>
              </a:rPr>
              <a:t>4. Reynolds, G. (2014) </a:t>
            </a:r>
            <a:r>
              <a:rPr lang="en-IN" sz="1100" i="1" dirty="0" err="1">
                <a:solidFill>
                  <a:schemeClr val="bg1"/>
                </a:solidFill>
              </a:rPr>
              <a:t>presentationzen</a:t>
            </a:r>
            <a:r>
              <a:rPr lang="en-IN" sz="1100" i="1" dirty="0">
                <a:solidFill>
                  <a:schemeClr val="bg1"/>
                </a:solidFill>
              </a:rPr>
              <a:t> design A simple visual approach to presenting in today’s world Garr Reynolds</a:t>
            </a:r>
            <a:r>
              <a:rPr lang="en-IN" sz="1100" dirty="0">
                <a:solidFill>
                  <a:schemeClr val="bg1"/>
                </a:solidFill>
              </a:rPr>
              <a:t>, </a:t>
            </a:r>
            <a:r>
              <a:rPr lang="en-IN" sz="1100" i="1" dirty="0">
                <a:solidFill>
                  <a:schemeClr val="bg1"/>
                </a:solidFill>
              </a:rPr>
              <a:t>Pearsoncmg.com</a:t>
            </a:r>
            <a:r>
              <a:rPr lang="en-IN" sz="1100" dirty="0">
                <a:solidFill>
                  <a:schemeClr val="bg1"/>
                </a:solidFill>
              </a:rPr>
              <a:t>. Available at: </a:t>
            </a:r>
            <a:r>
              <a:rPr lang="en-IN" sz="1100" u="sng" dirty="0">
                <a:solidFill>
                  <a:srgbClr val="00B0F0"/>
                </a:solidFill>
                <a:hlinkClick r:id="rId6">
                  <a:extLst>
                    <a:ext uri="{A12FA001-AC4F-418D-AE19-62706E023703}">
                      <ahyp:hlinkClr xmlns:ahyp="http://schemas.microsoft.com/office/drawing/2018/hyperlinkcolor" xmlns="" val="tx"/>
                    </a:ext>
                  </a:extLst>
                </a:hlinkClick>
              </a:rPr>
              <a:t>https://ptgmedia.pearsoncmg.com/images/9780321934154/samplepages/0321934156.pdf</a:t>
            </a:r>
            <a:r>
              <a:rPr lang="en-IN" sz="1100" dirty="0">
                <a:solidFill>
                  <a:srgbClr val="00B0F0"/>
                </a:solidFill>
              </a:rPr>
              <a:t> </a:t>
            </a:r>
            <a:r>
              <a:rPr lang="en-IN" sz="1100" dirty="0">
                <a:solidFill>
                  <a:schemeClr val="bg1"/>
                </a:solidFill>
              </a:rPr>
              <a:t>(Accessed: 26 June 2026).</a:t>
            </a:r>
            <a:endParaRPr sz="1100" b="0" i="0" u="none" strike="noStrike" cap="none" dirty="0">
              <a:solidFill>
                <a:schemeClr val="bg1"/>
              </a:solidFill>
              <a:latin typeface="Calibri"/>
              <a:ea typeface="Calibri"/>
              <a:cs typeface="Calibri"/>
              <a:sym typeface="Calibri"/>
            </a:endParaRPr>
          </a:p>
        </p:txBody>
      </p:sp>
      <p:sp>
        <p:nvSpPr>
          <p:cNvPr id="159" name="Google Shape;159;p10"/>
          <p:cNvSpPr/>
          <p:nvPr/>
        </p:nvSpPr>
        <p:spPr>
          <a:xfrm>
            <a:off x="411480" y="4041648"/>
            <a:ext cx="5166360" cy="594360"/>
          </a:xfrm>
          <a:prstGeom prst="rect">
            <a:avLst/>
          </a:prstGeom>
          <a:noFill/>
          <a:ln>
            <a:noFill/>
          </a:ln>
        </p:spPr>
        <p:txBody>
          <a:bodyPr spcFirstLastPara="1" wrap="square" lIns="91425" tIns="45700" rIns="91425" bIns="45700" anchor="t" anchorCtr="0">
            <a:noAutofit/>
          </a:bodyPr>
          <a:lstStyle/>
          <a:p>
            <a:pPr lvl="0">
              <a:buClr>
                <a:srgbClr val="CCDDEA"/>
              </a:buClr>
              <a:buSzPts val="1050"/>
            </a:pPr>
            <a:r>
              <a:rPr lang="en-IN" sz="1100" dirty="0">
                <a:solidFill>
                  <a:schemeClr val="bg1"/>
                </a:solidFill>
              </a:rPr>
              <a:t>5. UWTSD (2026) </a:t>
            </a:r>
            <a:r>
              <a:rPr lang="en-IN" sz="1100" i="1" dirty="0" err="1">
                <a:solidFill>
                  <a:schemeClr val="bg1"/>
                </a:solidFill>
              </a:rPr>
              <a:t>DigiCentre</a:t>
            </a:r>
            <a:r>
              <a:rPr lang="en-IN" sz="1100" dirty="0">
                <a:solidFill>
                  <a:schemeClr val="bg1"/>
                </a:solidFill>
              </a:rPr>
              <a:t>, </a:t>
            </a:r>
            <a:r>
              <a:rPr lang="en-IN" sz="1100" i="1" dirty="0" err="1">
                <a:solidFill>
                  <a:schemeClr val="bg1"/>
                </a:solidFill>
              </a:rPr>
              <a:t>DigiCentre</a:t>
            </a:r>
            <a:r>
              <a:rPr lang="en-IN" sz="1100" i="1" dirty="0">
                <a:solidFill>
                  <a:schemeClr val="bg1"/>
                </a:solidFill>
              </a:rPr>
              <a:t> | University of Wales Trinity Saint David</a:t>
            </a:r>
            <a:r>
              <a:rPr lang="en-IN" sz="1100" dirty="0">
                <a:solidFill>
                  <a:schemeClr val="bg1"/>
                </a:solidFill>
              </a:rPr>
              <a:t>. University of Wales Trinity Saint David. Available at: </a:t>
            </a:r>
            <a:r>
              <a:rPr lang="en-IN" sz="1100" u="sng" dirty="0">
                <a:solidFill>
                  <a:srgbClr val="00B0F0"/>
                </a:solidFill>
                <a:hlinkClick r:id="rId7">
                  <a:extLst>
                    <a:ext uri="{A12FA001-AC4F-418D-AE19-62706E023703}">
                      <ahyp:hlinkClr xmlns:ahyp="http://schemas.microsoft.com/office/drawing/2018/hyperlinkcolor" xmlns="" val="tx"/>
                    </a:ext>
                  </a:extLst>
                </a:hlinkClick>
              </a:rPr>
              <a:t>https://digitalskills.uwtsd.ac.uk/</a:t>
            </a:r>
            <a:r>
              <a:rPr lang="en-IN" sz="1100" dirty="0">
                <a:solidFill>
                  <a:srgbClr val="00B0F0"/>
                </a:solidFill>
              </a:rPr>
              <a:t> </a:t>
            </a:r>
            <a:r>
              <a:rPr lang="en-IN" sz="1100" dirty="0">
                <a:solidFill>
                  <a:schemeClr val="bg1"/>
                </a:solidFill>
              </a:rPr>
              <a:t>(Accessed: 26 June 2026).</a:t>
            </a:r>
            <a:endParaRPr sz="1100" b="0" i="0" u="none" strike="noStrike" cap="none" dirty="0">
              <a:solidFill>
                <a:schemeClr val="bg1"/>
              </a:solidFill>
              <a:latin typeface="Calibri"/>
              <a:ea typeface="Calibri"/>
              <a:cs typeface="Calibri"/>
              <a:sym typeface="Calibri"/>
            </a:endParaRPr>
          </a:p>
        </p:txBody>
      </p:sp>
      <p:sp>
        <p:nvSpPr>
          <p:cNvPr id="160" name="Google Shape;160;p10"/>
          <p:cNvSpPr/>
          <p:nvPr/>
        </p:nvSpPr>
        <p:spPr>
          <a:xfrm>
            <a:off x="5852160" y="1005840"/>
            <a:ext cx="3017520" cy="2093976"/>
          </a:xfrm>
          <a:prstGeom prst="rect">
            <a:avLst/>
          </a:prstGeom>
          <a:noFill/>
          <a:ln>
            <a:noFill/>
          </a:ln>
        </p:spPr>
        <p:style>
          <a:lnRef idx="0">
            <a:scrgbClr r="0" g="0" b="0"/>
          </a:lnRef>
          <a:fillRef idx="0">
            <a:scrgbClr r="0" g="0" b="0"/>
          </a:fillRef>
          <a:effectRef idx="0">
            <a:scrgbClr r="0" g="0" b="0"/>
          </a:effectRef>
          <a:fontRef idx="minor">
            <a:schemeClr val="accen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61" name="Google Shape;161;p10"/>
          <p:cNvPicPr preferRelativeResize="0"/>
          <p:nvPr/>
        </p:nvPicPr>
        <p:blipFill>
          <a:blip r:embed="rId8"/>
          <a:srcRect/>
          <a:stretch/>
        </p:blipFill>
        <p:spPr>
          <a:xfrm>
            <a:off x="6132195" y="1934494"/>
            <a:ext cx="2457450" cy="2029968"/>
          </a:xfrm>
          <a:prstGeom prst="rect">
            <a:avLst/>
          </a:prstGeom>
          <a:noFill/>
          <a:ln>
            <a:solidFill>
              <a:schemeClr val="tx1"/>
            </a:solidFill>
          </a:ln>
        </p:spPr>
      </p:pic>
      <p:sp>
        <p:nvSpPr>
          <p:cNvPr id="173" name="Google Shape;173;p10"/>
          <p:cNvSpPr/>
          <p:nvPr/>
        </p:nvSpPr>
        <p:spPr>
          <a:xfrm>
            <a:off x="-1005839" y="4946904"/>
            <a:ext cx="8595360" cy="14630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F9A94"/>
              </a:buClr>
              <a:buSzPts val="1150"/>
              <a:buFont typeface="Arial"/>
              <a:buNone/>
            </a:pPr>
            <a:r>
              <a:rPr lang="en-US" sz="1150" b="1" i="0" u="none" strike="noStrike" cap="none" dirty="0">
                <a:solidFill>
                  <a:srgbClr val="0F9A94"/>
                </a:solidFill>
                <a:latin typeface="Arial"/>
                <a:ea typeface="Arial"/>
                <a:cs typeface="Arial"/>
                <a:sym typeface="Arial"/>
              </a:rPr>
              <a:t>Thank you for watching my presentation! — Gabriel </a:t>
            </a:r>
            <a:r>
              <a:rPr lang="en-US" sz="1150" b="1" i="0" u="none" strike="noStrike" cap="none" dirty="0" err="1">
                <a:solidFill>
                  <a:srgbClr val="0F9A94"/>
                </a:solidFill>
                <a:latin typeface="Arial"/>
                <a:ea typeface="Arial"/>
                <a:cs typeface="Arial"/>
                <a:sym typeface="Arial"/>
              </a:rPr>
              <a:t>Guzu</a:t>
            </a:r>
            <a:endParaRPr sz="1150" b="0" i="0" u="none" strike="noStrike" cap="none" dirty="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TotalTime>
  <Words>1094</Words>
  <Application>Microsoft Office PowerPoint</Application>
  <PresentationFormat>On-screen Show (16:9)</PresentationFormat>
  <Paragraphs>129</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Windows User</cp:lastModifiedBy>
  <cp:revision>18</cp:revision>
  <dcterms:modified xsi:type="dcterms:W3CDTF">2026-06-26T19:47:16Z</dcterms:modified>
</cp:coreProperties>
</file>