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4053" r:id="rId1"/>
  </p:sldMasterIdLst>
  <p:notesMasterIdLst>
    <p:notesMasterId r:id="rId16"/>
  </p:notesMasterIdLst>
  <p:sldIdLst>
    <p:sldId id="270" r:id="rId2"/>
    <p:sldId id="271" r:id="rId3"/>
    <p:sldId id="272" r:id="rId4"/>
    <p:sldId id="273" r:id="rId5"/>
    <p:sldId id="274" r:id="rId6"/>
    <p:sldId id="275" r:id="rId7"/>
    <p:sldId id="276" r:id="rId8"/>
    <p:sldId id="277" r:id="rId9"/>
    <p:sldId id="278" r:id="rId10"/>
    <p:sldId id="279" r:id="rId11"/>
    <p:sldId id="280" r:id="rId12"/>
    <p:sldId id="281" r:id="rId13"/>
    <p:sldId id="282" r:id="rId14"/>
    <p:sldId id="283" r:id="rId15"/>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2528" autoAdjust="0"/>
  </p:normalViewPr>
  <p:slideViewPr>
    <p:cSldViewPr snapToGrid="0">
      <p:cViewPr varScale="1">
        <p:scale>
          <a:sx n="87" d="100"/>
          <a:sy n="87" d="100"/>
        </p:scale>
        <p:origin x="1536" y="192"/>
      </p:cViewPr>
      <p:guideLst/>
    </p:cSldViewPr>
  </p:slideViewPr>
  <p:notesTextViewPr>
    <p:cViewPr>
      <p:scale>
        <a:sx n="1" d="1"/>
        <a:sy n="1" d="1"/>
      </p:scale>
      <p:origin x="0" y="0"/>
    </p:cViewPr>
  </p:notesTextViewPr>
  <p:notesViewPr>
    <p:cSldViewPr snapToGrid="0">
      <p:cViewPr varScale="1">
        <p:scale>
          <a:sx n="70" d="100"/>
          <a:sy n="70" d="100"/>
        </p:scale>
        <p:origin x="186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6B1C71-B720-4A3A-8308-89B6EA1F2F93}"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C337E3B4-4B0C-4B43-AA91-14491AAD682C}">
      <dgm:prSet phldrT="[Text]" custT="1"/>
      <dgm:spPr/>
      <dgm:t>
        <a:bodyPr/>
        <a:lstStyle/>
        <a:p>
          <a:r>
            <a:rPr lang="en-GB" sz="2400" b="1" i="0" dirty="0"/>
            <a:t>Enhanced Innovation</a:t>
          </a:r>
          <a:endParaRPr lang="en-GB" sz="2400" dirty="0"/>
        </a:p>
      </dgm:t>
    </dgm:pt>
    <dgm:pt modelId="{B6CBC9BF-0DBF-44FB-9460-7ED604879918}" type="parTrans" cxnId="{1A52F74B-A965-42F4-97D1-F0BDE91218B9}">
      <dgm:prSet/>
      <dgm:spPr/>
      <dgm:t>
        <a:bodyPr/>
        <a:lstStyle/>
        <a:p>
          <a:endParaRPr lang="en-GB"/>
        </a:p>
      </dgm:t>
    </dgm:pt>
    <dgm:pt modelId="{19DBC9F8-DEED-42FF-8F32-4F7774CD75F5}" type="sibTrans" cxnId="{1A52F74B-A965-42F4-97D1-F0BDE91218B9}">
      <dgm:prSet/>
      <dgm:spPr/>
      <dgm:t>
        <a:bodyPr/>
        <a:lstStyle/>
        <a:p>
          <a:endParaRPr lang="en-GB"/>
        </a:p>
      </dgm:t>
    </dgm:pt>
    <dgm:pt modelId="{C91D3747-1738-4799-8B86-9C8392C18A0C}">
      <dgm:prSet phldrT="[Text]" custT="1"/>
      <dgm:spPr/>
      <dgm:t>
        <a:bodyPr/>
        <a:lstStyle/>
        <a:p>
          <a:r>
            <a:rPr lang="en-GB" sz="2400" b="1" i="0" dirty="0"/>
            <a:t>Quick Problem-Solving</a:t>
          </a:r>
          <a:endParaRPr lang="en-GB" sz="2400" dirty="0"/>
        </a:p>
      </dgm:t>
    </dgm:pt>
    <dgm:pt modelId="{77254B01-98A8-473F-B182-E47F5A96B50E}" type="parTrans" cxnId="{EE8E4B03-E163-4499-AC33-B6F635CBA80D}">
      <dgm:prSet/>
      <dgm:spPr/>
      <dgm:t>
        <a:bodyPr/>
        <a:lstStyle/>
        <a:p>
          <a:endParaRPr lang="en-GB"/>
        </a:p>
      </dgm:t>
    </dgm:pt>
    <dgm:pt modelId="{F9819117-F661-46EC-B146-F560B110FBFD}" type="sibTrans" cxnId="{EE8E4B03-E163-4499-AC33-B6F635CBA80D}">
      <dgm:prSet/>
      <dgm:spPr/>
      <dgm:t>
        <a:bodyPr/>
        <a:lstStyle/>
        <a:p>
          <a:endParaRPr lang="en-GB"/>
        </a:p>
      </dgm:t>
    </dgm:pt>
    <dgm:pt modelId="{C94E9952-2DBC-4951-A133-30083AF1EC1E}">
      <dgm:prSet phldrT="[Text]" custT="1"/>
      <dgm:spPr/>
      <dgm:t>
        <a:bodyPr/>
        <a:lstStyle/>
        <a:p>
          <a:r>
            <a:rPr lang="en-GB" sz="2400" b="1" i="0" dirty="0"/>
            <a:t>Customer Satisfaction</a:t>
          </a:r>
          <a:endParaRPr lang="en-GB" sz="2400" dirty="0"/>
        </a:p>
      </dgm:t>
    </dgm:pt>
    <dgm:pt modelId="{DD251F2F-0EC9-4E37-A263-0B1F39961E22}" type="parTrans" cxnId="{3A6FED00-BE33-4307-BBB6-66E4ED4F1AF8}">
      <dgm:prSet/>
      <dgm:spPr/>
      <dgm:t>
        <a:bodyPr/>
        <a:lstStyle/>
        <a:p>
          <a:endParaRPr lang="en-GB"/>
        </a:p>
      </dgm:t>
    </dgm:pt>
    <dgm:pt modelId="{83DD9453-C8B3-4D26-A895-F7388A6A49B5}" type="sibTrans" cxnId="{3A6FED00-BE33-4307-BBB6-66E4ED4F1AF8}">
      <dgm:prSet/>
      <dgm:spPr/>
      <dgm:t>
        <a:bodyPr/>
        <a:lstStyle/>
        <a:p>
          <a:endParaRPr lang="en-GB"/>
        </a:p>
      </dgm:t>
    </dgm:pt>
    <dgm:pt modelId="{F45B5B75-CC7F-45F8-B81A-163C80D8CE74}">
      <dgm:prSet custT="1"/>
      <dgm:spPr/>
      <dgm:t>
        <a:bodyPr/>
        <a:lstStyle/>
        <a:p>
          <a:r>
            <a:rPr lang="en-GB" sz="2400" b="1" i="0" dirty="0"/>
            <a:t>Skill Development</a:t>
          </a:r>
          <a:endParaRPr lang="en-GB" sz="2400" dirty="0"/>
        </a:p>
      </dgm:t>
    </dgm:pt>
    <dgm:pt modelId="{BCEEA632-CEBC-4D9D-A25C-69A8253EFBFB}" type="parTrans" cxnId="{07366AC4-C87B-4AA4-AC9C-286AC801E87B}">
      <dgm:prSet/>
      <dgm:spPr/>
      <dgm:t>
        <a:bodyPr/>
        <a:lstStyle/>
        <a:p>
          <a:endParaRPr lang="en-GB"/>
        </a:p>
      </dgm:t>
    </dgm:pt>
    <dgm:pt modelId="{587F4BB2-4F34-47A5-93D9-4585387D2D82}" type="sibTrans" cxnId="{07366AC4-C87B-4AA4-AC9C-286AC801E87B}">
      <dgm:prSet/>
      <dgm:spPr/>
      <dgm:t>
        <a:bodyPr/>
        <a:lstStyle/>
        <a:p>
          <a:endParaRPr lang="en-GB"/>
        </a:p>
      </dgm:t>
    </dgm:pt>
    <dgm:pt modelId="{E82C49BC-4C51-4D44-AF52-70E2E07625B8}">
      <dgm:prSet custT="1"/>
      <dgm:spPr/>
      <dgm:t>
        <a:bodyPr/>
        <a:lstStyle/>
        <a:p>
          <a:r>
            <a:rPr lang="en-GB" sz="2400" b="1" i="0" dirty="0"/>
            <a:t>Motivated Workforce (</a:t>
          </a:r>
          <a:r>
            <a:rPr lang="en-GB" sz="2400" b="1" i="0" dirty="0" err="1"/>
            <a:t>Kelman</a:t>
          </a:r>
          <a:r>
            <a:rPr lang="en-GB" sz="2400" b="1" i="0" dirty="0"/>
            <a:t>, 2016).</a:t>
          </a:r>
          <a:endParaRPr lang="en-GB" sz="2400" dirty="0"/>
        </a:p>
      </dgm:t>
    </dgm:pt>
    <dgm:pt modelId="{329F6E20-0925-4FDE-9C9E-611E4AC788E9}" type="parTrans" cxnId="{11EF8663-0D45-49EE-89A2-7BF4BF02308D}">
      <dgm:prSet/>
      <dgm:spPr/>
      <dgm:t>
        <a:bodyPr/>
        <a:lstStyle/>
        <a:p>
          <a:endParaRPr lang="en-GB"/>
        </a:p>
      </dgm:t>
    </dgm:pt>
    <dgm:pt modelId="{7E88E51C-EE16-4AFF-9D5E-8234C4E55DA3}" type="sibTrans" cxnId="{11EF8663-0D45-49EE-89A2-7BF4BF02308D}">
      <dgm:prSet/>
      <dgm:spPr/>
      <dgm:t>
        <a:bodyPr/>
        <a:lstStyle/>
        <a:p>
          <a:endParaRPr lang="en-GB"/>
        </a:p>
      </dgm:t>
    </dgm:pt>
    <dgm:pt modelId="{EBEB98BD-CC83-4275-8981-B134F900300F}" type="pres">
      <dgm:prSet presAssocID="{ED6B1C71-B720-4A3A-8308-89B6EA1F2F93}" presName="linear" presStyleCnt="0">
        <dgm:presLayoutVars>
          <dgm:dir/>
          <dgm:animLvl val="lvl"/>
          <dgm:resizeHandles val="exact"/>
        </dgm:presLayoutVars>
      </dgm:prSet>
      <dgm:spPr/>
    </dgm:pt>
    <dgm:pt modelId="{D571F6EE-F42F-489C-BA23-FACE13E798F2}" type="pres">
      <dgm:prSet presAssocID="{C337E3B4-4B0C-4B43-AA91-14491AAD682C}" presName="parentLin" presStyleCnt="0"/>
      <dgm:spPr/>
    </dgm:pt>
    <dgm:pt modelId="{971E35BF-98C6-49DE-9E41-5DD3A7C0B879}" type="pres">
      <dgm:prSet presAssocID="{C337E3B4-4B0C-4B43-AA91-14491AAD682C}" presName="parentLeftMargin" presStyleLbl="node1" presStyleIdx="0" presStyleCnt="5"/>
      <dgm:spPr/>
    </dgm:pt>
    <dgm:pt modelId="{D50CF204-CC9D-49A0-999F-D971729BB5AE}" type="pres">
      <dgm:prSet presAssocID="{C337E3B4-4B0C-4B43-AA91-14491AAD682C}" presName="parentText" presStyleLbl="node1" presStyleIdx="0" presStyleCnt="5">
        <dgm:presLayoutVars>
          <dgm:chMax val="0"/>
          <dgm:bulletEnabled val="1"/>
        </dgm:presLayoutVars>
      </dgm:prSet>
      <dgm:spPr/>
    </dgm:pt>
    <dgm:pt modelId="{E7037668-A640-4AB9-BCC6-1C36CB1A9F53}" type="pres">
      <dgm:prSet presAssocID="{C337E3B4-4B0C-4B43-AA91-14491AAD682C}" presName="negativeSpace" presStyleCnt="0"/>
      <dgm:spPr/>
    </dgm:pt>
    <dgm:pt modelId="{9CD51582-6B3B-4E57-80BB-63C0259D82E5}" type="pres">
      <dgm:prSet presAssocID="{C337E3B4-4B0C-4B43-AA91-14491AAD682C}" presName="childText" presStyleLbl="conFgAcc1" presStyleIdx="0" presStyleCnt="5">
        <dgm:presLayoutVars>
          <dgm:bulletEnabled val="1"/>
        </dgm:presLayoutVars>
      </dgm:prSet>
      <dgm:spPr/>
    </dgm:pt>
    <dgm:pt modelId="{EC6467B2-A315-4495-90CC-38F3694DCE71}" type="pres">
      <dgm:prSet presAssocID="{19DBC9F8-DEED-42FF-8F32-4F7774CD75F5}" presName="spaceBetweenRectangles" presStyleCnt="0"/>
      <dgm:spPr/>
    </dgm:pt>
    <dgm:pt modelId="{864390E8-5E46-4F6C-9E7A-E4C206D12C59}" type="pres">
      <dgm:prSet presAssocID="{E82C49BC-4C51-4D44-AF52-70E2E07625B8}" presName="parentLin" presStyleCnt="0"/>
      <dgm:spPr/>
    </dgm:pt>
    <dgm:pt modelId="{A52FA164-DD9C-40C9-B605-1DC3DDDF7295}" type="pres">
      <dgm:prSet presAssocID="{E82C49BC-4C51-4D44-AF52-70E2E07625B8}" presName="parentLeftMargin" presStyleLbl="node1" presStyleIdx="0" presStyleCnt="5"/>
      <dgm:spPr/>
    </dgm:pt>
    <dgm:pt modelId="{11586482-BF67-4FFD-A0E2-F9B5DF892B4D}" type="pres">
      <dgm:prSet presAssocID="{E82C49BC-4C51-4D44-AF52-70E2E07625B8}" presName="parentText" presStyleLbl="node1" presStyleIdx="1" presStyleCnt="5">
        <dgm:presLayoutVars>
          <dgm:chMax val="0"/>
          <dgm:bulletEnabled val="1"/>
        </dgm:presLayoutVars>
      </dgm:prSet>
      <dgm:spPr/>
    </dgm:pt>
    <dgm:pt modelId="{233857F0-A28F-4F40-80C9-01F32B6CEF2D}" type="pres">
      <dgm:prSet presAssocID="{E82C49BC-4C51-4D44-AF52-70E2E07625B8}" presName="negativeSpace" presStyleCnt="0"/>
      <dgm:spPr/>
    </dgm:pt>
    <dgm:pt modelId="{388E392F-807F-49E1-AB35-FF4F7DB3CAF0}" type="pres">
      <dgm:prSet presAssocID="{E82C49BC-4C51-4D44-AF52-70E2E07625B8}" presName="childText" presStyleLbl="conFgAcc1" presStyleIdx="1" presStyleCnt="5">
        <dgm:presLayoutVars>
          <dgm:bulletEnabled val="1"/>
        </dgm:presLayoutVars>
      </dgm:prSet>
      <dgm:spPr/>
    </dgm:pt>
    <dgm:pt modelId="{21F200AC-1E8F-4DDF-982C-7662E764943E}" type="pres">
      <dgm:prSet presAssocID="{7E88E51C-EE16-4AFF-9D5E-8234C4E55DA3}" presName="spaceBetweenRectangles" presStyleCnt="0"/>
      <dgm:spPr/>
    </dgm:pt>
    <dgm:pt modelId="{CB783DC8-4DAA-4F6D-83E7-0749433A6098}" type="pres">
      <dgm:prSet presAssocID="{F45B5B75-CC7F-45F8-B81A-163C80D8CE74}" presName="parentLin" presStyleCnt="0"/>
      <dgm:spPr/>
    </dgm:pt>
    <dgm:pt modelId="{F2790C3E-A744-40DB-B452-D3FC3F67F474}" type="pres">
      <dgm:prSet presAssocID="{F45B5B75-CC7F-45F8-B81A-163C80D8CE74}" presName="parentLeftMargin" presStyleLbl="node1" presStyleIdx="1" presStyleCnt="5"/>
      <dgm:spPr/>
    </dgm:pt>
    <dgm:pt modelId="{3A04579C-1DA6-4353-B764-A75EAA66DEE1}" type="pres">
      <dgm:prSet presAssocID="{F45B5B75-CC7F-45F8-B81A-163C80D8CE74}" presName="parentText" presStyleLbl="node1" presStyleIdx="2" presStyleCnt="5">
        <dgm:presLayoutVars>
          <dgm:chMax val="0"/>
          <dgm:bulletEnabled val="1"/>
        </dgm:presLayoutVars>
      </dgm:prSet>
      <dgm:spPr/>
    </dgm:pt>
    <dgm:pt modelId="{8E30302F-6551-4109-9410-7DE9A3C639F4}" type="pres">
      <dgm:prSet presAssocID="{F45B5B75-CC7F-45F8-B81A-163C80D8CE74}" presName="negativeSpace" presStyleCnt="0"/>
      <dgm:spPr/>
    </dgm:pt>
    <dgm:pt modelId="{B0AD0992-6E6B-41C9-8077-8A7E44D39758}" type="pres">
      <dgm:prSet presAssocID="{F45B5B75-CC7F-45F8-B81A-163C80D8CE74}" presName="childText" presStyleLbl="conFgAcc1" presStyleIdx="2" presStyleCnt="5">
        <dgm:presLayoutVars>
          <dgm:bulletEnabled val="1"/>
        </dgm:presLayoutVars>
      </dgm:prSet>
      <dgm:spPr/>
    </dgm:pt>
    <dgm:pt modelId="{C14C5798-62E6-45B6-8B78-16C9C1FC9840}" type="pres">
      <dgm:prSet presAssocID="{587F4BB2-4F34-47A5-93D9-4585387D2D82}" presName="spaceBetweenRectangles" presStyleCnt="0"/>
      <dgm:spPr/>
    </dgm:pt>
    <dgm:pt modelId="{4C47B02E-4725-4AB2-A56E-B48D7017821F}" type="pres">
      <dgm:prSet presAssocID="{C91D3747-1738-4799-8B86-9C8392C18A0C}" presName="parentLin" presStyleCnt="0"/>
      <dgm:spPr/>
    </dgm:pt>
    <dgm:pt modelId="{F4D0EBD0-A61C-4E78-9F25-E53EAB57AB01}" type="pres">
      <dgm:prSet presAssocID="{C91D3747-1738-4799-8B86-9C8392C18A0C}" presName="parentLeftMargin" presStyleLbl="node1" presStyleIdx="2" presStyleCnt="5"/>
      <dgm:spPr/>
    </dgm:pt>
    <dgm:pt modelId="{E302C5A5-7685-4983-AF91-2D0BBFBC7F78}" type="pres">
      <dgm:prSet presAssocID="{C91D3747-1738-4799-8B86-9C8392C18A0C}" presName="parentText" presStyleLbl="node1" presStyleIdx="3" presStyleCnt="5">
        <dgm:presLayoutVars>
          <dgm:chMax val="0"/>
          <dgm:bulletEnabled val="1"/>
        </dgm:presLayoutVars>
      </dgm:prSet>
      <dgm:spPr/>
    </dgm:pt>
    <dgm:pt modelId="{FEC95992-7DCD-425E-8B14-20962311A96A}" type="pres">
      <dgm:prSet presAssocID="{C91D3747-1738-4799-8B86-9C8392C18A0C}" presName="negativeSpace" presStyleCnt="0"/>
      <dgm:spPr/>
    </dgm:pt>
    <dgm:pt modelId="{25B94243-1245-4451-A7D8-B287E4200349}" type="pres">
      <dgm:prSet presAssocID="{C91D3747-1738-4799-8B86-9C8392C18A0C}" presName="childText" presStyleLbl="conFgAcc1" presStyleIdx="3" presStyleCnt="5">
        <dgm:presLayoutVars>
          <dgm:bulletEnabled val="1"/>
        </dgm:presLayoutVars>
      </dgm:prSet>
      <dgm:spPr/>
    </dgm:pt>
    <dgm:pt modelId="{752F3DEF-376E-4C0A-A7B8-1C3C5E6D1531}" type="pres">
      <dgm:prSet presAssocID="{F9819117-F661-46EC-B146-F560B110FBFD}" presName="spaceBetweenRectangles" presStyleCnt="0"/>
      <dgm:spPr/>
    </dgm:pt>
    <dgm:pt modelId="{4AA397AB-6B8D-422A-880F-8AD54CCADAAC}" type="pres">
      <dgm:prSet presAssocID="{C94E9952-2DBC-4951-A133-30083AF1EC1E}" presName="parentLin" presStyleCnt="0"/>
      <dgm:spPr/>
    </dgm:pt>
    <dgm:pt modelId="{3DB3AB7D-2F88-4828-AB13-EF3DFE3D56FA}" type="pres">
      <dgm:prSet presAssocID="{C94E9952-2DBC-4951-A133-30083AF1EC1E}" presName="parentLeftMargin" presStyleLbl="node1" presStyleIdx="3" presStyleCnt="5"/>
      <dgm:spPr/>
    </dgm:pt>
    <dgm:pt modelId="{6A5A42E7-AFCB-4879-BD5F-8308CA865109}" type="pres">
      <dgm:prSet presAssocID="{C94E9952-2DBC-4951-A133-30083AF1EC1E}" presName="parentText" presStyleLbl="node1" presStyleIdx="4" presStyleCnt="5">
        <dgm:presLayoutVars>
          <dgm:chMax val="0"/>
          <dgm:bulletEnabled val="1"/>
        </dgm:presLayoutVars>
      </dgm:prSet>
      <dgm:spPr/>
    </dgm:pt>
    <dgm:pt modelId="{A21DF47D-CF5A-4929-B4CB-BA05A9D392B2}" type="pres">
      <dgm:prSet presAssocID="{C94E9952-2DBC-4951-A133-30083AF1EC1E}" presName="negativeSpace" presStyleCnt="0"/>
      <dgm:spPr/>
    </dgm:pt>
    <dgm:pt modelId="{C96EA0BA-F77A-4F24-84F7-F1A1D4D3AAE5}" type="pres">
      <dgm:prSet presAssocID="{C94E9952-2DBC-4951-A133-30083AF1EC1E}" presName="childText" presStyleLbl="conFgAcc1" presStyleIdx="4" presStyleCnt="5">
        <dgm:presLayoutVars>
          <dgm:bulletEnabled val="1"/>
        </dgm:presLayoutVars>
      </dgm:prSet>
      <dgm:spPr/>
    </dgm:pt>
  </dgm:ptLst>
  <dgm:cxnLst>
    <dgm:cxn modelId="{3A6FED00-BE33-4307-BBB6-66E4ED4F1AF8}" srcId="{ED6B1C71-B720-4A3A-8308-89B6EA1F2F93}" destId="{C94E9952-2DBC-4951-A133-30083AF1EC1E}" srcOrd="4" destOrd="0" parTransId="{DD251F2F-0EC9-4E37-A263-0B1F39961E22}" sibTransId="{83DD9453-C8B3-4D26-A895-F7388A6A49B5}"/>
    <dgm:cxn modelId="{EE8E4B03-E163-4499-AC33-B6F635CBA80D}" srcId="{ED6B1C71-B720-4A3A-8308-89B6EA1F2F93}" destId="{C91D3747-1738-4799-8B86-9C8392C18A0C}" srcOrd="3" destOrd="0" parTransId="{77254B01-98A8-473F-B182-E47F5A96B50E}" sibTransId="{F9819117-F661-46EC-B146-F560B110FBFD}"/>
    <dgm:cxn modelId="{00209703-5F4E-4A19-B502-231462A1477F}" type="presOf" srcId="{ED6B1C71-B720-4A3A-8308-89B6EA1F2F93}" destId="{EBEB98BD-CC83-4275-8981-B134F900300F}" srcOrd="0" destOrd="0" presId="urn:microsoft.com/office/officeart/2005/8/layout/list1"/>
    <dgm:cxn modelId="{F08A7E29-4716-483C-82CF-6244297394D0}" type="presOf" srcId="{C94E9952-2DBC-4951-A133-30083AF1EC1E}" destId="{6A5A42E7-AFCB-4879-BD5F-8308CA865109}" srcOrd="1" destOrd="0" presId="urn:microsoft.com/office/officeart/2005/8/layout/list1"/>
    <dgm:cxn modelId="{3772CE46-97E5-4B67-A81C-4B506B82231E}" type="presOf" srcId="{E82C49BC-4C51-4D44-AF52-70E2E07625B8}" destId="{A52FA164-DD9C-40C9-B605-1DC3DDDF7295}" srcOrd="0" destOrd="0" presId="urn:microsoft.com/office/officeart/2005/8/layout/list1"/>
    <dgm:cxn modelId="{57319947-D250-4555-9719-D00F4ABB5D8C}" type="presOf" srcId="{C94E9952-2DBC-4951-A133-30083AF1EC1E}" destId="{3DB3AB7D-2F88-4828-AB13-EF3DFE3D56FA}" srcOrd="0" destOrd="0" presId="urn:microsoft.com/office/officeart/2005/8/layout/list1"/>
    <dgm:cxn modelId="{1A52F74B-A965-42F4-97D1-F0BDE91218B9}" srcId="{ED6B1C71-B720-4A3A-8308-89B6EA1F2F93}" destId="{C337E3B4-4B0C-4B43-AA91-14491AAD682C}" srcOrd="0" destOrd="0" parTransId="{B6CBC9BF-0DBF-44FB-9460-7ED604879918}" sibTransId="{19DBC9F8-DEED-42FF-8F32-4F7774CD75F5}"/>
    <dgm:cxn modelId="{42655B58-8C38-489A-AAAD-05A6C9CEC789}" type="presOf" srcId="{C91D3747-1738-4799-8B86-9C8392C18A0C}" destId="{E302C5A5-7685-4983-AF91-2D0BBFBC7F78}" srcOrd="1" destOrd="0" presId="urn:microsoft.com/office/officeart/2005/8/layout/list1"/>
    <dgm:cxn modelId="{11EF8663-0D45-49EE-89A2-7BF4BF02308D}" srcId="{ED6B1C71-B720-4A3A-8308-89B6EA1F2F93}" destId="{E82C49BC-4C51-4D44-AF52-70E2E07625B8}" srcOrd="1" destOrd="0" parTransId="{329F6E20-0925-4FDE-9C9E-611E4AC788E9}" sibTransId="{7E88E51C-EE16-4AFF-9D5E-8234C4E55DA3}"/>
    <dgm:cxn modelId="{C8BDDB6A-8A50-4471-A227-F2CADC3DDE07}" type="presOf" srcId="{F45B5B75-CC7F-45F8-B81A-163C80D8CE74}" destId="{3A04579C-1DA6-4353-B764-A75EAA66DEE1}" srcOrd="1" destOrd="0" presId="urn:microsoft.com/office/officeart/2005/8/layout/list1"/>
    <dgm:cxn modelId="{95DAAC78-FF1A-4CD1-A2CF-5C133A9D8490}" type="presOf" srcId="{E82C49BC-4C51-4D44-AF52-70E2E07625B8}" destId="{11586482-BF67-4FFD-A0E2-F9B5DF892B4D}" srcOrd="1" destOrd="0" presId="urn:microsoft.com/office/officeart/2005/8/layout/list1"/>
    <dgm:cxn modelId="{D23A977E-E1B3-4F4D-B975-B3E9C1B44877}" type="presOf" srcId="{C337E3B4-4B0C-4B43-AA91-14491AAD682C}" destId="{D50CF204-CC9D-49A0-999F-D971729BB5AE}" srcOrd="1" destOrd="0" presId="urn:microsoft.com/office/officeart/2005/8/layout/list1"/>
    <dgm:cxn modelId="{EB4C4E81-BBC4-4246-BAF8-9928B650A96C}" type="presOf" srcId="{C337E3B4-4B0C-4B43-AA91-14491AAD682C}" destId="{971E35BF-98C6-49DE-9E41-5DD3A7C0B879}" srcOrd="0" destOrd="0" presId="urn:microsoft.com/office/officeart/2005/8/layout/list1"/>
    <dgm:cxn modelId="{C25EEDA6-964D-4A30-AD3D-FB12DD290C2A}" type="presOf" srcId="{C91D3747-1738-4799-8B86-9C8392C18A0C}" destId="{F4D0EBD0-A61C-4E78-9F25-E53EAB57AB01}" srcOrd="0" destOrd="0" presId="urn:microsoft.com/office/officeart/2005/8/layout/list1"/>
    <dgm:cxn modelId="{111EADB1-416B-4584-B436-8D6FC8B7A6B2}" type="presOf" srcId="{F45B5B75-CC7F-45F8-B81A-163C80D8CE74}" destId="{F2790C3E-A744-40DB-B452-D3FC3F67F474}" srcOrd="0" destOrd="0" presId="urn:microsoft.com/office/officeart/2005/8/layout/list1"/>
    <dgm:cxn modelId="{07366AC4-C87B-4AA4-AC9C-286AC801E87B}" srcId="{ED6B1C71-B720-4A3A-8308-89B6EA1F2F93}" destId="{F45B5B75-CC7F-45F8-B81A-163C80D8CE74}" srcOrd="2" destOrd="0" parTransId="{BCEEA632-CEBC-4D9D-A25C-69A8253EFBFB}" sibTransId="{587F4BB2-4F34-47A5-93D9-4585387D2D82}"/>
    <dgm:cxn modelId="{372450AF-7A90-402D-9999-F34794D0A605}" type="presParOf" srcId="{EBEB98BD-CC83-4275-8981-B134F900300F}" destId="{D571F6EE-F42F-489C-BA23-FACE13E798F2}" srcOrd="0" destOrd="0" presId="urn:microsoft.com/office/officeart/2005/8/layout/list1"/>
    <dgm:cxn modelId="{83F3373B-FF52-4E6C-BC4B-CF71F381219C}" type="presParOf" srcId="{D571F6EE-F42F-489C-BA23-FACE13E798F2}" destId="{971E35BF-98C6-49DE-9E41-5DD3A7C0B879}" srcOrd="0" destOrd="0" presId="urn:microsoft.com/office/officeart/2005/8/layout/list1"/>
    <dgm:cxn modelId="{5D500522-BC36-45FE-8BB7-5A6E9CFD6614}" type="presParOf" srcId="{D571F6EE-F42F-489C-BA23-FACE13E798F2}" destId="{D50CF204-CC9D-49A0-999F-D971729BB5AE}" srcOrd="1" destOrd="0" presId="urn:microsoft.com/office/officeart/2005/8/layout/list1"/>
    <dgm:cxn modelId="{7F34E82F-8D2E-4C07-B98F-B71DFC81BFA0}" type="presParOf" srcId="{EBEB98BD-CC83-4275-8981-B134F900300F}" destId="{E7037668-A640-4AB9-BCC6-1C36CB1A9F53}" srcOrd="1" destOrd="0" presId="urn:microsoft.com/office/officeart/2005/8/layout/list1"/>
    <dgm:cxn modelId="{0C969C0B-87EB-4471-9116-3CF586C81306}" type="presParOf" srcId="{EBEB98BD-CC83-4275-8981-B134F900300F}" destId="{9CD51582-6B3B-4E57-80BB-63C0259D82E5}" srcOrd="2" destOrd="0" presId="urn:microsoft.com/office/officeart/2005/8/layout/list1"/>
    <dgm:cxn modelId="{927F5D2E-92E2-4827-917E-0DF2CE8991D2}" type="presParOf" srcId="{EBEB98BD-CC83-4275-8981-B134F900300F}" destId="{EC6467B2-A315-4495-90CC-38F3694DCE71}" srcOrd="3" destOrd="0" presId="urn:microsoft.com/office/officeart/2005/8/layout/list1"/>
    <dgm:cxn modelId="{6240EA53-329F-41E0-AE5E-8FCD714E1BBA}" type="presParOf" srcId="{EBEB98BD-CC83-4275-8981-B134F900300F}" destId="{864390E8-5E46-4F6C-9E7A-E4C206D12C59}" srcOrd="4" destOrd="0" presId="urn:microsoft.com/office/officeart/2005/8/layout/list1"/>
    <dgm:cxn modelId="{F066F3C7-6FB8-4FFC-8087-51C7C4BA7635}" type="presParOf" srcId="{864390E8-5E46-4F6C-9E7A-E4C206D12C59}" destId="{A52FA164-DD9C-40C9-B605-1DC3DDDF7295}" srcOrd="0" destOrd="0" presId="urn:microsoft.com/office/officeart/2005/8/layout/list1"/>
    <dgm:cxn modelId="{BDB2BC3E-B985-4332-B02C-E0A2A91DB125}" type="presParOf" srcId="{864390E8-5E46-4F6C-9E7A-E4C206D12C59}" destId="{11586482-BF67-4FFD-A0E2-F9B5DF892B4D}" srcOrd="1" destOrd="0" presId="urn:microsoft.com/office/officeart/2005/8/layout/list1"/>
    <dgm:cxn modelId="{BE9733D4-FACD-4CC4-AB86-ABD2D958D934}" type="presParOf" srcId="{EBEB98BD-CC83-4275-8981-B134F900300F}" destId="{233857F0-A28F-4F40-80C9-01F32B6CEF2D}" srcOrd="5" destOrd="0" presId="urn:microsoft.com/office/officeart/2005/8/layout/list1"/>
    <dgm:cxn modelId="{F2998705-309B-41DA-8F87-93C38DE30D90}" type="presParOf" srcId="{EBEB98BD-CC83-4275-8981-B134F900300F}" destId="{388E392F-807F-49E1-AB35-FF4F7DB3CAF0}" srcOrd="6" destOrd="0" presId="urn:microsoft.com/office/officeart/2005/8/layout/list1"/>
    <dgm:cxn modelId="{8CE69FE4-7AAD-423C-BBD8-294CDA6CC02C}" type="presParOf" srcId="{EBEB98BD-CC83-4275-8981-B134F900300F}" destId="{21F200AC-1E8F-4DDF-982C-7662E764943E}" srcOrd="7" destOrd="0" presId="urn:microsoft.com/office/officeart/2005/8/layout/list1"/>
    <dgm:cxn modelId="{A20F9514-983A-4C37-81E6-AC5035325CC3}" type="presParOf" srcId="{EBEB98BD-CC83-4275-8981-B134F900300F}" destId="{CB783DC8-4DAA-4F6D-83E7-0749433A6098}" srcOrd="8" destOrd="0" presId="urn:microsoft.com/office/officeart/2005/8/layout/list1"/>
    <dgm:cxn modelId="{646FE0DC-00CD-4E15-A3E9-3BF907BEA4A2}" type="presParOf" srcId="{CB783DC8-4DAA-4F6D-83E7-0749433A6098}" destId="{F2790C3E-A744-40DB-B452-D3FC3F67F474}" srcOrd="0" destOrd="0" presId="urn:microsoft.com/office/officeart/2005/8/layout/list1"/>
    <dgm:cxn modelId="{E5414A20-F628-48AB-8143-DB7F65E58DDA}" type="presParOf" srcId="{CB783DC8-4DAA-4F6D-83E7-0749433A6098}" destId="{3A04579C-1DA6-4353-B764-A75EAA66DEE1}" srcOrd="1" destOrd="0" presId="urn:microsoft.com/office/officeart/2005/8/layout/list1"/>
    <dgm:cxn modelId="{DF6B0B9C-319E-4279-920D-8141CCAF540C}" type="presParOf" srcId="{EBEB98BD-CC83-4275-8981-B134F900300F}" destId="{8E30302F-6551-4109-9410-7DE9A3C639F4}" srcOrd="9" destOrd="0" presId="urn:microsoft.com/office/officeart/2005/8/layout/list1"/>
    <dgm:cxn modelId="{50A3595B-4FB4-4245-AC73-8E07E35F7172}" type="presParOf" srcId="{EBEB98BD-CC83-4275-8981-B134F900300F}" destId="{B0AD0992-6E6B-41C9-8077-8A7E44D39758}" srcOrd="10" destOrd="0" presId="urn:microsoft.com/office/officeart/2005/8/layout/list1"/>
    <dgm:cxn modelId="{3BB1884B-7649-4DFB-8C5B-4DBF97797602}" type="presParOf" srcId="{EBEB98BD-CC83-4275-8981-B134F900300F}" destId="{C14C5798-62E6-45B6-8B78-16C9C1FC9840}" srcOrd="11" destOrd="0" presId="urn:microsoft.com/office/officeart/2005/8/layout/list1"/>
    <dgm:cxn modelId="{735FC6AC-35A3-4F46-BF18-2C1CD781EB49}" type="presParOf" srcId="{EBEB98BD-CC83-4275-8981-B134F900300F}" destId="{4C47B02E-4725-4AB2-A56E-B48D7017821F}" srcOrd="12" destOrd="0" presId="urn:microsoft.com/office/officeart/2005/8/layout/list1"/>
    <dgm:cxn modelId="{B8E1A66F-0B5B-4DBF-9A0B-F269AE3C306E}" type="presParOf" srcId="{4C47B02E-4725-4AB2-A56E-B48D7017821F}" destId="{F4D0EBD0-A61C-4E78-9F25-E53EAB57AB01}" srcOrd="0" destOrd="0" presId="urn:microsoft.com/office/officeart/2005/8/layout/list1"/>
    <dgm:cxn modelId="{1E1E87B2-A6FC-4F51-9133-7B2E5DBDE7C9}" type="presParOf" srcId="{4C47B02E-4725-4AB2-A56E-B48D7017821F}" destId="{E302C5A5-7685-4983-AF91-2D0BBFBC7F78}" srcOrd="1" destOrd="0" presId="urn:microsoft.com/office/officeart/2005/8/layout/list1"/>
    <dgm:cxn modelId="{BF99F86E-106E-4FD0-A17D-222480C636C4}" type="presParOf" srcId="{EBEB98BD-CC83-4275-8981-B134F900300F}" destId="{FEC95992-7DCD-425E-8B14-20962311A96A}" srcOrd="13" destOrd="0" presId="urn:microsoft.com/office/officeart/2005/8/layout/list1"/>
    <dgm:cxn modelId="{D90866A3-09A3-4E57-8241-00E1C46D334B}" type="presParOf" srcId="{EBEB98BD-CC83-4275-8981-B134F900300F}" destId="{25B94243-1245-4451-A7D8-B287E4200349}" srcOrd="14" destOrd="0" presId="urn:microsoft.com/office/officeart/2005/8/layout/list1"/>
    <dgm:cxn modelId="{837B0702-B39D-47D5-8804-3DF867D59B96}" type="presParOf" srcId="{EBEB98BD-CC83-4275-8981-B134F900300F}" destId="{752F3DEF-376E-4C0A-A7B8-1C3C5E6D1531}" srcOrd="15" destOrd="0" presId="urn:microsoft.com/office/officeart/2005/8/layout/list1"/>
    <dgm:cxn modelId="{DDDE0D45-169B-4ED3-BAA7-B15EF8559F25}" type="presParOf" srcId="{EBEB98BD-CC83-4275-8981-B134F900300F}" destId="{4AA397AB-6B8D-422A-880F-8AD54CCADAAC}" srcOrd="16" destOrd="0" presId="urn:microsoft.com/office/officeart/2005/8/layout/list1"/>
    <dgm:cxn modelId="{3FA96A50-2997-434F-9DE6-FEC7BD0BD8A9}" type="presParOf" srcId="{4AA397AB-6B8D-422A-880F-8AD54CCADAAC}" destId="{3DB3AB7D-2F88-4828-AB13-EF3DFE3D56FA}" srcOrd="0" destOrd="0" presId="urn:microsoft.com/office/officeart/2005/8/layout/list1"/>
    <dgm:cxn modelId="{44D89BA6-8BEF-49E1-813F-2FD90529560B}" type="presParOf" srcId="{4AA397AB-6B8D-422A-880F-8AD54CCADAAC}" destId="{6A5A42E7-AFCB-4879-BD5F-8308CA865109}" srcOrd="1" destOrd="0" presId="urn:microsoft.com/office/officeart/2005/8/layout/list1"/>
    <dgm:cxn modelId="{39CA2A7F-54CE-44AB-9318-9E923B340ADC}" type="presParOf" srcId="{EBEB98BD-CC83-4275-8981-B134F900300F}" destId="{A21DF47D-CF5A-4929-B4CB-BA05A9D392B2}" srcOrd="17" destOrd="0" presId="urn:microsoft.com/office/officeart/2005/8/layout/list1"/>
    <dgm:cxn modelId="{C6FDB47C-74E6-415D-8A72-F19C832D3948}" type="presParOf" srcId="{EBEB98BD-CC83-4275-8981-B134F900300F}" destId="{C96EA0BA-F77A-4F24-84F7-F1A1D4D3AAE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5D9753-956E-47C2-B5FA-200F93FE7F02}" type="doc">
      <dgm:prSet loTypeId="urn:microsoft.com/office/officeart/2005/8/layout/hList6" loCatId="list" qsTypeId="urn:microsoft.com/office/officeart/2005/8/quickstyle/simple1" qsCatId="simple" csTypeId="urn:microsoft.com/office/officeart/2005/8/colors/colorful3" csCatId="colorful" phldr="1"/>
      <dgm:spPr/>
      <dgm:t>
        <a:bodyPr/>
        <a:lstStyle/>
        <a:p>
          <a:endParaRPr lang="en-GB"/>
        </a:p>
      </dgm:t>
    </dgm:pt>
    <dgm:pt modelId="{4B745F3B-0792-4F8C-AFA7-591437955AF7}">
      <dgm:prSet phldrT="[Text]"/>
      <dgm:spPr/>
      <dgm:t>
        <a:bodyPr/>
        <a:lstStyle/>
        <a:p>
          <a:r>
            <a:rPr lang="en-GB" b="1" i="0" dirty="0"/>
            <a:t>Conflict Potential</a:t>
          </a:r>
          <a:endParaRPr lang="en-GB" dirty="0"/>
        </a:p>
      </dgm:t>
    </dgm:pt>
    <dgm:pt modelId="{90A03B52-8532-48BD-B32D-0F9456B255AF}" type="parTrans" cxnId="{A88C71F6-CC23-419D-8322-7DA05C09E19C}">
      <dgm:prSet/>
      <dgm:spPr/>
      <dgm:t>
        <a:bodyPr/>
        <a:lstStyle/>
        <a:p>
          <a:endParaRPr lang="en-GB"/>
        </a:p>
      </dgm:t>
    </dgm:pt>
    <dgm:pt modelId="{25072769-707A-453F-82F4-3EDE5BFDF3A6}" type="sibTrans" cxnId="{A88C71F6-CC23-419D-8322-7DA05C09E19C}">
      <dgm:prSet/>
      <dgm:spPr/>
      <dgm:t>
        <a:bodyPr/>
        <a:lstStyle/>
        <a:p>
          <a:endParaRPr lang="en-GB"/>
        </a:p>
      </dgm:t>
    </dgm:pt>
    <dgm:pt modelId="{82893966-625D-4227-B709-A6DF499372AD}">
      <dgm:prSet phldrT="[Text]"/>
      <dgm:spPr/>
      <dgm:t>
        <a:bodyPr/>
        <a:lstStyle/>
        <a:p>
          <a:r>
            <a:rPr lang="en-GB" b="1" i="0" dirty="0"/>
            <a:t>Social Loafing</a:t>
          </a:r>
          <a:endParaRPr lang="en-GB" dirty="0"/>
        </a:p>
      </dgm:t>
    </dgm:pt>
    <dgm:pt modelId="{8C3A8D2E-79C2-438E-ACE6-7192216F1216}" type="parTrans" cxnId="{299BB54E-1486-4508-BFFF-328369F0A80D}">
      <dgm:prSet/>
      <dgm:spPr/>
      <dgm:t>
        <a:bodyPr/>
        <a:lstStyle/>
        <a:p>
          <a:endParaRPr lang="en-GB"/>
        </a:p>
      </dgm:t>
    </dgm:pt>
    <dgm:pt modelId="{CA286841-038D-4B8C-AADF-B5B96A3965E8}" type="sibTrans" cxnId="{299BB54E-1486-4508-BFFF-328369F0A80D}">
      <dgm:prSet/>
      <dgm:spPr/>
      <dgm:t>
        <a:bodyPr/>
        <a:lstStyle/>
        <a:p>
          <a:endParaRPr lang="en-GB"/>
        </a:p>
      </dgm:t>
    </dgm:pt>
    <dgm:pt modelId="{3C55F04D-3F73-45EC-858F-30787F0F9C5F}">
      <dgm:prSet phldrT="[Text]"/>
      <dgm:spPr/>
      <dgm:t>
        <a:bodyPr/>
        <a:lstStyle/>
        <a:p>
          <a:r>
            <a:rPr lang="en-GB" b="1" i="0" dirty="0"/>
            <a:t>Slow Decision-Making (Frazer and Oswald, 2019).</a:t>
          </a:r>
          <a:endParaRPr lang="en-GB" dirty="0"/>
        </a:p>
      </dgm:t>
    </dgm:pt>
    <dgm:pt modelId="{AF2FCED8-2DC1-4749-869F-DDA20DB53A5A}" type="parTrans" cxnId="{4FC4392F-09A8-492D-8D36-2D9EED94D592}">
      <dgm:prSet/>
      <dgm:spPr/>
      <dgm:t>
        <a:bodyPr/>
        <a:lstStyle/>
        <a:p>
          <a:endParaRPr lang="en-GB"/>
        </a:p>
      </dgm:t>
    </dgm:pt>
    <dgm:pt modelId="{0586621D-E90D-4402-B410-10D98822F856}" type="sibTrans" cxnId="{4FC4392F-09A8-492D-8D36-2D9EED94D592}">
      <dgm:prSet/>
      <dgm:spPr/>
      <dgm:t>
        <a:bodyPr/>
        <a:lstStyle/>
        <a:p>
          <a:endParaRPr lang="en-GB"/>
        </a:p>
      </dgm:t>
    </dgm:pt>
    <dgm:pt modelId="{63B1A8D4-A15B-4916-BFC2-37F02099FB2A}">
      <dgm:prSet/>
      <dgm:spPr/>
      <dgm:t>
        <a:bodyPr/>
        <a:lstStyle/>
        <a:p>
          <a:r>
            <a:rPr lang="en-GB" b="1" i="0"/>
            <a:t>Resource Intensive</a:t>
          </a:r>
          <a:endParaRPr lang="en-GB"/>
        </a:p>
      </dgm:t>
    </dgm:pt>
    <dgm:pt modelId="{F152A5B6-6565-43B0-9198-44A6E978C71B}" type="parTrans" cxnId="{464D39F4-A973-4B9A-837A-9A1E9DB0B89D}">
      <dgm:prSet/>
      <dgm:spPr/>
      <dgm:t>
        <a:bodyPr/>
        <a:lstStyle/>
        <a:p>
          <a:endParaRPr lang="en-GB"/>
        </a:p>
      </dgm:t>
    </dgm:pt>
    <dgm:pt modelId="{B4F631E5-FD66-4263-8295-54429E59ECC6}" type="sibTrans" cxnId="{464D39F4-A973-4B9A-837A-9A1E9DB0B89D}">
      <dgm:prSet/>
      <dgm:spPr/>
      <dgm:t>
        <a:bodyPr/>
        <a:lstStyle/>
        <a:p>
          <a:endParaRPr lang="en-GB"/>
        </a:p>
      </dgm:t>
    </dgm:pt>
    <dgm:pt modelId="{DFC360D7-5CA1-4C21-98E0-5CDCBB1EFFE4}">
      <dgm:prSet/>
      <dgm:spPr/>
      <dgm:t>
        <a:bodyPr/>
        <a:lstStyle/>
        <a:p>
          <a:r>
            <a:rPr lang="en-GB" b="1" i="0"/>
            <a:t>Uneven Participation</a:t>
          </a:r>
          <a:endParaRPr lang="en-GB"/>
        </a:p>
      </dgm:t>
    </dgm:pt>
    <dgm:pt modelId="{69E48962-AF91-40D9-9D65-D7A0F9DB14C4}" type="parTrans" cxnId="{7D9B6731-E89C-4443-9198-537B9FF3EA58}">
      <dgm:prSet/>
      <dgm:spPr/>
      <dgm:t>
        <a:bodyPr/>
        <a:lstStyle/>
        <a:p>
          <a:endParaRPr lang="en-GB"/>
        </a:p>
      </dgm:t>
    </dgm:pt>
    <dgm:pt modelId="{007A5E3E-750D-4E98-86F1-C9741AB01E72}" type="sibTrans" cxnId="{7D9B6731-E89C-4443-9198-537B9FF3EA58}">
      <dgm:prSet/>
      <dgm:spPr/>
      <dgm:t>
        <a:bodyPr/>
        <a:lstStyle/>
        <a:p>
          <a:endParaRPr lang="en-GB"/>
        </a:p>
      </dgm:t>
    </dgm:pt>
    <dgm:pt modelId="{39A369D0-973B-4185-AFC0-940D6E21F45A}" type="pres">
      <dgm:prSet presAssocID="{A25D9753-956E-47C2-B5FA-200F93FE7F02}" presName="Name0" presStyleCnt="0">
        <dgm:presLayoutVars>
          <dgm:dir/>
          <dgm:resizeHandles val="exact"/>
        </dgm:presLayoutVars>
      </dgm:prSet>
      <dgm:spPr/>
    </dgm:pt>
    <dgm:pt modelId="{6B703DB4-EE0E-4266-B93A-9C29C89CAFC6}" type="pres">
      <dgm:prSet presAssocID="{4B745F3B-0792-4F8C-AFA7-591437955AF7}" presName="node" presStyleLbl="node1" presStyleIdx="0" presStyleCnt="5">
        <dgm:presLayoutVars>
          <dgm:bulletEnabled val="1"/>
        </dgm:presLayoutVars>
      </dgm:prSet>
      <dgm:spPr/>
    </dgm:pt>
    <dgm:pt modelId="{7514B296-DA55-4D3D-BE85-7CC88275CD1F}" type="pres">
      <dgm:prSet presAssocID="{25072769-707A-453F-82F4-3EDE5BFDF3A6}" presName="sibTrans" presStyleCnt="0"/>
      <dgm:spPr/>
    </dgm:pt>
    <dgm:pt modelId="{CE5E0801-3FBA-46AD-A2F3-060F3E6C1AC8}" type="pres">
      <dgm:prSet presAssocID="{82893966-625D-4227-B709-A6DF499372AD}" presName="node" presStyleLbl="node1" presStyleIdx="1" presStyleCnt="5">
        <dgm:presLayoutVars>
          <dgm:bulletEnabled val="1"/>
        </dgm:presLayoutVars>
      </dgm:prSet>
      <dgm:spPr/>
    </dgm:pt>
    <dgm:pt modelId="{9476103A-6861-4B58-A472-A4C2854906F5}" type="pres">
      <dgm:prSet presAssocID="{CA286841-038D-4B8C-AADF-B5B96A3965E8}" presName="sibTrans" presStyleCnt="0"/>
      <dgm:spPr/>
    </dgm:pt>
    <dgm:pt modelId="{62F23D64-41B3-4F45-8EAE-87BEF721BA1C}" type="pres">
      <dgm:prSet presAssocID="{3C55F04D-3F73-45EC-858F-30787F0F9C5F}" presName="node" presStyleLbl="node1" presStyleIdx="2" presStyleCnt="5">
        <dgm:presLayoutVars>
          <dgm:bulletEnabled val="1"/>
        </dgm:presLayoutVars>
      </dgm:prSet>
      <dgm:spPr/>
    </dgm:pt>
    <dgm:pt modelId="{0EC22BF8-FF0F-46CF-B766-46D24FD82C15}" type="pres">
      <dgm:prSet presAssocID="{0586621D-E90D-4402-B410-10D98822F856}" presName="sibTrans" presStyleCnt="0"/>
      <dgm:spPr/>
    </dgm:pt>
    <dgm:pt modelId="{B6C85248-1989-4B86-8DD5-0FD52168C950}" type="pres">
      <dgm:prSet presAssocID="{DFC360D7-5CA1-4C21-98E0-5CDCBB1EFFE4}" presName="node" presStyleLbl="node1" presStyleIdx="3" presStyleCnt="5">
        <dgm:presLayoutVars>
          <dgm:bulletEnabled val="1"/>
        </dgm:presLayoutVars>
      </dgm:prSet>
      <dgm:spPr/>
    </dgm:pt>
    <dgm:pt modelId="{EC320ADD-0569-4672-A6CB-B6D5D8A082D0}" type="pres">
      <dgm:prSet presAssocID="{007A5E3E-750D-4E98-86F1-C9741AB01E72}" presName="sibTrans" presStyleCnt="0"/>
      <dgm:spPr/>
    </dgm:pt>
    <dgm:pt modelId="{10BE6B2C-A537-4A10-A737-CE17D94D4AB7}" type="pres">
      <dgm:prSet presAssocID="{63B1A8D4-A15B-4916-BFC2-37F02099FB2A}" presName="node" presStyleLbl="node1" presStyleIdx="4" presStyleCnt="5">
        <dgm:presLayoutVars>
          <dgm:bulletEnabled val="1"/>
        </dgm:presLayoutVars>
      </dgm:prSet>
      <dgm:spPr/>
    </dgm:pt>
  </dgm:ptLst>
  <dgm:cxnLst>
    <dgm:cxn modelId="{4FC4392F-09A8-492D-8D36-2D9EED94D592}" srcId="{A25D9753-956E-47C2-B5FA-200F93FE7F02}" destId="{3C55F04D-3F73-45EC-858F-30787F0F9C5F}" srcOrd="2" destOrd="0" parTransId="{AF2FCED8-2DC1-4749-869F-DDA20DB53A5A}" sibTransId="{0586621D-E90D-4402-B410-10D98822F856}"/>
    <dgm:cxn modelId="{7D9B6731-E89C-4443-9198-537B9FF3EA58}" srcId="{A25D9753-956E-47C2-B5FA-200F93FE7F02}" destId="{DFC360D7-5CA1-4C21-98E0-5CDCBB1EFFE4}" srcOrd="3" destOrd="0" parTransId="{69E48962-AF91-40D9-9D65-D7A0F9DB14C4}" sibTransId="{007A5E3E-750D-4E98-86F1-C9741AB01E72}"/>
    <dgm:cxn modelId="{DA4C633D-8A5E-485E-9AF6-75FC2D0A9AF8}" type="presOf" srcId="{63B1A8D4-A15B-4916-BFC2-37F02099FB2A}" destId="{10BE6B2C-A537-4A10-A737-CE17D94D4AB7}" srcOrd="0" destOrd="0" presId="urn:microsoft.com/office/officeart/2005/8/layout/hList6"/>
    <dgm:cxn modelId="{299BB54E-1486-4508-BFFF-328369F0A80D}" srcId="{A25D9753-956E-47C2-B5FA-200F93FE7F02}" destId="{82893966-625D-4227-B709-A6DF499372AD}" srcOrd="1" destOrd="0" parTransId="{8C3A8D2E-79C2-438E-ACE6-7192216F1216}" sibTransId="{CA286841-038D-4B8C-AADF-B5B96A3965E8}"/>
    <dgm:cxn modelId="{3843AA67-587B-4E95-96C9-DD9E64CD411A}" type="presOf" srcId="{A25D9753-956E-47C2-B5FA-200F93FE7F02}" destId="{39A369D0-973B-4185-AFC0-940D6E21F45A}" srcOrd="0" destOrd="0" presId="urn:microsoft.com/office/officeart/2005/8/layout/hList6"/>
    <dgm:cxn modelId="{CA50957C-FC24-41F7-87AA-6BB4BACD6E65}" type="presOf" srcId="{3C55F04D-3F73-45EC-858F-30787F0F9C5F}" destId="{62F23D64-41B3-4F45-8EAE-87BEF721BA1C}" srcOrd="0" destOrd="0" presId="urn:microsoft.com/office/officeart/2005/8/layout/hList6"/>
    <dgm:cxn modelId="{EE61BCA7-17B4-4E5E-A054-8B7B0E691F72}" type="presOf" srcId="{82893966-625D-4227-B709-A6DF499372AD}" destId="{CE5E0801-3FBA-46AD-A2F3-060F3E6C1AC8}" srcOrd="0" destOrd="0" presId="urn:microsoft.com/office/officeart/2005/8/layout/hList6"/>
    <dgm:cxn modelId="{47100DAD-13F9-4DAF-8A02-7EDF54989A58}" type="presOf" srcId="{4B745F3B-0792-4F8C-AFA7-591437955AF7}" destId="{6B703DB4-EE0E-4266-B93A-9C29C89CAFC6}" srcOrd="0" destOrd="0" presId="urn:microsoft.com/office/officeart/2005/8/layout/hList6"/>
    <dgm:cxn modelId="{C5E4A4EE-AD27-47D0-B115-A157533934F0}" type="presOf" srcId="{DFC360D7-5CA1-4C21-98E0-5CDCBB1EFFE4}" destId="{B6C85248-1989-4B86-8DD5-0FD52168C950}" srcOrd="0" destOrd="0" presId="urn:microsoft.com/office/officeart/2005/8/layout/hList6"/>
    <dgm:cxn modelId="{464D39F4-A973-4B9A-837A-9A1E9DB0B89D}" srcId="{A25D9753-956E-47C2-B5FA-200F93FE7F02}" destId="{63B1A8D4-A15B-4916-BFC2-37F02099FB2A}" srcOrd="4" destOrd="0" parTransId="{F152A5B6-6565-43B0-9198-44A6E978C71B}" sibTransId="{B4F631E5-FD66-4263-8295-54429E59ECC6}"/>
    <dgm:cxn modelId="{A88C71F6-CC23-419D-8322-7DA05C09E19C}" srcId="{A25D9753-956E-47C2-B5FA-200F93FE7F02}" destId="{4B745F3B-0792-4F8C-AFA7-591437955AF7}" srcOrd="0" destOrd="0" parTransId="{90A03B52-8532-48BD-B32D-0F9456B255AF}" sibTransId="{25072769-707A-453F-82F4-3EDE5BFDF3A6}"/>
    <dgm:cxn modelId="{7E822072-86E9-4F59-B0D5-91D8BA580FC1}" type="presParOf" srcId="{39A369D0-973B-4185-AFC0-940D6E21F45A}" destId="{6B703DB4-EE0E-4266-B93A-9C29C89CAFC6}" srcOrd="0" destOrd="0" presId="urn:microsoft.com/office/officeart/2005/8/layout/hList6"/>
    <dgm:cxn modelId="{07650A6E-1D19-4098-ACF6-24B9EE25AD8D}" type="presParOf" srcId="{39A369D0-973B-4185-AFC0-940D6E21F45A}" destId="{7514B296-DA55-4D3D-BE85-7CC88275CD1F}" srcOrd="1" destOrd="0" presId="urn:microsoft.com/office/officeart/2005/8/layout/hList6"/>
    <dgm:cxn modelId="{D556AD4A-A883-41A4-8860-745EC17AEB05}" type="presParOf" srcId="{39A369D0-973B-4185-AFC0-940D6E21F45A}" destId="{CE5E0801-3FBA-46AD-A2F3-060F3E6C1AC8}" srcOrd="2" destOrd="0" presId="urn:microsoft.com/office/officeart/2005/8/layout/hList6"/>
    <dgm:cxn modelId="{F751C1C9-854F-40E6-AB7A-D460B2B0F700}" type="presParOf" srcId="{39A369D0-973B-4185-AFC0-940D6E21F45A}" destId="{9476103A-6861-4B58-A472-A4C2854906F5}" srcOrd="3" destOrd="0" presId="urn:microsoft.com/office/officeart/2005/8/layout/hList6"/>
    <dgm:cxn modelId="{15AE368D-9834-411F-8210-76540BBB6E15}" type="presParOf" srcId="{39A369D0-973B-4185-AFC0-940D6E21F45A}" destId="{62F23D64-41B3-4F45-8EAE-87BEF721BA1C}" srcOrd="4" destOrd="0" presId="urn:microsoft.com/office/officeart/2005/8/layout/hList6"/>
    <dgm:cxn modelId="{205A9208-35F3-4396-AE87-B0D65189025C}" type="presParOf" srcId="{39A369D0-973B-4185-AFC0-940D6E21F45A}" destId="{0EC22BF8-FF0F-46CF-B766-46D24FD82C15}" srcOrd="5" destOrd="0" presId="urn:microsoft.com/office/officeart/2005/8/layout/hList6"/>
    <dgm:cxn modelId="{D61ED968-E706-4CFF-8D49-54F4C7A90DC2}" type="presParOf" srcId="{39A369D0-973B-4185-AFC0-940D6E21F45A}" destId="{B6C85248-1989-4B86-8DD5-0FD52168C950}" srcOrd="6" destOrd="0" presId="urn:microsoft.com/office/officeart/2005/8/layout/hList6"/>
    <dgm:cxn modelId="{A83B8BFB-5B7A-49BF-8AD5-43390A2B4413}" type="presParOf" srcId="{39A369D0-973B-4185-AFC0-940D6E21F45A}" destId="{EC320ADD-0569-4672-A6CB-B6D5D8A082D0}" srcOrd="7" destOrd="0" presId="urn:microsoft.com/office/officeart/2005/8/layout/hList6"/>
    <dgm:cxn modelId="{5AD3D2F8-A0E1-4A07-A5AC-8868BD4AE8CF}" type="presParOf" srcId="{39A369D0-973B-4185-AFC0-940D6E21F45A}" destId="{10BE6B2C-A537-4A10-A737-CE17D94D4AB7}"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2F2FB2-9204-4FD6-8206-F1AC46A583E6}" type="doc">
      <dgm:prSet loTypeId="urn:microsoft.com/office/officeart/2005/8/layout/vList6" loCatId="list" qsTypeId="urn:microsoft.com/office/officeart/2005/8/quickstyle/simple5" qsCatId="simple" csTypeId="urn:microsoft.com/office/officeart/2005/8/colors/colorful5" csCatId="colorful" phldr="1"/>
      <dgm:spPr/>
      <dgm:t>
        <a:bodyPr/>
        <a:lstStyle/>
        <a:p>
          <a:endParaRPr lang="en-GB"/>
        </a:p>
      </dgm:t>
    </dgm:pt>
    <dgm:pt modelId="{1D92A361-B4F0-44AD-A00F-883A31BD3AD4}">
      <dgm:prSet phldrT="[Text]"/>
      <dgm:spPr/>
      <dgm:t>
        <a:bodyPr/>
        <a:lstStyle/>
        <a:p>
          <a:r>
            <a:rPr lang="en-GB" dirty="0"/>
            <a:t>Managing conflict </a:t>
          </a:r>
        </a:p>
      </dgm:t>
    </dgm:pt>
    <dgm:pt modelId="{EB9301B3-6BCA-4BD8-A190-2CD71164DAE7}" type="parTrans" cxnId="{5A4D8E3C-9D69-44D4-B8C3-C03CF02D4EED}">
      <dgm:prSet/>
      <dgm:spPr/>
      <dgm:t>
        <a:bodyPr/>
        <a:lstStyle/>
        <a:p>
          <a:endParaRPr lang="en-GB"/>
        </a:p>
      </dgm:t>
    </dgm:pt>
    <dgm:pt modelId="{6C631A3A-002D-4B3D-91B6-6C8B455C6943}" type="sibTrans" cxnId="{5A4D8E3C-9D69-44D4-B8C3-C03CF02D4EED}">
      <dgm:prSet/>
      <dgm:spPr/>
      <dgm:t>
        <a:bodyPr/>
        <a:lstStyle/>
        <a:p>
          <a:endParaRPr lang="en-GB"/>
        </a:p>
      </dgm:t>
    </dgm:pt>
    <dgm:pt modelId="{09ACCE0A-12CA-4238-BAB3-8E1035CBC39C}">
      <dgm:prSet phldrT="[Text]"/>
      <dgm:spPr/>
      <dgm:t>
        <a:bodyPr/>
        <a:lstStyle/>
        <a:p>
          <a:pPr algn="just"/>
          <a:r>
            <a:rPr lang="en-US" dirty="0"/>
            <a:t>Asda may control team disagreements with efficient teamwork strategies. </a:t>
          </a:r>
          <a:endParaRPr lang="en-GB" dirty="0"/>
        </a:p>
      </dgm:t>
    </dgm:pt>
    <dgm:pt modelId="{83F85B68-B59B-49B2-8C29-EB3EC4F2E321}" type="parTrans" cxnId="{07882F54-B706-4E7A-827C-36F4E78E1B5F}">
      <dgm:prSet/>
      <dgm:spPr/>
      <dgm:t>
        <a:bodyPr/>
        <a:lstStyle/>
        <a:p>
          <a:endParaRPr lang="en-GB"/>
        </a:p>
      </dgm:t>
    </dgm:pt>
    <dgm:pt modelId="{666EDC39-80AB-420F-B340-19D8979D0F73}" type="sibTrans" cxnId="{07882F54-B706-4E7A-827C-36F4E78E1B5F}">
      <dgm:prSet/>
      <dgm:spPr/>
      <dgm:t>
        <a:bodyPr/>
        <a:lstStyle/>
        <a:p>
          <a:endParaRPr lang="en-GB"/>
        </a:p>
      </dgm:t>
    </dgm:pt>
    <dgm:pt modelId="{BA883785-9C03-4C10-A6AA-01A6CF28E477}">
      <dgm:prSet/>
      <dgm:spPr/>
      <dgm:t>
        <a:bodyPr/>
        <a:lstStyle/>
        <a:p>
          <a:pPr algn="just"/>
          <a:r>
            <a:rPr lang="en-US" dirty="0"/>
            <a:t>Team members should be encouraged to constructively express their issues and disagreements to resolve problems quickly. </a:t>
          </a:r>
        </a:p>
      </dgm:t>
    </dgm:pt>
    <dgm:pt modelId="{7432CF51-1BC8-4096-A370-221737B6A53B}" type="parTrans" cxnId="{610BDE47-1FC6-4B7A-8428-396DB3A18EB7}">
      <dgm:prSet/>
      <dgm:spPr/>
      <dgm:t>
        <a:bodyPr/>
        <a:lstStyle/>
        <a:p>
          <a:endParaRPr lang="en-GB"/>
        </a:p>
      </dgm:t>
    </dgm:pt>
    <dgm:pt modelId="{BEAA7AC3-5711-42FD-BC5A-FF757D3B7955}" type="sibTrans" cxnId="{610BDE47-1FC6-4B7A-8428-396DB3A18EB7}">
      <dgm:prSet/>
      <dgm:spPr/>
      <dgm:t>
        <a:bodyPr/>
        <a:lstStyle/>
        <a:p>
          <a:endParaRPr lang="en-GB"/>
        </a:p>
      </dgm:t>
    </dgm:pt>
    <dgm:pt modelId="{5FEF865C-6CFB-483E-9577-91B9A4A2F7C2}">
      <dgm:prSet/>
      <dgm:spPr/>
      <dgm:t>
        <a:bodyPr/>
        <a:lstStyle/>
        <a:p>
          <a:pPr algn="just"/>
          <a:r>
            <a:rPr lang="en-US"/>
            <a:t>Regular team meetings or venues for speaking out can help. </a:t>
          </a:r>
          <a:endParaRPr lang="en-US" dirty="0"/>
        </a:p>
      </dgm:t>
    </dgm:pt>
    <dgm:pt modelId="{C4527CF0-8EE8-4B2C-B591-F80440C6A6CF}" type="parTrans" cxnId="{53DC1434-1398-4BAE-A43C-E02E739B84D6}">
      <dgm:prSet/>
      <dgm:spPr/>
      <dgm:t>
        <a:bodyPr/>
        <a:lstStyle/>
        <a:p>
          <a:endParaRPr lang="en-GB"/>
        </a:p>
      </dgm:t>
    </dgm:pt>
    <dgm:pt modelId="{1F331EF8-E305-4A28-9884-CC1AA2D3C804}" type="sibTrans" cxnId="{53DC1434-1398-4BAE-A43C-E02E739B84D6}">
      <dgm:prSet/>
      <dgm:spPr/>
      <dgm:t>
        <a:bodyPr/>
        <a:lstStyle/>
        <a:p>
          <a:endParaRPr lang="en-GB"/>
        </a:p>
      </dgm:t>
    </dgm:pt>
    <dgm:pt modelId="{56C51ABD-CC9B-4D2B-B77B-2F01306E5E5D}">
      <dgm:prSet/>
      <dgm:spPr/>
      <dgm:t>
        <a:bodyPr/>
        <a:lstStyle/>
        <a:p>
          <a:pPr algn="just"/>
          <a:r>
            <a:rPr lang="en-US" dirty="0"/>
            <a:t>Active listening in teams fosters empathy and understanding, which helps resolve issues via mutual respect.</a:t>
          </a:r>
          <a:endParaRPr lang="en-GB" dirty="0"/>
        </a:p>
      </dgm:t>
    </dgm:pt>
    <dgm:pt modelId="{E1714755-56DC-41C7-82B0-8A7F699F6A86}" type="parTrans" cxnId="{30CF67E0-135E-4EB7-8DDC-C5DD0818098D}">
      <dgm:prSet/>
      <dgm:spPr/>
      <dgm:t>
        <a:bodyPr/>
        <a:lstStyle/>
        <a:p>
          <a:endParaRPr lang="en-GB"/>
        </a:p>
      </dgm:t>
    </dgm:pt>
    <dgm:pt modelId="{B433E37C-EDC8-4F5A-B175-4FA2F87E0CE2}" type="sibTrans" cxnId="{30CF67E0-135E-4EB7-8DDC-C5DD0818098D}">
      <dgm:prSet/>
      <dgm:spPr/>
      <dgm:t>
        <a:bodyPr/>
        <a:lstStyle/>
        <a:p>
          <a:endParaRPr lang="en-GB"/>
        </a:p>
      </dgm:t>
    </dgm:pt>
    <dgm:pt modelId="{2D94A1B8-585A-4459-887A-17D7C6AC0405}">
      <dgm:prSet phldrT="[Text]"/>
      <dgm:spPr/>
      <dgm:t>
        <a:bodyPr/>
        <a:lstStyle/>
        <a:p>
          <a:pPr algn="just"/>
          <a:r>
            <a:rPr lang="en-US" dirty="0"/>
            <a:t>Creating an open-communication climate is crucial </a:t>
          </a:r>
          <a:r>
            <a:rPr lang="en-GB" dirty="0"/>
            <a:t>(Rahim, 2023)</a:t>
          </a:r>
          <a:r>
            <a:rPr lang="en-US" dirty="0"/>
            <a:t>.</a:t>
          </a:r>
          <a:endParaRPr lang="en-GB" dirty="0"/>
        </a:p>
      </dgm:t>
    </dgm:pt>
    <dgm:pt modelId="{1FEF2520-C9FC-49AB-877D-E909D631362A}" type="parTrans" cxnId="{CC2B492F-114B-44D6-BD77-D784DED5B7E9}">
      <dgm:prSet/>
      <dgm:spPr/>
      <dgm:t>
        <a:bodyPr/>
        <a:lstStyle/>
        <a:p>
          <a:endParaRPr lang="en-GB"/>
        </a:p>
      </dgm:t>
    </dgm:pt>
    <dgm:pt modelId="{0DE95168-EB6C-4C81-B694-BF136EC9A3C1}" type="sibTrans" cxnId="{CC2B492F-114B-44D6-BD77-D784DED5B7E9}">
      <dgm:prSet/>
      <dgm:spPr/>
      <dgm:t>
        <a:bodyPr/>
        <a:lstStyle/>
        <a:p>
          <a:endParaRPr lang="en-GB"/>
        </a:p>
      </dgm:t>
    </dgm:pt>
    <dgm:pt modelId="{549AA4E2-F709-4BF6-8B25-CB72B2722DB5}" type="pres">
      <dgm:prSet presAssocID="{512F2FB2-9204-4FD6-8206-F1AC46A583E6}" presName="Name0" presStyleCnt="0">
        <dgm:presLayoutVars>
          <dgm:dir/>
          <dgm:animLvl val="lvl"/>
          <dgm:resizeHandles/>
        </dgm:presLayoutVars>
      </dgm:prSet>
      <dgm:spPr/>
    </dgm:pt>
    <dgm:pt modelId="{5FFFC98C-A211-40CF-848D-697E8506EF28}" type="pres">
      <dgm:prSet presAssocID="{1D92A361-B4F0-44AD-A00F-883A31BD3AD4}" presName="linNode" presStyleCnt="0"/>
      <dgm:spPr/>
    </dgm:pt>
    <dgm:pt modelId="{F7FBF5FD-CB05-470E-9EE0-0934A190C3AE}" type="pres">
      <dgm:prSet presAssocID="{1D92A361-B4F0-44AD-A00F-883A31BD3AD4}" presName="parentShp" presStyleLbl="node1" presStyleIdx="0" presStyleCnt="1">
        <dgm:presLayoutVars>
          <dgm:bulletEnabled val="1"/>
        </dgm:presLayoutVars>
      </dgm:prSet>
      <dgm:spPr/>
    </dgm:pt>
    <dgm:pt modelId="{171CFC6C-B91A-4151-B9D8-0771224B1464}" type="pres">
      <dgm:prSet presAssocID="{1D92A361-B4F0-44AD-A00F-883A31BD3AD4}" presName="childShp" presStyleLbl="bgAccFollowNode1" presStyleIdx="0" presStyleCnt="1">
        <dgm:presLayoutVars>
          <dgm:bulletEnabled val="1"/>
        </dgm:presLayoutVars>
      </dgm:prSet>
      <dgm:spPr/>
    </dgm:pt>
  </dgm:ptLst>
  <dgm:cxnLst>
    <dgm:cxn modelId="{24D13407-6F82-451B-B0A5-E5ECB8BD5F23}" type="presOf" srcId="{BA883785-9C03-4C10-A6AA-01A6CF28E477}" destId="{171CFC6C-B91A-4151-B9D8-0771224B1464}" srcOrd="0" destOrd="2" presId="urn:microsoft.com/office/officeart/2005/8/layout/vList6"/>
    <dgm:cxn modelId="{CC2B492F-114B-44D6-BD77-D784DED5B7E9}" srcId="{1D92A361-B4F0-44AD-A00F-883A31BD3AD4}" destId="{2D94A1B8-585A-4459-887A-17D7C6AC0405}" srcOrd="1" destOrd="0" parTransId="{1FEF2520-C9FC-49AB-877D-E909D631362A}" sibTransId="{0DE95168-EB6C-4C81-B694-BF136EC9A3C1}"/>
    <dgm:cxn modelId="{53DC1434-1398-4BAE-A43C-E02E739B84D6}" srcId="{1D92A361-B4F0-44AD-A00F-883A31BD3AD4}" destId="{5FEF865C-6CFB-483E-9577-91B9A4A2F7C2}" srcOrd="3" destOrd="0" parTransId="{C4527CF0-8EE8-4B2C-B591-F80440C6A6CF}" sibTransId="{1F331EF8-E305-4A28-9884-CC1AA2D3C804}"/>
    <dgm:cxn modelId="{5A4D8E3C-9D69-44D4-B8C3-C03CF02D4EED}" srcId="{512F2FB2-9204-4FD6-8206-F1AC46A583E6}" destId="{1D92A361-B4F0-44AD-A00F-883A31BD3AD4}" srcOrd="0" destOrd="0" parTransId="{EB9301B3-6BCA-4BD8-A190-2CD71164DAE7}" sibTransId="{6C631A3A-002D-4B3D-91B6-6C8B455C6943}"/>
    <dgm:cxn modelId="{610BDE47-1FC6-4B7A-8428-396DB3A18EB7}" srcId="{1D92A361-B4F0-44AD-A00F-883A31BD3AD4}" destId="{BA883785-9C03-4C10-A6AA-01A6CF28E477}" srcOrd="2" destOrd="0" parTransId="{7432CF51-1BC8-4096-A370-221737B6A53B}" sibTransId="{BEAA7AC3-5711-42FD-BC5A-FF757D3B7955}"/>
    <dgm:cxn modelId="{07882F54-B706-4E7A-827C-36F4E78E1B5F}" srcId="{1D92A361-B4F0-44AD-A00F-883A31BD3AD4}" destId="{09ACCE0A-12CA-4238-BAB3-8E1035CBC39C}" srcOrd="0" destOrd="0" parTransId="{83F85B68-B59B-49B2-8C29-EB3EC4F2E321}" sibTransId="{666EDC39-80AB-420F-B340-19D8979D0F73}"/>
    <dgm:cxn modelId="{00DEBC61-8593-4ACE-A492-6DEFCEF627A5}" type="presOf" srcId="{56C51ABD-CC9B-4D2B-B77B-2F01306E5E5D}" destId="{171CFC6C-B91A-4151-B9D8-0771224B1464}" srcOrd="0" destOrd="4" presId="urn:microsoft.com/office/officeart/2005/8/layout/vList6"/>
    <dgm:cxn modelId="{C123ADA7-D399-47EC-8C73-6EC594CE1DBD}" type="presOf" srcId="{09ACCE0A-12CA-4238-BAB3-8E1035CBC39C}" destId="{171CFC6C-B91A-4151-B9D8-0771224B1464}" srcOrd="0" destOrd="0" presId="urn:microsoft.com/office/officeart/2005/8/layout/vList6"/>
    <dgm:cxn modelId="{5C46DAB0-FECD-4615-9164-A83B3A2C3985}" type="presOf" srcId="{1D92A361-B4F0-44AD-A00F-883A31BD3AD4}" destId="{F7FBF5FD-CB05-470E-9EE0-0934A190C3AE}" srcOrd="0" destOrd="0" presId="urn:microsoft.com/office/officeart/2005/8/layout/vList6"/>
    <dgm:cxn modelId="{77E2DAD6-9012-4953-8508-0A46B5B11E55}" type="presOf" srcId="{5FEF865C-6CFB-483E-9577-91B9A4A2F7C2}" destId="{171CFC6C-B91A-4151-B9D8-0771224B1464}" srcOrd="0" destOrd="3" presId="urn:microsoft.com/office/officeart/2005/8/layout/vList6"/>
    <dgm:cxn modelId="{30CF67E0-135E-4EB7-8DDC-C5DD0818098D}" srcId="{1D92A361-B4F0-44AD-A00F-883A31BD3AD4}" destId="{56C51ABD-CC9B-4D2B-B77B-2F01306E5E5D}" srcOrd="4" destOrd="0" parTransId="{E1714755-56DC-41C7-82B0-8A7F699F6A86}" sibTransId="{B433E37C-EDC8-4F5A-B175-4FA2F87E0CE2}"/>
    <dgm:cxn modelId="{990F67E4-E863-4546-A2CD-A872CE12EA2A}" type="presOf" srcId="{2D94A1B8-585A-4459-887A-17D7C6AC0405}" destId="{171CFC6C-B91A-4151-B9D8-0771224B1464}" srcOrd="0" destOrd="1" presId="urn:microsoft.com/office/officeart/2005/8/layout/vList6"/>
    <dgm:cxn modelId="{644ED9E9-EC7F-4EA8-8752-18313E280843}" type="presOf" srcId="{512F2FB2-9204-4FD6-8206-F1AC46A583E6}" destId="{549AA4E2-F709-4BF6-8B25-CB72B2722DB5}" srcOrd="0" destOrd="0" presId="urn:microsoft.com/office/officeart/2005/8/layout/vList6"/>
    <dgm:cxn modelId="{DF4A30B1-6490-4704-9443-9A0640B88CB0}" type="presParOf" srcId="{549AA4E2-F709-4BF6-8B25-CB72B2722DB5}" destId="{5FFFC98C-A211-40CF-848D-697E8506EF28}" srcOrd="0" destOrd="0" presId="urn:microsoft.com/office/officeart/2005/8/layout/vList6"/>
    <dgm:cxn modelId="{47013B4D-B680-4023-A3B6-B72F36EFD5D5}" type="presParOf" srcId="{5FFFC98C-A211-40CF-848D-697E8506EF28}" destId="{F7FBF5FD-CB05-470E-9EE0-0934A190C3AE}" srcOrd="0" destOrd="0" presId="urn:microsoft.com/office/officeart/2005/8/layout/vList6"/>
    <dgm:cxn modelId="{B8076AE6-680C-4104-9971-035F9984A69F}" type="presParOf" srcId="{5FFFC98C-A211-40CF-848D-697E8506EF28}" destId="{171CFC6C-B91A-4151-B9D8-0771224B1464}"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1012B8-EA31-416D-8766-B8141000BC21}" type="doc">
      <dgm:prSet loTypeId="urn:microsoft.com/office/officeart/2005/8/layout/process4" loCatId="list" qsTypeId="urn:microsoft.com/office/officeart/2005/8/quickstyle/simple1" qsCatId="simple" csTypeId="urn:microsoft.com/office/officeart/2005/8/colors/colorful3" csCatId="colorful" phldr="1"/>
      <dgm:spPr/>
      <dgm:t>
        <a:bodyPr/>
        <a:lstStyle/>
        <a:p>
          <a:endParaRPr lang="en-GB"/>
        </a:p>
      </dgm:t>
    </dgm:pt>
    <dgm:pt modelId="{EF7897BD-431E-4C86-9310-2302487F53EE}">
      <dgm:prSet phldrT="[Text]"/>
      <dgm:spPr/>
      <dgm:t>
        <a:bodyPr/>
        <a:lstStyle/>
        <a:p>
          <a:r>
            <a:rPr lang="en-GB" dirty="0"/>
            <a:t>Successful team development</a:t>
          </a:r>
        </a:p>
      </dgm:t>
    </dgm:pt>
    <dgm:pt modelId="{2C16A6FB-BC96-49FA-AF19-EE5DEDBADDF3}" type="parTrans" cxnId="{2981F134-68B4-4CFC-8B55-395315A9C3F4}">
      <dgm:prSet/>
      <dgm:spPr/>
      <dgm:t>
        <a:bodyPr/>
        <a:lstStyle/>
        <a:p>
          <a:endParaRPr lang="en-GB"/>
        </a:p>
      </dgm:t>
    </dgm:pt>
    <dgm:pt modelId="{45751105-7E88-4F36-B3E4-9C8B46E74289}" type="sibTrans" cxnId="{2981F134-68B4-4CFC-8B55-395315A9C3F4}">
      <dgm:prSet/>
      <dgm:spPr/>
      <dgm:t>
        <a:bodyPr/>
        <a:lstStyle/>
        <a:p>
          <a:endParaRPr lang="en-GB"/>
        </a:p>
      </dgm:t>
    </dgm:pt>
    <dgm:pt modelId="{2B2925CE-1EBF-4EE0-9982-07A840A9000C}">
      <dgm:prSet phldrT="[Text]"/>
      <dgm:spPr/>
      <dgm:t>
        <a:bodyPr/>
        <a:lstStyle/>
        <a:p>
          <a:r>
            <a:rPr lang="en-US" dirty="0"/>
            <a:t>Team development at Asda involves a holistic approach that considers numerous essential variables. </a:t>
          </a:r>
          <a:endParaRPr lang="en-GB" dirty="0"/>
        </a:p>
      </dgm:t>
    </dgm:pt>
    <dgm:pt modelId="{627E59FD-CAC2-4518-B0BE-6E406498B48F}" type="parTrans" cxnId="{AA6E4EE9-0CC1-48AB-8C16-6E482F036872}">
      <dgm:prSet/>
      <dgm:spPr/>
      <dgm:t>
        <a:bodyPr/>
        <a:lstStyle/>
        <a:p>
          <a:endParaRPr lang="en-GB"/>
        </a:p>
      </dgm:t>
    </dgm:pt>
    <dgm:pt modelId="{C9A8F28A-8CD6-4A3A-9EDF-033D12A7E686}" type="sibTrans" cxnId="{AA6E4EE9-0CC1-48AB-8C16-6E482F036872}">
      <dgm:prSet/>
      <dgm:spPr/>
      <dgm:t>
        <a:bodyPr/>
        <a:lstStyle/>
        <a:p>
          <a:endParaRPr lang="en-GB"/>
        </a:p>
      </dgm:t>
    </dgm:pt>
    <dgm:pt modelId="{C5464222-B02C-4349-BF20-419515A8A9A9}">
      <dgm:prSet phldrT="[Text]"/>
      <dgm:spPr/>
      <dgm:t>
        <a:bodyPr/>
        <a:lstStyle/>
        <a:p>
          <a:r>
            <a:rPr lang="en-US" dirty="0"/>
            <a:t>Goals must be clear and realistic first. </a:t>
          </a:r>
          <a:endParaRPr lang="en-GB" dirty="0"/>
        </a:p>
      </dgm:t>
    </dgm:pt>
    <dgm:pt modelId="{CA1D54B5-ABFE-457B-8546-CC3EF3AC72FB}" type="parTrans" cxnId="{8538B058-A34D-46D9-BE56-EBAFFC172E15}">
      <dgm:prSet/>
      <dgm:spPr/>
      <dgm:t>
        <a:bodyPr/>
        <a:lstStyle/>
        <a:p>
          <a:endParaRPr lang="en-GB"/>
        </a:p>
      </dgm:t>
    </dgm:pt>
    <dgm:pt modelId="{F40E9BC3-B06D-4ECD-B614-3B39F2140347}" type="sibTrans" cxnId="{8538B058-A34D-46D9-BE56-EBAFFC172E15}">
      <dgm:prSet/>
      <dgm:spPr/>
      <dgm:t>
        <a:bodyPr/>
        <a:lstStyle/>
        <a:p>
          <a:endParaRPr lang="en-GB"/>
        </a:p>
      </dgm:t>
    </dgm:pt>
    <dgm:pt modelId="{CC114CDF-8F97-4894-A74D-E9FE0577BBF0}">
      <dgm:prSet phldrT="[Text]"/>
      <dgm:spPr/>
      <dgm:t>
        <a:bodyPr/>
        <a:lstStyle/>
        <a:p>
          <a:r>
            <a:rPr lang="en-US" dirty="0"/>
            <a:t>A clear goal gives teams direction and motivation </a:t>
          </a:r>
          <a:r>
            <a:rPr lang="en-GB" dirty="0"/>
            <a:t>(Tyne et al., 2023)</a:t>
          </a:r>
          <a:r>
            <a:rPr lang="en-US" dirty="0"/>
            <a:t>. </a:t>
          </a:r>
          <a:endParaRPr lang="en-GB" dirty="0"/>
        </a:p>
      </dgm:t>
    </dgm:pt>
    <dgm:pt modelId="{5CB84428-ABD4-48EA-8B62-773513186C76}" type="parTrans" cxnId="{405F3C90-CA94-4C8C-BD5A-0D6C129C3360}">
      <dgm:prSet/>
      <dgm:spPr/>
      <dgm:t>
        <a:bodyPr/>
        <a:lstStyle/>
        <a:p>
          <a:endParaRPr lang="en-GB"/>
        </a:p>
      </dgm:t>
    </dgm:pt>
    <dgm:pt modelId="{5705A906-8EF9-410A-AC77-9B83E33C9425}" type="sibTrans" cxnId="{405F3C90-CA94-4C8C-BD5A-0D6C129C3360}">
      <dgm:prSet/>
      <dgm:spPr/>
      <dgm:t>
        <a:bodyPr/>
        <a:lstStyle/>
        <a:p>
          <a:endParaRPr lang="en-GB"/>
        </a:p>
      </dgm:t>
    </dgm:pt>
    <dgm:pt modelId="{2AA0CB2C-1B09-4D8C-9B50-1BFC1831DEEF}">
      <dgm:prSet phldrT="[Text]"/>
      <dgm:spPr/>
      <dgm:t>
        <a:bodyPr/>
        <a:lstStyle/>
        <a:p>
          <a:r>
            <a:rPr lang="en-US" dirty="0"/>
            <a:t>Effective communication is also key to team development. </a:t>
          </a:r>
          <a:endParaRPr lang="en-GB" dirty="0"/>
        </a:p>
      </dgm:t>
    </dgm:pt>
    <dgm:pt modelId="{26FDCE19-EB70-4FCB-B9D1-6420111CF272}" type="parTrans" cxnId="{BE9D5580-455D-4188-B997-13E3F8489C02}">
      <dgm:prSet/>
      <dgm:spPr/>
      <dgm:t>
        <a:bodyPr/>
        <a:lstStyle/>
        <a:p>
          <a:endParaRPr lang="en-GB"/>
        </a:p>
      </dgm:t>
    </dgm:pt>
    <dgm:pt modelId="{85272361-F547-4D72-8FE0-E0C5E3E62B31}" type="sibTrans" cxnId="{BE9D5580-455D-4188-B997-13E3F8489C02}">
      <dgm:prSet/>
      <dgm:spPr/>
      <dgm:t>
        <a:bodyPr/>
        <a:lstStyle/>
        <a:p>
          <a:endParaRPr lang="en-GB"/>
        </a:p>
      </dgm:t>
    </dgm:pt>
    <dgm:pt modelId="{297302F0-F7F8-42F9-80D0-A5D9C983CC00}">
      <dgm:prSet phldrT="[Text]"/>
      <dgm:spPr/>
      <dgm:t>
        <a:bodyPr/>
        <a:lstStyle/>
        <a:p>
          <a:r>
            <a:rPr lang="en-US" dirty="0"/>
            <a:t>Open communication lowers misconceptions and enhances teamwork.</a:t>
          </a:r>
          <a:endParaRPr lang="en-GB" dirty="0"/>
        </a:p>
      </dgm:t>
    </dgm:pt>
    <dgm:pt modelId="{5361616E-E61D-41BE-953C-446E286E97B2}" type="parTrans" cxnId="{09030A3E-37F3-42EF-A281-F8F69090386E}">
      <dgm:prSet/>
      <dgm:spPr/>
      <dgm:t>
        <a:bodyPr/>
        <a:lstStyle/>
        <a:p>
          <a:endParaRPr lang="en-GB"/>
        </a:p>
      </dgm:t>
    </dgm:pt>
    <dgm:pt modelId="{A1F438A5-796E-48E9-9042-7B4879DDF9FF}" type="sibTrans" cxnId="{09030A3E-37F3-42EF-A281-F8F69090386E}">
      <dgm:prSet/>
      <dgm:spPr/>
      <dgm:t>
        <a:bodyPr/>
        <a:lstStyle/>
        <a:p>
          <a:endParaRPr lang="en-GB"/>
        </a:p>
      </dgm:t>
    </dgm:pt>
    <dgm:pt modelId="{502C064A-5145-41B4-A818-206CC67E6877}" type="pres">
      <dgm:prSet presAssocID="{AA1012B8-EA31-416D-8766-B8141000BC21}" presName="Name0" presStyleCnt="0">
        <dgm:presLayoutVars>
          <dgm:dir/>
          <dgm:animLvl val="lvl"/>
          <dgm:resizeHandles val="exact"/>
        </dgm:presLayoutVars>
      </dgm:prSet>
      <dgm:spPr/>
    </dgm:pt>
    <dgm:pt modelId="{88A4089F-A233-4810-BE7B-050A0935E9AA}" type="pres">
      <dgm:prSet presAssocID="{EF7897BD-431E-4C86-9310-2302487F53EE}" presName="boxAndChildren" presStyleCnt="0"/>
      <dgm:spPr/>
    </dgm:pt>
    <dgm:pt modelId="{8E5F5A14-1547-4CA9-9CFB-8B850B748BD8}" type="pres">
      <dgm:prSet presAssocID="{EF7897BD-431E-4C86-9310-2302487F53EE}" presName="parentTextBox" presStyleLbl="node1" presStyleIdx="0" presStyleCnt="1"/>
      <dgm:spPr/>
    </dgm:pt>
    <dgm:pt modelId="{2CB7D4A2-073C-4E52-8451-9D70D4F1737B}" type="pres">
      <dgm:prSet presAssocID="{EF7897BD-431E-4C86-9310-2302487F53EE}" presName="entireBox" presStyleLbl="node1" presStyleIdx="0" presStyleCnt="1"/>
      <dgm:spPr/>
    </dgm:pt>
    <dgm:pt modelId="{B15460E3-B47C-4EC9-9DA6-D90E4A496467}" type="pres">
      <dgm:prSet presAssocID="{EF7897BD-431E-4C86-9310-2302487F53EE}" presName="descendantBox" presStyleCnt="0"/>
      <dgm:spPr/>
    </dgm:pt>
    <dgm:pt modelId="{555B5A64-0B5F-4E17-9BB1-7E1B6F7BF57A}" type="pres">
      <dgm:prSet presAssocID="{2B2925CE-1EBF-4EE0-9982-07A840A9000C}" presName="childTextBox" presStyleLbl="fgAccFollowNode1" presStyleIdx="0" presStyleCnt="5">
        <dgm:presLayoutVars>
          <dgm:bulletEnabled val="1"/>
        </dgm:presLayoutVars>
      </dgm:prSet>
      <dgm:spPr/>
    </dgm:pt>
    <dgm:pt modelId="{9EBC6D0C-6219-4073-80B7-9C53B338060D}" type="pres">
      <dgm:prSet presAssocID="{C5464222-B02C-4349-BF20-419515A8A9A9}" presName="childTextBox" presStyleLbl="fgAccFollowNode1" presStyleIdx="1" presStyleCnt="5">
        <dgm:presLayoutVars>
          <dgm:bulletEnabled val="1"/>
        </dgm:presLayoutVars>
      </dgm:prSet>
      <dgm:spPr/>
    </dgm:pt>
    <dgm:pt modelId="{A1A42988-6E53-4F62-B21F-20CA13F9D620}" type="pres">
      <dgm:prSet presAssocID="{CC114CDF-8F97-4894-A74D-E9FE0577BBF0}" presName="childTextBox" presStyleLbl="fgAccFollowNode1" presStyleIdx="2" presStyleCnt="5">
        <dgm:presLayoutVars>
          <dgm:bulletEnabled val="1"/>
        </dgm:presLayoutVars>
      </dgm:prSet>
      <dgm:spPr/>
    </dgm:pt>
    <dgm:pt modelId="{847FE8FF-F38C-403F-B08B-581C86557ABF}" type="pres">
      <dgm:prSet presAssocID="{2AA0CB2C-1B09-4D8C-9B50-1BFC1831DEEF}" presName="childTextBox" presStyleLbl="fgAccFollowNode1" presStyleIdx="3" presStyleCnt="5">
        <dgm:presLayoutVars>
          <dgm:bulletEnabled val="1"/>
        </dgm:presLayoutVars>
      </dgm:prSet>
      <dgm:spPr/>
    </dgm:pt>
    <dgm:pt modelId="{6FA85D80-580F-4ABC-8E58-77E74964789A}" type="pres">
      <dgm:prSet presAssocID="{297302F0-F7F8-42F9-80D0-A5D9C983CC00}" presName="childTextBox" presStyleLbl="fgAccFollowNode1" presStyleIdx="4" presStyleCnt="5">
        <dgm:presLayoutVars>
          <dgm:bulletEnabled val="1"/>
        </dgm:presLayoutVars>
      </dgm:prSet>
      <dgm:spPr/>
    </dgm:pt>
  </dgm:ptLst>
  <dgm:cxnLst>
    <dgm:cxn modelId="{ABB86500-1F9D-494B-995D-BFE399B2FF7B}" type="presOf" srcId="{EF7897BD-431E-4C86-9310-2302487F53EE}" destId="{8E5F5A14-1547-4CA9-9CFB-8B850B748BD8}" srcOrd="0" destOrd="0" presId="urn:microsoft.com/office/officeart/2005/8/layout/process4"/>
    <dgm:cxn modelId="{2981F134-68B4-4CFC-8B55-395315A9C3F4}" srcId="{AA1012B8-EA31-416D-8766-B8141000BC21}" destId="{EF7897BD-431E-4C86-9310-2302487F53EE}" srcOrd="0" destOrd="0" parTransId="{2C16A6FB-BC96-49FA-AF19-EE5DEDBADDF3}" sibTransId="{45751105-7E88-4F36-B3E4-9C8B46E74289}"/>
    <dgm:cxn modelId="{09030A3E-37F3-42EF-A281-F8F69090386E}" srcId="{EF7897BD-431E-4C86-9310-2302487F53EE}" destId="{297302F0-F7F8-42F9-80D0-A5D9C983CC00}" srcOrd="4" destOrd="0" parTransId="{5361616E-E61D-41BE-953C-446E286E97B2}" sibTransId="{A1F438A5-796E-48E9-9042-7B4879DDF9FF}"/>
    <dgm:cxn modelId="{8538B058-A34D-46D9-BE56-EBAFFC172E15}" srcId="{EF7897BD-431E-4C86-9310-2302487F53EE}" destId="{C5464222-B02C-4349-BF20-419515A8A9A9}" srcOrd="1" destOrd="0" parTransId="{CA1D54B5-ABFE-457B-8546-CC3EF3AC72FB}" sibTransId="{F40E9BC3-B06D-4ECD-B614-3B39F2140347}"/>
    <dgm:cxn modelId="{1DFCAC75-A0C2-4F05-BA02-AC900C4FC15D}" type="presOf" srcId="{EF7897BD-431E-4C86-9310-2302487F53EE}" destId="{2CB7D4A2-073C-4E52-8451-9D70D4F1737B}" srcOrd="1" destOrd="0" presId="urn:microsoft.com/office/officeart/2005/8/layout/process4"/>
    <dgm:cxn modelId="{BE9D5580-455D-4188-B997-13E3F8489C02}" srcId="{EF7897BD-431E-4C86-9310-2302487F53EE}" destId="{2AA0CB2C-1B09-4D8C-9B50-1BFC1831DEEF}" srcOrd="3" destOrd="0" parTransId="{26FDCE19-EB70-4FCB-B9D1-6420111CF272}" sibTransId="{85272361-F547-4D72-8FE0-E0C5E3E62B31}"/>
    <dgm:cxn modelId="{D5CD728D-D847-49ED-8B34-1A58CF4BB2ED}" type="presOf" srcId="{CC114CDF-8F97-4894-A74D-E9FE0577BBF0}" destId="{A1A42988-6E53-4F62-B21F-20CA13F9D620}" srcOrd="0" destOrd="0" presId="urn:microsoft.com/office/officeart/2005/8/layout/process4"/>
    <dgm:cxn modelId="{4042FB8E-46F8-4B5C-8850-53CEA9BE60A1}" type="presOf" srcId="{C5464222-B02C-4349-BF20-419515A8A9A9}" destId="{9EBC6D0C-6219-4073-80B7-9C53B338060D}" srcOrd="0" destOrd="0" presId="urn:microsoft.com/office/officeart/2005/8/layout/process4"/>
    <dgm:cxn modelId="{405F3C90-CA94-4C8C-BD5A-0D6C129C3360}" srcId="{EF7897BD-431E-4C86-9310-2302487F53EE}" destId="{CC114CDF-8F97-4894-A74D-E9FE0577BBF0}" srcOrd="2" destOrd="0" parTransId="{5CB84428-ABD4-48EA-8B62-773513186C76}" sibTransId="{5705A906-8EF9-410A-AC77-9B83E33C9425}"/>
    <dgm:cxn modelId="{C9CA1092-00D4-4F3B-AD2F-C849FE0E7204}" type="presOf" srcId="{2B2925CE-1EBF-4EE0-9982-07A840A9000C}" destId="{555B5A64-0B5F-4E17-9BB1-7E1B6F7BF57A}" srcOrd="0" destOrd="0" presId="urn:microsoft.com/office/officeart/2005/8/layout/process4"/>
    <dgm:cxn modelId="{7DE2FAD4-60AB-490D-B4F4-7CAD45F0477B}" type="presOf" srcId="{2AA0CB2C-1B09-4D8C-9B50-1BFC1831DEEF}" destId="{847FE8FF-F38C-403F-B08B-581C86557ABF}" srcOrd="0" destOrd="0" presId="urn:microsoft.com/office/officeart/2005/8/layout/process4"/>
    <dgm:cxn modelId="{EFA2F6E4-552D-485B-8193-2CC74A0726EB}" type="presOf" srcId="{297302F0-F7F8-42F9-80D0-A5D9C983CC00}" destId="{6FA85D80-580F-4ABC-8E58-77E74964789A}" srcOrd="0" destOrd="0" presId="urn:microsoft.com/office/officeart/2005/8/layout/process4"/>
    <dgm:cxn modelId="{AA6E4EE9-0CC1-48AB-8C16-6E482F036872}" srcId="{EF7897BD-431E-4C86-9310-2302487F53EE}" destId="{2B2925CE-1EBF-4EE0-9982-07A840A9000C}" srcOrd="0" destOrd="0" parTransId="{627E59FD-CAC2-4518-B0BE-6E406498B48F}" sibTransId="{C9A8F28A-8CD6-4A3A-9EDF-033D12A7E686}"/>
    <dgm:cxn modelId="{FC8D53E9-334D-462F-9257-CFB90120EF60}" type="presOf" srcId="{AA1012B8-EA31-416D-8766-B8141000BC21}" destId="{502C064A-5145-41B4-A818-206CC67E6877}" srcOrd="0" destOrd="0" presId="urn:microsoft.com/office/officeart/2005/8/layout/process4"/>
    <dgm:cxn modelId="{4B66103D-0A07-44FC-8132-D93B78C849CF}" type="presParOf" srcId="{502C064A-5145-41B4-A818-206CC67E6877}" destId="{88A4089F-A233-4810-BE7B-050A0935E9AA}" srcOrd="0" destOrd="0" presId="urn:microsoft.com/office/officeart/2005/8/layout/process4"/>
    <dgm:cxn modelId="{35C3DDD2-9A96-4893-889F-EB03E87BC116}" type="presParOf" srcId="{88A4089F-A233-4810-BE7B-050A0935E9AA}" destId="{8E5F5A14-1547-4CA9-9CFB-8B850B748BD8}" srcOrd="0" destOrd="0" presId="urn:microsoft.com/office/officeart/2005/8/layout/process4"/>
    <dgm:cxn modelId="{A788C8DD-6C7C-4CA8-ADE6-126117D0ACE4}" type="presParOf" srcId="{88A4089F-A233-4810-BE7B-050A0935E9AA}" destId="{2CB7D4A2-073C-4E52-8451-9D70D4F1737B}" srcOrd="1" destOrd="0" presId="urn:microsoft.com/office/officeart/2005/8/layout/process4"/>
    <dgm:cxn modelId="{4B061A18-3FCF-4E52-BD6E-7441FCF708AF}" type="presParOf" srcId="{88A4089F-A233-4810-BE7B-050A0935E9AA}" destId="{B15460E3-B47C-4EC9-9DA6-D90E4A496467}" srcOrd="2" destOrd="0" presId="urn:microsoft.com/office/officeart/2005/8/layout/process4"/>
    <dgm:cxn modelId="{75201F70-B76A-4BC7-89FB-BBF5E72B703E}" type="presParOf" srcId="{B15460E3-B47C-4EC9-9DA6-D90E4A496467}" destId="{555B5A64-0B5F-4E17-9BB1-7E1B6F7BF57A}" srcOrd="0" destOrd="0" presId="urn:microsoft.com/office/officeart/2005/8/layout/process4"/>
    <dgm:cxn modelId="{2062C395-479D-4664-9643-30C10C5CB515}" type="presParOf" srcId="{B15460E3-B47C-4EC9-9DA6-D90E4A496467}" destId="{9EBC6D0C-6219-4073-80B7-9C53B338060D}" srcOrd="1" destOrd="0" presId="urn:microsoft.com/office/officeart/2005/8/layout/process4"/>
    <dgm:cxn modelId="{74458961-5886-4499-9B24-2722D65D875C}" type="presParOf" srcId="{B15460E3-B47C-4EC9-9DA6-D90E4A496467}" destId="{A1A42988-6E53-4F62-B21F-20CA13F9D620}" srcOrd="2" destOrd="0" presId="urn:microsoft.com/office/officeart/2005/8/layout/process4"/>
    <dgm:cxn modelId="{90E48C42-4E8B-4990-832F-E021108A5E71}" type="presParOf" srcId="{B15460E3-B47C-4EC9-9DA6-D90E4A496467}" destId="{847FE8FF-F38C-403F-B08B-581C86557ABF}" srcOrd="3" destOrd="0" presId="urn:microsoft.com/office/officeart/2005/8/layout/process4"/>
    <dgm:cxn modelId="{2407A1E3-C66D-4CA9-8892-584A803465C8}" type="presParOf" srcId="{B15460E3-B47C-4EC9-9DA6-D90E4A496467}" destId="{6FA85D80-580F-4ABC-8E58-77E74964789A}" srcOrd="4"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51582-6B3B-4E57-80BB-63C0259D82E5}">
      <dsp:nvSpPr>
        <dsp:cNvPr id="0" name=""/>
        <dsp:cNvSpPr/>
      </dsp:nvSpPr>
      <dsp:spPr>
        <a:xfrm>
          <a:off x="0" y="352809"/>
          <a:ext cx="10515600"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0CF204-CC9D-49A0-999F-D971729BB5AE}">
      <dsp:nvSpPr>
        <dsp:cNvPr id="0" name=""/>
        <dsp:cNvSpPr/>
      </dsp:nvSpPr>
      <dsp:spPr>
        <a:xfrm>
          <a:off x="525780" y="72369"/>
          <a:ext cx="7360920"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b="1" i="0" kern="1200" dirty="0"/>
            <a:t>Enhanced Innovation</a:t>
          </a:r>
          <a:endParaRPr lang="en-GB" sz="2400" kern="1200" dirty="0"/>
        </a:p>
      </dsp:txBody>
      <dsp:txXfrm>
        <a:off x="553160" y="99749"/>
        <a:ext cx="7306160" cy="506120"/>
      </dsp:txXfrm>
    </dsp:sp>
    <dsp:sp modelId="{388E392F-807F-49E1-AB35-FF4F7DB3CAF0}">
      <dsp:nvSpPr>
        <dsp:cNvPr id="0" name=""/>
        <dsp:cNvSpPr/>
      </dsp:nvSpPr>
      <dsp:spPr>
        <a:xfrm>
          <a:off x="0" y="1214649"/>
          <a:ext cx="10515600" cy="478800"/>
        </a:xfrm>
        <a:prstGeom prst="rect">
          <a:avLst/>
        </a:prstGeom>
        <a:solidFill>
          <a:schemeClr val="lt1">
            <a:alpha val="90000"/>
            <a:hueOff val="0"/>
            <a:satOff val="0"/>
            <a:lumOff val="0"/>
            <a:alphaOff val="0"/>
          </a:schemeClr>
        </a:solidFill>
        <a:ln w="12700" cap="flat" cmpd="sng" algn="ctr">
          <a:solidFill>
            <a:schemeClr val="accent5">
              <a:hueOff val="-1838336"/>
              <a:satOff val="-2557"/>
              <a:lumOff val="-9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586482-BF67-4FFD-A0E2-F9B5DF892B4D}">
      <dsp:nvSpPr>
        <dsp:cNvPr id="0" name=""/>
        <dsp:cNvSpPr/>
      </dsp:nvSpPr>
      <dsp:spPr>
        <a:xfrm>
          <a:off x="525780" y="934209"/>
          <a:ext cx="7360920" cy="560880"/>
        </a:xfrm>
        <a:prstGeom prst="round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b="1" i="0" kern="1200" dirty="0"/>
            <a:t>Motivated Workforce (</a:t>
          </a:r>
          <a:r>
            <a:rPr lang="en-GB" sz="2400" b="1" i="0" kern="1200" dirty="0" err="1"/>
            <a:t>Kelman</a:t>
          </a:r>
          <a:r>
            <a:rPr lang="en-GB" sz="2400" b="1" i="0" kern="1200" dirty="0"/>
            <a:t>, 2016).</a:t>
          </a:r>
          <a:endParaRPr lang="en-GB" sz="2400" kern="1200" dirty="0"/>
        </a:p>
      </dsp:txBody>
      <dsp:txXfrm>
        <a:off x="553160" y="961589"/>
        <a:ext cx="7306160" cy="506120"/>
      </dsp:txXfrm>
    </dsp:sp>
    <dsp:sp modelId="{B0AD0992-6E6B-41C9-8077-8A7E44D39758}">
      <dsp:nvSpPr>
        <dsp:cNvPr id="0" name=""/>
        <dsp:cNvSpPr/>
      </dsp:nvSpPr>
      <dsp:spPr>
        <a:xfrm>
          <a:off x="0" y="2076489"/>
          <a:ext cx="10515600" cy="478800"/>
        </a:xfrm>
        <a:prstGeom prst="rect">
          <a:avLst/>
        </a:prstGeom>
        <a:solidFill>
          <a:schemeClr val="lt1">
            <a:alpha val="90000"/>
            <a:hueOff val="0"/>
            <a:satOff val="0"/>
            <a:lumOff val="0"/>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04579C-1DA6-4353-B764-A75EAA66DEE1}">
      <dsp:nvSpPr>
        <dsp:cNvPr id="0" name=""/>
        <dsp:cNvSpPr/>
      </dsp:nvSpPr>
      <dsp:spPr>
        <a:xfrm>
          <a:off x="525780" y="1796049"/>
          <a:ext cx="7360920" cy="56088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b="1" i="0" kern="1200" dirty="0"/>
            <a:t>Skill Development</a:t>
          </a:r>
          <a:endParaRPr lang="en-GB" sz="2400" kern="1200" dirty="0"/>
        </a:p>
      </dsp:txBody>
      <dsp:txXfrm>
        <a:off x="553160" y="1823429"/>
        <a:ext cx="7306160" cy="506120"/>
      </dsp:txXfrm>
    </dsp:sp>
    <dsp:sp modelId="{25B94243-1245-4451-A7D8-B287E4200349}">
      <dsp:nvSpPr>
        <dsp:cNvPr id="0" name=""/>
        <dsp:cNvSpPr/>
      </dsp:nvSpPr>
      <dsp:spPr>
        <a:xfrm>
          <a:off x="0" y="2938329"/>
          <a:ext cx="10515600" cy="478800"/>
        </a:xfrm>
        <a:prstGeom prst="rect">
          <a:avLst/>
        </a:prstGeom>
        <a:solidFill>
          <a:schemeClr val="lt1">
            <a:alpha val="90000"/>
            <a:hueOff val="0"/>
            <a:satOff val="0"/>
            <a:lumOff val="0"/>
            <a:alphaOff val="0"/>
          </a:schemeClr>
        </a:solidFill>
        <a:ln w="12700" cap="flat" cmpd="sng" algn="ctr">
          <a:solidFill>
            <a:schemeClr val="accent5">
              <a:hueOff val="-5515009"/>
              <a:satOff val="-7671"/>
              <a:lumOff val="-2942"/>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02C5A5-7685-4983-AF91-2D0BBFBC7F78}">
      <dsp:nvSpPr>
        <dsp:cNvPr id="0" name=""/>
        <dsp:cNvSpPr/>
      </dsp:nvSpPr>
      <dsp:spPr>
        <a:xfrm>
          <a:off x="525780" y="2657889"/>
          <a:ext cx="7360920" cy="560880"/>
        </a:xfrm>
        <a:prstGeom prst="round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b="1" i="0" kern="1200" dirty="0"/>
            <a:t>Quick Problem-Solving</a:t>
          </a:r>
          <a:endParaRPr lang="en-GB" sz="2400" kern="1200" dirty="0"/>
        </a:p>
      </dsp:txBody>
      <dsp:txXfrm>
        <a:off x="553160" y="2685269"/>
        <a:ext cx="7306160" cy="506120"/>
      </dsp:txXfrm>
    </dsp:sp>
    <dsp:sp modelId="{C96EA0BA-F77A-4F24-84F7-F1A1D4D3AAE5}">
      <dsp:nvSpPr>
        <dsp:cNvPr id="0" name=""/>
        <dsp:cNvSpPr/>
      </dsp:nvSpPr>
      <dsp:spPr>
        <a:xfrm>
          <a:off x="0" y="3800169"/>
          <a:ext cx="10515600" cy="478800"/>
        </a:xfrm>
        <a:prstGeom prst="rect">
          <a:avLst/>
        </a:prstGeom>
        <a:solidFill>
          <a:schemeClr val="lt1">
            <a:alpha val="90000"/>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5A42E7-AFCB-4879-BD5F-8308CA865109}">
      <dsp:nvSpPr>
        <dsp:cNvPr id="0" name=""/>
        <dsp:cNvSpPr/>
      </dsp:nvSpPr>
      <dsp:spPr>
        <a:xfrm>
          <a:off x="525780" y="3519729"/>
          <a:ext cx="7360920" cy="56088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b="1" i="0" kern="1200" dirty="0"/>
            <a:t>Customer Satisfaction</a:t>
          </a:r>
          <a:endParaRPr lang="en-GB" sz="2400" kern="1200" dirty="0"/>
        </a:p>
      </dsp:txBody>
      <dsp:txXfrm>
        <a:off x="553160" y="3547109"/>
        <a:ext cx="7306160"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03DB4-EE0E-4266-B93A-9C29C89CAFC6}">
      <dsp:nvSpPr>
        <dsp:cNvPr id="0" name=""/>
        <dsp:cNvSpPr/>
      </dsp:nvSpPr>
      <dsp:spPr>
        <a:xfrm rot="16200000">
          <a:off x="-1179048" y="1184696"/>
          <a:ext cx="4351338" cy="1981944"/>
        </a:xfrm>
        <a:prstGeom prst="flowChartManualOperati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551" bIns="0" numCol="1" spcCol="1270" anchor="ctr" anchorCtr="0">
          <a:noAutofit/>
        </a:bodyPr>
        <a:lstStyle/>
        <a:p>
          <a:pPr marL="0" lvl="0" indent="0" algn="ctr" defTabSz="1022350">
            <a:lnSpc>
              <a:spcPct val="90000"/>
            </a:lnSpc>
            <a:spcBef>
              <a:spcPct val="0"/>
            </a:spcBef>
            <a:spcAft>
              <a:spcPct val="35000"/>
            </a:spcAft>
            <a:buNone/>
          </a:pPr>
          <a:r>
            <a:rPr lang="en-GB" sz="2300" b="1" i="0" kern="1200" dirty="0"/>
            <a:t>Conflict Potential</a:t>
          </a:r>
          <a:endParaRPr lang="en-GB" sz="2300" kern="1200" dirty="0"/>
        </a:p>
      </dsp:txBody>
      <dsp:txXfrm rot="5400000">
        <a:off x="5649" y="870267"/>
        <a:ext cx="1981944" cy="2610802"/>
      </dsp:txXfrm>
    </dsp:sp>
    <dsp:sp modelId="{CE5E0801-3FBA-46AD-A2F3-060F3E6C1AC8}">
      <dsp:nvSpPr>
        <dsp:cNvPr id="0" name=""/>
        <dsp:cNvSpPr/>
      </dsp:nvSpPr>
      <dsp:spPr>
        <a:xfrm rot="16200000">
          <a:off x="951541" y="1184696"/>
          <a:ext cx="4351338" cy="1981944"/>
        </a:xfrm>
        <a:prstGeom prst="flowChartManualOperation">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551" bIns="0" numCol="1" spcCol="1270" anchor="ctr" anchorCtr="0">
          <a:noAutofit/>
        </a:bodyPr>
        <a:lstStyle/>
        <a:p>
          <a:pPr marL="0" lvl="0" indent="0" algn="ctr" defTabSz="1022350">
            <a:lnSpc>
              <a:spcPct val="90000"/>
            </a:lnSpc>
            <a:spcBef>
              <a:spcPct val="0"/>
            </a:spcBef>
            <a:spcAft>
              <a:spcPct val="35000"/>
            </a:spcAft>
            <a:buNone/>
          </a:pPr>
          <a:r>
            <a:rPr lang="en-GB" sz="2300" b="1" i="0" kern="1200" dirty="0"/>
            <a:t>Social Loafing</a:t>
          </a:r>
          <a:endParaRPr lang="en-GB" sz="2300" kern="1200" dirty="0"/>
        </a:p>
      </dsp:txBody>
      <dsp:txXfrm rot="5400000">
        <a:off x="2136238" y="870267"/>
        <a:ext cx="1981944" cy="2610802"/>
      </dsp:txXfrm>
    </dsp:sp>
    <dsp:sp modelId="{62F23D64-41B3-4F45-8EAE-87BEF721BA1C}">
      <dsp:nvSpPr>
        <dsp:cNvPr id="0" name=""/>
        <dsp:cNvSpPr/>
      </dsp:nvSpPr>
      <dsp:spPr>
        <a:xfrm rot="16200000">
          <a:off x="3082131" y="1184696"/>
          <a:ext cx="4351338" cy="1981944"/>
        </a:xfrm>
        <a:prstGeom prst="flowChartManualOperation">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551" bIns="0" numCol="1" spcCol="1270" anchor="ctr" anchorCtr="0">
          <a:noAutofit/>
        </a:bodyPr>
        <a:lstStyle/>
        <a:p>
          <a:pPr marL="0" lvl="0" indent="0" algn="ctr" defTabSz="1022350">
            <a:lnSpc>
              <a:spcPct val="90000"/>
            </a:lnSpc>
            <a:spcBef>
              <a:spcPct val="0"/>
            </a:spcBef>
            <a:spcAft>
              <a:spcPct val="35000"/>
            </a:spcAft>
            <a:buNone/>
          </a:pPr>
          <a:r>
            <a:rPr lang="en-GB" sz="2300" b="1" i="0" kern="1200" dirty="0"/>
            <a:t>Slow Decision-Making (Frazer and Oswald, 2019).</a:t>
          </a:r>
          <a:endParaRPr lang="en-GB" sz="2300" kern="1200" dirty="0"/>
        </a:p>
      </dsp:txBody>
      <dsp:txXfrm rot="5400000">
        <a:off x="4266828" y="870267"/>
        <a:ext cx="1981944" cy="2610802"/>
      </dsp:txXfrm>
    </dsp:sp>
    <dsp:sp modelId="{B6C85248-1989-4B86-8DD5-0FD52168C950}">
      <dsp:nvSpPr>
        <dsp:cNvPr id="0" name=""/>
        <dsp:cNvSpPr/>
      </dsp:nvSpPr>
      <dsp:spPr>
        <a:xfrm rot="16200000">
          <a:off x="5212720" y="1184696"/>
          <a:ext cx="4351338" cy="1981944"/>
        </a:xfrm>
        <a:prstGeom prst="flowChartManualOperation">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551" bIns="0" numCol="1" spcCol="1270" anchor="ctr" anchorCtr="0">
          <a:noAutofit/>
        </a:bodyPr>
        <a:lstStyle/>
        <a:p>
          <a:pPr marL="0" lvl="0" indent="0" algn="ctr" defTabSz="1022350">
            <a:lnSpc>
              <a:spcPct val="90000"/>
            </a:lnSpc>
            <a:spcBef>
              <a:spcPct val="0"/>
            </a:spcBef>
            <a:spcAft>
              <a:spcPct val="35000"/>
            </a:spcAft>
            <a:buNone/>
          </a:pPr>
          <a:r>
            <a:rPr lang="en-GB" sz="2300" b="1" i="0" kern="1200"/>
            <a:t>Uneven Participation</a:t>
          </a:r>
          <a:endParaRPr lang="en-GB" sz="2300" kern="1200"/>
        </a:p>
      </dsp:txBody>
      <dsp:txXfrm rot="5400000">
        <a:off x="6397417" y="870267"/>
        <a:ext cx="1981944" cy="2610802"/>
      </dsp:txXfrm>
    </dsp:sp>
    <dsp:sp modelId="{10BE6B2C-A537-4A10-A737-CE17D94D4AB7}">
      <dsp:nvSpPr>
        <dsp:cNvPr id="0" name=""/>
        <dsp:cNvSpPr/>
      </dsp:nvSpPr>
      <dsp:spPr>
        <a:xfrm rot="16200000">
          <a:off x="7343310" y="1184696"/>
          <a:ext cx="4351338" cy="1981944"/>
        </a:xfrm>
        <a:prstGeom prst="flowChartManualOperation">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5551" bIns="0" numCol="1" spcCol="1270" anchor="ctr" anchorCtr="0">
          <a:noAutofit/>
        </a:bodyPr>
        <a:lstStyle/>
        <a:p>
          <a:pPr marL="0" lvl="0" indent="0" algn="ctr" defTabSz="1022350">
            <a:lnSpc>
              <a:spcPct val="90000"/>
            </a:lnSpc>
            <a:spcBef>
              <a:spcPct val="0"/>
            </a:spcBef>
            <a:spcAft>
              <a:spcPct val="35000"/>
            </a:spcAft>
            <a:buNone/>
          </a:pPr>
          <a:r>
            <a:rPr lang="en-GB" sz="2300" b="1" i="0" kern="1200"/>
            <a:t>Resource Intensive</a:t>
          </a:r>
          <a:endParaRPr lang="en-GB" sz="2300" kern="1200"/>
        </a:p>
      </dsp:txBody>
      <dsp:txXfrm rot="5400000">
        <a:off x="8528007" y="870267"/>
        <a:ext cx="1981944" cy="26108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CFC6C-B91A-4151-B9D8-0771224B1464}">
      <dsp:nvSpPr>
        <dsp:cNvPr id="0" name=""/>
        <dsp:cNvSpPr/>
      </dsp:nvSpPr>
      <dsp:spPr>
        <a:xfrm>
          <a:off x="4206239" y="0"/>
          <a:ext cx="6309360" cy="5143293"/>
        </a:xfrm>
        <a:prstGeom prst="rightArrow">
          <a:avLst>
            <a:gd name="adj1" fmla="val 75000"/>
            <a:gd name="adj2" fmla="val 50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700" tIns="12700" rIns="12700" bIns="12700" numCol="1" spcCol="1270" anchor="t" anchorCtr="0">
          <a:noAutofit/>
        </a:bodyPr>
        <a:lstStyle/>
        <a:p>
          <a:pPr marL="228600" lvl="1" indent="-228600" algn="just" defTabSz="889000">
            <a:lnSpc>
              <a:spcPct val="90000"/>
            </a:lnSpc>
            <a:spcBef>
              <a:spcPct val="0"/>
            </a:spcBef>
            <a:spcAft>
              <a:spcPct val="15000"/>
            </a:spcAft>
            <a:buChar char="•"/>
          </a:pPr>
          <a:r>
            <a:rPr lang="en-US" sz="2000" kern="1200" dirty="0"/>
            <a:t>Asda may control team disagreements with efficient teamwork strategies. </a:t>
          </a:r>
          <a:endParaRPr lang="en-GB" sz="2000" kern="1200" dirty="0"/>
        </a:p>
        <a:p>
          <a:pPr marL="228600" lvl="1" indent="-228600" algn="just" defTabSz="889000">
            <a:lnSpc>
              <a:spcPct val="90000"/>
            </a:lnSpc>
            <a:spcBef>
              <a:spcPct val="0"/>
            </a:spcBef>
            <a:spcAft>
              <a:spcPct val="15000"/>
            </a:spcAft>
            <a:buChar char="•"/>
          </a:pPr>
          <a:r>
            <a:rPr lang="en-US" sz="2000" kern="1200" dirty="0"/>
            <a:t>Creating an open-communication climate is crucial </a:t>
          </a:r>
          <a:r>
            <a:rPr lang="en-GB" sz="2000" kern="1200" dirty="0"/>
            <a:t>(Rahim, 2023)</a:t>
          </a:r>
          <a:r>
            <a:rPr lang="en-US" sz="2000" kern="1200" dirty="0"/>
            <a:t>.</a:t>
          </a:r>
          <a:endParaRPr lang="en-GB" sz="2000" kern="1200" dirty="0"/>
        </a:p>
        <a:p>
          <a:pPr marL="228600" lvl="1" indent="-228600" algn="just" defTabSz="889000">
            <a:lnSpc>
              <a:spcPct val="90000"/>
            </a:lnSpc>
            <a:spcBef>
              <a:spcPct val="0"/>
            </a:spcBef>
            <a:spcAft>
              <a:spcPct val="15000"/>
            </a:spcAft>
            <a:buChar char="•"/>
          </a:pPr>
          <a:r>
            <a:rPr lang="en-US" sz="2000" kern="1200" dirty="0"/>
            <a:t>Team members should be encouraged to constructively express their issues and disagreements to resolve problems quickly. </a:t>
          </a:r>
        </a:p>
        <a:p>
          <a:pPr marL="228600" lvl="1" indent="-228600" algn="just" defTabSz="889000">
            <a:lnSpc>
              <a:spcPct val="90000"/>
            </a:lnSpc>
            <a:spcBef>
              <a:spcPct val="0"/>
            </a:spcBef>
            <a:spcAft>
              <a:spcPct val="15000"/>
            </a:spcAft>
            <a:buChar char="•"/>
          </a:pPr>
          <a:r>
            <a:rPr lang="en-US" sz="2000" kern="1200"/>
            <a:t>Regular team meetings or venues for speaking out can help. </a:t>
          </a:r>
          <a:endParaRPr lang="en-US" sz="2000" kern="1200" dirty="0"/>
        </a:p>
        <a:p>
          <a:pPr marL="228600" lvl="1" indent="-228600" algn="just" defTabSz="889000">
            <a:lnSpc>
              <a:spcPct val="90000"/>
            </a:lnSpc>
            <a:spcBef>
              <a:spcPct val="0"/>
            </a:spcBef>
            <a:spcAft>
              <a:spcPct val="15000"/>
            </a:spcAft>
            <a:buChar char="•"/>
          </a:pPr>
          <a:r>
            <a:rPr lang="en-US" sz="2000" kern="1200" dirty="0"/>
            <a:t>Active listening in teams fosters empathy and understanding, which helps resolve issues via mutual respect.</a:t>
          </a:r>
          <a:endParaRPr lang="en-GB" sz="2000" kern="1200" dirty="0"/>
        </a:p>
      </dsp:txBody>
      <dsp:txXfrm>
        <a:off x="4206239" y="642912"/>
        <a:ext cx="4380625" cy="3857469"/>
      </dsp:txXfrm>
    </dsp:sp>
    <dsp:sp modelId="{F7FBF5FD-CB05-470E-9EE0-0934A190C3AE}">
      <dsp:nvSpPr>
        <dsp:cNvPr id="0" name=""/>
        <dsp:cNvSpPr/>
      </dsp:nvSpPr>
      <dsp:spPr>
        <a:xfrm>
          <a:off x="0" y="0"/>
          <a:ext cx="4206240" cy="51432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GB" sz="6400" kern="1200" dirty="0"/>
            <a:t>Managing conflict </a:t>
          </a:r>
        </a:p>
      </dsp:txBody>
      <dsp:txXfrm>
        <a:off x="205332" y="205332"/>
        <a:ext cx="3795576" cy="47326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7D4A2-073C-4E52-8451-9D70D4F1737B}">
      <dsp:nvSpPr>
        <dsp:cNvPr id="0" name=""/>
        <dsp:cNvSpPr/>
      </dsp:nvSpPr>
      <dsp:spPr>
        <a:xfrm>
          <a:off x="0" y="0"/>
          <a:ext cx="10515600" cy="46794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8056" tIns="448056" rIns="448056" bIns="448056" numCol="1" spcCol="1270" anchor="ctr" anchorCtr="0">
          <a:noAutofit/>
        </a:bodyPr>
        <a:lstStyle/>
        <a:p>
          <a:pPr marL="0" lvl="0" indent="0" algn="ctr" defTabSz="2800350">
            <a:lnSpc>
              <a:spcPct val="90000"/>
            </a:lnSpc>
            <a:spcBef>
              <a:spcPct val="0"/>
            </a:spcBef>
            <a:spcAft>
              <a:spcPct val="35000"/>
            </a:spcAft>
            <a:buNone/>
          </a:pPr>
          <a:r>
            <a:rPr lang="en-GB" sz="6300" kern="1200" dirty="0"/>
            <a:t>Successful team development</a:t>
          </a:r>
        </a:p>
      </dsp:txBody>
      <dsp:txXfrm>
        <a:off x="0" y="0"/>
        <a:ext cx="10515600" cy="2526912"/>
      </dsp:txXfrm>
    </dsp:sp>
    <dsp:sp modelId="{555B5A64-0B5F-4E17-9BB1-7E1B6F7BF57A}">
      <dsp:nvSpPr>
        <dsp:cNvPr id="0" name=""/>
        <dsp:cNvSpPr/>
      </dsp:nvSpPr>
      <dsp:spPr>
        <a:xfrm>
          <a:off x="1283" y="2433322"/>
          <a:ext cx="2102606" cy="215255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Team development at Asda involves a holistic approach that considers numerous essential variables. </a:t>
          </a:r>
          <a:endParaRPr lang="en-GB" sz="1900" kern="1200" dirty="0"/>
        </a:p>
      </dsp:txBody>
      <dsp:txXfrm>
        <a:off x="1283" y="2433322"/>
        <a:ext cx="2102606" cy="2152554"/>
      </dsp:txXfrm>
    </dsp:sp>
    <dsp:sp modelId="{9EBC6D0C-6219-4073-80B7-9C53B338060D}">
      <dsp:nvSpPr>
        <dsp:cNvPr id="0" name=""/>
        <dsp:cNvSpPr/>
      </dsp:nvSpPr>
      <dsp:spPr>
        <a:xfrm>
          <a:off x="2103890" y="2433322"/>
          <a:ext cx="2102606" cy="2152554"/>
        </a:xfrm>
        <a:prstGeom prst="rect">
          <a:avLst/>
        </a:prstGeom>
        <a:solidFill>
          <a:schemeClr val="accent3">
            <a:tint val="40000"/>
            <a:alpha val="90000"/>
            <a:hueOff val="507285"/>
            <a:satOff val="25000"/>
            <a:lumOff val="445"/>
            <a:alphaOff val="0"/>
          </a:schemeClr>
        </a:solidFill>
        <a:ln w="12700" cap="flat" cmpd="sng" algn="ctr">
          <a:solidFill>
            <a:schemeClr val="accent3">
              <a:tint val="40000"/>
              <a:alpha val="90000"/>
              <a:hueOff val="507285"/>
              <a:satOff val="25000"/>
              <a:lumOff val="44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Goals must be clear and realistic first. </a:t>
          </a:r>
          <a:endParaRPr lang="en-GB" sz="1900" kern="1200" dirty="0"/>
        </a:p>
      </dsp:txBody>
      <dsp:txXfrm>
        <a:off x="2103890" y="2433322"/>
        <a:ext cx="2102606" cy="2152554"/>
      </dsp:txXfrm>
    </dsp:sp>
    <dsp:sp modelId="{A1A42988-6E53-4F62-B21F-20CA13F9D620}">
      <dsp:nvSpPr>
        <dsp:cNvPr id="0" name=""/>
        <dsp:cNvSpPr/>
      </dsp:nvSpPr>
      <dsp:spPr>
        <a:xfrm>
          <a:off x="4206496" y="2433322"/>
          <a:ext cx="2102606" cy="2152554"/>
        </a:xfrm>
        <a:prstGeom prst="rect">
          <a:avLst/>
        </a:prstGeom>
        <a:solidFill>
          <a:schemeClr val="accent3">
            <a:tint val="40000"/>
            <a:alpha val="90000"/>
            <a:hueOff val="1014570"/>
            <a:satOff val="50000"/>
            <a:lumOff val="890"/>
            <a:alphaOff val="0"/>
          </a:schemeClr>
        </a:solidFill>
        <a:ln w="12700" cap="flat" cmpd="sng" algn="ctr">
          <a:solidFill>
            <a:schemeClr val="accent3">
              <a:tint val="40000"/>
              <a:alpha val="90000"/>
              <a:hueOff val="1014570"/>
              <a:satOff val="50000"/>
              <a:lumOff val="8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A clear goal gives teams direction and motivation </a:t>
          </a:r>
          <a:r>
            <a:rPr lang="en-GB" sz="1900" kern="1200" dirty="0"/>
            <a:t>(Tyne et al., 2023)</a:t>
          </a:r>
          <a:r>
            <a:rPr lang="en-US" sz="1900" kern="1200" dirty="0"/>
            <a:t>. </a:t>
          </a:r>
          <a:endParaRPr lang="en-GB" sz="1900" kern="1200" dirty="0"/>
        </a:p>
      </dsp:txBody>
      <dsp:txXfrm>
        <a:off x="4206496" y="2433322"/>
        <a:ext cx="2102606" cy="2152554"/>
      </dsp:txXfrm>
    </dsp:sp>
    <dsp:sp modelId="{847FE8FF-F38C-403F-B08B-581C86557ABF}">
      <dsp:nvSpPr>
        <dsp:cNvPr id="0" name=""/>
        <dsp:cNvSpPr/>
      </dsp:nvSpPr>
      <dsp:spPr>
        <a:xfrm>
          <a:off x="6309103" y="2433322"/>
          <a:ext cx="2102606" cy="2152554"/>
        </a:xfrm>
        <a:prstGeom prst="rect">
          <a:avLst/>
        </a:prstGeom>
        <a:solidFill>
          <a:schemeClr val="accent3">
            <a:tint val="40000"/>
            <a:alpha val="90000"/>
            <a:hueOff val="1521856"/>
            <a:satOff val="75000"/>
            <a:lumOff val="1334"/>
            <a:alphaOff val="0"/>
          </a:schemeClr>
        </a:solidFill>
        <a:ln w="12700" cap="flat" cmpd="sng" algn="ctr">
          <a:solidFill>
            <a:schemeClr val="accent3">
              <a:tint val="40000"/>
              <a:alpha val="90000"/>
              <a:hueOff val="1521856"/>
              <a:satOff val="75000"/>
              <a:lumOff val="13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Effective communication is also key to team development. </a:t>
          </a:r>
          <a:endParaRPr lang="en-GB" sz="1900" kern="1200" dirty="0"/>
        </a:p>
      </dsp:txBody>
      <dsp:txXfrm>
        <a:off x="6309103" y="2433322"/>
        <a:ext cx="2102606" cy="2152554"/>
      </dsp:txXfrm>
    </dsp:sp>
    <dsp:sp modelId="{6FA85D80-580F-4ABC-8E58-77E74964789A}">
      <dsp:nvSpPr>
        <dsp:cNvPr id="0" name=""/>
        <dsp:cNvSpPr/>
      </dsp:nvSpPr>
      <dsp:spPr>
        <a:xfrm>
          <a:off x="8411709" y="2433322"/>
          <a:ext cx="2102606" cy="2152554"/>
        </a:xfrm>
        <a:prstGeom prst="rect">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a:lnSpc>
              <a:spcPct val="90000"/>
            </a:lnSpc>
            <a:spcBef>
              <a:spcPct val="0"/>
            </a:spcBef>
            <a:spcAft>
              <a:spcPct val="35000"/>
            </a:spcAft>
            <a:buNone/>
          </a:pPr>
          <a:r>
            <a:rPr lang="en-US" sz="1900" kern="1200" dirty="0"/>
            <a:t>Open communication lowers misconceptions and enhances teamwork.</a:t>
          </a:r>
          <a:endParaRPr lang="en-GB" sz="1900" kern="1200" dirty="0"/>
        </a:p>
      </dsp:txBody>
      <dsp:txXfrm>
        <a:off x="8411709" y="2433322"/>
        <a:ext cx="2102606" cy="215255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7CFDDF-444B-43A5-B98A-BA91E37C9013}" type="datetimeFigureOut">
              <a:rPr lang="en-GB" smtClean="0"/>
              <a:t>02/09/2023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301284-9629-44E2-90F2-F5951BEDFA0C}" type="slidenum">
              <a:rPr lang="en-GB" smtClean="0"/>
              <a:t>‹#›</a:t>
            </a:fld>
            <a:endParaRPr lang="en-GB"/>
          </a:p>
        </p:txBody>
      </p:sp>
    </p:spTree>
    <p:extLst>
      <p:ext uri="{BB962C8B-B14F-4D97-AF65-F5344CB8AC3E}">
        <p14:creationId xmlns:p14="http://schemas.microsoft.com/office/powerpoint/2010/main" val="4208003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purpose of this research is to investigate the incorporation of team working practices within Asda as a response to changing corporate operations. The objective is to investigate the benefits and drawbacks associated with team-based structures and techniques. It is essential for businesses to acquire an understanding of cooperation in order to boost performance and adapt to shifting needs in the market. The </a:t>
            </a:r>
            <a:r>
              <a:rPr lang="en-US" dirty="0" err="1"/>
              <a:t>Tuckman</a:t>
            </a:r>
            <a:r>
              <a:rPr lang="en-US" dirty="0"/>
              <a:t> model's stages of team growth, necessary team roles, tactics for conflict management, and </a:t>
            </a:r>
            <a:r>
              <a:rPr lang="en-US" dirty="0" err="1"/>
              <a:t>Asda's</a:t>
            </a:r>
            <a:r>
              <a:rPr lang="en-US" dirty="0"/>
              <a:t> critical variables for effective team development are all discussed in this paper, along with the benefits and drawbacks of working in teams.</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3</a:t>
            </a:fld>
            <a:endParaRPr lang="en-GB"/>
          </a:p>
        </p:txBody>
      </p:sp>
    </p:spTree>
    <p:extLst>
      <p:ext uri="{BB962C8B-B14F-4D97-AF65-F5344CB8AC3E}">
        <p14:creationId xmlns:p14="http://schemas.microsoft.com/office/powerpoint/2010/main" val="764371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incorporation of collaboration into </a:t>
            </a:r>
            <a:r>
              <a:rPr lang="en-US" dirty="0" err="1"/>
              <a:t>Asda's</a:t>
            </a:r>
            <a:r>
              <a:rPr lang="en-US" dirty="0"/>
              <a:t> operational procedures is expected to result in a number of positive outcomes. Innovation is boosted when multiple viewpoints and skills are brought together (</a:t>
            </a:r>
            <a:r>
              <a:rPr lang="en-US" dirty="0" err="1"/>
              <a:t>Kelman</a:t>
            </a:r>
            <a:r>
              <a:rPr lang="en-US" dirty="0"/>
              <a:t>, 2016). A creative solution to a difficult problem in retail may be found by teams with a variety of skills and expertise, providing those teams an advantage over their competitors. Workers are more likely to be motivated by teamwork, which in turn improves job satisfaction and engagement. A rise in morale can have a positive effect on productivity and the success of a company. People's capabilities can be improved as a result of the sharing of their knowledge and expertise, which is made possible through teamwork (Frazer and Oswald, 2019). Because the teams at Asda make choices and solve problems more quickly, the company is able to respond swiftly to the requirements of its customers. Because of its collaborative nature, effective cooperation leads to improvements in customer service and retention rates.</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4</a:t>
            </a:fld>
            <a:endParaRPr lang="en-GB"/>
          </a:p>
        </p:txBody>
      </p:sp>
    </p:spTree>
    <p:extLst>
      <p:ext uri="{BB962C8B-B14F-4D97-AF65-F5344CB8AC3E}">
        <p14:creationId xmlns:p14="http://schemas.microsoft.com/office/powerpoint/2010/main" val="2521901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Although working together in a team offers many advantages, Asda needs to be aware of its disadvantages. The varied perspectives held by members of the team could result in arguments. These arguments, if not addressed properly, have the potential to impede the output and work of the team. The technique of members over-relying on their fellow workers, known as social loafing, decreases accountability and leads to uneven labor participation (Frazer and Oswald, 2019). The inclination of team conversations to seek consensus may slow down decision-making, which may not be desirable in a retail environment that operates at a high pace. Inconsistent participation from team members may make this problem even worse, leading to imbalances in both workload and performance. In conclusion, the administration and coordination of a team require an investment of time and resources, which needs to be weighed against the anticipated benefits.</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5</a:t>
            </a:fld>
            <a:endParaRPr lang="en-GB"/>
          </a:p>
        </p:txBody>
      </p:sp>
    </p:spTree>
    <p:extLst>
      <p:ext uri="{BB962C8B-B14F-4D97-AF65-F5344CB8AC3E}">
        <p14:creationId xmlns:p14="http://schemas.microsoft.com/office/powerpoint/2010/main" val="1216037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maturation process of teams is made easier to understand by the </a:t>
            </a:r>
            <a:r>
              <a:rPr lang="en-US" sz="1200" kern="1200" dirty="0" err="1">
                <a:solidFill>
                  <a:schemeClr val="tx1"/>
                </a:solidFill>
                <a:effectLst/>
                <a:latin typeface="+mn-lt"/>
                <a:ea typeface="+mn-ea"/>
                <a:cs typeface="+mn-cs"/>
              </a:rPr>
              <a:t>Tuckman</a:t>
            </a:r>
            <a:r>
              <a:rPr lang="en-US" sz="1200" kern="1200" dirty="0">
                <a:solidFill>
                  <a:schemeClr val="tx1"/>
                </a:solidFill>
                <a:effectLst/>
                <a:latin typeface="+mn-lt"/>
                <a:ea typeface="+mn-ea"/>
                <a:cs typeface="+mn-cs"/>
              </a:rPr>
              <a:t> model of team growth. Because Asda is thinking about working together, these actions are quite significant. </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In the first step, which is referred to as "Forming," members of the team will meet one another, get to know one another, and define goals. In this phase, gaining clarity on goals and expectations helps set the foundation for future collaboration (Wei et al., 2023).</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When members of a team voice differing opinions and compete for influence during the "Storming" stage, the teams may come into conflict with one another. During this challenging period, teams must address issues, establish traditions, and strengthen relationships.</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The "Norming" stage promotes teamwork. Members are able to form alliances, communicate effectively, and come to an understanding. This stage is necessary for Asda to encourage cooperation and goal-setting (Tyne et al., 2023).</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For the "Performing" stage, cooperation, problem-solving, and coherence are necessary. Asda might anticipate good teamwork and contribution at this point.</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During the "Adjourning" stage, all projects or duties assigned to the team are finished. Asda may celebrate achievements, recognize members of the team, and give those employees new responsibilities or initiatives.</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By having an awareness of these stages, Asda is better able to solve challenges, encourage productive teamwork, and make seamless transitions across teams as they mature, adapt, and make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contributions to the success of the organization.</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6</a:t>
            </a:fld>
            <a:endParaRPr lang="en-GB"/>
          </a:p>
        </p:txBody>
      </p:sp>
    </p:spTree>
    <p:extLst>
      <p:ext uri="{BB962C8B-B14F-4D97-AF65-F5344CB8AC3E}">
        <p14:creationId xmlns:p14="http://schemas.microsoft.com/office/powerpoint/2010/main" val="3297921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Asda can benefit from incorporating teamwork into its business operations by first gaining an understanding of the insights provided by the Belbin Team duties model regarding the inherent responsibilities of team members. Each of the nine team tasks that belong to Belbin contributes in some way to the dynamics of the team (</a:t>
            </a:r>
            <a:r>
              <a:rPr lang="en-US" dirty="0" err="1"/>
              <a:t>Bednár</a:t>
            </a:r>
            <a:r>
              <a:rPr lang="en-US" dirty="0"/>
              <a:t> and </a:t>
            </a:r>
            <a:r>
              <a:rPr lang="en-US" dirty="0" err="1"/>
              <a:t>Ljudvigová</a:t>
            </a:r>
            <a:r>
              <a:rPr lang="en-US" dirty="0"/>
              <a:t>, 2020). The "Coordinator" job is particularly effective at organizing and directing the team towards its goals, in addition to providing oversight and direction. The "Plant" function encourages creative thinking and the pursuit of alternate solutions to problems. The "Implementer" is responsible for carrying out plans in an efficient and thorough manner while maintaining discipline. The "Team Worker" finds solutions to challenges and helps the team feel more cohesive. The "Resource Investigator" job is particularly strong in areas such as networking, the acquisition of external information, and the research of opportunities (GARCIA-RAMIREZ, 2021). The "Monitor Evaluator" analyses available options and decides which ones are best. The "Specialist" function contributes extensive specialized knowledge to the team.</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7</a:t>
            </a:fld>
            <a:endParaRPr lang="en-GB"/>
          </a:p>
        </p:txBody>
      </p:sp>
    </p:spTree>
    <p:extLst>
      <p:ext uri="{BB962C8B-B14F-4D97-AF65-F5344CB8AC3E}">
        <p14:creationId xmlns:p14="http://schemas.microsoft.com/office/powerpoint/2010/main" val="3968583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would be beneficial for Asda to assign these responsibilities to members of the team based on their skills and personal preferences. This variety of roles contributes to the development of a balanced team, which in turn increases problem-solving, collaboration, and productivity. Nevertheless, placing an excessive amount of attention on a function may result in gaps or imbalances (Ellis, 2019). By playing to each member's skills and fostering collaboration, Asda will be able to leverage the potential of the team and develop productive teamwork.</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8</a:t>
            </a:fld>
            <a:endParaRPr lang="en-GB"/>
          </a:p>
        </p:txBody>
      </p:sp>
    </p:spTree>
    <p:extLst>
      <p:ext uri="{BB962C8B-B14F-4D97-AF65-F5344CB8AC3E}">
        <p14:creationId xmlns:p14="http://schemas.microsoft.com/office/powerpoint/2010/main" val="2027415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Using effective tactics for teamwork, Asda may be able to manage arguments within the team. It is of the utmost importance to foster an environment of open communication. To facilitate a speedy resolution of conflicts, members of the team should be encouraged to constructively communicate their concerns and points of contention (Rahim, 2023). It can be helpful to have regular team meetings or other forums for speaking up. When teams engage in active listening, it cultivates empathy and understanding, which in turn helps difficulties to be resolved via mutual respect.</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9</a:t>
            </a:fld>
            <a:endParaRPr lang="en-GB"/>
          </a:p>
        </p:txBody>
      </p:sp>
    </p:spTree>
    <p:extLst>
      <p:ext uri="{BB962C8B-B14F-4D97-AF65-F5344CB8AC3E}">
        <p14:creationId xmlns:p14="http://schemas.microsoft.com/office/powerpoint/2010/main" val="1821306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Conflicts that arise at Asda can also be resolved through collaborative problem-solving. When everyone contributes to finding solutions to an issue, disagreements can be transformed into opportunities for creativity and teamwork. It solves urgent problems while also boosting the team's sense of camaraderie. It may also be helpful in resolving problems and maintaining a positive attitude to designate a member of the team to act as a mediator or facilitator. This individual has the ability to guide talks towards a compromise (</a:t>
            </a:r>
            <a:r>
              <a:rPr lang="en-US" dirty="0" err="1"/>
              <a:t>Kelman</a:t>
            </a:r>
            <a:r>
              <a:rPr lang="en-US" dirty="0"/>
              <a:t>, 2016). By integrating the aforementioned strategies for conflict management into its team working structure, Asda will be able to successfully handle conflicts, enhance relationships within the team, and cultivate a culture that values communication and collaboration. This not only makes operations simpler but also demonstrates </a:t>
            </a:r>
            <a:r>
              <a:rPr lang="en-US" dirty="0" err="1"/>
              <a:t>Asda's</a:t>
            </a:r>
            <a:r>
              <a:rPr lang="en-US" dirty="0"/>
              <a:t> commitment to maintaining a peaceful and productive work environment.</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10</a:t>
            </a:fld>
            <a:endParaRPr lang="en-GB"/>
          </a:p>
        </p:txBody>
      </p:sp>
    </p:spTree>
    <p:extLst>
      <p:ext uri="{BB962C8B-B14F-4D97-AF65-F5344CB8AC3E}">
        <p14:creationId xmlns:p14="http://schemas.microsoft.com/office/powerpoint/2010/main" val="3151319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process of developing teams at Asda requires taking a holistic approach that takes into consideration a large number of important factors. Before everything else, goals need to be lucid and attainable (Tyne et al., 2023). A well-defined objective provides teams with both direction and motivation. The formation of a strong team also relies heavily on clear and concise communication. Open communication helps reduce misunderstandings and improves the effectiveness of teamwork.</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11</a:t>
            </a:fld>
            <a:endParaRPr lang="en-GB"/>
          </a:p>
        </p:txBody>
      </p:sp>
    </p:spTree>
    <p:extLst>
      <p:ext uri="{BB962C8B-B14F-4D97-AF65-F5344CB8AC3E}">
        <p14:creationId xmlns:p14="http://schemas.microsoft.com/office/powerpoint/2010/main" val="2308503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is critical for members of the team to trust one another. The ability to trust one another is necessary for open collaboration, the exchange of ideas, and mutual dependence. Developing a cohesive team, having shared experiences, and receiving support from leadership can all help to create this. Providing opportunities for shared leadership also contributes to the growth of teams. When members are encouraged to lead based on their strengths, there is an increase in both team ownership and individual accountability (Tyne et al., 2023). Consistent evaluation and feedback are quite important. The growth and development of an organization are both supported by a good appraisal and an enhancement of the performance of the team. If Asda incorporates these qualities into its approach for working in teams, it will be able to establish a formidable workforce. This approach improves the overall performance of teams while also fostering innovation, collaboration, and individual development in the workplace.</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12</a:t>
            </a:fld>
            <a:endParaRPr lang="en-GB"/>
          </a:p>
        </p:txBody>
      </p:sp>
    </p:spTree>
    <p:extLst>
      <p:ext uri="{BB962C8B-B14F-4D97-AF65-F5344CB8AC3E}">
        <p14:creationId xmlns:p14="http://schemas.microsoft.com/office/powerpoint/2010/main" val="1524260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Efficiency and collaboration could both be improved through the use of teamwork in the operations of Asda. Creativity, an engaged workforce, and the development of skills are all potential benefits that might result from working together in a group. Nevertheless, disagreements and a sluggish decision-making process need to be addressed. It is possible that Asda will be able to construct a powerful team through managing team development, utilizing a variety of team roles, resolving disagreements, and fostering open communication. Because of this project's promise of improved operational results and because it encourages teamwork, the organization will become more resilient and competitive in the shifting business situation.</a:t>
            </a:r>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13</a:t>
            </a:fld>
            <a:endParaRPr lang="en-GB"/>
          </a:p>
        </p:txBody>
      </p:sp>
    </p:spTree>
    <p:extLst>
      <p:ext uri="{BB962C8B-B14F-4D97-AF65-F5344CB8AC3E}">
        <p14:creationId xmlns:p14="http://schemas.microsoft.com/office/powerpoint/2010/main" val="90898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301284-9629-44E2-90F2-F5951BEDFA0C}" type="slidenum">
              <a:rPr lang="en-GB" smtClean="0"/>
              <a:t>14</a:t>
            </a:fld>
            <a:endParaRPr lang="en-GB"/>
          </a:p>
        </p:txBody>
      </p:sp>
    </p:spTree>
    <p:extLst>
      <p:ext uri="{BB962C8B-B14F-4D97-AF65-F5344CB8AC3E}">
        <p14:creationId xmlns:p14="http://schemas.microsoft.com/office/powerpoint/2010/main" val="2994174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808418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98281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F8FD2F-CC9B-40C0-B4B9-3FAB80A4DA7C}" type="datetimeFigureOut">
              <a:rPr lang="en-GB" smtClean="0"/>
              <a:t>02/09/2023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642610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F8FD2F-CC9B-40C0-B4B9-3FAB80A4DA7C}" type="datetimeFigureOut">
              <a:rPr lang="en-GB" smtClean="0"/>
              <a:t>02/09/2023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893563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F8FD2F-CC9B-40C0-B4B9-3FAB80A4DA7C}" type="datetimeFigureOut">
              <a:rPr lang="en-GB" smtClean="0"/>
              <a:t>02/09/2023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52742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F8FD2F-CC9B-40C0-B4B9-3FAB80A4DA7C}" type="datetimeFigureOut">
              <a:rPr lang="en-GB" smtClean="0"/>
              <a:t>02/09/2023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695363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F8FD2F-CC9B-40C0-B4B9-3FAB80A4DA7C}" type="datetimeFigureOut">
              <a:rPr lang="en-GB" smtClean="0"/>
              <a:t>02/09/2023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015241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BF8FD2F-CC9B-40C0-B4B9-3FAB80A4DA7C}" type="datetimeFigureOut">
              <a:rPr lang="en-GB" smtClean="0"/>
              <a:t>02/09/2023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1269738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BF8FD2F-CC9B-40C0-B4B9-3FAB80A4DA7C}" type="datetimeFigureOut">
              <a:rPr lang="en-GB" smtClean="0"/>
              <a:t>02/09/2023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2692540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3456818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F8FD2F-CC9B-40C0-B4B9-3FAB80A4DA7C}" type="datetimeFigureOut">
              <a:rPr lang="en-GB" smtClean="0"/>
              <a:t>02/09/2023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E08090-A7FB-41A6-B5C1-EBF2BCB1F782}" type="slidenum">
              <a:rPr lang="en-GB" smtClean="0"/>
              <a:t>‹#›</a:t>
            </a:fld>
            <a:endParaRPr lang="en-GB"/>
          </a:p>
        </p:txBody>
      </p:sp>
    </p:spTree>
    <p:extLst>
      <p:ext uri="{BB962C8B-B14F-4D97-AF65-F5344CB8AC3E}">
        <p14:creationId xmlns:p14="http://schemas.microsoft.com/office/powerpoint/2010/main" val="4225284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F8FD2F-CC9B-40C0-B4B9-3FAB80A4DA7C}" type="datetimeFigureOut">
              <a:rPr lang="en-GB" smtClean="0"/>
              <a:t>02/09/2023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E08090-A7FB-41A6-B5C1-EBF2BCB1F782}" type="slidenum">
              <a:rPr lang="en-GB" smtClean="0"/>
              <a:t>‹#›</a:t>
            </a:fld>
            <a:endParaRPr lang="en-GB"/>
          </a:p>
        </p:txBody>
      </p:sp>
    </p:spTree>
    <p:extLst>
      <p:ext uri="{BB962C8B-B14F-4D97-AF65-F5344CB8AC3E}">
        <p14:creationId xmlns:p14="http://schemas.microsoft.com/office/powerpoint/2010/main" val="3234859110"/>
      </p:ext>
    </p:extLst>
  </p:cSld>
  <p:clrMap bg1="lt1" tx1="dk1" bg2="lt2" tx2="dk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br>
              <a:rPr lang="en-GB" sz="4000" dirty="0"/>
            </a:br>
            <a:r>
              <a:rPr lang="en-US" sz="4000" dirty="0"/>
              <a:t> </a:t>
            </a:r>
            <a:br>
              <a:rPr lang="en-GB" sz="4000" dirty="0"/>
            </a:br>
            <a:r>
              <a:rPr lang="en-GB" sz="4000" dirty="0"/>
              <a:t> </a:t>
            </a:r>
            <a:r>
              <a:rPr lang="en-GB" sz="4000" b="1" dirty="0"/>
              <a:t>BMSW4002 </a:t>
            </a:r>
            <a:r>
              <a:rPr lang="en-GB" sz="4000" dirty="0"/>
              <a:t>	</a:t>
            </a:r>
            <a:r>
              <a:rPr lang="en-US" sz="4000" dirty="0"/>
              <a:t>	</a:t>
            </a:r>
            <a:br>
              <a:rPr lang="en-GB" sz="4000" dirty="0"/>
            </a:br>
            <a:r>
              <a:rPr lang="en-US" sz="4000" dirty="0"/>
              <a:t> </a:t>
            </a:r>
            <a:r>
              <a:rPr lang="en-US" sz="4000" b="1" dirty="0"/>
              <a:t>Effective Team Work and Communication Assessment 2 (Group Presentation) </a:t>
            </a:r>
            <a:r>
              <a:rPr lang="en-US" sz="4000" dirty="0"/>
              <a:t>	</a:t>
            </a:r>
            <a:endParaRPr lang="en-GB" sz="4000" dirty="0"/>
          </a:p>
        </p:txBody>
      </p:sp>
      <p:sp>
        <p:nvSpPr>
          <p:cNvPr id="3" name="Subtitle 2"/>
          <p:cNvSpPr>
            <a:spLocks noGrp="1"/>
          </p:cNvSpPr>
          <p:nvPr>
            <p:ph type="subTitle" idx="1"/>
          </p:nvPr>
        </p:nvSpPr>
        <p:spPr/>
        <p:txBody>
          <a:bodyPr/>
          <a:lstStyle/>
          <a:p>
            <a:r>
              <a:rPr lang="en-GB" dirty="0"/>
              <a:t>Name: Adelina Angelova  </a:t>
            </a:r>
          </a:p>
          <a:p>
            <a:r>
              <a:rPr lang="en-GB" dirty="0"/>
              <a:t>ID</a:t>
            </a:r>
            <a:r>
              <a:rPr lang="en-GB"/>
              <a:t>: 2132900</a:t>
            </a:r>
            <a:endParaRPr lang="en-GB" dirty="0"/>
          </a:p>
        </p:txBody>
      </p:sp>
    </p:spTree>
    <p:extLst>
      <p:ext uri="{BB962C8B-B14F-4D97-AF65-F5344CB8AC3E}">
        <p14:creationId xmlns:p14="http://schemas.microsoft.com/office/powerpoint/2010/main" val="1683604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Contents</a:t>
            </a:r>
          </a:p>
        </p:txBody>
      </p:sp>
      <p:sp>
        <p:nvSpPr>
          <p:cNvPr id="3" name="Content Placeholder 2"/>
          <p:cNvSpPr>
            <a:spLocks noGrp="1"/>
          </p:cNvSpPr>
          <p:nvPr>
            <p:ph idx="1"/>
          </p:nvPr>
        </p:nvSpPr>
        <p:spPr/>
        <p:txBody>
          <a:bodyPr>
            <a:normAutofit/>
          </a:bodyPr>
          <a:lstStyle/>
          <a:p>
            <a:r>
              <a:rPr lang="en-GB" dirty="0"/>
              <a:t>Introduction </a:t>
            </a:r>
          </a:p>
          <a:p>
            <a:r>
              <a:rPr lang="en-GB" dirty="0"/>
              <a:t>Benefits and disadvantages of team working </a:t>
            </a:r>
          </a:p>
          <a:p>
            <a:r>
              <a:rPr lang="en-GB" dirty="0"/>
              <a:t>Stages of team development </a:t>
            </a:r>
          </a:p>
          <a:p>
            <a:r>
              <a:rPr lang="en-GB" dirty="0"/>
              <a:t>Team roles </a:t>
            </a:r>
          </a:p>
          <a:p>
            <a:r>
              <a:rPr lang="en-GB" dirty="0"/>
              <a:t>Managing conflict </a:t>
            </a:r>
          </a:p>
          <a:p>
            <a:r>
              <a:rPr lang="en-GB" dirty="0"/>
              <a:t>Successful team development </a:t>
            </a:r>
          </a:p>
          <a:p>
            <a:r>
              <a:rPr lang="en-GB" dirty="0"/>
              <a:t>Conclusion   </a:t>
            </a:r>
          </a:p>
          <a:p>
            <a:endParaRPr lang="en-GB" dirty="0"/>
          </a:p>
        </p:txBody>
      </p:sp>
    </p:spTree>
    <p:extLst>
      <p:ext uri="{BB962C8B-B14F-4D97-AF65-F5344CB8AC3E}">
        <p14:creationId xmlns:p14="http://schemas.microsoft.com/office/powerpoint/2010/main" val="333315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a:lstStyle/>
          <a:p>
            <a:pPr algn="just"/>
            <a:r>
              <a:rPr lang="en-US" dirty="0"/>
              <a:t>This paper explores incorporating team working practices within Asda in response to changing company operations. </a:t>
            </a:r>
          </a:p>
          <a:p>
            <a:pPr algn="just"/>
            <a:r>
              <a:rPr lang="en-US" dirty="0"/>
              <a:t>The goal is to examine team-based structures and strategies' pros and cons. </a:t>
            </a:r>
          </a:p>
          <a:p>
            <a:pPr algn="just"/>
            <a:r>
              <a:rPr lang="en-US" dirty="0"/>
              <a:t>Understanding teamwork is crucial for organizations to improve performance and respond to changing market demands. </a:t>
            </a:r>
          </a:p>
          <a:p>
            <a:pPr algn="just"/>
            <a:r>
              <a:rPr lang="en-US" dirty="0"/>
              <a:t>This report discusses the pros and cons of teamwork, the </a:t>
            </a:r>
            <a:r>
              <a:rPr lang="en-US" dirty="0" err="1"/>
              <a:t>Tuckman</a:t>
            </a:r>
            <a:r>
              <a:rPr lang="en-US" dirty="0"/>
              <a:t> model's stages of team development, essential team roles, conflict management strategies, and </a:t>
            </a:r>
            <a:r>
              <a:rPr lang="en-US" dirty="0" err="1"/>
              <a:t>Asda's</a:t>
            </a:r>
            <a:r>
              <a:rPr lang="en-US" dirty="0"/>
              <a:t> key factors for successful team development.</a:t>
            </a:r>
            <a:endParaRPr lang="en-GB" dirty="0"/>
          </a:p>
        </p:txBody>
      </p:sp>
    </p:spTree>
    <p:extLst>
      <p:ext uri="{BB962C8B-B14F-4D97-AF65-F5344CB8AC3E}">
        <p14:creationId xmlns:p14="http://schemas.microsoft.com/office/powerpoint/2010/main" val="3064113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just"/>
            <a:r>
              <a:rPr lang="en-US" sz="4000" b="1" dirty="0"/>
              <a:t>Benefits and disadvantages of team working</a:t>
            </a:r>
            <a:endParaRPr lang="en-GB" sz="40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15556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1141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lstStyle/>
          <a:p>
            <a:r>
              <a:rPr lang="en-GB" b="1" dirty="0"/>
              <a:t>Continued…. (Disadvantages)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266229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5609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6023"/>
          </a:xfrm>
        </p:spPr>
        <p:txBody>
          <a:bodyPr>
            <a:normAutofit/>
          </a:bodyPr>
          <a:lstStyle/>
          <a:p>
            <a:r>
              <a:rPr lang="en-GB" sz="3200" b="1" dirty="0"/>
              <a:t>Stages of Team Development (Tuckman team development)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45600930"/>
              </p:ext>
            </p:extLst>
          </p:nvPr>
        </p:nvGraphicFramePr>
        <p:xfrm>
          <a:off x="954156" y="1060177"/>
          <a:ext cx="10204173" cy="5445292"/>
        </p:xfrm>
        <a:graphic>
          <a:graphicData uri="http://schemas.openxmlformats.org/drawingml/2006/table">
            <a:tbl>
              <a:tblPr>
                <a:tableStyleId>{08FB837D-C827-4EFA-A057-4D05807E0F7C}</a:tableStyleId>
              </a:tblPr>
              <a:tblGrid>
                <a:gridCol w="2756453">
                  <a:extLst>
                    <a:ext uri="{9D8B030D-6E8A-4147-A177-3AD203B41FA5}">
                      <a16:colId xmlns:a16="http://schemas.microsoft.com/office/drawing/2014/main" val="20000"/>
                    </a:ext>
                  </a:extLst>
                </a:gridCol>
                <a:gridCol w="7447720">
                  <a:extLst>
                    <a:ext uri="{9D8B030D-6E8A-4147-A177-3AD203B41FA5}">
                      <a16:colId xmlns:a16="http://schemas.microsoft.com/office/drawing/2014/main" val="20001"/>
                    </a:ext>
                  </a:extLst>
                </a:gridCol>
              </a:tblGrid>
              <a:tr h="519094">
                <a:tc>
                  <a:txBody>
                    <a:bodyPr/>
                    <a:lstStyle/>
                    <a:p>
                      <a:pPr algn="ctr" fontAlgn="b"/>
                      <a:r>
                        <a:rPr lang="en-GB" sz="2400" b="1" dirty="0">
                          <a:effectLst/>
                        </a:rPr>
                        <a:t>Stages of Team Development</a:t>
                      </a:r>
                    </a:p>
                  </a:txBody>
                  <a:tcPr marL="63063" marR="63063" marT="31531" marB="31531" anchor="b"/>
                </a:tc>
                <a:tc>
                  <a:txBody>
                    <a:bodyPr/>
                    <a:lstStyle/>
                    <a:p>
                      <a:pPr algn="ctr" fontAlgn="b"/>
                      <a:r>
                        <a:rPr lang="en-GB" sz="2400" b="1" dirty="0">
                          <a:effectLst/>
                        </a:rPr>
                        <a:t>Description</a:t>
                      </a:r>
                    </a:p>
                  </a:txBody>
                  <a:tcPr marL="63063" marR="63063" marT="31531" marB="31531" anchor="b"/>
                </a:tc>
                <a:extLst>
                  <a:ext uri="{0D108BD9-81ED-4DB2-BD59-A6C34878D82A}">
                    <a16:rowId xmlns:a16="http://schemas.microsoft.com/office/drawing/2014/main" val="10000"/>
                  </a:ext>
                </a:extLst>
              </a:tr>
              <a:tr h="741564">
                <a:tc>
                  <a:txBody>
                    <a:bodyPr/>
                    <a:lstStyle/>
                    <a:p>
                      <a:pPr fontAlgn="base"/>
                      <a:r>
                        <a:rPr lang="en-GB" sz="2400">
                          <a:effectLst/>
                        </a:rPr>
                        <a:t>Forming</a:t>
                      </a:r>
                    </a:p>
                  </a:txBody>
                  <a:tcPr marL="63063" marR="63063" marT="31531" marB="31531" anchor="ctr"/>
                </a:tc>
                <a:tc>
                  <a:txBody>
                    <a:bodyPr/>
                    <a:lstStyle/>
                    <a:p>
                      <a:pPr fontAlgn="base"/>
                      <a:r>
                        <a:rPr lang="en-US" sz="2400" dirty="0">
                          <a:effectLst/>
                        </a:rPr>
                        <a:t>Team members come together, define goals, and establish initial expectations (Wei et al., 2023).</a:t>
                      </a:r>
                    </a:p>
                  </a:txBody>
                  <a:tcPr marL="63063" marR="63063" marT="31531" marB="31531" anchor="ctr"/>
                </a:tc>
                <a:extLst>
                  <a:ext uri="{0D108BD9-81ED-4DB2-BD59-A6C34878D82A}">
                    <a16:rowId xmlns:a16="http://schemas.microsoft.com/office/drawing/2014/main" val="10001"/>
                  </a:ext>
                </a:extLst>
              </a:tr>
              <a:tr h="964032">
                <a:tc>
                  <a:txBody>
                    <a:bodyPr/>
                    <a:lstStyle/>
                    <a:p>
                      <a:pPr fontAlgn="base"/>
                      <a:r>
                        <a:rPr lang="en-GB" sz="2400" dirty="0">
                          <a:effectLst/>
                        </a:rPr>
                        <a:t>Storming</a:t>
                      </a:r>
                    </a:p>
                  </a:txBody>
                  <a:tcPr marL="63063" marR="63063" marT="31531" marB="31531" anchor="ctr"/>
                </a:tc>
                <a:tc>
                  <a:txBody>
                    <a:bodyPr/>
                    <a:lstStyle/>
                    <a:p>
                      <a:pPr fontAlgn="base"/>
                      <a:r>
                        <a:rPr lang="en-US" sz="2400" dirty="0">
                          <a:effectLst/>
                        </a:rPr>
                        <a:t>Conflicts arise as members express differing viewpoints, addressing underlying issues.</a:t>
                      </a:r>
                    </a:p>
                  </a:txBody>
                  <a:tcPr marL="63063" marR="63063" marT="31531" marB="31531" anchor="ctr"/>
                </a:tc>
                <a:extLst>
                  <a:ext uri="{0D108BD9-81ED-4DB2-BD59-A6C34878D82A}">
                    <a16:rowId xmlns:a16="http://schemas.microsoft.com/office/drawing/2014/main" val="10002"/>
                  </a:ext>
                </a:extLst>
              </a:tr>
              <a:tr h="964032">
                <a:tc>
                  <a:txBody>
                    <a:bodyPr/>
                    <a:lstStyle/>
                    <a:p>
                      <a:pPr fontAlgn="base"/>
                      <a:r>
                        <a:rPr lang="en-GB" sz="2400">
                          <a:effectLst/>
                        </a:rPr>
                        <a:t>Norming</a:t>
                      </a:r>
                    </a:p>
                  </a:txBody>
                  <a:tcPr marL="63063" marR="63063" marT="31531" marB="31531" anchor="ctr"/>
                </a:tc>
                <a:tc>
                  <a:txBody>
                    <a:bodyPr/>
                    <a:lstStyle/>
                    <a:p>
                      <a:pPr fontAlgn="base"/>
                      <a:r>
                        <a:rPr lang="en-US" sz="2400">
                          <a:effectLst/>
                        </a:rPr>
                        <a:t>Cohesion develops, common ground is found, and clear communication patterns are established.</a:t>
                      </a:r>
                    </a:p>
                  </a:txBody>
                  <a:tcPr marL="63063" marR="63063" marT="31531" marB="31531" anchor="ctr"/>
                </a:tc>
                <a:extLst>
                  <a:ext uri="{0D108BD9-81ED-4DB2-BD59-A6C34878D82A}">
                    <a16:rowId xmlns:a16="http://schemas.microsoft.com/office/drawing/2014/main" val="10003"/>
                  </a:ext>
                </a:extLst>
              </a:tr>
              <a:tr h="964032">
                <a:tc>
                  <a:txBody>
                    <a:bodyPr/>
                    <a:lstStyle/>
                    <a:p>
                      <a:pPr fontAlgn="base"/>
                      <a:r>
                        <a:rPr lang="en-GB" sz="2400">
                          <a:effectLst/>
                        </a:rPr>
                        <a:t>Performing</a:t>
                      </a:r>
                    </a:p>
                  </a:txBody>
                  <a:tcPr marL="63063" marR="63063" marT="31531" marB="31531" anchor="ctr"/>
                </a:tc>
                <a:tc>
                  <a:txBody>
                    <a:bodyPr/>
                    <a:lstStyle/>
                    <a:p>
                      <a:pPr fontAlgn="base"/>
                      <a:r>
                        <a:rPr lang="en-US" sz="2400" dirty="0">
                          <a:effectLst/>
                        </a:rPr>
                        <a:t>High collaboration, effective problem-solving, and synergy among members lead to task success (Tyne et al., 2023).</a:t>
                      </a:r>
                    </a:p>
                  </a:txBody>
                  <a:tcPr marL="63063" marR="63063" marT="31531" marB="31531" anchor="ctr"/>
                </a:tc>
                <a:extLst>
                  <a:ext uri="{0D108BD9-81ED-4DB2-BD59-A6C34878D82A}">
                    <a16:rowId xmlns:a16="http://schemas.microsoft.com/office/drawing/2014/main" val="10004"/>
                  </a:ext>
                </a:extLst>
              </a:tr>
              <a:tr h="964032">
                <a:tc>
                  <a:txBody>
                    <a:bodyPr/>
                    <a:lstStyle/>
                    <a:p>
                      <a:pPr fontAlgn="base"/>
                      <a:r>
                        <a:rPr lang="en-GB" sz="2400">
                          <a:effectLst/>
                        </a:rPr>
                        <a:t>Adjourning</a:t>
                      </a:r>
                    </a:p>
                  </a:txBody>
                  <a:tcPr marL="63063" marR="63063" marT="31531" marB="31531" anchor="ctr"/>
                </a:tc>
                <a:tc>
                  <a:txBody>
                    <a:bodyPr/>
                    <a:lstStyle/>
                    <a:p>
                      <a:pPr fontAlgn="base"/>
                      <a:r>
                        <a:rPr lang="en-US" sz="2400" dirty="0">
                          <a:effectLst/>
                        </a:rPr>
                        <a:t>Completion of tasks or projects, celebrating achievements, and transitioning team members.</a:t>
                      </a:r>
                    </a:p>
                  </a:txBody>
                  <a:tcPr marL="63063" marR="63063" marT="31531" marB="31531"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43414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fontScale="90000"/>
          </a:bodyPr>
          <a:lstStyle/>
          <a:p>
            <a:r>
              <a:rPr lang="en-GB" b="1" dirty="0"/>
              <a:t>Team roles (Belbin Team Roles)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38096539"/>
              </p:ext>
            </p:extLst>
          </p:nvPr>
        </p:nvGraphicFramePr>
        <p:xfrm>
          <a:off x="838200" y="1119627"/>
          <a:ext cx="10694505" cy="5513364"/>
        </p:xfrm>
        <a:graphic>
          <a:graphicData uri="http://schemas.openxmlformats.org/drawingml/2006/table">
            <a:tbl>
              <a:tblPr>
                <a:tableStyleId>{284E427A-3D55-4303-BF80-6455036E1DE7}</a:tableStyleId>
              </a:tblPr>
              <a:tblGrid>
                <a:gridCol w="2001553">
                  <a:extLst>
                    <a:ext uri="{9D8B030D-6E8A-4147-A177-3AD203B41FA5}">
                      <a16:colId xmlns:a16="http://schemas.microsoft.com/office/drawing/2014/main" val="20000"/>
                    </a:ext>
                  </a:extLst>
                </a:gridCol>
                <a:gridCol w="8692952">
                  <a:extLst>
                    <a:ext uri="{9D8B030D-6E8A-4147-A177-3AD203B41FA5}">
                      <a16:colId xmlns:a16="http://schemas.microsoft.com/office/drawing/2014/main" val="20001"/>
                    </a:ext>
                  </a:extLst>
                </a:gridCol>
              </a:tblGrid>
              <a:tr h="235207">
                <a:tc>
                  <a:txBody>
                    <a:bodyPr/>
                    <a:lstStyle/>
                    <a:p>
                      <a:pPr algn="ctr" fontAlgn="b"/>
                      <a:r>
                        <a:rPr lang="en-GB" sz="2400" dirty="0">
                          <a:effectLst/>
                        </a:rPr>
                        <a:t>Belbin Team Roles</a:t>
                      </a:r>
                      <a:endParaRPr lang="en-GB" sz="2400" b="1" dirty="0">
                        <a:effectLst/>
                      </a:endParaRPr>
                    </a:p>
                  </a:txBody>
                  <a:tcPr marL="58802" marR="58802" marT="29401" marB="29401" anchor="b"/>
                </a:tc>
                <a:tc>
                  <a:txBody>
                    <a:bodyPr/>
                    <a:lstStyle/>
                    <a:p>
                      <a:pPr algn="ctr" fontAlgn="b"/>
                      <a:r>
                        <a:rPr lang="en-GB" sz="2400" dirty="0">
                          <a:effectLst/>
                        </a:rPr>
                        <a:t>Description</a:t>
                      </a:r>
                      <a:endParaRPr lang="en-GB" sz="2400" b="1" dirty="0">
                        <a:effectLst/>
                      </a:endParaRPr>
                    </a:p>
                  </a:txBody>
                  <a:tcPr marL="58802" marR="58802" marT="29401" marB="29401" anchor="b"/>
                </a:tc>
                <a:extLst>
                  <a:ext uri="{0D108BD9-81ED-4DB2-BD59-A6C34878D82A}">
                    <a16:rowId xmlns:a16="http://schemas.microsoft.com/office/drawing/2014/main" val="10000"/>
                  </a:ext>
                </a:extLst>
              </a:tr>
              <a:tr h="588019">
                <a:tc>
                  <a:txBody>
                    <a:bodyPr/>
                    <a:lstStyle/>
                    <a:p>
                      <a:pPr fontAlgn="base"/>
                      <a:r>
                        <a:rPr lang="en-GB" sz="2400" dirty="0">
                          <a:effectLst/>
                        </a:rPr>
                        <a:t>Coordinator</a:t>
                      </a:r>
                    </a:p>
                  </a:txBody>
                  <a:tcPr marL="58802" marR="58802" marT="29401" marB="29401" anchor="ctr"/>
                </a:tc>
                <a:tc>
                  <a:txBody>
                    <a:bodyPr/>
                    <a:lstStyle/>
                    <a:p>
                      <a:pPr fontAlgn="base"/>
                      <a:r>
                        <a:rPr lang="en-US" sz="2400" dirty="0">
                          <a:effectLst/>
                        </a:rPr>
                        <a:t>Organizes, guides the team towards goals, offers oversight (</a:t>
                      </a:r>
                      <a:r>
                        <a:rPr lang="en-US" sz="2400" dirty="0" err="1">
                          <a:effectLst/>
                        </a:rPr>
                        <a:t>Bednár</a:t>
                      </a:r>
                      <a:r>
                        <a:rPr lang="en-US" sz="2400" dirty="0">
                          <a:effectLst/>
                        </a:rPr>
                        <a:t> and </a:t>
                      </a:r>
                      <a:r>
                        <a:rPr lang="en-US" sz="2400" dirty="0" err="1">
                          <a:effectLst/>
                        </a:rPr>
                        <a:t>Ljudvigová</a:t>
                      </a:r>
                      <a:r>
                        <a:rPr lang="en-US" sz="2400" dirty="0">
                          <a:effectLst/>
                        </a:rPr>
                        <a:t>, 2020).</a:t>
                      </a:r>
                    </a:p>
                  </a:txBody>
                  <a:tcPr marL="58802" marR="58802" marT="29401" marB="29401" anchor="ctr"/>
                </a:tc>
                <a:extLst>
                  <a:ext uri="{0D108BD9-81ED-4DB2-BD59-A6C34878D82A}">
                    <a16:rowId xmlns:a16="http://schemas.microsoft.com/office/drawing/2014/main" val="10001"/>
                  </a:ext>
                </a:extLst>
              </a:tr>
              <a:tr h="588019">
                <a:tc>
                  <a:txBody>
                    <a:bodyPr/>
                    <a:lstStyle/>
                    <a:p>
                      <a:pPr fontAlgn="base"/>
                      <a:r>
                        <a:rPr lang="en-GB" sz="2400">
                          <a:effectLst/>
                        </a:rPr>
                        <a:t>Plant</a:t>
                      </a:r>
                    </a:p>
                  </a:txBody>
                  <a:tcPr marL="58802" marR="58802" marT="29401" marB="29401" anchor="ctr"/>
                </a:tc>
                <a:tc>
                  <a:txBody>
                    <a:bodyPr/>
                    <a:lstStyle/>
                    <a:p>
                      <a:pPr fontAlgn="base"/>
                      <a:r>
                        <a:rPr lang="en-US" sz="2400" dirty="0">
                          <a:effectLst/>
                        </a:rPr>
                        <a:t>Generates creative, unconventional solutions to challenges.</a:t>
                      </a:r>
                    </a:p>
                  </a:txBody>
                  <a:tcPr marL="58802" marR="58802" marT="29401" marB="29401" anchor="ctr"/>
                </a:tc>
                <a:extLst>
                  <a:ext uri="{0D108BD9-81ED-4DB2-BD59-A6C34878D82A}">
                    <a16:rowId xmlns:a16="http://schemas.microsoft.com/office/drawing/2014/main" val="10002"/>
                  </a:ext>
                </a:extLst>
              </a:tr>
              <a:tr h="588019">
                <a:tc>
                  <a:txBody>
                    <a:bodyPr/>
                    <a:lstStyle/>
                    <a:p>
                      <a:pPr fontAlgn="base"/>
                      <a:r>
                        <a:rPr lang="en-GB" sz="2400">
                          <a:effectLst/>
                        </a:rPr>
                        <a:t>Implementer</a:t>
                      </a:r>
                    </a:p>
                  </a:txBody>
                  <a:tcPr marL="58802" marR="58802" marT="29401" marB="29401" anchor="ctr"/>
                </a:tc>
                <a:tc>
                  <a:txBody>
                    <a:bodyPr/>
                    <a:lstStyle/>
                    <a:p>
                      <a:pPr fontAlgn="base"/>
                      <a:r>
                        <a:rPr lang="en-US" sz="2400">
                          <a:effectLst/>
                        </a:rPr>
                        <a:t>Executes plans efficiently, maintains practicality and discipline.</a:t>
                      </a:r>
                    </a:p>
                  </a:txBody>
                  <a:tcPr marL="58802" marR="58802" marT="29401" marB="29401" anchor="ctr"/>
                </a:tc>
                <a:extLst>
                  <a:ext uri="{0D108BD9-81ED-4DB2-BD59-A6C34878D82A}">
                    <a16:rowId xmlns:a16="http://schemas.microsoft.com/office/drawing/2014/main" val="10003"/>
                  </a:ext>
                </a:extLst>
              </a:tr>
              <a:tr h="588019">
                <a:tc>
                  <a:txBody>
                    <a:bodyPr/>
                    <a:lstStyle/>
                    <a:p>
                      <a:pPr fontAlgn="base"/>
                      <a:r>
                        <a:rPr lang="en-GB" sz="2400">
                          <a:effectLst/>
                        </a:rPr>
                        <a:t>Team Worker</a:t>
                      </a:r>
                    </a:p>
                  </a:txBody>
                  <a:tcPr marL="58802" marR="58802" marT="29401" marB="29401" anchor="ctr"/>
                </a:tc>
                <a:tc>
                  <a:txBody>
                    <a:bodyPr/>
                    <a:lstStyle/>
                    <a:p>
                      <a:pPr fontAlgn="base"/>
                      <a:r>
                        <a:rPr lang="en-US" sz="2400" dirty="0">
                          <a:effectLst/>
                        </a:rPr>
                        <a:t>Promotes harmony, resolves conflicts, fosters positive atmosphere.</a:t>
                      </a:r>
                    </a:p>
                  </a:txBody>
                  <a:tcPr marL="58802" marR="58802" marT="29401" marB="29401" anchor="ctr"/>
                </a:tc>
                <a:extLst>
                  <a:ext uri="{0D108BD9-81ED-4DB2-BD59-A6C34878D82A}">
                    <a16:rowId xmlns:a16="http://schemas.microsoft.com/office/drawing/2014/main" val="10004"/>
                  </a:ext>
                </a:extLst>
              </a:tr>
              <a:tr h="588019">
                <a:tc>
                  <a:txBody>
                    <a:bodyPr/>
                    <a:lstStyle/>
                    <a:p>
                      <a:pPr fontAlgn="base"/>
                      <a:r>
                        <a:rPr lang="en-GB" sz="2400">
                          <a:effectLst/>
                        </a:rPr>
                        <a:t>Resource Investigator</a:t>
                      </a:r>
                    </a:p>
                  </a:txBody>
                  <a:tcPr marL="58802" marR="58802" marT="29401" marB="29401" anchor="ctr"/>
                </a:tc>
                <a:tc>
                  <a:txBody>
                    <a:bodyPr/>
                    <a:lstStyle/>
                    <a:p>
                      <a:pPr fontAlgn="base"/>
                      <a:r>
                        <a:rPr lang="en-US" sz="2400" dirty="0">
                          <a:effectLst/>
                        </a:rPr>
                        <a:t>Thrives in networking, gathers external information, explores opportunities (GARCIA-RAMIREZ, 2021).</a:t>
                      </a:r>
                    </a:p>
                  </a:txBody>
                  <a:tcPr marL="58802" marR="58802" marT="29401" marB="29401" anchor="ctr"/>
                </a:tc>
                <a:extLst>
                  <a:ext uri="{0D108BD9-81ED-4DB2-BD59-A6C34878D82A}">
                    <a16:rowId xmlns:a16="http://schemas.microsoft.com/office/drawing/2014/main" val="10005"/>
                  </a:ext>
                </a:extLst>
              </a:tr>
              <a:tr h="588019">
                <a:tc>
                  <a:txBody>
                    <a:bodyPr/>
                    <a:lstStyle/>
                    <a:p>
                      <a:pPr fontAlgn="base"/>
                      <a:r>
                        <a:rPr lang="en-GB" sz="2400">
                          <a:effectLst/>
                        </a:rPr>
                        <a:t>Monitor Evaluator</a:t>
                      </a:r>
                    </a:p>
                  </a:txBody>
                  <a:tcPr marL="58802" marR="58802" marT="29401" marB="29401" anchor="ctr"/>
                </a:tc>
                <a:tc>
                  <a:txBody>
                    <a:bodyPr/>
                    <a:lstStyle/>
                    <a:p>
                      <a:pPr fontAlgn="base"/>
                      <a:r>
                        <a:rPr lang="en-US" sz="2400">
                          <a:effectLst/>
                        </a:rPr>
                        <a:t>Critically assesses options, makes well-informed decisions.</a:t>
                      </a:r>
                    </a:p>
                  </a:txBody>
                  <a:tcPr marL="58802" marR="58802" marT="29401" marB="29401" anchor="ctr"/>
                </a:tc>
                <a:extLst>
                  <a:ext uri="{0D108BD9-81ED-4DB2-BD59-A6C34878D82A}">
                    <a16:rowId xmlns:a16="http://schemas.microsoft.com/office/drawing/2014/main" val="10006"/>
                  </a:ext>
                </a:extLst>
              </a:tr>
              <a:tr h="588019">
                <a:tc>
                  <a:txBody>
                    <a:bodyPr/>
                    <a:lstStyle/>
                    <a:p>
                      <a:pPr fontAlgn="base"/>
                      <a:r>
                        <a:rPr lang="en-GB" sz="2400">
                          <a:effectLst/>
                        </a:rPr>
                        <a:t>Specialist</a:t>
                      </a:r>
                    </a:p>
                  </a:txBody>
                  <a:tcPr marL="58802" marR="58802" marT="29401" marB="29401" anchor="ctr"/>
                </a:tc>
                <a:tc>
                  <a:txBody>
                    <a:bodyPr/>
                    <a:lstStyle/>
                    <a:p>
                      <a:pPr fontAlgn="base"/>
                      <a:r>
                        <a:rPr lang="en-US" sz="2400" dirty="0">
                          <a:effectLst/>
                        </a:rPr>
                        <a:t>Contributes specialized knowledge and expertise to the team.</a:t>
                      </a:r>
                    </a:p>
                  </a:txBody>
                  <a:tcPr marL="58802" marR="58802" marT="29401" marB="29401"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898970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Continued… </a:t>
            </a:r>
          </a:p>
        </p:txBody>
      </p:sp>
      <p:sp>
        <p:nvSpPr>
          <p:cNvPr id="3" name="Content Placeholder 2"/>
          <p:cNvSpPr>
            <a:spLocks noGrp="1"/>
          </p:cNvSpPr>
          <p:nvPr>
            <p:ph idx="1"/>
          </p:nvPr>
        </p:nvSpPr>
        <p:spPr/>
        <p:txBody>
          <a:bodyPr numCol="2"/>
          <a:lstStyle/>
          <a:p>
            <a:pPr algn="just"/>
            <a:r>
              <a:rPr lang="en-US" dirty="0"/>
              <a:t>Asda can benefit from giving these roles to team members depending on their abilities and preferences (Ellis, 2019). </a:t>
            </a:r>
          </a:p>
          <a:p>
            <a:pPr algn="just"/>
            <a:r>
              <a:rPr lang="en-US" dirty="0"/>
              <a:t>This role diversity promotes a balanced team that improves problem-solving, collaboration, and efficiency. </a:t>
            </a:r>
          </a:p>
          <a:p>
            <a:pPr algn="just"/>
            <a:r>
              <a:rPr lang="en-US" dirty="0"/>
              <a:t>However, overemphasizing a role might cause imbalances or gaps. </a:t>
            </a:r>
          </a:p>
          <a:p>
            <a:pPr algn="just"/>
            <a:r>
              <a:rPr lang="en-US" dirty="0"/>
              <a:t>Asda can maximize team potential and build productive teamwork by using role strengths and encouraging collaboration.</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7061" y="3594910"/>
            <a:ext cx="4731026" cy="2434829"/>
          </a:xfrm>
          <a:prstGeom prst="rect">
            <a:avLst/>
          </a:prstGeom>
        </p:spPr>
      </p:pic>
    </p:spTree>
    <p:extLst>
      <p:ext uri="{BB962C8B-B14F-4D97-AF65-F5344CB8AC3E}">
        <p14:creationId xmlns:p14="http://schemas.microsoft.com/office/powerpoint/2010/main" val="106780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8545"/>
          </a:xfrm>
        </p:spPr>
        <p:txBody>
          <a:bodyPr>
            <a:normAutofit fontScale="90000"/>
          </a:bodyPr>
          <a:lstStyle/>
          <a:p>
            <a:r>
              <a:rPr lang="en-GB" b="1" dirty="0"/>
              <a:t>Managing conflict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57670243"/>
              </p:ext>
            </p:extLst>
          </p:nvPr>
        </p:nvGraphicFramePr>
        <p:xfrm>
          <a:off x="838200" y="1033670"/>
          <a:ext cx="10515600" cy="51432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9733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28788"/>
          </a:xfrm>
        </p:spPr>
        <p:txBody>
          <a:bodyPr>
            <a:normAutofit fontScale="90000"/>
          </a:bodyPr>
          <a:lstStyle/>
          <a:p>
            <a:r>
              <a:rPr lang="en-GB" b="1" dirty="0"/>
              <a:t>Continued…. </a:t>
            </a:r>
          </a:p>
        </p:txBody>
      </p:sp>
      <p:sp>
        <p:nvSpPr>
          <p:cNvPr id="3" name="Content Placeholder 2"/>
          <p:cNvSpPr>
            <a:spLocks noGrp="1"/>
          </p:cNvSpPr>
          <p:nvPr>
            <p:ph idx="1"/>
          </p:nvPr>
        </p:nvSpPr>
        <p:spPr>
          <a:xfrm>
            <a:off x="838200" y="1258957"/>
            <a:ext cx="10515600" cy="4918006"/>
          </a:xfrm>
        </p:spPr>
        <p:txBody>
          <a:bodyPr numCol="2">
            <a:normAutofit/>
          </a:bodyPr>
          <a:lstStyle/>
          <a:p>
            <a:pPr algn="just"/>
            <a:r>
              <a:rPr lang="en-US" dirty="0"/>
              <a:t>Asda can also use collaborative problem-solving to resolve conflicts. </a:t>
            </a:r>
          </a:p>
          <a:p>
            <a:pPr algn="just"/>
            <a:r>
              <a:rPr lang="en-US" dirty="0"/>
              <a:t>Conflicts can be turned into creative and collaborative possibilities by involving everyone in problem-solving (</a:t>
            </a:r>
            <a:r>
              <a:rPr lang="en-US" dirty="0" err="1"/>
              <a:t>Kelman</a:t>
            </a:r>
            <a:r>
              <a:rPr lang="en-US" dirty="0"/>
              <a:t>, 2016). </a:t>
            </a:r>
          </a:p>
          <a:p>
            <a:pPr algn="just"/>
            <a:r>
              <a:rPr lang="en-US" dirty="0"/>
              <a:t>It addresses immediate conflicts and increases team camaraderie. </a:t>
            </a:r>
          </a:p>
          <a:p>
            <a:pPr algn="just"/>
            <a:r>
              <a:rPr lang="en-US" dirty="0"/>
              <a:t>Designating a team member as a mediator or facilitator can also help resolve conflicts and keep the mood good. </a:t>
            </a:r>
          </a:p>
          <a:p>
            <a:pPr algn="just"/>
            <a:r>
              <a:rPr lang="en-US" dirty="0"/>
              <a:t>This person can steer discussions towards compromise.</a:t>
            </a:r>
          </a:p>
          <a:p>
            <a:pPr algn="just"/>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4296" y="3445463"/>
            <a:ext cx="4625008" cy="2332485"/>
          </a:xfrm>
          <a:prstGeom prst="rect">
            <a:avLst/>
          </a:prstGeom>
        </p:spPr>
      </p:pic>
    </p:spTree>
    <p:extLst>
      <p:ext uri="{BB962C8B-B14F-4D97-AF65-F5344CB8AC3E}">
        <p14:creationId xmlns:p14="http://schemas.microsoft.com/office/powerpoint/2010/main" val="2676960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4075"/>
          </a:xfrm>
        </p:spPr>
        <p:txBody>
          <a:bodyPr>
            <a:normAutofit/>
          </a:bodyPr>
          <a:lstStyle/>
          <a:p>
            <a:r>
              <a:rPr lang="en-GB" b="1" dirty="0"/>
              <a:t>Successful team development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0199079"/>
              </p:ext>
            </p:extLst>
          </p:nvPr>
        </p:nvGraphicFramePr>
        <p:xfrm>
          <a:off x="838200" y="1497496"/>
          <a:ext cx="10515600" cy="4679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0026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28788"/>
          </a:xfrm>
        </p:spPr>
        <p:txBody>
          <a:bodyPr>
            <a:normAutofit fontScale="90000"/>
          </a:bodyPr>
          <a:lstStyle/>
          <a:p>
            <a:r>
              <a:rPr lang="en-GB" b="1" dirty="0"/>
              <a:t>Continued….</a:t>
            </a:r>
          </a:p>
        </p:txBody>
      </p:sp>
      <p:sp>
        <p:nvSpPr>
          <p:cNvPr id="3" name="Content Placeholder 2"/>
          <p:cNvSpPr>
            <a:spLocks noGrp="1"/>
          </p:cNvSpPr>
          <p:nvPr>
            <p:ph idx="1"/>
          </p:nvPr>
        </p:nvSpPr>
        <p:spPr>
          <a:xfrm>
            <a:off x="838200" y="1139687"/>
            <a:ext cx="10515600" cy="5037276"/>
          </a:xfrm>
        </p:spPr>
        <p:txBody>
          <a:bodyPr numCol="2">
            <a:normAutofit/>
          </a:bodyPr>
          <a:lstStyle/>
          <a:p>
            <a:pPr algn="just"/>
            <a:r>
              <a:rPr lang="en-US" sz="2500" dirty="0"/>
              <a:t>Trust amongst team members is essential. </a:t>
            </a:r>
          </a:p>
          <a:p>
            <a:pPr algn="just"/>
            <a:r>
              <a:rPr lang="en-US" sz="2500" dirty="0"/>
              <a:t>Trust enables open collaboration, idea sharing, and reliance on each other. </a:t>
            </a:r>
          </a:p>
          <a:p>
            <a:pPr algn="just"/>
            <a:r>
              <a:rPr lang="en-US" sz="2500" dirty="0"/>
              <a:t>Team-building, shared experiences, and leadership support can foster this. </a:t>
            </a:r>
          </a:p>
          <a:p>
            <a:pPr algn="just"/>
            <a:r>
              <a:rPr lang="en-US" sz="2500" dirty="0"/>
              <a:t>Empowering shared leadership also boosts team development (Tyne et al., 2023).</a:t>
            </a:r>
          </a:p>
          <a:p>
            <a:pPr algn="just"/>
            <a:r>
              <a:rPr lang="en-US" sz="2500" dirty="0"/>
              <a:t>Team ownership and accountability increase when members are encouraged to lead based on their abilities. </a:t>
            </a:r>
          </a:p>
          <a:p>
            <a:pPr algn="just"/>
            <a:r>
              <a:rPr lang="en-US" sz="2500" dirty="0"/>
              <a:t>Regular feedback and assessments are crucial. </a:t>
            </a:r>
          </a:p>
          <a:p>
            <a:pPr algn="just"/>
            <a:r>
              <a:rPr lang="en-US" sz="2500" dirty="0"/>
              <a:t>A positive evaluation and improvement of team performance supports growth and development.</a:t>
            </a:r>
          </a:p>
          <a:p>
            <a:pPr algn="just"/>
            <a:endParaRPr lang="en-GB" sz="2500"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1581"/>
          <a:stretch/>
        </p:blipFill>
        <p:spPr>
          <a:xfrm>
            <a:off x="6414050" y="3621689"/>
            <a:ext cx="4770785" cy="2156259"/>
          </a:xfrm>
          <a:prstGeom prst="rect">
            <a:avLst/>
          </a:prstGeom>
        </p:spPr>
      </p:pic>
    </p:spTree>
    <p:extLst>
      <p:ext uri="{BB962C8B-B14F-4D97-AF65-F5344CB8AC3E}">
        <p14:creationId xmlns:p14="http://schemas.microsoft.com/office/powerpoint/2010/main" val="3314226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 </a:t>
            </a:r>
          </a:p>
        </p:txBody>
      </p:sp>
      <p:sp>
        <p:nvSpPr>
          <p:cNvPr id="3" name="Content Placeholder 2"/>
          <p:cNvSpPr>
            <a:spLocks noGrp="1"/>
          </p:cNvSpPr>
          <p:nvPr>
            <p:ph idx="1"/>
          </p:nvPr>
        </p:nvSpPr>
        <p:spPr/>
        <p:txBody>
          <a:bodyPr>
            <a:normAutofit fontScale="92500"/>
          </a:bodyPr>
          <a:lstStyle/>
          <a:p>
            <a:pPr algn="just"/>
            <a:r>
              <a:rPr lang="en-US" dirty="0"/>
              <a:t>Teamwork in </a:t>
            </a:r>
            <a:r>
              <a:rPr lang="en-US" dirty="0" err="1"/>
              <a:t>Asda's</a:t>
            </a:r>
            <a:r>
              <a:rPr lang="en-US" dirty="0"/>
              <a:t> operations could boost efficiency and collaboration. </a:t>
            </a:r>
          </a:p>
          <a:p>
            <a:pPr algn="just"/>
            <a:r>
              <a:rPr lang="en-US" dirty="0"/>
              <a:t>The possible rewards of teamwork include creativity, engaged workforce, and skill development. </a:t>
            </a:r>
          </a:p>
          <a:p>
            <a:pPr algn="just"/>
            <a:r>
              <a:rPr lang="en-US" dirty="0"/>
              <a:t>However, disputes and delayed decision-making must be addressed. </a:t>
            </a:r>
          </a:p>
          <a:p>
            <a:pPr algn="just"/>
            <a:r>
              <a:rPr lang="en-US" dirty="0"/>
              <a:t>Asda may build a strong team by navigating team development, using different team responsibilities, resolving conflicts, and encouraging open communication. </a:t>
            </a:r>
          </a:p>
          <a:p>
            <a:pPr algn="just"/>
            <a:r>
              <a:rPr lang="en-US" dirty="0"/>
              <a:t>This project promises better operational results and fosters teamwork, making the company more robust and competitive in the changing business context.</a:t>
            </a:r>
            <a:endParaRPr lang="en-GB" dirty="0"/>
          </a:p>
        </p:txBody>
      </p:sp>
    </p:spTree>
    <p:extLst>
      <p:ext uri="{BB962C8B-B14F-4D97-AF65-F5344CB8AC3E}">
        <p14:creationId xmlns:p14="http://schemas.microsoft.com/office/powerpoint/2010/main" val="1170695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p:txBody>
          <a:bodyPr>
            <a:normAutofit fontScale="62500" lnSpcReduction="20000"/>
          </a:bodyPr>
          <a:lstStyle/>
          <a:p>
            <a:pPr algn="just"/>
            <a:r>
              <a:rPr lang="en-GB" dirty="0" err="1"/>
              <a:t>Bednár</a:t>
            </a:r>
            <a:r>
              <a:rPr lang="en-GB" dirty="0"/>
              <a:t>, R. and </a:t>
            </a:r>
            <a:r>
              <a:rPr lang="en-GB" dirty="0" err="1"/>
              <a:t>Ljudvigová</a:t>
            </a:r>
            <a:r>
              <a:rPr lang="en-GB" dirty="0"/>
              <a:t>, I. (2020). Belbin Team Roles in a start-up Team. </a:t>
            </a:r>
            <a:r>
              <a:rPr lang="en-GB" i="1" dirty="0"/>
              <a:t>SHS Web of Conferences</a:t>
            </a:r>
            <a:r>
              <a:rPr lang="en-GB" dirty="0"/>
              <a:t>, 83(83), </a:t>
            </a:r>
            <a:r>
              <a:rPr lang="en-GB" dirty="0" err="1"/>
              <a:t>pp.1</a:t>
            </a:r>
            <a:r>
              <a:rPr lang="en-GB" dirty="0"/>
              <a:t>–8. </a:t>
            </a:r>
            <a:r>
              <a:rPr lang="en-GB" dirty="0" err="1"/>
              <a:t>doi:https</a:t>
            </a:r>
            <a:r>
              <a:rPr lang="en-GB" dirty="0"/>
              <a:t>://doi.org/10.1051/</a:t>
            </a:r>
            <a:r>
              <a:rPr lang="en-GB" dirty="0" err="1"/>
              <a:t>shsconf</a:t>
            </a:r>
            <a:r>
              <a:rPr lang="en-GB" dirty="0"/>
              <a:t>/20208301002.</a:t>
            </a:r>
          </a:p>
          <a:p>
            <a:pPr algn="just"/>
            <a:r>
              <a:rPr lang="en-GB" dirty="0"/>
              <a:t>Ellis, P. (2019). </a:t>
            </a:r>
            <a:r>
              <a:rPr lang="en-GB" i="1" dirty="0"/>
              <a:t>Leadership, management &amp; team working in nursing</a:t>
            </a:r>
            <a:r>
              <a:rPr lang="en-GB" dirty="0"/>
              <a:t>. 3rd ed. Los Angeles: Learning Matters.</a:t>
            </a:r>
          </a:p>
          <a:p>
            <a:pPr algn="just"/>
            <a:r>
              <a:rPr lang="en-GB" dirty="0"/>
              <a:t>Frazer, R. and Oswald, P. (2019). </a:t>
            </a:r>
            <a:r>
              <a:rPr lang="en-GB" i="1" dirty="0"/>
              <a:t>Teamwork!</a:t>
            </a:r>
            <a:r>
              <a:rPr lang="en-GB" dirty="0"/>
              <a:t> New York: Simon Spotlight.</a:t>
            </a:r>
          </a:p>
          <a:p>
            <a:pPr algn="just"/>
            <a:r>
              <a:rPr lang="en-GB" dirty="0"/>
              <a:t>GARCIA-RAMIREZ, Y.D. (2021). Belbin’s team roles and their performance in road design courses: a study with undergraduate and postgraduates students. </a:t>
            </a:r>
            <a:r>
              <a:rPr lang="en-GB" i="1" dirty="0" err="1"/>
              <a:t>Espacios</a:t>
            </a:r>
            <a:r>
              <a:rPr lang="en-GB" dirty="0"/>
              <a:t>, 42(01), </a:t>
            </a:r>
            <a:r>
              <a:rPr lang="en-GB" dirty="0" err="1"/>
              <a:t>pp.176</a:t>
            </a:r>
            <a:r>
              <a:rPr lang="en-GB" dirty="0"/>
              <a:t>–188. </a:t>
            </a:r>
            <a:r>
              <a:rPr lang="en-GB" dirty="0" err="1"/>
              <a:t>doi:https</a:t>
            </a:r>
            <a:r>
              <a:rPr lang="en-GB" dirty="0"/>
              <a:t>://doi.org/10.48082/</a:t>
            </a:r>
            <a:r>
              <a:rPr lang="en-GB" dirty="0" err="1"/>
              <a:t>espacios-a21v42n01p15</a:t>
            </a:r>
            <a:r>
              <a:rPr lang="en-GB" dirty="0"/>
              <a:t>.</a:t>
            </a:r>
          </a:p>
          <a:p>
            <a:pPr algn="just"/>
            <a:r>
              <a:rPr lang="en-GB" dirty="0" err="1"/>
              <a:t>Kelman</a:t>
            </a:r>
            <a:r>
              <a:rPr lang="en-GB" dirty="0"/>
              <a:t>, J. (2016). </a:t>
            </a:r>
            <a:r>
              <a:rPr lang="en-GB" i="1" dirty="0"/>
              <a:t>Teamwork!</a:t>
            </a:r>
            <a:r>
              <a:rPr lang="en-GB" dirty="0"/>
              <a:t> London: Hodder Wayland.</a:t>
            </a:r>
          </a:p>
          <a:p>
            <a:pPr algn="just"/>
            <a:r>
              <a:rPr lang="en-GB" dirty="0"/>
              <a:t>Rahim, M.A. (2023). </a:t>
            </a:r>
            <a:r>
              <a:rPr lang="en-GB" i="1" dirty="0"/>
              <a:t>Managing Conflict in Organizations</a:t>
            </a:r>
            <a:r>
              <a:rPr lang="en-GB" dirty="0"/>
              <a:t>. New Brunswick (U.S.A.): Transaction Publishers.</a:t>
            </a:r>
          </a:p>
          <a:p>
            <a:pPr algn="just"/>
            <a:r>
              <a:rPr lang="en-GB" dirty="0"/>
              <a:t>Tyne, N.C.T.V., Chowdhury, T.M., Kim, D., Ortega, J.D. and Soledad, M. (2023). </a:t>
            </a:r>
            <a:r>
              <a:rPr lang="en-GB" i="1" dirty="0"/>
              <a:t>Believing the Results: Validation of the Tuckman Team Development Questionnaire for Use with Engineering Student Design Teams</a:t>
            </a:r>
            <a:r>
              <a:rPr lang="en-GB" dirty="0"/>
              <a:t>. [online] peer.asee.org. Available at: https://peer.asee.org/believing-the-results-validation-of-the-tuckman-team-development-questionnaire-for-use-with-engineering-student-design-teams [Accessed 19 Aug. 2023].</a:t>
            </a:r>
          </a:p>
          <a:p>
            <a:pPr algn="just"/>
            <a:r>
              <a:rPr lang="en-GB" dirty="0"/>
              <a:t>Wei, S., </a:t>
            </a:r>
            <a:r>
              <a:rPr lang="en-GB" dirty="0" err="1"/>
              <a:t>Mehrabi</a:t>
            </a:r>
            <a:r>
              <a:rPr lang="en-GB" dirty="0"/>
              <a:t>, A., Tan, L. and </a:t>
            </a:r>
            <a:r>
              <a:rPr lang="en-GB" dirty="0" err="1"/>
              <a:t>Ohland</a:t>
            </a:r>
            <a:r>
              <a:rPr lang="en-GB" dirty="0"/>
              <a:t>, M.W. (2023). </a:t>
            </a:r>
            <a:r>
              <a:rPr lang="en-GB" i="1" dirty="0"/>
              <a:t>Revisiting Tuckman’s Team Development Model in First-year Engineering Multicultural Teams</a:t>
            </a:r>
            <a:r>
              <a:rPr lang="en-GB" dirty="0"/>
              <a:t>. [online] Asee.org. Available at: https://peer.asee.org/revisiting-tuckman-s-team-development-model-in-first-year-engineering-multicultural-teams.</a:t>
            </a:r>
          </a:p>
        </p:txBody>
      </p:sp>
    </p:spTree>
    <p:extLst>
      <p:ext uri="{BB962C8B-B14F-4D97-AF65-F5344CB8AC3E}">
        <p14:creationId xmlns:p14="http://schemas.microsoft.com/office/powerpoint/2010/main" val="423306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203">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0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TotalTime>
  <Words>2777</Words>
  <Application>Microsoft Macintosh PowerPoint</Application>
  <PresentationFormat>Widescreen</PresentationFormat>
  <Paragraphs>135</Paragraphs>
  <Slides>14</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Times New Roman</vt:lpstr>
      <vt:lpstr>Office Theme</vt:lpstr>
      <vt:lpstr>    BMSW4002     Effective Team Work and Communication Assessment 2 (Group Presentation)  </vt:lpstr>
      <vt:lpstr>Contents</vt:lpstr>
      <vt:lpstr>Introduction </vt:lpstr>
      <vt:lpstr>Benefits and disadvantages of team working</vt:lpstr>
      <vt:lpstr>Continued…. (Disadvantages) </vt:lpstr>
      <vt:lpstr>Stages of Team Development (Tuckman team development)</vt:lpstr>
      <vt:lpstr>Team roles (Belbin Team Roles)</vt:lpstr>
      <vt:lpstr>Continued… </vt:lpstr>
      <vt:lpstr>Managing conflict </vt:lpstr>
      <vt:lpstr>Continued…. </vt:lpstr>
      <vt:lpstr>Successful team development</vt:lpstr>
      <vt:lpstr>Continued….</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Anna Varadinova</cp:lastModifiedBy>
  <cp:revision>19</cp:revision>
  <dcterms:modified xsi:type="dcterms:W3CDTF">2023-09-02T21:03:33Z</dcterms:modified>
</cp:coreProperties>
</file>