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2.xml" ContentType="application/vnd.openxmlformats-officedocument.presentationml.notesSlide+xml"/>
  <Override PartName="/ppt/notesSlides/notesSlide3.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60" r:id="rId2"/>
    <p:sldId id="256" r:id="rId3"/>
    <p:sldId id="257" r:id="rId4"/>
    <p:sldId id="258" r:id="rId5"/>
    <p:sldId id="262" r:id="rId6"/>
    <p:sldId id="268" r:id="rId7"/>
    <p:sldId id="267" r:id="rId8"/>
    <p:sldId id="266" r:id="rId9"/>
    <p:sldId id="263" r:id="rId10"/>
    <p:sldId id="265" r:id="rId11"/>
    <p:sldId id="264" r:id="rId12"/>
    <p:sldId id="259" r:id="rId13"/>
    <p:sldId id="261"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103" d="100"/>
          <a:sy n="103" d="100"/>
        </p:scale>
        <p:origin x="-204" y="-24"/>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464C5B2-F503-44AE-9F95-B0553180BBF1}" type="datetimeFigureOut">
              <a:rPr lang="en-US" smtClean="0"/>
              <a:pPr/>
              <a:t>2/7/2024</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9950E27-B065-42FA-A2BD-BBE6CF469304}"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It is highly essential to maintain the health and safety factors in the workplace to enhance the morale of the employees, increase their satisfaction, reduce the employee turnover rate, increase productivity and many others (Hsieh</a:t>
            </a:r>
            <a:r>
              <a:rPr lang="en-GB" sz="1200" i="1" kern="1200" dirty="0" smtClean="0">
                <a:solidFill>
                  <a:schemeClr val="tx1"/>
                </a:solidFill>
                <a:latin typeface="+mn-lt"/>
                <a:ea typeface="+mn-ea"/>
                <a:cs typeface="+mn-cs"/>
              </a:rPr>
              <a:t> et al., </a:t>
            </a:r>
            <a:r>
              <a:rPr lang="en-GB" sz="1200" kern="1200" dirty="0" smtClean="0">
                <a:solidFill>
                  <a:schemeClr val="tx1"/>
                </a:solidFill>
                <a:latin typeface="+mn-lt"/>
                <a:ea typeface="+mn-ea"/>
                <a:cs typeface="+mn-cs"/>
              </a:rPr>
              <a:t>2023). </a:t>
            </a: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9950E27-B065-42FA-A2BD-BBE6CF469304}" type="slidenum">
              <a:rPr lang="en-US" smtClean="0"/>
              <a:pPr/>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The sudden emergence of fire, excessive heat and cold can cause some difficulties in the business process (</a:t>
            </a:r>
            <a:r>
              <a:rPr lang="en-GB" sz="1200" kern="1200" dirty="0" err="1" smtClean="0">
                <a:solidFill>
                  <a:schemeClr val="tx1"/>
                </a:solidFill>
                <a:latin typeface="+mn-lt"/>
                <a:ea typeface="+mn-ea"/>
                <a:cs typeface="+mn-cs"/>
              </a:rPr>
              <a:t>Jaykumar</a:t>
            </a:r>
            <a:r>
              <a:rPr lang="en-GB" sz="1200" kern="1200" dirty="0" smtClean="0">
                <a:solidFill>
                  <a:schemeClr val="tx1"/>
                </a:solidFill>
                <a:latin typeface="+mn-lt"/>
                <a:ea typeface="+mn-ea"/>
                <a:cs typeface="+mn-cs"/>
              </a:rPr>
              <a:t>, 2020). In this system, the housekeeping department of the hotel plays a major role in mitigating the challenges and determining the best performances to satisfy the consumers. </a:t>
            </a: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9950E27-B065-42FA-A2BD-BBE6CF469304}" type="slidenum">
              <a:rPr lang="en-US" smtClean="0"/>
              <a:pPr/>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latin typeface="+mn-lt"/>
                <a:ea typeface="+mn-ea"/>
                <a:cs typeface="+mn-cs"/>
              </a:rPr>
              <a:t>There are several methods of enhancing the housekeeping programs </a:t>
            </a:r>
            <a:r>
              <a:rPr lang="en-GB" sz="1200" kern="1200" dirty="0" err="1" smtClean="0">
                <a:solidFill>
                  <a:schemeClr val="tx1"/>
                </a:solidFill>
                <a:latin typeface="+mn-lt"/>
                <a:ea typeface="+mn-ea"/>
                <a:cs typeface="+mn-cs"/>
              </a:rPr>
              <a:t>amd</a:t>
            </a:r>
            <a:r>
              <a:rPr lang="en-GB" sz="1200" kern="1200" dirty="0" smtClean="0">
                <a:solidFill>
                  <a:schemeClr val="tx1"/>
                </a:solidFill>
                <a:latin typeface="+mn-lt"/>
                <a:ea typeface="+mn-ea"/>
                <a:cs typeface="+mn-cs"/>
              </a:rPr>
              <a:t> it is the essential responsibility of the management of the hotel industries to ensure the skill development of the employees. </a:t>
            </a:r>
            <a:endParaRPr lang="en-US" dirty="0"/>
          </a:p>
        </p:txBody>
      </p:sp>
      <p:sp>
        <p:nvSpPr>
          <p:cNvPr id="4" name="Slide Number Placeholder 3"/>
          <p:cNvSpPr>
            <a:spLocks noGrp="1"/>
          </p:cNvSpPr>
          <p:nvPr>
            <p:ph type="sldNum" sz="quarter" idx="10"/>
          </p:nvPr>
        </p:nvSpPr>
        <p:spPr/>
        <p:txBody>
          <a:bodyPr/>
          <a:lstStyle/>
          <a:p>
            <a:fld id="{C9950E27-B065-42FA-A2BD-BBE6CF469304}" type="slidenum">
              <a:rPr lang="en-US" smtClean="0"/>
              <a:pPr/>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The housekeeping staffs needs to follow the Safe Work regulations and principles to avoid the risks of major issues and accidents. In addition, the members of this department are responsible for handling different chemical hazardous substances and handling these substances is required to avoid the risks of fire explosion and maintain the safety of the other people.      </a:t>
            </a: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9950E27-B065-42FA-A2BD-BBE6CF469304}" type="slidenum">
              <a:rPr lang="en-US" smtClean="0"/>
              <a:pPr/>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Reducing the touch points between the employees and the consumers may help in limiting the spread of the virus and following the strong sensitisation policies guides them throughout their responsibilities and benefiting the health and safety of the community on broader aspects. </a:t>
            </a: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9950E27-B065-42FA-A2BD-BBE6CF469304}" type="slidenum">
              <a:rPr lang="en-US" smtClean="0"/>
              <a:pPr/>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latin typeface="+mn-lt"/>
                <a:ea typeface="+mn-ea"/>
                <a:cs typeface="+mn-cs"/>
              </a:rPr>
              <a:t>The manager of this department ensures that employees in this department consume foods in proper areas and not in the public areas to maintain safety regulations of the surrounding environment. The manager tries to follow the appropriate signs to maintain hand caution for the guests and employees for their safety.</a:t>
            </a:r>
            <a:endParaRPr lang="en-US" dirty="0"/>
          </a:p>
        </p:txBody>
      </p:sp>
      <p:sp>
        <p:nvSpPr>
          <p:cNvPr id="4" name="Slide Number Placeholder 3"/>
          <p:cNvSpPr>
            <a:spLocks noGrp="1"/>
          </p:cNvSpPr>
          <p:nvPr>
            <p:ph type="sldNum" sz="quarter" idx="10"/>
          </p:nvPr>
        </p:nvSpPr>
        <p:spPr/>
        <p:txBody>
          <a:bodyPr/>
          <a:lstStyle/>
          <a:p>
            <a:fld id="{C9950E27-B065-42FA-A2BD-BBE6CF469304}" type="slidenum">
              <a:rPr lang="en-US" smtClean="0"/>
              <a:pPr/>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The incorporation of the training and sustainability initiatives assists the manager of this department in following the trending protocols of the market and the emerging safety procedures which is an essential part of health and safety practices and guides them in remaining updated with the industry.   </a:t>
            </a: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9950E27-B065-42FA-A2BD-BBE6CF469304}" type="slidenum">
              <a:rPr lang="en-US" smtClean="0"/>
              <a:pPr/>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The use of the SOP framework and head-on training process helps the managers in transferring knowledge among the employees encourages the employees to apply all their knowledge in real-life practices and helps develop skills which support the growth of their careers.  </a:t>
            </a: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9950E27-B065-42FA-A2BD-BBE6CF469304}" type="slidenum">
              <a:rPr lang="en-US" smtClean="0"/>
              <a:pPr/>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latin typeface="+mn-lt"/>
                <a:ea typeface="+mn-ea"/>
                <a:cs typeface="+mn-cs"/>
              </a:rPr>
              <a:t>These are the basic step-by-step process the housekeeping members needs to follow under the guidelines of safety and hygiene. These steps are an essential part of the housekeeping training programme and following these steps ensures the safety of the guests and the employees</a:t>
            </a:r>
            <a:endParaRPr lang="en-US" dirty="0"/>
          </a:p>
        </p:txBody>
      </p:sp>
      <p:sp>
        <p:nvSpPr>
          <p:cNvPr id="4" name="Slide Number Placeholder 3"/>
          <p:cNvSpPr>
            <a:spLocks noGrp="1"/>
          </p:cNvSpPr>
          <p:nvPr>
            <p:ph type="sldNum" sz="quarter" idx="10"/>
          </p:nvPr>
        </p:nvSpPr>
        <p:spPr/>
        <p:txBody>
          <a:bodyPr/>
          <a:lstStyle/>
          <a:p>
            <a:fld id="{C9950E27-B065-42FA-A2BD-BBE6CF469304}" type="slidenum">
              <a:rPr lang="en-US" smtClean="0"/>
              <a:pPr/>
              <a:t>10</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4F52152E-66A0-4C9E-978B-B24FE1441E24}" type="datetimeFigureOut">
              <a:rPr lang="en-US" smtClean="0"/>
              <a:pPr/>
              <a:t>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C151B18-8D30-4D04-8EA1-98D94FE4A337}"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4F52152E-66A0-4C9E-978B-B24FE1441E24}" type="datetimeFigureOut">
              <a:rPr lang="en-US" smtClean="0"/>
              <a:pPr/>
              <a:t>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C151B18-8D30-4D04-8EA1-98D94FE4A337}"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F52152E-66A0-4C9E-978B-B24FE1441E24}" type="datetimeFigureOut">
              <a:rPr lang="en-US" smtClean="0"/>
              <a:pPr/>
              <a:t>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C151B18-8D30-4D04-8EA1-98D94FE4A337}"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4F52152E-66A0-4C9E-978B-B24FE1441E24}" type="datetimeFigureOut">
              <a:rPr lang="en-US" smtClean="0"/>
              <a:pPr/>
              <a:t>2/7/2024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C151B18-8D30-4D04-8EA1-98D94FE4A337}"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4F52152E-66A0-4C9E-978B-B24FE1441E24}" type="datetimeFigureOut">
              <a:rPr lang="en-US" smtClean="0"/>
              <a:pPr/>
              <a:t>2/7/2024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C151B18-8D30-4D04-8EA1-98D94FE4A337}"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4F52152E-66A0-4C9E-978B-B24FE1441E24}" type="datetimeFigureOut">
              <a:rPr lang="en-US" smtClean="0"/>
              <a:pPr/>
              <a:t>2/7/2024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C151B18-8D30-4D04-8EA1-98D94FE4A337}"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F52152E-66A0-4C9E-978B-B24FE1441E24}" type="datetimeFigureOut">
              <a:rPr lang="en-US" smtClean="0"/>
              <a:pPr/>
              <a:t>2/7/2024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C151B18-8D30-4D04-8EA1-98D94FE4A337}"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F52152E-66A0-4C9E-978B-B24FE1441E24}" type="datetimeFigureOut">
              <a:rPr lang="en-US" smtClean="0"/>
              <a:pPr/>
              <a:t>2/7/2024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C151B18-8D30-4D04-8EA1-98D94FE4A337}"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F52152E-66A0-4C9E-978B-B24FE1441E24}" type="datetimeFigureOut">
              <a:rPr lang="en-US" smtClean="0"/>
              <a:pPr/>
              <a:t>2/7/2024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C151B18-8D30-4D04-8EA1-98D94FE4A337}"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4F52152E-66A0-4C9E-978B-B24FE1441E24}" type="datetimeFigureOut">
              <a:rPr lang="en-US" smtClean="0"/>
              <a:pPr/>
              <a:t>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C151B18-8D30-4D04-8EA1-98D94FE4A337}"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4F52152E-66A0-4C9E-978B-B24FE1441E24}" type="datetimeFigureOut">
              <a:rPr lang="en-US" smtClean="0"/>
              <a:pPr/>
              <a:t>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C151B18-8D30-4D04-8EA1-98D94FE4A337}"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F52152E-66A0-4C9E-978B-B24FE1441E24}" type="datetimeFigureOut">
              <a:rPr lang="en-US" smtClean="0"/>
              <a:pPr/>
              <a:t>2/7/2024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C151B18-8D30-4D04-8EA1-98D94FE4A337}"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590800"/>
            <a:ext cx="8229600" cy="1143000"/>
          </a:xfrm>
          <a:solidFill>
            <a:schemeClr val="tx2">
              <a:lumMod val="20000"/>
              <a:lumOff val="80000"/>
            </a:schemeClr>
          </a:solidFill>
        </p:spPr>
        <p:txBody>
          <a:bodyPr>
            <a:normAutofit/>
          </a:bodyPr>
          <a:lstStyle/>
          <a:p>
            <a:r>
              <a:rPr lang="en-GB" sz="2800" b="1" dirty="0">
                <a:latin typeface="Arial" pitchFamily="34" charset="0"/>
                <a:cs typeface="Arial" pitchFamily="34" charset="0"/>
              </a:rPr>
              <a:t> </a:t>
            </a:r>
            <a:r>
              <a:rPr lang="en-GB" sz="2800" b="1" dirty="0" smtClean="0">
                <a:latin typeface="Arial" pitchFamily="34" charset="0"/>
                <a:cs typeface="Arial" pitchFamily="34" charset="0"/>
              </a:rPr>
              <a:t>Academic </a:t>
            </a:r>
            <a:r>
              <a:rPr lang="en-GB" sz="2800" b="1" dirty="0">
                <a:latin typeface="Arial" pitchFamily="34" charset="0"/>
                <a:cs typeface="Arial" pitchFamily="34" charset="0"/>
              </a:rPr>
              <a:t>Discipline of Hospitality and Tourism </a:t>
            </a:r>
            <a:r>
              <a:rPr lang="en-GB" sz="2800" b="1" dirty="0" smtClean="0">
                <a:latin typeface="Arial" pitchFamily="34" charset="0"/>
                <a:cs typeface="Arial" pitchFamily="34" charset="0"/>
              </a:rPr>
              <a:t>Management</a:t>
            </a:r>
            <a:endParaRPr lang="en-US" sz="2800" dirty="0">
              <a:latin typeface="Arial" pitchFamily="34" charset="0"/>
              <a:cs typeface="Arial"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62000" y="228601"/>
            <a:ext cx="7772400" cy="685799"/>
          </a:xfrm>
        </p:spPr>
        <p:txBody>
          <a:bodyPr>
            <a:normAutofit/>
          </a:bodyPr>
          <a:lstStyle/>
          <a:p>
            <a:r>
              <a:rPr lang="en-US" sz="2400" b="1" dirty="0" smtClean="0">
                <a:latin typeface="Times New Roman" pitchFamily="18" charset="0"/>
                <a:cs typeface="Times New Roman" pitchFamily="18" charset="0"/>
              </a:rPr>
              <a:t>Introduction</a:t>
            </a:r>
            <a:endParaRPr lang="en-US" sz="2400" b="1" dirty="0">
              <a:latin typeface="Times New Roman" pitchFamily="18" charset="0"/>
              <a:cs typeface="Times New Roman" pitchFamily="18" charset="0"/>
            </a:endParaRPr>
          </a:p>
        </p:txBody>
      </p:sp>
      <p:sp>
        <p:nvSpPr>
          <p:cNvPr id="5" name="Rectangle 4"/>
          <p:cNvSpPr/>
          <p:nvPr/>
        </p:nvSpPr>
        <p:spPr>
          <a:xfrm>
            <a:off x="685800" y="1066800"/>
            <a:ext cx="4343400" cy="4154984"/>
          </a:xfrm>
          <a:prstGeom prst="rect">
            <a:avLst/>
          </a:prstGeom>
          <a:solidFill>
            <a:schemeClr val="tx2">
              <a:lumMod val="40000"/>
              <a:lumOff val="60000"/>
            </a:schemeClr>
          </a:solidFill>
        </p:spPr>
        <p:txBody>
          <a:bodyPr wrap="square">
            <a:spAutoFit/>
          </a:bodyPr>
          <a:lstStyle/>
          <a:p>
            <a:pPr algn="just">
              <a:lnSpc>
                <a:spcPct val="150000"/>
              </a:lnSpc>
              <a:buFont typeface="Arial" pitchFamily="34" charset="0"/>
              <a:buChar char="•"/>
            </a:pPr>
            <a:r>
              <a:rPr lang="en-GB" sz="1600" dirty="0" smtClean="0">
                <a:latin typeface="Times New Roman" pitchFamily="18" charset="0"/>
                <a:cs typeface="Times New Roman" pitchFamily="18" charset="0"/>
              </a:rPr>
              <a:t>The rules and regulations to protect the health and well-being of the workers from any type of accident or injuries are known as health and safety policy (</a:t>
            </a:r>
            <a:r>
              <a:rPr lang="en-GB" sz="1600" dirty="0" err="1" smtClean="0">
                <a:latin typeface="Times New Roman" pitchFamily="18" charset="0"/>
                <a:cs typeface="Times New Roman" pitchFamily="18" charset="0"/>
              </a:rPr>
              <a:t>Jaykumar</a:t>
            </a:r>
            <a:r>
              <a:rPr lang="en-GB" sz="1600" dirty="0" smtClean="0">
                <a:latin typeface="Times New Roman" pitchFamily="18" charset="0"/>
                <a:cs typeface="Times New Roman" pitchFamily="18" charset="0"/>
              </a:rPr>
              <a:t>, 2020).</a:t>
            </a:r>
          </a:p>
          <a:p>
            <a:pPr algn="just">
              <a:lnSpc>
                <a:spcPct val="150000"/>
              </a:lnSpc>
              <a:buFont typeface="Arial" pitchFamily="34" charset="0"/>
              <a:buChar char="•"/>
            </a:pPr>
            <a:r>
              <a:rPr lang="en-GB" sz="1600" dirty="0" smtClean="0">
                <a:latin typeface="Times New Roman" pitchFamily="18" charset="0"/>
                <a:cs typeface="Times New Roman" pitchFamily="18" charset="0"/>
              </a:rPr>
              <a:t>The main aim of the health and safety factors in the professional background is to deduct the challenges and risk factors associated with the working environment.</a:t>
            </a:r>
          </a:p>
          <a:p>
            <a:pPr algn="just">
              <a:lnSpc>
                <a:spcPct val="150000"/>
              </a:lnSpc>
              <a:buFont typeface="Arial" pitchFamily="34" charset="0"/>
              <a:buChar char="•"/>
            </a:pPr>
            <a:r>
              <a:rPr lang="en-GB" sz="1600" dirty="0" smtClean="0">
                <a:latin typeface="Times New Roman" pitchFamily="18" charset="0"/>
                <a:cs typeface="Times New Roman" pitchFamily="18" charset="0"/>
              </a:rPr>
              <a:t>The control of the hazards and challenges experienced in the workplace supports increased employee engagement (Hsieh</a:t>
            </a:r>
            <a:r>
              <a:rPr lang="en-GB" sz="1600" i="1" dirty="0" smtClean="0">
                <a:latin typeface="Times New Roman" pitchFamily="18" charset="0"/>
                <a:cs typeface="Times New Roman" pitchFamily="18" charset="0"/>
              </a:rPr>
              <a:t> et al., </a:t>
            </a:r>
            <a:r>
              <a:rPr lang="en-GB" sz="1600" dirty="0" smtClean="0">
                <a:latin typeface="Times New Roman" pitchFamily="18" charset="0"/>
                <a:cs typeface="Times New Roman" pitchFamily="18" charset="0"/>
              </a:rPr>
              <a:t>2023). </a:t>
            </a:r>
            <a:endParaRPr lang="en-US" sz="1600" dirty="0">
              <a:latin typeface="Times New Roman" pitchFamily="18" charset="0"/>
              <a:cs typeface="Times New Roman" pitchFamily="18" charset="0"/>
            </a:endParaRPr>
          </a:p>
        </p:txBody>
      </p:sp>
      <p:pic>
        <p:nvPicPr>
          <p:cNvPr id="1026" name="Picture 2"/>
          <p:cNvPicPr>
            <a:picLocks noChangeAspect="1" noChangeArrowheads="1"/>
          </p:cNvPicPr>
          <p:nvPr/>
        </p:nvPicPr>
        <p:blipFill>
          <a:blip r:embed="rId3"/>
          <a:srcRect/>
          <a:stretch>
            <a:fillRect/>
          </a:stretch>
        </p:blipFill>
        <p:spPr bwMode="auto">
          <a:xfrm>
            <a:off x="5181600" y="1219200"/>
            <a:ext cx="3626381" cy="3886200"/>
          </a:xfrm>
          <a:prstGeom prst="rect">
            <a:avLst/>
          </a:prstGeom>
          <a:noFill/>
          <a:ln w="19050">
            <a:solidFill>
              <a:schemeClr val="tx1"/>
            </a:solidFill>
            <a:miter lim="800000"/>
            <a:headEnd/>
            <a:tailEnd/>
          </a:ln>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15962"/>
          </a:xfrm>
          <a:solidFill>
            <a:schemeClr val="tx2">
              <a:lumMod val="20000"/>
              <a:lumOff val="80000"/>
            </a:schemeClr>
          </a:solidFill>
        </p:spPr>
        <p:txBody>
          <a:bodyPr>
            <a:normAutofit/>
          </a:bodyPr>
          <a:lstStyle/>
          <a:p>
            <a:r>
              <a:rPr lang="en-GB" sz="2400" b="1" dirty="0">
                <a:latin typeface="Times New Roman" pitchFamily="18" charset="0"/>
                <a:cs typeface="Times New Roman" pitchFamily="18" charset="0"/>
              </a:rPr>
              <a:t>Health and safety importance in the hotel industry </a:t>
            </a:r>
            <a:endParaRPr lang="en-US" sz="2400" dirty="0">
              <a:latin typeface="Times New Roman" pitchFamily="18" charset="0"/>
              <a:cs typeface="Times New Roman" pitchFamily="18" charset="0"/>
            </a:endParaRPr>
          </a:p>
        </p:txBody>
      </p:sp>
      <p:sp>
        <p:nvSpPr>
          <p:cNvPr id="3" name="Content Placeholder 2"/>
          <p:cNvSpPr>
            <a:spLocks noGrp="1"/>
          </p:cNvSpPr>
          <p:nvPr>
            <p:ph idx="1"/>
          </p:nvPr>
        </p:nvSpPr>
        <p:spPr>
          <a:xfrm>
            <a:off x="457200" y="1295400"/>
            <a:ext cx="4648200" cy="4830763"/>
          </a:xfrm>
          <a:solidFill>
            <a:schemeClr val="tx2">
              <a:lumMod val="40000"/>
              <a:lumOff val="60000"/>
            </a:schemeClr>
          </a:solidFill>
        </p:spPr>
        <p:txBody>
          <a:bodyPr>
            <a:normAutofit/>
          </a:bodyPr>
          <a:lstStyle/>
          <a:p>
            <a:pPr algn="just">
              <a:lnSpc>
                <a:spcPct val="150000"/>
              </a:lnSpc>
            </a:pPr>
            <a:r>
              <a:rPr lang="en-GB" sz="1600" dirty="0" smtClean="0">
                <a:latin typeface="Times New Roman" pitchFamily="18" charset="0"/>
                <a:cs typeface="Times New Roman" pitchFamily="18" charset="0"/>
              </a:rPr>
              <a:t>The hotel management needs to ensure the security of the staff and the guests (</a:t>
            </a:r>
            <a:r>
              <a:rPr lang="en-GB" sz="1600" dirty="0" err="1" smtClean="0">
                <a:latin typeface="Times New Roman" pitchFamily="18" charset="0"/>
                <a:cs typeface="Times New Roman" pitchFamily="18" charset="0"/>
              </a:rPr>
              <a:t>Kusuma</a:t>
            </a:r>
            <a:r>
              <a:rPr lang="en-GB" sz="1600" i="1" dirty="0" smtClean="0">
                <a:latin typeface="Times New Roman" pitchFamily="18" charset="0"/>
                <a:cs typeface="Times New Roman" pitchFamily="18" charset="0"/>
              </a:rPr>
              <a:t> et al</a:t>
            </a:r>
            <a:r>
              <a:rPr lang="en-GB" sz="1600" dirty="0" smtClean="0">
                <a:latin typeface="Times New Roman" pitchFamily="18" charset="0"/>
                <a:cs typeface="Times New Roman" pitchFamily="18" charset="0"/>
              </a:rPr>
              <a:t>., 2022). </a:t>
            </a:r>
          </a:p>
          <a:p>
            <a:pPr algn="just">
              <a:lnSpc>
                <a:spcPct val="150000"/>
              </a:lnSpc>
            </a:pPr>
            <a:r>
              <a:rPr lang="en-GB" sz="1600" dirty="0" smtClean="0">
                <a:latin typeface="Times New Roman" pitchFamily="18" charset="0"/>
                <a:cs typeface="Times New Roman" pitchFamily="18" charset="0"/>
              </a:rPr>
              <a:t>The protocols regarding the health and security of the visitors in a hotel minimise the risk factors and the chances of hazards in their business. </a:t>
            </a:r>
            <a:r>
              <a:rPr lang="en-US" sz="1600" dirty="0" smtClean="0"/>
              <a:t/>
            </a:r>
            <a:br>
              <a:rPr lang="en-US" sz="1600" dirty="0" smtClean="0"/>
            </a:br>
            <a:endParaRPr lang="en-US" sz="1600" dirty="0"/>
          </a:p>
        </p:txBody>
      </p:sp>
      <p:pic>
        <p:nvPicPr>
          <p:cNvPr id="2050" name="Picture 2"/>
          <p:cNvPicPr>
            <a:picLocks noChangeAspect="1" noChangeArrowheads="1"/>
          </p:cNvPicPr>
          <p:nvPr/>
        </p:nvPicPr>
        <p:blipFill>
          <a:blip r:embed="rId3"/>
          <a:srcRect/>
          <a:stretch>
            <a:fillRect/>
          </a:stretch>
        </p:blipFill>
        <p:spPr bwMode="auto">
          <a:xfrm>
            <a:off x="5334000" y="2057400"/>
            <a:ext cx="3562350" cy="2895600"/>
          </a:xfrm>
          <a:prstGeom prst="rect">
            <a:avLst/>
          </a:prstGeom>
          <a:noFill/>
          <a:ln w="19050">
            <a:solidFill>
              <a:schemeClr val="tx1"/>
            </a:solidFill>
            <a:miter lim="800000"/>
            <a:headEnd/>
            <a:tailEnd/>
          </a:ln>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15962"/>
          </a:xfrm>
          <a:solidFill>
            <a:schemeClr val="tx2">
              <a:lumMod val="20000"/>
              <a:lumOff val="80000"/>
            </a:schemeClr>
          </a:solidFill>
        </p:spPr>
        <p:txBody>
          <a:bodyPr>
            <a:normAutofit fontScale="90000"/>
          </a:bodyPr>
          <a:lstStyle/>
          <a:p>
            <a:pPr algn="just"/>
            <a:r>
              <a:rPr lang="en-GB" sz="2700" b="1" dirty="0">
                <a:latin typeface="Times New Roman" pitchFamily="18" charset="0"/>
                <a:cs typeface="Times New Roman" pitchFamily="18" charset="0"/>
              </a:rPr>
              <a:t>Relevance of training and development for the housekeeping </a:t>
            </a:r>
            <a:r>
              <a:rPr lang="en-GB" sz="2700" b="1" dirty="0" smtClean="0">
                <a:latin typeface="Times New Roman" pitchFamily="18" charset="0"/>
                <a:cs typeface="Times New Roman" pitchFamily="18" charset="0"/>
              </a:rPr>
              <a:t>staff</a:t>
            </a:r>
            <a:endParaRPr lang="en-US" dirty="0"/>
          </a:p>
        </p:txBody>
      </p:sp>
      <p:sp>
        <p:nvSpPr>
          <p:cNvPr id="3" name="Content Placeholder 2"/>
          <p:cNvSpPr>
            <a:spLocks noGrp="1"/>
          </p:cNvSpPr>
          <p:nvPr>
            <p:ph idx="1"/>
          </p:nvPr>
        </p:nvSpPr>
        <p:spPr>
          <a:xfrm>
            <a:off x="457200" y="1600200"/>
            <a:ext cx="4343400" cy="4525963"/>
          </a:xfrm>
          <a:solidFill>
            <a:schemeClr val="tx2">
              <a:lumMod val="40000"/>
              <a:lumOff val="60000"/>
            </a:schemeClr>
          </a:solidFill>
        </p:spPr>
        <p:txBody>
          <a:bodyPr>
            <a:normAutofit/>
          </a:bodyPr>
          <a:lstStyle/>
          <a:p>
            <a:pPr lvl="0" algn="just">
              <a:lnSpc>
                <a:spcPct val="150000"/>
              </a:lnSpc>
            </a:pPr>
            <a:r>
              <a:rPr lang="en-GB" sz="1600" dirty="0">
                <a:latin typeface="Times New Roman" pitchFamily="18" charset="0"/>
                <a:cs typeface="Times New Roman" pitchFamily="18" charset="0"/>
              </a:rPr>
              <a:t>Essential training helps the housekeeping staff to analyse the goals and values of the organisation (</a:t>
            </a:r>
            <a:r>
              <a:rPr lang="en-GB" sz="1600" dirty="0" err="1">
                <a:latin typeface="Times New Roman" pitchFamily="18" charset="0"/>
                <a:cs typeface="Times New Roman" pitchFamily="18" charset="0"/>
              </a:rPr>
              <a:t>Jaykumar</a:t>
            </a:r>
            <a:r>
              <a:rPr lang="en-GB" sz="1600" dirty="0">
                <a:latin typeface="Times New Roman" pitchFamily="18" charset="0"/>
                <a:cs typeface="Times New Roman" pitchFamily="18" charset="0"/>
              </a:rPr>
              <a:t>, 2020). </a:t>
            </a:r>
            <a:endParaRPr lang="en-US" sz="1600" dirty="0">
              <a:latin typeface="Times New Roman" pitchFamily="18" charset="0"/>
              <a:cs typeface="Times New Roman" pitchFamily="18" charset="0"/>
            </a:endParaRPr>
          </a:p>
          <a:p>
            <a:pPr lvl="0" algn="just">
              <a:lnSpc>
                <a:spcPct val="150000"/>
              </a:lnSpc>
            </a:pPr>
            <a:r>
              <a:rPr lang="en-GB" sz="1600" dirty="0">
                <a:latin typeface="Times New Roman" pitchFamily="18" charset="0"/>
                <a:cs typeface="Times New Roman" pitchFamily="18" charset="0"/>
              </a:rPr>
              <a:t>The effective training and development programs of the health and safety support the housekeeping staff to cultivate a progressing environment. </a:t>
            </a:r>
            <a:endParaRPr lang="en-US" sz="1600" dirty="0">
              <a:latin typeface="Times New Roman" pitchFamily="18" charset="0"/>
              <a:cs typeface="Times New Roman" pitchFamily="18" charset="0"/>
            </a:endParaRPr>
          </a:p>
        </p:txBody>
      </p:sp>
      <p:pic>
        <p:nvPicPr>
          <p:cNvPr id="17411" name="Picture 3"/>
          <p:cNvPicPr>
            <a:picLocks noChangeAspect="1" noChangeArrowheads="1"/>
          </p:cNvPicPr>
          <p:nvPr/>
        </p:nvPicPr>
        <p:blipFill>
          <a:blip r:embed="rId3"/>
          <a:srcRect/>
          <a:stretch>
            <a:fillRect/>
          </a:stretch>
        </p:blipFill>
        <p:spPr bwMode="auto">
          <a:xfrm>
            <a:off x="5181600" y="2133600"/>
            <a:ext cx="3381375" cy="2847975"/>
          </a:xfrm>
          <a:prstGeom prst="rect">
            <a:avLst/>
          </a:prstGeom>
          <a:noFill/>
          <a:ln w="28575">
            <a:solidFill>
              <a:schemeClr val="tx1"/>
            </a:solidFill>
            <a:miter lim="800000"/>
            <a:headEnd/>
            <a:tailEnd/>
          </a:ln>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2">
              <a:lumMod val="20000"/>
              <a:lumOff val="80000"/>
            </a:schemeClr>
          </a:solidFill>
        </p:spPr>
        <p:txBody>
          <a:bodyPr>
            <a:noAutofit/>
          </a:bodyPr>
          <a:lstStyle/>
          <a:p>
            <a:r>
              <a:rPr lang="en-GB" sz="2400" b="1" dirty="0" smtClean="0">
                <a:latin typeface="Times New Roman" pitchFamily="18" charset="0"/>
                <a:cs typeface="Times New Roman" pitchFamily="18" charset="0"/>
              </a:rPr>
              <a:t>The housekeeping practices regarding safety practices in the hotel industry</a:t>
            </a:r>
            <a:r>
              <a:rPr lang="en-US" sz="2400" b="1" dirty="0" smtClean="0">
                <a:latin typeface="Times New Roman" pitchFamily="18" charset="0"/>
                <a:cs typeface="Times New Roman" pitchFamily="18" charset="0"/>
              </a:rPr>
              <a:t/>
            </a:r>
            <a:br>
              <a:rPr lang="en-US" sz="2400" b="1" dirty="0" smtClean="0">
                <a:latin typeface="Times New Roman" pitchFamily="18" charset="0"/>
                <a:cs typeface="Times New Roman" pitchFamily="18" charset="0"/>
              </a:rPr>
            </a:br>
            <a:endParaRPr lang="en-US" sz="2400" dirty="0">
              <a:latin typeface="Times New Roman" pitchFamily="18" charset="0"/>
              <a:cs typeface="Times New Roman" pitchFamily="18" charset="0"/>
            </a:endParaRPr>
          </a:p>
        </p:txBody>
      </p:sp>
      <p:sp>
        <p:nvSpPr>
          <p:cNvPr id="3" name="Content Placeholder 2"/>
          <p:cNvSpPr>
            <a:spLocks noGrp="1"/>
          </p:cNvSpPr>
          <p:nvPr>
            <p:ph idx="1"/>
          </p:nvPr>
        </p:nvSpPr>
        <p:spPr>
          <a:xfrm>
            <a:off x="457200" y="1600200"/>
            <a:ext cx="4495800" cy="4525963"/>
          </a:xfrm>
          <a:solidFill>
            <a:schemeClr val="tx2">
              <a:lumMod val="40000"/>
              <a:lumOff val="60000"/>
            </a:schemeClr>
          </a:solidFill>
          <a:ln>
            <a:solidFill>
              <a:schemeClr val="accent1"/>
            </a:solidFill>
          </a:ln>
        </p:spPr>
        <p:txBody>
          <a:bodyPr>
            <a:normAutofit/>
          </a:bodyPr>
          <a:lstStyle/>
          <a:p>
            <a:pPr lvl="0" algn="just">
              <a:lnSpc>
                <a:spcPct val="150000"/>
              </a:lnSpc>
            </a:pPr>
            <a:r>
              <a:rPr lang="en-GB" sz="1600" dirty="0" smtClean="0">
                <a:latin typeface="Times New Roman" pitchFamily="18" charset="0"/>
                <a:cs typeface="Times New Roman" pitchFamily="18" charset="0"/>
              </a:rPr>
              <a:t>The housekeeping industry is the backbone of the hotel industry and the impact of this department can determine its success (</a:t>
            </a:r>
            <a:r>
              <a:rPr lang="en-GB" sz="1600" dirty="0" err="1" smtClean="0">
                <a:latin typeface="Times New Roman" pitchFamily="18" charset="0"/>
                <a:cs typeface="Times New Roman" pitchFamily="18" charset="0"/>
              </a:rPr>
              <a:t>Rawal</a:t>
            </a:r>
            <a:r>
              <a:rPr lang="en-GB" sz="1600" dirty="0" smtClean="0">
                <a:latin typeface="Times New Roman" pitchFamily="18" charset="0"/>
                <a:cs typeface="Times New Roman" pitchFamily="18" charset="0"/>
              </a:rPr>
              <a:t> </a:t>
            </a:r>
            <a:r>
              <a:rPr lang="en-GB" sz="1600" i="1" dirty="0" smtClean="0">
                <a:latin typeface="Times New Roman" pitchFamily="18" charset="0"/>
                <a:cs typeface="Times New Roman" pitchFamily="18" charset="0"/>
              </a:rPr>
              <a:t>et al., </a:t>
            </a:r>
            <a:r>
              <a:rPr lang="en-GB" sz="1600" dirty="0" smtClean="0">
                <a:latin typeface="Times New Roman" pitchFamily="18" charset="0"/>
                <a:cs typeface="Times New Roman" pitchFamily="18" charset="0"/>
              </a:rPr>
              <a:t>2020)</a:t>
            </a:r>
            <a:endParaRPr lang="en-US" sz="1600" dirty="0" smtClean="0">
              <a:latin typeface="Times New Roman" pitchFamily="18" charset="0"/>
              <a:cs typeface="Times New Roman" pitchFamily="18" charset="0"/>
            </a:endParaRPr>
          </a:p>
          <a:p>
            <a:pPr lvl="0" algn="just">
              <a:lnSpc>
                <a:spcPct val="150000"/>
              </a:lnSpc>
            </a:pPr>
            <a:r>
              <a:rPr lang="en-GB" sz="1600" dirty="0" smtClean="0">
                <a:latin typeface="Times New Roman" pitchFamily="18" charset="0"/>
                <a:cs typeface="Times New Roman" pitchFamily="18" charset="0"/>
              </a:rPr>
              <a:t>The housekeeping department is responsible for protecting the health and safety of the customers and employees</a:t>
            </a:r>
            <a:endParaRPr lang="en-US" sz="1600" dirty="0" smtClean="0">
              <a:latin typeface="Times New Roman" pitchFamily="18" charset="0"/>
              <a:cs typeface="Times New Roman" pitchFamily="18" charset="0"/>
            </a:endParaRPr>
          </a:p>
          <a:p>
            <a:pPr lvl="0" algn="just">
              <a:lnSpc>
                <a:spcPct val="150000"/>
              </a:lnSpc>
            </a:pPr>
            <a:r>
              <a:rPr lang="en-GB" sz="1600" dirty="0" smtClean="0">
                <a:latin typeface="Times New Roman" pitchFamily="18" charset="0"/>
                <a:cs typeface="Times New Roman" pitchFamily="18" charset="0"/>
              </a:rPr>
              <a:t>After the pandemic, the health and safety regulations of this department intensified (Chen </a:t>
            </a:r>
            <a:r>
              <a:rPr lang="en-GB" sz="1600" i="1" dirty="0" smtClean="0">
                <a:latin typeface="Times New Roman" pitchFamily="18" charset="0"/>
                <a:cs typeface="Times New Roman" pitchFamily="18" charset="0"/>
              </a:rPr>
              <a:t>et al., </a:t>
            </a:r>
            <a:r>
              <a:rPr lang="en-GB" sz="1600" dirty="0" smtClean="0">
                <a:latin typeface="Times New Roman" pitchFamily="18" charset="0"/>
                <a:cs typeface="Times New Roman" pitchFamily="18" charset="0"/>
              </a:rPr>
              <a:t>2022)</a:t>
            </a:r>
            <a:endParaRPr lang="en-US" sz="1600" dirty="0" smtClean="0">
              <a:latin typeface="Times New Roman" pitchFamily="18" charset="0"/>
              <a:cs typeface="Times New Roman" pitchFamily="18" charset="0"/>
            </a:endParaRPr>
          </a:p>
          <a:p>
            <a:pPr algn="just">
              <a:lnSpc>
                <a:spcPct val="150000"/>
              </a:lnSpc>
            </a:pPr>
            <a:endParaRPr lang="en-US" sz="1600" dirty="0">
              <a:latin typeface="Times New Roman" pitchFamily="18" charset="0"/>
              <a:cs typeface="Times New Roman" pitchFamily="18" charset="0"/>
            </a:endParaRPr>
          </a:p>
        </p:txBody>
      </p:sp>
      <p:pic>
        <p:nvPicPr>
          <p:cNvPr id="1026" name="Picture 2"/>
          <p:cNvPicPr>
            <a:picLocks noChangeAspect="1" noChangeArrowheads="1"/>
          </p:cNvPicPr>
          <p:nvPr/>
        </p:nvPicPr>
        <p:blipFill>
          <a:blip r:embed="rId3"/>
          <a:srcRect/>
          <a:stretch>
            <a:fillRect/>
          </a:stretch>
        </p:blipFill>
        <p:spPr bwMode="auto">
          <a:xfrm>
            <a:off x="5334000" y="1600200"/>
            <a:ext cx="3581400" cy="4495800"/>
          </a:xfrm>
          <a:prstGeom prst="rect">
            <a:avLst/>
          </a:prstGeom>
          <a:noFill/>
          <a:ln w="9525">
            <a:noFill/>
            <a:miter lim="800000"/>
            <a:headEnd/>
            <a:tailEnd/>
          </a:ln>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2">
              <a:lumMod val="20000"/>
              <a:lumOff val="80000"/>
            </a:schemeClr>
          </a:solidFill>
        </p:spPr>
        <p:txBody>
          <a:bodyPr>
            <a:noAutofit/>
          </a:bodyPr>
          <a:lstStyle/>
          <a:p>
            <a:r>
              <a:rPr lang="en-GB" sz="2400" b="1" dirty="0" smtClean="0">
                <a:latin typeface="Times New Roman" pitchFamily="18" charset="0"/>
                <a:cs typeface="Times New Roman" pitchFamily="18" charset="0"/>
              </a:rPr>
              <a:t>The housekeeping practices regarding safety practices in the hotel </a:t>
            </a:r>
            <a:r>
              <a:rPr lang="en-GB" sz="2400" b="1" dirty="0" smtClean="0">
                <a:latin typeface="Times New Roman" pitchFamily="18" charset="0"/>
                <a:cs typeface="Times New Roman" pitchFamily="18" charset="0"/>
              </a:rPr>
              <a:t>industry (cont.)</a:t>
            </a:r>
            <a:r>
              <a:rPr lang="en-US" sz="2400" b="1" dirty="0" smtClean="0">
                <a:latin typeface="Times New Roman" pitchFamily="18" charset="0"/>
                <a:cs typeface="Times New Roman" pitchFamily="18" charset="0"/>
              </a:rPr>
              <a:t/>
            </a:r>
            <a:br>
              <a:rPr lang="en-US" sz="2400" b="1" dirty="0" smtClean="0">
                <a:latin typeface="Times New Roman" pitchFamily="18" charset="0"/>
                <a:cs typeface="Times New Roman" pitchFamily="18" charset="0"/>
              </a:rPr>
            </a:br>
            <a:endParaRPr lang="en-US" sz="2400" dirty="0"/>
          </a:p>
        </p:txBody>
      </p:sp>
      <p:sp>
        <p:nvSpPr>
          <p:cNvPr id="3" name="Content Placeholder 2"/>
          <p:cNvSpPr>
            <a:spLocks noGrp="1"/>
          </p:cNvSpPr>
          <p:nvPr>
            <p:ph idx="1"/>
          </p:nvPr>
        </p:nvSpPr>
        <p:spPr>
          <a:xfrm>
            <a:off x="457200" y="1600200"/>
            <a:ext cx="3733800" cy="4525963"/>
          </a:xfrm>
          <a:solidFill>
            <a:schemeClr val="tx2">
              <a:lumMod val="40000"/>
              <a:lumOff val="60000"/>
            </a:schemeClr>
          </a:solidFill>
          <a:ln>
            <a:solidFill>
              <a:schemeClr val="accent1"/>
            </a:solidFill>
          </a:ln>
        </p:spPr>
        <p:txBody>
          <a:bodyPr>
            <a:normAutofit/>
          </a:bodyPr>
          <a:lstStyle/>
          <a:p>
            <a:pPr lvl="0" algn="just">
              <a:lnSpc>
                <a:spcPct val="150000"/>
              </a:lnSpc>
            </a:pPr>
            <a:r>
              <a:rPr lang="en-GB" sz="1600" dirty="0" smtClean="0">
                <a:latin typeface="Times New Roman" pitchFamily="18" charset="0"/>
                <a:cs typeface="Times New Roman" pitchFamily="18" charset="0"/>
              </a:rPr>
              <a:t>The use of personal protective equipment can help to protect the health of the staff which reduces the chance of diseases spreading issues.  </a:t>
            </a:r>
            <a:endParaRPr lang="en-US" sz="1600" dirty="0" smtClean="0">
              <a:latin typeface="Times New Roman" pitchFamily="18" charset="0"/>
              <a:cs typeface="Times New Roman" pitchFamily="18" charset="0"/>
            </a:endParaRPr>
          </a:p>
          <a:p>
            <a:pPr lvl="0" algn="just">
              <a:lnSpc>
                <a:spcPct val="150000"/>
              </a:lnSpc>
            </a:pPr>
            <a:r>
              <a:rPr lang="en-GB" sz="1600" dirty="0" smtClean="0">
                <a:latin typeface="Times New Roman" pitchFamily="18" charset="0"/>
                <a:cs typeface="Times New Roman" pitchFamily="18" charset="0"/>
              </a:rPr>
              <a:t>Developing a sensitisation process is an effective way for the housekeeping staff to maintain safety regulations (</a:t>
            </a:r>
            <a:r>
              <a:rPr lang="en-GB" sz="1600" dirty="0" err="1" smtClean="0">
                <a:latin typeface="Times New Roman" pitchFamily="18" charset="0"/>
                <a:cs typeface="Times New Roman" pitchFamily="18" charset="0"/>
              </a:rPr>
              <a:t>Chela</a:t>
            </a:r>
            <a:r>
              <a:rPr lang="en-GB" sz="1600" dirty="0" smtClean="0">
                <a:latin typeface="Times New Roman" pitchFamily="18" charset="0"/>
                <a:cs typeface="Times New Roman" pitchFamily="18" charset="0"/>
              </a:rPr>
              <a:t>-Alvarez </a:t>
            </a:r>
            <a:r>
              <a:rPr lang="en-GB" sz="1600" i="1" dirty="0" smtClean="0">
                <a:latin typeface="Times New Roman" pitchFamily="18" charset="0"/>
                <a:cs typeface="Times New Roman" pitchFamily="18" charset="0"/>
              </a:rPr>
              <a:t>et al., </a:t>
            </a:r>
            <a:r>
              <a:rPr lang="en-GB" sz="1600" dirty="0" smtClean="0">
                <a:latin typeface="Times New Roman" pitchFamily="18" charset="0"/>
                <a:cs typeface="Times New Roman" pitchFamily="18" charset="0"/>
              </a:rPr>
              <a:t>2022)</a:t>
            </a:r>
            <a:endParaRPr lang="en-US" sz="1600" dirty="0" smtClean="0">
              <a:latin typeface="Times New Roman" pitchFamily="18" charset="0"/>
              <a:cs typeface="Times New Roman" pitchFamily="18" charset="0"/>
            </a:endParaRPr>
          </a:p>
          <a:p>
            <a:pPr algn="just">
              <a:lnSpc>
                <a:spcPct val="150000"/>
              </a:lnSpc>
            </a:pPr>
            <a:endParaRPr lang="en-US" sz="1600" dirty="0">
              <a:latin typeface="Times New Roman" pitchFamily="18" charset="0"/>
              <a:cs typeface="Times New Roman" pitchFamily="18" charset="0"/>
            </a:endParaRPr>
          </a:p>
        </p:txBody>
      </p:sp>
      <p:sp>
        <p:nvSpPr>
          <p:cNvPr id="8194" name="AutoShape 2" descr="Current Practice of Preventive Methods of Health and Safety Hazards in... |  Download Scientific Diagram"/>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8196" name="AutoShape 4" descr="Current Practice of Preventive Methods of Health and Safety Hazards in... |  Download Scientific Diagram"/>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8197" name="Picture 5"/>
          <p:cNvPicPr>
            <a:picLocks noChangeAspect="1" noChangeArrowheads="1"/>
          </p:cNvPicPr>
          <p:nvPr/>
        </p:nvPicPr>
        <p:blipFill>
          <a:blip r:embed="rId3"/>
          <a:srcRect/>
          <a:stretch>
            <a:fillRect/>
          </a:stretch>
        </p:blipFill>
        <p:spPr bwMode="auto">
          <a:xfrm>
            <a:off x="4724400" y="2209800"/>
            <a:ext cx="3905250" cy="3171825"/>
          </a:xfrm>
          <a:prstGeom prst="rect">
            <a:avLst/>
          </a:prstGeom>
          <a:noFill/>
          <a:ln w="9525">
            <a:noFill/>
            <a:miter lim="800000"/>
            <a:headEnd/>
            <a:tailEnd/>
          </a:ln>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2">
              <a:lumMod val="20000"/>
              <a:lumOff val="80000"/>
            </a:schemeClr>
          </a:solidFill>
        </p:spPr>
        <p:txBody>
          <a:bodyPr>
            <a:noAutofit/>
          </a:bodyPr>
          <a:lstStyle/>
          <a:p>
            <a:r>
              <a:rPr lang="en-GB" sz="2400" b="1" dirty="0" smtClean="0">
                <a:latin typeface="Times New Roman" pitchFamily="18" charset="0"/>
                <a:cs typeface="Times New Roman" pitchFamily="18" charset="0"/>
              </a:rPr>
              <a:t>The role of managers in promoting best practices regarding housekeeping safety </a:t>
            </a:r>
            <a:r>
              <a:rPr lang="en-US" sz="2400" b="1" dirty="0" smtClean="0">
                <a:latin typeface="Times New Roman" pitchFamily="18" charset="0"/>
                <a:cs typeface="Times New Roman" pitchFamily="18" charset="0"/>
              </a:rPr>
              <a:t/>
            </a:r>
            <a:br>
              <a:rPr lang="en-US" sz="2400" b="1" dirty="0" smtClean="0">
                <a:latin typeface="Times New Roman" pitchFamily="18" charset="0"/>
                <a:cs typeface="Times New Roman" pitchFamily="18" charset="0"/>
              </a:rPr>
            </a:br>
            <a:endParaRPr lang="en-US" sz="2400" dirty="0">
              <a:latin typeface="Times New Roman" pitchFamily="18" charset="0"/>
              <a:cs typeface="Times New Roman" pitchFamily="18" charset="0"/>
            </a:endParaRPr>
          </a:p>
        </p:txBody>
      </p:sp>
      <p:sp>
        <p:nvSpPr>
          <p:cNvPr id="3" name="Content Placeholder 2"/>
          <p:cNvSpPr>
            <a:spLocks noGrp="1"/>
          </p:cNvSpPr>
          <p:nvPr>
            <p:ph idx="1"/>
          </p:nvPr>
        </p:nvSpPr>
        <p:spPr>
          <a:xfrm>
            <a:off x="457200" y="1600200"/>
            <a:ext cx="3657600" cy="4525963"/>
          </a:xfrm>
          <a:solidFill>
            <a:schemeClr val="tx2">
              <a:lumMod val="40000"/>
              <a:lumOff val="60000"/>
            </a:schemeClr>
          </a:solidFill>
          <a:ln>
            <a:solidFill>
              <a:schemeClr val="accent1"/>
            </a:solidFill>
          </a:ln>
        </p:spPr>
        <p:txBody>
          <a:bodyPr>
            <a:normAutofit/>
          </a:bodyPr>
          <a:lstStyle/>
          <a:p>
            <a:pPr lvl="0" algn="just">
              <a:lnSpc>
                <a:spcPct val="150000"/>
              </a:lnSpc>
            </a:pPr>
            <a:r>
              <a:rPr lang="en-GB" sz="1600" dirty="0" smtClean="0">
                <a:latin typeface="Times New Roman" pitchFamily="18" charset="0"/>
                <a:cs typeface="Times New Roman" pitchFamily="18" charset="0"/>
              </a:rPr>
              <a:t>The manager of the housekeeping department plans evaluates and develops the overall operation process (Mejia </a:t>
            </a:r>
            <a:r>
              <a:rPr lang="en-GB" sz="1600" i="1" dirty="0" smtClean="0">
                <a:latin typeface="Times New Roman" pitchFamily="18" charset="0"/>
                <a:cs typeface="Times New Roman" pitchFamily="18" charset="0"/>
              </a:rPr>
              <a:t>et al., </a:t>
            </a:r>
            <a:r>
              <a:rPr lang="en-GB" sz="1600" dirty="0" smtClean="0">
                <a:latin typeface="Times New Roman" pitchFamily="18" charset="0"/>
                <a:cs typeface="Times New Roman" pitchFamily="18" charset="0"/>
              </a:rPr>
              <a:t>2022)</a:t>
            </a:r>
            <a:endParaRPr lang="en-US" sz="1600" dirty="0" smtClean="0">
              <a:latin typeface="Times New Roman" pitchFamily="18" charset="0"/>
              <a:cs typeface="Times New Roman" pitchFamily="18" charset="0"/>
            </a:endParaRPr>
          </a:p>
          <a:p>
            <a:pPr lvl="0" algn="just">
              <a:lnSpc>
                <a:spcPct val="150000"/>
              </a:lnSpc>
            </a:pPr>
            <a:r>
              <a:rPr lang="en-GB" sz="1600" dirty="0" smtClean="0">
                <a:latin typeface="Times New Roman" pitchFamily="18" charset="0"/>
                <a:cs typeface="Times New Roman" pitchFamily="18" charset="0"/>
              </a:rPr>
              <a:t>They guide the employees to set high standards of cleanliness and monitor all the guidelines regarding infection </a:t>
            </a:r>
            <a:endParaRPr lang="en-US" sz="1600" dirty="0" smtClean="0">
              <a:latin typeface="Times New Roman" pitchFamily="18" charset="0"/>
              <a:cs typeface="Times New Roman" pitchFamily="18" charset="0"/>
            </a:endParaRPr>
          </a:p>
          <a:p>
            <a:pPr algn="just">
              <a:lnSpc>
                <a:spcPct val="150000"/>
              </a:lnSpc>
            </a:pPr>
            <a:endParaRPr lang="en-US" sz="1600" dirty="0">
              <a:latin typeface="Times New Roman" pitchFamily="18" charset="0"/>
              <a:cs typeface="Times New Roman" pitchFamily="18" charset="0"/>
            </a:endParaRPr>
          </a:p>
        </p:txBody>
      </p:sp>
      <p:pic>
        <p:nvPicPr>
          <p:cNvPr id="9217" name="Picture 1"/>
          <p:cNvPicPr>
            <a:picLocks noChangeAspect="1" noChangeArrowheads="1"/>
          </p:cNvPicPr>
          <p:nvPr/>
        </p:nvPicPr>
        <p:blipFill>
          <a:blip r:embed="rId3"/>
          <a:srcRect/>
          <a:stretch>
            <a:fillRect/>
          </a:stretch>
        </p:blipFill>
        <p:spPr bwMode="auto">
          <a:xfrm>
            <a:off x="4648200" y="1981200"/>
            <a:ext cx="3824288" cy="3286125"/>
          </a:xfrm>
          <a:prstGeom prst="rect">
            <a:avLst/>
          </a:prstGeom>
          <a:noFill/>
          <a:ln w="9525">
            <a:noFill/>
            <a:miter lim="800000"/>
            <a:headEnd/>
            <a:tailEnd/>
          </a:ln>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2">
              <a:lumMod val="20000"/>
              <a:lumOff val="80000"/>
            </a:schemeClr>
          </a:solidFill>
        </p:spPr>
        <p:txBody>
          <a:bodyPr>
            <a:noAutofit/>
          </a:bodyPr>
          <a:lstStyle/>
          <a:p>
            <a:r>
              <a:rPr lang="en-GB" sz="2400" b="1" dirty="0" smtClean="0">
                <a:latin typeface="Times New Roman" pitchFamily="18" charset="0"/>
                <a:cs typeface="Times New Roman" pitchFamily="18" charset="0"/>
              </a:rPr>
              <a:t>The role of managers in promoting best practices regarding housekeeping safety  (cont.)</a:t>
            </a:r>
            <a:r>
              <a:rPr lang="en-US" sz="2400" b="1" dirty="0" smtClean="0">
                <a:latin typeface="Times New Roman" pitchFamily="18" charset="0"/>
                <a:cs typeface="Times New Roman" pitchFamily="18" charset="0"/>
              </a:rPr>
              <a:t/>
            </a:r>
            <a:br>
              <a:rPr lang="en-US" sz="2400" b="1" dirty="0" smtClean="0">
                <a:latin typeface="Times New Roman" pitchFamily="18" charset="0"/>
                <a:cs typeface="Times New Roman" pitchFamily="18" charset="0"/>
              </a:rPr>
            </a:br>
            <a:endParaRPr lang="en-US" sz="2400" dirty="0">
              <a:latin typeface="Times New Roman" pitchFamily="18" charset="0"/>
              <a:cs typeface="Times New Roman" pitchFamily="18" charset="0"/>
            </a:endParaRPr>
          </a:p>
        </p:txBody>
      </p:sp>
      <p:sp>
        <p:nvSpPr>
          <p:cNvPr id="3" name="Content Placeholder 2"/>
          <p:cNvSpPr>
            <a:spLocks noGrp="1"/>
          </p:cNvSpPr>
          <p:nvPr>
            <p:ph idx="1"/>
          </p:nvPr>
        </p:nvSpPr>
        <p:spPr>
          <a:xfrm>
            <a:off x="457200" y="1600200"/>
            <a:ext cx="4495800" cy="4525963"/>
          </a:xfrm>
          <a:solidFill>
            <a:schemeClr val="tx2">
              <a:lumMod val="40000"/>
              <a:lumOff val="60000"/>
            </a:schemeClr>
          </a:solidFill>
          <a:ln>
            <a:solidFill>
              <a:schemeClr val="accent1"/>
            </a:solidFill>
          </a:ln>
        </p:spPr>
        <p:txBody>
          <a:bodyPr>
            <a:normAutofit/>
          </a:bodyPr>
          <a:lstStyle/>
          <a:p>
            <a:pPr lvl="0" algn="just">
              <a:lnSpc>
                <a:spcPct val="150000"/>
              </a:lnSpc>
            </a:pPr>
            <a:r>
              <a:rPr lang="en-GB" sz="1600" dirty="0" smtClean="0">
                <a:latin typeface="Times New Roman" pitchFamily="18" charset="0"/>
                <a:cs typeface="Times New Roman" pitchFamily="18" charset="0"/>
              </a:rPr>
              <a:t>The manager needs to implement sustainable initiatives within the functional process to adopt eco-friendly practices</a:t>
            </a:r>
            <a:endParaRPr lang="en-US" sz="1600" dirty="0" smtClean="0">
              <a:latin typeface="Times New Roman" pitchFamily="18" charset="0"/>
              <a:cs typeface="Times New Roman" pitchFamily="18" charset="0"/>
            </a:endParaRPr>
          </a:p>
          <a:p>
            <a:pPr lvl="0" algn="just">
              <a:lnSpc>
                <a:spcPct val="150000"/>
              </a:lnSpc>
            </a:pPr>
            <a:r>
              <a:rPr lang="en-GB" sz="1600" dirty="0" smtClean="0">
                <a:latin typeface="Times New Roman" pitchFamily="18" charset="0"/>
                <a:cs typeface="Times New Roman" pitchFamily="18" charset="0"/>
              </a:rPr>
              <a:t>The use of these initiatives may help to maintain a reputation for cleanliness and maintain ethical guidelines (</a:t>
            </a:r>
            <a:r>
              <a:rPr lang="en-GB" sz="1600" dirty="0" err="1" smtClean="0">
                <a:latin typeface="Times New Roman" pitchFamily="18" charset="0"/>
                <a:cs typeface="Times New Roman" pitchFamily="18" charset="0"/>
              </a:rPr>
              <a:t>Landstad</a:t>
            </a:r>
            <a:r>
              <a:rPr lang="en-GB" sz="1600" dirty="0" smtClean="0">
                <a:latin typeface="Times New Roman" pitchFamily="18" charset="0"/>
                <a:cs typeface="Times New Roman" pitchFamily="18" charset="0"/>
              </a:rPr>
              <a:t> </a:t>
            </a:r>
            <a:r>
              <a:rPr lang="en-GB" sz="1600" i="1" dirty="0" smtClean="0">
                <a:latin typeface="Times New Roman" pitchFamily="18" charset="0"/>
                <a:cs typeface="Times New Roman" pitchFamily="18" charset="0"/>
              </a:rPr>
              <a:t>et al., </a:t>
            </a:r>
            <a:r>
              <a:rPr lang="en-GB" sz="1600" dirty="0" smtClean="0">
                <a:latin typeface="Times New Roman" pitchFamily="18" charset="0"/>
                <a:cs typeface="Times New Roman" pitchFamily="18" charset="0"/>
              </a:rPr>
              <a:t>2022)</a:t>
            </a:r>
            <a:endParaRPr lang="en-US" sz="1600" dirty="0" smtClean="0">
              <a:latin typeface="Times New Roman" pitchFamily="18" charset="0"/>
              <a:cs typeface="Times New Roman" pitchFamily="18" charset="0"/>
            </a:endParaRPr>
          </a:p>
          <a:p>
            <a:pPr lvl="0" algn="just">
              <a:lnSpc>
                <a:spcPct val="150000"/>
              </a:lnSpc>
            </a:pPr>
            <a:r>
              <a:rPr lang="en-GB" sz="1600" dirty="0" smtClean="0">
                <a:latin typeface="Times New Roman" pitchFamily="18" charset="0"/>
                <a:cs typeface="Times New Roman" pitchFamily="18" charset="0"/>
              </a:rPr>
              <a:t>The manager needs to incorporate training and development programmes to guide the staff to stay updated</a:t>
            </a:r>
            <a:endParaRPr lang="en-US" sz="1600" dirty="0" smtClean="0">
              <a:latin typeface="Times New Roman" pitchFamily="18" charset="0"/>
              <a:cs typeface="Times New Roman" pitchFamily="18" charset="0"/>
            </a:endParaRPr>
          </a:p>
          <a:p>
            <a:pPr algn="just">
              <a:lnSpc>
                <a:spcPct val="150000"/>
              </a:lnSpc>
            </a:pPr>
            <a:endParaRPr lang="en-US" sz="1600" dirty="0">
              <a:latin typeface="Times New Roman" pitchFamily="18" charset="0"/>
              <a:cs typeface="Times New Roman" pitchFamily="18" charset="0"/>
            </a:endParaRPr>
          </a:p>
        </p:txBody>
      </p:sp>
      <p:sp>
        <p:nvSpPr>
          <p:cNvPr id="10242" name="AutoShape 2" descr="Importance of Housekeeping and Cleanliness at Workplace – IspatGuru"/>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10243" name="Picture 3"/>
          <p:cNvPicPr>
            <a:picLocks noChangeAspect="1" noChangeArrowheads="1"/>
          </p:cNvPicPr>
          <p:nvPr/>
        </p:nvPicPr>
        <p:blipFill>
          <a:blip r:embed="rId3"/>
          <a:srcRect/>
          <a:stretch>
            <a:fillRect/>
          </a:stretch>
        </p:blipFill>
        <p:spPr bwMode="auto">
          <a:xfrm>
            <a:off x="5181600" y="1676400"/>
            <a:ext cx="3657600" cy="4038600"/>
          </a:xfrm>
          <a:prstGeom prst="rect">
            <a:avLst/>
          </a:prstGeom>
          <a:noFill/>
          <a:ln w="9525">
            <a:noFill/>
            <a:miter lim="800000"/>
            <a:headEnd/>
            <a:tailEnd/>
          </a:ln>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2">
              <a:lumMod val="20000"/>
              <a:lumOff val="80000"/>
            </a:schemeClr>
          </a:solidFill>
        </p:spPr>
        <p:txBody>
          <a:bodyPr>
            <a:noAutofit/>
          </a:bodyPr>
          <a:lstStyle/>
          <a:p>
            <a:r>
              <a:rPr lang="en-GB" sz="2400" b="1" dirty="0" smtClean="0">
                <a:latin typeface="Times New Roman" pitchFamily="18" charset="0"/>
                <a:cs typeface="Times New Roman" pitchFamily="18" charset="0"/>
              </a:rPr>
              <a:t>Types of training programmes for housekeeping team members regarding safety issues  </a:t>
            </a:r>
            <a:r>
              <a:rPr lang="en-US" sz="2400" b="1" dirty="0" smtClean="0">
                <a:latin typeface="Times New Roman" pitchFamily="18" charset="0"/>
                <a:cs typeface="Times New Roman" pitchFamily="18" charset="0"/>
              </a:rPr>
              <a:t/>
            </a:r>
            <a:br>
              <a:rPr lang="en-US" sz="2400" b="1" dirty="0" smtClean="0">
                <a:latin typeface="Times New Roman" pitchFamily="18" charset="0"/>
                <a:cs typeface="Times New Roman" pitchFamily="18" charset="0"/>
              </a:rPr>
            </a:br>
            <a:endParaRPr lang="en-US" sz="2400" dirty="0">
              <a:latin typeface="Times New Roman" pitchFamily="18" charset="0"/>
              <a:cs typeface="Times New Roman" pitchFamily="18" charset="0"/>
            </a:endParaRPr>
          </a:p>
        </p:txBody>
      </p:sp>
      <p:sp>
        <p:nvSpPr>
          <p:cNvPr id="3" name="Content Placeholder 2"/>
          <p:cNvSpPr>
            <a:spLocks noGrp="1"/>
          </p:cNvSpPr>
          <p:nvPr>
            <p:ph idx="1"/>
          </p:nvPr>
        </p:nvSpPr>
        <p:spPr>
          <a:xfrm>
            <a:off x="304800" y="1600200"/>
            <a:ext cx="4648200" cy="4525963"/>
          </a:xfrm>
          <a:solidFill>
            <a:schemeClr val="tx2">
              <a:lumMod val="40000"/>
              <a:lumOff val="60000"/>
            </a:schemeClr>
          </a:solidFill>
          <a:ln>
            <a:solidFill>
              <a:schemeClr val="accent1"/>
            </a:solidFill>
          </a:ln>
        </p:spPr>
        <p:txBody>
          <a:bodyPr>
            <a:normAutofit/>
          </a:bodyPr>
          <a:lstStyle/>
          <a:p>
            <a:pPr lvl="0" algn="just">
              <a:lnSpc>
                <a:spcPct val="150000"/>
              </a:lnSpc>
            </a:pPr>
            <a:r>
              <a:rPr lang="en-GB" sz="1600" dirty="0" smtClean="0">
                <a:latin typeface="Times New Roman" pitchFamily="18" charset="0"/>
                <a:cs typeface="Times New Roman" pitchFamily="18" charset="0"/>
              </a:rPr>
              <a:t>Standard Operating Procedures can be used by the manager because this is the foundation of training in housekeeping (</a:t>
            </a:r>
            <a:r>
              <a:rPr lang="en-GB" sz="1600" dirty="0" err="1" smtClean="0">
                <a:latin typeface="Times New Roman" pitchFamily="18" charset="0"/>
                <a:cs typeface="Times New Roman" pitchFamily="18" charset="0"/>
              </a:rPr>
              <a:t>Ruttenberg</a:t>
            </a:r>
            <a:r>
              <a:rPr lang="en-GB" sz="1600" dirty="0" smtClean="0">
                <a:latin typeface="Times New Roman" pitchFamily="18" charset="0"/>
                <a:cs typeface="Times New Roman" pitchFamily="18" charset="0"/>
              </a:rPr>
              <a:t> and Rice, 2019) </a:t>
            </a:r>
            <a:endParaRPr lang="en-US" sz="1600" dirty="0" smtClean="0">
              <a:latin typeface="Times New Roman" pitchFamily="18" charset="0"/>
              <a:cs typeface="Times New Roman" pitchFamily="18" charset="0"/>
            </a:endParaRPr>
          </a:p>
          <a:p>
            <a:pPr lvl="0" algn="just">
              <a:lnSpc>
                <a:spcPct val="150000"/>
              </a:lnSpc>
            </a:pPr>
            <a:r>
              <a:rPr lang="en-GB" sz="1600" dirty="0" smtClean="0">
                <a:latin typeface="Times New Roman" pitchFamily="18" charset="0"/>
                <a:cs typeface="Times New Roman" pitchFamily="18" charset="0"/>
              </a:rPr>
              <a:t>The use of this tool acts as the framework and as the standard of embellishment </a:t>
            </a:r>
            <a:endParaRPr lang="en-US" sz="1600" dirty="0" smtClean="0">
              <a:latin typeface="Times New Roman" pitchFamily="18" charset="0"/>
              <a:cs typeface="Times New Roman" pitchFamily="18" charset="0"/>
            </a:endParaRPr>
          </a:p>
          <a:p>
            <a:pPr lvl="0" algn="just">
              <a:lnSpc>
                <a:spcPct val="150000"/>
              </a:lnSpc>
            </a:pPr>
            <a:r>
              <a:rPr lang="en-GB" sz="1600" dirty="0" smtClean="0">
                <a:latin typeface="Times New Roman" pitchFamily="18" charset="0"/>
                <a:cs typeface="Times New Roman" pitchFamily="18" charset="0"/>
              </a:rPr>
              <a:t>The use of head-on training can help the employees develop and practice their skills by comparing real-life scenarios (Mejia </a:t>
            </a:r>
            <a:r>
              <a:rPr lang="en-GB" sz="1600" i="1" dirty="0" smtClean="0">
                <a:latin typeface="Times New Roman" pitchFamily="18" charset="0"/>
                <a:cs typeface="Times New Roman" pitchFamily="18" charset="0"/>
              </a:rPr>
              <a:t>et al., </a:t>
            </a:r>
            <a:r>
              <a:rPr lang="en-GB" sz="1600" dirty="0" smtClean="0">
                <a:latin typeface="Times New Roman" pitchFamily="18" charset="0"/>
                <a:cs typeface="Times New Roman" pitchFamily="18" charset="0"/>
              </a:rPr>
              <a:t>2021)</a:t>
            </a:r>
            <a:endParaRPr lang="en-US" sz="1600" dirty="0" smtClean="0">
              <a:latin typeface="Times New Roman" pitchFamily="18" charset="0"/>
              <a:cs typeface="Times New Roman" pitchFamily="18" charset="0"/>
            </a:endParaRPr>
          </a:p>
          <a:p>
            <a:pPr lvl="0" algn="just">
              <a:lnSpc>
                <a:spcPct val="150000"/>
              </a:lnSpc>
            </a:pPr>
            <a:r>
              <a:rPr lang="en-GB" sz="1600" dirty="0" smtClean="0">
                <a:latin typeface="Times New Roman" pitchFamily="18" charset="0"/>
                <a:cs typeface="Times New Roman" pitchFamily="18" charset="0"/>
              </a:rPr>
              <a:t>The use of this training strategy allows staff to gain experience regarding safety measurement and build confidence </a:t>
            </a:r>
            <a:endParaRPr lang="en-US" sz="1600" dirty="0" smtClean="0">
              <a:latin typeface="Times New Roman" pitchFamily="18" charset="0"/>
              <a:cs typeface="Times New Roman" pitchFamily="18" charset="0"/>
            </a:endParaRPr>
          </a:p>
          <a:p>
            <a:pPr algn="just">
              <a:lnSpc>
                <a:spcPct val="150000"/>
              </a:lnSpc>
            </a:pPr>
            <a:endParaRPr lang="en-US" sz="1600" dirty="0">
              <a:latin typeface="Times New Roman" pitchFamily="18" charset="0"/>
              <a:cs typeface="Times New Roman" pitchFamily="18" charset="0"/>
            </a:endParaRPr>
          </a:p>
        </p:txBody>
      </p:sp>
      <p:pic>
        <p:nvPicPr>
          <p:cNvPr id="13313" name="Picture 1"/>
          <p:cNvPicPr>
            <a:picLocks noChangeAspect="1" noChangeArrowheads="1"/>
          </p:cNvPicPr>
          <p:nvPr/>
        </p:nvPicPr>
        <p:blipFill>
          <a:blip r:embed="rId3"/>
          <a:srcRect/>
          <a:stretch>
            <a:fillRect/>
          </a:stretch>
        </p:blipFill>
        <p:spPr bwMode="auto">
          <a:xfrm>
            <a:off x="5410200" y="1981200"/>
            <a:ext cx="3433763" cy="3962400"/>
          </a:xfrm>
          <a:prstGeom prst="rect">
            <a:avLst/>
          </a:prstGeom>
          <a:noFill/>
          <a:ln w="9525">
            <a:noFill/>
            <a:miter lim="800000"/>
            <a:headEnd/>
            <a:tailEnd/>
          </a:ln>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2">
              <a:lumMod val="20000"/>
              <a:lumOff val="80000"/>
            </a:schemeClr>
          </a:solidFill>
        </p:spPr>
        <p:txBody>
          <a:bodyPr>
            <a:noAutofit/>
          </a:bodyPr>
          <a:lstStyle/>
          <a:p>
            <a:r>
              <a:rPr lang="en-GB" sz="2400" b="1" dirty="0" smtClean="0">
                <a:latin typeface="Times New Roman" pitchFamily="18" charset="0"/>
                <a:cs typeface="Times New Roman" pitchFamily="18" charset="0"/>
              </a:rPr>
              <a:t>Step-by-step process of the room cleaning process through safety measurements </a:t>
            </a:r>
            <a:r>
              <a:rPr lang="en-US" sz="2400" b="1" dirty="0" smtClean="0">
                <a:latin typeface="Times New Roman" pitchFamily="18" charset="0"/>
                <a:cs typeface="Times New Roman" pitchFamily="18" charset="0"/>
              </a:rPr>
              <a:t/>
            </a:r>
            <a:br>
              <a:rPr lang="en-US" sz="2400" b="1" dirty="0" smtClean="0">
                <a:latin typeface="Times New Roman" pitchFamily="18" charset="0"/>
                <a:cs typeface="Times New Roman" pitchFamily="18" charset="0"/>
              </a:rPr>
            </a:br>
            <a:endParaRPr lang="en-US" sz="2400" dirty="0">
              <a:latin typeface="Times New Roman" pitchFamily="18" charset="0"/>
              <a:cs typeface="Times New Roman" pitchFamily="18" charset="0"/>
            </a:endParaRPr>
          </a:p>
        </p:txBody>
      </p:sp>
      <p:sp>
        <p:nvSpPr>
          <p:cNvPr id="3" name="Content Placeholder 2"/>
          <p:cNvSpPr>
            <a:spLocks noGrp="1"/>
          </p:cNvSpPr>
          <p:nvPr>
            <p:ph idx="1"/>
          </p:nvPr>
        </p:nvSpPr>
        <p:spPr>
          <a:xfrm>
            <a:off x="457200" y="1600200"/>
            <a:ext cx="3886200" cy="4525963"/>
          </a:xfrm>
          <a:solidFill>
            <a:schemeClr val="tx2">
              <a:lumMod val="40000"/>
              <a:lumOff val="60000"/>
            </a:schemeClr>
          </a:solidFill>
          <a:ln>
            <a:solidFill>
              <a:schemeClr val="accent1"/>
            </a:solidFill>
          </a:ln>
        </p:spPr>
        <p:txBody>
          <a:bodyPr>
            <a:normAutofit/>
          </a:bodyPr>
          <a:lstStyle/>
          <a:p>
            <a:pPr lvl="0" algn="just">
              <a:lnSpc>
                <a:spcPct val="150000"/>
              </a:lnSpc>
            </a:pPr>
            <a:r>
              <a:rPr lang="en-GB" sz="1600" dirty="0" smtClean="0">
                <a:latin typeface="Times New Roman" pitchFamily="18" charset="0"/>
                <a:cs typeface="Times New Roman" pitchFamily="18" charset="0"/>
              </a:rPr>
              <a:t>Preparation of the cleaning materials and entering the room after knocking </a:t>
            </a:r>
            <a:endParaRPr lang="en-US" sz="1600" dirty="0" smtClean="0">
              <a:latin typeface="Times New Roman" pitchFamily="18" charset="0"/>
              <a:cs typeface="Times New Roman" pitchFamily="18" charset="0"/>
            </a:endParaRPr>
          </a:p>
          <a:p>
            <a:pPr lvl="0" algn="just">
              <a:lnSpc>
                <a:spcPct val="150000"/>
              </a:lnSpc>
            </a:pPr>
            <a:r>
              <a:rPr lang="en-GB" sz="1600" dirty="0" smtClean="0">
                <a:latin typeface="Times New Roman" pitchFamily="18" charset="0"/>
                <a:cs typeface="Times New Roman" pitchFamily="18" charset="0"/>
              </a:rPr>
              <a:t>Put the gloves on, prepare the rooms for the cleaning process and remove trash  </a:t>
            </a:r>
            <a:endParaRPr lang="en-US" sz="1600" dirty="0" smtClean="0">
              <a:latin typeface="Times New Roman" pitchFamily="18" charset="0"/>
              <a:cs typeface="Times New Roman" pitchFamily="18" charset="0"/>
            </a:endParaRPr>
          </a:p>
          <a:p>
            <a:pPr lvl="0" algn="just">
              <a:lnSpc>
                <a:spcPct val="150000"/>
              </a:lnSpc>
            </a:pPr>
            <a:r>
              <a:rPr lang="en-GB" sz="1600" dirty="0" smtClean="0">
                <a:latin typeface="Times New Roman" pitchFamily="18" charset="0"/>
                <a:cs typeface="Times New Roman" pitchFamily="18" charset="0"/>
              </a:rPr>
              <a:t>Dump wiper after dusting the area and clean the total room with specific materials (Dancer and Kramer, 2019)</a:t>
            </a:r>
            <a:endParaRPr lang="en-US" sz="1600" dirty="0" smtClean="0">
              <a:latin typeface="Times New Roman" pitchFamily="18" charset="0"/>
              <a:cs typeface="Times New Roman" pitchFamily="18" charset="0"/>
            </a:endParaRPr>
          </a:p>
          <a:p>
            <a:pPr lvl="0" algn="just">
              <a:lnSpc>
                <a:spcPct val="150000"/>
              </a:lnSpc>
            </a:pPr>
            <a:r>
              <a:rPr lang="en-GB" sz="1600" dirty="0" smtClean="0">
                <a:latin typeface="Times New Roman" pitchFamily="18" charset="0"/>
                <a:cs typeface="Times New Roman" pitchFamily="18" charset="0"/>
              </a:rPr>
              <a:t>Replenish all the items and clean the floor</a:t>
            </a:r>
            <a:endParaRPr lang="en-US" sz="1600" dirty="0" smtClean="0">
              <a:latin typeface="Times New Roman" pitchFamily="18" charset="0"/>
              <a:cs typeface="Times New Roman" pitchFamily="18" charset="0"/>
            </a:endParaRPr>
          </a:p>
          <a:p>
            <a:pPr algn="just">
              <a:lnSpc>
                <a:spcPct val="150000"/>
              </a:lnSpc>
            </a:pPr>
            <a:endParaRPr lang="en-US" sz="1600" dirty="0">
              <a:latin typeface="Times New Roman" pitchFamily="18" charset="0"/>
              <a:cs typeface="Times New Roman" pitchFamily="18" charset="0"/>
            </a:endParaRPr>
          </a:p>
        </p:txBody>
      </p:sp>
      <p:pic>
        <p:nvPicPr>
          <p:cNvPr id="11265" name="Picture 1"/>
          <p:cNvPicPr>
            <a:picLocks noChangeAspect="1" noChangeArrowheads="1"/>
          </p:cNvPicPr>
          <p:nvPr/>
        </p:nvPicPr>
        <p:blipFill>
          <a:blip r:embed="rId3"/>
          <a:srcRect/>
          <a:stretch>
            <a:fillRect/>
          </a:stretch>
        </p:blipFill>
        <p:spPr bwMode="auto">
          <a:xfrm>
            <a:off x="4724400" y="1905000"/>
            <a:ext cx="3886200" cy="3362325"/>
          </a:xfrm>
          <a:prstGeom prst="rect">
            <a:avLst/>
          </a:prstGeom>
          <a:noFill/>
          <a:ln w="9525">
            <a:noFill/>
            <a:miter lim="800000"/>
            <a:headEnd/>
            <a:tailEnd/>
          </a:ln>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2">
              <a:lumMod val="20000"/>
              <a:lumOff val="80000"/>
            </a:schemeClr>
          </a:solidFill>
        </p:spPr>
        <p:txBody>
          <a:bodyPr>
            <a:normAutofit/>
          </a:bodyPr>
          <a:lstStyle/>
          <a:p>
            <a:r>
              <a:rPr lang="en-GB" sz="2400" b="1" dirty="0" smtClean="0">
                <a:latin typeface="Times New Roman" pitchFamily="18" charset="0"/>
                <a:cs typeface="Times New Roman" pitchFamily="18" charset="0"/>
              </a:rPr>
              <a:t>Conclusion</a:t>
            </a:r>
            <a:r>
              <a:rPr lang="en-US" sz="2400" b="1" dirty="0" smtClean="0">
                <a:latin typeface="Times New Roman" pitchFamily="18" charset="0"/>
                <a:cs typeface="Times New Roman" pitchFamily="18" charset="0"/>
              </a:rPr>
              <a:t/>
            </a:r>
            <a:br>
              <a:rPr lang="en-US" sz="2400" b="1" dirty="0" smtClean="0">
                <a:latin typeface="Times New Roman" pitchFamily="18" charset="0"/>
                <a:cs typeface="Times New Roman" pitchFamily="18" charset="0"/>
              </a:rPr>
            </a:br>
            <a:endParaRPr lang="en-US" sz="2400" b="1" dirty="0">
              <a:latin typeface="Times New Roman" pitchFamily="18" charset="0"/>
              <a:cs typeface="Times New Roman" pitchFamily="18" charset="0"/>
            </a:endParaRPr>
          </a:p>
        </p:txBody>
      </p:sp>
      <p:sp>
        <p:nvSpPr>
          <p:cNvPr id="3" name="Content Placeholder 2"/>
          <p:cNvSpPr>
            <a:spLocks noGrp="1"/>
          </p:cNvSpPr>
          <p:nvPr>
            <p:ph idx="1"/>
          </p:nvPr>
        </p:nvSpPr>
        <p:spPr>
          <a:xfrm>
            <a:off x="457200" y="1600200"/>
            <a:ext cx="4495800" cy="4525963"/>
          </a:xfrm>
          <a:solidFill>
            <a:schemeClr val="tx2">
              <a:lumMod val="40000"/>
              <a:lumOff val="60000"/>
            </a:schemeClr>
          </a:solidFill>
          <a:ln>
            <a:solidFill>
              <a:schemeClr val="accent1"/>
            </a:solidFill>
          </a:ln>
        </p:spPr>
        <p:txBody>
          <a:bodyPr>
            <a:normAutofit/>
          </a:bodyPr>
          <a:lstStyle/>
          <a:p>
            <a:pPr algn="just">
              <a:lnSpc>
                <a:spcPct val="150000"/>
              </a:lnSpc>
            </a:pPr>
            <a:r>
              <a:rPr lang="en-GB" sz="1600" dirty="0" smtClean="0">
                <a:latin typeface="Times New Roman" pitchFamily="18" charset="0"/>
                <a:cs typeface="Times New Roman" pitchFamily="18" charset="0"/>
              </a:rPr>
              <a:t>This section of the study has helped to show the importance of safety practices for the housekeeping section to protect the ethical guidelines and ensure the safety of all the members associated with the process. In addition, this portion has helped to guide the importance of training for health and safety guidance.  </a:t>
            </a:r>
            <a:endParaRPr lang="en-US" sz="1600" dirty="0" smtClean="0">
              <a:latin typeface="Times New Roman" pitchFamily="18" charset="0"/>
              <a:cs typeface="Times New Roman" pitchFamily="18" charset="0"/>
            </a:endParaRPr>
          </a:p>
          <a:p>
            <a:pPr algn="just">
              <a:lnSpc>
                <a:spcPct val="150000"/>
              </a:lnSpc>
            </a:pPr>
            <a:endParaRPr lang="en-US" sz="1600" dirty="0">
              <a:latin typeface="Times New Roman" pitchFamily="18" charset="0"/>
              <a:cs typeface="Times New Roman" pitchFamily="18" charset="0"/>
            </a:endParaRPr>
          </a:p>
        </p:txBody>
      </p:sp>
      <p:sp>
        <p:nvSpPr>
          <p:cNvPr id="12290" name="AutoShape 2" descr="Environmental Cleaning and Disinfection | Infection Prevention and Contro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12291" name="Picture 3"/>
          <p:cNvPicPr>
            <a:picLocks noChangeAspect="1" noChangeArrowheads="1"/>
          </p:cNvPicPr>
          <p:nvPr/>
        </p:nvPicPr>
        <p:blipFill>
          <a:blip r:embed="rId2"/>
          <a:srcRect/>
          <a:stretch>
            <a:fillRect/>
          </a:stretch>
        </p:blipFill>
        <p:spPr bwMode="auto">
          <a:xfrm>
            <a:off x="5181600" y="1828800"/>
            <a:ext cx="3648075" cy="3933825"/>
          </a:xfrm>
          <a:prstGeom prst="rect">
            <a:avLst/>
          </a:prstGeom>
          <a:noFill/>
          <a:ln w="9525">
            <a:noFill/>
            <a:miter lim="800000"/>
            <a:headEnd/>
            <a:tailEnd/>
          </a:ln>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3562"/>
          </a:xfrm>
          <a:solidFill>
            <a:schemeClr val="tx2">
              <a:lumMod val="20000"/>
              <a:lumOff val="80000"/>
            </a:schemeClr>
          </a:solidFill>
        </p:spPr>
        <p:txBody>
          <a:bodyPr>
            <a:normAutofit/>
          </a:bodyPr>
          <a:lstStyle/>
          <a:p>
            <a:r>
              <a:rPr lang="en-GB" sz="2400" b="1" dirty="0">
                <a:latin typeface="Times New Roman" pitchFamily="18" charset="0"/>
                <a:cs typeface="Times New Roman" pitchFamily="18" charset="0"/>
              </a:rPr>
              <a:t>References </a:t>
            </a:r>
            <a:endParaRPr lang="en-US" sz="2400" dirty="0">
              <a:latin typeface="Times New Roman" pitchFamily="18" charset="0"/>
              <a:cs typeface="Times New Roman" pitchFamily="18" charset="0"/>
            </a:endParaRPr>
          </a:p>
        </p:txBody>
      </p:sp>
      <p:sp>
        <p:nvSpPr>
          <p:cNvPr id="3" name="Content Placeholder 2"/>
          <p:cNvSpPr>
            <a:spLocks noGrp="1"/>
          </p:cNvSpPr>
          <p:nvPr>
            <p:ph idx="1"/>
          </p:nvPr>
        </p:nvSpPr>
        <p:spPr>
          <a:xfrm>
            <a:off x="152400" y="1143000"/>
            <a:ext cx="8763000" cy="5334000"/>
          </a:xfrm>
          <a:solidFill>
            <a:schemeClr val="tx2">
              <a:lumMod val="40000"/>
              <a:lumOff val="60000"/>
            </a:schemeClr>
          </a:solidFill>
        </p:spPr>
        <p:txBody>
          <a:bodyPr>
            <a:normAutofit fontScale="92500" lnSpcReduction="10000"/>
          </a:bodyPr>
          <a:lstStyle/>
          <a:p>
            <a:pPr algn="just">
              <a:lnSpc>
                <a:spcPct val="150000"/>
              </a:lnSpc>
            </a:pPr>
            <a:r>
              <a:rPr lang="en-GB" sz="1200" dirty="0" smtClean="0">
                <a:latin typeface="Times New Roman" pitchFamily="18" charset="0"/>
                <a:cs typeface="Times New Roman" pitchFamily="18" charset="0"/>
              </a:rPr>
              <a:t>Andrade, M.S., Miller, D. and Westover, J.H., (2021). Job satisfaction factors for housekeepers in the hotel industry: a global comparative analysis. </a:t>
            </a:r>
            <a:r>
              <a:rPr lang="en-GB" sz="1200" i="1" dirty="0" smtClean="0">
                <a:latin typeface="Times New Roman" pitchFamily="18" charset="0"/>
                <a:cs typeface="Times New Roman" pitchFamily="18" charset="0"/>
              </a:rPr>
              <a:t>International Hospitality Review</a:t>
            </a:r>
            <a:r>
              <a:rPr lang="en-GB" sz="1200" dirty="0" smtClean="0">
                <a:latin typeface="Times New Roman" pitchFamily="18" charset="0"/>
                <a:cs typeface="Times New Roman" pitchFamily="18" charset="0"/>
              </a:rPr>
              <a:t>, </a:t>
            </a:r>
            <a:r>
              <a:rPr lang="en-GB" sz="1200" i="1" dirty="0" smtClean="0">
                <a:latin typeface="Times New Roman" pitchFamily="18" charset="0"/>
                <a:cs typeface="Times New Roman" pitchFamily="18" charset="0"/>
              </a:rPr>
              <a:t>35</a:t>
            </a:r>
            <a:r>
              <a:rPr lang="en-GB" sz="1200" dirty="0" smtClean="0">
                <a:latin typeface="Times New Roman" pitchFamily="18" charset="0"/>
                <a:cs typeface="Times New Roman" pitchFamily="18" charset="0"/>
              </a:rPr>
              <a:t>(1), pp.90-108.</a:t>
            </a:r>
            <a:endParaRPr lang="en-US" sz="1200" dirty="0" smtClean="0">
              <a:latin typeface="Times New Roman" pitchFamily="18" charset="0"/>
              <a:cs typeface="Times New Roman" pitchFamily="18" charset="0"/>
            </a:endParaRPr>
          </a:p>
          <a:p>
            <a:pPr algn="just">
              <a:lnSpc>
                <a:spcPct val="150000"/>
              </a:lnSpc>
            </a:pPr>
            <a:r>
              <a:rPr lang="en-US" sz="1200" dirty="0" err="1" smtClean="0">
                <a:latin typeface="Times New Roman" pitchFamily="18" charset="0"/>
                <a:cs typeface="Times New Roman" pitchFamily="18" charset="0"/>
              </a:rPr>
              <a:t>Chela</a:t>
            </a:r>
            <a:r>
              <a:rPr lang="en-US" sz="1200" dirty="0" smtClean="0">
                <a:latin typeface="Times New Roman" pitchFamily="18" charset="0"/>
                <a:cs typeface="Times New Roman" pitchFamily="18" charset="0"/>
              </a:rPr>
              <a:t>-Alvarez, X., </a:t>
            </a:r>
            <a:r>
              <a:rPr lang="en-US" sz="1200" dirty="0" err="1" smtClean="0">
                <a:latin typeface="Times New Roman" pitchFamily="18" charset="0"/>
                <a:cs typeface="Times New Roman" pitchFamily="18" charset="0"/>
              </a:rPr>
              <a:t>Bulilete</a:t>
            </a:r>
            <a:r>
              <a:rPr lang="en-US" sz="1200" dirty="0" smtClean="0">
                <a:latin typeface="Times New Roman" pitchFamily="18" charset="0"/>
                <a:cs typeface="Times New Roman" pitchFamily="18" charset="0"/>
              </a:rPr>
              <a:t>, O., Garcia-</a:t>
            </a:r>
            <a:r>
              <a:rPr lang="en-US" sz="1200" dirty="0" err="1" smtClean="0">
                <a:latin typeface="Times New Roman" pitchFamily="18" charset="0"/>
                <a:cs typeface="Times New Roman" pitchFamily="18" charset="0"/>
              </a:rPr>
              <a:t>Illan</a:t>
            </a:r>
            <a:r>
              <a:rPr lang="en-US" sz="1200" dirty="0" smtClean="0">
                <a:latin typeface="Times New Roman" pitchFamily="18" charset="0"/>
                <a:cs typeface="Times New Roman" pitchFamily="18" charset="0"/>
              </a:rPr>
              <a:t>, E., Vidal-</a:t>
            </a:r>
            <a:r>
              <a:rPr lang="en-US" sz="1200" dirty="0" err="1" smtClean="0">
                <a:latin typeface="Times New Roman" pitchFamily="18" charset="0"/>
                <a:cs typeface="Times New Roman" pitchFamily="18" charset="0"/>
              </a:rPr>
              <a:t>Thomàs</a:t>
            </a:r>
            <a:r>
              <a:rPr lang="en-US" sz="1200" dirty="0" smtClean="0">
                <a:latin typeface="Times New Roman" pitchFamily="18" charset="0"/>
                <a:cs typeface="Times New Roman" pitchFamily="18" charset="0"/>
              </a:rPr>
              <a:t>, M. and </a:t>
            </a:r>
            <a:r>
              <a:rPr lang="en-US" sz="1200" dirty="0" err="1" smtClean="0">
                <a:latin typeface="Times New Roman" pitchFamily="18" charset="0"/>
                <a:cs typeface="Times New Roman" pitchFamily="18" charset="0"/>
              </a:rPr>
              <a:t>Llobera</a:t>
            </a:r>
            <a:r>
              <a:rPr lang="en-US" sz="1200" dirty="0" smtClean="0">
                <a:latin typeface="Times New Roman" pitchFamily="18" charset="0"/>
                <a:cs typeface="Times New Roman" pitchFamily="18" charset="0"/>
              </a:rPr>
              <a:t>, J., (2022). Hotel housekeepers and occupational health: experiences and perceived risks. </a:t>
            </a:r>
            <a:r>
              <a:rPr lang="en-US" sz="1200" i="1" dirty="0" smtClean="0">
                <a:latin typeface="Times New Roman" pitchFamily="18" charset="0"/>
                <a:cs typeface="Times New Roman" pitchFamily="18" charset="0"/>
              </a:rPr>
              <a:t>Annals of occupational and environmental medicine</a:t>
            </a:r>
            <a:r>
              <a:rPr lang="en-US" sz="1200" dirty="0" smtClean="0">
                <a:latin typeface="Times New Roman" pitchFamily="18" charset="0"/>
                <a:cs typeface="Times New Roman" pitchFamily="18" charset="0"/>
              </a:rPr>
              <a:t>, 34.</a:t>
            </a:r>
          </a:p>
          <a:p>
            <a:pPr algn="just">
              <a:lnSpc>
                <a:spcPct val="150000"/>
              </a:lnSpc>
            </a:pPr>
            <a:r>
              <a:rPr lang="en-US" sz="1200" dirty="0" smtClean="0">
                <a:latin typeface="Times New Roman" pitchFamily="18" charset="0"/>
                <a:cs typeface="Times New Roman" pitchFamily="18" charset="0"/>
              </a:rPr>
              <a:t>Chen, X.A., Wang, R. and Zhang, J., (2022). Divide and conquer: A hygienic, efficient, and reliable assembly line for housekeeping. </a:t>
            </a:r>
            <a:r>
              <a:rPr lang="en-US" sz="1200" i="1" dirty="0" smtClean="0">
                <a:latin typeface="Times New Roman" pitchFamily="18" charset="0"/>
                <a:cs typeface="Times New Roman" pitchFamily="18" charset="0"/>
              </a:rPr>
              <a:t>Manufacturing &amp; Service Operations Management,</a:t>
            </a:r>
            <a:r>
              <a:rPr lang="en-US" sz="1200" dirty="0" smtClean="0">
                <a:latin typeface="Times New Roman" pitchFamily="18" charset="0"/>
                <a:cs typeface="Times New Roman" pitchFamily="18" charset="0"/>
              </a:rPr>
              <a:t> 24(2), pp.938-955.</a:t>
            </a:r>
          </a:p>
          <a:p>
            <a:pPr algn="just">
              <a:lnSpc>
                <a:spcPct val="150000"/>
              </a:lnSpc>
            </a:pPr>
            <a:r>
              <a:rPr lang="en-GB" sz="1200" dirty="0" smtClean="0">
                <a:latin typeface="Times New Roman" pitchFamily="18" charset="0"/>
                <a:cs typeface="Times New Roman" pitchFamily="18" charset="0"/>
              </a:rPr>
              <a:t>Cottrell, S. (2019) The Study Skills Handbook. 5th ed. London: Red Globe Press.</a:t>
            </a:r>
            <a:endParaRPr lang="en-US" sz="1200" dirty="0" smtClean="0">
              <a:latin typeface="Times New Roman" pitchFamily="18" charset="0"/>
              <a:cs typeface="Times New Roman" pitchFamily="18" charset="0"/>
            </a:endParaRPr>
          </a:p>
          <a:p>
            <a:pPr algn="just">
              <a:lnSpc>
                <a:spcPct val="150000"/>
              </a:lnSpc>
            </a:pPr>
            <a:r>
              <a:rPr lang="en-US" sz="1200" dirty="0" smtClean="0">
                <a:latin typeface="Times New Roman" pitchFamily="18" charset="0"/>
                <a:cs typeface="Times New Roman" pitchFamily="18" charset="0"/>
              </a:rPr>
              <a:t>Dancer, S.J. and Kramer, A., 2019. Four steps to clean hospitals: LOOK, PLAN, CLEAN and DRY. </a:t>
            </a:r>
            <a:r>
              <a:rPr lang="en-US" sz="1200" i="1" dirty="0" smtClean="0">
                <a:latin typeface="Times New Roman" pitchFamily="18" charset="0"/>
                <a:cs typeface="Times New Roman" pitchFamily="18" charset="0"/>
              </a:rPr>
              <a:t>Journal of Hospital Infection</a:t>
            </a:r>
            <a:r>
              <a:rPr lang="en-US" sz="1200" dirty="0" smtClean="0">
                <a:latin typeface="Times New Roman" pitchFamily="18" charset="0"/>
                <a:cs typeface="Times New Roman" pitchFamily="18" charset="0"/>
              </a:rPr>
              <a:t>, 103(1), pp.e1-e8.</a:t>
            </a:r>
          </a:p>
          <a:p>
            <a:pPr algn="just">
              <a:lnSpc>
                <a:spcPct val="150000"/>
              </a:lnSpc>
            </a:pPr>
            <a:r>
              <a:rPr lang="en-GB" sz="1200" dirty="0" smtClean="0">
                <a:latin typeface="Times New Roman" pitchFamily="18" charset="0"/>
                <a:cs typeface="Times New Roman" pitchFamily="18" charset="0"/>
              </a:rPr>
              <a:t>Gov.UK, 2024. </a:t>
            </a:r>
            <a:endParaRPr lang="en-US" sz="1200" dirty="0" smtClean="0">
              <a:latin typeface="Times New Roman" pitchFamily="18" charset="0"/>
              <a:cs typeface="Times New Roman" pitchFamily="18" charset="0"/>
            </a:endParaRPr>
          </a:p>
          <a:p>
            <a:pPr algn="just">
              <a:lnSpc>
                <a:spcPct val="150000"/>
              </a:lnSpc>
            </a:pPr>
            <a:r>
              <a:rPr lang="en-US" sz="1200" dirty="0" err="1" smtClean="0">
                <a:latin typeface="Times New Roman" pitchFamily="18" charset="0"/>
                <a:cs typeface="Times New Roman" pitchFamily="18" charset="0"/>
              </a:rPr>
              <a:t>Landstad</a:t>
            </a:r>
            <a:r>
              <a:rPr lang="en-US" sz="1200" dirty="0" smtClean="0">
                <a:latin typeface="Times New Roman" pitchFamily="18" charset="0"/>
                <a:cs typeface="Times New Roman" pitchFamily="18" charset="0"/>
              </a:rPr>
              <a:t>, B.J., </a:t>
            </a:r>
            <a:r>
              <a:rPr lang="en-US" sz="1200" dirty="0" err="1" smtClean="0">
                <a:latin typeface="Times New Roman" pitchFamily="18" charset="0"/>
                <a:cs typeface="Times New Roman" pitchFamily="18" charset="0"/>
              </a:rPr>
              <a:t>Vinberg</a:t>
            </a:r>
            <a:r>
              <a:rPr lang="en-US" sz="1200" dirty="0" smtClean="0">
                <a:latin typeface="Times New Roman" pitchFamily="18" charset="0"/>
                <a:cs typeface="Times New Roman" pitchFamily="18" charset="0"/>
              </a:rPr>
              <a:t>, S., </a:t>
            </a:r>
            <a:r>
              <a:rPr lang="en-US" sz="1200" dirty="0" err="1" smtClean="0">
                <a:latin typeface="Times New Roman" pitchFamily="18" charset="0"/>
                <a:cs typeface="Times New Roman" pitchFamily="18" charset="0"/>
              </a:rPr>
              <a:t>Rahme</a:t>
            </a:r>
            <a:r>
              <a:rPr lang="en-US" sz="1200" dirty="0" smtClean="0">
                <a:latin typeface="Times New Roman" pitchFamily="18" charset="0"/>
                <a:cs typeface="Times New Roman" pitchFamily="18" charset="0"/>
              </a:rPr>
              <a:t>, A., </a:t>
            </a:r>
            <a:r>
              <a:rPr lang="en-US" sz="1200" dirty="0" err="1" smtClean="0">
                <a:latin typeface="Times New Roman" pitchFamily="18" charset="0"/>
                <a:cs typeface="Times New Roman" pitchFamily="18" charset="0"/>
              </a:rPr>
              <a:t>Vigren</a:t>
            </a:r>
            <a:r>
              <a:rPr lang="en-US" sz="1200" dirty="0" smtClean="0">
                <a:latin typeface="Times New Roman" pitchFamily="18" charset="0"/>
                <a:cs typeface="Times New Roman" pitchFamily="18" charset="0"/>
              </a:rPr>
              <a:t>, G. and </a:t>
            </a:r>
            <a:r>
              <a:rPr lang="en-US" sz="1200" dirty="0" err="1" smtClean="0">
                <a:latin typeface="Times New Roman" pitchFamily="18" charset="0"/>
                <a:cs typeface="Times New Roman" pitchFamily="18" charset="0"/>
              </a:rPr>
              <a:t>Hagqvist</a:t>
            </a:r>
            <a:r>
              <a:rPr lang="en-US" sz="1200" dirty="0" smtClean="0">
                <a:latin typeface="Times New Roman" pitchFamily="18" charset="0"/>
                <a:cs typeface="Times New Roman" pitchFamily="18" charset="0"/>
              </a:rPr>
              <a:t>, E., (2022). Management by values: A qualitative study of how small business owners in the cleaning sector view and implement their employer responsibilities with respect to occupational safety and health management. </a:t>
            </a:r>
            <a:r>
              <a:rPr lang="en-US" sz="1200" i="1" dirty="0" smtClean="0">
                <a:latin typeface="Times New Roman" pitchFamily="18" charset="0"/>
                <a:cs typeface="Times New Roman" pitchFamily="18" charset="0"/>
              </a:rPr>
              <a:t>Safety Science</a:t>
            </a:r>
            <a:r>
              <a:rPr lang="en-US" sz="1200" dirty="0" smtClean="0">
                <a:latin typeface="Times New Roman" pitchFamily="18" charset="0"/>
                <a:cs typeface="Times New Roman" pitchFamily="18" charset="0"/>
              </a:rPr>
              <a:t>, 148, p.105649.</a:t>
            </a:r>
          </a:p>
          <a:p>
            <a:pPr algn="just">
              <a:lnSpc>
                <a:spcPct val="150000"/>
              </a:lnSpc>
            </a:pPr>
            <a:r>
              <a:rPr lang="en-US" sz="1200" dirty="0" smtClean="0">
                <a:latin typeface="Times New Roman" pitchFamily="18" charset="0"/>
                <a:cs typeface="Times New Roman" pitchFamily="18" charset="0"/>
              </a:rPr>
              <a:t>Mejia, C., </a:t>
            </a:r>
            <a:r>
              <a:rPr lang="en-US" sz="1200" dirty="0" err="1" smtClean="0">
                <a:latin typeface="Times New Roman" pitchFamily="18" charset="0"/>
                <a:cs typeface="Times New Roman" pitchFamily="18" charset="0"/>
              </a:rPr>
              <a:t>Ciarlante</a:t>
            </a:r>
            <a:r>
              <a:rPr lang="en-US" sz="1200" dirty="0" smtClean="0">
                <a:latin typeface="Times New Roman" pitchFamily="18" charset="0"/>
                <a:cs typeface="Times New Roman" pitchFamily="18" charset="0"/>
              </a:rPr>
              <a:t>, K. and </a:t>
            </a:r>
            <a:r>
              <a:rPr lang="en-US" sz="1200" dirty="0" err="1" smtClean="0">
                <a:latin typeface="Times New Roman" pitchFamily="18" charset="0"/>
                <a:cs typeface="Times New Roman" pitchFamily="18" charset="0"/>
              </a:rPr>
              <a:t>Chheda</a:t>
            </a:r>
            <a:r>
              <a:rPr lang="en-US" sz="1200" dirty="0" smtClean="0">
                <a:latin typeface="Times New Roman" pitchFamily="18" charset="0"/>
                <a:cs typeface="Times New Roman" pitchFamily="18" charset="0"/>
              </a:rPr>
              <a:t>, K., (2021). A wearable technology solution and research agenda for housekeeper safety and health. </a:t>
            </a:r>
            <a:r>
              <a:rPr lang="en-US" sz="1200" i="1" dirty="0" smtClean="0">
                <a:latin typeface="Times New Roman" pitchFamily="18" charset="0"/>
                <a:cs typeface="Times New Roman" pitchFamily="18" charset="0"/>
              </a:rPr>
              <a:t>International Journal of Contemporary Hospitality Management,</a:t>
            </a:r>
            <a:r>
              <a:rPr lang="en-US" sz="1200" dirty="0" smtClean="0">
                <a:latin typeface="Times New Roman" pitchFamily="18" charset="0"/>
                <a:cs typeface="Times New Roman" pitchFamily="18" charset="0"/>
              </a:rPr>
              <a:t> 33(10), pp.3223-3255.</a:t>
            </a:r>
          </a:p>
          <a:p>
            <a:pPr algn="just">
              <a:lnSpc>
                <a:spcPct val="150000"/>
              </a:lnSpc>
            </a:pPr>
            <a:r>
              <a:rPr lang="en-US" sz="1200" dirty="0" err="1" smtClean="0">
                <a:latin typeface="Times New Roman" pitchFamily="18" charset="0"/>
                <a:cs typeface="Times New Roman" pitchFamily="18" charset="0"/>
              </a:rPr>
              <a:t>Rawal</a:t>
            </a:r>
            <a:r>
              <a:rPr lang="en-US" sz="1200" dirty="0" smtClean="0">
                <a:latin typeface="Times New Roman" pitchFamily="18" charset="0"/>
                <a:cs typeface="Times New Roman" pitchFamily="18" charset="0"/>
              </a:rPr>
              <a:t>, Y.S., Pal, S., </a:t>
            </a:r>
            <a:r>
              <a:rPr lang="en-US" sz="1200" dirty="0" err="1" smtClean="0">
                <a:latin typeface="Times New Roman" pitchFamily="18" charset="0"/>
                <a:cs typeface="Times New Roman" pitchFamily="18" charset="0"/>
              </a:rPr>
              <a:t>Bagchi</a:t>
            </a:r>
            <a:r>
              <a:rPr lang="en-US" sz="1200" dirty="0" smtClean="0">
                <a:latin typeface="Times New Roman" pitchFamily="18" charset="0"/>
                <a:cs typeface="Times New Roman" pitchFamily="18" charset="0"/>
              </a:rPr>
              <a:t>, P. and </a:t>
            </a:r>
            <a:r>
              <a:rPr lang="en-US" sz="1200" dirty="0" err="1" smtClean="0">
                <a:latin typeface="Times New Roman" pitchFamily="18" charset="0"/>
                <a:cs typeface="Times New Roman" pitchFamily="18" charset="0"/>
              </a:rPr>
              <a:t>Dani</a:t>
            </a:r>
            <a:r>
              <a:rPr lang="en-US" sz="1200" dirty="0" smtClean="0">
                <a:latin typeface="Times New Roman" pitchFamily="18" charset="0"/>
                <a:cs typeface="Times New Roman" pitchFamily="18" charset="0"/>
              </a:rPr>
              <a:t>, R., (2020). Hygiene and safety: A review of the hotel industry in the era of COVID-19 pandemic. </a:t>
            </a:r>
            <a:r>
              <a:rPr lang="en-US" sz="1200" i="1" dirty="0" smtClean="0">
                <a:latin typeface="Times New Roman" pitchFamily="18" charset="0"/>
                <a:cs typeface="Times New Roman" pitchFamily="18" charset="0"/>
              </a:rPr>
              <a:t>Bioscience Biotechnology Research Communications,</a:t>
            </a:r>
            <a:r>
              <a:rPr lang="en-US" sz="1200" dirty="0" smtClean="0">
                <a:latin typeface="Times New Roman" pitchFamily="18" charset="0"/>
                <a:cs typeface="Times New Roman" pitchFamily="18" charset="0"/>
              </a:rPr>
              <a:t> 13(10), pp.79-83.</a:t>
            </a:r>
          </a:p>
          <a:p>
            <a:pPr algn="just">
              <a:lnSpc>
                <a:spcPct val="150000"/>
              </a:lnSpc>
            </a:pPr>
            <a:r>
              <a:rPr lang="en-US" sz="1200" dirty="0" err="1" smtClean="0">
                <a:latin typeface="Times New Roman" pitchFamily="18" charset="0"/>
                <a:cs typeface="Times New Roman" pitchFamily="18" charset="0"/>
              </a:rPr>
              <a:t>Ruttenberg</a:t>
            </a:r>
            <a:r>
              <a:rPr lang="en-US" sz="1200" dirty="0" smtClean="0">
                <a:latin typeface="Times New Roman" pitchFamily="18" charset="0"/>
                <a:cs typeface="Times New Roman" pitchFamily="18" charset="0"/>
              </a:rPr>
              <a:t>, R. and Rice, C., (2019). Assessing the impact of health and safety training: Increased behavioral change and organizational performance. </a:t>
            </a:r>
            <a:r>
              <a:rPr lang="en-US" sz="1200" i="1" dirty="0" smtClean="0">
                <a:latin typeface="Times New Roman" pitchFamily="18" charset="0"/>
                <a:cs typeface="Times New Roman" pitchFamily="18" charset="0"/>
              </a:rPr>
              <a:t>American Journal of Industrial Medicine</a:t>
            </a:r>
            <a:r>
              <a:rPr lang="en-US" sz="1200" dirty="0" smtClean="0">
                <a:latin typeface="Times New Roman" pitchFamily="18" charset="0"/>
                <a:cs typeface="Times New Roman" pitchFamily="18" charset="0"/>
              </a:rPr>
              <a:t>, 62(11), pp.986-995.</a:t>
            </a:r>
          </a:p>
          <a:p>
            <a:pPr algn="just">
              <a:lnSpc>
                <a:spcPct val="150000"/>
              </a:lnSpc>
            </a:pPr>
            <a:r>
              <a:rPr lang="en-GB" sz="1200" dirty="0" err="1" smtClean="0">
                <a:latin typeface="Times New Roman" pitchFamily="18" charset="0"/>
                <a:cs typeface="Times New Roman" pitchFamily="18" charset="0"/>
              </a:rPr>
              <a:t>Wijoyo</a:t>
            </a:r>
            <a:r>
              <a:rPr lang="en-GB" sz="1200" dirty="0" smtClean="0">
                <a:latin typeface="Times New Roman" pitchFamily="18" charset="0"/>
                <a:cs typeface="Times New Roman" pitchFamily="18" charset="0"/>
              </a:rPr>
              <a:t>, T.A., (2023). </a:t>
            </a:r>
            <a:r>
              <a:rPr lang="en-GB" sz="1200" dirty="0" err="1" smtClean="0">
                <a:latin typeface="Times New Roman" pitchFamily="18" charset="0"/>
                <a:cs typeface="Times New Roman" pitchFamily="18" charset="0"/>
              </a:rPr>
              <a:t>Operasional</a:t>
            </a:r>
            <a:r>
              <a:rPr lang="en-GB" sz="1200" dirty="0" smtClean="0">
                <a:latin typeface="Times New Roman" pitchFamily="18" charset="0"/>
                <a:cs typeface="Times New Roman" pitchFamily="18" charset="0"/>
              </a:rPr>
              <a:t> </a:t>
            </a:r>
            <a:r>
              <a:rPr lang="en-GB" sz="1200" dirty="0" err="1" smtClean="0">
                <a:latin typeface="Times New Roman" pitchFamily="18" charset="0"/>
                <a:cs typeface="Times New Roman" pitchFamily="18" charset="0"/>
              </a:rPr>
              <a:t>Departemen</a:t>
            </a:r>
            <a:r>
              <a:rPr lang="en-GB" sz="1200" dirty="0" smtClean="0">
                <a:latin typeface="Times New Roman" pitchFamily="18" charset="0"/>
                <a:cs typeface="Times New Roman" pitchFamily="18" charset="0"/>
              </a:rPr>
              <a:t> Housekeeping Di </a:t>
            </a:r>
            <a:r>
              <a:rPr lang="en-GB" sz="1200" dirty="0" err="1" smtClean="0">
                <a:latin typeface="Times New Roman" pitchFamily="18" charset="0"/>
                <a:cs typeface="Times New Roman" pitchFamily="18" charset="0"/>
              </a:rPr>
              <a:t>Dalam</a:t>
            </a:r>
            <a:r>
              <a:rPr lang="en-GB" sz="1200" dirty="0" smtClean="0">
                <a:latin typeface="Times New Roman" pitchFamily="18" charset="0"/>
                <a:cs typeface="Times New Roman" pitchFamily="18" charset="0"/>
              </a:rPr>
              <a:t> Hotel. </a:t>
            </a:r>
            <a:r>
              <a:rPr lang="en-GB" sz="1200" i="1" dirty="0" smtClean="0">
                <a:latin typeface="Times New Roman" pitchFamily="18" charset="0"/>
                <a:cs typeface="Times New Roman" pitchFamily="18" charset="0"/>
              </a:rPr>
              <a:t>BADAN PENERBIT STIEPARI PRESS</a:t>
            </a:r>
            <a:r>
              <a:rPr lang="en-GB" sz="1200" dirty="0" smtClean="0">
                <a:latin typeface="Times New Roman" pitchFamily="18" charset="0"/>
                <a:cs typeface="Times New Roman" pitchFamily="18" charset="0"/>
              </a:rPr>
              <a:t>, pp.1-92.</a:t>
            </a:r>
            <a:endParaRPr lang="en-US" sz="1200" dirty="0" smtClean="0">
              <a:latin typeface="Times New Roman" pitchFamily="18" charset="0"/>
              <a:cs typeface="Times New Roman" pitchFamily="18" charset="0"/>
            </a:endParaRPr>
          </a:p>
          <a:p>
            <a:pPr algn="just">
              <a:lnSpc>
                <a:spcPct val="150000"/>
              </a:lnSpc>
            </a:pPr>
            <a:endParaRPr lang="en-US" sz="1200" dirty="0">
              <a:latin typeface="Times New Roman" pitchFamily="18" charset="0"/>
              <a:cs typeface="Times New Roman" pitchFamily="18" charset="0"/>
            </a:endParaRPr>
          </a:p>
          <a:p>
            <a:pPr algn="just">
              <a:lnSpc>
                <a:spcPct val="150000"/>
              </a:lnSpc>
            </a:pPr>
            <a:endParaRPr lang="en-US" sz="1200" dirty="0">
              <a:latin typeface="Times New Roman" pitchFamily="18" charset="0"/>
              <a:cs typeface="Times New Roman" pitchFamily="18"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p:cNvPicPr>
            <a:picLocks noChangeAspect="1" noChangeArrowheads="1"/>
          </p:cNvPicPr>
          <p:nvPr/>
        </p:nvPicPr>
        <p:blipFill>
          <a:blip r:embed="rId2"/>
          <a:srcRect/>
          <a:stretch>
            <a:fillRect/>
          </a:stretch>
        </p:blipFill>
        <p:spPr bwMode="auto">
          <a:xfrm>
            <a:off x="0" y="0"/>
            <a:ext cx="9144000" cy="6858000"/>
          </a:xfrm>
          <a:prstGeom prst="rect">
            <a:avLst/>
          </a:prstGeom>
          <a:noFill/>
          <a:ln w="9525">
            <a:noFill/>
            <a:miter lim="800000"/>
            <a:headEnd/>
            <a:tailEnd/>
          </a:ln>
          <a:effec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27</TotalTime>
  <Words>1467</Words>
  <Application>Microsoft Office PowerPoint</Application>
  <PresentationFormat>On-screen Show (4:3)</PresentationFormat>
  <Paragraphs>67</Paragraphs>
  <Slides>13</Slides>
  <Notes>9</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 Academic Discipline of Hospitality and Tourism Management</vt:lpstr>
      <vt:lpstr>Introduction</vt:lpstr>
      <vt:lpstr>Health and safety importance in the hotel industry </vt:lpstr>
      <vt:lpstr>Relevance of training and development for the housekeeping staff</vt:lpstr>
      <vt:lpstr>The housekeeping practices regarding safety practices in the hotel industry </vt:lpstr>
      <vt:lpstr>The housekeeping practices regarding safety practices in the hotel industry (cont.) </vt:lpstr>
      <vt:lpstr>The role of managers in promoting best practices regarding housekeeping safety  </vt:lpstr>
      <vt:lpstr>The role of managers in promoting best practices regarding housekeeping safety  (cont.) </vt:lpstr>
      <vt:lpstr>Types of training programmes for housekeeping team members regarding safety issues   </vt:lpstr>
      <vt:lpstr>Step-by-step process of the room cleaning process through safety measurements  </vt:lpstr>
      <vt:lpstr>Conclusion </vt:lpstr>
      <vt:lpstr>References </vt:lpstr>
      <vt:lpstr>Slide 13</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Discipline of Hospitality and Tourism Management</dc:title>
  <dc:creator>USER</dc:creator>
  <cp:lastModifiedBy>USER</cp:lastModifiedBy>
  <cp:revision>23</cp:revision>
  <dcterms:created xsi:type="dcterms:W3CDTF">2024-02-07T13:09:34Z</dcterms:created>
  <dcterms:modified xsi:type="dcterms:W3CDTF">2024-02-07T14:18:02Z</dcterms:modified>
</cp:coreProperties>
</file>