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3"/>
  </p:notesMasterIdLst>
  <p:sldIdLst>
    <p:sldId id="310" r:id="rId2"/>
    <p:sldId id="287" r:id="rId3"/>
    <p:sldId id="286" r:id="rId4"/>
    <p:sldId id="288" r:id="rId5"/>
    <p:sldId id="258" r:id="rId6"/>
    <p:sldId id="274" r:id="rId7"/>
    <p:sldId id="291" r:id="rId8"/>
    <p:sldId id="292" r:id="rId9"/>
    <p:sldId id="293" r:id="rId10"/>
    <p:sldId id="307" r:id="rId11"/>
    <p:sldId id="308" r:id="rId12"/>
    <p:sldId id="290" r:id="rId13"/>
    <p:sldId id="264" r:id="rId14"/>
    <p:sldId id="280" r:id="rId15"/>
    <p:sldId id="289" r:id="rId16"/>
    <p:sldId id="309" r:id="rId17"/>
    <p:sldId id="269" r:id="rId18"/>
    <p:sldId id="270" r:id="rId19"/>
    <p:sldId id="257" r:id="rId20"/>
    <p:sldId id="271" r:id="rId21"/>
    <p:sldId id="273" r:id="rId22"/>
    <p:sldId id="272" r:id="rId23"/>
    <p:sldId id="260" r:id="rId24"/>
    <p:sldId id="267" r:id="rId25"/>
    <p:sldId id="261" r:id="rId26"/>
    <p:sldId id="268" r:id="rId27"/>
    <p:sldId id="262" r:id="rId28"/>
    <p:sldId id="266" r:id="rId29"/>
    <p:sldId id="263" r:id="rId30"/>
    <p:sldId id="265" r:id="rId31"/>
    <p:sldId id="275" r:id="rId32"/>
    <p:sldId id="277" r:id="rId33"/>
    <p:sldId id="276" r:id="rId34"/>
    <p:sldId id="281" r:id="rId35"/>
    <p:sldId id="294" r:id="rId36"/>
    <p:sldId id="311" r:id="rId37"/>
    <p:sldId id="312" r:id="rId38"/>
    <p:sldId id="298" r:id="rId39"/>
    <p:sldId id="314" r:id="rId40"/>
    <p:sldId id="284" r:id="rId41"/>
    <p:sldId id="313"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6220" autoAdjust="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11F6ED7-1A7B-45CF-BAA2-7A8423F4B1BE}" type="datetimeFigureOut">
              <a:rPr lang="en-GB" smtClean="0"/>
              <a:pPr/>
              <a:t>16/09/2015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8584AAA-5C38-4367-9461-A98D81995A1F}" type="slidenum">
              <a:rPr lang="en-GB" smtClean="0"/>
              <a:pPr/>
              <a:t>‹#›</a:t>
            </a:fld>
            <a:endParaRPr lang="en-GB"/>
          </a:p>
        </p:txBody>
      </p:sp>
    </p:spTree>
    <p:extLst>
      <p:ext uri="{BB962C8B-B14F-4D97-AF65-F5344CB8AC3E}">
        <p14:creationId xmlns:p14="http://schemas.microsoft.com/office/powerpoint/2010/main" val="3423919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584AAA-5C38-4367-9461-A98D81995A1F}"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584AAA-5C38-4367-9461-A98D81995A1F}" type="slidenum">
              <a:rPr lang="en-GB" smtClean="0"/>
              <a:pPr/>
              <a:t>9</a:t>
            </a:fld>
            <a:endParaRPr lang="en-GB"/>
          </a:p>
        </p:txBody>
      </p:sp>
    </p:spTree>
    <p:extLst>
      <p:ext uri="{BB962C8B-B14F-4D97-AF65-F5344CB8AC3E}">
        <p14:creationId xmlns:p14="http://schemas.microsoft.com/office/powerpoint/2010/main" val="1240239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bwMode="auto">
          <a:xfrm>
            <a:off x="917575" y="744538"/>
            <a:ext cx="4962525" cy="3722687"/>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Rectangle 3"/>
          <p:cNvSpPr>
            <a:spLocks noGrp="1" noChangeArrowheads="1"/>
          </p:cNvSpPr>
          <p:nvPr>
            <p:ph type="body" idx="1"/>
          </p:nvPr>
        </p:nvSpPr>
        <p:spPr bwMode="auto">
          <a:xfrm>
            <a:off x="906357" y="4715153"/>
            <a:ext cx="4984962" cy="446698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lstStyle/>
          <a:p>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spect="1" noChangeArrowheads="1" noTextEdit="1"/>
          </p:cNvSpPr>
          <p:nvPr>
            <p:ph type="sldImg"/>
          </p:nvPr>
        </p:nvSpPr>
        <p:spPr bwMode="auto">
          <a:xfrm>
            <a:off x="917575" y="744538"/>
            <a:ext cx="4962525" cy="3722687"/>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Rectangle 3"/>
          <p:cNvSpPr>
            <a:spLocks noGrp="1" noChangeArrowheads="1"/>
          </p:cNvSpPr>
          <p:nvPr>
            <p:ph type="body" idx="1"/>
          </p:nvPr>
        </p:nvSpPr>
        <p:spPr bwMode="auto">
          <a:xfrm>
            <a:off x="906357" y="4715153"/>
            <a:ext cx="4984962" cy="446698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lstStyle/>
          <a:p>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9/16/2015</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9/16/2015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9/16/2015</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9/16/2015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9/16/2015</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latin typeface="Arial" panose="020B0604020202020204" pitchFamily="34" charset="0"/>
                <a:cs typeface="Arial" panose="020B0604020202020204" pitchFamily="34" charset="0"/>
              </a:rPr>
              <a:t>Overview</a:t>
            </a:r>
          </a:p>
          <a:p>
            <a:pPr>
              <a:lnSpc>
                <a:spcPct val="130000"/>
              </a:lnSpc>
            </a:pPr>
            <a:r>
              <a:rPr lang="en-US" altLang="en-US" sz="2800" dirty="0">
                <a:latin typeface="Arial" panose="020B0604020202020204" pitchFamily="34" charset="0"/>
                <a:cs typeface="Arial" panose="020B0604020202020204" pitchFamily="34" charset="0"/>
              </a:rPr>
              <a:t>Equipment</a:t>
            </a:r>
          </a:p>
          <a:p>
            <a:pPr>
              <a:lnSpc>
                <a:spcPct val="130000"/>
              </a:lnSpc>
            </a:pPr>
            <a:r>
              <a:rPr lang="en-US" altLang="en-US" sz="2800" dirty="0" smtClean="0">
                <a:latin typeface="Arial" panose="020B0604020202020204" pitchFamily="34" charset="0"/>
                <a:cs typeface="Arial" panose="020B0604020202020204" pitchFamily="34" charset="0"/>
              </a:rPr>
              <a:t>Basic Principles, definitions and rules </a:t>
            </a:r>
          </a:p>
          <a:p>
            <a:pPr>
              <a:lnSpc>
                <a:spcPct val="130000"/>
              </a:lnSpc>
            </a:pPr>
            <a:r>
              <a:rPr lang="en-US" altLang="en-US" sz="2800" dirty="0" smtClean="0">
                <a:latin typeface="Arial" panose="020B0604020202020204" pitchFamily="34" charset="0"/>
                <a:cs typeface="Arial" panose="020B0604020202020204" pitchFamily="34" charset="0"/>
              </a:rPr>
              <a:t>Setting up the instrument, observation</a:t>
            </a:r>
            <a:r>
              <a:rPr lang="en-US" altLang="en-US" sz="2800" dirty="0">
                <a:latin typeface="Arial" panose="020B0604020202020204" pitchFamily="34" charset="0"/>
                <a:cs typeface="Arial" panose="020B0604020202020204" pitchFamily="34" charset="0"/>
              </a:rPr>
              <a:t>, Field Notes, and Computation</a:t>
            </a:r>
          </a:p>
          <a:p>
            <a:pPr>
              <a:lnSpc>
                <a:spcPct val="130000"/>
              </a:lnSpc>
            </a:pPr>
            <a:r>
              <a:rPr lang="en-US" altLang="en-US" sz="2800" dirty="0">
                <a:latin typeface="Arial" panose="020B0604020202020204" pitchFamily="34" charset="0"/>
                <a:cs typeface="Arial" panose="020B0604020202020204" pitchFamily="34" charset="0"/>
              </a:rPr>
              <a:t>Errors and </a:t>
            </a:r>
            <a:r>
              <a:rPr lang="en-US" altLang="en-US" sz="2800" dirty="0" smtClean="0">
                <a:latin typeface="Arial" panose="020B0604020202020204" pitchFamily="34" charset="0"/>
                <a:cs typeface="Arial" panose="020B0604020202020204" pitchFamily="34" charset="0"/>
              </a:rPr>
              <a:t>effects</a:t>
            </a:r>
            <a:endParaRPr lang="en-US" altLang="en-US" sz="2800" dirty="0">
              <a:latin typeface="Arial" panose="020B0604020202020204" pitchFamily="34" charset="0"/>
              <a:cs typeface="Arial" panose="020B0604020202020204" pitchFamily="34" charset="0"/>
            </a:endParaRPr>
          </a:p>
          <a:p>
            <a:endParaRPr lang="en-GB" dirty="0"/>
          </a:p>
        </p:txBody>
      </p:sp>
      <p:sp>
        <p:nvSpPr>
          <p:cNvPr id="3" name="Title 2"/>
          <p:cNvSpPr>
            <a:spLocks noGrp="1"/>
          </p:cNvSpPr>
          <p:nvPr>
            <p:ph type="title"/>
          </p:nvPr>
        </p:nvSpPr>
        <p:spPr/>
        <p:txBody>
          <a:bodyPr>
            <a:normAutofit/>
          </a:bodyPr>
          <a:lstStyle/>
          <a:p>
            <a:r>
              <a:rPr lang="en-GB" sz="3600" b="0" dirty="0" smtClean="0">
                <a:solidFill>
                  <a:schemeClr val="tx1"/>
                </a:solidFill>
                <a:effectLst/>
                <a:latin typeface="Arial" panose="020B0604020202020204" pitchFamily="34" charset="0"/>
                <a:cs typeface="Arial" panose="020B0604020202020204" pitchFamily="34" charset="0"/>
              </a:rPr>
              <a:t>Basic Principles of Levelling </a:t>
            </a:r>
            <a:endParaRPr lang="en-GB" sz="3600" b="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82736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en-GB" sz="2600" dirty="0" smtClean="0">
                <a:latin typeface="Arial" pitchFamily="34" charset="0"/>
                <a:cs typeface="Arial" pitchFamily="34" charset="0"/>
              </a:rPr>
              <a:t>Categorised loosely as;</a:t>
            </a:r>
          </a:p>
          <a:p>
            <a:pPr marL="850392" lvl="1" indent="-457200">
              <a:buFont typeface="+mj-lt"/>
              <a:buAutoNum type="arabicPeriod"/>
            </a:pPr>
            <a:r>
              <a:rPr lang="en-GB" sz="2600" dirty="0" smtClean="0">
                <a:latin typeface="Arial" pitchFamily="34" charset="0"/>
                <a:cs typeface="Arial" pitchFamily="34" charset="0"/>
              </a:rPr>
              <a:t>Automatic Levels; sets out a horizontal plane automatically using an automatic compensator.</a:t>
            </a:r>
          </a:p>
          <a:p>
            <a:pPr marL="850392" lvl="1" indent="-457200">
              <a:buFont typeface="+mj-lt"/>
              <a:buAutoNum type="arabicPeriod"/>
            </a:pPr>
            <a:r>
              <a:rPr lang="en-GB" sz="2600" dirty="0" smtClean="0">
                <a:latin typeface="Arial" pitchFamily="34" charset="0"/>
                <a:cs typeface="Arial" pitchFamily="34" charset="0"/>
              </a:rPr>
              <a:t>Digital Levels; also automatic establishing and storing the elevation using a bar coded staff on an LCD screen.</a:t>
            </a:r>
            <a:endParaRPr lang="en-GB" sz="2600" dirty="0">
              <a:latin typeface="Arial" pitchFamily="34" charset="0"/>
              <a:cs typeface="Arial" pitchFamily="34" charset="0"/>
            </a:endParaRPr>
          </a:p>
        </p:txBody>
      </p:sp>
      <p:sp>
        <p:nvSpPr>
          <p:cNvPr id="5" name="Title 4"/>
          <p:cNvSpPr>
            <a:spLocks noGrp="1"/>
          </p:cNvSpPr>
          <p:nvPr>
            <p:ph type="title"/>
          </p:nvPr>
        </p:nvSpPr>
        <p:spPr/>
        <p:txBody>
          <a:bodyPr>
            <a:normAutofit/>
          </a:bodyPr>
          <a:lstStyle/>
          <a:p>
            <a:r>
              <a:rPr lang="en-GB" sz="3600" b="0" dirty="0" smtClean="0">
                <a:solidFill>
                  <a:schemeClr val="tx1"/>
                </a:solidFill>
                <a:effectLst/>
                <a:latin typeface="Arial" pitchFamily="34" charset="0"/>
                <a:cs typeface="Arial" pitchFamily="34" charset="0"/>
              </a:rPr>
              <a:t>Levelling instruments</a:t>
            </a:r>
            <a:endParaRPr lang="en-GB" sz="3600" b="0" dirty="0">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7311123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Grp="1" noChangeAspect="1" noChangeArrowheads="1"/>
          </p:cNvPicPr>
          <p:nvPr>
            <p:ph sz="half" idx="1"/>
          </p:nvPr>
        </p:nvPicPr>
        <p:blipFill rotWithShape="1">
          <a:blip r:embed="rId2" cstate="print">
            <a:extLst>
              <a:ext uri="{28A0092B-C50C-407E-A947-70E740481C1C}">
                <a14:useLocalDpi xmlns:a14="http://schemas.microsoft.com/office/drawing/2010/main" val="0"/>
              </a:ext>
            </a:extLst>
          </a:blip>
          <a:srcRect r="3000" b="2222"/>
          <a:stretch/>
        </p:blipFill>
        <p:spPr bwMode="auto">
          <a:xfrm>
            <a:off x="533400" y="1981200"/>
            <a:ext cx="3695700" cy="279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828800"/>
            <a:ext cx="3429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sz="3600" b="0" dirty="0" smtClean="0">
                <a:solidFill>
                  <a:schemeClr val="bg1"/>
                </a:solidFill>
                <a:effectLst/>
                <a:latin typeface="Arial" pitchFamily="34" charset="0"/>
                <a:cs typeface="Arial" pitchFamily="34" charset="0"/>
              </a:rPr>
              <a:t>Levelling instruments</a:t>
            </a:r>
            <a:endParaRPr lang="en-GB" sz="3600" b="0" dirty="0">
              <a:solidFill>
                <a:schemeClr val="bg1"/>
              </a:solidFill>
              <a:effectLst/>
              <a:latin typeface="Arial" pitchFamily="34" charset="0"/>
              <a:cs typeface="Arial" pitchFamily="34" charset="0"/>
            </a:endParaRPr>
          </a:p>
        </p:txBody>
      </p:sp>
    </p:spTree>
    <p:extLst>
      <p:ext uri="{BB962C8B-B14F-4D97-AF65-F5344CB8AC3E}">
        <p14:creationId xmlns:p14="http://schemas.microsoft.com/office/powerpoint/2010/main" val="3544020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981200"/>
            <a:ext cx="365760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t="3922" b="3922"/>
          <a:stretch>
            <a:fillRect/>
          </a:stretch>
        </p:blipFill>
        <p:spPr bwMode="auto">
          <a:xfrm>
            <a:off x="3352800" y="1981200"/>
            <a:ext cx="2457233"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sz="3600" b="0" dirty="0" smtClean="0">
                <a:solidFill>
                  <a:schemeClr val="bg1"/>
                </a:solidFill>
                <a:effectLst/>
                <a:latin typeface="Arial" pitchFamily="34" charset="0"/>
                <a:cs typeface="Arial" pitchFamily="34" charset="0"/>
              </a:rPr>
              <a:t>Level Tripod and levelling Staff</a:t>
            </a:r>
            <a:endParaRPr lang="en-GB" sz="3600" b="0" dirty="0">
              <a:solidFill>
                <a:schemeClr val="bg1"/>
              </a:solidFill>
              <a:effectLst/>
              <a:latin typeface="Arial" pitchFamily="34" charset="0"/>
              <a:cs typeface="Arial" pitchFamily="34" charset="0"/>
            </a:endParaRP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16075" y="1981200"/>
            <a:ext cx="30755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AutoShape 19"/>
          <p:cNvSpPr>
            <a:spLocks noChangeArrowheads="1"/>
          </p:cNvSpPr>
          <p:nvPr/>
        </p:nvSpPr>
        <p:spPr bwMode="auto">
          <a:xfrm flipH="1">
            <a:off x="6019800" y="2819400"/>
            <a:ext cx="1042988" cy="533400"/>
          </a:xfrm>
          <a:prstGeom prst="wedgeRectCallout">
            <a:avLst>
              <a:gd name="adj1" fmla="val -92773"/>
              <a:gd name="adj2" fmla="val 108014"/>
            </a:avLst>
          </a:prstGeom>
          <a:solidFill>
            <a:schemeClr val="bg1"/>
          </a:solidFill>
          <a:ln w="9525">
            <a:solidFill>
              <a:schemeClr val="tx2"/>
            </a:solidFill>
            <a:miter lim="800000"/>
            <a:headEnd/>
            <a:tailEnd/>
          </a:ln>
        </p:spPr>
        <p:txBody>
          <a:bodyPr anchor="ct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r>
              <a:rPr lang="en-US" altLang="en-US" dirty="0" smtClean="0"/>
              <a:t>1.422</a:t>
            </a:r>
            <a:endParaRPr lang="en-US" altLang="en-US" dirty="0"/>
          </a:p>
        </p:txBody>
      </p:sp>
    </p:spTree>
    <p:extLst>
      <p:ext uri="{BB962C8B-B14F-4D97-AF65-F5344CB8AC3E}">
        <p14:creationId xmlns:p14="http://schemas.microsoft.com/office/powerpoint/2010/main" val="8077698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p:cNvPicPr>
            <a:picLocks noGrp="1" noChangeAspect="1" noChangeArrowheads="1"/>
          </p:cNvPicPr>
          <p:nvPr>
            <p:ph sz="half" idx="1"/>
          </p:nvPr>
        </p:nvPicPr>
        <p:blipFill>
          <a:blip r:embed="rId3" cstate="print"/>
          <a:srcRect l="10263" t="8418" r="15842" b="9085"/>
          <a:stretch>
            <a:fillRect/>
          </a:stretch>
        </p:blipFill>
        <p:spPr bwMode="auto">
          <a:xfrm>
            <a:off x="304800" y="1143000"/>
            <a:ext cx="3429000" cy="4667250"/>
          </a:xfrm>
          <a:prstGeom prst="rect">
            <a:avLst/>
          </a:prstGeom>
          <a:noFill/>
          <a:ln w="9525">
            <a:noFill/>
            <a:miter lim="800000"/>
            <a:headEnd/>
            <a:tailEnd/>
          </a:ln>
        </p:spPr>
      </p:pic>
      <p:sp>
        <p:nvSpPr>
          <p:cNvPr id="9" name="Content Placeholder 8"/>
          <p:cNvSpPr>
            <a:spLocks noGrp="1"/>
          </p:cNvSpPr>
          <p:nvPr>
            <p:ph sz="half" idx="2"/>
          </p:nvPr>
        </p:nvSpPr>
        <p:spPr>
          <a:xfrm>
            <a:off x="3733800" y="1447800"/>
            <a:ext cx="5105400" cy="4525963"/>
          </a:xfrm>
        </p:spPr>
        <p:txBody>
          <a:bodyPr>
            <a:normAutofit fontScale="92500" lnSpcReduction="10000"/>
          </a:bodyPr>
          <a:lstStyle/>
          <a:p>
            <a:r>
              <a:rPr lang="en-GB" sz="2600" dirty="0" smtClean="0">
                <a:solidFill>
                  <a:schemeClr val="bg1"/>
                </a:solidFill>
                <a:latin typeface="Arial" panose="020B0604020202020204" pitchFamily="34" charset="0"/>
                <a:cs typeface="Arial" panose="020B0604020202020204" pitchFamily="34" charset="0"/>
              </a:rPr>
              <a:t>Used to take reading of height when sighting through the telescope.</a:t>
            </a:r>
          </a:p>
          <a:p>
            <a:r>
              <a:rPr lang="en-GB" sz="2600" dirty="0" smtClean="0">
                <a:solidFill>
                  <a:schemeClr val="bg1"/>
                </a:solidFill>
                <a:latin typeface="Arial" panose="020B0604020202020204" pitchFamily="34" charset="0"/>
                <a:cs typeface="Arial" panose="020B0604020202020204" pitchFamily="34" charset="0"/>
              </a:rPr>
              <a:t>Staff graduated metres read to the nearest 10 mm, </a:t>
            </a:r>
          </a:p>
          <a:p>
            <a:r>
              <a:rPr lang="en-GB" sz="2600" dirty="0" smtClean="0">
                <a:solidFill>
                  <a:schemeClr val="bg1"/>
                </a:solidFill>
                <a:latin typeface="Arial" panose="020B0604020202020204" pitchFamily="34" charset="0"/>
                <a:cs typeface="Arial" panose="020B0604020202020204" pitchFamily="34" charset="0"/>
              </a:rPr>
              <a:t>Estimated values to 1 mm by estimation or directly using a micrometer.</a:t>
            </a:r>
          </a:p>
          <a:p>
            <a:r>
              <a:rPr lang="en-GB" sz="2600" dirty="0" smtClean="0">
                <a:solidFill>
                  <a:schemeClr val="bg1"/>
                </a:solidFill>
                <a:latin typeface="Arial" panose="020B0604020202020204" pitchFamily="34" charset="0"/>
                <a:cs typeface="Arial" panose="020B0604020202020204" pitchFamily="34" charset="0"/>
              </a:rPr>
              <a:t>When reading staff needs to be vertical achieved by swing backward and forward, minimum reading is taken</a:t>
            </a:r>
            <a:r>
              <a:rPr lang="en-GB" dirty="0" smtClean="0">
                <a:solidFill>
                  <a:schemeClr val="bg1"/>
                </a:solidFill>
              </a:rPr>
              <a:t>. </a:t>
            </a:r>
          </a:p>
          <a:p>
            <a:endParaRPr lang="en-GB" dirty="0" smtClean="0"/>
          </a:p>
          <a:p>
            <a:endParaRPr lang="en-GB" dirty="0"/>
          </a:p>
        </p:txBody>
      </p:sp>
      <p:sp>
        <p:nvSpPr>
          <p:cNvPr id="2" name="Title 1"/>
          <p:cNvSpPr>
            <a:spLocks noGrp="1"/>
          </p:cNvSpPr>
          <p:nvPr>
            <p:ph type="title"/>
          </p:nvPr>
        </p:nvSpPr>
        <p:spPr>
          <a:xfrm>
            <a:off x="609600" y="304800"/>
            <a:ext cx="8229600" cy="1143000"/>
          </a:xfrm>
        </p:spPr>
        <p:txBody>
          <a:bodyPr>
            <a:normAutofit/>
          </a:bodyPr>
          <a:lstStyle/>
          <a:p>
            <a:r>
              <a:rPr lang="en-GB" sz="3600" b="0" dirty="0" smtClean="0">
                <a:solidFill>
                  <a:schemeClr val="bg1"/>
                </a:solidFill>
                <a:effectLst/>
                <a:latin typeface="Arial" pitchFamily="34" charset="0"/>
                <a:cs typeface="Arial" pitchFamily="34" charset="0"/>
              </a:rPr>
              <a:t>Levelling Staff</a:t>
            </a:r>
            <a:endParaRPr lang="en-GB" sz="3600" b="0" dirty="0">
              <a:solidFill>
                <a:schemeClr val="bg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Level Staff 1.JPG"/>
          <p:cNvPicPr>
            <a:picLocks noChangeAspect="1"/>
          </p:cNvPicPr>
          <p:nvPr/>
        </p:nvPicPr>
        <p:blipFill>
          <a:blip r:embed="rId2" cstate="print"/>
          <a:stretch>
            <a:fillRect/>
          </a:stretch>
        </p:blipFill>
        <p:spPr>
          <a:xfrm>
            <a:off x="1676400" y="1524000"/>
            <a:ext cx="1828800" cy="4193781"/>
          </a:xfrm>
          <a:prstGeom prst="rect">
            <a:avLst/>
          </a:prstGeom>
        </p:spPr>
      </p:pic>
      <p:pic>
        <p:nvPicPr>
          <p:cNvPr id="5" name="Content Placeholder 4" descr="Level Staff 1.JPG"/>
          <p:cNvPicPr>
            <a:picLocks noGrp="1" noChangeAspect="1"/>
          </p:cNvPicPr>
          <p:nvPr>
            <p:ph sz="half" idx="1"/>
          </p:nvPr>
        </p:nvPicPr>
        <p:blipFill>
          <a:blip r:embed="rId3" cstate="print"/>
          <a:stretch>
            <a:fillRect/>
          </a:stretch>
        </p:blipFill>
        <p:spPr>
          <a:xfrm>
            <a:off x="4419599" y="1600200"/>
            <a:ext cx="4094305" cy="4267200"/>
          </a:xfrm>
        </p:spPr>
      </p:pic>
      <p:sp>
        <p:nvSpPr>
          <p:cNvPr id="2" name="Title 1"/>
          <p:cNvSpPr>
            <a:spLocks noGrp="1"/>
          </p:cNvSpPr>
          <p:nvPr>
            <p:ph type="title"/>
          </p:nvPr>
        </p:nvSpPr>
        <p:spPr/>
        <p:txBody>
          <a:bodyPr>
            <a:normAutofit/>
          </a:bodyPr>
          <a:lstStyle/>
          <a:p>
            <a:r>
              <a:rPr lang="en-GB" sz="3600" b="0" dirty="0" smtClean="0">
                <a:solidFill>
                  <a:schemeClr val="bg1"/>
                </a:solidFill>
                <a:effectLst/>
                <a:latin typeface="Arial" pitchFamily="34" charset="0"/>
                <a:cs typeface="Arial" pitchFamily="34" charset="0"/>
              </a:rPr>
              <a:t>Levelling Staff</a:t>
            </a:r>
            <a:endParaRPr lang="en-GB" sz="3600" b="0" dirty="0">
              <a:solidFill>
                <a:schemeClr val="bg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1" name="Group 39"/>
          <p:cNvGrpSpPr>
            <a:grpSpLocks/>
          </p:cNvGrpSpPr>
          <p:nvPr/>
        </p:nvGrpSpPr>
        <p:grpSpPr bwMode="auto">
          <a:xfrm>
            <a:off x="1720850" y="2971800"/>
            <a:ext cx="7104063" cy="3119438"/>
            <a:chOff x="1084" y="2134"/>
            <a:chExt cx="4475" cy="1965"/>
          </a:xfrm>
        </p:grpSpPr>
        <p:pic>
          <p:nvPicPr>
            <p:cNvPr id="22539" name="Picture 2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84" y="2134"/>
              <a:ext cx="4475" cy="1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40" name="Text Box 28"/>
            <p:cNvSpPr txBox="1">
              <a:spLocks noChangeArrowheads="1"/>
            </p:cNvSpPr>
            <p:nvPr/>
          </p:nvSpPr>
          <p:spPr bwMode="auto">
            <a:xfrm>
              <a:off x="2691" y="2321"/>
              <a:ext cx="835" cy="19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eaLnBrk="1" hangingPunct="1"/>
              <a:r>
                <a:rPr lang="en-US" altLang="en-US" sz="1400" dirty="0">
                  <a:latin typeface="Arial" charset="0"/>
                </a:rPr>
                <a:t>Leveling </a:t>
              </a:r>
              <a:r>
                <a:rPr lang="en-US" altLang="en-US" sz="1400" dirty="0" smtClean="0">
                  <a:latin typeface="Arial" charset="0"/>
                </a:rPr>
                <a:t>staffs</a:t>
              </a:r>
              <a:endParaRPr lang="en-US" altLang="en-US" sz="1400" dirty="0">
                <a:latin typeface="Arial" charset="0"/>
              </a:endParaRPr>
            </a:p>
          </p:txBody>
        </p:sp>
        <p:sp>
          <p:nvSpPr>
            <p:cNvPr id="22541" name="Rectangle 29"/>
            <p:cNvSpPr>
              <a:spLocks noChangeArrowheads="1"/>
            </p:cNvSpPr>
            <p:nvPr/>
          </p:nvSpPr>
          <p:spPr bwMode="auto">
            <a:xfrm>
              <a:off x="2764" y="2667"/>
              <a:ext cx="1010" cy="15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endParaRPr lang="en-GB" altLang="en-US"/>
            </a:p>
          </p:txBody>
        </p:sp>
        <p:sp>
          <p:nvSpPr>
            <p:cNvPr id="22542" name="Text Box 31"/>
            <p:cNvSpPr txBox="1">
              <a:spLocks noChangeArrowheads="1"/>
            </p:cNvSpPr>
            <p:nvPr/>
          </p:nvSpPr>
          <p:spPr bwMode="auto">
            <a:xfrm>
              <a:off x="2583" y="2486"/>
              <a:ext cx="1118" cy="19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r>
                <a:rPr lang="en-US" altLang="en-US" sz="1400">
                  <a:latin typeface="Arial" charset="0"/>
                </a:rPr>
                <a:t>Line of sight</a:t>
              </a:r>
            </a:p>
          </p:txBody>
        </p:sp>
        <p:sp>
          <p:nvSpPr>
            <p:cNvPr id="22545" name="Text Box 34"/>
            <p:cNvSpPr txBox="1">
              <a:spLocks noChangeArrowheads="1"/>
            </p:cNvSpPr>
            <p:nvPr/>
          </p:nvSpPr>
          <p:spPr bwMode="auto">
            <a:xfrm>
              <a:off x="1717" y="2698"/>
              <a:ext cx="635" cy="19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eaLnBrk="1" hangingPunct="1"/>
              <a:r>
                <a:rPr lang="en-US" altLang="en-US" sz="1400">
                  <a:latin typeface="Arial" charset="0"/>
                </a:rPr>
                <a:t>Back sight</a:t>
              </a:r>
            </a:p>
          </p:txBody>
        </p:sp>
        <p:sp>
          <p:nvSpPr>
            <p:cNvPr id="22546" name="Text Box 35"/>
            <p:cNvSpPr txBox="1">
              <a:spLocks noChangeArrowheads="1"/>
            </p:cNvSpPr>
            <p:nvPr/>
          </p:nvSpPr>
          <p:spPr bwMode="auto">
            <a:xfrm>
              <a:off x="4135" y="2730"/>
              <a:ext cx="612" cy="19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eaLnBrk="1" hangingPunct="1"/>
              <a:r>
                <a:rPr lang="en-US" altLang="en-US" sz="1400">
                  <a:latin typeface="Arial" charset="0"/>
                </a:rPr>
                <a:t>Fore sight</a:t>
              </a:r>
            </a:p>
          </p:txBody>
        </p:sp>
        <p:sp>
          <p:nvSpPr>
            <p:cNvPr id="22547" name="Line 36"/>
            <p:cNvSpPr>
              <a:spLocks noChangeShapeType="1"/>
            </p:cNvSpPr>
            <p:nvPr/>
          </p:nvSpPr>
          <p:spPr bwMode="auto">
            <a:xfrm>
              <a:off x="3196" y="2856"/>
              <a:ext cx="0" cy="1168"/>
            </a:xfrm>
            <a:prstGeom prst="line">
              <a:avLst/>
            </a:prstGeom>
            <a:noFill/>
            <a:ln w="9525">
              <a:solidFill>
                <a:schemeClr val="bg2"/>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48" name="Text Box 37"/>
            <p:cNvSpPr txBox="1">
              <a:spLocks noChangeArrowheads="1"/>
            </p:cNvSpPr>
            <p:nvPr/>
          </p:nvSpPr>
          <p:spPr bwMode="auto">
            <a:xfrm>
              <a:off x="3160" y="3926"/>
              <a:ext cx="81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eaLnBrk="1" hangingPunct="1"/>
              <a:r>
                <a:rPr lang="en-US" altLang="en-US" sz="1200" i="1">
                  <a:solidFill>
                    <a:schemeClr val="bg2"/>
                  </a:solidFill>
                  <a:latin typeface="Arial" charset="0"/>
                </a:rPr>
                <a:t>Gravity Gradient</a:t>
              </a:r>
            </a:p>
          </p:txBody>
        </p:sp>
      </p:grpSp>
      <p:sp>
        <p:nvSpPr>
          <p:cNvPr id="22535" name="Text Box 40"/>
          <p:cNvSpPr txBox="1">
            <a:spLocks noChangeArrowheads="1"/>
          </p:cNvSpPr>
          <p:nvPr/>
        </p:nvSpPr>
        <p:spPr bwMode="auto">
          <a:xfrm>
            <a:off x="1845667" y="4510934"/>
            <a:ext cx="418704" cy="338554"/>
          </a:xfrm>
          <a:prstGeom prst="rect">
            <a:avLst/>
          </a:prstGeom>
          <a:solidFill>
            <a:schemeClr val="bg1"/>
          </a:solidFill>
          <a:ln>
            <a:noFill/>
          </a:ln>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r>
              <a:rPr lang="en-US" altLang="en-US" sz="1600" dirty="0" smtClean="0"/>
              <a:t>BS</a:t>
            </a:r>
            <a:endParaRPr lang="en-US" altLang="en-US" sz="1600" dirty="0"/>
          </a:p>
        </p:txBody>
      </p:sp>
      <p:sp>
        <p:nvSpPr>
          <p:cNvPr id="22537" name="Text Box 41"/>
          <p:cNvSpPr txBox="1">
            <a:spLocks noChangeArrowheads="1"/>
          </p:cNvSpPr>
          <p:nvPr/>
        </p:nvSpPr>
        <p:spPr bwMode="auto">
          <a:xfrm>
            <a:off x="7691598" y="4233935"/>
            <a:ext cx="424396" cy="276999"/>
          </a:xfrm>
          <a:prstGeom prst="rect">
            <a:avLst/>
          </a:prstGeom>
          <a:solidFill>
            <a:schemeClr val="bg1"/>
          </a:solidFill>
          <a:ln>
            <a:noFill/>
          </a:ln>
          <a:extLst/>
        </p:spPr>
        <p:txBody>
          <a:bodyPr wrap="squar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r>
              <a:rPr lang="en-US" altLang="en-US" sz="1200" dirty="0" smtClean="0"/>
              <a:t>FS</a:t>
            </a:r>
            <a:endParaRPr lang="en-US" altLang="en-US" sz="1200" dirty="0"/>
          </a:p>
        </p:txBody>
      </p:sp>
      <p:sp>
        <p:nvSpPr>
          <p:cNvPr id="22538" name="Text Box 45"/>
          <p:cNvSpPr txBox="1">
            <a:spLocks noChangeArrowheads="1"/>
          </p:cNvSpPr>
          <p:nvPr/>
        </p:nvSpPr>
        <p:spPr bwMode="auto">
          <a:xfrm>
            <a:off x="7548563" y="4891088"/>
            <a:ext cx="1067921" cy="27699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r>
              <a:rPr lang="en-US" altLang="en-US" sz="1200" dirty="0">
                <a:latin typeface="Symbol" pitchFamily="18" charset="2"/>
              </a:rPr>
              <a:t>D</a:t>
            </a:r>
            <a:r>
              <a:rPr lang="en-US" altLang="en-US" sz="1200" dirty="0"/>
              <a:t>h = </a:t>
            </a:r>
            <a:r>
              <a:rPr lang="en-US" altLang="en-US" sz="1200" dirty="0" smtClean="0"/>
              <a:t>BS</a:t>
            </a:r>
            <a:r>
              <a:rPr lang="en-US" altLang="en-US" sz="1200" dirty="0" smtClean="0"/>
              <a:t> </a:t>
            </a:r>
            <a:r>
              <a:rPr lang="en-US" altLang="en-US" sz="1200" dirty="0"/>
              <a:t>- </a:t>
            </a:r>
            <a:r>
              <a:rPr lang="en-US" altLang="en-US" sz="1200" dirty="0" smtClean="0"/>
              <a:t>FS</a:t>
            </a:r>
            <a:endParaRPr lang="en-US" altLang="en-US" sz="1200" dirty="0"/>
          </a:p>
        </p:txBody>
      </p:sp>
      <p:sp>
        <p:nvSpPr>
          <p:cNvPr id="22532" name="Rectangle 2"/>
          <p:cNvSpPr>
            <a:spLocks noGrp="1" noChangeArrowheads="1"/>
          </p:cNvSpPr>
          <p:nvPr>
            <p:ph type="title"/>
          </p:nvPr>
        </p:nvSpPr>
        <p:spPr>
          <a:xfrm>
            <a:off x="457200" y="457200"/>
            <a:ext cx="8229600" cy="1143000"/>
          </a:xfrm>
        </p:spPr>
        <p:txBody>
          <a:bodyPr>
            <a:normAutofit/>
          </a:bodyPr>
          <a:lstStyle/>
          <a:p>
            <a:pPr eaLnBrk="1" hangingPunct="1"/>
            <a:r>
              <a:rPr lang="en-US" altLang="en-US" sz="3600" b="0" dirty="0" smtClean="0">
                <a:solidFill>
                  <a:schemeClr val="tx1"/>
                </a:solidFill>
                <a:effectLst/>
                <a:latin typeface="Arial" pitchFamily="34" charset="0"/>
                <a:cs typeface="Arial" pitchFamily="34" charset="0"/>
              </a:rPr>
              <a:t>Basic Principle of Levelling</a:t>
            </a:r>
          </a:p>
        </p:txBody>
      </p:sp>
      <p:sp>
        <p:nvSpPr>
          <p:cNvPr id="22536" name="Rectangle 43"/>
          <p:cNvSpPr>
            <a:spLocks noChangeArrowheads="1"/>
          </p:cNvSpPr>
          <p:nvPr/>
        </p:nvSpPr>
        <p:spPr bwMode="auto">
          <a:xfrm>
            <a:off x="7810500" y="4708525"/>
            <a:ext cx="242888" cy="157163"/>
          </a:xfrm>
          <a:prstGeom prst="rect">
            <a:avLst/>
          </a:prstGeom>
          <a:solidFill>
            <a:schemeClr val="bg1"/>
          </a:solidFill>
          <a:ln w="9525">
            <a:solidFill>
              <a:schemeClr val="bg1"/>
            </a:solidFill>
            <a:miter lim="800000"/>
            <a:headEnd/>
            <a:tailEnd/>
          </a:ln>
        </p:spPr>
        <p:txBody>
          <a:bodyPr wrap="none" anchor="ct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eaLnBrk="1" hangingPunct="1"/>
            <a:endParaRPr lang="en-GB" altLang="en-US"/>
          </a:p>
        </p:txBody>
      </p:sp>
    </p:spTree>
    <p:extLst>
      <p:ext uri="{BB962C8B-B14F-4D97-AF65-F5344CB8AC3E}">
        <p14:creationId xmlns:p14="http://schemas.microsoft.com/office/powerpoint/2010/main" val="9865409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6" name="Rectangle 4" descr="Rectangle: Click to edit Master text styles&#10;Second level&#10;Third level&#10;Fourth level&#10;Fifth level"/>
          <p:cNvSpPr>
            <a:spLocks noGrp="1" noChangeArrowheads="1"/>
          </p:cNvSpPr>
          <p:nvPr>
            <p:ph idx="1"/>
          </p:nvPr>
        </p:nvSpPr>
        <p:spPr>
          <a:xfrm>
            <a:off x="1335088" y="1905000"/>
            <a:ext cx="7808912" cy="4500563"/>
          </a:xfrm>
          <a:noFill/>
        </p:spPr>
        <p:txBody>
          <a:bodyPr/>
          <a:lstStyle/>
          <a:p>
            <a:pPr eaLnBrk="1" hangingPunct="1"/>
            <a:r>
              <a:rPr lang="en-US" altLang="en-US" sz="2400" dirty="0" smtClean="0">
                <a:latin typeface="Arial" pitchFamily="34" charset="0"/>
                <a:cs typeface="Arial" pitchFamily="34" charset="0"/>
              </a:rPr>
              <a:t>Back sight (BS)</a:t>
            </a:r>
          </a:p>
          <a:p>
            <a:pPr lvl="1" eaLnBrk="1" hangingPunct="1"/>
            <a:r>
              <a:rPr lang="en-US" altLang="en-US" sz="2400" dirty="0" smtClean="0">
                <a:latin typeface="Arial" pitchFamily="34" charset="0"/>
                <a:cs typeface="Arial" pitchFamily="34" charset="0"/>
              </a:rPr>
              <a:t>The first reading from a new instrument stand point (i.e. take the height to the instrument)</a:t>
            </a:r>
          </a:p>
          <a:p>
            <a:pPr eaLnBrk="1" hangingPunct="1">
              <a:spcBef>
                <a:spcPct val="50000"/>
              </a:spcBef>
            </a:pPr>
            <a:r>
              <a:rPr lang="en-US" altLang="en-US" sz="2400" dirty="0" smtClean="0">
                <a:latin typeface="Arial" pitchFamily="34" charset="0"/>
                <a:cs typeface="Arial" pitchFamily="34" charset="0"/>
              </a:rPr>
              <a:t>Fore sight (FS)</a:t>
            </a:r>
          </a:p>
          <a:p>
            <a:pPr lvl="1" eaLnBrk="1" hangingPunct="1"/>
            <a:r>
              <a:rPr lang="en-US" altLang="en-US" sz="2400" dirty="0" smtClean="0">
                <a:latin typeface="Arial" pitchFamily="34" charset="0"/>
                <a:cs typeface="Arial" pitchFamily="34" charset="0"/>
              </a:rPr>
              <a:t>The last reading from the current instrument station (i.e. give the height to a benchmark)</a:t>
            </a:r>
          </a:p>
          <a:p>
            <a:pPr eaLnBrk="1" hangingPunct="1">
              <a:spcBef>
                <a:spcPct val="50000"/>
              </a:spcBef>
            </a:pPr>
            <a:r>
              <a:rPr lang="en-US" altLang="en-US" sz="2400" dirty="0" smtClean="0">
                <a:latin typeface="Arial" pitchFamily="34" charset="0"/>
                <a:cs typeface="Arial" pitchFamily="34" charset="0"/>
              </a:rPr>
              <a:t>Intermediate sight (IS)</a:t>
            </a:r>
          </a:p>
          <a:p>
            <a:pPr lvl="1" eaLnBrk="1" hangingPunct="1"/>
            <a:r>
              <a:rPr lang="en-US" altLang="en-US" sz="2400" dirty="0" smtClean="0">
                <a:latin typeface="Arial" pitchFamily="34" charset="0"/>
                <a:cs typeface="Arial" pitchFamily="34" charset="0"/>
              </a:rPr>
              <a:t>Any sighting that is not a back sight or fore sight</a:t>
            </a:r>
          </a:p>
          <a:p>
            <a:pPr eaLnBrk="1" hangingPunct="1"/>
            <a:endParaRPr lang="en-US" altLang="en-US" dirty="0" smtClean="0">
              <a:solidFill>
                <a:schemeClr val="accent2"/>
              </a:solidFill>
            </a:endParaRPr>
          </a:p>
        </p:txBody>
      </p:sp>
      <p:sp>
        <p:nvSpPr>
          <p:cNvPr id="23555" name="Rectangle 2"/>
          <p:cNvSpPr>
            <a:spLocks noGrp="1" noChangeArrowheads="1"/>
          </p:cNvSpPr>
          <p:nvPr>
            <p:ph type="title"/>
          </p:nvPr>
        </p:nvSpPr>
        <p:spPr>
          <a:xfrm>
            <a:off x="457200" y="609600"/>
            <a:ext cx="8229600" cy="932688"/>
          </a:xfrm>
        </p:spPr>
        <p:txBody>
          <a:bodyPr>
            <a:normAutofit/>
          </a:bodyPr>
          <a:lstStyle/>
          <a:p>
            <a:pPr eaLnBrk="1" hangingPunct="1"/>
            <a:r>
              <a:rPr lang="en-US" altLang="en-US" sz="3600" b="0" dirty="0" smtClean="0">
                <a:solidFill>
                  <a:schemeClr val="tx1"/>
                </a:solidFill>
                <a:effectLst/>
                <a:latin typeface="Arial" pitchFamily="34" charset="0"/>
                <a:cs typeface="Arial" pitchFamily="34" charset="0"/>
              </a:rPr>
              <a:t>Definitions</a:t>
            </a:r>
          </a:p>
        </p:txBody>
      </p:sp>
    </p:spTree>
    <p:extLst>
      <p:ext uri="{BB962C8B-B14F-4D97-AF65-F5344CB8AC3E}">
        <p14:creationId xmlns:p14="http://schemas.microsoft.com/office/powerpoint/2010/main" val="3101953517"/>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4" name="Rectangle 5" descr="Rectangle: Click to edit Master text styles&#10;Second level&#10;Third level&#10;Fourth level&#10;Fifth level"/>
          <p:cNvSpPr>
            <a:spLocks noGrp="1" noChangeArrowheads="1"/>
          </p:cNvSpPr>
          <p:nvPr>
            <p:ph idx="1"/>
          </p:nvPr>
        </p:nvSpPr>
        <p:spPr>
          <a:xfrm>
            <a:off x="838200" y="1600200"/>
            <a:ext cx="7713662" cy="4348162"/>
          </a:xfrm>
          <a:noFill/>
        </p:spPr>
        <p:txBody>
          <a:bodyPr/>
          <a:lstStyle/>
          <a:p>
            <a:pPr eaLnBrk="1" hangingPunct="1">
              <a:spcBef>
                <a:spcPct val="50000"/>
              </a:spcBef>
            </a:pPr>
            <a:r>
              <a:rPr lang="en-US" altLang="en-US" sz="2600" dirty="0" smtClean="0">
                <a:latin typeface="Arial" pitchFamily="34" charset="0"/>
                <a:cs typeface="Arial" pitchFamily="34" charset="0"/>
              </a:rPr>
              <a:t>Always start and finish a levelling run on a Benchmark (BM or TBM)</a:t>
            </a:r>
          </a:p>
          <a:p>
            <a:pPr eaLnBrk="1" hangingPunct="1">
              <a:spcBef>
                <a:spcPct val="50000"/>
              </a:spcBef>
            </a:pPr>
            <a:r>
              <a:rPr lang="en-US" altLang="en-US" sz="2600" dirty="0" smtClean="0">
                <a:latin typeface="Arial" pitchFamily="34" charset="0"/>
                <a:cs typeface="Arial" pitchFamily="34" charset="0"/>
              </a:rPr>
              <a:t>Keep fore sight and back sight distances as equal as possible</a:t>
            </a:r>
          </a:p>
          <a:p>
            <a:pPr eaLnBrk="1" hangingPunct="1">
              <a:spcBef>
                <a:spcPct val="50000"/>
              </a:spcBef>
            </a:pPr>
            <a:r>
              <a:rPr lang="en-US" altLang="en-US" sz="2600" dirty="0" smtClean="0">
                <a:latin typeface="Arial" pitchFamily="34" charset="0"/>
                <a:cs typeface="Arial" pitchFamily="34" charset="0"/>
              </a:rPr>
              <a:t>Keep lines of sight short (normally &lt; 50m)</a:t>
            </a:r>
          </a:p>
          <a:p>
            <a:pPr lvl="1">
              <a:spcBef>
                <a:spcPct val="50000"/>
              </a:spcBef>
            </a:pPr>
            <a:r>
              <a:rPr lang="en-US" altLang="en-US" sz="2200" dirty="0" smtClean="0">
                <a:latin typeface="Arial" pitchFamily="34" charset="0"/>
                <a:cs typeface="Arial" pitchFamily="34" charset="0"/>
              </a:rPr>
              <a:t>Avoid readings below 0.5m on a staff</a:t>
            </a:r>
          </a:p>
          <a:p>
            <a:pPr lvl="1">
              <a:spcBef>
                <a:spcPct val="50000"/>
              </a:spcBef>
            </a:pPr>
            <a:r>
              <a:rPr lang="en-US" altLang="en-US" sz="2200" dirty="0" smtClean="0">
                <a:latin typeface="Arial" pitchFamily="34" charset="0"/>
                <a:cs typeface="Arial" pitchFamily="34" charset="0"/>
              </a:rPr>
              <a:t>Use stable, well defined change points</a:t>
            </a:r>
          </a:p>
        </p:txBody>
      </p:sp>
      <p:sp>
        <p:nvSpPr>
          <p:cNvPr id="25603" name="Rectangle 4"/>
          <p:cNvSpPr>
            <a:spLocks noGrp="1" noChangeArrowheads="1"/>
          </p:cNvSpPr>
          <p:nvPr>
            <p:ph type="title"/>
          </p:nvPr>
        </p:nvSpPr>
        <p:spPr>
          <a:xfrm>
            <a:off x="1395413" y="304800"/>
            <a:ext cx="7748587" cy="938213"/>
          </a:xfrm>
          <a:noFill/>
        </p:spPr>
        <p:txBody>
          <a:bodyPr>
            <a:normAutofit/>
          </a:bodyPr>
          <a:lstStyle/>
          <a:p>
            <a:pPr eaLnBrk="1" hangingPunct="1"/>
            <a:r>
              <a:rPr lang="en-US" altLang="en-US" sz="3600" b="0" dirty="0" smtClean="0">
                <a:solidFill>
                  <a:schemeClr val="tx1"/>
                </a:solidFill>
                <a:effectLst/>
                <a:latin typeface="Arial" pitchFamily="34" charset="0"/>
                <a:cs typeface="Arial" pitchFamily="34" charset="0"/>
              </a:rPr>
              <a:t>Basic Rules for Levelling</a:t>
            </a:r>
          </a:p>
        </p:txBody>
      </p:sp>
    </p:spTree>
    <p:extLst>
      <p:ext uri="{BB962C8B-B14F-4D97-AF65-F5344CB8AC3E}">
        <p14:creationId xmlns:p14="http://schemas.microsoft.com/office/powerpoint/2010/main" val="677856475"/>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ext Box 4"/>
          <p:cNvSpPr txBox="1">
            <a:spLocks noChangeArrowheads="1"/>
          </p:cNvSpPr>
          <p:nvPr/>
        </p:nvSpPr>
        <p:spPr bwMode="auto">
          <a:xfrm>
            <a:off x="228600" y="533400"/>
            <a:ext cx="4108817" cy="646331"/>
          </a:xfrm>
          <a:prstGeom prst="rect">
            <a:avLst/>
          </a:prstGeom>
          <a:noFill/>
          <a:ln w="9525">
            <a:noFill/>
            <a:miter lim="800000"/>
            <a:headEnd/>
            <a:tailEnd/>
          </a:ln>
        </p:spPr>
        <p:txBody>
          <a:bodyPr wrap="none">
            <a:spAutoFit/>
          </a:bodyPr>
          <a:lstStyle/>
          <a:p>
            <a:r>
              <a:rPr lang="hu-HU" sz="3600" dirty="0">
                <a:latin typeface="Arial" pitchFamily="34" charset="0"/>
                <a:cs typeface="Arial" pitchFamily="34" charset="0"/>
              </a:rPr>
              <a:t>Setting up the level</a:t>
            </a:r>
          </a:p>
        </p:txBody>
      </p:sp>
      <p:sp>
        <p:nvSpPr>
          <p:cNvPr id="25604" name="Text Box 17"/>
          <p:cNvSpPr txBox="1">
            <a:spLocks noChangeArrowheads="1"/>
          </p:cNvSpPr>
          <p:nvPr/>
        </p:nvSpPr>
        <p:spPr bwMode="auto">
          <a:xfrm>
            <a:off x="381000" y="1295400"/>
            <a:ext cx="3709670" cy="461665"/>
          </a:xfrm>
          <a:prstGeom prst="rect">
            <a:avLst/>
          </a:prstGeom>
          <a:noFill/>
          <a:ln w="9525">
            <a:noFill/>
            <a:miter lim="800000"/>
            <a:headEnd/>
            <a:tailEnd/>
          </a:ln>
        </p:spPr>
        <p:txBody>
          <a:bodyPr wrap="none">
            <a:spAutoFit/>
          </a:bodyPr>
          <a:lstStyle/>
          <a:p>
            <a:r>
              <a:rPr lang="hu-HU" sz="2400" dirty="0">
                <a:latin typeface="Arial" pitchFamily="34" charset="0"/>
                <a:cs typeface="Arial" pitchFamily="34" charset="0"/>
              </a:rPr>
              <a:t>1. Fix the level on a tripod</a:t>
            </a:r>
          </a:p>
        </p:txBody>
      </p:sp>
      <p:sp>
        <p:nvSpPr>
          <p:cNvPr id="25605" name="Text Box 25"/>
          <p:cNvSpPr txBox="1">
            <a:spLocks noChangeArrowheads="1"/>
          </p:cNvSpPr>
          <p:nvPr/>
        </p:nvSpPr>
        <p:spPr bwMode="auto">
          <a:xfrm>
            <a:off x="304800" y="1828800"/>
            <a:ext cx="8023350" cy="830997"/>
          </a:xfrm>
          <a:prstGeom prst="rect">
            <a:avLst/>
          </a:prstGeom>
          <a:noFill/>
          <a:ln w="9525">
            <a:noFill/>
            <a:miter lim="800000"/>
            <a:headEnd/>
            <a:tailEnd/>
          </a:ln>
        </p:spPr>
        <p:txBody>
          <a:bodyPr wrap="square">
            <a:spAutoFit/>
          </a:bodyPr>
          <a:lstStyle/>
          <a:p>
            <a:r>
              <a:rPr lang="hu-HU" sz="2400" dirty="0">
                <a:latin typeface="Arial" pitchFamily="34" charset="0"/>
                <a:cs typeface="Arial" pitchFamily="34" charset="0"/>
              </a:rPr>
              <a:t>2. Center the circular bubble by adjusting the foot screws.</a:t>
            </a:r>
          </a:p>
          <a:p>
            <a:r>
              <a:rPr lang="hu-HU" sz="2400" dirty="0">
                <a:latin typeface="Arial" pitchFamily="34" charset="0"/>
                <a:cs typeface="Arial" pitchFamily="34" charset="0"/>
              </a:rPr>
              <a:t>(to approximately level the instrument)</a:t>
            </a:r>
          </a:p>
        </p:txBody>
      </p:sp>
      <p:pic>
        <p:nvPicPr>
          <p:cNvPr id="25607" name="Kép 19" descr="tribrach_levelling.jpg"/>
          <p:cNvPicPr>
            <a:picLocks noChangeAspect="1" noChangeArrowheads="1"/>
          </p:cNvPicPr>
          <p:nvPr/>
        </p:nvPicPr>
        <p:blipFill>
          <a:blip r:embed="rId2" cstate="print"/>
          <a:srcRect/>
          <a:stretch>
            <a:fillRect/>
          </a:stretch>
        </p:blipFill>
        <p:spPr bwMode="auto">
          <a:xfrm>
            <a:off x="1524000" y="2819400"/>
            <a:ext cx="7291288" cy="3328987"/>
          </a:xfrm>
          <a:prstGeom prst="rect">
            <a:avLst/>
          </a:prstGeom>
          <a:noFill/>
          <a:ln w="9525">
            <a:noFill/>
            <a:miter lim="800000"/>
            <a:headEnd/>
            <a:tailEnd/>
          </a:ln>
        </p:spPr>
      </p:pic>
      <p:pic>
        <p:nvPicPr>
          <p:cNvPr id="25608" name="Kép 18" descr="circular_bubble_scr.JPG"/>
          <p:cNvPicPr>
            <a:picLocks noChangeAspect="1"/>
          </p:cNvPicPr>
          <p:nvPr/>
        </p:nvPicPr>
        <p:blipFill>
          <a:blip r:embed="rId3" cstate="print"/>
          <a:srcRect/>
          <a:stretch>
            <a:fillRect/>
          </a:stretch>
        </p:blipFill>
        <p:spPr bwMode="auto">
          <a:xfrm>
            <a:off x="6477000" y="304800"/>
            <a:ext cx="1951037" cy="1455738"/>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 Box 4"/>
          <p:cNvSpPr txBox="1">
            <a:spLocks noChangeArrowheads="1"/>
          </p:cNvSpPr>
          <p:nvPr/>
        </p:nvSpPr>
        <p:spPr bwMode="auto">
          <a:xfrm>
            <a:off x="304800" y="457200"/>
            <a:ext cx="6340197" cy="646331"/>
          </a:xfrm>
          <a:prstGeom prst="rect">
            <a:avLst/>
          </a:prstGeom>
          <a:noFill/>
          <a:ln w="9525">
            <a:noFill/>
            <a:miter lim="800000"/>
            <a:headEnd/>
            <a:tailEnd/>
          </a:ln>
        </p:spPr>
        <p:txBody>
          <a:bodyPr wrap="none">
            <a:spAutoFit/>
          </a:bodyPr>
          <a:lstStyle/>
          <a:p>
            <a:r>
              <a:rPr lang="hu-HU" sz="3600" dirty="0">
                <a:latin typeface="Arial" pitchFamily="34" charset="0"/>
                <a:cs typeface="Arial" pitchFamily="34" charset="0"/>
              </a:rPr>
              <a:t>Setting up the </a:t>
            </a:r>
            <a:r>
              <a:rPr lang="hu-HU" sz="3600" dirty="0" smtClean="0">
                <a:latin typeface="Arial" pitchFamily="34" charset="0"/>
                <a:cs typeface="Arial" pitchFamily="34" charset="0"/>
              </a:rPr>
              <a:t>level</a:t>
            </a:r>
            <a:r>
              <a:rPr lang="en-GB" sz="3600" dirty="0" smtClean="0">
                <a:latin typeface="Arial" pitchFamily="34" charset="0"/>
                <a:cs typeface="Arial" pitchFamily="34" charset="0"/>
              </a:rPr>
              <a:t> Continued</a:t>
            </a:r>
            <a:endParaRPr lang="hu-HU" sz="3600" dirty="0">
              <a:latin typeface="Arial" pitchFamily="34" charset="0"/>
              <a:cs typeface="Arial" pitchFamily="34" charset="0"/>
            </a:endParaRPr>
          </a:p>
        </p:txBody>
      </p:sp>
      <p:sp>
        <p:nvSpPr>
          <p:cNvPr id="26628" name="Text Box 26"/>
          <p:cNvSpPr txBox="1">
            <a:spLocks noChangeArrowheads="1"/>
          </p:cNvSpPr>
          <p:nvPr/>
        </p:nvSpPr>
        <p:spPr bwMode="auto">
          <a:xfrm>
            <a:off x="152400" y="1143000"/>
            <a:ext cx="8305800" cy="2308324"/>
          </a:xfrm>
          <a:prstGeom prst="rect">
            <a:avLst/>
          </a:prstGeom>
          <a:noFill/>
          <a:ln w="9525">
            <a:noFill/>
            <a:miter lim="800000"/>
            <a:headEnd/>
            <a:tailEnd/>
          </a:ln>
        </p:spPr>
        <p:txBody>
          <a:bodyPr wrap="square">
            <a:spAutoFit/>
          </a:bodyPr>
          <a:lstStyle/>
          <a:p>
            <a:r>
              <a:rPr lang="hu-HU" sz="2400" dirty="0">
                <a:latin typeface="Arial" pitchFamily="34" charset="0"/>
                <a:cs typeface="Arial" pitchFamily="34" charset="0"/>
              </a:rPr>
              <a:t>3. </a:t>
            </a:r>
            <a:r>
              <a:rPr lang="en-GB" sz="2400" dirty="0" smtClean="0">
                <a:latin typeface="Arial" pitchFamily="34" charset="0"/>
                <a:cs typeface="Arial" pitchFamily="34" charset="0"/>
              </a:rPr>
              <a:t>Adjust the cross hairs for parallax, then s</a:t>
            </a:r>
            <a:r>
              <a:rPr lang="hu-HU" sz="2400" dirty="0" smtClean="0">
                <a:latin typeface="Arial" pitchFamily="34" charset="0"/>
                <a:cs typeface="Arial" pitchFamily="34" charset="0"/>
              </a:rPr>
              <a:t>ight </a:t>
            </a:r>
            <a:r>
              <a:rPr lang="hu-HU" sz="2400" dirty="0">
                <a:latin typeface="Arial" pitchFamily="34" charset="0"/>
                <a:cs typeface="Arial" pitchFamily="34" charset="0"/>
              </a:rPr>
              <a:t>the levelling staff</a:t>
            </a:r>
            <a:r>
              <a:rPr lang="hu-HU" sz="2400" dirty="0" smtClean="0">
                <a:latin typeface="Arial" pitchFamily="34" charset="0"/>
                <a:cs typeface="Arial" pitchFamily="34" charset="0"/>
              </a:rPr>
              <a:t>:</a:t>
            </a:r>
            <a:endParaRPr lang="hu-HU" sz="2400" dirty="0">
              <a:latin typeface="Arial" pitchFamily="34" charset="0"/>
              <a:cs typeface="Arial" pitchFamily="34" charset="0"/>
            </a:endParaRPr>
          </a:p>
          <a:p>
            <a:r>
              <a:rPr lang="en-GB" sz="2400" dirty="0" smtClean="0">
                <a:latin typeface="Arial" pitchFamily="34" charset="0"/>
                <a:cs typeface="Arial" pitchFamily="34" charset="0"/>
              </a:rPr>
              <a:t>a. </a:t>
            </a:r>
            <a:r>
              <a:rPr lang="hu-HU" sz="2400" dirty="0" smtClean="0">
                <a:latin typeface="Arial" pitchFamily="34" charset="0"/>
                <a:cs typeface="Arial" pitchFamily="34" charset="0"/>
              </a:rPr>
              <a:t>rotate </a:t>
            </a:r>
            <a:r>
              <a:rPr lang="hu-HU" sz="2400" dirty="0">
                <a:latin typeface="Arial" pitchFamily="34" charset="0"/>
                <a:cs typeface="Arial" pitchFamily="34" charset="0"/>
              </a:rPr>
              <a:t>the telescope in the direction of the </a:t>
            </a:r>
            <a:r>
              <a:rPr lang="hu-HU" sz="2400" dirty="0" smtClean="0">
                <a:latin typeface="Arial" pitchFamily="34" charset="0"/>
                <a:cs typeface="Arial" pitchFamily="34" charset="0"/>
              </a:rPr>
              <a:t>staff</a:t>
            </a:r>
            <a:endParaRPr lang="hu-HU" sz="2400" dirty="0">
              <a:latin typeface="Arial" pitchFamily="34" charset="0"/>
              <a:cs typeface="Arial" pitchFamily="34" charset="0"/>
            </a:endParaRPr>
          </a:p>
          <a:p>
            <a:r>
              <a:rPr lang="en-GB" sz="2400" dirty="0" smtClean="0">
                <a:latin typeface="Arial" pitchFamily="34" charset="0"/>
                <a:cs typeface="Arial" pitchFamily="34" charset="0"/>
              </a:rPr>
              <a:t>b. </a:t>
            </a:r>
            <a:r>
              <a:rPr lang="hu-HU" sz="2400" dirty="0" smtClean="0">
                <a:latin typeface="Arial" pitchFamily="34" charset="0"/>
                <a:cs typeface="Arial" pitchFamily="34" charset="0"/>
              </a:rPr>
              <a:t>use </a:t>
            </a:r>
            <a:r>
              <a:rPr lang="hu-HU" sz="2400" dirty="0">
                <a:latin typeface="Arial" pitchFamily="34" charset="0"/>
                <a:cs typeface="Arial" pitchFamily="34" charset="0"/>
              </a:rPr>
              <a:t>the fine motion screws to ensure precise </a:t>
            </a:r>
            <a:r>
              <a:rPr lang="hu-HU" sz="2400" dirty="0" smtClean="0">
                <a:latin typeface="Arial" pitchFamily="34" charset="0"/>
                <a:cs typeface="Arial" pitchFamily="34" charset="0"/>
              </a:rPr>
              <a:t>sighting</a:t>
            </a:r>
            <a:r>
              <a:rPr lang="en-GB" sz="2400" dirty="0" smtClean="0">
                <a:latin typeface="Arial" pitchFamily="34" charset="0"/>
                <a:cs typeface="Arial" pitchFamily="34" charset="0"/>
              </a:rPr>
              <a:t> </a:t>
            </a:r>
            <a:r>
              <a:rPr lang="hu-HU" sz="2400" dirty="0" smtClean="0">
                <a:latin typeface="Arial" pitchFamily="34" charset="0"/>
                <a:cs typeface="Arial" pitchFamily="34" charset="0"/>
              </a:rPr>
              <a:t>(note</a:t>
            </a:r>
            <a:r>
              <a:rPr lang="hu-HU" sz="2400" dirty="0">
                <a:latin typeface="Arial" pitchFamily="34" charset="0"/>
                <a:cs typeface="Arial" pitchFamily="34" charset="0"/>
              </a:rPr>
              <a:t>: on some instruments the fine motion screw works only, </a:t>
            </a:r>
            <a:r>
              <a:rPr lang="hu-HU" sz="2400" dirty="0" smtClean="0">
                <a:latin typeface="Arial" pitchFamily="34" charset="0"/>
                <a:cs typeface="Arial" pitchFamily="34" charset="0"/>
              </a:rPr>
              <a:t>when</a:t>
            </a:r>
            <a:r>
              <a:rPr lang="en-GB" sz="2400" dirty="0" smtClean="0">
                <a:latin typeface="Arial" pitchFamily="34" charset="0"/>
                <a:cs typeface="Arial" pitchFamily="34" charset="0"/>
              </a:rPr>
              <a:t> </a:t>
            </a:r>
            <a:r>
              <a:rPr lang="hu-HU" sz="2400" dirty="0" smtClean="0">
                <a:latin typeface="Arial" pitchFamily="34" charset="0"/>
                <a:cs typeface="Arial" pitchFamily="34" charset="0"/>
              </a:rPr>
              <a:t>the </a:t>
            </a:r>
            <a:r>
              <a:rPr lang="en-GB" sz="2400" dirty="0" smtClean="0">
                <a:latin typeface="Arial" pitchFamily="34" charset="0"/>
                <a:cs typeface="Arial" pitchFamily="34" charset="0"/>
              </a:rPr>
              <a:t>telescope</a:t>
            </a:r>
            <a:r>
              <a:rPr lang="hu-HU" sz="2400" dirty="0" smtClean="0">
                <a:latin typeface="Arial" pitchFamily="34" charset="0"/>
                <a:cs typeface="Arial" pitchFamily="34" charset="0"/>
              </a:rPr>
              <a:t> </a:t>
            </a:r>
            <a:r>
              <a:rPr lang="hu-HU" sz="2400" dirty="0">
                <a:latin typeface="Arial" pitchFamily="34" charset="0"/>
                <a:cs typeface="Arial" pitchFamily="34" charset="0"/>
              </a:rPr>
              <a:t>is fixed using </a:t>
            </a:r>
            <a:r>
              <a:rPr lang="en-GB" sz="2400" dirty="0" smtClean="0">
                <a:latin typeface="Arial" pitchFamily="34" charset="0"/>
                <a:cs typeface="Arial" pitchFamily="34" charset="0"/>
              </a:rPr>
              <a:t>a</a:t>
            </a:r>
            <a:r>
              <a:rPr lang="hu-HU" sz="2400" dirty="0" smtClean="0">
                <a:latin typeface="Arial" pitchFamily="34" charset="0"/>
                <a:cs typeface="Arial" pitchFamily="34" charset="0"/>
              </a:rPr>
              <a:t> </a:t>
            </a:r>
            <a:r>
              <a:rPr lang="hu-HU" sz="2400" dirty="0">
                <a:latin typeface="Arial" pitchFamily="34" charset="0"/>
                <a:cs typeface="Arial" pitchFamily="34" charset="0"/>
              </a:rPr>
              <a:t>fixing </a:t>
            </a:r>
            <a:r>
              <a:rPr lang="hu-HU" sz="2400" dirty="0" smtClean="0">
                <a:latin typeface="Arial" pitchFamily="34" charset="0"/>
                <a:cs typeface="Arial" pitchFamily="34" charset="0"/>
              </a:rPr>
              <a:t>clamp</a:t>
            </a:r>
            <a:r>
              <a:rPr lang="en-GB" sz="2400" dirty="0" smtClean="0">
                <a:latin typeface="Arial" pitchFamily="34" charset="0"/>
                <a:cs typeface="Arial" pitchFamily="34" charset="0"/>
              </a:rPr>
              <a:t>)</a:t>
            </a:r>
            <a:endParaRPr lang="hu-HU" sz="2400" dirty="0">
              <a:latin typeface="Arial" pitchFamily="34" charset="0"/>
              <a:cs typeface="Arial" pitchFamily="34" charset="0"/>
            </a:endParaRPr>
          </a:p>
        </p:txBody>
      </p:sp>
      <p:sp>
        <p:nvSpPr>
          <p:cNvPr id="10" name="Rectangle 9"/>
          <p:cNvSpPr/>
          <p:nvPr/>
        </p:nvSpPr>
        <p:spPr>
          <a:xfrm>
            <a:off x="469900" y="3657600"/>
            <a:ext cx="7010400" cy="1569660"/>
          </a:xfrm>
          <a:prstGeom prst="rect">
            <a:avLst/>
          </a:prstGeom>
        </p:spPr>
        <p:txBody>
          <a:bodyPr wrap="square">
            <a:spAutoFit/>
          </a:bodyPr>
          <a:lstStyle/>
          <a:p>
            <a:endParaRPr lang="hu-HU" sz="2400" dirty="0" smtClean="0">
              <a:latin typeface="Arial" pitchFamily="34" charset="0"/>
              <a:cs typeface="Arial" pitchFamily="34" charset="0"/>
            </a:endParaRPr>
          </a:p>
          <a:p>
            <a:r>
              <a:rPr lang="en-GB" sz="2400" dirty="0" smtClean="0">
                <a:latin typeface="Arial" pitchFamily="34" charset="0"/>
                <a:cs typeface="Arial" pitchFamily="34" charset="0"/>
              </a:rPr>
              <a:t>Note: </a:t>
            </a:r>
            <a:r>
              <a:rPr lang="hu-HU" sz="2400" dirty="0" smtClean="0">
                <a:latin typeface="Arial" pitchFamily="34" charset="0"/>
                <a:cs typeface="Arial" pitchFamily="34" charset="0"/>
              </a:rPr>
              <a:t>An automatic level contains an optical device, which compensates the tilting of the telescope - called compensator</a:t>
            </a:r>
            <a:r>
              <a:rPr lang="hu-HU" dirty="0" smtClean="0"/>
              <a:t>.</a:t>
            </a:r>
            <a:endParaRPr lang="hu-HU"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Levelling Procedures</a:t>
            </a:r>
            <a:endParaRPr lang="en-GB" dirty="0"/>
          </a:p>
        </p:txBody>
      </p:sp>
      <p:sp>
        <p:nvSpPr>
          <p:cNvPr id="5" name="Content Placeholder 4"/>
          <p:cNvSpPr>
            <a:spLocks noGrp="1"/>
          </p:cNvSpPr>
          <p:nvPr>
            <p:ph idx="1"/>
          </p:nvPr>
        </p:nvSpPr>
        <p:spPr/>
        <p: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7" name="Rectangle 6"/>
          <p:cNvSpPr/>
          <p:nvPr/>
        </p:nvSpPr>
        <p:spPr>
          <a:xfrm>
            <a:off x="304800" y="2209800"/>
            <a:ext cx="8686800" cy="1754326"/>
          </a:xfrm>
          <a:prstGeom prst="rect">
            <a:avLst/>
          </a:prstGeom>
        </p:spPr>
        <p:txBody>
          <a:bodyPr wrap="square">
            <a:spAutoFit/>
          </a:bodyPr>
          <a:lstStyle/>
          <a:p>
            <a:pPr marL="514350" lvl="0" indent="-514350">
              <a:buFont typeface="+mj-lt"/>
              <a:buAutoNum type="arabicPeriod"/>
            </a:pPr>
            <a:r>
              <a:rPr lang="en-GB" dirty="0" smtClean="0">
                <a:latin typeface="Arial" pitchFamily="34" charset="0"/>
                <a:cs typeface="Arial" pitchFamily="34" charset="0"/>
              </a:rPr>
              <a:t>Set up the levelling instrument at Level position (1)</a:t>
            </a:r>
          </a:p>
          <a:p>
            <a:pPr marL="514350" lvl="0" indent="-514350">
              <a:buFont typeface="+mj-lt"/>
              <a:buAutoNum type="arabicPeriod"/>
            </a:pPr>
            <a:r>
              <a:rPr lang="en-GB" dirty="0" smtClean="0">
                <a:latin typeface="Arial" pitchFamily="34" charset="0"/>
                <a:cs typeface="Arial" pitchFamily="34" charset="0"/>
              </a:rPr>
              <a:t>Hold the staff on the Datum (Reduced Level A) and take a reading (2.400 m). This will be a </a:t>
            </a:r>
            <a:r>
              <a:rPr lang="en-GB" dirty="0" err="1" smtClean="0">
                <a:latin typeface="Arial" pitchFamily="34" charset="0"/>
                <a:cs typeface="Arial" pitchFamily="34" charset="0"/>
              </a:rPr>
              <a:t>backsight</a:t>
            </a:r>
            <a:r>
              <a:rPr lang="en-GB" dirty="0" smtClean="0">
                <a:latin typeface="Arial" pitchFamily="34" charset="0"/>
                <a:cs typeface="Arial" pitchFamily="34" charset="0"/>
              </a:rPr>
              <a:t>, because it is the first staff reading after the levelling instrument has been set up.</a:t>
            </a:r>
          </a:p>
          <a:p>
            <a:pPr marL="514350" lvl="0" indent="-514350">
              <a:buFont typeface="+mj-lt"/>
              <a:buAutoNum type="arabicPeriod"/>
            </a:pPr>
            <a:r>
              <a:rPr lang="en-GB" dirty="0" smtClean="0">
                <a:latin typeface="Arial" pitchFamily="34" charset="0"/>
                <a:cs typeface="Arial" pitchFamily="34" charset="0"/>
              </a:rPr>
              <a:t>Hold the staff on The position of Reduced Level B and take a reading (1.800 m). This is the foresight since only two levels have been taken.</a:t>
            </a:r>
            <a:endParaRPr lang="en-GB" dirty="0">
              <a:latin typeface="Arial" pitchFamily="34" charset="0"/>
              <a:cs typeface="Arial" pitchFamily="34" charset="0"/>
            </a:endParaRPr>
          </a:p>
        </p:txBody>
      </p:sp>
      <p:sp>
        <p:nvSpPr>
          <p:cNvPr id="32769" name="Rectangle 1"/>
          <p:cNvSpPr>
            <a:spLocks noChangeArrowheads="1"/>
          </p:cNvSpPr>
          <p:nvPr/>
        </p:nvSpPr>
        <p:spPr bwMode="auto">
          <a:xfrm>
            <a:off x="0" y="1403866"/>
            <a:ext cx="9144000"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pPr>
            <a:r>
              <a:rPr kumimoji="0" lang="en-GB"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To determine the </a:t>
            </a:r>
            <a:r>
              <a:rPr lang="en-GB" sz="2400" dirty="0" smtClean="0">
                <a:solidFill>
                  <a:srgbClr val="000000"/>
                </a:solidFill>
                <a:latin typeface="Arial" pitchFamily="34" charset="0"/>
                <a:ea typeface="Times New Roman" pitchFamily="18" charset="0"/>
                <a:cs typeface="Arial" pitchFamily="34" charset="0"/>
              </a:rPr>
              <a:t>level </a:t>
            </a:r>
            <a:r>
              <a:rPr kumimoji="0" lang="en-GB"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difference between points on the ground a of the a 'series' of levels will need to be carried out</a:t>
            </a: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9" name="Picture 8" descr="basic setting up.bmp"/>
          <p:cNvPicPr>
            <a:picLocks noChangeAspect="1"/>
          </p:cNvPicPr>
          <p:nvPr/>
        </p:nvPicPr>
        <p:blipFill>
          <a:blip r:embed="rId2" cstate="print"/>
          <a:stretch>
            <a:fillRect/>
          </a:stretch>
        </p:blipFill>
        <p:spPr>
          <a:xfrm>
            <a:off x="4343400" y="4038600"/>
            <a:ext cx="4311406" cy="2526628"/>
          </a:xfrm>
          <a:prstGeom prst="rect">
            <a:avLst/>
          </a:prstGeom>
        </p:spPr>
      </p:pic>
    </p:spTree>
    <p:extLst>
      <p:ext uri="{BB962C8B-B14F-4D97-AF65-F5344CB8AC3E}">
        <p14:creationId xmlns:p14="http://schemas.microsoft.com/office/powerpoint/2010/main" val="2436753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inciples of levelling 1.bmp"/>
          <p:cNvPicPr>
            <a:picLocks noGrp="1" noChangeAspect="1"/>
          </p:cNvPicPr>
          <p:nvPr>
            <p:ph idx="1"/>
          </p:nvPr>
        </p:nvPicPr>
        <p:blipFill>
          <a:blip r:embed="rId2" cstate="print"/>
          <a:srcRect l="17335" t="13638" r="48671" b="55934"/>
          <a:stretch>
            <a:fillRect/>
          </a:stretch>
        </p:blipFill>
        <p:spPr>
          <a:xfrm>
            <a:off x="2133600" y="1447800"/>
            <a:ext cx="5486400" cy="3200400"/>
          </a:xfrm>
        </p:spPr>
      </p:pic>
      <p:sp>
        <p:nvSpPr>
          <p:cNvPr id="5" name="Title 4"/>
          <p:cNvSpPr>
            <a:spLocks noGrp="1"/>
          </p:cNvSpPr>
          <p:nvPr>
            <p:ph type="title"/>
          </p:nvPr>
        </p:nvSpPr>
        <p:spPr>
          <a:xfrm>
            <a:off x="381000" y="304800"/>
            <a:ext cx="8229600" cy="990600"/>
          </a:xfrm>
        </p:spPr>
        <p:txBody>
          <a:bodyPr>
            <a:noAutofit/>
          </a:bodyPr>
          <a:lstStyle/>
          <a:p>
            <a:r>
              <a:rPr lang="en-GB" sz="3600" b="0" dirty="0" smtClean="0">
                <a:solidFill>
                  <a:schemeClr val="tx1"/>
                </a:solidFill>
                <a:effectLst/>
                <a:latin typeface="Arial" pitchFamily="34" charset="0"/>
                <a:cs typeface="Arial" pitchFamily="34" charset="0"/>
              </a:rPr>
              <a:t>Collimation Method of Booking Levels</a:t>
            </a:r>
            <a:endParaRPr lang="en-GB" sz="3600" b="0" dirty="0">
              <a:solidFill>
                <a:schemeClr val="tx1"/>
              </a:solidFill>
              <a:effectLst/>
              <a:latin typeface="Arial" pitchFamily="34" charset="0"/>
              <a:cs typeface="Arial" pitchFamily="34" charset="0"/>
            </a:endParaRPr>
          </a:p>
        </p:txBody>
      </p:sp>
      <p:pic>
        <p:nvPicPr>
          <p:cNvPr id="7" name="Picture 6"/>
          <p:cNvPicPr/>
          <p:nvPr/>
        </p:nvPicPr>
        <p:blipFill>
          <a:blip r:embed="rId3" cstate="print"/>
          <a:srcRect/>
          <a:stretch>
            <a:fillRect/>
          </a:stretch>
        </p:blipFill>
        <p:spPr bwMode="auto">
          <a:xfrm>
            <a:off x="1828800" y="4495800"/>
            <a:ext cx="5731510" cy="175572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ttp://www.boeingconsult.com/tafe/ss&amp;so/survey1/level/levelling.GIF"/>
          <p:cNvPicPr>
            <a:picLocks noGrp="1"/>
          </p:cNvPicPr>
          <p:nvPr>
            <p:ph idx="1"/>
          </p:nvPr>
        </p:nvPicPr>
        <p:blipFill>
          <a:blip r:embed="rId2" cstate="print"/>
          <a:srcRect/>
          <a:stretch>
            <a:fillRect/>
          </a:stretch>
        </p:blipFill>
        <p:spPr bwMode="auto">
          <a:xfrm>
            <a:off x="457201" y="1905000"/>
            <a:ext cx="8153400" cy="4343400"/>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sz="3600" b="0" dirty="0" smtClean="0">
                <a:solidFill>
                  <a:schemeClr val="tx1"/>
                </a:solidFill>
                <a:effectLst/>
                <a:latin typeface="Arial" pitchFamily="34" charset="0"/>
                <a:cs typeface="Arial" pitchFamily="34" charset="0"/>
              </a:rPr>
              <a:t>Levelling procedures</a:t>
            </a:r>
            <a:endParaRPr lang="en-GB" sz="3600" b="0" dirty="0">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0728038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219201"/>
            <a:ext cx="8229600" cy="3505200"/>
          </a:xfrm>
        </p:spPr>
        <p:txBody>
          <a:bodyPr>
            <a:noAutofit/>
          </a:bodyPr>
          <a:lstStyle/>
          <a:p>
            <a:pPr marL="514350" lvl="0" indent="-514350">
              <a:buFont typeface="+mj-lt"/>
              <a:buAutoNum type="arabicPeriod"/>
            </a:pPr>
            <a:r>
              <a:rPr lang="en-GB" sz="1600" dirty="0">
                <a:latin typeface="Arial" pitchFamily="34" charset="0"/>
                <a:cs typeface="Arial" pitchFamily="34" charset="0"/>
              </a:rPr>
              <a:t>Set up the </a:t>
            </a:r>
            <a:r>
              <a:rPr lang="en-GB" sz="1600" dirty="0" smtClean="0">
                <a:latin typeface="Arial" pitchFamily="34" charset="0"/>
                <a:cs typeface="Arial" pitchFamily="34" charset="0"/>
              </a:rPr>
              <a:t>levelling </a:t>
            </a:r>
            <a:r>
              <a:rPr lang="en-GB" sz="1600" dirty="0">
                <a:latin typeface="Arial" pitchFamily="34" charset="0"/>
                <a:cs typeface="Arial" pitchFamily="34" charset="0"/>
              </a:rPr>
              <a:t>instrument at Level position 1.</a:t>
            </a:r>
          </a:p>
          <a:p>
            <a:pPr marL="514350" lvl="0" indent="-514350">
              <a:buFont typeface="+mj-lt"/>
              <a:buAutoNum type="arabicPeriod"/>
            </a:pPr>
            <a:r>
              <a:rPr lang="en-GB" sz="1600" dirty="0">
                <a:latin typeface="Arial" pitchFamily="34" charset="0"/>
                <a:cs typeface="Arial" pitchFamily="34" charset="0"/>
              </a:rPr>
              <a:t>Hold the staff on the Datum (RL+50 m) and take a reading. This </a:t>
            </a:r>
            <a:r>
              <a:rPr lang="en-GB" sz="1600" dirty="0" smtClean="0">
                <a:latin typeface="Arial" pitchFamily="34" charset="0"/>
                <a:cs typeface="Arial" pitchFamily="34" charset="0"/>
              </a:rPr>
              <a:t>is a </a:t>
            </a:r>
            <a:r>
              <a:rPr lang="en-GB" sz="1600" dirty="0" err="1">
                <a:latin typeface="Arial" pitchFamily="34" charset="0"/>
                <a:cs typeface="Arial" pitchFamily="34" charset="0"/>
              </a:rPr>
              <a:t>backsight</a:t>
            </a:r>
            <a:r>
              <a:rPr lang="en-GB" sz="1600" dirty="0">
                <a:latin typeface="Arial" pitchFamily="34" charset="0"/>
                <a:cs typeface="Arial" pitchFamily="34" charset="0"/>
              </a:rPr>
              <a:t>, because it is the first staff reading after the </a:t>
            </a:r>
            <a:r>
              <a:rPr lang="en-GB" sz="1600" dirty="0" smtClean="0">
                <a:latin typeface="Arial" pitchFamily="34" charset="0"/>
                <a:cs typeface="Arial" pitchFamily="34" charset="0"/>
              </a:rPr>
              <a:t>levelling </a:t>
            </a:r>
            <a:r>
              <a:rPr lang="en-GB" sz="1600" dirty="0">
                <a:latin typeface="Arial" pitchFamily="34" charset="0"/>
                <a:cs typeface="Arial" pitchFamily="34" charset="0"/>
              </a:rPr>
              <a:t>instrument has been set up.</a:t>
            </a:r>
          </a:p>
          <a:p>
            <a:pPr marL="514350" lvl="0" indent="-514350">
              <a:buFont typeface="+mj-lt"/>
              <a:buAutoNum type="arabicPeriod"/>
            </a:pPr>
            <a:r>
              <a:rPr lang="en-GB" sz="1600" dirty="0">
                <a:latin typeface="Arial" pitchFamily="34" charset="0"/>
                <a:cs typeface="Arial" pitchFamily="34" charset="0"/>
              </a:rPr>
              <a:t>Move the staff to A and take a reading. This will be an intermediate sight.</a:t>
            </a:r>
          </a:p>
          <a:p>
            <a:pPr marL="514350" lvl="0" indent="-514350">
              <a:buFont typeface="+mj-lt"/>
              <a:buAutoNum type="arabicPeriod"/>
            </a:pPr>
            <a:r>
              <a:rPr lang="en-GB" sz="1600" dirty="0">
                <a:latin typeface="Arial" pitchFamily="34" charset="0"/>
                <a:cs typeface="Arial" pitchFamily="34" charset="0"/>
              </a:rPr>
              <a:t>Move the staff to B and take a reading. This </a:t>
            </a:r>
            <a:r>
              <a:rPr lang="en-GB" sz="1600" dirty="0" smtClean="0">
                <a:latin typeface="Arial" pitchFamily="34" charset="0"/>
                <a:cs typeface="Arial" pitchFamily="34" charset="0"/>
              </a:rPr>
              <a:t>is a </a:t>
            </a:r>
            <a:r>
              <a:rPr lang="en-GB" sz="1600" dirty="0">
                <a:latin typeface="Arial" pitchFamily="34" charset="0"/>
                <a:cs typeface="Arial" pitchFamily="34" charset="0"/>
              </a:rPr>
              <a:t>intermediate sight.</a:t>
            </a:r>
          </a:p>
          <a:p>
            <a:pPr marL="514350" lvl="0" indent="-514350">
              <a:buFont typeface="+mj-lt"/>
              <a:buAutoNum type="arabicPeriod"/>
            </a:pPr>
            <a:r>
              <a:rPr lang="en-GB" sz="1600" dirty="0">
                <a:latin typeface="Arial" pitchFamily="34" charset="0"/>
                <a:cs typeface="Arial" pitchFamily="34" charset="0"/>
              </a:rPr>
              <a:t>Move the staff to C and take a reading. This </a:t>
            </a:r>
            <a:r>
              <a:rPr lang="en-GB" sz="1600" dirty="0" smtClean="0">
                <a:latin typeface="Arial" pitchFamily="34" charset="0"/>
                <a:cs typeface="Arial" pitchFamily="34" charset="0"/>
              </a:rPr>
              <a:t>is another </a:t>
            </a:r>
            <a:r>
              <a:rPr lang="en-GB" sz="1600" dirty="0">
                <a:latin typeface="Arial" pitchFamily="34" charset="0"/>
                <a:cs typeface="Arial" pitchFamily="34" charset="0"/>
              </a:rPr>
              <a:t>intermediate sight.</a:t>
            </a:r>
          </a:p>
          <a:p>
            <a:pPr marL="514350" lvl="0" indent="-514350">
              <a:buFont typeface="+mj-lt"/>
              <a:buAutoNum type="arabicPeriod"/>
            </a:pPr>
            <a:r>
              <a:rPr lang="en-GB" sz="1600" dirty="0">
                <a:latin typeface="Arial" pitchFamily="34" charset="0"/>
                <a:cs typeface="Arial" pitchFamily="34" charset="0"/>
              </a:rPr>
              <a:t>Move the staff to D and take a reading. This </a:t>
            </a:r>
            <a:r>
              <a:rPr lang="en-GB" sz="1600" dirty="0" smtClean="0">
                <a:latin typeface="Arial" pitchFamily="34" charset="0"/>
                <a:cs typeface="Arial" pitchFamily="34" charset="0"/>
              </a:rPr>
              <a:t>is  </a:t>
            </a:r>
            <a:r>
              <a:rPr lang="en-GB" sz="1600" dirty="0">
                <a:latin typeface="Arial" pitchFamily="34" charset="0"/>
                <a:cs typeface="Arial" pitchFamily="34" charset="0"/>
              </a:rPr>
              <a:t>a foresight; because after this reading the level will be </a:t>
            </a:r>
            <a:r>
              <a:rPr lang="en-GB" sz="1600" dirty="0" smtClean="0">
                <a:latin typeface="Arial" pitchFamily="34" charset="0"/>
                <a:cs typeface="Arial" pitchFamily="34" charset="0"/>
              </a:rPr>
              <a:t>moved. (This is a change point and the staff is held at this position).</a:t>
            </a:r>
            <a:endParaRPr lang="en-GB" sz="1600" dirty="0">
              <a:latin typeface="Arial" pitchFamily="34" charset="0"/>
              <a:cs typeface="Arial" pitchFamily="34" charset="0"/>
            </a:endParaRPr>
          </a:p>
          <a:p>
            <a:pPr marL="514350" lvl="0" indent="-514350">
              <a:buFont typeface="+mj-lt"/>
              <a:buAutoNum type="arabicPeriod"/>
            </a:pPr>
            <a:r>
              <a:rPr lang="en-GB" sz="1600" dirty="0">
                <a:latin typeface="Arial" pitchFamily="34" charset="0"/>
                <a:cs typeface="Arial" pitchFamily="34" charset="0"/>
              </a:rPr>
              <a:t>The distance between the stations should be measured and recorded in the field </a:t>
            </a:r>
            <a:r>
              <a:rPr lang="en-GB" sz="1600" dirty="0" smtClean="0">
                <a:latin typeface="Arial" pitchFamily="34" charset="0"/>
                <a:cs typeface="Arial" pitchFamily="34" charset="0"/>
              </a:rPr>
              <a:t>book.</a:t>
            </a:r>
            <a:endParaRPr lang="en-GB" sz="1600" dirty="0">
              <a:latin typeface="Arial" pitchFamily="34" charset="0"/>
              <a:cs typeface="Arial" pitchFamily="34" charset="0"/>
            </a:endParaRPr>
          </a:p>
          <a:p>
            <a:pPr marL="514350" lvl="0" indent="-514350">
              <a:buFont typeface="+mj-lt"/>
              <a:buAutoNum type="arabicPeriod"/>
            </a:pPr>
            <a:r>
              <a:rPr lang="en-GB" sz="1600" dirty="0">
                <a:latin typeface="Arial" pitchFamily="34" charset="0"/>
                <a:cs typeface="Arial" pitchFamily="34" charset="0"/>
              </a:rPr>
              <a:t>Set up the level at Level position 2 and </a:t>
            </a:r>
            <a:r>
              <a:rPr lang="en-GB" sz="1600" dirty="0" smtClean="0">
                <a:latin typeface="Arial" pitchFamily="34" charset="0"/>
                <a:cs typeface="Arial" pitchFamily="34" charset="0"/>
              </a:rPr>
              <a:t> take a reading at</a:t>
            </a:r>
            <a:r>
              <a:rPr lang="en-GB" sz="1600" dirty="0">
                <a:latin typeface="Arial" pitchFamily="34" charset="0"/>
                <a:cs typeface="Arial" pitchFamily="34" charset="0"/>
              </a:rPr>
              <a:t> </a:t>
            </a:r>
            <a:r>
              <a:rPr lang="en-GB" sz="1600" dirty="0" smtClean="0">
                <a:latin typeface="Arial" pitchFamily="34" charset="0"/>
                <a:cs typeface="Arial" pitchFamily="34" charset="0"/>
              </a:rPr>
              <a:t>D. </a:t>
            </a:r>
            <a:r>
              <a:rPr lang="en-GB" sz="1600" dirty="0">
                <a:latin typeface="Arial" pitchFamily="34" charset="0"/>
                <a:cs typeface="Arial" pitchFamily="34" charset="0"/>
              </a:rPr>
              <a:t>This </a:t>
            </a:r>
            <a:r>
              <a:rPr lang="en-GB" sz="1600" dirty="0" smtClean="0">
                <a:latin typeface="Arial" pitchFamily="34" charset="0"/>
                <a:cs typeface="Arial" pitchFamily="34" charset="0"/>
              </a:rPr>
              <a:t>is </a:t>
            </a:r>
            <a:r>
              <a:rPr lang="en-GB" sz="1600" dirty="0">
                <a:latin typeface="Arial" pitchFamily="34" charset="0"/>
                <a:cs typeface="Arial" pitchFamily="34" charset="0"/>
              </a:rPr>
              <a:t>a </a:t>
            </a:r>
            <a:r>
              <a:rPr lang="en-GB" sz="1600" dirty="0" err="1" smtClean="0">
                <a:latin typeface="Arial" pitchFamily="34" charset="0"/>
                <a:cs typeface="Arial" pitchFamily="34" charset="0"/>
              </a:rPr>
              <a:t>backsight</a:t>
            </a:r>
            <a:r>
              <a:rPr lang="en-GB" sz="1600" dirty="0">
                <a:latin typeface="Arial" pitchFamily="34" charset="0"/>
                <a:cs typeface="Arial" pitchFamily="34" charset="0"/>
              </a:rPr>
              <a:t>.</a:t>
            </a:r>
          </a:p>
          <a:p>
            <a:pPr marL="514350" lvl="0" indent="-514350">
              <a:buFont typeface="+mj-lt"/>
              <a:buAutoNum type="arabicPeriod"/>
            </a:pPr>
            <a:r>
              <a:rPr lang="en-GB" sz="1600" dirty="0">
                <a:latin typeface="Arial" pitchFamily="34" charset="0"/>
                <a:cs typeface="Arial" pitchFamily="34" charset="0"/>
              </a:rPr>
              <a:t>Move the staff to E and take a reading. This </a:t>
            </a:r>
            <a:r>
              <a:rPr lang="en-GB" sz="1600" dirty="0" smtClean="0">
                <a:latin typeface="Arial" pitchFamily="34" charset="0"/>
                <a:cs typeface="Arial" pitchFamily="34" charset="0"/>
              </a:rPr>
              <a:t>is a </a:t>
            </a:r>
            <a:r>
              <a:rPr lang="en-GB" sz="1600" dirty="0">
                <a:latin typeface="Arial" pitchFamily="34" charset="0"/>
                <a:cs typeface="Arial" pitchFamily="34" charset="0"/>
              </a:rPr>
              <a:t>intermediate sight.</a:t>
            </a:r>
          </a:p>
          <a:p>
            <a:pPr marL="514350" lvl="0" indent="-514350">
              <a:buFont typeface="+mj-lt"/>
              <a:buAutoNum type="arabicPeriod"/>
            </a:pPr>
            <a:r>
              <a:rPr lang="en-GB" sz="1600" dirty="0">
                <a:latin typeface="Arial" pitchFamily="34" charset="0"/>
                <a:cs typeface="Arial" pitchFamily="34" charset="0"/>
              </a:rPr>
              <a:t>Move the staff to F and take a reading. This </a:t>
            </a:r>
            <a:r>
              <a:rPr lang="en-GB" sz="1600" dirty="0" smtClean="0">
                <a:latin typeface="Arial" pitchFamily="34" charset="0"/>
                <a:cs typeface="Arial" pitchFamily="34" charset="0"/>
              </a:rPr>
              <a:t>is a </a:t>
            </a:r>
            <a:r>
              <a:rPr lang="en-GB" sz="1600" dirty="0">
                <a:latin typeface="Arial" pitchFamily="34" charset="0"/>
                <a:cs typeface="Arial" pitchFamily="34" charset="0"/>
              </a:rPr>
              <a:t>foresight; because after taking this reading the level will be moved.</a:t>
            </a:r>
          </a:p>
          <a:p>
            <a:pPr marL="514350" lvl="0" indent="-514350">
              <a:buFont typeface="+mj-lt"/>
              <a:buAutoNum type="arabicPeriod"/>
            </a:pPr>
            <a:r>
              <a:rPr lang="en-GB" sz="1600" dirty="0">
                <a:latin typeface="Arial" pitchFamily="34" charset="0"/>
                <a:cs typeface="Arial" pitchFamily="34" charset="0"/>
              </a:rPr>
              <a:t>Now move the level to </a:t>
            </a:r>
            <a:r>
              <a:rPr lang="en-GB" sz="1600" dirty="0" smtClean="0">
                <a:latin typeface="Arial" pitchFamily="34" charset="0"/>
                <a:cs typeface="Arial" pitchFamily="34" charset="0"/>
              </a:rPr>
              <a:t>Levelling </a:t>
            </a:r>
            <a:r>
              <a:rPr lang="en-GB" sz="1600" dirty="0">
                <a:latin typeface="Arial" pitchFamily="34" charset="0"/>
                <a:cs typeface="Arial" pitchFamily="34" charset="0"/>
              </a:rPr>
              <a:t>position 3 and leave the staff at F on the </a:t>
            </a:r>
            <a:r>
              <a:rPr lang="en-GB" sz="1600" dirty="0" smtClean="0">
                <a:latin typeface="Arial" pitchFamily="34" charset="0"/>
                <a:cs typeface="Arial" pitchFamily="34" charset="0"/>
              </a:rPr>
              <a:t>change plate</a:t>
            </a:r>
            <a:r>
              <a:rPr lang="en-GB" sz="1600" dirty="0">
                <a:latin typeface="Arial" pitchFamily="34" charset="0"/>
                <a:cs typeface="Arial" pitchFamily="34" charset="0"/>
              </a:rPr>
              <a:t>.</a:t>
            </a:r>
          </a:p>
          <a:p>
            <a:endParaRPr lang="en-GB" dirty="0"/>
          </a:p>
        </p:txBody>
      </p:sp>
      <p:sp>
        <p:nvSpPr>
          <p:cNvPr id="2" name="Title 1"/>
          <p:cNvSpPr>
            <a:spLocks noGrp="1"/>
          </p:cNvSpPr>
          <p:nvPr>
            <p:ph type="title"/>
          </p:nvPr>
        </p:nvSpPr>
        <p:spPr/>
        <p:txBody>
          <a:bodyPr>
            <a:normAutofit/>
          </a:bodyPr>
          <a:lstStyle/>
          <a:p>
            <a:r>
              <a:rPr lang="en-GB" sz="3600" b="0" dirty="0" smtClean="0">
                <a:solidFill>
                  <a:schemeClr val="tx1"/>
                </a:solidFill>
                <a:effectLst/>
                <a:latin typeface="Arial" pitchFamily="34" charset="0"/>
                <a:cs typeface="Arial" pitchFamily="34" charset="0"/>
              </a:rPr>
              <a:t>Procedures</a:t>
            </a:r>
            <a:endParaRPr lang="en-GB" sz="3600" b="0" dirty="0">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282182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600" b="0" dirty="0" smtClean="0">
                <a:solidFill>
                  <a:prstClr val="black"/>
                </a:solidFill>
                <a:effectLst/>
                <a:latin typeface="Arial" pitchFamily="34" charset="0"/>
                <a:cs typeface="Arial" pitchFamily="34" charset="0"/>
              </a:rPr>
              <a:t>Collimation Method of Booking Levels</a:t>
            </a:r>
            <a:endParaRPr lang="en-GB"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85800" y="1371600"/>
            <a:ext cx="8229600" cy="4326157"/>
          </a:xfrm>
          <a:prstGeom prst="rect">
            <a:avLst/>
          </a:prstGeom>
          <a:solidFill>
            <a:schemeClr val="bg1"/>
          </a:solidFill>
          <a:ln>
            <a:noFill/>
          </a:ln>
          <a:effectLst/>
          <a:extLst/>
        </p:spPr>
      </p:pic>
      <p:pic>
        <p:nvPicPr>
          <p:cNvPr id="4" name="Content Placeholder 3"/>
          <p:cNvPicPr>
            <a:picLocks noGrp="1"/>
          </p:cNvPicPr>
          <p:nvPr>
            <p:ph idx="1"/>
          </p:nvPr>
        </p:nvPicPr>
        <p:blipFill>
          <a:blip r:embed="rId3" cstate="print"/>
          <a:srcRect/>
          <a:stretch>
            <a:fillRect/>
          </a:stretch>
        </p:blipFill>
        <p:spPr bwMode="auto">
          <a:xfrm>
            <a:off x="698500" y="1365619"/>
            <a:ext cx="8229600" cy="4332138"/>
          </a:xfrm>
          <a:prstGeom prst="rect">
            <a:avLst/>
          </a:prstGeom>
          <a:solidFill>
            <a:schemeClr val="bg1"/>
          </a:solid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inciples of Levelling 2.bmp"/>
          <p:cNvPicPr>
            <a:picLocks noGrp="1" noChangeAspect="1"/>
          </p:cNvPicPr>
          <p:nvPr>
            <p:ph idx="1"/>
          </p:nvPr>
        </p:nvPicPr>
        <p:blipFill>
          <a:blip r:embed="rId2" cstate="print"/>
          <a:srcRect l="42027" t="6257" r="15452" b="59024"/>
          <a:stretch>
            <a:fillRect/>
          </a:stretch>
        </p:blipFill>
        <p:spPr>
          <a:xfrm>
            <a:off x="1295400" y="1752600"/>
            <a:ext cx="6690360" cy="4181475"/>
          </a:xfrm>
        </p:spPr>
      </p:pic>
      <p:sp>
        <p:nvSpPr>
          <p:cNvPr id="2" name="Title 1"/>
          <p:cNvSpPr>
            <a:spLocks noGrp="1"/>
          </p:cNvSpPr>
          <p:nvPr>
            <p:ph type="title"/>
          </p:nvPr>
        </p:nvSpPr>
        <p:spPr/>
        <p:txBody>
          <a:bodyPr>
            <a:noAutofit/>
          </a:bodyPr>
          <a:lstStyle/>
          <a:p>
            <a:r>
              <a:rPr lang="en-GB" sz="3600" b="0" dirty="0" smtClean="0">
                <a:solidFill>
                  <a:schemeClr val="tx1"/>
                </a:solidFill>
                <a:effectLst/>
                <a:latin typeface="Arial" pitchFamily="34" charset="0"/>
                <a:cs typeface="Arial" pitchFamily="34" charset="0"/>
              </a:rPr>
              <a:t>Collimation Method of Booking Levels</a:t>
            </a:r>
            <a:endParaRPr lang="en-GB" sz="3600" b="0" dirty="0">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tretch>
            <a:fillRect/>
          </a:stretch>
        </p:blipFill>
        <p:spPr bwMode="auto">
          <a:xfrm>
            <a:off x="838200" y="1219200"/>
            <a:ext cx="7665823" cy="4525962"/>
          </a:xfrm>
          <a:prstGeom prst="rect">
            <a:avLst/>
          </a:prstGeom>
          <a:noFill/>
          <a:ln w="9525">
            <a:noFill/>
            <a:miter lim="800000"/>
            <a:headEnd/>
            <a:tailEnd/>
          </a:ln>
        </p:spPr>
      </p:pic>
      <p:sp>
        <p:nvSpPr>
          <p:cNvPr id="2" name="Title 1"/>
          <p:cNvSpPr>
            <a:spLocks noGrp="1"/>
          </p:cNvSpPr>
          <p:nvPr>
            <p:ph type="title"/>
          </p:nvPr>
        </p:nvSpPr>
        <p:spPr/>
        <p:txBody>
          <a:bodyPr>
            <a:noAutofit/>
          </a:bodyPr>
          <a:lstStyle/>
          <a:p>
            <a:r>
              <a:rPr lang="en-GB" sz="3600" b="0" dirty="0" smtClean="0">
                <a:solidFill>
                  <a:schemeClr val="tx1"/>
                </a:solidFill>
                <a:effectLst/>
                <a:latin typeface="Arial" pitchFamily="34" charset="0"/>
                <a:cs typeface="Arial" pitchFamily="34" charset="0"/>
              </a:rPr>
              <a:t>Collimation Method of Booking Levels</a:t>
            </a:r>
            <a:endParaRPr lang="en-GB" sz="3600" b="0" dirty="0">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evelling  example1.png"/>
          <p:cNvPicPr>
            <a:picLocks noGrp="1" noChangeAspect="1"/>
          </p:cNvPicPr>
          <p:nvPr>
            <p:ph idx="1"/>
          </p:nvPr>
        </p:nvPicPr>
        <p:blipFill>
          <a:blip r:embed="rId2" cstate="print"/>
          <a:srcRect t="20123"/>
          <a:stretch>
            <a:fillRect/>
          </a:stretch>
        </p:blipFill>
        <p:spPr>
          <a:xfrm>
            <a:off x="914400" y="1371600"/>
            <a:ext cx="8229600" cy="4629150"/>
          </a:xfrm>
        </p:spPr>
      </p:pic>
      <p:sp>
        <p:nvSpPr>
          <p:cNvPr id="2" name="Title 1"/>
          <p:cNvSpPr>
            <a:spLocks noGrp="1"/>
          </p:cNvSpPr>
          <p:nvPr>
            <p:ph type="title"/>
          </p:nvPr>
        </p:nvSpPr>
        <p:spPr/>
        <p:txBody>
          <a:bodyPr>
            <a:noAutofit/>
          </a:bodyPr>
          <a:lstStyle/>
          <a:p>
            <a:r>
              <a:rPr lang="en-GB" sz="3600" b="0" dirty="0" smtClean="0">
                <a:solidFill>
                  <a:schemeClr val="tx1"/>
                </a:solidFill>
                <a:effectLst/>
                <a:latin typeface="Arial" pitchFamily="34" charset="0"/>
                <a:cs typeface="Arial" pitchFamily="34" charset="0"/>
              </a:rPr>
              <a:t>Collimation Method of Booking Levels; Change Points</a:t>
            </a:r>
            <a:endParaRPr lang="en-GB" sz="3600" b="0" dirty="0">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evelling example 2.bmp"/>
          <p:cNvPicPr>
            <a:picLocks noGrp="1" noChangeAspect="1"/>
          </p:cNvPicPr>
          <p:nvPr>
            <p:ph idx="1"/>
          </p:nvPr>
        </p:nvPicPr>
        <p:blipFill>
          <a:blip r:embed="rId2" cstate="print"/>
          <a:srcRect l="15452" t="37505" r="10137" b="22568"/>
          <a:stretch>
            <a:fillRect/>
          </a:stretch>
        </p:blipFill>
        <p:spPr>
          <a:xfrm>
            <a:off x="344557" y="1981200"/>
            <a:ext cx="8348869" cy="4191000"/>
          </a:xfrm>
        </p:spPr>
      </p:pic>
      <p:sp>
        <p:nvSpPr>
          <p:cNvPr id="2" name="Title 1"/>
          <p:cNvSpPr>
            <a:spLocks noGrp="1"/>
          </p:cNvSpPr>
          <p:nvPr>
            <p:ph type="title"/>
          </p:nvPr>
        </p:nvSpPr>
        <p:spPr/>
        <p:txBody>
          <a:bodyPr>
            <a:normAutofit fontScale="90000"/>
          </a:bodyPr>
          <a:lstStyle/>
          <a:p>
            <a:r>
              <a:rPr lang="en-GB" sz="2800" dirty="0" smtClean="0">
                <a:solidFill>
                  <a:srgbClr val="04617B"/>
                </a:solidFill>
              </a:rPr>
              <a:t>Question 1: enter readings on a level book and calculate reduced levels of change points, pegs and bench mark, carrying out all checks</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tretch>
            <a:fillRect/>
          </a:stretch>
        </p:blipFill>
        <p:spPr bwMode="auto">
          <a:xfrm>
            <a:off x="1888387" y="1481138"/>
            <a:ext cx="5367225" cy="4525962"/>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sz="2800" dirty="0" smtClean="0">
                <a:solidFill>
                  <a:srgbClr val="04617B"/>
                </a:solidFill>
              </a:rPr>
              <a:t>Question 1: solution Stage 1;enter readings on a level book</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tretch>
            <a:fillRect/>
          </a:stretch>
        </p:blipFill>
        <p:spPr bwMode="auto">
          <a:xfrm>
            <a:off x="1805432" y="1481138"/>
            <a:ext cx="5533136" cy="4525962"/>
          </a:xfrm>
          <a:prstGeom prst="rect">
            <a:avLst/>
          </a:prstGeom>
          <a:noFill/>
          <a:ln w="9525">
            <a:noFill/>
            <a:miter lim="800000"/>
            <a:headEnd/>
            <a:tailEnd/>
          </a:ln>
        </p:spPr>
      </p:pic>
      <p:sp>
        <p:nvSpPr>
          <p:cNvPr id="2" name="Title 1"/>
          <p:cNvSpPr>
            <a:spLocks noGrp="1"/>
          </p:cNvSpPr>
          <p:nvPr>
            <p:ph type="title"/>
          </p:nvPr>
        </p:nvSpPr>
        <p:spPr>
          <a:xfrm>
            <a:off x="457200" y="457200"/>
            <a:ext cx="8229600" cy="1143000"/>
          </a:xfrm>
        </p:spPr>
        <p:txBody>
          <a:bodyPr>
            <a:normAutofit fontScale="90000"/>
          </a:bodyPr>
          <a:lstStyle/>
          <a:p>
            <a:r>
              <a:rPr lang="en-GB" sz="2800" dirty="0" smtClean="0">
                <a:solidFill>
                  <a:srgbClr val="04617B"/>
                </a:solidFill>
              </a:rPr>
              <a:t>Question 1: Stage 2, calculate reduced levels of change points, pegs and bench mark, carrying out all checks</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l="9758" r="3640" b="2647"/>
          <a:stretch>
            <a:fillRect/>
          </a:stretch>
        </p:blipFill>
        <p:spPr bwMode="auto">
          <a:xfrm>
            <a:off x="1828800" y="1524000"/>
            <a:ext cx="5715000" cy="4613313"/>
          </a:xfrm>
          <a:prstGeom prst="rect">
            <a:avLst/>
          </a:prstGeom>
          <a:noFill/>
          <a:ln w="9525">
            <a:noFill/>
            <a:miter lim="800000"/>
            <a:headEnd/>
            <a:tailEnd/>
          </a:ln>
        </p:spPr>
      </p:pic>
      <p:sp>
        <p:nvSpPr>
          <p:cNvPr id="4" name="Title 3"/>
          <p:cNvSpPr>
            <a:spLocks noGrp="1"/>
          </p:cNvSpPr>
          <p:nvPr>
            <p:ph type="title"/>
          </p:nvPr>
        </p:nvSpPr>
        <p:spPr>
          <a:xfrm>
            <a:off x="228600" y="533400"/>
            <a:ext cx="8229600" cy="990600"/>
          </a:xfrm>
        </p:spPr>
        <p:txBody>
          <a:bodyPr>
            <a:normAutofit/>
          </a:bodyPr>
          <a:lstStyle/>
          <a:p>
            <a:r>
              <a:rPr lang="en-GB" sz="2800" dirty="0" smtClean="0"/>
              <a:t>Question 2: calculate reduced levels of change points, pegs and bench mark</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Example 1 answer.bmp"/>
          <p:cNvPicPr>
            <a:picLocks noGrp="1" noChangeAspect="1"/>
          </p:cNvPicPr>
          <p:nvPr>
            <p:ph idx="1"/>
          </p:nvPr>
        </p:nvPicPr>
        <p:blipFill>
          <a:blip r:embed="rId2" cstate="print"/>
          <a:srcRect l="8306" t="2596" r="1717" b="3946"/>
          <a:stretch>
            <a:fillRect/>
          </a:stretch>
        </p:blipFill>
        <p:spPr>
          <a:xfrm>
            <a:off x="1070212" y="1219201"/>
            <a:ext cx="7006987" cy="4648199"/>
          </a:xfrm>
          <a:prstGeom prst="rect">
            <a:avLst/>
          </a:prstGeom>
        </p:spPr>
      </p:pic>
      <p:sp>
        <p:nvSpPr>
          <p:cNvPr id="2" name="Title 1"/>
          <p:cNvSpPr>
            <a:spLocks noGrp="1"/>
          </p:cNvSpPr>
          <p:nvPr>
            <p:ph type="title"/>
          </p:nvPr>
        </p:nvSpPr>
        <p:spPr>
          <a:xfrm>
            <a:off x="609600" y="457200"/>
            <a:ext cx="8229600" cy="704088"/>
          </a:xfrm>
        </p:spPr>
        <p:txBody>
          <a:bodyPr>
            <a:normAutofit/>
          </a:bodyPr>
          <a:lstStyle/>
          <a:p>
            <a:r>
              <a:rPr lang="en-GB" sz="2800" dirty="0" smtClean="0">
                <a:solidFill>
                  <a:srgbClr val="04617B"/>
                </a:solidFill>
              </a:rPr>
              <a:t>Question 2: Solution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a:stretch>
            <a:fillRect/>
          </a:stretch>
        </p:blipFill>
        <p:spPr bwMode="auto">
          <a:xfrm>
            <a:off x="1371600" y="1295400"/>
            <a:ext cx="6172200" cy="4770437"/>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sz="2800" dirty="0" smtClean="0">
                <a:solidFill>
                  <a:srgbClr val="04617B"/>
                </a:solidFill>
              </a:rPr>
              <a:t>Question 3: calculate reduced levels of change points, pegs and bench mark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example 2 answers.bmp"/>
          <p:cNvPicPr>
            <a:picLocks noGrp="1" noChangeAspect="1"/>
          </p:cNvPicPr>
          <p:nvPr>
            <p:ph idx="1"/>
          </p:nvPr>
        </p:nvPicPr>
        <p:blipFill>
          <a:blip r:embed="rId2" cstate="print"/>
          <a:stretch>
            <a:fillRect/>
          </a:stretch>
        </p:blipFill>
        <p:spPr>
          <a:xfrm>
            <a:off x="1752600" y="914400"/>
            <a:ext cx="6371393" cy="5011989"/>
          </a:xfrm>
          <a:prstGeom prst="rect">
            <a:avLst/>
          </a:prstGeom>
        </p:spPr>
      </p:pic>
      <p:sp>
        <p:nvSpPr>
          <p:cNvPr id="2" name="Title 1"/>
          <p:cNvSpPr>
            <a:spLocks noGrp="1"/>
          </p:cNvSpPr>
          <p:nvPr>
            <p:ph type="title"/>
          </p:nvPr>
        </p:nvSpPr>
        <p:spPr>
          <a:xfrm>
            <a:off x="533400" y="304800"/>
            <a:ext cx="8229600" cy="780288"/>
          </a:xfrm>
        </p:spPr>
        <p:txBody>
          <a:bodyPr>
            <a:normAutofit/>
          </a:bodyPr>
          <a:lstStyle/>
          <a:p>
            <a:r>
              <a:rPr lang="en-GB" sz="2800" dirty="0" smtClean="0">
                <a:solidFill>
                  <a:srgbClr val="04617B"/>
                </a:solidFill>
              </a:rPr>
              <a:t>Question 3: Solution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017" y="694346"/>
            <a:ext cx="8229600" cy="1143000"/>
          </a:xfrm>
        </p:spPr>
        <p:txBody>
          <a:bodyPr>
            <a:noAutofit/>
          </a:bodyPr>
          <a:lstStyle/>
          <a:p>
            <a:pPr algn="ctr"/>
            <a:r>
              <a:rPr lang="en-GB" sz="2400" b="0" dirty="0" smtClean="0">
                <a:solidFill>
                  <a:schemeClr val="tx1"/>
                </a:solidFill>
                <a:effectLst/>
                <a:latin typeface="Arial" panose="020B0604020202020204" pitchFamily="34" charset="0"/>
                <a:cs typeface="Arial" panose="020B0604020202020204" pitchFamily="34" charset="0"/>
              </a:rPr>
              <a:t>Question 4: If the value of the bench mark is 46.345 m, enter the readings on a level book and calculate the reduced levels using the Height of Collimation Method, carrying out all checks</a:t>
            </a:r>
            <a:endParaRPr lang="en-GB" sz="2400" b="0" dirty="0">
              <a:solidFill>
                <a:schemeClr val="tx1"/>
              </a:solidFill>
              <a:effectLst/>
              <a:latin typeface="Arial" panose="020B0604020202020204" pitchFamily="34" charset="0"/>
              <a:cs typeface="Arial" panose="020B0604020202020204" pitchFamily="34" charset="0"/>
            </a:endParaRPr>
          </a:p>
        </p:txBody>
      </p:sp>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l="34723" t="30506" r="30555" b="53708"/>
          <a:stretch/>
        </p:blipFill>
        <p:spPr>
          <a:xfrm>
            <a:off x="457200" y="2514600"/>
            <a:ext cx="8077200" cy="3429000"/>
          </a:xfrm>
          <a:prstGeom prst="rect">
            <a:avLst/>
          </a:prstGeom>
        </p:spPr>
      </p:pic>
    </p:spTree>
    <p:extLst>
      <p:ext uri="{BB962C8B-B14F-4D97-AF65-F5344CB8AC3E}">
        <p14:creationId xmlns:p14="http://schemas.microsoft.com/office/powerpoint/2010/main" val="8361227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solidFill>
                  <a:srgbClr val="04617B"/>
                </a:solidFill>
              </a:rPr>
              <a:t>Question 4: Solution</a:t>
            </a:r>
            <a:endParaRPr lang="en-GB" dirty="0"/>
          </a:p>
        </p:txBody>
      </p:sp>
      <p:pic>
        <p:nvPicPr>
          <p:cNvPr id="5" name="Picture 4"/>
          <p:cNvPicPr/>
          <p:nvPr/>
        </p:nvPicPr>
        <p:blipFill>
          <a:blip r:embed="rId2" cstate="print"/>
          <a:srcRect/>
          <a:stretch>
            <a:fillRect/>
          </a:stretch>
        </p:blipFill>
        <p:spPr bwMode="auto">
          <a:xfrm>
            <a:off x="914400" y="2209800"/>
            <a:ext cx="6781800" cy="406666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r="30958" b="37847"/>
          <a:stretch/>
        </p:blipFill>
        <p:spPr>
          <a:xfrm>
            <a:off x="685800" y="2133600"/>
            <a:ext cx="8016521" cy="3733800"/>
          </a:xfrm>
        </p:spPr>
      </p:pic>
      <p:sp>
        <p:nvSpPr>
          <p:cNvPr id="2" name="Title 1"/>
          <p:cNvSpPr>
            <a:spLocks noGrp="1"/>
          </p:cNvSpPr>
          <p:nvPr>
            <p:ph type="title"/>
          </p:nvPr>
        </p:nvSpPr>
        <p:spPr/>
        <p:txBody>
          <a:bodyPr>
            <a:normAutofit/>
          </a:bodyPr>
          <a:lstStyle/>
          <a:p>
            <a:pPr algn="ctr"/>
            <a:r>
              <a:rPr lang="en-GB" sz="2800" dirty="0" smtClean="0">
                <a:solidFill>
                  <a:srgbClr val="04617B"/>
                </a:solidFill>
              </a:rPr>
              <a:t>Question 5: calculate reduced levels of change points, pegs and bench mark</a:t>
            </a:r>
            <a:endParaRPr lang="en-GB" dirty="0"/>
          </a:p>
        </p:txBody>
      </p:sp>
    </p:spTree>
    <p:extLst>
      <p:ext uri="{BB962C8B-B14F-4D97-AF65-F5344CB8AC3E}">
        <p14:creationId xmlns:p14="http://schemas.microsoft.com/office/powerpoint/2010/main" val="41838527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627888"/>
          </a:xfrm>
        </p:spPr>
        <p:txBody>
          <a:bodyPr>
            <a:normAutofit/>
          </a:bodyPr>
          <a:lstStyle/>
          <a:p>
            <a:r>
              <a:rPr lang="en-GB" sz="2800" dirty="0" smtClean="0">
                <a:solidFill>
                  <a:srgbClr val="04617B"/>
                </a:solidFill>
              </a:rPr>
              <a:t>Question 5: Solution</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30833"/>
          <a:stretch/>
        </p:blipFill>
        <p:spPr>
          <a:xfrm>
            <a:off x="609600" y="1524000"/>
            <a:ext cx="8077200" cy="4495800"/>
          </a:xfrm>
          <a:prstGeom prst="rect">
            <a:avLst/>
          </a:prstGeo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nverted Levelling.bmp"/>
          <p:cNvPicPr>
            <a:picLocks noGrp="1" noChangeAspect="1"/>
          </p:cNvPicPr>
          <p:nvPr>
            <p:ph idx="1"/>
          </p:nvPr>
        </p:nvPicPr>
        <p:blipFill>
          <a:blip r:embed="rId2" cstate="print"/>
          <a:srcRect l="20802" t="53444" r="24218" b="27681"/>
          <a:stretch>
            <a:fillRect/>
          </a:stretch>
        </p:blipFill>
        <p:spPr>
          <a:xfrm>
            <a:off x="381000" y="1905000"/>
            <a:ext cx="8382000" cy="4419600"/>
          </a:xfrm>
        </p:spPr>
      </p:pic>
      <p:sp>
        <p:nvSpPr>
          <p:cNvPr id="2" name="Title 1"/>
          <p:cNvSpPr>
            <a:spLocks noGrp="1"/>
          </p:cNvSpPr>
          <p:nvPr>
            <p:ph type="title"/>
          </p:nvPr>
        </p:nvSpPr>
        <p:spPr>
          <a:xfrm>
            <a:off x="381000" y="914400"/>
            <a:ext cx="8229600" cy="704088"/>
          </a:xfrm>
        </p:spPr>
        <p:txBody>
          <a:bodyPr>
            <a:normAutofit fontScale="90000"/>
          </a:bodyPr>
          <a:lstStyle/>
          <a:p>
            <a:r>
              <a:rPr lang="en-GB" sz="2800" dirty="0" smtClean="0">
                <a:solidFill>
                  <a:srgbClr val="04617B"/>
                </a:solidFill>
              </a:rPr>
              <a:t>Question 6: If the value of the bench mark is 72.300 m, enter the readings on a level book and calculate the reduced levels using the Height of Collimation Method, carrying out all checks </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tretch>
            <a:fillRect/>
          </a:stretch>
        </p:blipFill>
        <p:spPr bwMode="auto">
          <a:xfrm>
            <a:off x="457200" y="2261502"/>
            <a:ext cx="8229600" cy="2965233"/>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sz="2800" dirty="0" smtClean="0">
                <a:solidFill>
                  <a:srgbClr val="04617B"/>
                </a:solidFill>
              </a:rPr>
              <a:t>Question 6: calculate reduced levels of change points, pegs and bench mark</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tretch>
            <a:fillRect/>
          </a:stretch>
        </p:blipFill>
        <p:spPr bwMode="auto">
          <a:xfrm>
            <a:off x="896498" y="1481138"/>
            <a:ext cx="7351004" cy="4525962"/>
          </a:xfrm>
          <a:prstGeom prst="rect">
            <a:avLst/>
          </a:prstGeom>
          <a:noFill/>
          <a:ln w="9525">
            <a:noFill/>
            <a:miter lim="800000"/>
            <a:headEnd/>
            <a:tailEnd/>
          </a:ln>
        </p:spPr>
      </p:pic>
      <p:sp>
        <p:nvSpPr>
          <p:cNvPr id="2" name="Title 1"/>
          <p:cNvSpPr>
            <a:spLocks noGrp="1"/>
          </p:cNvSpPr>
          <p:nvPr>
            <p:ph type="title"/>
          </p:nvPr>
        </p:nvSpPr>
        <p:spPr/>
        <p:txBody>
          <a:bodyPr/>
          <a:lstStyle/>
          <a:p>
            <a:r>
              <a:rPr lang="en-GB" sz="2800" dirty="0" smtClean="0">
                <a:solidFill>
                  <a:srgbClr val="04617B"/>
                </a:solidFill>
              </a:rPr>
              <a:t>Question 6: Solution</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sz="2200" dirty="0" smtClean="0"/>
              <a:t>Equipment error</a:t>
            </a:r>
          </a:p>
          <a:p>
            <a:pPr lvl="1"/>
            <a:r>
              <a:rPr lang="en-GB" sz="2200" dirty="0" smtClean="0"/>
              <a:t>Collimation;- proportional to the difference sight length between set ups.</a:t>
            </a:r>
          </a:p>
          <a:p>
            <a:pPr lvl="2"/>
            <a:r>
              <a:rPr lang="en-GB" sz="2200" dirty="0" smtClean="0"/>
              <a:t>Minimised by keeping site lengths equal</a:t>
            </a:r>
          </a:p>
          <a:p>
            <a:pPr lvl="2"/>
            <a:r>
              <a:rPr lang="en-GB" sz="2200" dirty="0" smtClean="0"/>
              <a:t>Tested using the two peg test</a:t>
            </a:r>
          </a:p>
          <a:p>
            <a:pPr lvl="1"/>
            <a:r>
              <a:rPr lang="en-GB" sz="2200" dirty="0" smtClean="0"/>
              <a:t>Compensator not working</a:t>
            </a:r>
          </a:p>
          <a:p>
            <a:pPr lvl="2"/>
            <a:r>
              <a:rPr lang="en-GB" sz="2200" dirty="0" smtClean="0"/>
              <a:t>Checked by moving foot screw slightly so the bubble is off level and tapping the telescope gently</a:t>
            </a:r>
          </a:p>
          <a:p>
            <a:pPr lvl="1"/>
            <a:r>
              <a:rPr lang="en-GB" sz="2200" dirty="0" smtClean="0"/>
              <a:t>Parallax</a:t>
            </a:r>
          </a:p>
          <a:p>
            <a:pPr lvl="2"/>
            <a:r>
              <a:rPr lang="en-GB" sz="2200" dirty="0" smtClean="0"/>
              <a:t>When focussing it is vitally important that we eliminate Parallax. Move the eye up and down (or from left to right) over the eyepiece of the telescope. If the cross hairs move relative to the object being observed then Parallax exists and the focussing is not satisfactory.</a:t>
            </a:r>
          </a:p>
          <a:p>
            <a:pPr lvl="1"/>
            <a:endParaRPr lang="en-GB" dirty="0"/>
          </a:p>
        </p:txBody>
      </p:sp>
      <p:sp>
        <p:nvSpPr>
          <p:cNvPr id="2" name="Title 1"/>
          <p:cNvSpPr>
            <a:spLocks noGrp="1"/>
          </p:cNvSpPr>
          <p:nvPr>
            <p:ph type="title"/>
          </p:nvPr>
        </p:nvSpPr>
        <p:spPr/>
        <p:txBody>
          <a:bodyPr>
            <a:normAutofit/>
          </a:bodyPr>
          <a:lstStyle/>
          <a:p>
            <a:r>
              <a:rPr lang="en-GB" sz="3600" b="0" dirty="0">
                <a:effectLst/>
                <a:latin typeface="Arial" panose="020B0604020202020204" pitchFamily="34" charset="0"/>
                <a:cs typeface="Arial" panose="020B0604020202020204" pitchFamily="34" charset="0"/>
              </a:rPr>
              <a:t>Levelling: sources of error </a:t>
            </a:r>
            <a:endParaRPr lang="en-GB" sz="3600" dirty="0"/>
          </a:p>
        </p:txBody>
      </p:sp>
    </p:spTree>
    <p:extLst>
      <p:ext uri="{BB962C8B-B14F-4D97-AF65-F5344CB8AC3E}">
        <p14:creationId xmlns:p14="http://schemas.microsoft.com/office/powerpoint/2010/main" val="422014291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2" name="Rectangle 4" descr="Rectangle: Click to edit Master text styles&#10;Second level&#10;Third level&#10;Fourth level&#10;Fifth level"/>
          <p:cNvSpPr>
            <a:spLocks noGrp="1" noChangeArrowheads="1"/>
          </p:cNvSpPr>
          <p:nvPr>
            <p:ph idx="1"/>
          </p:nvPr>
        </p:nvSpPr>
        <p:spPr>
          <a:xfrm>
            <a:off x="1524000" y="1524000"/>
            <a:ext cx="6723062" cy="4500563"/>
          </a:xfrm>
          <a:noFill/>
        </p:spPr>
        <p:txBody>
          <a:bodyPr>
            <a:normAutofit/>
          </a:bodyPr>
          <a:lstStyle/>
          <a:p>
            <a:pPr lvl="1">
              <a:lnSpc>
                <a:spcPct val="80000"/>
              </a:lnSpc>
              <a:spcBef>
                <a:spcPct val="50000"/>
              </a:spcBef>
            </a:pPr>
            <a:r>
              <a:rPr lang="en-US" altLang="en-US" sz="2400" dirty="0" smtClean="0">
                <a:latin typeface="Arial" panose="020B0604020202020204" pitchFamily="34" charset="0"/>
                <a:cs typeface="Arial" panose="020B0604020202020204" pitchFamily="34" charset="0"/>
              </a:rPr>
              <a:t>Staff defects</a:t>
            </a:r>
          </a:p>
          <a:p>
            <a:pPr lvl="2">
              <a:lnSpc>
                <a:spcPct val="80000"/>
              </a:lnSpc>
              <a:spcBef>
                <a:spcPct val="50000"/>
              </a:spcBef>
            </a:pPr>
            <a:r>
              <a:rPr lang="en-US" altLang="en-US" sz="2400" dirty="0" smtClean="0">
                <a:latin typeface="Arial" panose="020B0604020202020204" pitchFamily="34" charset="0"/>
                <a:cs typeface="Arial" panose="020B0604020202020204" pitchFamily="34" charset="0"/>
              </a:rPr>
              <a:t>Wear and tear</a:t>
            </a:r>
          </a:p>
          <a:p>
            <a:pPr lvl="2">
              <a:lnSpc>
                <a:spcPct val="80000"/>
              </a:lnSpc>
              <a:spcBef>
                <a:spcPct val="50000"/>
              </a:spcBef>
            </a:pPr>
            <a:r>
              <a:rPr lang="en-US" altLang="en-US" sz="2400" dirty="0" smtClean="0">
                <a:latin typeface="Arial" panose="020B0604020202020204" pitchFamily="34" charset="0"/>
                <a:cs typeface="Arial" panose="020B0604020202020204" pitchFamily="34" charset="0"/>
              </a:rPr>
              <a:t>Staff not extended properly</a:t>
            </a:r>
          </a:p>
          <a:p>
            <a:pPr lvl="2">
              <a:lnSpc>
                <a:spcPct val="80000"/>
              </a:lnSpc>
              <a:spcBef>
                <a:spcPct val="50000"/>
              </a:spcBef>
            </a:pPr>
            <a:r>
              <a:rPr lang="en-US" altLang="en-US" sz="2400" dirty="0" smtClean="0">
                <a:latin typeface="Arial" panose="020B0604020202020204" pitchFamily="34" charset="0"/>
                <a:cs typeface="Arial" panose="020B0604020202020204" pitchFamily="34" charset="0"/>
              </a:rPr>
              <a:t>Wrong section extended</a:t>
            </a:r>
          </a:p>
          <a:p>
            <a:pPr lvl="1">
              <a:lnSpc>
                <a:spcPct val="80000"/>
              </a:lnSpc>
              <a:spcBef>
                <a:spcPct val="50000"/>
              </a:spcBef>
            </a:pPr>
            <a:r>
              <a:rPr lang="en-US" altLang="en-US" sz="2400" dirty="0" smtClean="0">
                <a:latin typeface="Arial" panose="020B0604020202020204" pitchFamily="34" charset="0"/>
                <a:cs typeface="Arial" panose="020B0604020202020204" pitchFamily="34" charset="0"/>
              </a:rPr>
              <a:t>Tripod errors</a:t>
            </a:r>
          </a:p>
          <a:p>
            <a:pPr lvl="2">
              <a:lnSpc>
                <a:spcPct val="80000"/>
              </a:lnSpc>
              <a:spcBef>
                <a:spcPct val="50000"/>
              </a:spcBef>
            </a:pPr>
            <a:r>
              <a:rPr lang="en-US" altLang="en-US" sz="2400" dirty="0" smtClean="0">
                <a:latin typeface="Arial" panose="020B0604020202020204" pitchFamily="34" charset="0"/>
                <a:cs typeface="Arial" panose="020B0604020202020204" pitchFamily="34" charset="0"/>
              </a:rPr>
              <a:t>Tripod head insecure</a:t>
            </a:r>
          </a:p>
          <a:p>
            <a:pPr lvl="2">
              <a:lnSpc>
                <a:spcPct val="80000"/>
              </a:lnSpc>
              <a:spcBef>
                <a:spcPct val="50000"/>
              </a:spcBef>
            </a:pPr>
            <a:r>
              <a:rPr lang="en-US" altLang="en-US" sz="2400" dirty="0" smtClean="0">
                <a:latin typeface="Arial" panose="020B0604020202020204" pitchFamily="34" charset="0"/>
                <a:cs typeface="Arial" panose="020B0604020202020204" pitchFamily="34" charset="0"/>
              </a:rPr>
              <a:t>Metal shoes missing</a:t>
            </a:r>
          </a:p>
          <a:p>
            <a:pPr lvl="2">
              <a:lnSpc>
                <a:spcPct val="80000"/>
              </a:lnSpc>
              <a:spcBef>
                <a:spcPct val="50000"/>
              </a:spcBef>
            </a:pPr>
            <a:r>
              <a:rPr lang="en-US" altLang="en-US" sz="2400" dirty="0" smtClean="0">
                <a:latin typeface="Arial" panose="020B0604020202020204" pitchFamily="34" charset="0"/>
                <a:cs typeface="Arial" panose="020B0604020202020204" pitchFamily="34" charset="0"/>
              </a:rPr>
              <a:t>Unable to secure leg extensions</a:t>
            </a:r>
          </a:p>
          <a:p>
            <a:pPr lvl="1">
              <a:lnSpc>
                <a:spcPct val="80000"/>
              </a:lnSpc>
              <a:spcBef>
                <a:spcPct val="50000"/>
              </a:spcBef>
            </a:pPr>
            <a:r>
              <a:rPr lang="en-US" altLang="en-US" sz="2400" dirty="0" smtClean="0">
                <a:latin typeface="Arial" panose="020B0604020202020204" pitchFamily="34" charset="0"/>
                <a:cs typeface="Arial" panose="020B0604020202020204" pitchFamily="34" charset="0"/>
              </a:rPr>
              <a:t>Calibration of staff or levels</a:t>
            </a:r>
          </a:p>
          <a:p>
            <a:pPr eaLnBrk="1" hangingPunct="1">
              <a:lnSpc>
                <a:spcPct val="80000"/>
              </a:lnSpc>
              <a:spcBef>
                <a:spcPct val="50000"/>
              </a:spcBef>
              <a:buNone/>
            </a:pPr>
            <a:endParaRPr lang="en-US" altLang="en-US" dirty="0" smtClean="0"/>
          </a:p>
        </p:txBody>
      </p:sp>
      <p:sp>
        <p:nvSpPr>
          <p:cNvPr id="37891" name="Rectangle 2"/>
          <p:cNvSpPr>
            <a:spLocks noGrp="1" noChangeArrowheads="1"/>
          </p:cNvSpPr>
          <p:nvPr>
            <p:ph type="title"/>
          </p:nvPr>
        </p:nvSpPr>
        <p:spPr/>
        <p:txBody>
          <a:bodyPr>
            <a:normAutofit/>
          </a:bodyPr>
          <a:lstStyle/>
          <a:p>
            <a:r>
              <a:rPr lang="en-GB" sz="3600" b="0" dirty="0" smtClean="0">
                <a:solidFill>
                  <a:schemeClr val="tx1"/>
                </a:solidFill>
                <a:effectLst/>
                <a:latin typeface="Arial" panose="020B0604020202020204" pitchFamily="34" charset="0"/>
                <a:cs typeface="Arial" panose="020B0604020202020204" pitchFamily="34" charset="0"/>
              </a:rPr>
              <a:t>Levelling: sources of </a:t>
            </a:r>
            <a:r>
              <a:rPr lang="en-GB" sz="3600" b="0" dirty="0">
                <a:solidFill>
                  <a:schemeClr val="tx1"/>
                </a:solidFill>
                <a:effectLst/>
                <a:latin typeface="Arial" panose="020B0604020202020204" pitchFamily="34" charset="0"/>
                <a:cs typeface="Arial" panose="020B0604020202020204" pitchFamily="34" charset="0"/>
              </a:rPr>
              <a:t>error </a:t>
            </a:r>
            <a:endParaRPr lang="en-US" altLang="en-US" sz="3600" b="0" dirty="0" smtClean="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9950410"/>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45331" y="304800"/>
            <a:ext cx="7772400" cy="1143000"/>
          </a:xfrm>
          <a:noFill/>
        </p:spPr>
        <p:txBody>
          <a:bodyPr>
            <a:normAutofit/>
          </a:bodyPr>
          <a:lstStyle/>
          <a:p>
            <a:r>
              <a:rPr lang="en-GB" altLang="en-US" sz="3600" b="0" dirty="0" smtClean="0">
                <a:solidFill>
                  <a:schemeClr val="bg1"/>
                </a:solidFill>
                <a:effectLst/>
                <a:latin typeface="Arial" panose="020B0604020202020204" pitchFamily="34" charset="0"/>
                <a:cs typeface="Arial" panose="020B0604020202020204" pitchFamily="34" charset="0"/>
              </a:rPr>
              <a:t>Levelling: Sources of Error</a:t>
            </a:r>
          </a:p>
        </p:txBody>
      </p:sp>
      <p:sp>
        <p:nvSpPr>
          <p:cNvPr id="11267" name="Text Box 3"/>
          <p:cNvSpPr txBox="1">
            <a:spLocks noChangeArrowheads="1"/>
          </p:cNvSpPr>
          <p:nvPr/>
        </p:nvSpPr>
        <p:spPr bwMode="auto">
          <a:xfrm>
            <a:off x="803275" y="1592263"/>
            <a:ext cx="204414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2800" dirty="0">
                <a:solidFill>
                  <a:schemeClr val="bg1"/>
                </a:solidFill>
              </a:rPr>
              <a:t>Field Errors</a:t>
            </a:r>
          </a:p>
        </p:txBody>
      </p:sp>
      <p:sp>
        <p:nvSpPr>
          <p:cNvPr id="11273" name="Text Box 9"/>
          <p:cNvSpPr txBox="1">
            <a:spLocks noChangeArrowheads="1"/>
          </p:cNvSpPr>
          <p:nvPr/>
        </p:nvSpPr>
        <p:spPr bwMode="auto">
          <a:xfrm>
            <a:off x="1100138" y="2293938"/>
            <a:ext cx="2368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Staff not vertical</a:t>
            </a:r>
          </a:p>
        </p:txBody>
      </p:sp>
      <p:sp>
        <p:nvSpPr>
          <p:cNvPr id="11274" name="Text Box 10"/>
          <p:cNvSpPr txBox="1">
            <a:spLocks noChangeArrowheads="1"/>
          </p:cNvSpPr>
          <p:nvPr/>
        </p:nvSpPr>
        <p:spPr bwMode="auto">
          <a:xfrm>
            <a:off x="1398588" y="2816225"/>
            <a:ext cx="300513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2000" dirty="0">
                <a:solidFill>
                  <a:schemeClr val="bg1"/>
                </a:solidFill>
              </a:rPr>
              <a:t>Use pond bubble on staff</a:t>
            </a:r>
            <a:endParaRPr lang="en-GB" altLang="en-US" dirty="0">
              <a:solidFill>
                <a:schemeClr val="bg1"/>
              </a:solidFill>
            </a:endParaRPr>
          </a:p>
        </p:txBody>
      </p:sp>
      <p:sp>
        <p:nvSpPr>
          <p:cNvPr id="11275" name="Text Box 11"/>
          <p:cNvSpPr txBox="1">
            <a:spLocks noChangeArrowheads="1"/>
          </p:cNvSpPr>
          <p:nvPr/>
        </p:nvSpPr>
        <p:spPr bwMode="auto">
          <a:xfrm>
            <a:off x="1398588" y="3205163"/>
            <a:ext cx="43719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2000" dirty="0">
                <a:solidFill>
                  <a:schemeClr val="bg1"/>
                </a:solidFill>
              </a:rPr>
              <a:t>Rock staff and take minimum reading</a:t>
            </a:r>
            <a:endParaRPr lang="en-GB" altLang="en-US" dirty="0">
              <a:solidFill>
                <a:schemeClr val="bg1"/>
              </a:solidFill>
            </a:endParaRPr>
          </a:p>
        </p:txBody>
      </p:sp>
      <p:sp>
        <p:nvSpPr>
          <p:cNvPr id="11276" name="Text Box 12"/>
          <p:cNvSpPr txBox="1">
            <a:spLocks noChangeArrowheads="1"/>
          </p:cNvSpPr>
          <p:nvPr/>
        </p:nvSpPr>
        <p:spPr bwMode="auto">
          <a:xfrm>
            <a:off x="835025" y="3781426"/>
            <a:ext cx="28987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Unstable equipment</a:t>
            </a:r>
          </a:p>
        </p:txBody>
      </p:sp>
      <p:sp>
        <p:nvSpPr>
          <p:cNvPr id="11277" name="Text Box 13"/>
          <p:cNvSpPr txBox="1">
            <a:spLocks noChangeArrowheads="1"/>
          </p:cNvSpPr>
          <p:nvPr/>
        </p:nvSpPr>
        <p:spPr bwMode="auto">
          <a:xfrm>
            <a:off x="1398588" y="4324350"/>
            <a:ext cx="52959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2000" dirty="0">
                <a:solidFill>
                  <a:schemeClr val="bg1"/>
                </a:solidFill>
              </a:rPr>
              <a:t>Watch out for soft ground under tripod or staff</a:t>
            </a:r>
            <a:endParaRPr lang="en-GB" altLang="en-US" dirty="0">
              <a:solidFill>
                <a:schemeClr val="bg1"/>
              </a:solidFill>
            </a:endParaRPr>
          </a:p>
        </p:txBody>
      </p:sp>
      <p:sp>
        <p:nvSpPr>
          <p:cNvPr id="11278" name="Text Box 14"/>
          <p:cNvSpPr txBox="1">
            <a:spLocks noChangeArrowheads="1"/>
          </p:cNvSpPr>
          <p:nvPr/>
        </p:nvSpPr>
        <p:spPr bwMode="auto">
          <a:xfrm>
            <a:off x="1477169" y="4770437"/>
            <a:ext cx="32146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2000" dirty="0">
                <a:solidFill>
                  <a:schemeClr val="bg1"/>
                </a:solidFill>
              </a:rPr>
              <a:t>Don’t touch (or kick!) tripod</a:t>
            </a:r>
            <a:endParaRPr lang="en-GB" altLang="en-US" dirty="0">
              <a:solidFill>
                <a:schemeClr val="bg1"/>
              </a:solidFill>
            </a:endParaRPr>
          </a:p>
        </p:txBody>
      </p:sp>
    </p:spTree>
    <p:extLst>
      <p:ext uri="{BB962C8B-B14F-4D97-AF65-F5344CB8AC3E}">
        <p14:creationId xmlns:p14="http://schemas.microsoft.com/office/powerpoint/2010/main" val="2272222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26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2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127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127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127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127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112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autoUpdateAnimBg="0"/>
      <p:bldP spid="11273" grpId="0" autoUpdateAnimBg="0"/>
      <p:bldP spid="11274" grpId="0" autoUpdateAnimBg="0"/>
      <p:bldP spid="11275" grpId="0" autoUpdateAnimBg="0"/>
      <p:bldP spid="11276" grpId="0" autoUpdateAnimBg="0"/>
      <p:bldP spid="11277" grpId="0" autoUpdateAnimBg="0"/>
      <p:bldP spid="11278" grpId="0"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93060" y="423863"/>
            <a:ext cx="7772400" cy="1143000"/>
          </a:xfrm>
          <a:noFill/>
        </p:spPr>
        <p:txBody>
          <a:bodyPr>
            <a:normAutofit/>
          </a:bodyPr>
          <a:lstStyle/>
          <a:p>
            <a:r>
              <a:rPr lang="en-GB" altLang="en-US" sz="3600" b="0" dirty="0" smtClean="0">
                <a:solidFill>
                  <a:schemeClr val="bg1"/>
                </a:solidFill>
                <a:effectLst/>
                <a:latin typeface="Arial" charset="0"/>
              </a:rPr>
              <a:t>Levelling: Sources of Error</a:t>
            </a:r>
          </a:p>
        </p:txBody>
      </p:sp>
      <p:sp>
        <p:nvSpPr>
          <p:cNvPr id="12291" name="Text Box 3"/>
          <p:cNvSpPr txBox="1">
            <a:spLocks noChangeArrowheads="1"/>
          </p:cNvSpPr>
          <p:nvPr/>
        </p:nvSpPr>
        <p:spPr bwMode="auto">
          <a:xfrm>
            <a:off x="803275" y="1592263"/>
            <a:ext cx="5281613"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3200" dirty="0">
                <a:solidFill>
                  <a:schemeClr val="bg1"/>
                </a:solidFill>
              </a:rPr>
              <a:t>Reading and Booking Errors</a:t>
            </a:r>
          </a:p>
        </p:txBody>
      </p:sp>
      <p:sp>
        <p:nvSpPr>
          <p:cNvPr id="12292" name="Text Box 4"/>
          <p:cNvSpPr txBox="1">
            <a:spLocks noChangeArrowheads="1"/>
          </p:cNvSpPr>
          <p:nvPr/>
        </p:nvSpPr>
        <p:spPr bwMode="auto">
          <a:xfrm>
            <a:off x="1100138" y="2293938"/>
            <a:ext cx="76723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Keep sightings short to estimate mm on staff accurately</a:t>
            </a:r>
          </a:p>
        </p:txBody>
      </p:sp>
      <p:sp>
        <p:nvSpPr>
          <p:cNvPr id="12295" name="Text Box 7"/>
          <p:cNvSpPr txBox="1">
            <a:spLocks noChangeArrowheads="1"/>
          </p:cNvSpPr>
          <p:nvPr/>
        </p:nvSpPr>
        <p:spPr bwMode="auto">
          <a:xfrm>
            <a:off x="1100138" y="2841625"/>
            <a:ext cx="3679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Double check all readings</a:t>
            </a:r>
          </a:p>
        </p:txBody>
      </p:sp>
      <p:sp>
        <p:nvSpPr>
          <p:cNvPr id="12298" name="Text Box 10"/>
          <p:cNvSpPr txBox="1">
            <a:spLocks noChangeArrowheads="1"/>
          </p:cNvSpPr>
          <p:nvPr/>
        </p:nvSpPr>
        <p:spPr bwMode="auto">
          <a:xfrm>
            <a:off x="1100138" y="3297238"/>
            <a:ext cx="18621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Write clearly</a:t>
            </a:r>
          </a:p>
        </p:txBody>
      </p:sp>
      <p:sp>
        <p:nvSpPr>
          <p:cNvPr id="12300" name="Text Box 12"/>
          <p:cNvSpPr txBox="1">
            <a:spLocks noChangeArrowheads="1"/>
          </p:cNvSpPr>
          <p:nvPr/>
        </p:nvSpPr>
        <p:spPr bwMode="auto">
          <a:xfrm>
            <a:off x="815975" y="4417219"/>
            <a:ext cx="15375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sz="2800" dirty="0">
                <a:solidFill>
                  <a:schemeClr val="bg1"/>
                </a:solidFill>
              </a:rPr>
              <a:t>Weather</a:t>
            </a:r>
          </a:p>
        </p:txBody>
      </p:sp>
      <p:sp>
        <p:nvSpPr>
          <p:cNvPr id="12301" name="Text Box 13"/>
          <p:cNvSpPr txBox="1">
            <a:spLocks noChangeArrowheads="1"/>
          </p:cNvSpPr>
          <p:nvPr/>
        </p:nvSpPr>
        <p:spPr bwMode="auto">
          <a:xfrm>
            <a:off x="1100138" y="5024438"/>
            <a:ext cx="418896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Wind causes level to vibrate, </a:t>
            </a:r>
            <a:endParaRPr lang="en-GB" altLang="en-US" dirty="0" smtClean="0">
              <a:solidFill>
                <a:schemeClr val="bg1"/>
              </a:solidFill>
            </a:endParaRPr>
          </a:p>
          <a:p>
            <a:r>
              <a:rPr lang="en-GB" altLang="en-US" dirty="0" smtClean="0">
                <a:solidFill>
                  <a:schemeClr val="bg1"/>
                </a:solidFill>
              </a:rPr>
              <a:t>heat </a:t>
            </a:r>
            <a:r>
              <a:rPr lang="en-GB" altLang="en-US" dirty="0">
                <a:solidFill>
                  <a:schemeClr val="bg1"/>
                </a:solidFill>
              </a:rPr>
              <a:t>causes ‘shimmer’</a:t>
            </a:r>
          </a:p>
        </p:txBody>
      </p:sp>
      <p:sp>
        <p:nvSpPr>
          <p:cNvPr id="12302" name="Text Box 14"/>
          <p:cNvSpPr txBox="1">
            <a:spLocks noChangeArrowheads="1"/>
          </p:cNvSpPr>
          <p:nvPr/>
        </p:nvSpPr>
        <p:spPr bwMode="auto">
          <a:xfrm>
            <a:off x="1100138" y="3827463"/>
            <a:ext cx="39989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defRPr sz="2400">
                <a:solidFill>
                  <a:schemeClr val="tx1"/>
                </a:solidFill>
                <a:latin typeface="Arial" charset="0"/>
              </a:defRPr>
            </a:lvl1pPr>
            <a:lvl2pPr marL="742950" indent="-285750" defTabSz="762000">
              <a:defRPr sz="2400">
                <a:solidFill>
                  <a:schemeClr val="tx1"/>
                </a:solidFill>
                <a:latin typeface="Arial" charset="0"/>
              </a:defRPr>
            </a:lvl2pPr>
            <a:lvl3pPr marL="1143000" indent="-228600" defTabSz="762000">
              <a:defRPr sz="2400">
                <a:solidFill>
                  <a:schemeClr val="tx1"/>
                </a:solidFill>
                <a:latin typeface="Arial" charset="0"/>
              </a:defRPr>
            </a:lvl3pPr>
            <a:lvl4pPr marL="1600200" indent="-228600" defTabSz="762000">
              <a:defRPr sz="2400">
                <a:solidFill>
                  <a:schemeClr val="tx1"/>
                </a:solidFill>
                <a:latin typeface="Arial" charset="0"/>
              </a:defRPr>
            </a:lvl4pPr>
            <a:lvl5pPr marL="2057400" indent="-228600" defTabSz="762000">
              <a:defRPr sz="2400">
                <a:solidFill>
                  <a:schemeClr val="tx1"/>
                </a:solidFill>
                <a:latin typeface="Arial" charset="0"/>
              </a:defRPr>
            </a:lvl5pPr>
            <a:lvl6pPr marL="2514600" indent="-228600" defTabSz="762000" eaLnBrk="0" fontAlgn="base" hangingPunct="0">
              <a:spcBef>
                <a:spcPct val="0"/>
              </a:spcBef>
              <a:spcAft>
                <a:spcPct val="0"/>
              </a:spcAft>
              <a:defRPr sz="2400">
                <a:solidFill>
                  <a:schemeClr val="tx1"/>
                </a:solidFill>
                <a:latin typeface="Arial" charset="0"/>
              </a:defRPr>
            </a:lvl6pPr>
            <a:lvl7pPr marL="2971800" indent="-228600" defTabSz="762000" eaLnBrk="0" fontAlgn="base" hangingPunct="0">
              <a:spcBef>
                <a:spcPct val="0"/>
              </a:spcBef>
              <a:spcAft>
                <a:spcPct val="0"/>
              </a:spcAft>
              <a:defRPr sz="2400">
                <a:solidFill>
                  <a:schemeClr val="tx1"/>
                </a:solidFill>
                <a:latin typeface="Arial" charset="0"/>
              </a:defRPr>
            </a:lvl7pPr>
            <a:lvl8pPr marL="3429000" indent="-228600" defTabSz="762000" eaLnBrk="0" fontAlgn="base" hangingPunct="0">
              <a:spcBef>
                <a:spcPct val="0"/>
              </a:spcBef>
              <a:spcAft>
                <a:spcPct val="0"/>
              </a:spcAft>
              <a:defRPr sz="2400">
                <a:solidFill>
                  <a:schemeClr val="tx1"/>
                </a:solidFill>
                <a:latin typeface="Arial" charset="0"/>
              </a:defRPr>
            </a:lvl8pPr>
            <a:lvl9pPr marL="3886200" indent="-228600" defTabSz="762000" eaLnBrk="0" fontAlgn="base" hangingPunct="0">
              <a:spcBef>
                <a:spcPct val="0"/>
              </a:spcBef>
              <a:spcAft>
                <a:spcPct val="0"/>
              </a:spcAft>
              <a:defRPr sz="2400">
                <a:solidFill>
                  <a:schemeClr val="tx1"/>
                </a:solidFill>
                <a:latin typeface="Arial" charset="0"/>
              </a:defRPr>
            </a:lvl9pPr>
          </a:lstStyle>
          <a:p>
            <a:r>
              <a:rPr lang="en-GB" altLang="en-US" dirty="0">
                <a:solidFill>
                  <a:schemeClr val="bg1"/>
                </a:solidFill>
              </a:rPr>
              <a:t>Carry out calculation checks</a:t>
            </a:r>
          </a:p>
        </p:txBody>
      </p:sp>
    </p:spTree>
    <p:extLst>
      <p:ext uri="{BB962C8B-B14F-4D97-AF65-F5344CB8AC3E}">
        <p14:creationId xmlns:p14="http://schemas.microsoft.com/office/powerpoint/2010/main" val="12245637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29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29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229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229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230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2300"/>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123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autoUpdateAnimBg="0"/>
      <p:bldP spid="12292" grpId="0" autoUpdateAnimBg="0"/>
      <p:bldP spid="12295" grpId="0" autoUpdateAnimBg="0"/>
      <p:bldP spid="12298" grpId="0" autoUpdateAnimBg="0"/>
      <p:bldP spid="12300" grpId="0" autoUpdateAnimBg="0"/>
      <p:bldP spid="12301" grpId="0" autoUpdateAnimBg="0"/>
      <p:bldP spid="12302" grpId="0"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2090" t="39251" r="37500" b="15497"/>
          <a:stretch/>
        </p:blipFill>
        <p:spPr bwMode="auto">
          <a:xfrm>
            <a:off x="7138194" y="2511424"/>
            <a:ext cx="1551781" cy="34404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989" name="Rectangle 3" descr="Rectangle: Click to edit Master text styles&#10;Second level&#10;Third level&#10;Fourth level&#10;Fifth level"/>
          <p:cNvSpPr>
            <a:spLocks noGrp="1" noChangeArrowheads="1"/>
          </p:cNvSpPr>
          <p:nvPr>
            <p:ph idx="1"/>
          </p:nvPr>
        </p:nvSpPr>
        <p:spPr>
          <a:xfrm>
            <a:off x="1143000" y="1295400"/>
            <a:ext cx="7713662" cy="1968500"/>
          </a:xfrm>
        </p:spPr>
        <p:txBody>
          <a:bodyPr/>
          <a:lstStyle/>
          <a:p>
            <a:pPr eaLnBrk="1" hangingPunct="1"/>
            <a:r>
              <a:rPr lang="en-US" altLang="en-US" dirty="0" smtClean="0">
                <a:latin typeface="Arial" panose="020B0604020202020204" pitchFamily="34" charset="0"/>
                <a:cs typeface="Arial" panose="020B0604020202020204" pitchFamily="34" charset="0"/>
              </a:rPr>
              <a:t>Occurs when the line of sight (as defined by the lens axis and cross-hairs) is not horizontal</a:t>
            </a:r>
          </a:p>
          <a:p>
            <a:pPr eaLnBrk="1" hangingPunct="1"/>
            <a:r>
              <a:rPr lang="en-US" altLang="en-US" dirty="0" smtClean="0">
                <a:latin typeface="Arial" panose="020B0604020202020204" pitchFamily="34" charset="0"/>
                <a:cs typeface="Arial" panose="020B0604020202020204" pitchFamily="34" charset="0"/>
              </a:rPr>
              <a:t>Leads to an incorrect staff reading</a:t>
            </a:r>
          </a:p>
        </p:txBody>
      </p:sp>
      <p:sp>
        <p:nvSpPr>
          <p:cNvPr id="41988" name="Rectangle 2"/>
          <p:cNvSpPr>
            <a:spLocks noGrp="1" noChangeArrowheads="1"/>
          </p:cNvSpPr>
          <p:nvPr>
            <p:ph type="title"/>
          </p:nvPr>
        </p:nvSpPr>
        <p:spPr>
          <a:xfrm>
            <a:off x="1395413" y="314325"/>
            <a:ext cx="7748587" cy="728663"/>
          </a:xfrm>
        </p:spPr>
        <p:txBody>
          <a:bodyPr/>
          <a:lstStyle/>
          <a:p>
            <a:pPr eaLnBrk="1" hangingPunct="1"/>
            <a:r>
              <a:rPr lang="en-US" altLang="en-US" sz="4000" b="0" dirty="0" smtClean="0">
                <a:effectLst/>
              </a:rPr>
              <a:t>Collimation error</a:t>
            </a:r>
          </a:p>
        </p:txBody>
      </p:sp>
      <p:sp>
        <p:nvSpPr>
          <p:cNvPr id="41990" name="Text Box 12"/>
          <p:cNvSpPr txBox="1">
            <a:spLocks noChangeArrowheads="1"/>
          </p:cNvSpPr>
          <p:nvPr/>
        </p:nvSpPr>
        <p:spPr bwMode="auto">
          <a:xfrm>
            <a:off x="4467225" y="4095749"/>
            <a:ext cx="17557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a:r>
              <a:rPr lang="en-US" altLang="en-US" sz="2000">
                <a:solidFill>
                  <a:srgbClr val="000000"/>
                </a:solidFill>
              </a:rPr>
              <a:t>horizontal line</a:t>
            </a:r>
          </a:p>
        </p:txBody>
      </p:sp>
      <p:sp>
        <p:nvSpPr>
          <p:cNvPr id="41991" name="Text Box 13"/>
          <p:cNvSpPr txBox="1">
            <a:spLocks noChangeArrowheads="1"/>
          </p:cNvSpPr>
          <p:nvPr/>
        </p:nvSpPr>
        <p:spPr bwMode="auto">
          <a:xfrm rot="-357269">
            <a:off x="4533900" y="3452812"/>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a:r>
              <a:rPr lang="en-US" altLang="en-US">
                <a:solidFill>
                  <a:srgbClr val="000000"/>
                </a:solidFill>
              </a:rPr>
              <a:t>line of sight</a:t>
            </a:r>
          </a:p>
        </p:txBody>
      </p:sp>
      <p:sp>
        <p:nvSpPr>
          <p:cNvPr id="41992" name="Line 16"/>
          <p:cNvSpPr>
            <a:spLocks noChangeShapeType="1"/>
          </p:cNvSpPr>
          <p:nvPr/>
        </p:nvSpPr>
        <p:spPr bwMode="auto">
          <a:xfrm>
            <a:off x="7721600" y="4089399"/>
            <a:ext cx="5461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3" name="Line 17"/>
          <p:cNvSpPr>
            <a:spLocks noChangeShapeType="1"/>
          </p:cNvSpPr>
          <p:nvPr/>
        </p:nvSpPr>
        <p:spPr bwMode="auto">
          <a:xfrm>
            <a:off x="7734300" y="3619499"/>
            <a:ext cx="558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4" name="Text Box 18"/>
          <p:cNvSpPr txBox="1">
            <a:spLocks noChangeArrowheads="1"/>
          </p:cNvSpPr>
          <p:nvPr/>
        </p:nvSpPr>
        <p:spPr bwMode="auto">
          <a:xfrm>
            <a:off x="8235950" y="3627437"/>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algn="ctr" eaLnBrk="0" fontAlgn="base" hangingPunct="0">
              <a:spcBef>
                <a:spcPct val="0"/>
              </a:spcBef>
              <a:spcAft>
                <a:spcPct val="0"/>
              </a:spcAft>
              <a:defRPr sz="2400">
                <a:solidFill>
                  <a:schemeClr val="tx1"/>
                </a:solidFill>
                <a:latin typeface="Tahoma" pitchFamily="34" charset="0"/>
              </a:defRPr>
            </a:lvl6pPr>
            <a:lvl7pPr marL="2971800" indent="-228600" algn="ctr" eaLnBrk="0" fontAlgn="base" hangingPunct="0">
              <a:spcBef>
                <a:spcPct val="0"/>
              </a:spcBef>
              <a:spcAft>
                <a:spcPct val="0"/>
              </a:spcAft>
              <a:defRPr sz="2400">
                <a:solidFill>
                  <a:schemeClr val="tx1"/>
                </a:solidFill>
                <a:latin typeface="Tahoma" pitchFamily="34" charset="0"/>
              </a:defRPr>
            </a:lvl7pPr>
            <a:lvl8pPr marL="3429000" indent="-228600" algn="ctr" eaLnBrk="0" fontAlgn="base" hangingPunct="0">
              <a:spcBef>
                <a:spcPct val="0"/>
              </a:spcBef>
              <a:spcAft>
                <a:spcPct val="0"/>
              </a:spcAft>
              <a:defRPr sz="2400">
                <a:solidFill>
                  <a:schemeClr val="tx1"/>
                </a:solidFill>
                <a:latin typeface="Tahoma" pitchFamily="34" charset="0"/>
              </a:defRPr>
            </a:lvl8pPr>
            <a:lvl9pPr marL="3886200" indent="-228600" algn="ctr" eaLnBrk="0" fontAlgn="base" hangingPunct="0">
              <a:spcBef>
                <a:spcPct val="0"/>
              </a:spcBef>
              <a:spcAft>
                <a:spcPct val="0"/>
              </a:spcAft>
              <a:defRPr sz="2400">
                <a:solidFill>
                  <a:schemeClr val="tx1"/>
                </a:solidFill>
                <a:latin typeface="Tahoma" pitchFamily="34" charset="0"/>
              </a:defRPr>
            </a:lvl9pPr>
          </a:lstStyle>
          <a:p>
            <a:pPr algn="l"/>
            <a:r>
              <a:rPr lang="en-US" altLang="en-US">
                <a:solidFill>
                  <a:srgbClr val="000000"/>
                </a:solidFill>
              </a:rPr>
              <a:t>error</a:t>
            </a:r>
          </a:p>
        </p:txBody>
      </p:sp>
      <p:sp>
        <p:nvSpPr>
          <p:cNvPr id="41997" name="Line 11"/>
          <p:cNvSpPr>
            <a:spLocks noChangeShapeType="1"/>
          </p:cNvSpPr>
          <p:nvPr/>
        </p:nvSpPr>
        <p:spPr bwMode="auto">
          <a:xfrm flipV="1">
            <a:off x="3213100" y="3619499"/>
            <a:ext cx="4533900" cy="469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8" name="Line 10"/>
          <p:cNvSpPr>
            <a:spLocks noChangeShapeType="1"/>
          </p:cNvSpPr>
          <p:nvPr/>
        </p:nvSpPr>
        <p:spPr bwMode="auto">
          <a:xfrm>
            <a:off x="3084513" y="4089399"/>
            <a:ext cx="46751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6800" y="3705225"/>
            <a:ext cx="2286000" cy="1857375"/>
          </a:xfrm>
          <a:prstGeom prst="rect">
            <a:avLst/>
          </a:prstGeom>
          <a:noFill/>
          <a:ln>
            <a:noFill/>
          </a:ln>
          <a:scene3d>
            <a:camera prst="orthographicFront">
              <a:rot lat="0" lon="1020000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999" name="Line 24"/>
          <p:cNvSpPr>
            <a:spLocks noChangeShapeType="1"/>
          </p:cNvSpPr>
          <p:nvPr/>
        </p:nvSpPr>
        <p:spPr bwMode="auto">
          <a:xfrm>
            <a:off x="1054100" y="4092575"/>
            <a:ext cx="2298700" cy="22225"/>
          </a:xfrm>
          <a:prstGeom prst="line">
            <a:avLst/>
          </a:prstGeom>
          <a:noFill/>
          <a:ln w="381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cxnSp>
        <p:nvCxnSpPr>
          <p:cNvPr id="3" name="Straight Arrow Connector 2"/>
          <p:cNvCxnSpPr/>
          <p:nvPr/>
        </p:nvCxnSpPr>
        <p:spPr>
          <a:xfrm>
            <a:off x="8077200" y="3619499"/>
            <a:ext cx="0" cy="4762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65220"/>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smtClean="0">
                <a:latin typeface="Arial" panose="020B0604020202020204" pitchFamily="34" charset="0"/>
                <a:cs typeface="Arial" panose="020B0604020202020204" pitchFamily="34" charset="0"/>
              </a:rPr>
              <a:t>Two Peg Test</a:t>
            </a:r>
            <a:endParaRPr lang="en-GB" sz="24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rmAutofit/>
          </a:bodyPr>
          <a:lstStyle/>
          <a:p>
            <a:r>
              <a:rPr lang="en-GB" sz="3600" b="0" dirty="0" smtClean="0">
                <a:effectLst/>
                <a:latin typeface="Arial" panose="020B0604020202020204" pitchFamily="34" charset="0"/>
                <a:cs typeface="Arial" panose="020B0604020202020204" pitchFamily="34" charset="0"/>
              </a:rPr>
              <a:t>Collimation Error</a:t>
            </a:r>
            <a:endParaRPr lang="en-GB" sz="3600" b="0" dirty="0">
              <a:effectLst/>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1168" b="10157"/>
          <a:stretch/>
        </p:blipFill>
        <p:spPr>
          <a:xfrm>
            <a:off x="685800" y="1905000"/>
            <a:ext cx="7763100" cy="3667541"/>
          </a:xfrm>
          <a:prstGeom prst="rect">
            <a:avLst/>
          </a:prstGeom>
        </p:spPr>
      </p:pic>
    </p:spTree>
    <p:extLst>
      <p:ext uri="{BB962C8B-B14F-4D97-AF65-F5344CB8AC3E}">
        <p14:creationId xmlns:p14="http://schemas.microsoft.com/office/powerpoint/2010/main" val="17045405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Two Peg Test</a:t>
            </a:r>
          </a:p>
        </p:txBody>
      </p:sp>
      <p:sp>
        <p:nvSpPr>
          <p:cNvPr id="2" name="Title 1"/>
          <p:cNvSpPr>
            <a:spLocks noGrp="1"/>
          </p:cNvSpPr>
          <p:nvPr>
            <p:ph type="title"/>
          </p:nvPr>
        </p:nvSpPr>
        <p:spPr/>
        <p:txBody>
          <a:bodyPr>
            <a:normAutofit/>
          </a:bodyPr>
          <a:lstStyle/>
          <a:p>
            <a:r>
              <a:rPr lang="en-GB" sz="4000" b="0" dirty="0">
                <a:effectLst/>
                <a:latin typeface="Arial" panose="020B0604020202020204" pitchFamily="34" charset="0"/>
                <a:cs typeface="Arial" panose="020B0604020202020204" pitchFamily="34" charset="0"/>
              </a:rPr>
              <a:t>Collimation Error</a:t>
            </a:r>
            <a:endParaRPr lang="en-GB" sz="4000" dirty="0"/>
          </a:p>
        </p:txBody>
      </p:sp>
      <p:sp>
        <p:nvSpPr>
          <p:cNvPr id="4" name="Rectangle 3"/>
          <p:cNvSpPr/>
          <p:nvPr/>
        </p:nvSpPr>
        <p:spPr>
          <a:xfrm>
            <a:off x="368300" y="2133600"/>
            <a:ext cx="7924800" cy="3477875"/>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STEP 1 In reasonably level terrain, mark out two rod positions (A and B) on stable surfaces about 30m apart and set up the instrument exactly midway between them at position C. A good place is along a footpath (preferably on an overcast day, to avoid optical problems from heat-derived air turbulence), using sidewalk chalk to mark your points. </a:t>
            </a:r>
            <a:endParaRPr lang="en-GB" sz="2000"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STEP </a:t>
            </a:r>
            <a:r>
              <a:rPr lang="en-GB" sz="2000" dirty="0">
                <a:latin typeface="Arial" panose="020B0604020202020204" pitchFamily="34" charset="0"/>
                <a:cs typeface="Arial" panose="020B0604020202020204" pitchFamily="34" charset="0"/>
              </a:rPr>
              <a:t>2 Sight to A to get a level staff reading, then to B to get a reading. Assign a zero elevation to A, and derive B as A-B. Say we get 1.524 at A and 1.501 at B, the elevation at B is 0.023. (It doesn’t matter what the elevation above sea level is, we only need what its elevation is relative to A).</a:t>
            </a:r>
          </a:p>
        </p:txBody>
      </p:sp>
    </p:spTree>
    <p:extLst>
      <p:ext uri="{BB962C8B-B14F-4D97-AF65-F5344CB8AC3E}">
        <p14:creationId xmlns:p14="http://schemas.microsoft.com/office/powerpoint/2010/main" val="195758155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2400" dirty="0" smtClean="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Two Peg </a:t>
            </a:r>
            <a:r>
              <a:rPr lang="en-GB" sz="2400" dirty="0" smtClean="0">
                <a:latin typeface="Arial" panose="020B0604020202020204" pitchFamily="34" charset="0"/>
                <a:cs typeface="Arial" panose="020B0604020202020204" pitchFamily="34" charset="0"/>
              </a:rPr>
              <a:t>Test</a:t>
            </a:r>
          </a:p>
          <a:p>
            <a:pPr algn="just"/>
            <a:r>
              <a:rPr lang="en-GB" sz="2400" dirty="0" smtClean="0">
                <a:latin typeface="Arial" panose="020B0604020202020204" pitchFamily="34" charset="0"/>
                <a:cs typeface="Arial" panose="020B0604020202020204" pitchFamily="34" charset="0"/>
              </a:rPr>
              <a:t>STEP </a:t>
            </a:r>
            <a:r>
              <a:rPr lang="en-GB" sz="2400" dirty="0">
                <a:latin typeface="Arial" panose="020B0604020202020204" pitchFamily="34" charset="0"/>
                <a:cs typeface="Arial" panose="020B0604020202020204" pitchFamily="34" charset="0"/>
              </a:rPr>
              <a:t>3 Move the instrument to </a:t>
            </a:r>
            <a:r>
              <a:rPr lang="en-GB" sz="2400" dirty="0" err="1">
                <a:latin typeface="Arial" panose="020B0604020202020204" pitchFamily="34" charset="0"/>
                <a:cs typeface="Arial" panose="020B0604020202020204" pitchFamily="34" charset="0"/>
              </a:rPr>
              <a:t>aprox</a:t>
            </a:r>
            <a:r>
              <a:rPr lang="en-GB" sz="2400" dirty="0">
                <a:latin typeface="Arial" panose="020B0604020202020204" pitchFamily="34" charset="0"/>
                <a:cs typeface="Arial" panose="020B0604020202020204" pitchFamily="34" charset="0"/>
              </a:rPr>
              <a:t>. 3m from position A, and get a new reading to A. Subtract the elevation at B (0.023) to get the foresight you should expect to get. Say your reading at A is 1.257: FS(computed) = 1.257 - 0.023 = 1.234 </a:t>
            </a:r>
            <a:endParaRPr lang="en-GB" sz="2400" dirty="0" smtClean="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STEP </a:t>
            </a:r>
            <a:r>
              <a:rPr lang="en-GB" sz="2400" dirty="0">
                <a:latin typeface="Arial" panose="020B0604020202020204" pitchFamily="34" charset="0"/>
                <a:cs typeface="Arial" panose="020B0604020202020204" pitchFamily="34" charset="0"/>
              </a:rPr>
              <a:t>4 Now sight to B to get a reading, and compare it to the expected reading. </a:t>
            </a:r>
            <a:endParaRPr lang="en-GB" sz="2400" dirty="0" smtClean="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STEP </a:t>
            </a:r>
            <a:r>
              <a:rPr lang="en-GB" sz="2400" dirty="0">
                <a:latin typeface="Arial" panose="020B0604020202020204" pitchFamily="34" charset="0"/>
                <a:cs typeface="Arial" panose="020B0604020202020204" pitchFamily="34" charset="0"/>
              </a:rPr>
              <a:t>5 If there’s an error, your FS(actual) will be different from this, and requires an </a:t>
            </a:r>
            <a:r>
              <a:rPr lang="en-GB" sz="2400" dirty="0" smtClean="0">
                <a:latin typeface="Arial" panose="020B0604020202020204" pitchFamily="34" charset="0"/>
                <a:cs typeface="Arial" panose="020B0604020202020204" pitchFamily="34" charset="0"/>
              </a:rPr>
              <a:t>adjustment. </a:t>
            </a:r>
            <a:endParaRPr lang="en-GB" sz="24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lstStyle/>
          <a:p>
            <a:r>
              <a:rPr lang="en-GB" sz="4400" b="0" dirty="0">
                <a:effectLst/>
                <a:latin typeface="Arial" panose="020B0604020202020204" pitchFamily="34" charset="0"/>
                <a:cs typeface="Arial" panose="020B0604020202020204" pitchFamily="34" charset="0"/>
              </a:rPr>
              <a:t>Collimation Error</a:t>
            </a:r>
            <a:endParaRPr lang="en-GB" dirty="0"/>
          </a:p>
        </p:txBody>
      </p:sp>
    </p:spTree>
    <p:extLst>
      <p:ext uri="{BB962C8B-B14F-4D97-AF65-F5344CB8AC3E}">
        <p14:creationId xmlns:p14="http://schemas.microsoft.com/office/powerpoint/2010/main" val="33978113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1003</TotalTime>
  <Words>1293</Words>
  <Application>Microsoft Office PowerPoint</Application>
  <PresentationFormat>On-screen Show (4:3)</PresentationFormat>
  <Paragraphs>149</Paragraphs>
  <Slides>41</Slides>
  <Notes>4</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Concourse</vt:lpstr>
      <vt:lpstr>Basic Principles of Levelling </vt:lpstr>
      <vt:lpstr>Levelling instruments</vt:lpstr>
      <vt:lpstr>Levelling instruments</vt:lpstr>
      <vt:lpstr>Level Tripod and levelling Staff</vt:lpstr>
      <vt:lpstr>Levelling Staff</vt:lpstr>
      <vt:lpstr>Levelling Staff</vt:lpstr>
      <vt:lpstr>Basic Principle of Levelling</vt:lpstr>
      <vt:lpstr>Definitions</vt:lpstr>
      <vt:lpstr>Basic Rules for Levelling</vt:lpstr>
      <vt:lpstr>PowerPoint Presentation</vt:lpstr>
      <vt:lpstr>PowerPoint Presentation</vt:lpstr>
      <vt:lpstr>Levelling Procedures</vt:lpstr>
      <vt:lpstr>Collimation Method of Booking Levels</vt:lpstr>
      <vt:lpstr>Levelling procedures</vt:lpstr>
      <vt:lpstr>Procedures</vt:lpstr>
      <vt:lpstr>Collimation Method of Booking Levels</vt:lpstr>
      <vt:lpstr>Collimation Method of Booking Levels</vt:lpstr>
      <vt:lpstr>Collimation Method of Booking Levels</vt:lpstr>
      <vt:lpstr>Collimation Method of Booking Levels; Change Points</vt:lpstr>
      <vt:lpstr>Question 1: enter readings on a level book and calculate reduced levels of change points, pegs and bench mark, carrying out all checks</vt:lpstr>
      <vt:lpstr>Question 1: solution Stage 1;enter readings on a level book</vt:lpstr>
      <vt:lpstr>Question 1: Stage 2, calculate reduced levels of change points, pegs and bench mark, carrying out all checks</vt:lpstr>
      <vt:lpstr>Question 2: calculate reduced levels of change points, pegs and bench mark</vt:lpstr>
      <vt:lpstr>Question 2: Solution</vt:lpstr>
      <vt:lpstr>Question 3: calculate reduced levels of change points, pegs and bench mark</vt:lpstr>
      <vt:lpstr>Question 3: Solution</vt:lpstr>
      <vt:lpstr>Question 4: If the value of the bench mark is 46.345 m, enter the readings on a level book and calculate the reduced levels using the Height of Collimation Method, carrying out all checks</vt:lpstr>
      <vt:lpstr>Question 4: Solution</vt:lpstr>
      <vt:lpstr>Question 5: calculate reduced levels of change points, pegs and bench mark</vt:lpstr>
      <vt:lpstr>Question 5: Solution</vt:lpstr>
      <vt:lpstr>Question 6: If the value of the bench mark is 72.300 m, enter the readings on a level book and calculate the reduced levels using the Height of Collimation Method, carrying out all checks </vt:lpstr>
      <vt:lpstr>Question 6: calculate reduced levels of change points, pegs and bench mark</vt:lpstr>
      <vt:lpstr>Question 6: Solution</vt:lpstr>
      <vt:lpstr>Levelling: sources of error </vt:lpstr>
      <vt:lpstr>Levelling: sources of error </vt:lpstr>
      <vt:lpstr>Levelling: Sources of Error</vt:lpstr>
      <vt:lpstr>Levelling: Sources of Error</vt:lpstr>
      <vt:lpstr>Collimation error</vt:lpstr>
      <vt:lpstr>Collimation Error</vt:lpstr>
      <vt:lpstr>Collimation Error</vt:lpstr>
      <vt:lpstr>Collimation Error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Majella</dc:creator>
  <cp:lastModifiedBy>Thomas, Tony</cp:lastModifiedBy>
  <cp:revision>98</cp:revision>
  <cp:lastPrinted>2015-09-03T07:10:34Z</cp:lastPrinted>
  <dcterms:created xsi:type="dcterms:W3CDTF">2006-08-16T00:00:00Z</dcterms:created>
  <dcterms:modified xsi:type="dcterms:W3CDTF">2015-09-16T13:23:11Z</dcterms:modified>
</cp:coreProperties>
</file>