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7" r:id="rId2"/>
    <p:sldId id="259" r:id="rId3"/>
    <p:sldId id="260" r:id="rId4"/>
    <p:sldId id="261" r:id="rId5"/>
    <p:sldId id="262" r:id="rId6"/>
    <p:sldId id="263" r:id="rId7"/>
    <p:sldId id="264" r:id="rId8"/>
    <p:sldId id="265"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1636" autoAdjust="0"/>
  </p:normalViewPr>
  <p:slideViewPr>
    <p:cSldViewPr snapToGrid="0" showGuides="1">
      <p:cViewPr varScale="1">
        <p:scale>
          <a:sx n="87" d="100"/>
          <a:sy n="87" d="100"/>
        </p:scale>
        <p:origin x="317" y="77"/>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_rels/drawing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image" Target="../media/image6.png"/><Relationship Id="rId4"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6B47E1-875F-4D48-BC17-1DB52155064F}" type="doc">
      <dgm:prSet loTypeId="urn:microsoft.com/office/officeart/2005/8/layout/chevron2" loCatId="list" qsTypeId="urn:microsoft.com/office/officeart/2005/8/quickstyle/simple1" qsCatId="simple" csTypeId="urn:microsoft.com/office/officeart/2005/8/colors/colorful3" csCatId="colorful"/>
      <dgm:spPr/>
      <dgm:t>
        <a:bodyPr/>
        <a:lstStyle/>
        <a:p>
          <a:endParaRPr lang="en-US"/>
        </a:p>
      </dgm:t>
    </dgm:pt>
    <dgm:pt modelId="{759479D1-4732-4B75-8F07-379EEC762DBD}">
      <dgm:prSet custT="1"/>
      <dgm:spPr/>
      <dgm:t>
        <a:bodyPr/>
        <a:lstStyle/>
        <a:p>
          <a:pPr rtl="0"/>
          <a:r>
            <a:rPr lang="en-US" sz="1600" b="1" dirty="0">
              <a:latin typeface="Times New Roman" panose="02020603050405020304" pitchFamily="18" charset="0"/>
              <a:cs typeface="Times New Roman" panose="02020603050405020304" pitchFamily="18" charset="0"/>
            </a:rPr>
            <a:t>Main ideas</a:t>
          </a:r>
          <a:endParaRPr lang="en-US" sz="1600" dirty="0">
            <a:latin typeface="Times New Roman" panose="02020603050405020304" pitchFamily="18" charset="0"/>
            <a:cs typeface="Times New Roman" panose="02020603050405020304" pitchFamily="18" charset="0"/>
          </a:endParaRPr>
        </a:p>
      </dgm:t>
    </dgm:pt>
    <dgm:pt modelId="{BF3F1BC5-26C3-4B93-8378-70F47B1C1124}" type="parTrans" cxnId="{4F69FA8C-A56E-44B0-8605-00B5EC0538A1}">
      <dgm:prSet/>
      <dgm:spPr/>
      <dgm:t>
        <a:bodyPr/>
        <a:lstStyle/>
        <a:p>
          <a:endParaRPr lang="en-US"/>
        </a:p>
      </dgm:t>
    </dgm:pt>
    <dgm:pt modelId="{0795D363-91C2-4E29-8EAE-C80D640A0ACF}" type="sibTrans" cxnId="{4F69FA8C-A56E-44B0-8605-00B5EC0538A1}">
      <dgm:prSet/>
      <dgm:spPr/>
      <dgm:t>
        <a:bodyPr/>
        <a:lstStyle/>
        <a:p>
          <a:endParaRPr lang="en-US"/>
        </a:p>
      </dgm:t>
    </dgm:pt>
    <dgm:pt modelId="{9EF06EB9-E44B-401A-BE5E-4B69E4BD4D7F}">
      <dgm:prSet custT="1"/>
      <dgm:spPr/>
      <dgm:t>
        <a:bodyPr/>
        <a:lstStyle/>
        <a:p>
          <a:pPr rtl="0">
            <a:lnSpc>
              <a:spcPct val="100000"/>
            </a:lnSpc>
          </a:pPr>
          <a:r>
            <a:rPr lang="en-US" sz="1600" dirty="0">
              <a:latin typeface="Times New Roman" panose="02020603050405020304" pitchFamily="18" charset="0"/>
              <a:cs typeface="Times New Roman" panose="02020603050405020304" pitchFamily="18" charset="0"/>
            </a:rPr>
            <a:t>Development occurs across the lifespan </a:t>
          </a:r>
        </a:p>
      </dgm:t>
    </dgm:pt>
    <dgm:pt modelId="{9A9C48F5-CB3A-4627-A980-DC165A7BA468}" type="parTrans" cxnId="{9332F9E5-D35C-4D2A-8077-1BDA7EEC1989}">
      <dgm:prSet/>
      <dgm:spPr/>
      <dgm:t>
        <a:bodyPr/>
        <a:lstStyle/>
        <a:p>
          <a:endParaRPr lang="en-US"/>
        </a:p>
      </dgm:t>
    </dgm:pt>
    <dgm:pt modelId="{F8BE053F-D15D-408E-8068-C71DB8215924}" type="sibTrans" cxnId="{9332F9E5-D35C-4D2A-8077-1BDA7EEC1989}">
      <dgm:prSet/>
      <dgm:spPr/>
      <dgm:t>
        <a:bodyPr/>
        <a:lstStyle/>
        <a:p>
          <a:endParaRPr lang="en-US"/>
        </a:p>
      </dgm:t>
    </dgm:pt>
    <dgm:pt modelId="{275D8364-32BA-4824-8782-03328011188A}">
      <dgm:prSet custT="1"/>
      <dgm:spPr/>
      <dgm:t>
        <a:bodyPr/>
        <a:lstStyle/>
        <a:p>
          <a:pPr rtl="0">
            <a:lnSpc>
              <a:spcPct val="100000"/>
            </a:lnSpc>
          </a:pPr>
          <a:r>
            <a:rPr lang="en-GB" sz="1600" dirty="0">
              <a:latin typeface="Times New Roman" panose="02020603050405020304" pitchFamily="18" charset="0"/>
              <a:cs typeface="Times New Roman" panose="02020603050405020304" pitchFamily="18" charset="0"/>
            </a:rPr>
            <a:t>Each of the stages is associated with a psychosocial crisis</a:t>
          </a:r>
          <a:endParaRPr lang="en-US" sz="1600" dirty="0">
            <a:latin typeface="Times New Roman" panose="02020603050405020304" pitchFamily="18" charset="0"/>
            <a:cs typeface="Times New Roman" panose="02020603050405020304" pitchFamily="18" charset="0"/>
          </a:endParaRPr>
        </a:p>
      </dgm:t>
    </dgm:pt>
    <dgm:pt modelId="{D5CD0F1E-7784-43F1-AEAB-3811576767E5}" type="parTrans" cxnId="{BDE01A35-995A-4DB6-B1D3-80BDDF7732C2}">
      <dgm:prSet/>
      <dgm:spPr/>
      <dgm:t>
        <a:bodyPr/>
        <a:lstStyle/>
        <a:p>
          <a:endParaRPr lang="en-US"/>
        </a:p>
      </dgm:t>
    </dgm:pt>
    <dgm:pt modelId="{D6E28A0E-D068-4130-9B60-65E14486B46D}" type="sibTrans" cxnId="{BDE01A35-995A-4DB6-B1D3-80BDDF7732C2}">
      <dgm:prSet/>
      <dgm:spPr/>
      <dgm:t>
        <a:bodyPr/>
        <a:lstStyle/>
        <a:p>
          <a:endParaRPr lang="en-US"/>
        </a:p>
      </dgm:t>
    </dgm:pt>
    <dgm:pt modelId="{11F89E53-52D6-4986-BA1A-09EC320222EE}">
      <dgm:prSet custT="1"/>
      <dgm:spPr/>
      <dgm:t>
        <a:bodyPr/>
        <a:lstStyle/>
        <a:p>
          <a:pPr rtl="0">
            <a:lnSpc>
              <a:spcPct val="100000"/>
            </a:lnSpc>
          </a:pPr>
          <a:r>
            <a:rPr lang="en-US" sz="1600" dirty="0">
              <a:latin typeface="Times New Roman" panose="02020603050405020304" pitchFamily="18" charset="0"/>
              <a:cs typeface="Times New Roman" panose="02020603050405020304" pitchFamily="18" charset="0"/>
            </a:rPr>
            <a:t>Positive resolution builds psychological strengths</a:t>
          </a:r>
          <a:r>
            <a:rPr lang="en-GB" sz="1600" dirty="0">
              <a:latin typeface="Times New Roman" panose="02020603050405020304" pitchFamily="18" charset="0"/>
              <a:cs typeface="Times New Roman" panose="02020603050405020304" pitchFamily="18" charset="0"/>
            </a:rPr>
            <a:t>.</a:t>
          </a:r>
          <a:endParaRPr lang="en-US" sz="1600" dirty="0">
            <a:latin typeface="Times New Roman" panose="02020603050405020304" pitchFamily="18" charset="0"/>
            <a:cs typeface="Times New Roman" panose="02020603050405020304" pitchFamily="18" charset="0"/>
          </a:endParaRPr>
        </a:p>
      </dgm:t>
    </dgm:pt>
    <dgm:pt modelId="{6D952BA7-6D68-40C4-A424-E8E91D8503EA}" type="parTrans" cxnId="{97384BCF-55BC-4160-9F35-8B65B1837407}">
      <dgm:prSet/>
      <dgm:spPr/>
      <dgm:t>
        <a:bodyPr/>
        <a:lstStyle/>
        <a:p>
          <a:endParaRPr lang="en-US"/>
        </a:p>
      </dgm:t>
    </dgm:pt>
    <dgm:pt modelId="{9A2BF05E-C619-4644-BC2A-B4AF98EFC936}" type="sibTrans" cxnId="{97384BCF-55BC-4160-9F35-8B65B1837407}">
      <dgm:prSet/>
      <dgm:spPr/>
      <dgm:t>
        <a:bodyPr/>
        <a:lstStyle/>
        <a:p>
          <a:endParaRPr lang="en-US"/>
        </a:p>
      </dgm:t>
    </dgm:pt>
    <dgm:pt modelId="{AD8BCB30-EE1C-45D8-BB08-7563DAD1C33B}">
      <dgm:prSet custT="1"/>
      <dgm:spPr/>
      <dgm:t>
        <a:bodyPr/>
        <a:lstStyle/>
        <a:p>
          <a:pPr rtl="0">
            <a:lnSpc>
              <a:spcPct val="100000"/>
            </a:lnSpc>
          </a:pPr>
          <a:r>
            <a:rPr lang="en-GB" sz="1600" dirty="0">
              <a:latin typeface="Times New Roman" panose="02020603050405020304" pitchFamily="18" charset="0"/>
              <a:cs typeface="Times New Roman" panose="02020603050405020304" pitchFamily="18" charset="0"/>
            </a:rPr>
            <a:t>The past influences the future wellbeing</a:t>
          </a:r>
          <a:endParaRPr lang="en-US" sz="1600" dirty="0">
            <a:latin typeface="Times New Roman" panose="02020603050405020304" pitchFamily="18" charset="0"/>
            <a:cs typeface="Times New Roman" panose="02020603050405020304" pitchFamily="18" charset="0"/>
          </a:endParaRPr>
        </a:p>
      </dgm:t>
    </dgm:pt>
    <dgm:pt modelId="{D2E143B7-835B-461B-8EBE-107635352E1E}" type="parTrans" cxnId="{FF450DE5-9384-421E-BDBD-E08D17E48D90}">
      <dgm:prSet/>
      <dgm:spPr/>
      <dgm:t>
        <a:bodyPr/>
        <a:lstStyle/>
        <a:p>
          <a:endParaRPr lang="en-US"/>
        </a:p>
      </dgm:t>
    </dgm:pt>
    <dgm:pt modelId="{A19DE2A2-E776-4BAC-9F4C-AB39BFA702D5}" type="sibTrans" cxnId="{FF450DE5-9384-421E-BDBD-E08D17E48D90}">
      <dgm:prSet/>
      <dgm:spPr/>
      <dgm:t>
        <a:bodyPr/>
        <a:lstStyle/>
        <a:p>
          <a:endParaRPr lang="en-US"/>
        </a:p>
      </dgm:t>
    </dgm:pt>
    <dgm:pt modelId="{C6F75F5B-B0BB-46FF-B8CF-C8B5755BE436}" type="pres">
      <dgm:prSet presAssocID="{B46B47E1-875F-4D48-BC17-1DB52155064F}" presName="linearFlow" presStyleCnt="0">
        <dgm:presLayoutVars>
          <dgm:dir/>
          <dgm:animLvl val="lvl"/>
          <dgm:resizeHandles val="exact"/>
        </dgm:presLayoutVars>
      </dgm:prSet>
      <dgm:spPr/>
    </dgm:pt>
    <dgm:pt modelId="{6CB1E308-068A-4651-9FF7-910ABA63A196}" type="pres">
      <dgm:prSet presAssocID="{759479D1-4732-4B75-8F07-379EEC762DBD}" presName="composite" presStyleCnt="0"/>
      <dgm:spPr/>
    </dgm:pt>
    <dgm:pt modelId="{C268B65E-BD0D-4E6B-859B-89359EC8FEE2}" type="pres">
      <dgm:prSet presAssocID="{759479D1-4732-4B75-8F07-379EEC762DBD}" presName="parentText" presStyleLbl="alignNode1" presStyleIdx="0" presStyleCnt="1">
        <dgm:presLayoutVars>
          <dgm:chMax val="1"/>
          <dgm:bulletEnabled val="1"/>
        </dgm:presLayoutVars>
      </dgm:prSet>
      <dgm:spPr/>
    </dgm:pt>
    <dgm:pt modelId="{38C87A60-D655-4E0B-9FF5-EAE69D6E2CD7}" type="pres">
      <dgm:prSet presAssocID="{759479D1-4732-4B75-8F07-379EEC762DBD}" presName="descendantText" presStyleLbl="alignAcc1" presStyleIdx="0" presStyleCnt="1">
        <dgm:presLayoutVars>
          <dgm:bulletEnabled val="1"/>
        </dgm:presLayoutVars>
      </dgm:prSet>
      <dgm:spPr/>
    </dgm:pt>
  </dgm:ptLst>
  <dgm:cxnLst>
    <dgm:cxn modelId="{BE5E2104-2A41-492C-A015-823F137E509D}" type="presOf" srcId="{759479D1-4732-4B75-8F07-379EEC762DBD}" destId="{C268B65E-BD0D-4E6B-859B-89359EC8FEE2}" srcOrd="0" destOrd="0" presId="urn:microsoft.com/office/officeart/2005/8/layout/chevron2"/>
    <dgm:cxn modelId="{4D10FD24-86EA-4D22-BB5C-CBEC168DBD37}" type="presOf" srcId="{B46B47E1-875F-4D48-BC17-1DB52155064F}" destId="{C6F75F5B-B0BB-46FF-B8CF-C8B5755BE436}" srcOrd="0" destOrd="0" presId="urn:microsoft.com/office/officeart/2005/8/layout/chevron2"/>
    <dgm:cxn modelId="{BDE01A35-995A-4DB6-B1D3-80BDDF7732C2}" srcId="{759479D1-4732-4B75-8F07-379EEC762DBD}" destId="{275D8364-32BA-4824-8782-03328011188A}" srcOrd="1" destOrd="0" parTransId="{D5CD0F1E-7784-43F1-AEAB-3811576767E5}" sibTransId="{D6E28A0E-D068-4130-9B60-65E14486B46D}"/>
    <dgm:cxn modelId="{3FA0D369-C7AD-4F0F-A48A-BD391965563D}" type="presOf" srcId="{9EF06EB9-E44B-401A-BE5E-4B69E4BD4D7F}" destId="{38C87A60-D655-4E0B-9FF5-EAE69D6E2CD7}" srcOrd="0" destOrd="0" presId="urn:microsoft.com/office/officeart/2005/8/layout/chevron2"/>
    <dgm:cxn modelId="{7CD64A8B-9F25-426F-8146-644EA351605B}" type="presOf" srcId="{AD8BCB30-EE1C-45D8-BB08-7563DAD1C33B}" destId="{38C87A60-D655-4E0B-9FF5-EAE69D6E2CD7}" srcOrd="0" destOrd="3" presId="urn:microsoft.com/office/officeart/2005/8/layout/chevron2"/>
    <dgm:cxn modelId="{4F69FA8C-A56E-44B0-8605-00B5EC0538A1}" srcId="{B46B47E1-875F-4D48-BC17-1DB52155064F}" destId="{759479D1-4732-4B75-8F07-379EEC762DBD}" srcOrd="0" destOrd="0" parTransId="{BF3F1BC5-26C3-4B93-8378-70F47B1C1124}" sibTransId="{0795D363-91C2-4E29-8EAE-C80D640A0ACF}"/>
    <dgm:cxn modelId="{EEE7339B-D883-4AEA-A3C6-4BDE19664E79}" type="presOf" srcId="{275D8364-32BA-4824-8782-03328011188A}" destId="{38C87A60-D655-4E0B-9FF5-EAE69D6E2CD7}" srcOrd="0" destOrd="1" presId="urn:microsoft.com/office/officeart/2005/8/layout/chevron2"/>
    <dgm:cxn modelId="{49C507B6-41DB-4CA1-967C-7FC51E6FA961}" type="presOf" srcId="{11F89E53-52D6-4986-BA1A-09EC320222EE}" destId="{38C87A60-D655-4E0B-9FF5-EAE69D6E2CD7}" srcOrd="0" destOrd="2" presId="urn:microsoft.com/office/officeart/2005/8/layout/chevron2"/>
    <dgm:cxn modelId="{97384BCF-55BC-4160-9F35-8B65B1837407}" srcId="{759479D1-4732-4B75-8F07-379EEC762DBD}" destId="{11F89E53-52D6-4986-BA1A-09EC320222EE}" srcOrd="2" destOrd="0" parTransId="{6D952BA7-6D68-40C4-A424-E8E91D8503EA}" sibTransId="{9A2BF05E-C619-4644-BC2A-B4AF98EFC936}"/>
    <dgm:cxn modelId="{FF450DE5-9384-421E-BDBD-E08D17E48D90}" srcId="{759479D1-4732-4B75-8F07-379EEC762DBD}" destId="{AD8BCB30-EE1C-45D8-BB08-7563DAD1C33B}" srcOrd="3" destOrd="0" parTransId="{D2E143B7-835B-461B-8EBE-107635352E1E}" sibTransId="{A19DE2A2-E776-4BAC-9F4C-AB39BFA702D5}"/>
    <dgm:cxn modelId="{9332F9E5-D35C-4D2A-8077-1BDA7EEC1989}" srcId="{759479D1-4732-4B75-8F07-379EEC762DBD}" destId="{9EF06EB9-E44B-401A-BE5E-4B69E4BD4D7F}" srcOrd="0" destOrd="0" parTransId="{9A9C48F5-CB3A-4627-A980-DC165A7BA468}" sibTransId="{F8BE053F-D15D-408E-8068-C71DB8215924}"/>
    <dgm:cxn modelId="{7D5A4251-424A-4B51-ABF7-5F38E26E5839}" type="presParOf" srcId="{C6F75F5B-B0BB-46FF-B8CF-C8B5755BE436}" destId="{6CB1E308-068A-4651-9FF7-910ABA63A196}" srcOrd="0" destOrd="0" presId="urn:microsoft.com/office/officeart/2005/8/layout/chevron2"/>
    <dgm:cxn modelId="{27D8725A-2499-4D33-A152-1961DE960BBA}" type="presParOf" srcId="{6CB1E308-068A-4651-9FF7-910ABA63A196}" destId="{C268B65E-BD0D-4E6B-859B-89359EC8FEE2}" srcOrd="0" destOrd="0" presId="urn:microsoft.com/office/officeart/2005/8/layout/chevron2"/>
    <dgm:cxn modelId="{D856DE1E-B7DF-4E11-87F0-410471A9FCFA}" type="presParOf" srcId="{6CB1E308-068A-4651-9FF7-910ABA63A196}" destId="{38C87A60-D655-4E0B-9FF5-EAE69D6E2CD7}"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ABEFA0-EC89-463E-90F1-5E4958A7BA05}" type="doc">
      <dgm:prSet loTypeId="urn:microsoft.com/office/officeart/2008/layout/PictureStrips" loCatId="list" qsTypeId="urn:microsoft.com/office/officeart/2005/8/quickstyle/simple1" qsCatId="simple" csTypeId="urn:microsoft.com/office/officeart/2005/8/colors/colorful4" csCatId="colorful" phldr="1"/>
      <dgm:spPr/>
      <dgm:t>
        <a:bodyPr/>
        <a:lstStyle/>
        <a:p>
          <a:endParaRPr lang="en-US"/>
        </a:p>
      </dgm:t>
    </dgm:pt>
    <dgm:pt modelId="{C8FD8740-1581-443E-A6A3-58FED1DDBD95}">
      <dgm:prSet/>
      <dgm:spPr/>
      <dgm:t>
        <a:bodyPr/>
        <a:lstStyle/>
        <a:p>
          <a:pPr rtl="0"/>
          <a:r>
            <a:rPr lang="en-US" b="1" dirty="0">
              <a:solidFill>
                <a:schemeClr val="tx1">
                  <a:lumMod val="95000"/>
                  <a:lumOff val="5000"/>
                </a:schemeClr>
              </a:solidFill>
              <a:latin typeface="Times New Roman" panose="02020603050405020304" pitchFamily="18" charset="0"/>
              <a:cs typeface="Times New Roman" panose="02020603050405020304" pitchFamily="18" charset="0"/>
            </a:rPr>
            <a:t>Disrupted childcare</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9FA5198E-9859-4ED9-A7F0-C12D2BF5996C}" type="parTrans" cxnId="{7E843336-53E6-4B59-A57C-5EFCAAE94D93}">
      <dgm:prSet/>
      <dgm:spPr/>
      <dgm:t>
        <a:bodyPr/>
        <a:lstStyle/>
        <a:p>
          <a:endParaRPr lang="en-US"/>
        </a:p>
      </dgm:t>
    </dgm:pt>
    <dgm:pt modelId="{CCAB7800-2F29-4B78-ADBB-350FCDC5BB39}" type="sibTrans" cxnId="{7E843336-53E6-4B59-A57C-5EFCAAE94D93}">
      <dgm:prSet/>
      <dgm:spPr/>
      <dgm:t>
        <a:bodyPr/>
        <a:lstStyle/>
        <a:p>
          <a:endParaRPr lang="en-US"/>
        </a:p>
      </dgm:t>
    </dgm:pt>
    <dgm:pt modelId="{F74FD942-ED98-4E58-AE9A-C52FBC261A69}">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Reduced consistency </a:t>
          </a:r>
        </a:p>
      </dgm:t>
    </dgm:pt>
    <dgm:pt modelId="{2734C8F4-28C4-40D0-AE99-1C8E2CC5CB60}" type="parTrans" cxnId="{20EAE62E-FA85-4DC3-8467-0C964A17B558}">
      <dgm:prSet/>
      <dgm:spPr/>
      <dgm:t>
        <a:bodyPr/>
        <a:lstStyle/>
        <a:p>
          <a:endParaRPr lang="en-US"/>
        </a:p>
      </dgm:t>
    </dgm:pt>
    <dgm:pt modelId="{D57595EB-125A-4636-A5E7-39BAC05B882B}" type="sibTrans" cxnId="{20EAE62E-FA85-4DC3-8467-0C964A17B558}">
      <dgm:prSet/>
      <dgm:spPr/>
      <dgm:t>
        <a:bodyPr/>
        <a:lstStyle/>
        <a:p>
          <a:endParaRPr lang="en-US"/>
        </a:p>
      </dgm:t>
    </dgm:pt>
    <dgm:pt modelId="{8453E636-5926-4598-ADAE-F69DAF3B7BC2}">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Limited trust and confidence </a:t>
          </a:r>
        </a:p>
      </dgm:t>
    </dgm:pt>
    <dgm:pt modelId="{E43202A2-07E4-4953-9FA3-BAF4846CD164}" type="parTrans" cxnId="{67E4E3EC-697B-410F-BC01-5DB299071E60}">
      <dgm:prSet/>
      <dgm:spPr/>
      <dgm:t>
        <a:bodyPr/>
        <a:lstStyle/>
        <a:p>
          <a:endParaRPr lang="en-US"/>
        </a:p>
      </dgm:t>
    </dgm:pt>
    <dgm:pt modelId="{5DB390A4-8D66-4669-AB29-B8E2A2997BD2}" type="sibTrans" cxnId="{67E4E3EC-697B-410F-BC01-5DB299071E60}">
      <dgm:prSet/>
      <dgm:spPr/>
      <dgm:t>
        <a:bodyPr/>
        <a:lstStyle/>
        <a:p>
          <a:endParaRPr lang="en-US"/>
        </a:p>
      </dgm:t>
    </dgm:pt>
    <dgm:pt modelId="{5356B461-02B5-467B-80CA-BF2493B0E9B6}">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Difficulty forming relationships </a:t>
          </a:r>
        </a:p>
      </dgm:t>
    </dgm:pt>
    <dgm:pt modelId="{054B74CE-5D98-4715-A00A-1B32E7726B71}" type="parTrans" cxnId="{F7CE60CE-C6B6-4D2D-800D-FE7573C76A5C}">
      <dgm:prSet/>
      <dgm:spPr/>
      <dgm:t>
        <a:bodyPr/>
        <a:lstStyle/>
        <a:p>
          <a:endParaRPr lang="en-US"/>
        </a:p>
      </dgm:t>
    </dgm:pt>
    <dgm:pt modelId="{AEEDE49D-74B8-4DEA-A505-208D0540EDBC}" type="sibTrans" cxnId="{F7CE60CE-C6B6-4D2D-800D-FE7573C76A5C}">
      <dgm:prSet/>
      <dgm:spPr/>
      <dgm:t>
        <a:bodyPr/>
        <a:lstStyle/>
        <a:p>
          <a:endParaRPr lang="en-US"/>
        </a:p>
      </dgm:t>
    </dgm:pt>
    <dgm:pt modelId="{3DBEF5FD-A727-47BE-969F-A8D138444E3D}">
      <dgm:prSet/>
      <dgm:spPr/>
      <dgm:t>
        <a:bodyPr/>
        <a:lstStyle/>
        <a:p>
          <a:pPr rtl="0"/>
          <a:r>
            <a:rPr lang="en-US" b="1" dirty="0">
              <a:solidFill>
                <a:schemeClr val="tx1">
                  <a:lumMod val="95000"/>
                  <a:lumOff val="5000"/>
                </a:schemeClr>
              </a:solidFill>
              <a:latin typeface="Times New Roman" panose="02020603050405020304" pitchFamily="18" charset="0"/>
              <a:cs typeface="Times New Roman" panose="02020603050405020304" pitchFamily="18" charset="0"/>
            </a:rPr>
            <a:t>Maternal post-natal depression</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224543EF-7C5E-43C3-BA9C-D1A41079D3CE}" type="parTrans" cxnId="{107F3D6D-57CE-4236-81AC-B8A17650ED48}">
      <dgm:prSet/>
      <dgm:spPr/>
      <dgm:t>
        <a:bodyPr/>
        <a:lstStyle/>
        <a:p>
          <a:endParaRPr lang="en-US"/>
        </a:p>
      </dgm:t>
    </dgm:pt>
    <dgm:pt modelId="{3D6C38B8-CB8F-47CF-8C6F-016C777D033F}" type="sibTrans" cxnId="{107F3D6D-57CE-4236-81AC-B8A17650ED48}">
      <dgm:prSet/>
      <dgm:spPr/>
      <dgm:t>
        <a:bodyPr/>
        <a:lstStyle/>
        <a:p>
          <a:endParaRPr lang="en-US"/>
        </a:p>
      </dgm:t>
    </dgm:pt>
    <dgm:pt modelId="{556960BF-3A56-48D9-B93C-ED7062C9DFE7}">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Less responsive interactions </a:t>
          </a:r>
        </a:p>
      </dgm:t>
    </dgm:pt>
    <dgm:pt modelId="{199243DD-B125-48BC-8847-C3562EA0B9E8}" type="parTrans" cxnId="{A873451A-DEEE-45F5-A3C3-E0D68618AC50}">
      <dgm:prSet/>
      <dgm:spPr/>
      <dgm:t>
        <a:bodyPr/>
        <a:lstStyle/>
        <a:p>
          <a:endParaRPr lang="en-US"/>
        </a:p>
      </dgm:t>
    </dgm:pt>
    <dgm:pt modelId="{36D3E1E4-236B-4410-B315-F964E188AFD4}" type="sibTrans" cxnId="{A873451A-DEEE-45F5-A3C3-E0D68618AC50}">
      <dgm:prSet/>
      <dgm:spPr/>
      <dgm:t>
        <a:bodyPr/>
        <a:lstStyle/>
        <a:p>
          <a:endParaRPr lang="en-US"/>
        </a:p>
      </dgm:t>
    </dgm:pt>
    <dgm:pt modelId="{4C2191B2-C1DE-4FEE-9D70-CADC258DF8D5}">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Reduced emotional availability </a:t>
          </a:r>
        </a:p>
      </dgm:t>
    </dgm:pt>
    <dgm:pt modelId="{BFA2ECC8-070B-439D-A31B-A18ECFA9FA13}" type="parTrans" cxnId="{4576DEB0-E8C6-4864-8C8F-BD739C8CF764}">
      <dgm:prSet/>
      <dgm:spPr/>
      <dgm:t>
        <a:bodyPr/>
        <a:lstStyle/>
        <a:p>
          <a:endParaRPr lang="en-US"/>
        </a:p>
      </dgm:t>
    </dgm:pt>
    <dgm:pt modelId="{AE4B5357-DC9E-462E-84B6-920F6FC95F9F}" type="sibTrans" cxnId="{4576DEB0-E8C6-4864-8C8F-BD739C8CF764}">
      <dgm:prSet/>
      <dgm:spPr/>
      <dgm:t>
        <a:bodyPr/>
        <a:lstStyle/>
        <a:p>
          <a:endParaRPr lang="en-US"/>
        </a:p>
      </dgm:t>
    </dgm:pt>
    <dgm:pt modelId="{3BF44173-F49D-4F5D-B514-B120A6647789}">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Greater emotional insecurity </a:t>
          </a:r>
        </a:p>
      </dgm:t>
    </dgm:pt>
    <dgm:pt modelId="{AE8C6505-D7E5-487F-8A42-DEBBAEA07A29}" type="parTrans" cxnId="{450EAC6D-46B2-4BAE-A69C-D83C69583EBE}">
      <dgm:prSet/>
      <dgm:spPr/>
      <dgm:t>
        <a:bodyPr/>
        <a:lstStyle/>
        <a:p>
          <a:endParaRPr lang="en-US"/>
        </a:p>
      </dgm:t>
    </dgm:pt>
    <dgm:pt modelId="{8D6F2051-B119-4F5A-899F-297137731E88}" type="sibTrans" cxnId="{450EAC6D-46B2-4BAE-A69C-D83C69583EBE}">
      <dgm:prSet/>
      <dgm:spPr/>
      <dgm:t>
        <a:bodyPr/>
        <a:lstStyle/>
        <a:p>
          <a:endParaRPr lang="en-US"/>
        </a:p>
      </dgm:t>
    </dgm:pt>
    <dgm:pt modelId="{2DF49EA2-0331-416B-8869-2473355FCCB9}">
      <dgm:prSet/>
      <dgm:spPr/>
      <dgm:t>
        <a:bodyPr/>
        <a:lstStyle/>
        <a:p>
          <a:pPr rtl="0"/>
          <a:r>
            <a:rPr lang="en-US" b="1" dirty="0">
              <a:solidFill>
                <a:schemeClr val="tx1">
                  <a:lumMod val="95000"/>
                  <a:lumOff val="5000"/>
                </a:schemeClr>
              </a:solidFill>
              <a:latin typeface="Times New Roman" panose="02020603050405020304" pitchFamily="18" charset="0"/>
              <a:cs typeface="Times New Roman" panose="02020603050405020304" pitchFamily="18" charset="0"/>
            </a:rPr>
            <a:t>Limited social experiences</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5B753896-238C-439E-A7E2-9B67F2E978E6}" type="parTrans" cxnId="{C1BF9AC7-9DAB-4CB5-B7D1-F8B8D7181E79}">
      <dgm:prSet/>
      <dgm:spPr/>
      <dgm:t>
        <a:bodyPr/>
        <a:lstStyle/>
        <a:p>
          <a:endParaRPr lang="en-US"/>
        </a:p>
      </dgm:t>
    </dgm:pt>
    <dgm:pt modelId="{57B68830-5AA8-4C5E-8FCC-0953BA5432BD}" type="sibTrans" cxnId="{C1BF9AC7-9DAB-4CB5-B7D1-F8B8D7181E79}">
      <dgm:prSet/>
      <dgm:spPr/>
      <dgm:t>
        <a:bodyPr/>
        <a:lstStyle/>
        <a:p>
          <a:endParaRPr lang="en-US"/>
        </a:p>
      </dgm:t>
    </dgm:pt>
    <dgm:pt modelId="{241587B9-5907-4224-9EF2-BBB99A8F7EC3}">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Delayed language development </a:t>
          </a:r>
        </a:p>
      </dgm:t>
    </dgm:pt>
    <dgm:pt modelId="{BAC92B1E-5217-481A-BB25-AFA22B8FAAA4}" type="parTrans" cxnId="{85914CC9-AF21-4FF2-AA9E-50DFA8031B09}">
      <dgm:prSet/>
      <dgm:spPr/>
      <dgm:t>
        <a:bodyPr/>
        <a:lstStyle/>
        <a:p>
          <a:endParaRPr lang="en-US"/>
        </a:p>
      </dgm:t>
    </dgm:pt>
    <dgm:pt modelId="{19CAADC9-D02D-4634-B4BD-CAD73E742948}" type="sibTrans" cxnId="{85914CC9-AF21-4FF2-AA9E-50DFA8031B09}">
      <dgm:prSet/>
      <dgm:spPr/>
      <dgm:t>
        <a:bodyPr/>
        <a:lstStyle/>
        <a:p>
          <a:endParaRPr lang="en-US"/>
        </a:p>
      </dgm:t>
    </dgm:pt>
    <dgm:pt modelId="{82763BC6-17E7-42D3-B2A4-D2046F0CDCDA}">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Poor peer confidence </a:t>
          </a:r>
        </a:p>
      </dgm:t>
    </dgm:pt>
    <dgm:pt modelId="{B3F7074E-B853-4FFD-BCB9-9CDC31BC6DE5}" type="parTrans" cxnId="{DD4B0A55-3C44-4730-8955-5148B4CD879C}">
      <dgm:prSet/>
      <dgm:spPr/>
      <dgm:t>
        <a:bodyPr/>
        <a:lstStyle/>
        <a:p>
          <a:endParaRPr lang="en-US"/>
        </a:p>
      </dgm:t>
    </dgm:pt>
    <dgm:pt modelId="{BDB52423-EE8C-41C8-A060-F8B0EDAD9A92}" type="sibTrans" cxnId="{DD4B0A55-3C44-4730-8955-5148B4CD879C}">
      <dgm:prSet/>
      <dgm:spPr/>
      <dgm:t>
        <a:bodyPr/>
        <a:lstStyle/>
        <a:p>
          <a:endParaRPr lang="en-US"/>
        </a:p>
      </dgm:t>
    </dgm:pt>
    <dgm:pt modelId="{F61D913F-21AF-463E-80D0-2D9B2345E2F9}">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Reduced initiative during play </a:t>
          </a:r>
        </a:p>
      </dgm:t>
    </dgm:pt>
    <dgm:pt modelId="{467DAA76-2D9C-4CED-B1F8-53A48CE5D9C4}" type="parTrans" cxnId="{C00695D8-C993-4670-8DFC-E06FD418C72B}">
      <dgm:prSet/>
      <dgm:spPr/>
      <dgm:t>
        <a:bodyPr/>
        <a:lstStyle/>
        <a:p>
          <a:endParaRPr lang="en-US"/>
        </a:p>
      </dgm:t>
    </dgm:pt>
    <dgm:pt modelId="{9E324ECB-21C0-4037-B3DF-D7CBF8757B13}" type="sibTrans" cxnId="{C00695D8-C993-4670-8DFC-E06FD418C72B}">
      <dgm:prSet/>
      <dgm:spPr/>
      <dgm:t>
        <a:bodyPr/>
        <a:lstStyle/>
        <a:p>
          <a:endParaRPr lang="en-US"/>
        </a:p>
      </dgm:t>
    </dgm:pt>
    <dgm:pt modelId="{8B6CAC4D-1CA8-4851-9A4A-C2AEDD16AB1E}">
      <dgm:prSet/>
      <dgm:spPr/>
      <dgm:t>
        <a:bodyPr/>
        <a:lstStyle/>
        <a:p>
          <a:pPr rtl="0"/>
          <a:r>
            <a:rPr lang="en-US" b="1" dirty="0">
              <a:solidFill>
                <a:schemeClr val="tx1">
                  <a:lumMod val="95000"/>
                  <a:lumOff val="5000"/>
                </a:schemeClr>
              </a:solidFill>
              <a:latin typeface="Times New Roman" panose="02020603050405020304" pitchFamily="18" charset="0"/>
              <a:cs typeface="Times New Roman" panose="02020603050405020304" pitchFamily="18" charset="0"/>
            </a:rPr>
            <a:t>Observed outcomes</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dgm:t>
    </dgm:pt>
    <dgm:pt modelId="{93108D2F-5C8E-4082-AF04-5798F4126358}" type="parTrans" cxnId="{8A5F001D-474C-43FC-B07B-7D054AE230B4}">
      <dgm:prSet/>
      <dgm:spPr/>
      <dgm:t>
        <a:bodyPr/>
        <a:lstStyle/>
        <a:p>
          <a:endParaRPr lang="en-US"/>
        </a:p>
      </dgm:t>
    </dgm:pt>
    <dgm:pt modelId="{8C27C70D-574B-4BCB-8B0A-6B970037C479}" type="sibTrans" cxnId="{8A5F001D-474C-43FC-B07B-7D054AE230B4}">
      <dgm:prSet/>
      <dgm:spPr/>
      <dgm:t>
        <a:bodyPr/>
        <a:lstStyle/>
        <a:p>
          <a:endParaRPr lang="en-US"/>
        </a:p>
      </dgm:t>
    </dgm:pt>
    <dgm:pt modelId="{575535F9-E9E8-485E-B054-5110AD79CBD9}">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Separation anxiety </a:t>
          </a:r>
        </a:p>
      </dgm:t>
    </dgm:pt>
    <dgm:pt modelId="{F78926D1-4248-4BED-B8B3-F5B02EE51CC1}" type="parTrans" cxnId="{0FDA48F0-0091-4969-8011-46E84E0EE045}">
      <dgm:prSet/>
      <dgm:spPr/>
      <dgm:t>
        <a:bodyPr/>
        <a:lstStyle/>
        <a:p>
          <a:endParaRPr lang="en-US"/>
        </a:p>
      </dgm:t>
    </dgm:pt>
    <dgm:pt modelId="{73503ECC-A8BD-4CC0-A8ED-D447FC3BE8E4}" type="sibTrans" cxnId="{0FDA48F0-0091-4969-8011-46E84E0EE045}">
      <dgm:prSet/>
      <dgm:spPr/>
      <dgm:t>
        <a:bodyPr/>
        <a:lstStyle/>
        <a:p>
          <a:endParaRPr lang="en-US"/>
        </a:p>
      </dgm:t>
    </dgm:pt>
    <dgm:pt modelId="{33A5500D-8659-4D61-8C72-30CA01A0566B}">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Withdrawal </a:t>
          </a:r>
        </a:p>
      </dgm:t>
    </dgm:pt>
    <dgm:pt modelId="{EA653632-3227-41ED-81D4-F90402EF49C9}" type="parTrans" cxnId="{EC07E28E-2AAE-4E6E-8CDC-F660A29403F8}">
      <dgm:prSet/>
      <dgm:spPr/>
      <dgm:t>
        <a:bodyPr/>
        <a:lstStyle/>
        <a:p>
          <a:endParaRPr lang="en-US"/>
        </a:p>
      </dgm:t>
    </dgm:pt>
    <dgm:pt modelId="{9C7D743A-5293-4A51-A82C-B2995A882AA4}" type="sibTrans" cxnId="{EC07E28E-2AAE-4E6E-8CDC-F660A29403F8}">
      <dgm:prSet/>
      <dgm:spPr/>
      <dgm:t>
        <a:bodyPr/>
        <a:lstStyle/>
        <a:p>
          <a:endParaRPr lang="en-US"/>
        </a:p>
      </dgm:t>
    </dgm:pt>
    <dgm:pt modelId="{D7236BBE-4CAA-40C1-BA6D-38E16FBD1CFF}">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Low independence </a:t>
          </a:r>
        </a:p>
      </dgm:t>
    </dgm:pt>
    <dgm:pt modelId="{8C43B4A1-3B05-4F81-9D64-89EF07BEFCCD}" type="parTrans" cxnId="{F1695FF3-255B-4719-8D62-9607D63E4F3B}">
      <dgm:prSet/>
      <dgm:spPr/>
      <dgm:t>
        <a:bodyPr/>
        <a:lstStyle/>
        <a:p>
          <a:endParaRPr lang="en-US"/>
        </a:p>
      </dgm:t>
    </dgm:pt>
    <dgm:pt modelId="{43B1718F-8190-4AA9-9CAC-38094B5F9608}" type="sibTrans" cxnId="{F1695FF3-255B-4719-8D62-9607D63E4F3B}">
      <dgm:prSet/>
      <dgm:spPr/>
      <dgm:t>
        <a:bodyPr/>
        <a:lstStyle/>
        <a:p>
          <a:endParaRPr lang="en-US"/>
        </a:p>
      </dgm:t>
    </dgm:pt>
    <dgm:pt modelId="{131953B6-5E05-4E86-B5D4-33035AEC4102}">
      <dgm:prSet/>
      <dgm:spPr/>
      <dgm:t>
        <a:bodyPr/>
        <a:lstStyle/>
        <a:p>
          <a:pPr rtl="0"/>
          <a:r>
            <a:rPr lang="en-US" dirty="0">
              <a:solidFill>
                <a:schemeClr val="tx1">
                  <a:lumMod val="95000"/>
                  <a:lumOff val="5000"/>
                </a:schemeClr>
              </a:solidFill>
              <a:latin typeface="Times New Roman" panose="02020603050405020304" pitchFamily="18" charset="0"/>
              <a:cs typeface="Times New Roman" panose="02020603050405020304" pitchFamily="18" charset="0"/>
            </a:rPr>
            <a:t>Difficulty regulating emotions </a:t>
          </a:r>
        </a:p>
      </dgm:t>
    </dgm:pt>
    <dgm:pt modelId="{4B95599E-5445-417F-99DA-EC5B166EF611}" type="parTrans" cxnId="{6C6CD25B-5333-42EE-9609-942880ED2C35}">
      <dgm:prSet/>
      <dgm:spPr/>
      <dgm:t>
        <a:bodyPr/>
        <a:lstStyle/>
        <a:p>
          <a:endParaRPr lang="en-US"/>
        </a:p>
      </dgm:t>
    </dgm:pt>
    <dgm:pt modelId="{041B6465-7085-4829-8282-84017E23B4C7}" type="sibTrans" cxnId="{6C6CD25B-5333-42EE-9609-942880ED2C35}">
      <dgm:prSet/>
      <dgm:spPr/>
      <dgm:t>
        <a:bodyPr/>
        <a:lstStyle/>
        <a:p>
          <a:endParaRPr lang="en-US"/>
        </a:p>
      </dgm:t>
    </dgm:pt>
    <dgm:pt modelId="{A0435D77-BAC4-4ED9-B9CA-121F9F4CEA44}" type="pres">
      <dgm:prSet presAssocID="{8EABEFA0-EC89-463E-90F1-5E4958A7BA05}" presName="Name0" presStyleCnt="0">
        <dgm:presLayoutVars>
          <dgm:dir/>
          <dgm:resizeHandles val="exact"/>
        </dgm:presLayoutVars>
      </dgm:prSet>
      <dgm:spPr/>
    </dgm:pt>
    <dgm:pt modelId="{4E863418-24D1-4480-97CE-AF3BD227D9C0}" type="pres">
      <dgm:prSet presAssocID="{C8FD8740-1581-443E-A6A3-58FED1DDBD95}" presName="composite" presStyleCnt="0"/>
      <dgm:spPr/>
    </dgm:pt>
    <dgm:pt modelId="{2D851BEC-3AEE-4BB1-A8C4-147B35E58E7F}" type="pres">
      <dgm:prSet presAssocID="{C8FD8740-1581-443E-A6A3-58FED1DDBD95}" presName="rect1" presStyleLbl="trAlignAcc1" presStyleIdx="0" presStyleCnt="4">
        <dgm:presLayoutVars>
          <dgm:bulletEnabled val="1"/>
        </dgm:presLayoutVars>
      </dgm:prSet>
      <dgm:spPr/>
    </dgm:pt>
    <dgm:pt modelId="{2F410D74-A810-4098-87B6-F53A9731C4E1}" type="pres">
      <dgm:prSet presAssocID="{C8FD8740-1581-443E-A6A3-58FED1DDBD95}" presName="rect2" presStyleLbl="fgImgPlace1" presStyleIdx="0" presStyleCnt="4" custScaleY="83079"/>
      <dgm:spPr>
        <a:blipFill rotWithShape="1">
          <a:blip xmlns:r="http://schemas.openxmlformats.org/officeDocument/2006/relationships" r:embed="rId1"/>
          <a:stretch>
            <a:fillRect/>
          </a:stretch>
        </a:blipFill>
      </dgm:spPr>
    </dgm:pt>
    <dgm:pt modelId="{58C5A669-BFF3-4D1F-9501-FB2CDBD92C6A}" type="pres">
      <dgm:prSet presAssocID="{CCAB7800-2F29-4B78-ADBB-350FCDC5BB39}" presName="sibTrans" presStyleCnt="0"/>
      <dgm:spPr/>
    </dgm:pt>
    <dgm:pt modelId="{994DB9DB-5361-427A-8D8E-04CE5CB7FD0E}" type="pres">
      <dgm:prSet presAssocID="{3DBEF5FD-A727-47BE-969F-A8D138444E3D}" presName="composite" presStyleCnt="0"/>
      <dgm:spPr/>
    </dgm:pt>
    <dgm:pt modelId="{1CFF375B-DB0A-4D33-96D9-0DB01131BCED}" type="pres">
      <dgm:prSet presAssocID="{3DBEF5FD-A727-47BE-969F-A8D138444E3D}" presName="rect1" presStyleLbl="trAlignAcc1" presStyleIdx="1" presStyleCnt="4">
        <dgm:presLayoutVars>
          <dgm:bulletEnabled val="1"/>
        </dgm:presLayoutVars>
      </dgm:prSet>
      <dgm:spPr/>
    </dgm:pt>
    <dgm:pt modelId="{C340432F-8722-4FB5-A8C8-3DED41C70031}" type="pres">
      <dgm:prSet presAssocID="{3DBEF5FD-A727-47BE-969F-A8D138444E3D}" presName="rect2" presStyleLbl="fgImgPlace1" presStyleIdx="1" presStyleCnt="4" custScaleY="77148"/>
      <dgm:spPr>
        <a:blipFill rotWithShape="1">
          <a:blip xmlns:r="http://schemas.openxmlformats.org/officeDocument/2006/relationships" r:embed="rId2"/>
          <a:stretch>
            <a:fillRect/>
          </a:stretch>
        </a:blipFill>
      </dgm:spPr>
    </dgm:pt>
    <dgm:pt modelId="{C276752A-F696-48C9-8AE2-BB658C7709F5}" type="pres">
      <dgm:prSet presAssocID="{3D6C38B8-CB8F-47CF-8C6F-016C777D033F}" presName="sibTrans" presStyleCnt="0"/>
      <dgm:spPr/>
    </dgm:pt>
    <dgm:pt modelId="{1D948B17-5E5A-4376-A29E-2AF7028E7AF0}" type="pres">
      <dgm:prSet presAssocID="{2DF49EA2-0331-416B-8869-2473355FCCB9}" presName="composite" presStyleCnt="0"/>
      <dgm:spPr/>
    </dgm:pt>
    <dgm:pt modelId="{28798F19-37BF-4407-85F7-AB2E86906067}" type="pres">
      <dgm:prSet presAssocID="{2DF49EA2-0331-416B-8869-2473355FCCB9}" presName="rect1" presStyleLbl="trAlignAcc1" presStyleIdx="2" presStyleCnt="4">
        <dgm:presLayoutVars>
          <dgm:bulletEnabled val="1"/>
        </dgm:presLayoutVars>
      </dgm:prSet>
      <dgm:spPr/>
    </dgm:pt>
    <dgm:pt modelId="{0A3EB2FC-0A00-4A2C-925D-38DB171E672E}" type="pres">
      <dgm:prSet presAssocID="{2DF49EA2-0331-416B-8869-2473355FCCB9}" presName="rect2" presStyleLbl="fgImgPlace1" presStyleIdx="2" presStyleCnt="4"/>
      <dgm:spPr>
        <a:blipFill rotWithShape="1">
          <a:blip xmlns:r="http://schemas.openxmlformats.org/officeDocument/2006/relationships" r:embed="rId3"/>
          <a:stretch>
            <a:fillRect/>
          </a:stretch>
        </a:blipFill>
      </dgm:spPr>
    </dgm:pt>
    <dgm:pt modelId="{2866C202-1A53-4640-ACD9-64581D308CD4}" type="pres">
      <dgm:prSet presAssocID="{57B68830-5AA8-4C5E-8FCC-0953BA5432BD}" presName="sibTrans" presStyleCnt="0"/>
      <dgm:spPr/>
    </dgm:pt>
    <dgm:pt modelId="{3BD71332-5E46-4F42-B0C0-B8663EECD778}" type="pres">
      <dgm:prSet presAssocID="{8B6CAC4D-1CA8-4851-9A4A-C2AEDD16AB1E}" presName="composite" presStyleCnt="0"/>
      <dgm:spPr/>
    </dgm:pt>
    <dgm:pt modelId="{15096200-1AD1-481A-B2EE-719009C6F617}" type="pres">
      <dgm:prSet presAssocID="{8B6CAC4D-1CA8-4851-9A4A-C2AEDD16AB1E}" presName="rect1" presStyleLbl="trAlignAcc1" presStyleIdx="3" presStyleCnt="4">
        <dgm:presLayoutVars>
          <dgm:bulletEnabled val="1"/>
        </dgm:presLayoutVars>
      </dgm:prSet>
      <dgm:spPr/>
    </dgm:pt>
    <dgm:pt modelId="{DA711157-8128-496B-BADF-61AE73B701A5}" type="pres">
      <dgm:prSet presAssocID="{8B6CAC4D-1CA8-4851-9A4A-C2AEDD16AB1E}" presName="rect2" presStyleLbl="fgImgPlace1" presStyleIdx="3" presStyleCnt="4" custScaleY="72988"/>
      <dgm:spPr>
        <a:blipFill rotWithShape="1">
          <a:blip xmlns:r="http://schemas.openxmlformats.org/officeDocument/2006/relationships" r:embed="rId4"/>
          <a:stretch>
            <a:fillRect/>
          </a:stretch>
        </a:blipFill>
      </dgm:spPr>
    </dgm:pt>
  </dgm:ptLst>
  <dgm:cxnLst>
    <dgm:cxn modelId="{863EA909-6E65-4B6D-8DB8-CE85DD720535}" type="presOf" srcId="{8453E636-5926-4598-ADAE-F69DAF3B7BC2}" destId="{2D851BEC-3AEE-4BB1-A8C4-147B35E58E7F}" srcOrd="0" destOrd="2" presId="urn:microsoft.com/office/officeart/2008/layout/PictureStrips"/>
    <dgm:cxn modelId="{A873451A-DEEE-45F5-A3C3-E0D68618AC50}" srcId="{3DBEF5FD-A727-47BE-969F-A8D138444E3D}" destId="{556960BF-3A56-48D9-B93C-ED7062C9DFE7}" srcOrd="0" destOrd="0" parTransId="{199243DD-B125-48BC-8847-C3562EA0B9E8}" sibTransId="{36D3E1E4-236B-4410-B315-F964E188AFD4}"/>
    <dgm:cxn modelId="{8A5F001D-474C-43FC-B07B-7D054AE230B4}" srcId="{8EABEFA0-EC89-463E-90F1-5E4958A7BA05}" destId="{8B6CAC4D-1CA8-4851-9A4A-C2AEDD16AB1E}" srcOrd="3" destOrd="0" parTransId="{93108D2F-5C8E-4082-AF04-5798F4126358}" sibTransId="{8C27C70D-574B-4BCB-8B0A-6B970037C479}"/>
    <dgm:cxn modelId="{8EA7852C-7332-4AE9-B8D0-31C81E14183F}" type="presOf" srcId="{2DF49EA2-0331-416B-8869-2473355FCCB9}" destId="{28798F19-37BF-4407-85F7-AB2E86906067}" srcOrd="0" destOrd="0" presId="urn:microsoft.com/office/officeart/2008/layout/PictureStrips"/>
    <dgm:cxn modelId="{655A292E-3CD1-461F-9F45-E04E140CC89D}" type="presOf" srcId="{8EABEFA0-EC89-463E-90F1-5E4958A7BA05}" destId="{A0435D77-BAC4-4ED9-B9CA-121F9F4CEA44}" srcOrd="0" destOrd="0" presId="urn:microsoft.com/office/officeart/2008/layout/PictureStrips"/>
    <dgm:cxn modelId="{20EAE62E-FA85-4DC3-8467-0C964A17B558}" srcId="{C8FD8740-1581-443E-A6A3-58FED1DDBD95}" destId="{F74FD942-ED98-4E58-AE9A-C52FBC261A69}" srcOrd="0" destOrd="0" parTransId="{2734C8F4-28C4-40D0-AE99-1C8E2CC5CB60}" sibTransId="{D57595EB-125A-4636-A5E7-39BAC05B882B}"/>
    <dgm:cxn modelId="{960E0534-A46D-4D07-BCEE-879D4B639648}" type="presOf" srcId="{33A5500D-8659-4D61-8C72-30CA01A0566B}" destId="{15096200-1AD1-481A-B2EE-719009C6F617}" srcOrd="0" destOrd="2" presId="urn:microsoft.com/office/officeart/2008/layout/PictureStrips"/>
    <dgm:cxn modelId="{7E843336-53E6-4B59-A57C-5EFCAAE94D93}" srcId="{8EABEFA0-EC89-463E-90F1-5E4958A7BA05}" destId="{C8FD8740-1581-443E-A6A3-58FED1DDBD95}" srcOrd="0" destOrd="0" parTransId="{9FA5198E-9859-4ED9-A7F0-C12D2BF5996C}" sibTransId="{CCAB7800-2F29-4B78-ADBB-350FCDC5BB39}"/>
    <dgm:cxn modelId="{6C6CD25B-5333-42EE-9609-942880ED2C35}" srcId="{8B6CAC4D-1CA8-4851-9A4A-C2AEDD16AB1E}" destId="{131953B6-5E05-4E86-B5D4-33035AEC4102}" srcOrd="3" destOrd="0" parTransId="{4B95599E-5445-417F-99DA-EC5B166EF611}" sibTransId="{041B6465-7085-4829-8282-84017E23B4C7}"/>
    <dgm:cxn modelId="{E0A61161-98BE-46F9-81C5-C1A9AA655DDC}" type="presOf" srcId="{3BF44173-F49D-4F5D-B514-B120A6647789}" destId="{1CFF375B-DB0A-4D33-96D9-0DB01131BCED}" srcOrd="0" destOrd="3" presId="urn:microsoft.com/office/officeart/2008/layout/PictureStrips"/>
    <dgm:cxn modelId="{8C98D24A-993E-406B-8D57-9F9024AFE512}" type="presOf" srcId="{241587B9-5907-4224-9EF2-BBB99A8F7EC3}" destId="{28798F19-37BF-4407-85F7-AB2E86906067}" srcOrd="0" destOrd="1" presId="urn:microsoft.com/office/officeart/2008/layout/PictureStrips"/>
    <dgm:cxn modelId="{107F3D6D-57CE-4236-81AC-B8A17650ED48}" srcId="{8EABEFA0-EC89-463E-90F1-5E4958A7BA05}" destId="{3DBEF5FD-A727-47BE-969F-A8D138444E3D}" srcOrd="1" destOrd="0" parTransId="{224543EF-7C5E-43C3-BA9C-D1A41079D3CE}" sibTransId="{3D6C38B8-CB8F-47CF-8C6F-016C777D033F}"/>
    <dgm:cxn modelId="{450EAC6D-46B2-4BAE-A69C-D83C69583EBE}" srcId="{3DBEF5FD-A727-47BE-969F-A8D138444E3D}" destId="{3BF44173-F49D-4F5D-B514-B120A6647789}" srcOrd="2" destOrd="0" parTransId="{AE8C6505-D7E5-487F-8A42-DEBBAEA07A29}" sibTransId="{8D6F2051-B119-4F5A-899F-297137731E88}"/>
    <dgm:cxn modelId="{37A5E151-519A-44BE-B2FE-1F0A27DD0112}" type="presOf" srcId="{3DBEF5FD-A727-47BE-969F-A8D138444E3D}" destId="{1CFF375B-DB0A-4D33-96D9-0DB01131BCED}" srcOrd="0" destOrd="0" presId="urn:microsoft.com/office/officeart/2008/layout/PictureStrips"/>
    <dgm:cxn modelId="{DD4B0A55-3C44-4730-8955-5148B4CD879C}" srcId="{2DF49EA2-0331-416B-8869-2473355FCCB9}" destId="{82763BC6-17E7-42D3-B2A4-D2046F0CDCDA}" srcOrd="1" destOrd="0" parTransId="{B3F7074E-B853-4FFD-BCB9-9CDC31BC6DE5}" sibTransId="{BDB52423-EE8C-41C8-A060-F8B0EDAD9A92}"/>
    <dgm:cxn modelId="{BE3A5A77-495B-4351-8A83-271ABC20FAB2}" type="presOf" srcId="{F74FD942-ED98-4E58-AE9A-C52FBC261A69}" destId="{2D851BEC-3AEE-4BB1-A8C4-147B35E58E7F}" srcOrd="0" destOrd="1" presId="urn:microsoft.com/office/officeart/2008/layout/PictureStrips"/>
    <dgm:cxn modelId="{1738BB78-2989-4E81-BCB4-075B00300A95}" type="presOf" srcId="{F61D913F-21AF-463E-80D0-2D9B2345E2F9}" destId="{28798F19-37BF-4407-85F7-AB2E86906067}" srcOrd="0" destOrd="3" presId="urn:microsoft.com/office/officeart/2008/layout/PictureStrips"/>
    <dgm:cxn modelId="{C804117C-FC21-46AF-B403-005D689857CD}" type="presOf" srcId="{5356B461-02B5-467B-80CA-BF2493B0E9B6}" destId="{2D851BEC-3AEE-4BB1-A8C4-147B35E58E7F}" srcOrd="0" destOrd="3" presId="urn:microsoft.com/office/officeart/2008/layout/PictureStrips"/>
    <dgm:cxn modelId="{C76D608B-E4B3-4204-817D-A95F3C2012A4}" type="presOf" srcId="{575535F9-E9E8-485E-B054-5110AD79CBD9}" destId="{15096200-1AD1-481A-B2EE-719009C6F617}" srcOrd="0" destOrd="1" presId="urn:microsoft.com/office/officeart/2008/layout/PictureStrips"/>
    <dgm:cxn modelId="{EC07E28E-2AAE-4E6E-8CDC-F660A29403F8}" srcId="{8B6CAC4D-1CA8-4851-9A4A-C2AEDD16AB1E}" destId="{33A5500D-8659-4D61-8C72-30CA01A0566B}" srcOrd="1" destOrd="0" parTransId="{EA653632-3227-41ED-81D4-F90402EF49C9}" sibTransId="{9C7D743A-5293-4A51-A82C-B2995A882AA4}"/>
    <dgm:cxn modelId="{A5902A97-2F00-44BA-B8E7-560B17C6F0DB}" type="presOf" srcId="{D7236BBE-4CAA-40C1-BA6D-38E16FBD1CFF}" destId="{15096200-1AD1-481A-B2EE-719009C6F617}" srcOrd="0" destOrd="3" presId="urn:microsoft.com/office/officeart/2008/layout/PictureStrips"/>
    <dgm:cxn modelId="{772002A4-D87A-40E2-99EB-FB3F127599A9}" type="presOf" srcId="{131953B6-5E05-4E86-B5D4-33035AEC4102}" destId="{15096200-1AD1-481A-B2EE-719009C6F617}" srcOrd="0" destOrd="4" presId="urn:microsoft.com/office/officeart/2008/layout/PictureStrips"/>
    <dgm:cxn modelId="{4576DEB0-E8C6-4864-8C8F-BD739C8CF764}" srcId="{3DBEF5FD-A727-47BE-969F-A8D138444E3D}" destId="{4C2191B2-C1DE-4FEE-9D70-CADC258DF8D5}" srcOrd="1" destOrd="0" parTransId="{BFA2ECC8-070B-439D-A31B-A18ECFA9FA13}" sibTransId="{AE4B5357-DC9E-462E-84B6-920F6FC95F9F}"/>
    <dgm:cxn modelId="{C77972C6-458F-4AD3-81D5-8137FDB8F034}" type="presOf" srcId="{8B6CAC4D-1CA8-4851-9A4A-C2AEDD16AB1E}" destId="{15096200-1AD1-481A-B2EE-719009C6F617}" srcOrd="0" destOrd="0" presId="urn:microsoft.com/office/officeart/2008/layout/PictureStrips"/>
    <dgm:cxn modelId="{C1BF9AC7-9DAB-4CB5-B7D1-F8B8D7181E79}" srcId="{8EABEFA0-EC89-463E-90F1-5E4958A7BA05}" destId="{2DF49EA2-0331-416B-8869-2473355FCCB9}" srcOrd="2" destOrd="0" parTransId="{5B753896-238C-439E-A7E2-9B67F2E978E6}" sibTransId="{57B68830-5AA8-4C5E-8FCC-0953BA5432BD}"/>
    <dgm:cxn modelId="{85914CC9-AF21-4FF2-AA9E-50DFA8031B09}" srcId="{2DF49EA2-0331-416B-8869-2473355FCCB9}" destId="{241587B9-5907-4224-9EF2-BBB99A8F7EC3}" srcOrd="0" destOrd="0" parTransId="{BAC92B1E-5217-481A-BB25-AFA22B8FAAA4}" sibTransId="{19CAADC9-D02D-4634-B4BD-CAD73E742948}"/>
    <dgm:cxn modelId="{F7CE60CE-C6B6-4D2D-800D-FE7573C76A5C}" srcId="{C8FD8740-1581-443E-A6A3-58FED1DDBD95}" destId="{5356B461-02B5-467B-80CA-BF2493B0E9B6}" srcOrd="2" destOrd="0" parTransId="{054B74CE-5D98-4715-A00A-1B32E7726B71}" sibTransId="{AEEDE49D-74B8-4DEA-A505-208D0540EDBC}"/>
    <dgm:cxn modelId="{B9C72FCF-5145-4234-9249-F156361044F1}" type="presOf" srcId="{4C2191B2-C1DE-4FEE-9D70-CADC258DF8D5}" destId="{1CFF375B-DB0A-4D33-96D9-0DB01131BCED}" srcOrd="0" destOrd="2" presId="urn:microsoft.com/office/officeart/2008/layout/PictureStrips"/>
    <dgm:cxn modelId="{1EE278D4-FB6A-47A5-B6D2-27EA39B52FD0}" type="presOf" srcId="{556960BF-3A56-48D9-B93C-ED7062C9DFE7}" destId="{1CFF375B-DB0A-4D33-96D9-0DB01131BCED}" srcOrd="0" destOrd="1" presId="urn:microsoft.com/office/officeart/2008/layout/PictureStrips"/>
    <dgm:cxn modelId="{C00695D8-C993-4670-8DFC-E06FD418C72B}" srcId="{2DF49EA2-0331-416B-8869-2473355FCCB9}" destId="{F61D913F-21AF-463E-80D0-2D9B2345E2F9}" srcOrd="2" destOrd="0" parTransId="{467DAA76-2D9C-4CED-B1F8-53A48CE5D9C4}" sibTransId="{9E324ECB-21C0-4037-B3DF-D7CBF8757B13}"/>
    <dgm:cxn modelId="{25D870E5-5074-469C-ADB3-5123E7C932B9}" type="presOf" srcId="{C8FD8740-1581-443E-A6A3-58FED1DDBD95}" destId="{2D851BEC-3AEE-4BB1-A8C4-147B35E58E7F}" srcOrd="0" destOrd="0" presId="urn:microsoft.com/office/officeart/2008/layout/PictureStrips"/>
    <dgm:cxn modelId="{67E4E3EC-697B-410F-BC01-5DB299071E60}" srcId="{C8FD8740-1581-443E-A6A3-58FED1DDBD95}" destId="{8453E636-5926-4598-ADAE-F69DAF3B7BC2}" srcOrd="1" destOrd="0" parTransId="{E43202A2-07E4-4953-9FA3-BAF4846CD164}" sibTransId="{5DB390A4-8D66-4669-AB29-B8E2A2997BD2}"/>
    <dgm:cxn modelId="{0FDA48F0-0091-4969-8011-46E84E0EE045}" srcId="{8B6CAC4D-1CA8-4851-9A4A-C2AEDD16AB1E}" destId="{575535F9-E9E8-485E-B054-5110AD79CBD9}" srcOrd="0" destOrd="0" parTransId="{F78926D1-4248-4BED-B8B3-F5B02EE51CC1}" sibTransId="{73503ECC-A8BD-4CC0-A8ED-D447FC3BE8E4}"/>
    <dgm:cxn modelId="{A04CB8F2-9EC7-405F-B363-0A3C139FC231}" type="presOf" srcId="{82763BC6-17E7-42D3-B2A4-D2046F0CDCDA}" destId="{28798F19-37BF-4407-85F7-AB2E86906067}" srcOrd="0" destOrd="2" presId="urn:microsoft.com/office/officeart/2008/layout/PictureStrips"/>
    <dgm:cxn modelId="{F1695FF3-255B-4719-8D62-9607D63E4F3B}" srcId="{8B6CAC4D-1CA8-4851-9A4A-C2AEDD16AB1E}" destId="{D7236BBE-4CAA-40C1-BA6D-38E16FBD1CFF}" srcOrd="2" destOrd="0" parTransId="{8C43B4A1-3B05-4F81-9D64-89EF07BEFCCD}" sibTransId="{43B1718F-8190-4AA9-9CAC-38094B5F9608}"/>
    <dgm:cxn modelId="{700EA845-BBAD-4C1D-8CB7-88A2451A803A}" type="presParOf" srcId="{A0435D77-BAC4-4ED9-B9CA-121F9F4CEA44}" destId="{4E863418-24D1-4480-97CE-AF3BD227D9C0}" srcOrd="0" destOrd="0" presId="urn:microsoft.com/office/officeart/2008/layout/PictureStrips"/>
    <dgm:cxn modelId="{F20EF804-36E6-4082-A3D1-03317A4661BA}" type="presParOf" srcId="{4E863418-24D1-4480-97CE-AF3BD227D9C0}" destId="{2D851BEC-3AEE-4BB1-A8C4-147B35E58E7F}" srcOrd="0" destOrd="0" presId="urn:microsoft.com/office/officeart/2008/layout/PictureStrips"/>
    <dgm:cxn modelId="{80053D19-24FC-47FB-8FC1-964A9C5D3270}" type="presParOf" srcId="{4E863418-24D1-4480-97CE-AF3BD227D9C0}" destId="{2F410D74-A810-4098-87B6-F53A9731C4E1}" srcOrd="1" destOrd="0" presId="urn:microsoft.com/office/officeart/2008/layout/PictureStrips"/>
    <dgm:cxn modelId="{697A7DB5-413C-487B-8F10-4467F91BDB17}" type="presParOf" srcId="{A0435D77-BAC4-4ED9-B9CA-121F9F4CEA44}" destId="{58C5A669-BFF3-4D1F-9501-FB2CDBD92C6A}" srcOrd="1" destOrd="0" presId="urn:microsoft.com/office/officeart/2008/layout/PictureStrips"/>
    <dgm:cxn modelId="{446AECAD-193C-4E43-B258-84E7B0292551}" type="presParOf" srcId="{A0435D77-BAC4-4ED9-B9CA-121F9F4CEA44}" destId="{994DB9DB-5361-427A-8D8E-04CE5CB7FD0E}" srcOrd="2" destOrd="0" presId="urn:microsoft.com/office/officeart/2008/layout/PictureStrips"/>
    <dgm:cxn modelId="{D4CFF81B-16D7-47D5-9CFD-0A7B80225813}" type="presParOf" srcId="{994DB9DB-5361-427A-8D8E-04CE5CB7FD0E}" destId="{1CFF375B-DB0A-4D33-96D9-0DB01131BCED}" srcOrd="0" destOrd="0" presId="urn:microsoft.com/office/officeart/2008/layout/PictureStrips"/>
    <dgm:cxn modelId="{02CE0755-3A70-481F-9680-33D276A0373D}" type="presParOf" srcId="{994DB9DB-5361-427A-8D8E-04CE5CB7FD0E}" destId="{C340432F-8722-4FB5-A8C8-3DED41C70031}" srcOrd="1" destOrd="0" presId="urn:microsoft.com/office/officeart/2008/layout/PictureStrips"/>
    <dgm:cxn modelId="{D80BD51B-B370-48CB-861C-D373B053BA83}" type="presParOf" srcId="{A0435D77-BAC4-4ED9-B9CA-121F9F4CEA44}" destId="{C276752A-F696-48C9-8AE2-BB658C7709F5}" srcOrd="3" destOrd="0" presId="urn:microsoft.com/office/officeart/2008/layout/PictureStrips"/>
    <dgm:cxn modelId="{477DE51A-DBAD-4AE7-9428-8D3B407BFE4E}" type="presParOf" srcId="{A0435D77-BAC4-4ED9-B9CA-121F9F4CEA44}" destId="{1D948B17-5E5A-4376-A29E-2AF7028E7AF0}" srcOrd="4" destOrd="0" presId="urn:microsoft.com/office/officeart/2008/layout/PictureStrips"/>
    <dgm:cxn modelId="{5E908B9E-EBA4-4E2F-8796-DF266F9657A0}" type="presParOf" srcId="{1D948B17-5E5A-4376-A29E-2AF7028E7AF0}" destId="{28798F19-37BF-4407-85F7-AB2E86906067}" srcOrd="0" destOrd="0" presId="urn:microsoft.com/office/officeart/2008/layout/PictureStrips"/>
    <dgm:cxn modelId="{93321DB0-D4BE-42DD-B30B-C2DC7945EE66}" type="presParOf" srcId="{1D948B17-5E5A-4376-A29E-2AF7028E7AF0}" destId="{0A3EB2FC-0A00-4A2C-925D-38DB171E672E}" srcOrd="1" destOrd="0" presId="urn:microsoft.com/office/officeart/2008/layout/PictureStrips"/>
    <dgm:cxn modelId="{07FE5AE5-005E-4919-987B-8A4CE37DC6A5}" type="presParOf" srcId="{A0435D77-BAC4-4ED9-B9CA-121F9F4CEA44}" destId="{2866C202-1A53-4640-ACD9-64581D308CD4}" srcOrd="5" destOrd="0" presId="urn:microsoft.com/office/officeart/2008/layout/PictureStrips"/>
    <dgm:cxn modelId="{BEE29092-CDCC-4BFE-BDEC-6CB8656395E7}" type="presParOf" srcId="{A0435D77-BAC4-4ED9-B9CA-121F9F4CEA44}" destId="{3BD71332-5E46-4F42-B0C0-B8663EECD778}" srcOrd="6" destOrd="0" presId="urn:microsoft.com/office/officeart/2008/layout/PictureStrips"/>
    <dgm:cxn modelId="{4113FF25-888A-4689-8157-9EB2007340DF}" type="presParOf" srcId="{3BD71332-5E46-4F42-B0C0-B8663EECD778}" destId="{15096200-1AD1-481A-B2EE-719009C6F617}" srcOrd="0" destOrd="0" presId="urn:microsoft.com/office/officeart/2008/layout/PictureStrips"/>
    <dgm:cxn modelId="{FE807BD9-7D2C-4C3C-AB8C-BEA4313F8538}" type="presParOf" srcId="{3BD71332-5E46-4F42-B0C0-B8663EECD778}" destId="{DA711157-8128-496B-BADF-61AE73B701A5}"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9594E7-091E-46A5-8AE8-2087FB937B41}" type="doc">
      <dgm:prSet loTypeId="urn:microsoft.com/office/officeart/2005/8/layout/chevron2" loCatId="list" qsTypeId="urn:microsoft.com/office/officeart/2005/8/quickstyle/simple1" qsCatId="simple" csTypeId="urn:microsoft.com/office/officeart/2005/8/colors/colorful3" csCatId="colorful" phldr="1"/>
      <dgm:spPr/>
      <dgm:t>
        <a:bodyPr/>
        <a:lstStyle/>
        <a:p>
          <a:endParaRPr lang="en-US"/>
        </a:p>
      </dgm:t>
    </dgm:pt>
    <dgm:pt modelId="{91221116-6FF8-479F-82BC-70E891CEBEB0}">
      <dgm:prSet custT="1"/>
      <dgm:spPr/>
      <dgm:t>
        <a:bodyPr/>
        <a:lstStyle/>
        <a:p>
          <a:pPr rtl="0"/>
          <a:r>
            <a:rPr lang="en-US" sz="1400" b="1" dirty="0">
              <a:latin typeface="Times New Roman" panose="02020603050405020304" pitchFamily="18" charset="0"/>
              <a:cs typeface="Times New Roman" panose="02020603050405020304" pitchFamily="18" charset="0"/>
            </a:rPr>
            <a:t>Nature (Biological influences)</a:t>
          </a:r>
          <a:endParaRPr lang="en-US" sz="1400" dirty="0">
            <a:latin typeface="Times New Roman" panose="02020603050405020304" pitchFamily="18" charset="0"/>
            <a:cs typeface="Times New Roman" panose="02020603050405020304" pitchFamily="18" charset="0"/>
          </a:endParaRPr>
        </a:p>
      </dgm:t>
    </dgm:pt>
    <dgm:pt modelId="{7D9BBDB0-598F-460C-88F5-71CFE7DEED82}" type="parTrans" cxnId="{12386B95-F28D-4023-8DC5-3EEDD5BC1113}">
      <dgm:prSet/>
      <dgm:spPr/>
      <dgm:t>
        <a:bodyPr/>
        <a:lstStyle/>
        <a:p>
          <a:endParaRPr lang="en-US"/>
        </a:p>
      </dgm:t>
    </dgm:pt>
    <dgm:pt modelId="{AC188CFE-7878-4E88-A178-78E7F4C9000F}" type="sibTrans" cxnId="{12386B95-F28D-4023-8DC5-3EEDD5BC1113}">
      <dgm:prSet/>
      <dgm:spPr/>
      <dgm:t>
        <a:bodyPr/>
        <a:lstStyle/>
        <a:p>
          <a:endParaRPr lang="en-US"/>
        </a:p>
      </dgm:t>
    </dgm:pt>
    <dgm:pt modelId="{5837A1C6-1543-493A-A9EC-3034C7DD7699}">
      <dgm:prSet custT="1"/>
      <dgm:spPr/>
      <dgm:t>
        <a:bodyPr/>
        <a:lstStyle/>
        <a:p>
          <a:pPr rtl="0"/>
          <a:r>
            <a:rPr lang="en-GB" sz="1400">
              <a:latin typeface="Times New Roman" panose="02020603050405020304" pitchFamily="18" charset="0"/>
              <a:cs typeface="Times New Roman" panose="02020603050405020304" pitchFamily="18" charset="0"/>
            </a:rPr>
            <a:t>Individual temperament </a:t>
          </a:r>
          <a:endParaRPr lang="en-US" sz="1400">
            <a:latin typeface="Times New Roman" panose="02020603050405020304" pitchFamily="18" charset="0"/>
            <a:cs typeface="Times New Roman" panose="02020603050405020304" pitchFamily="18" charset="0"/>
          </a:endParaRPr>
        </a:p>
      </dgm:t>
    </dgm:pt>
    <dgm:pt modelId="{E518AED4-826B-46C1-979C-27166805ED74}" type="parTrans" cxnId="{053CA39F-661C-4D38-9672-DA6F835284FB}">
      <dgm:prSet/>
      <dgm:spPr/>
      <dgm:t>
        <a:bodyPr/>
        <a:lstStyle/>
        <a:p>
          <a:endParaRPr lang="en-US"/>
        </a:p>
      </dgm:t>
    </dgm:pt>
    <dgm:pt modelId="{59287FF3-27F4-4B30-9D6D-A90D6E338A61}" type="sibTrans" cxnId="{053CA39F-661C-4D38-9672-DA6F835284FB}">
      <dgm:prSet/>
      <dgm:spPr/>
      <dgm:t>
        <a:bodyPr/>
        <a:lstStyle/>
        <a:p>
          <a:endParaRPr lang="en-US"/>
        </a:p>
      </dgm:t>
    </dgm:pt>
    <dgm:pt modelId="{57CD3A73-07C0-417F-A524-C0237DB9FF0F}">
      <dgm:prSet custT="1"/>
      <dgm:spPr/>
      <dgm:t>
        <a:bodyPr/>
        <a:lstStyle/>
        <a:p>
          <a:pPr rtl="0"/>
          <a:r>
            <a:rPr lang="en-GB" sz="1400" dirty="0">
              <a:latin typeface="Times New Roman" panose="02020603050405020304" pitchFamily="18" charset="0"/>
              <a:cs typeface="Times New Roman" panose="02020603050405020304" pitchFamily="18" charset="0"/>
            </a:rPr>
            <a:t>Early brain development </a:t>
          </a:r>
          <a:endParaRPr lang="en-US" sz="1400" dirty="0">
            <a:latin typeface="Times New Roman" panose="02020603050405020304" pitchFamily="18" charset="0"/>
            <a:cs typeface="Times New Roman" panose="02020603050405020304" pitchFamily="18" charset="0"/>
          </a:endParaRPr>
        </a:p>
      </dgm:t>
    </dgm:pt>
    <dgm:pt modelId="{68520DC5-3B3A-4375-986A-4DB0B1AA4830}" type="parTrans" cxnId="{34CAB6E5-AA50-4E1F-844B-81DCFDFF94C8}">
      <dgm:prSet/>
      <dgm:spPr/>
      <dgm:t>
        <a:bodyPr/>
        <a:lstStyle/>
        <a:p>
          <a:endParaRPr lang="en-US"/>
        </a:p>
      </dgm:t>
    </dgm:pt>
    <dgm:pt modelId="{E6346AF7-A36D-4505-8910-F35F3E8CEC8D}" type="sibTrans" cxnId="{34CAB6E5-AA50-4E1F-844B-81DCFDFF94C8}">
      <dgm:prSet/>
      <dgm:spPr/>
      <dgm:t>
        <a:bodyPr/>
        <a:lstStyle/>
        <a:p>
          <a:endParaRPr lang="en-US"/>
        </a:p>
      </dgm:t>
    </dgm:pt>
    <dgm:pt modelId="{83A4BE23-B0C3-4089-B594-CBE4D7A3150D}">
      <dgm:prSet custT="1"/>
      <dgm:spPr/>
      <dgm:t>
        <a:bodyPr/>
        <a:lstStyle/>
        <a:p>
          <a:pPr rtl="0"/>
          <a:r>
            <a:rPr lang="en-GB" sz="1400" dirty="0">
              <a:latin typeface="Times New Roman" panose="02020603050405020304" pitchFamily="18" charset="0"/>
              <a:cs typeface="Times New Roman" panose="02020603050405020304" pitchFamily="18" charset="0"/>
            </a:rPr>
            <a:t>Stress response and emotional sensitivity</a:t>
          </a:r>
          <a:endParaRPr lang="en-US" sz="1400" dirty="0">
            <a:latin typeface="Times New Roman" panose="02020603050405020304" pitchFamily="18" charset="0"/>
            <a:cs typeface="Times New Roman" panose="02020603050405020304" pitchFamily="18" charset="0"/>
          </a:endParaRPr>
        </a:p>
      </dgm:t>
    </dgm:pt>
    <dgm:pt modelId="{5AB1D061-C39D-4F68-9435-177513C5D8D3}" type="parTrans" cxnId="{1EDB3DC0-5CCF-401B-9691-19B87F099F93}">
      <dgm:prSet/>
      <dgm:spPr/>
      <dgm:t>
        <a:bodyPr/>
        <a:lstStyle/>
        <a:p>
          <a:endParaRPr lang="en-US"/>
        </a:p>
      </dgm:t>
    </dgm:pt>
    <dgm:pt modelId="{9B97036C-15AD-4C10-92FA-42BDD5553B46}" type="sibTrans" cxnId="{1EDB3DC0-5CCF-401B-9691-19B87F099F93}">
      <dgm:prSet/>
      <dgm:spPr/>
      <dgm:t>
        <a:bodyPr/>
        <a:lstStyle/>
        <a:p>
          <a:endParaRPr lang="en-US"/>
        </a:p>
      </dgm:t>
    </dgm:pt>
    <dgm:pt modelId="{EB00A113-1B9B-49DD-A962-BA0AAF5FE91C}">
      <dgm:prSet custT="1"/>
      <dgm:spPr/>
      <dgm:t>
        <a:bodyPr/>
        <a:lstStyle/>
        <a:p>
          <a:pPr rtl="0"/>
          <a:r>
            <a:rPr lang="en-GB" sz="1400" dirty="0">
              <a:latin typeface="Times New Roman" panose="02020603050405020304" pitchFamily="18" charset="0"/>
              <a:cs typeface="Times New Roman" panose="02020603050405020304" pitchFamily="18" charset="0"/>
            </a:rPr>
            <a:t>Genetic inclination to anxiety</a:t>
          </a:r>
          <a:endParaRPr lang="en-US" sz="1400" dirty="0">
            <a:latin typeface="Times New Roman" panose="02020603050405020304" pitchFamily="18" charset="0"/>
            <a:cs typeface="Times New Roman" panose="02020603050405020304" pitchFamily="18" charset="0"/>
          </a:endParaRPr>
        </a:p>
      </dgm:t>
    </dgm:pt>
    <dgm:pt modelId="{07E848F5-F1B8-4F2A-9FAC-68B344DBFC9C}" type="parTrans" cxnId="{FEBCE38D-E1D3-4F72-A52F-1D962B949381}">
      <dgm:prSet/>
      <dgm:spPr/>
      <dgm:t>
        <a:bodyPr/>
        <a:lstStyle/>
        <a:p>
          <a:endParaRPr lang="en-US"/>
        </a:p>
      </dgm:t>
    </dgm:pt>
    <dgm:pt modelId="{F3628D21-5269-4EB3-83E5-EAC9CC5FD5FF}" type="sibTrans" cxnId="{FEBCE38D-E1D3-4F72-A52F-1D962B949381}">
      <dgm:prSet/>
      <dgm:spPr/>
      <dgm:t>
        <a:bodyPr/>
        <a:lstStyle/>
        <a:p>
          <a:endParaRPr lang="en-US"/>
        </a:p>
      </dgm:t>
    </dgm:pt>
    <dgm:pt modelId="{ED9A9DB4-DCB8-4E51-8ED8-E4DB7BC54731}">
      <dgm:prSet custT="1"/>
      <dgm:spPr/>
      <dgm:t>
        <a:bodyPr/>
        <a:lstStyle/>
        <a:p>
          <a:pPr rtl="0"/>
          <a:r>
            <a:rPr lang="en-US" sz="1400" b="1" dirty="0">
              <a:latin typeface="Times New Roman" panose="02020603050405020304" pitchFamily="18" charset="0"/>
              <a:cs typeface="Times New Roman" panose="02020603050405020304" pitchFamily="18" charset="0"/>
            </a:rPr>
            <a:t>Nurture (Environmental influences)</a:t>
          </a:r>
          <a:endParaRPr lang="en-US" sz="1400" dirty="0">
            <a:latin typeface="Times New Roman" panose="02020603050405020304" pitchFamily="18" charset="0"/>
            <a:cs typeface="Times New Roman" panose="02020603050405020304" pitchFamily="18" charset="0"/>
          </a:endParaRPr>
        </a:p>
      </dgm:t>
    </dgm:pt>
    <dgm:pt modelId="{7D6FD5AA-A4A9-4946-AE13-34C55FEBB58D}" type="parTrans" cxnId="{652BBA5D-7C58-408F-B252-75D379ED3F37}">
      <dgm:prSet/>
      <dgm:spPr/>
      <dgm:t>
        <a:bodyPr/>
        <a:lstStyle/>
        <a:p>
          <a:endParaRPr lang="en-US"/>
        </a:p>
      </dgm:t>
    </dgm:pt>
    <dgm:pt modelId="{CBCF947E-9A2E-44D2-95BA-704A85F4A24F}" type="sibTrans" cxnId="{652BBA5D-7C58-408F-B252-75D379ED3F37}">
      <dgm:prSet/>
      <dgm:spPr/>
      <dgm:t>
        <a:bodyPr/>
        <a:lstStyle/>
        <a:p>
          <a:endParaRPr lang="en-US"/>
        </a:p>
      </dgm:t>
    </dgm:pt>
    <dgm:pt modelId="{411E3D8D-DAAB-45E8-A18C-8621B920C44C}">
      <dgm:prSet custT="1"/>
      <dgm:spPr/>
      <dgm:t>
        <a:bodyPr/>
        <a:lstStyle/>
        <a:p>
          <a:pPr rtl="0"/>
          <a:r>
            <a:rPr lang="en-GB" sz="1400" dirty="0">
              <a:latin typeface="Times New Roman" panose="02020603050405020304" pitchFamily="18" charset="0"/>
              <a:cs typeface="Times New Roman" panose="02020603050405020304" pitchFamily="18" charset="0"/>
            </a:rPr>
            <a:t>Maternal post-natal depression </a:t>
          </a:r>
          <a:endParaRPr lang="en-US" sz="1400" dirty="0">
            <a:latin typeface="Times New Roman" panose="02020603050405020304" pitchFamily="18" charset="0"/>
            <a:cs typeface="Times New Roman" panose="02020603050405020304" pitchFamily="18" charset="0"/>
          </a:endParaRPr>
        </a:p>
      </dgm:t>
    </dgm:pt>
    <dgm:pt modelId="{B46F48C7-D961-4454-8812-D0056C0A195F}" type="parTrans" cxnId="{472BB74D-8A13-44BC-9310-745C6F4E40F1}">
      <dgm:prSet/>
      <dgm:spPr/>
      <dgm:t>
        <a:bodyPr/>
        <a:lstStyle/>
        <a:p>
          <a:endParaRPr lang="en-US"/>
        </a:p>
      </dgm:t>
    </dgm:pt>
    <dgm:pt modelId="{CA2877C2-8C17-4B9F-9EE9-AB89E050C921}" type="sibTrans" cxnId="{472BB74D-8A13-44BC-9310-745C6F4E40F1}">
      <dgm:prSet/>
      <dgm:spPr/>
      <dgm:t>
        <a:bodyPr/>
        <a:lstStyle/>
        <a:p>
          <a:endParaRPr lang="en-US"/>
        </a:p>
      </dgm:t>
    </dgm:pt>
    <dgm:pt modelId="{28716225-B794-4E6F-87AE-19A1438EAA44}">
      <dgm:prSet custT="1"/>
      <dgm:spPr/>
      <dgm:t>
        <a:bodyPr/>
        <a:lstStyle/>
        <a:p>
          <a:pPr rtl="0"/>
          <a:r>
            <a:rPr lang="en-GB" sz="1400" dirty="0">
              <a:latin typeface="Times New Roman" panose="02020603050405020304" pitchFamily="18" charset="0"/>
              <a:cs typeface="Times New Roman" panose="02020603050405020304" pitchFamily="18" charset="0"/>
            </a:rPr>
            <a:t>Upset childcare and schedules </a:t>
          </a:r>
          <a:endParaRPr lang="en-US" sz="1400" dirty="0">
            <a:latin typeface="Times New Roman" panose="02020603050405020304" pitchFamily="18" charset="0"/>
            <a:cs typeface="Times New Roman" panose="02020603050405020304" pitchFamily="18" charset="0"/>
          </a:endParaRPr>
        </a:p>
      </dgm:t>
    </dgm:pt>
    <dgm:pt modelId="{66905418-0F36-4409-A767-32143F739BEA}" type="parTrans" cxnId="{F2D2C476-6688-4ACF-896C-DD11AA6E0268}">
      <dgm:prSet/>
      <dgm:spPr/>
      <dgm:t>
        <a:bodyPr/>
        <a:lstStyle/>
        <a:p>
          <a:endParaRPr lang="en-US"/>
        </a:p>
      </dgm:t>
    </dgm:pt>
    <dgm:pt modelId="{36244101-D410-4B47-B1C1-001A94F9F383}" type="sibTrans" cxnId="{F2D2C476-6688-4ACF-896C-DD11AA6E0268}">
      <dgm:prSet/>
      <dgm:spPr/>
      <dgm:t>
        <a:bodyPr/>
        <a:lstStyle/>
        <a:p>
          <a:endParaRPr lang="en-US"/>
        </a:p>
      </dgm:t>
    </dgm:pt>
    <dgm:pt modelId="{49C2C157-EE79-4FB7-BEBA-497A91D2D917}">
      <dgm:prSet custT="1"/>
      <dgm:spPr/>
      <dgm:t>
        <a:bodyPr/>
        <a:lstStyle/>
        <a:p>
          <a:pPr rtl="0"/>
          <a:r>
            <a:rPr lang="en-GB" sz="1400" dirty="0">
              <a:latin typeface="Times New Roman" panose="02020603050405020304" pitchFamily="18" charset="0"/>
              <a:cs typeface="Times New Roman" panose="02020603050405020304" pitchFamily="18" charset="0"/>
            </a:rPr>
            <a:t>Limited social interaction </a:t>
          </a:r>
          <a:endParaRPr lang="en-US" sz="1400" dirty="0">
            <a:latin typeface="Times New Roman" panose="02020603050405020304" pitchFamily="18" charset="0"/>
            <a:cs typeface="Times New Roman" panose="02020603050405020304" pitchFamily="18" charset="0"/>
          </a:endParaRPr>
        </a:p>
      </dgm:t>
    </dgm:pt>
    <dgm:pt modelId="{4C0BC536-4B2E-4338-B88C-31B3CAE1605D}" type="parTrans" cxnId="{1A50407B-B7C4-4BB5-81C9-BFA634C5CEA2}">
      <dgm:prSet/>
      <dgm:spPr/>
      <dgm:t>
        <a:bodyPr/>
        <a:lstStyle/>
        <a:p>
          <a:endParaRPr lang="en-US"/>
        </a:p>
      </dgm:t>
    </dgm:pt>
    <dgm:pt modelId="{6A47AE57-64B1-468B-BABE-0DBB5CD81EE5}" type="sibTrans" cxnId="{1A50407B-B7C4-4BB5-81C9-BFA634C5CEA2}">
      <dgm:prSet/>
      <dgm:spPr/>
      <dgm:t>
        <a:bodyPr/>
        <a:lstStyle/>
        <a:p>
          <a:endParaRPr lang="en-US"/>
        </a:p>
      </dgm:t>
    </dgm:pt>
    <dgm:pt modelId="{64242C56-4F98-47D6-A6F4-A2CF2C557F0C}">
      <dgm:prSet custT="1"/>
      <dgm:spPr/>
      <dgm:t>
        <a:bodyPr/>
        <a:lstStyle/>
        <a:p>
          <a:pPr rtl="0"/>
          <a:r>
            <a:rPr lang="en-GB" sz="1400" dirty="0">
              <a:latin typeface="Times New Roman" panose="02020603050405020304" pitchFamily="18" charset="0"/>
              <a:cs typeface="Times New Roman" panose="02020603050405020304" pitchFamily="18" charset="0"/>
            </a:rPr>
            <a:t>Recent relocation and lack of support</a:t>
          </a:r>
          <a:endParaRPr lang="en-US" sz="1400" dirty="0">
            <a:latin typeface="Times New Roman" panose="02020603050405020304" pitchFamily="18" charset="0"/>
            <a:cs typeface="Times New Roman" panose="02020603050405020304" pitchFamily="18" charset="0"/>
          </a:endParaRPr>
        </a:p>
      </dgm:t>
    </dgm:pt>
    <dgm:pt modelId="{46F1DEE4-08BE-41D0-9B77-77EC3BA18DD5}" type="parTrans" cxnId="{4C3FD098-81D6-4123-89C3-7AD661EE0EC9}">
      <dgm:prSet/>
      <dgm:spPr/>
      <dgm:t>
        <a:bodyPr/>
        <a:lstStyle/>
        <a:p>
          <a:endParaRPr lang="en-US"/>
        </a:p>
      </dgm:t>
    </dgm:pt>
    <dgm:pt modelId="{B54AF620-FA36-4300-8269-2A57707DD1B6}" type="sibTrans" cxnId="{4C3FD098-81D6-4123-89C3-7AD661EE0EC9}">
      <dgm:prSet/>
      <dgm:spPr/>
      <dgm:t>
        <a:bodyPr/>
        <a:lstStyle/>
        <a:p>
          <a:endParaRPr lang="en-US"/>
        </a:p>
      </dgm:t>
    </dgm:pt>
    <dgm:pt modelId="{08707E78-70BA-47DF-AE33-3F3D79435F99}">
      <dgm:prSet custT="1"/>
      <dgm:spPr/>
      <dgm:t>
        <a:bodyPr/>
        <a:lstStyle/>
        <a:p>
          <a:pPr rtl="0"/>
          <a:r>
            <a:rPr lang="en-GB" sz="1400" b="1" dirty="0">
              <a:latin typeface="Times New Roman" panose="02020603050405020304" pitchFamily="18" charset="0"/>
              <a:cs typeface="Times New Roman" panose="02020603050405020304" pitchFamily="18" charset="0"/>
            </a:rPr>
            <a:t>Interaction</a:t>
          </a:r>
          <a:endParaRPr lang="en-US" sz="1400" dirty="0">
            <a:latin typeface="Times New Roman" panose="02020603050405020304" pitchFamily="18" charset="0"/>
            <a:cs typeface="Times New Roman" panose="02020603050405020304" pitchFamily="18" charset="0"/>
          </a:endParaRPr>
        </a:p>
      </dgm:t>
    </dgm:pt>
    <dgm:pt modelId="{66CA1655-243E-4362-A68B-503F870BE8DE}" type="parTrans" cxnId="{14CA5396-6AE8-439D-B0E4-5CBADCF5094F}">
      <dgm:prSet/>
      <dgm:spPr/>
      <dgm:t>
        <a:bodyPr/>
        <a:lstStyle/>
        <a:p>
          <a:endParaRPr lang="en-US"/>
        </a:p>
      </dgm:t>
    </dgm:pt>
    <dgm:pt modelId="{84BF754D-A0D5-4CC1-BDCE-043283DB4816}" type="sibTrans" cxnId="{14CA5396-6AE8-439D-B0E4-5CBADCF5094F}">
      <dgm:prSet/>
      <dgm:spPr/>
      <dgm:t>
        <a:bodyPr/>
        <a:lstStyle/>
        <a:p>
          <a:endParaRPr lang="en-US"/>
        </a:p>
      </dgm:t>
    </dgm:pt>
    <dgm:pt modelId="{449592D8-B52A-4B94-91A2-5F501E7DF44A}">
      <dgm:prSet custT="1"/>
      <dgm:spPr/>
      <dgm:t>
        <a:bodyPr/>
        <a:lstStyle/>
        <a:p>
          <a:pPr rtl="0"/>
          <a:r>
            <a:rPr lang="en-GB" sz="1400" dirty="0">
              <a:latin typeface="Times New Roman" panose="02020603050405020304" pitchFamily="18" charset="0"/>
              <a:cs typeface="Times New Roman" panose="02020603050405020304" pitchFamily="18" charset="0"/>
            </a:rPr>
            <a:t>Biology creates vulnerability </a:t>
          </a:r>
          <a:endParaRPr lang="en-US" sz="1400" dirty="0">
            <a:latin typeface="Times New Roman" panose="02020603050405020304" pitchFamily="18" charset="0"/>
            <a:cs typeface="Times New Roman" panose="02020603050405020304" pitchFamily="18" charset="0"/>
          </a:endParaRPr>
        </a:p>
      </dgm:t>
    </dgm:pt>
    <dgm:pt modelId="{39B4D2DC-B893-4EA8-954B-F7BDC0E6C4FD}" type="parTrans" cxnId="{E4C41008-9457-419C-A6B9-D377B3CC1FA1}">
      <dgm:prSet/>
      <dgm:spPr/>
      <dgm:t>
        <a:bodyPr/>
        <a:lstStyle/>
        <a:p>
          <a:endParaRPr lang="en-US"/>
        </a:p>
      </dgm:t>
    </dgm:pt>
    <dgm:pt modelId="{39ABFCD5-4333-4B84-95EC-5B4F3FD2725B}" type="sibTrans" cxnId="{E4C41008-9457-419C-A6B9-D377B3CC1FA1}">
      <dgm:prSet/>
      <dgm:spPr/>
      <dgm:t>
        <a:bodyPr/>
        <a:lstStyle/>
        <a:p>
          <a:endParaRPr lang="en-US"/>
        </a:p>
      </dgm:t>
    </dgm:pt>
    <dgm:pt modelId="{F181E791-A3A9-4CCB-B6E3-6DCB00502DBD}">
      <dgm:prSet custT="1"/>
      <dgm:spPr/>
      <dgm:t>
        <a:bodyPr/>
        <a:lstStyle/>
        <a:p>
          <a:pPr rtl="0"/>
          <a:r>
            <a:rPr lang="en-GB" sz="1400" dirty="0">
              <a:latin typeface="Times New Roman" panose="02020603050405020304" pitchFamily="18" charset="0"/>
              <a:cs typeface="Times New Roman" panose="02020603050405020304" pitchFamily="18" charset="0"/>
            </a:rPr>
            <a:t>Environment influences the developmental results </a:t>
          </a:r>
          <a:endParaRPr lang="en-US" sz="1400" dirty="0">
            <a:latin typeface="Times New Roman" panose="02020603050405020304" pitchFamily="18" charset="0"/>
            <a:cs typeface="Times New Roman" panose="02020603050405020304" pitchFamily="18" charset="0"/>
          </a:endParaRPr>
        </a:p>
      </dgm:t>
    </dgm:pt>
    <dgm:pt modelId="{2C0E54FE-706B-4CED-ACCD-077AB4DF829B}" type="parTrans" cxnId="{9FFDB234-7EDA-4841-B549-42B2D741647B}">
      <dgm:prSet/>
      <dgm:spPr/>
      <dgm:t>
        <a:bodyPr/>
        <a:lstStyle/>
        <a:p>
          <a:endParaRPr lang="en-US"/>
        </a:p>
      </dgm:t>
    </dgm:pt>
    <dgm:pt modelId="{73B654F1-598A-46CC-AFC7-6BF2127678A9}" type="sibTrans" cxnId="{9FFDB234-7EDA-4841-B549-42B2D741647B}">
      <dgm:prSet/>
      <dgm:spPr/>
      <dgm:t>
        <a:bodyPr/>
        <a:lstStyle/>
        <a:p>
          <a:endParaRPr lang="en-US"/>
        </a:p>
      </dgm:t>
    </dgm:pt>
    <dgm:pt modelId="{4838D978-C661-467B-9A86-CC8783DAD798}">
      <dgm:prSet custT="1"/>
      <dgm:spPr/>
      <dgm:t>
        <a:bodyPr/>
        <a:lstStyle/>
        <a:p>
          <a:pPr rtl="0"/>
          <a:r>
            <a:rPr lang="en-GB" sz="1400" dirty="0">
              <a:latin typeface="Times New Roman" panose="02020603050405020304" pitchFamily="18" charset="0"/>
              <a:cs typeface="Times New Roman" panose="02020603050405020304" pitchFamily="18" charset="0"/>
            </a:rPr>
            <a:t>Positive early intervention can be used to enhance resilience</a:t>
          </a:r>
          <a:endParaRPr lang="en-US" sz="1400" dirty="0">
            <a:latin typeface="Times New Roman" panose="02020603050405020304" pitchFamily="18" charset="0"/>
            <a:cs typeface="Times New Roman" panose="02020603050405020304" pitchFamily="18" charset="0"/>
          </a:endParaRPr>
        </a:p>
      </dgm:t>
    </dgm:pt>
    <dgm:pt modelId="{F4D7A30F-3C88-400F-B3F9-5CD5E77E7376}" type="parTrans" cxnId="{4A0A4E9C-B9CE-486C-B7FA-39C2A6974E03}">
      <dgm:prSet/>
      <dgm:spPr/>
      <dgm:t>
        <a:bodyPr/>
        <a:lstStyle/>
        <a:p>
          <a:endParaRPr lang="en-US"/>
        </a:p>
      </dgm:t>
    </dgm:pt>
    <dgm:pt modelId="{81E094D1-E15D-4B1E-8345-4C66F3D55F09}" type="sibTrans" cxnId="{4A0A4E9C-B9CE-486C-B7FA-39C2A6974E03}">
      <dgm:prSet/>
      <dgm:spPr/>
      <dgm:t>
        <a:bodyPr/>
        <a:lstStyle/>
        <a:p>
          <a:endParaRPr lang="en-US"/>
        </a:p>
      </dgm:t>
    </dgm:pt>
    <dgm:pt modelId="{5B18AC30-4259-4162-9767-6230F243692E}" type="pres">
      <dgm:prSet presAssocID="{799594E7-091E-46A5-8AE8-2087FB937B41}" presName="linearFlow" presStyleCnt="0">
        <dgm:presLayoutVars>
          <dgm:dir/>
          <dgm:animLvl val="lvl"/>
          <dgm:resizeHandles val="exact"/>
        </dgm:presLayoutVars>
      </dgm:prSet>
      <dgm:spPr/>
    </dgm:pt>
    <dgm:pt modelId="{CEE727C6-911B-4058-BC23-C51A2F3395E2}" type="pres">
      <dgm:prSet presAssocID="{91221116-6FF8-479F-82BC-70E891CEBEB0}" presName="composite" presStyleCnt="0"/>
      <dgm:spPr/>
    </dgm:pt>
    <dgm:pt modelId="{1A9E4EE2-96C4-4769-8186-2D8DB84D5019}" type="pres">
      <dgm:prSet presAssocID="{91221116-6FF8-479F-82BC-70E891CEBEB0}" presName="parentText" presStyleLbl="alignNode1" presStyleIdx="0" presStyleCnt="3">
        <dgm:presLayoutVars>
          <dgm:chMax val="1"/>
          <dgm:bulletEnabled val="1"/>
        </dgm:presLayoutVars>
      </dgm:prSet>
      <dgm:spPr/>
    </dgm:pt>
    <dgm:pt modelId="{04A61106-6FC4-4E9D-B9BB-5BB81D19FFF5}" type="pres">
      <dgm:prSet presAssocID="{91221116-6FF8-479F-82BC-70E891CEBEB0}" presName="descendantText" presStyleLbl="alignAcc1" presStyleIdx="0" presStyleCnt="3">
        <dgm:presLayoutVars>
          <dgm:bulletEnabled val="1"/>
        </dgm:presLayoutVars>
      </dgm:prSet>
      <dgm:spPr/>
    </dgm:pt>
    <dgm:pt modelId="{88C39EEC-FD69-41CB-A9E9-CE5F0519C58B}" type="pres">
      <dgm:prSet presAssocID="{AC188CFE-7878-4E88-A178-78E7F4C9000F}" presName="sp" presStyleCnt="0"/>
      <dgm:spPr/>
    </dgm:pt>
    <dgm:pt modelId="{0DABF2FF-45A8-48E9-8C40-C74970176126}" type="pres">
      <dgm:prSet presAssocID="{ED9A9DB4-DCB8-4E51-8ED8-E4DB7BC54731}" presName="composite" presStyleCnt="0"/>
      <dgm:spPr/>
    </dgm:pt>
    <dgm:pt modelId="{7EFDB408-107B-4973-9E46-7F8FBCCA164D}" type="pres">
      <dgm:prSet presAssocID="{ED9A9DB4-DCB8-4E51-8ED8-E4DB7BC54731}" presName="parentText" presStyleLbl="alignNode1" presStyleIdx="1" presStyleCnt="3">
        <dgm:presLayoutVars>
          <dgm:chMax val="1"/>
          <dgm:bulletEnabled val="1"/>
        </dgm:presLayoutVars>
      </dgm:prSet>
      <dgm:spPr/>
    </dgm:pt>
    <dgm:pt modelId="{BCAA9E8E-7C18-4918-8E89-CB4CAA22F13B}" type="pres">
      <dgm:prSet presAssocID="{ED9A9DB4-DCB8-4E51-8ED8-E4DB7BC54731}" presName="descendantText" presStyleLbl="alignAcc1" presStyleIdx="1" presStyleCnt="3">
        <dgm:presLayoutVars>
          <dgm:bulletEnabled val="1"/>
        </dgm:presLayoutVars>
      </dgm:prSet>
      <dgm:spPr/>
    </dgm:pt>
    <dgm:pt modelId="{B697F0B8-D001-496C-8459-3B0FCD81936D}" type="pres">
      <dgm:prSet presAssocID="{CBCF947E-9A2E-44D2-95BA-704A85F4A24F}" presName="sp" presStyleCnt="0"/>
      <dgm:spPr/>
    </dgm:pt>
    <dgm:pt modelId="{679962D7-EE16-4262-9E5F-98111F30F3E1}" type="pres">
      <dgm:prSet presAssocID="{08707E78-70BA-47DF-AE33-3F3D79435F99}" presName="composite" presStyleCnt="0"/>
      <dgm:spPr/>
    </dgm:pt>
    <dgm:pt modelId="{95F80773-4EB9-4BE8-8BD8-E3724E6429D6}" type="pres">
      <dgm:prSet presAssocID="{08707E78-70BA-47DF-AE33-3F3D79435F99}" presName="parentText" presStyleLbl="alignNode1" presStyleIdx="2" presStyleCnt="3">
        <dgm:presLayoutVars>
          <dgm:chMax val="1"/>
          <dgm:bulletEnabled val="1"/>
        </dgm:presLayoutVars>
      </dgm:prSet>
      <dgm:spPr/>
    </dgm:pt>
    <dgm:pt modelId="{B83BB5D7-4C80-43E2-8B87-D6F0BD852754}" type="pres">
      <dgm:prSet presAssocID="{08707E78-70BA-47DF-AE33-3F3D79435F99}" presName="descendantText" presStyleLbl="alignAcc1" presStyleIdx="2" presStyleCnt="3">
        <dgm:presLayoutVars>
          <dgm:bulletEnabled val="1"/>
        </dgm:presLayoutVars>
      </dgm:prSet>
      <dgm:spPr/>
    </dgm:pt>
  </dgm:ptLst>
  <dgm:cxnLst>
    <dgm:cxn modelId="{E4C41008-9457-419C-A6B9-D377B3CC1FA1}" srcId="{08707E78-70BA-47DF-AE33-3F3D79435F99}" destId="{449592D8-B52A-4B94-91A2-5F501E7DF44A}" srcOrd="0" destOrd="0" parTransId="{39B4D2DC-B893-4EA8-954B-F7BDC0E6C4FD}" sibTransId="{39ABFCD5-4333-4B84-95EC-5B4F3FD2725B}"/>
    <dgm:cxn modelId="{A8126410-31B3-496C-9EFE-E8F7178CCBFD}" type="presOf" srcId="{57CD3A73-07C0-417F-A524-C0237DB9FF0F}" destId="{04A61106-6FC4-4E9D-B9BB-5BB81D19FFF5}" srcOrd="0" destOrd="1" presId="urn:microsoft.com/office/officeart/2005/8/layout/chevron2"/>
    <dgm:cxn modelId="{85D7E02A-4DF2-412E-A593-5FDE0E9CE46A}" type="presOf" srcId="{83A4BE23-B0C3-4089-B594-CBE4D7A3150D}" destId="{04A61106-6FC4-4E9D-B9BB-5BB81D19FFF5}" srcOrd="0" destOrd="2" presId="urn:microsoft.com/office/officeart/2005/8/layout/chevron2"/>
    <dgm:cxn modelId="{9FFDB234-7EDA-4841-B549-42B2D741647B}" srcId="{08707E78-70BA-47DF-AE33-3F3D79435F99}" destId="{F181E791-A3A9-4CCB-B6E3-6DCB00502DBD}" srcOrd="1" destOrd="0" parTransId="{2C0E54FE-706B-4CED-ACCD-077AB4DF829B}" sibTransId="{73B654F1-598A-46CC-AFC7-6BF2127678A9}"/>
    <dgm:cxn modelId="{61D63A36-E48B-4445-A53A-5BD835FBA892}" type="presOf" srcId="{411E3D8D-DAAB-45E8-A18C-8621B920C44C}" destId="{BCAA9E8E-7C18-4918-8E89-CB4CAA22F13B}" srcOrd="0" destOrd="0" presId="urn:microsoft.com/office/officeart/2005/8/layout/chevron2"/>
    <dgm:cxn modelId="{C70B6E3B-2DFB-4E3F-BE8D-0632D45DC428}" type="presOf" srcId="{799594E7-091E-46A5-8AE8-2087FB937B41}" destId="{5B18AC30-4259-4162-9767-6230F243692E}" srcOrd="0" destOrd="0" presId="urn:microsoft.com/office/officeart/2005/8/layout/chevron2"/>
    <dgm:cxn modelId="{51D50240-E486-447C-A15B-E3DB224FC41D}" type="presOf" srcId="{5837A1C6-1543-493A-A9EC-3034C7DD7699}" destId="{04A61106-6FC4-4E9D-B9BB-5BB81D19FFF5}" srcOrd="0" destOrd="0" presId="urn:microsoft.com/office/officeart/2005/8/layout/chevron2"/>
    <dgm:cxn modelId="{2F3BFC40-FBC8-431E-AA21-615C565C7058}" type="presOf" srcId="{91221116-6FF8-479F-82BC-70E891CEBEB0}" destId="{1A9E4EE2-96C4-4769-8186-2D8DB84D5019}" srcOrd="0" destOrd="0" presId="urn:microsoft.com/office/officeart/2005/8/layout/chevron2"/>
    <dgm:cxn modelId="{652BBA5D-7C58-408F-B252-75D379ED3F37}" srcId="{799594E7-091E-46A5-8AE8-2087FB937B41}" destId="{ED9A9DB4-DCB8-4E51-8ED8-E4DB7BC54731}" srcOrd="1" destOrd="0" parTransId="{7D6FD5AA-A4A9-4946-AE13-34C55FEBB58D}" sibTransId="{CBCF947E-9A2E-44D2-95BA-704A85F4A24F}"/>
    <dgm:cxn modelId="{DBB84B44-9958-4589-A8D8-F4CB140E6067}" type="presOf" srcId="{449592D8-B52A-4B94-91A2-5F501E7DF44A}" destId="{B83BB5D7-4C80-43E2-8B87-D6F0BD852754}" srcOrd="0" destOrd="0" presId="urn:microsoft.com/office/officeart/2005/8/layout/chevron2"/>
    <dgm:cxn modelId="{C7477D6D-B163-4BDF-9147-49E914F72BC6}" type="presOf" srcId="{ED9A9DB4-DCB8-4E51-8ED8-E4DB7BC54731}" destId="{7EFDB408-107B-4973-9E46-7F8FBCCA164D}" srcOrd="0" destOrd="0" presId="urn:microsoft.com/office/officeart/2005/8/layout/chevron2"/>
    <dgm:cxn modelId="{472BB74D-8A13-44BC-9310-745C6F4E40F1}" srcId="{ED9A9DB4-DCB8-4E51-8ED8-E4DB7BC54731}" destId="{411E3D8D-DAAB-45E8-A18C-8621B920C44C}" srcOrd="0" destOrd="0" parTransId="{B46F48C7-D961-4454-8812-D0056C0A195F}" sibTransId="{CA2877C2-8C17-4B9F-9EE9-AB89E050C921}"/>
    <dgm:cxn modelId="{B00AC375-0071-4C56-B173-55CE256E5A75}" type="presOf" srcId="{28716225-B794-4E6F-87AE-19A1438EAA44}" destId="{BCAA9E8E-7C18-4918-8E89-CB4CAA22F13B}" srcOrd="0" destOrd="1" presId="urn:microsoft.com/office/officeart/2005/8/layout/chevron2"/>
    <dgm:cxn modelId="{F2D2C476-6688-4ACF-896C-DD11AA6E0268}" srcId="{ED9A9DB4-DCB8-4E51-8ED8-E4DB7BC54731}" destId="{28716225-B794-4E6F-87AE-19A1438EAA44}" srcOrd="1" destOrd="0" parTransId="{66905418-0F36-4409-A767-32143F739BEA}" sibTransId="{36244101-D410-4B47-B1C1-001A94F9F383}"/>
    <dgm:cxn modelId="{523F3E58-F554-4489-8046-7D656595E04F}" type="presOf" srcId="{64242C56-4F98-47D6-A6F4-A2CF2C557F0C}" destId="{BCAA9E8E-7C18-4918-8E89-CB4CAA22F13B}" srcOrd="0" destOrd="3" presId="urn:microsoft.com/office/officeart/2005/8/layout/chevron2"/>
    <dgm:cxn modelId="{1A50407B-B7C4-4BB5-81C9-BFA634C5CEA2}" srcId="{ED9A9DB4-DCB8-4E51-8ED8-E4DB7BC54731}" destId="{49C2C157-EE79-4FB7-BEBA-497A91D2D917}" srcOrd="2" destOrd="0" parTransId="{4C0BC536-4B2E-4338-B88C-31B3CAE1605D}" sibTransId="{6A47AE57-64B1-468B-BABE-0DBB5CD81EE5}"/>
    <dgm:cxn modelId="{FEBCE38D-E1D3-4F72-A52F-1D962B949381}" srcId="{91221116-6FF8-479F-82BC-70E891CEBEB0}" destId="{EB00A113-1B9B-49DD-A962-BA0AAF5FE91C}" srcOrd="3" destOrd="0" parTransId="{07E848F5-F1B8-4F2A-9FAC-68B344DBFC9C}" sibTransId="{F3628D21-5269-4EB3-83E5-EAC9CC5FD5FF}"/>
    <dgm:cxn modelId="{9FF82D8F-403D-4ED1-8054-146A3B4739E2}" type="presOf" srcId="{EB00A113-1B9B-49DD-A962-BA0AAF5FE91C}" destId="{04A61106-6FC4-4E9D-B9BB-5BB81D19FFF5}" srcOrd="0" destOrd="3" presId="urn:microsoft.com/office/officeart/2005/8/layout/chevron2"/>
    <dgm:cxn modelId="{12386B95-F28D-4023-8DC5-3EEDD5BC1113}" srcId="{799594E7-091E-46A5-8AE8-2087FB937B41}" destId="{91221116-6FF8-479F-82BC-70E891CEBEB0}" srcOrd="0" destOrd="0" parTransId="{7D9BBDB0-598F-460C-88F5-71CFE7DEED82}" sibTransId="{AC188CFE-7878-4E88-A178-78E7F4C9000F}"/>
    <dgm:cxn modelId="{14CA5396-6AE8-439D-B0E4-5CBADCF5094F}" srcId="{799594E7-091E-46A5-8AE8-2087FB937B41}" destId="{08707E78-70BA-47DF-AE33-3F3D79435F99}" srcOrd="2" destOrd="0" parTransId="{66CA1655-243E-4362-A68B-503F870BE8DE}" sibTransId="{84BF754D-A0D5-4CC1-BDCE-043283DB4816}"/>
    <dgm:cxn modelId="{4C3FD098-81D6-4123-89C3-7AD661EE0EC9}" srcId="{ED9A9DB4-DCB8-4E51-8ED8-E4DB7BC54731}" destId="{64242C56-4F98-47D6-A6F4-A2CF2C557F0C}" srcOrd="3" destOrd="0" parTransId="{46F1DEE4-08BE-41D0-9B77-77EC3BA18DD5}" sibTransId="{B54AF620-FA36-4300-8269-2A57707DD1B6}"/>
    <dgm:cxn modelId="{4A0A4E9C-B9CE-486C-B7FA-39C2A6974E03}" srcId="{08707E78-70BA-47DF-AE33-3F3D79435F99}" destId="{4838D978-C661-467B-9A86-CC8783DAD798}" srcOrd="2" destOrd="0" parTransId="{F4D7A30F-3C88-400F-B3F9-5CD5E77E7376}" sibTransId="{81E094D1-E15D-4B1E-8345-4C66F3D55F09}"/>
    <dgm:cxn modelId="{053CA39F-661C-4D38-9672-DA6F835284FB}" srcId="{91221116-6FF8-479F-82BC-70E891CEBEB0}" destId="{5837A1C6-1543-493A-A9EC-3034C7DD7699}" srcOrd="0" destOrd="0" parTransId="{E518AED4-826B-46C1-979C-27166805ED74}" sibTransId="{59287FF3-27F4-4B30-9D6D-A90D6E338A61}"/>
    <dgm:cxn modelId="{EB5E57A6-0F19-4BE6-8202-38E2D97B86B8}" type="presOf" srcId="{F181E791-A3A9-4CCB-B6E3-6DCB00502DBD}" destId="{B83BB5D7-4C80-43E2-8B87-D6F0BD852754}" srcOrd="0" destOrd="1" presId="urn:microsoft.com/office/officeart/2005/8/layout/chevron2"/>
    <dgm:cxn modelId="{1EDB3DC0-5CCF-401B-9691-19B87F099F93}" srcId="{91221116-6FF8-479F-82BC-70E891CEBEB0}" destId="{83A4BE23-B0C3-4089-B594-CBE4D7A3150D}" srcOrd="2" destOrd="0" parTransId="{5AB1D061-C39D-4F68-9435-177513C5D8D3}" sibTransId="{9B97036C-15AD-4C10-92FA-42BDD5553B46}"/>
    <dgm:cxn modelId="{8433BDE4-BF1B-4003-8916-A20322F2BD1A}" type="presOf" srcId="{08707E78-70BA-47DF-AE33-3F3D79435F99}" destId="{95F80773-4EB9-4BE8-8BD8-E3724E6429D6}" srcOrd="0" destOrd="0" presId="urn:microsoft.com/office/officeart/2005/8/layout/chevron2"/>
    <dgm:cxn modelId="{807D08E5-3111-45AC-A7A6-19F7DC411DC7}" type="presOf" srcId="{4838D978-C661-467B-9A86-CC8783DAD798}" destId="{B83BB5D7-4C80-43E2-8B87-D6F0BD852754}" srcOrd="0" destOrd="2" presId="urn:microsoft.com/office/officeart/2005/8/layout/chevron2"/>
    <dgm:cxn modelId="{34CAB6E5-AA50-4E1F-844B-81DCFDFF94C8}" srcId="{91221116-6FF8-479F-82BC-70E891CEBEB0}" destId="{57CD3A73-07C0-417F-A524-C0237DB9FF0F}" srcOrd="1" destOrd="0" parTransId="{68520DC5-3B3A-4375-986A-4DB0B1AA4830}" sibTransId="{E6346AF7-A36D-4505-8910-F35F3E8CEC8D}"/>
    <dgm:cxn modelId="{556F57F6-CBD3-41A0-9B6F-CF886218D7FD}" type="presOf" srcId="{49C2C157-EE79-4FB7-BEBA-497A91D2D917}" destId="{BCAA9E8E-7C18-4918-8E89-CB4CAA22F13B}" srcOrd="0" destOrd="2" presId="urn:microsoft.com/office/officeart/2005/8/layout/chevron2"/>
    <dgm:cxn modelId="{B6BEDAE4-9D53-41AC-A48C-6DD462E82D73}" type="presParOf" srcId="{5B18AC30-4259-4162-9767-6230F243692E}" destId="{CEE727C6-911B-4058-BC23-C51A2F3395E2}" srcOrd="0" destOrd="0" presId="urn:microsoft.com/office/officeart/2005/8/layout/chevron2"/>
    <dgm:cxn modelId="{908B177E-3836-423A-808C-98545CE020E9}" type="presParOf" srcId="{CEE727C6-911B-4058-BC23-C51A2F3395E2}" destId="{1A9E4EE2-96C4-4769-8186-2D8DB84D5019}" srcOrd="0" destOrd="0" presId="urn:microsoft.com/office/officeart/2005/8/layout/chevron2"/>
    <dgm:cxn modelId="{DED7F405-152F-45C2-8AEB-946B49F8362B}" type="presParOf" srcId="{CEE727C6-911B-4058-BC23-C51A2F3395E2}" destId="{04A61106-6FC4-4E9D-B9BB-5BB81D19FFF5}" srcOrd="1" destOrd="0" presId="urn:microsoft.com/office/officeart/2005/8/layout/chevron2"/>
    <dgm:cxn modelId="{7D278369-1533-4B37-AF86-0D45D1DEEE25}" type="presParOf" srcId="{5B18AC30-4259-4162-9767-6230F243692E}" destId="{88C39EEC-FD69-41CB-A9E9-CE5F0519C58B}" srcOrd="1" destOrd="0" presId="urn:microsoft.com/office/officeart/2005/8/layout/chevron2"/>
    <dgm:cxn modelId="{287554F1-71C7-4FAE-91C5-B9B02F8C31C9}" type="presParOf" srcId="{5B18AC30-4259-4162-9767-6230F243692E}" destId="{0DABF2FF-45A8-48E9-8C40-C74970176126}" srcOrd="2" destOrd="0" presId="urn:microsoft.com/office/officeart/2005/8/layout/chevron2"/>
    <dgm:cxn modelId="{6D776AB7-70E9-43F4-BDD1-AA92B2770B77}" type="presParOf" srcId="{0DABF2FF-45A8-48E9-8C40-C74970176126}" destId="{7EFDB408-107B-4973-9E46-7F8FBCCA164D}" srcOrd="0" destOrd="0" presId="urn:microsoft.com/office/officeart/2005/8/layout/chevron2"/>
    <dgm:cxn modelId="{D490700D-58B3-4782-B6C0-16E829CE2A15}" type="presParOf" srcId="{0DABF2FF-45A8-48E9-8C40-C74970176126}" destId="{BCAA9E8E-7C18-4918-8E89-CB4CAA22F13B}" srcOrd="1" destOrd="0" presId="urn:microsoft.com/office/officeart/2005/8/layout/chevron2"/>
    <dgm:cxn modelId="{C7559847-AF18-4E33-B973-D453B48EC8A4}" type="presParOf" srcId="{5B18AC30-4259-4162-9767-6230F243692E}" destId="{B697F0B8-D001-496C-8459-3B0FCD81936D}" srcOrd="3" destOrd="0" presId="urn:microsoft.com/office/officeart/2005/8/layout/chevron2"/>
    <dgm:cxn modelId="{3653CAC0-DAC1-423A-B185-0EDDC615E9CC}" type="presParOf" srcId="{5B18AC30-4259-4162-9767-6230F243692E}" destId="{679962D7-EE16-4262-9E5F-98111F30F3E1}" srcOrd="4" destOrd="0" presId="urn:microsoft.com/office/officeart/2005/8/layout/chevron2"/>
    <dgm:cxn modelId="{11178425-5E63-4C82-B225-98D637B38089}" type="presParOf" srcId="{679962D7-EE16-4262-9E5F-98111F30F3E1}" destId="{95F80773-4EB9-4BE8-8BD8-E3724E6429D6}" srcOrd="0" destOrd="0" presId="urn:microsoft.com/office/officeart/2005/8/layout/chevron2"/>
    <dgm:cxn modelId="{0A39205E-6B7A-421D-9577-2E0F695F416D}" type="presParOf" srcId="{679962D7-EE16-4262-9E5F-98111F30F3E1}" destId="{B83BB5D7-4C80-43E2-8B87-D6F0BD85275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3353F5-3D89-4416-B2A4-9474AA0A2FD7}" type="doc">
      <dgm:prSet loTypeId="urn:microsoft.com/office/officeart/2005/8/layout/hList6" loCatId="list" qsTypeId="urn:microsoft.com/office/officeart/2005/8/quickstyle/simple1" qsCatId="simple" csTypeId="urn:microsoft.com/office/officeart/2005/8/colors/accent1_3" csCatId="accent1" phldr="1"/>
      <dgm:spPr/>
      <dgm:t>
        <a:bodyPr/>
        <a:lstStyle/>
        <a:p>
          <a:endParaRPr lang="en-US"/>
        </a:p>
      </dgm:t>
    </dgm:pt>
    <dgm:pt modelId="{DED88BA2-C7B5-4A0D-B2D7-A16AD0DC264C}">
      <dgm:prSet custT="1"/>
      <dgm:spPr/>
      <dgm:t>
        <a:bodyPr/>
        <a:lstStyle/>
        <a:p>
          <a:pPr algn="ctr" rtl="0"/>
          <a:r>
            <a:rPr lang="en-GB" sz="1600" b="1" dirty="0">
              <a:latin typeface="Times New Roman" panose="02020603050405020304" pitchFamily="18" charset="0"/>
              <a:cs typeface="Times New Roman" panose="02020603050405020304" pitchFamily="18" charset="0"/>
            </a:rPr>
            <a:t>Attachment-informed practice</a:t>
          </a:r>
        </a:p>
        <a:p>
          <a:pPr algn="l" rtl="0"/>
          <a:endParaRPr lang="en-US" sz="1600" dirty="0">
            <a:latin typeface="Times New Roman" panose="02020603050405020304" pitchFamily="18" charset="0"/>
            <a:cs typeface="Times New Roman" panose="02020603050405020304" pitchFamily="18" charset="0"/>
          </a:endParaRPr>
        </a:p>
      </dgm:t>
    </dgm:pt>
    <dgm:pt modelId="{9735FF67-80E0-4BA4-80E9-4BD4B2BB68F1}" type="parTrans" cxnId="{FF84D391-ED50-4E17-8C39-F6BC3065C6A7}">
      <dgm:prSet/>
      <dgm:spPr/>
      <dgm:t>
        <a:bodyPr/>
        <a:lstStyle/>
        <a:p>
          <a:endParaRPr lang="en-US"/>
        </a:p>
      </dgm:t>
    </dgm:pt>
    <dgm:pt modelId="{72C56F1C-578D-41B5-9EE0-600D73D38CAB}" type="sibTrans" cxnId="{FF84D391-ED50-4E17-8C39-F6BC3065C6A7}">
      <dgm:prSet/>
      <dgm:spPr/>
      <dgm:t>
        <a:bodyPr/>
        <a:lstStyle/>
        <a:p>
          <a:endParaRPr lang="en-US"/>
        </a:p>
      </dgm:t>
    </dgm:pt>
    <dgm:pt modelId="{3EF8D941-B688-4ADE-9174-ACBE3617B576}">
      <dgm:prSet custT="1"/>
      <dgm:spPr/>
      <dgm:t>
        <a:bodyPr/>
        <a:lstStyle/>
        <a:p>
          <a:pPr algn="l" rtl="0"/>
          <a:r>
            <a:rPr lang="en-GB" sz="1600">
              <a:latin typeface="Times New Roman" panose="02020603050405020304" pitchFamily="18" charset="0"/>
              <a:cs typeface="Times New Roman" panose="02020603050405020304" pitchFamily="18" charset="0"/>
            </a:rPr>
            <a:t>Warm, responsive interactions </a:t>
          </a:r>
          <a:endParaRPr lang="en-US" sz="1600">
            <a:latin typeface="Times New Roman" panose="02020603050405020304" pitchFamily="18" charset="0"/>
            <a:cs typeface="Times New Roman" panose="02020603050405020304" pitchFamily="18" charset="0"/>
          </a:endParaRPr>
        </a:p>
      </dgm:t>
    </dgm:pt>
    <dgm:pt modelId="{3D09CA23-39EB-4E9D-A3A4-17BA39009B3B}" type="parTrans" cxnId="{FFF03284-2BFF-4571-BFAF-9D1ADA476B50}">
      <dgm:prSet/>
      <dgm:spPr/>
      <dgm:t>
        <a:bodyPr/>
        <a:lstStyle/>
        <a:p>
          <a:endParaRPr lang="en-US"/>
        </a:p>
      </dgm:t>
    </dgm:pt>
    <dgm:pt modelId="{83884549-EE33-49FE-AA92-AF20ABD06310}" type="sibTrans" cxnId="{FFF03284-2BFF-4571-BFAF-9D1ADA476B50}">
      <dgm:prSet/>
      <dgm:spPr/>
      <dgm:t>
        <a:bodyPr/>
        <a:lstStyle/>
        <a:p>
          <a:endParaRPr lang="en-US"/>
        </a:p>
      </dgm:t>
    </dgm:pt>
    <dgm:pt modelId="{EDCC0F84-3768-442E-B58D-A17A282E8B59}">
      <dgm:prSet custT="1"/>
      <dgm:spPr/>
      <dgm:t>
        <a:bodyPr/>
        <a:lstStyle/>
        <a:p>
          <a:pPr algn="l" rtl="0"/>
          <a:r>
            <a:rPr lang="en-GB" sz="1600">
              <a:latin typeface="Times New Roman" panose="02020603050405020304" pitchFamily="18" charset="0"/>
              <a:cs typeface="Times New Roman" panose="02020603050405020304" pitchFamily="18" charset="0"/>
            </a:rPr>
            <a:t>Emotion coaching </a:t>
          </a:r>
          <a:endParaRPr lang="en-US" sz="1600" dirty="0">
            <a:latin typeface="Times New Roman" panose="02020603050405020304" pitchFamily="18" charset="0"/>
            <a:cs typeface="Times New Roman" panose="02020603050405020304" pitchFamily="18" charset="0"/>
          </a:endParaRPr>
        </a:p>
      </dgm:t>
    </dgm:pt>
    <dgm:pt modelId="{B1894082-321C-49BA-956C-3554BB2F645E}" type="parTrans" cxnId="{98B42796-F3AC-4A5A-9022-73C9B2CDA839}">
      <dgm:prSet/>
      <dgm:spPr/>
      <dgm:t>
        <a:bodyPr/>
        <a:lstStyle/>
        <a:p>
          <a:endParaRPr lang="en-US"/>
        </a:p>
      </dgm:t>
    </dgm:pt>
    <dgm:pt modelId="{8D9FCB77-672F-4AE3-BFC9-4A24D5E7A4DD}" type="sibTrans" cxnId="{98B42796-F3AC-4A5A-9022-73C9B2CDA839}">
      <dgm:prSet/>
      <dgm:spPr/>
      <dgm:t>
        <a:bodyPr/>
        <a:lstStyle/>
        <a:p>
          <a:endParaRPr lang="en-US"/>
        </a:p>
      </dgm:t>
    </dgm:pt>
    <dgm:pt modelId="{345EC70F-4A1E-4AD7-9808-41381057B3B5}">
      <dgm:prSet custT="1"/>
      <dgm:spPr/>
      <dgm:t>
        <a:bodyPr/>
        <a:lstStyle/>
        <a:p>
          <a:pPr algn="l" rtl="0"/>
          <a:r>
            <a:rPr lang="en-GB" sz="1600" dirty="0">
              <a:latin typeface="Times New Roman" panose="02020603050405020304" pitchFamily="18" charset="0"/>
              <a:cs typeface="Times New Roman" panose="02020603050405020304" pitchFamily="18" charset="0"/>
            </a:rPr>
            <a:t>Consistent reassurance </a:t>
          </a:r>
          <a:endParaRPr lang="en-US" sz="1600" dirty="0">
            <a:latin typeface="Times New Roman" panose="02020603050405020304" pitchFamily="18" charset="0"/>
            <a:cs typeface="Times New Roman" panose="02020603050405020304" pitchFamily="18" charset="0"/>
          </a:endParaRPr>
        </a:p>
      </dgm:t>
    </dgm:pt>
    <dgm:pt modelId="{62930A00-F2F8-4181-ACB5-22512981CF2C}" type="parTrans" cxnId="{3FEC6093-A23B-496F-B0D4-87A71E281C5E}">
      <dgm:prSet/>
      <dgm:spPr/>
      <dgm:t>
        <a:bodyPr/>
        <a:lstStyle/>
        <a:p>
          <a:endParaRPr lang="en-US"/>
        </a:p>
      </dgm:t>
    </dgm:pt>
    <dgm:pt modelId="{3F1B0842-2AD5-454C-882C-BD2E4F6D33A9}" type="sibTrans" cxnId="{3FEC6093-A23B-496F-B0D4-87A71E281C5E}">
      <dgm:prSet/>
      <dgm:spPr/>
      <dgm:t>
        <a:bodyPr/>
        <a:lstStyle/>
        <a:p>
          <a:endParaRPr lang="en-US"/>
        </a:p>
      </dgm:t>
    </dgm:pt>
    <dgm:pt modelId="{1E9FFC64-8F6E-4688-A98C-4D10A67036C0}">
      <dgm:prSet custT="1"/>
      <dgm:spPr/>
      <dgm:t>
        <a:bodyPr/>
        <a:lstStyle/>
        <a:p>
          <a:pPr algn="ctr" rtl="0"/>
          <a:r>
            <a:rPr lang="en-GB" sz="1600" b="1" dirty="0">
              <a:latin typeface="Times New Roman" panose="02020603050405020304" pitchFamily="18" charset="0"/>
              <a:cs typeface="Times New Roman" panose="02020603050405020304" pitchFamily="18" charset="0"/>
            </a:rPr>
            <a:t>Play-based learning</a:t>
          </a:r>
        </a:p>
        <a:p>
          <a:pPr algn="l" rtl="0"/>
          <a:endParaRPr lang="en-US" sz="1600" dirty="0">
            <a:latin typeface="Times New Roman" panose="02020603050405020304" pitchFamily="18" charset="0"/>
            <a:cs typeface="Times New Roman" panose="02020603050405020304" pitchFamily="18" charset="0"/>
          </a:endParaRPr>
        </a:p>
      </dgm:t>
    </dgm:pt>
    <dgm:pt modelId="{EA6DE7DB-37C5-4A17-A590-920D2231C4AB}" type="parTrans" cxnId="{690AE7CF-0EE1-451A-B846-AA77C675BE68}">
      <dgm:prSet/>
      <dgm:spPr/>
      <dgm:t>
        <a:bodyPr/>
        <a:lstStyle/>
        <a:p>
          <a:endParaRPr lang="en-US"/>
        </a:p>
      </dgm:t>
    </dgm:pt>
    <dgm:pt modelId="{F094969C-27AB-4653-AD7C-27C425293EB1}" type="sibTrans" cxnId="{690AE7CF-0EE1-451A-B846-AA77C675BE68}">
      <dgm:prSet/>
      <dgm:spPr/>
      <dgm:t>
        <a:bodyPr/>
        <a:lstStyle/>
        <a:p>
          <a:endParaRPr lang="en-US"/>
        </a:p>
      </dgm:t>
    </dgm:pt>
    <dgm:pt modelId="{CFCE46E7-CEFC-417A-A2ED-20BC31931F27}">
      <dgm:prSet custT="1"/>
      <dgm:spPr/>
      <dgm:t>
        <a:bodyPr/>
        <a:lstStyle/>
        <a:p>
          <a:pPr algn="l" rtl="0"/>
          <a:r>
            <a:rPr lang="en-GB" sz="1600">
              <a:latin typeface="Times New Roman" panose="02020603050405020304" pitchFamily="18" charset="0"/>
              <a:cs typeface="Times New Roman" panose="02020603050405020304" pitchFamily="18" charset="0"/>
            </a:rPr>
            <a:t>Role play </a:t>
          </a:r>
          <a:endParaRPr lang="en-US" sz="1600" dirty="0">
            <a:latin typeface="Times New Roman" panose="02020603050405020304" pitchFamily="18" charset="0"/>
            <a:cs typeface="Times New Roman" panose="02020603050405020304" pitchFamily="18" charset="0"/>
          </a:endParaRPr>
        </a:p>
      </dgm:t>
    </dgm:pt>
    <dgm:pt modelId="{6EF33009-9655-4B63-B956-176030E6B791}" type="parTrans" cxnId="{F8AC1ABB-F98D-45D9-AECE-6C87DB0F387D}">
      <dgm:prSet/>
      <dgm:spPr/>
      <dgm:t>
        <a:bodyPr/>
        <a:lstStyle/>
        <a:p>
          <a:endParaRPr lang="en-US"/>
        </a:p>
      </dgm:t>
    </dgm:pt>
    <dgm:pt modelId="{DE56B414-8FDA-47F0-9D44-5DACDA995560}" type="sibTrans" cxnId="{F8AC1ABB-F98D-45D9-AECE-6C87DB0F387D}">
      <dgm:prSet/>
      <dgm:spPr/>
      <dgm:t>
        <a:bodyPr/>
        <a:lstStyle/>
        <a:p>
          <a:endParaRPr lang="en-US"/>
        </a:p>
      </dgm:t>
    </dgm:pt>
    <dgm:pt modelId="{189FFCC2-BE90-4C96-998D-F7DAA2484878}">
      <dgm:prSet custT="1"/>
      <dgm:spPr/>
      <dgm:t>
        <a:bodyPr/>
        <a:lstStyle/>
        <a:p>
          <a:pPr algn="l" rtl="0"/>
          <a:r>
            <a:rPr lang="en-GB" sz="1600" dirty="0">
              <a:latin typeface="Times New Roman" panose="02020603050405020304" pitchFamily="18" charset="0"/>
              <a:cs typeface="Times New Roman" panose="02020603050405020304" pitchFamily="18" charset="0"/>
            </a:rPr>
            <a:t>Small-group activities </a:t>
          </a:r>
          <a:endParaRPr lang="en-US" sz="1600" dirty="0">
            <a:latin typeface="Times New Roman" panose="02020603050405020304" pitchFamily="18" charset="0"/>
            <a:cs typeface="Times New Roman" panose="02020603050405020304" pitchFamily="18" charset="0"/>
          </a:endParaRPr>
        </a:p>
      </dgm:t>
    </dgm:pt>
    <dgm:pt modelId="{205A51A8-599C-482B-9133-B86738CED162}" type="parTrans" cxnId="{C59E5B44-31CC-4A19-9E97-92972A31091D}">
      <dgm:prSet/>
      <dgm:spPr/>
      <dgm:t>
        <a:bodyPr/>
        <a:lstStyle/>
        <a:p>
          <a:endParaRPr lang="en-US"/>
        </a:p>
      </dgm:t>
    </dgm:pt>
    <dgm:pt modelId="{008337E7-6CCB-4770-A67B-5308008F1591}" type="sibTrans" cxnId="{C59E5B44-31CC-4A19-9E97-92972A31091D}">
      <dgm:prSet/>
      <dgm:spPr/>
      <dgm:t>
        <a:bodyPr/>
        <a:lstStyle/>
        <a:p>
          <a:endParaRPr lang="en-US"/>
        </a:p>
      </dgm:t>
    </dgm:pt>
    <dgm:pt modelId="{CCFFB72F-8EE3-448B-9DAB-DDE3D512CFEB}">
      <dgm:prSet custT="1"/>
      <dgm:spPr/>
      <dgm:t>
        <a:bodyPr/>
        <a:lstStyle/>
        <a:p>
          <a:pPr algn="l" rtl="0"/>
          <a:r>
            <a:rPr lang="en-GB" sz="1600">
              <a:latin typeface="Times New Roman" panose="02020603050405020304" pitchFamily="18" charset="0"/>
              <a:cs typeface="Times New Roman" panose="02020603050405020304" pitchFamily="18" charset="0"/>
            </a:rPr>
            <a:t>Cooperative games </a:t>
          </a:r>
          <a:endParaRPr lang="en-US" sz="1600" dirty="0">
            <a:latin typeface="Times New Roman" panose="02020603050405020304" pitchFamily="18" charset="0"/>
            <a:cs typeface="Times New Roman" panose="02020603050405020304" pitchFamily="18" charset="0"/>
          </a:endParaRPr>
        </a:p>
      </dgm:t>
    </dgm:pt>
    <dgm:pt modelId="{5D75AD1F-66E1-4131-B351-2918D2E1B159}" type="parTrans" cxnId="{D27F46E8-2325-4AD8-95DE-DFE86959D70D}">
      <dgm:prSet/>
      <dgm:spPr/>
      <dgm:t>
        <a:bodyPr/>
        <a:lstStyle/>
        <a:p>
          <a:endParaRPr lang="en-US"/>
        </a:p>
      </dgm:t>
    </dgm:pt>
    <dgm:pt modelId="{4DEF1EC0-A83B-4DFE-BBBD-F1BE6959CF67}" type="sibTrans" cxnId="{D27F46E8-2325-4AD8-95DE-DFE86959D70D}">
      <dgm:prSet/>
      <dgm:spPr/>
      <dgm:t>
        <a:bodyPr/>
        <a:lstStyle/>
        <a:p>
          <a:endParaRPr lang="en-US"/>
        </a:p>
      </dgm:t>
    </dgm:pt>
    <dgm:pt modelId="{1485EED2-20D4-44FE-93C0-363278D1C950}">
      <dgm:prSet custT="1"/>
      <dgm:spPr/>
      <dgm:t>
        <a:bodyPr/>
        <a:lstStyle/>
        <a:p>
          <a:pPr algn="ctr" rtl="0"/>
          <a:r>
            <a:rPr lang="en-GB" sz="1600" b="1" dirty="0">
              <a:latin typeface="Times New Roman" panose="02020603050405020304" pitchFamily="18" charset="0"/>
              <a:cs typeface="Times New Roman" panose="02020603050405020304" pitchFamily="18" charset="0"/>
            </a:rPr>
            <a:t>Language-rich environment</a:t>
          </a:r>
        </a:p>
        <a:p>
          <a:pPr algn="l" rtl="0"/>
          <a:endParaRPr lang="en-US" sz="1600" dirty="0">
            <a:latin typeface="Times New Roman" panose="02020603050405020304" pitchFamily="18" charset="0"/>
            <a:cs typeface="Times New Roman" panose="02020603050405020304" pitchFamily="18" charset="0"/>
          </a:endParaRPr>
        </a:p>
      </dgm:t>
    </dgm:pt>
    <dgm:pt modelId="{E3A5E834-BE5A-493C-B12E-E8FC24A31DC8}" type="parTrans" cxnId="{EF7879D3-7BE4-4151-AEDF-24B4FD557D01}">
      <dgm:prSet/>
      <dgm:spPr/>
      <dgm:t>
        <a:bodyPr/>
        <a:lstStyle/>
        <a:p>
          <a:endParaRPr lang="en-US"/>
        </a:p>
      </dgm:t>
    </dgm:pt>
    <dgm:pt modelId="{2A77EE1C-774C-4530-BF33-A8491F42ECB0}" type="sibTrans" cxnId="{EF7879D3-7BE4-4151-AEDF-24B4FD557D01}">
      <dgm:prSet/>
      <dgm:spPr/>
      <dgm:t>
        <a:bodyPr/>
        <a:lstStyle/>
        <a:p>
          <a:endParaRPr lang="en-US"/>
        </a:p>
      </dgm:t>
    </dgm:pt>
    <dgm:pt modelId="{FC2AB8FD-CA00-440A-88BB-27A1E17B6165}">
      <dgm:prSet custT="1"/>
      <dgm:spPr/>
      <dgm:t>
        <a:bodyPr/>
        <a:lstStyle/>
        <a:p>
          <a:pPr algn="l" rtl="0"/>
          <a:r>
            <a:rPr lang="en-GB" sz="1600">
              <a:latin typeface="Times New Roman" panose="02020603050405020304" pitchFamily="18" charset="0"/>
              <a:cs typeface="Times New Roman" panose="02020603050405020304" pitchFamily="18" charset="0"/>
            </a:rPr>
            <a:t>Shared reading </a:t>
          </a:r>
          <a:endParaRPr lang="en-US" sz="1600" dirty="0">
            <a:latin typeface="Times New Roman" panose="02020603050405020304" pitchFamily="18" charset="0"/>
            <a:cs typeface="Times New Roman" panose="02020603050405020304" pitchFamily="18" charset="0"/>
          </a:endParaRPr>
        </a:p>
      </dgm:t>
    </dgm:pt>
    <dgm:pt modelId="{90097007-CDFA-43F8-A2A6-982999C797A9}" type="parTrans" cxnId="{807DF305-DF62-4699-AD89-FF4615EB1DAA}">
      <dgm:prSet/>
      <dgm:spPr/>
      <dgm:t>
        <a:bodyPr/>
        <a:lstStyle/>
        <a:p>
          <a:endParaRPr lang="en-US"/>
        </a:p>
      </dgm:t>
    </dgm:pt>
    <dgm:pt modelId="{53F202C1-9D18-4A1C-88D9-FD430FA6421A}" type="sibTrans" cxnId="{807DF305-DF62-4699-AD89-FF4615EB1DAA}">
      <dgm:prSet/>
      <dgm:spPr/>
      <dgm:t>
        <a:bodyPr/>
        <a:lstStyle/>
        <a:p>
          <a:endParaRPr lang="en-US"/>
        </a:p>
      </dgm:t>
    </dgm:pt>
    <dgm:pt modelId="{90B283AF-F5B4-4888-9889-A6CEA0185187}">
      <dgm:prSet custT="1"/>
      <dgm:spPr/>
      <dgm:t>
        <a:bodyPr/>
        <a:lstStyle/>
        <a:p>
          <a:pPr algn="l" rtl="0"/>
          <a:r>
            <a:rPr lang="en-GB" sz="1600">
              <a:latin typeface="Times New Roman" panose="02020603050405020304" pitchFamily="18" charset="0"/>
              <a:cs typeface="Times New Roman" panose="02020603050405020304" pitchFamily="18" charset="0"/>
            </a:rPr>
            <a:t>Singing and storytelling </a:t>
          </a:r>
          <a:endParaRPr lang="en-US" sz="1600" dirty="0">
            <a:latin typeface="Times New Roman" panose="02020603050405020304" pitchFamily="18" charset="0"/>
            <a:cs typeface="Times New Roman" panose="02020603050405020304" pitchFamily="18" charset="0"/>
          </a:endParaRPr>
        </a:p>
      </dgm:t>
    </dgm:pt>
    <dgm:pt modelId="{6F0AC6FF-B17F-40B7-89B4-B04F47A9788E}" type="parTrans" cxnId="{F419A8F1-E52D-4318-BA39-0224B6F7F851}">
      <dgm:prSet/>
      <dgm:spPr/>
      <dgm:t>
        <a:bodyPr/>
        <a:lstStyle/>
        <a:p>
          <a:endParaRPr lang="en-US"/>
        </a:p>
      </dgm:t>
    </dgm:pt>
    <dgm:pt modelId="{60ED52C0-885E-473C-9C51-AF50F87BF734}" type="sibTrans" cxnId="{F419A8F1-E52D-4318-BA39-0224B6F7F851}">
      <dgm:prSet/>
      <dgm:spPr/>
      <dgm:t>
        <a:bodyPr/>
        <a:lstStyle/>
        <a:p>
          <a:endParaRPr lang="en-US"/>
        </a:p>
      </dgm:t>
    </dgm:pt>
    <dgm:pt modelId="{5225EF87-622D-4F7C-8F23-30ACCE1DFB7D}">
      <dgm:prSet custT="1"/>
      <dgm:spPr/>
      <dgm:t>
        <a:bodyPr/>
        <a:lstStyle/>
        <a:p>
          <a:pPr algn="l" rtl="0"/>
          <a:r>
            <a:rPr lang="en-GB" sz="1600">
              <a:latin typeface="Times New Roman" panose="02020603050405020304" pitchFamily="18" charset="0"/>
              <a:cs typeface="Times New Roman" panose="02020603050405020304" pitchFamily="18" charset="0"/>
            </a:rPr>
            <a:t>Everyday conversations </a:t>
          </a:r>
          <a:endParaRPr lang="en-US" sz="1600" dirty="0">
            <a:latin typeface="Times New Roman" panose="02020603050405020304" pitchFamily="18" charset="0"/>
            <a:cs typeface="Times New Roman" panose="02020603050405020304" pitchFamily="18" charset="0"/>
          </a:endParaRPr>
        </a:p>
      </dgm:t>
    </dgm:pt>
    <dgm:pt modelId="{A8CA47C2-3949-4741-92C5-43E38D9D5AD5}" type="parTrans" cxnId="{0C389B95-4220-4C19-8AC3-721215D83798}">
      <dgm:prSet/>
      <dgm:spPr/>
      <dgm:t>
        <a:bodyPr/>
        <a:lstStyle/>
        <a:p>
          <a:endParaRPr lang="en-US"/>
        </a:p>
      </dgm:t>
    </dgm:pt>
    <dgm:pt modelId="{A6C0427C-D05E-4EF2-A966-A11808CBA547}" type="sibTrans" cxnId="{0C389B95-4220-4C19-8AC3-721215D83798}">
      <dgm:prSet/>
      <dgm:spPr/>
      <dgm:t>
        <a:bodyPr/>
        <a:lstStyle/>
        <a:p>
          <a:endParaRPr lang="en-US"/>
        </a:p>
      </dgm:t>
    </dgm:pt>
    <dgm:pt modelId="{A55C09EE-8590-461B-ACBB-DA30C3055805}">
      <dgm:prSet custT="1"/>
      <dgm:spPr/>
      <dgm:t>
        <a:bodyPr/>
        <a:lstStyle/>
        <a:p>
          <a:pPr algn="ctr" rtl="0"/>
          <a:r>
            <a:rPr lang="en-GB" sz="1600" b="1" dirty="0">
              <a:latin typeface="Times New Roman" panose="02020603050405020304" pitchFamily="18" charset="0"/>
              <a:cs typeface="Times New Roman" panose="02020603050405020304" pitchFamily="18" charset="0"/>
            </a:rPr>
            <a:t>Emotional regulation</a:t>
          </a:r>
        </a:p>
        <a:p>
          <a:pPr algn="l" rtl="0"/>
          <a:endParaRPr lang="en-US" sz="1600" dirty="0">
            <a:latin typeface="Times New Roman" panose="02020603050405020304" pitchFamily="18" charset="0"/>
            <a:cs typeface="Times New Roman" panose="02020603050405020304" pitchFamily="18" charset="0"/>
          </a:endParaRPr>
        </a:p>
      </dgm:t>
    </dgm:pt>
    <dgm:pt modelId="{67D6417D-4F0A-4A57-A9A3-F44CD9E1DCF0}" type="parTrans" cxnId="{DBD7ED57-C715-46F7-8EC6-E6F59D4CCB30}">
      <dgm:prSet/>
      <dgm:spPr/>
      <dgm:t>
        <a:bodyPr/>
        <a:lstStyle/>
        <a:p>
          <a:endParaRPr lang="en-US"/>
        </a:p>
      </dgm:t>
    </dgm:pt>
    <dgm:pt modelId="{B8009A9A-00E0-4533-9BBA-AEB3382CA1A3}" type="sibTrans" cxnId="{DBD7ED57-C715-46F7-8EC6-E6F59D4CCB30}">
      <dgm:prSet/>
      <dgm:spPr/>
      <dgm:t>
        <a:bodyPr/>
        <a:lstStyle/>
        <a:p>
          <a:endParaRPr lang="en-US"/>
        </a:p>
      </dgm:t>
    </dgm:pt>
    <dgm:pt modelId="{D0C8E610-178C-44F7-AD32-AC103931E2A6}">
      <dgm:prSet custT="1"/>
      <dgm:spPr/>
      <dgm:t>
        <a:bodyPr/>
        <a:lstStyle/>
        <a:p>
          <a:pPr algn="l" rtl="0"/>
          <a:r>
            <a:rPr lang="en-GB" sz="1600">
              <a:latin typeface="Times New Roman" panose="02020603050405020304" pitchFamily="18" charset="0"/>
              <a:cs typeface="Times New Roman" panose="02020603050405020304" pitchFamily="18" charset="0"/>
            </a:rPr>
            <a:t>Visual emotion cards </a:t>
          </a:r>
          <a:endParaRPr lang="en-US" sz="1600" dirty="0">
            <a:latin typeface="Times New Roman" panose="02020603050405020304" pitchFamily="18" charset="0"/>
            <a:cs typeface="Times New Roman" panose="02020603050405020304" pitchFamily="18" charset="0"/>
          </a:endParaRPr>
        </a:p>
      </dgm:t>
    </dgm:pt>
    <dgm:pt modelId="{40FAE4A3-96AD-4CFF-85B9-FEC5D6393302}" type="parTrans" cxnId="{169870B0-3A8B-483A-83BC-2D1EFD8A82DF}">
      <dgm:prSet/>
      <dgm:spPr/>
      <dgm:t>
        <a:bodyPr/>
        <a:lstStyle/>
        <a:p>
          <a:endParaRPr lang="en-US"/>
        </a:p>
      </dgm:t>
    </dgm:pt>
    <dgm:pt modelId="{9E681925-FC07-4067-B7C9-CD6FA21600BA}" type="sibTrans" cxnId="{169870B0-3A8B-483A-83BC-2D1EFD8A82DF}">
      <dgm:prSet/>
      <dgm:spPr/>
      <dgm:t>
        <a:bodyPr/>
        <a:lstStyle/>
        <a:p>
          <a:endParaRPr lang="en-US"/>
        </a:p>
      </dgm:t>
    </dgm:pt>
    <dgm:pt modelId="{2EA87097-6075-43C7-B0F0-76111F437E4A}">
      <dgm:prSet custT="1"/>
      <dgm:spPr/>
      <dgm:t>
        <a:bodyPr/>
        <a:lstStyle/>
        <a:p>
          <a:pPr algn="l" rtl="0"/>
          <a:r>
            <a:rPr lang="en-GB" sz="1600">
              <a:latin typeface="Times New Roman" panose="02020603050405020304" pitchFamily="18" charset="0"/>
              <a:cs typeface="Times New Roman" panose="02020603050405020304" pitchFamily="18" charset="0"/>
            </a:rPr>
            <a:t>Calm spaces </a:t>
          </a:r>
          <a:endParaRPr lang="en-US" sz="1600" dirty="0">
            <a:latin typeface="Times New Roman" panose="02020603050405020304" pitchFamily="18" charset="0"/>
            <a:cs typeface="Times New Roman" panose="02020603050405020304" pitchFamily="18" charset="0"/>
          </a:endParaRPr>
        </a:p>
      </dgm:t>
    </dgm:pt>
    <dgm:pt modelId="{56E46BEC-79C4-4EB3-80AC-C962B9E8A95D}" type="parTrans" cxnId="{D8D6E66B-338D-46F8-A3D6-155E7DD3C4DE}">
      <dgm:prSet/>
      <dgm:spPr/>
      <dgm:t>
        <a:bodyPr/>
        <a:lstStyle/>
        <a:p>
          <a:endParaRPr lang="en-US"/>
        </a:p>
      </dgm:t>
    </dgm:pt>
    <dgm:pt modelId="{7AB0E467-43E8-4B55-93BA-C13B9AD2C2B2}" type="sibTrans" cxnId="{D8D6E66B-338D-46F8-A3D6-155E7DD3C4DE}">
      <dgm:prSet/>
      <dgm:spPr/>
      <dgm:t>
        <a:bodyPr/>
        <a:lstStyle/>
        <a:p>
          <a:endParaRPr lang="en-US"/>
        </a:p>
      </dgm:t>
    </dgm:pt>
    <dgm:pt modelId="{6B6BEDE8-231F-4687-9526-33304DD6FD15}">
      <dgm:prSet custT="1"/>
      <dgm:spPr/>
      <dgm:t>
        <a:bodyPr/>
        <a:lstStyle/>
        <a:p>
          <a:pPr algn="l" rtl="0"/>
          <a:r>
            <a:rPr lang="en-GB" sz="1600">
              <a:latin typeface="Times New Roman" panose="02020603050405020304" pitchFamily="18" charset="0"/>
              <a:cs typeface="Times New Roman" panose="02020603050405020304" pitchFamily="18" charset="0"/>
            </a:rPr>
            <a:t>Simple coping strategies </a:t>
          </a:r>
          <a:endParaRPr lang="en-US" sz="1600" dirty="0">
            <a:latin typeface="Times New Roman" panose="02020603050405020304" pitchFamily="18" charset="0"/>
            <a:cs typeface="Times New Roman" panose="02020603050405020304" pitchFamily="18" charset="0"/>
          </a:endParaRPr>
        </a:p>
      </dgm:t>
    </dgm:pt>
    <dgm:pt modelId="{BD7EEF29-6FB5-4032-9A54-538C3180BA91}" type="parTrans" cxnId="{040FE00E-E266-4308-8886-0893EF393D86}">
      <dgm:prSet/>
      <dgm:spPr/>
      <dgm:t>
        <a:bodyPr/>
        <a:lstStyle/>
        <a:p>
          <a:endParaRPr lang="en-US"/>
        </a:p>
      </dgm:t>
    </dgm:pt>
    <dgm:pt modelId="{F1E07D7D-4108-4493-93C8-90BC32065AB7}" type="sibTrans" cxnId="{040FE00E-E266-4308-8886-0893EF393D86}">
      <dgm:prSet/>
      <dgm:spPr/>
      <dgm:t>
        <a:bodyPr/>
        <a:lstStyle/>
        <a:p>
          <a:endParaRPr lang="en-US"/>
        </a:p>
      </dgm:t>
    </dgm:pt>
    <dgm:pt modelId="{36535BA2-840A-438B-83FF-3761D6881EC2}">
      <dgm:prSet custT="1"/>
      <dgm:spPr/>
      <dgm:t>
        <a:bodyPr/>
        <a:lstStyle/>
        <a:p>
          <a:pPr algn="l" rtl="0"/>
          <a:r>
            <a:rPr lang="en-GB" sz="1600" b="1" dirty="0">
              <a:latin typeface="Times New Roman" panose="02020603050405020304" pitchFamily="18" charset="0"/>
              <a:cs typeface="Times New Roman" panose="02020603050405020304" pitchFamily="18" charset="0"/>
            </a:rPr>
            <a:t>Expected outcomes</a:t>
          </a:r>
        </a:p>
        <a:p>
          <a:pPr algn="ctr" rtl="0"/>
          <a:endParaRPr lang="en-US" sz="1600" dirty="0">
            <a:latin typeface="Times New Roman" panose="02020603050405020304" pitchFamily="18" charset="0"/>
            <a:cs typeface="Times New Roman" panose="02020603050405020304" pitchFamily="18" charset="0"/>
          </a:endParaRPr>
        </a:p>
      </dgm:t>
    </dgm:pt>
    <dgm:pt modelId="{E18B70A9-A393-4E27-AAE9-20C21F0F492A}" type="parTrans" cxnId="{DD08D41D-F2B7-4046-AF45-8AA875C7B408}">
      <dgm:prSet/>
      <dgm:spPr/>
      <dgm:t>
        <a:bodyPr/>
        <a:lstStyle/>
        <a:p>
          <a:endParaRPr lang="en-US"/>
        </a:p>
      </dgm:t>
    </dgm:pt>
    <dgm:pt modelId="{7B0F30C1-9078-498E-B8E2-65C17813BC49}" type="sibTrans" cxnId="{DD08D41D-F2B7-4046-AF45-8AA875C7B408}">
      <dgm:prSet/>
      <dgm:spPr/>
      <dgm:t>
        <a:bodyPr/>
        <a:lstStyle/>
        <a:p>
          <a:endParaRPr lang="en-US"/>
        </a:p>
      </dgm:t>
    </dgm:pt>
    <dgm:pt modelId="{511E02F3-4B1B-47D0-8C55-0B22EA272FE2}">
      <dgm:prSet custT="1"/>
      <dgm:spPr/>
      <dgm:t>
        <a:bodyPr/>
        <a:lstStyle/>
        <a:p>
          <a:pPr algn="l" rtl="0"/>
          <a:r>
            <a:rPr lang="en-GB" sz="1600">
              <a:latin typeface="Times New Roman" panose="02020603050405020304" pitchFamily="18" charset="0"/>
              <a:cs typeface="Times New Roman" panose="02020603050405020304" pitchFamily="18" charset="0"/>
            </a:rPr>
            <a:t>Greater confidence </a:t>
          </a:r>
          <a:endParaRPr lang="en-US" sz="1600" dirty="0">
            <a:latin typeface="Times New Roman" panose="02020603050405020304" pitchFamily="18" charset="0"/>
            <a:cs typeface="Times New Roman" panose="02020603050405020304" pitchFamily="18" charset="0"/>
          </a:endParaRPr>
        </a:p>
      </dgm:t>
    </dgm:pt>
    <dgm:pt modelId="{45B53846-47C5-4610-A70A-8A7CE63B7FDE}" type="parTrans" cxnId="{74D817F5-4B9D-44B8-AD6A-3078ED33557E}">
      <dgm:prSet/>
      <dgm:spPr/>
      <dgm:t>
        <a:bodyPr/>
        <a:lstStyle/>
        <a:p>
          <a:endParaRPr lang="en-US"/>
        </a:p>
      </dgm:t>
    </dgm:pt>
    <dgm:pt modelId="{9052247D-39DE-4A8F-8A8B-C7338CB1C652}" type="sibTrans" cxnId="{74D817F5-4B9D-44B8-AD6A-3078ED33557E}">
      <dgm:prSet/>
      <dgm:spPr/>
      <dgm:t>
        <a:bodyPr/>
        <a:lstStyle/>
        <a:p>
          <a:endParaRPr lang="en-US"/>
        </a:p>
      </dgm:t>
    </dgm:pt>
    <dgm:pt modelId="{A64BFCE3-9138-4DED-B8A3-3CC1DB982B2C}">
      <dgm:prSet custT="1"/>
      <dgm:spPr/>
      <dgm:t>
        <a:bodyPr/>
        <a:lstStyle/>
        <a:p>
          <a:pPr algn="l" rtl="0"/>
          <a:r>
            <a:rPr lang="en-GB" sz="1600">
              <a:latin typeface="Times New Roman" panose="02020603050405020304" pitchFamily="18" charset="0"/>
              <a:cs typeface="Times New Roman" panose="02020603050405020304" pitchFamily="18" charset="0"/>
            </a:rPr>
            <a:t>Improved language </a:t>
          </a:r>
          <a:endParaRPr lang="en-US" sz="1600" dirty="0">
            <a:latin typeface="Times New Roman" panose="02020603050405020304" pitchFamily="18" charset="0"/>
            <a:cs typeface="Times New Roman" panose="02020603050405020304" pitchFamily="18" charset="0"/>
          </a:endParaRPr>
        </a:p>
      </dgm:t>
    </dgm:pt>
    <dgm:pt modelId="{F340831A-7359-45FD-9ECB-16020EDDE377}" type="parTrans" cxnId="{A30F9C46-E0DE-4C63-8AC0-18D2C2632611}">
      <dgm:prSet/>
      <dgm:spPr/>
      <dgm:t>
        <a:bodyPr/>
        <a:lstStyle/>
        <a:p>
          <a:endParaRPr lang="en-US"/>
        </a:p>
      </dgm:t>
    </dgm:pt>
    <dgm:pt modelId="{65241110-DD2B-4473-BF81-9D24D9D72CA1}" type="sibTrans" cxnId="{A30F9C46-E0DE-4C63-8AC0-18D2C2632611}">
      <dgm:prSet/>
      <dgm:spPr/>
      <dgm:t>
        <a:bodyPr/>
        <a:lstStyle/>
        <a:p>
          <a:endParaRPr lang="en-US"/>
        </a:p>
      </dgm:t>
    </dgm:pt>
    <dgm:pt modelId="{07C45693-28E5-414D-A1EF-A11C63CDF321}">
      <dgm:prSet custT="1"/>
      <dgm:spPr/>
      <dgm:t>
        <a:bodyPr/>
        <a:lstStyle/>
        <a:p>
          <a:pPr algn="l" rtl="0"/>
          <a:r>
            <a:rPr lang="en-GB" sz="1600">
              <a:latin typeface="Times New Roman" panose="02020603050405020304" pitchFamily="18" charset="0"/>
              <a:cs typeface="Times New Roman" panose="02020603050405020304" pitchFamily="18" charset="0"/>
            </a:rPr>
            <a:t>Better peer relationships </a:t>
          </a:r>
          <a:endParaRPr lang="en-US" sz="1600" dirty="0">
            <a:latin typeface="Times New Roman" panose="02020603050405020304" pitchFamily="18" charset="0"/>
            <a:cs typeface="Times New Roman" panose="02020603050405020304" pitchFamily="18" charset="0"/>
          </a:endParaRPr>
        </a:p>
      </dgm:t>
    </dgm:pt>
    <dgm:pt modelId="{3CA346F2-C83E-4C0F-B5E6-9D99A9294AA6}" type="parTrans" cxnId="{6CF48723-B54A-4763-875B-8AF30F00DCCD}">
      <dgm:prSet/>
      <dgm:spPr/>
      <dgm:t>
        <a:bodyPr/>
        <a:lstStyle/>
        <a:p>
          <a:endParaRPr lang="en-US"/>
        </a:p>
      </dgm:t>
    </dgm:pt>
    <dgm:pt modelId="{E55821EE-B6FC-4A2E-B07A-3C0E0E2AB8BB}" type="sibTrans" cxnId="{6CF48723-B54A-4763-875B-8AF30F00DCCD}">
      <dgm:prSet/>
      <dgm:spPr/>
      <dgm:t>
        <a:bodyPr/>
        <a:lstStyle/>
        <a:p>
          <a:endParaRPr lang="en-US"/>
        </a:p>
      </dgm:t>
    </dgm:pt>
    <dgm:pt modelId="{AE249FF2-DD5F-4224-8F00-81E5B092AA5F}">
      <dgm:prSet custT="1"/>
      <dgm:spPr/>
      <dgm:t>
        <a:bodyPr/>
        <a:lstStyle/>
        <a:p>
          <a:pPr algn="l" rtl="0"/>
          <a:r>
            <a:rPr lang="en-GB" sz="1600">
              <a:latin typeface="Times New Roman" panose="02020603050405020304" pitchFamily="18" charset="0"/>
              <a:cs typeface="Times New Roman" panose="02020603050405020304" pitchFamily="18" charset="0"/>
            </a:rPr>
            <a:t>Increased emotional resilience </a:t>
          </a:r>
          <a:endParaRPr lang="en-US" sz="1600" dirty="0">
            <a:latin typeface="Times New Roman" panose="02020603050405020304" pitchFamily="18" charset="0"/>
            <a:cs typeface="Times New Roman" panose="02020603050405020304" pitchFamily="18" charset="0"/>
          </a:endParaRPr>
        </a:p>
      </dgm:t>
    </dgm:pt>
    <dgm:pt modelId="{83773527-0D3F-4385-BB00-4736388969C8}" type="parTrans" cxnId="{7208F2A3-9ED7-4888-A1B4-A3C490D4A343}">
      <dgm:prSet/>
      <dgm:spPr/>
      <dgm:t>
        <a:bodyPr/>
        <a:lstStyle/>
        <a:p>
          <a:endParaRPr lang="en-US"/>
        </a:p>
      </dgm:t>
    </dgm:pt>
    <dgm:pt modelId="{F74B6E88-82B3-4C27-9C77-ED55880EAB89}" type="sibTrans" cxnId="{7208F2A3-9ED7-4888-A1B4-A3C490D4A343}">
      <dgm:prSet/>
      <dgm:spPr/>
      <dgm:t>
        <a:bodyPr/>
        <a:lstStyle/>
        <a:p>
          <a:endParaRPr lang="en-US"/>
        </a:p>
      </dgm:t>
    </dgm:pt>
    <dgm:pt modelId="{A38E0557-C536-4A44-836C-E3DF09D2EA96}" type="pres">
      <dgm:prSet presAssocID="{BF3353F5-3D89-4416-B2A4-9474AA0A2FD7}" presName="Name0" presStyleCnt="0">
        <dgm:presLayoutVars>
          <dgm:dir/>
          <dgm:resizeHandles val="exact"/>
        </dgm:presLayoutVars>
      </dgm:prSet>
      <dgm:spPr/>
    </dgm:pt>
    <dgm:pt modelId="{83E28A03-061A-4334-B670-5A938A204382}" type="pres">
      <dgm:prSet presAssocID="{DED88BA2-C7B5-4A0D-B2D7-A16AD0DC264C}" presName="node" presStyleLbl="node1" presStyleIdx="0" presStyleCnt="5" custScaleX="125280">
        <dgm:presLayoutVars>
          <dgm:bulletEnabled val="1"/>
        </dgm:presLayoutVars>
      </dgm:prSet>
      <dgm:spPr/>
    </dgm:pt>
    <dgm:pt modelId="{5CEE3735-5D4F-47DA-90BF-42E1AB39249D}" type="pres">
      <dgm:prSet presAssocID="{72C56F1C-578D-41B5-9EE0-600D73D38CAB}" presName="sibTrans" presStyleCnt="0"/>
      <dgm:spPr/>
    </dgm:pt>
    <dgm:pt modelId="{062D9490-78A0-4E61-8873-55BCE14062E5}" type="pres">
      <dgm:prSet presAssocID="{1E9FFC64-8F6E-4688-A98C-4D10A67036C0}" presName="node" presStyleLbl="node1" presStyleIdx="1" presStyleCnt="5" custScaleX="125280">
        <dgm:presLayoutVars>
          <dgm:bulletEnabled val="1"/>
        </dgm:presLayoutVars>
      </dgm:prSet>
      <dgm:spPr/>
    </dgm:pt>
    <dgm:pt modelId="{1721328B-FD33-49A5-9605-6848F80E1317}" type="pres">
      <dgm:prSet presAssocID="{F094969C-27AB-4653-AD7C-27C425293EB1}" presName="sibTrans" presStyleCnt="0"/>
      <dgm:spPr/>
    </dgm:pt>
    <dgm:pt modelId="{2A076EB4-5E18-4E55-BB3F-5DB691B67BCD}" type="pres">
      <dgm:prSet presAssocID="{1485EED2-20D4-44FE-93C0-363278D1C950}" presName="node" presStyleLbl="node1" presStyleIdx="2" presStyleCnt="5" custScaleX="125280">
        <dgm:presLayoutVars>
          <dgm:bulletEnabled val="1"/>
        </dgm:presLayoutVars>
      </dgm:prSet>
      <dgm:spPr/>
    </dgm:pt>
    <dgm:pt modelId="{8B7BE165-1B3C-4EF1-97EF-7573C05CBE4D}" type="pres">
      <dgm:prSet presAssocID="{2A77EE1C-774C-4530-BF33-A8491F42ECB0}" presName="sibTrans" presStyleCnt="0"/>
      <dgm:spPr/>
    </dgm:pt>
    <dgm:pt modelId="{8BB70F55-1BD8-4144-932D-6766A7547A6D}" type="pres">
      <dgm:prSet presAssocID="{A55C09EE-8590-461B-ACBB-DA30C3055805}" presName="node" presStyleLbl="node1" presStyleIdx="3" presStyleCnt="5" custScaleX="125280">
        <dgm:presLayoutVars>
          <dgm:bulletEnabled val="1"/>
        </dgm:presLayoutVars>
      </dgm:prSet>
      <dgm:spPr/>
    </dgm:pt>
    <dgm:pt modelId="{57374A8D-58BF-4A68-A53A-06620F0C2AAF}" type="pres">
      <dgm:prSet presAssocID="{B8009A9A-00E0-4533-9BBA-AEB3382CA1A3}" presName="sibTrans" presStyleCnt="0"/>
      <dgm:spPr/>
    </dgm:pt>
    <dgm:pt modelId="{ED02A726-6A19-47E9-8CE1-F0B65EFBF65E}" type="pres">
      <dgm:prSet presAssocID="{36535BA2-840A-438B-83FF-3761D6881EC2}" presName="node" presStyleLbl="node1" presStyleIdx="4" presStyleCnt="5" custScaleX="125280">
        <dgm:presLayoutVars>
          <dgm:bulletEnabled val="1"/>
        </dgm:presLayoutVars>
      </dgm:prSet>
      <dgm:spPr/>
    </dgm:pt>
  </dgm:ptLst>
  <dgm:cxnLst>
    <dgm:cxn modelId="{86B89305-ED0F-4074-AB91-0A0F84EDC712}" type="presOf" srcId="{CFCE46E7-CEFC-417A-A2ED-20BC31931F27}" destId="{062D9490-78A0-4E61-8873-55BCE14062E5}" srcOrd="0" destOrd="1" presId="urn:microsoft.com/office/officeart/2005/8/layout/hList6"/>
    <dgm:cxn modelId="{807DF305-DF62-4699-AD89-FF4615EB1DAA}" srcId="{1485EED2-20D4-44FE-93C0-363278D1C950}" destId="{FC2AB8FD-CA00-440A-88BB-27A1E17B6165}" srcOrd="0" destOrd="0" parTransId="{90097007-CDFA-43F8-A2A6-982999C797A9}" sibTransId="{53F202C1-9D18-4A1C-88D9-FD430FA6421A}"/>
    <dgm:cxn modelId="{3D3EC609-5377-4562-B46F-C6C0F78CB402}" type="presOf" srcId="{AE249FF2-DD5F-4224-8F00-81E5B092AA5F}" destId="{ED02A726-6A19-47E9-8CE1-F0B65EFBF65E}" srcOrd="0" destOrd="4" presId="urn:microsoft.com/office/officeart/2005/8/layout/hList6"/>
    <dgm:cxn modelId="{040FE00E-E266-4308-8886-0893EF393D86}" srcId="{A55C09EE-8590-461B-ACBB-DA30C3055805}" destId="{6B6BEDE8-231F-4687-9526-33304DD6FD15}" srcOrd="2" destOrd="0" parTransId="{BD7EEF29-6FB5-4032-9A54-538C3180BA91}" sibTransId="{F1E07D7D-4108-4493-93C8-90BC32065AB7}"/>
    <dgm:cxn modelId="{CC62D31C-3E9D-4367-96D4-1E67ADB9259D}" type="presOf" srcId="{A64BFCE3-9138-4DED-B8A3-3CC1DB982B2C}" destId="{ED02A726-6A19-47E9-8CE1-F0B65EFBF65E}" srcOrd="0" destOrd="2" presId="urn:microsoft.com/office/officeart/2005/8/layout/hList6"/>
    <dgm:cxn modelId="{DD08D41D-F2B7-4046-AF45-8AA875C7B408}" srcId="{BF3353F5-3D89-4416-B2A4-9474AA0A2FD7}" destId="{36535BA2-840A-438B-83FF-3761D6881EC2}" srcOrd="4" destOrd="0" parTransId="{E18B70A9-A393-4E27-AAE9-20C21F0F492A}" sibTransId="{7B0F30C1-9078-498E-B8E2-65C17813BC49}"/>
    <dgm:cxn modelId="{6CF48723-B54A-4763-875B-8AF30F00DCCD}" srcId="{36535BA2-840A-438B-83FF-3761D6881EC2}" destId="{07C45693-28E5-414D-A1EF-A11C63CDF321}" srcOrd="2" destOrd="0" parTransId="{3CA346F2-C83E-4C0F-B5E6-9D99A9294AA6}" sibTransId="{E55821EE-B6FC-4A2E-B07A-3C0E0E2AB8BB}"/>
    <dgm:cxn modelId="{91627F33-62F7-403D-8831-369C549CA7A5}" type="presOf" srcId="{6B6BEDE8-231F-4687-9526-33304DD6FD15}" destId="{8BB70F55-1BD8-4144-932D-6766A7547A6D}" srcOrd="0" destOrd="3" presId="urn:microsoft.com/office/officeart/2005/8/layout/hList6"/>
    <dgm:cxn modelId="{A7992839-5EE4-484E-B6D8-51025456AFF1}" type="presOf" srcId="{3EF8D941-B688-4ADE-9174-ACBE3617B576}" destId="{83E28A03-061A-4334-B670-5A938A204382}" srcOrd="0" destOrd="1" presId="urn:microsoft.com/office/officeart/2005/8/layout/hList6"/>
    <dgm:cxn modelId="{71FCE83D-7916-4A2F-A92E-36D77884A298}" type="presOf" srcId="{1E9FFC64-8F6E-4688-A98C-4D10A67036C0}" destId="{062D9490-78A0-4E61-8873-55BCE14062E5}" srcOrd="0" destOrd="0" presId="urn:microsoft.com/office/officeart/2005/8/layout/hList6"/>
    <dgm:cxn modelId="{E9C61043-D08E-429B-809B-7FC602A15055}" type="presOf" srcId="{D0C8E610-178C-44F7-AD32-AC103931E2A6}" destId="{8BB70F55-1BD8-4144-932D-6766A7547A6D}" srcOrd="0" destOrd="1" presId="urn:microsoft.com/office/officeart/2005/8/layout/hList6"/>
    <dgm:cxn modelId="{C59E5B44-31CC-4A19-9E97-92972A31091D}" srcId="{1E9FFC64-8F6E-4688-A98C-4D10A67036C0}" destId="{189FFCC2-BE90-4C96-998D-F7DAA2484878}" srcOrd="1" destOrd="0" parTransId="{205A51A8-599C-482B-9133-B86738CED162}" sibTransId="{008337E7-6CCB-4770-A67B-5308008F1591}"/>
    <dgm:cxn modelId="{A30F9C46-E0DE-4C63-8AC0-18D2C2632611}" srcId="{36535BA2-840A-438B-83FF-3761D6881EC2}" destId="{A64BFCE3-9138-4DED-B8A3-3CC1DB982B2C}" srcOrd="1" destOrd="0" parTransId="{F340831A-7359-45FD-9ECB-16020EDDE377}" sibTransId="{65241110-DD2B-4473-BF81-9D24D9D72CA1}"/>
    <dgm:cxn modelId="{2D0A2B49-A8A4-47C2-931D-63475B3647E8}" type="presOf" srcId="{07C45693-28E5-414D-A1EF-A11C63CDF321}" destId="{ED02A726-6A19-47E9-8CE1-F0B65EFBF65E}" srcOrd="0" destOrd="3" presId="urn:microsoft.com/office/officeart/2005/8/layout/hList6"/>
    <dgm:cxn modelId="{8D009269-5393-4FAE-B2F4-E4483A5E5181}" type="presOf" srcId="{511E02F3-4B1B-47D0-8C55-0B22EA272FE2}" destId="{ED02A726-6A19-47E9-8CE1-F0B65EFBF65E}" srcOrd="0" destOrd="1" presId="urn:microsoft.com/office/officeart/2005/8/layout/hList6"/>
    <dgm:cxn modelId="{6D84E749-6A52-48EA-BD45-A1219B612D00}" type="presOf" srcId="{BF3353F5-3D89-4416-B2A4-9474AA0A2FD7}" destId="{A38E0557-C536-4A44-836C-E3DF09D2EA96}" srcOrd="0" destOrd="0" presId="urn:microsoft.com/office/officeart/2005/8/layout/hList6"/>
    <dgm:cxn modelId="{EAF0FA6A-6559-48BC-8CC7-85823AD562CD}" type="presOf" srcId="{A55C09EE-8590-461B-ACBB-DA30C3055805}" destId="{8BB70F55-1BD8-4144-932D-6766A7547A6D}" srcOrd="0" destOrd="0" presId="urn:microsoft.com/office/officeart/2005/8/layout/hList6"/>
    <dgm:cxn modelId="{D8D6E66B-338D-46F8-A3D6-155E7DD3C4DE}" srcId="{A55C09EE-8590-461B-ACBB-DA30C3055805}" destId="{2EA87097-6075-43C7-B0F0-76111F437E4A}" srcOrd="1" destOrd="0" parTransId="{56E46BEC-79C4-4EB3-80AC-C962B9E8A95D}" sibTransId="{7AB0E467-43E8-4B55-93BA-C13B9AD2C2B2}"/>
    <dgm:cxn modelId="{C5EC6E6C-649E-454C-9793-304382DB5A73}" type="presOf" srcId="{CCFFB72F-8EE3-448B-9DAB-DDE3D512CFEB}" destId="{062D9490-78A0-4E61-8873-55BCE14062E5}" srcOrd="0" destOrd="3" presId="urn:microsoft.com/office/officeart/2005/8/layout/hList6"/>
    <dgm:cxn modelId="{5290BE6E-430B-44EC-BD39-A53E51D0AD84}" type="presOf" srcId="{345EC70F-4A1E-4AD7-9808-41381057B3B5}" destId="{83E28A03-061A-4334-B670-5A938A204382}" srcOrd="0" destOrd="3" presId="urn:microsoft.com/office/officeart/2005/8/layout/hList6"/>
    <dgm:cxn modelId="{DBD7ED57-C715-46F7-8EC6-E6F59D4CCB30}" srcId="{BF3353F5-3D89-4416-B2A4-9474AA0A2FD7}" destId="{A55C09EE-8590-461B-ACBB-DA30C3055805}" srcOrd="3" destOrd="0" parTransId="{67D6417D-4F0A-4A57-A9A3-F44CD9E1DCF0}" sibTransId="{B8009A9A-00E0-4533-9BBA-AEB3382CA1A3}"/>
    <dgm:cxn modelId="{FFF03284-2BFF-4571-BFAF-9D1ADA476B50}" srcId="{DED88BA2-C7B5-4A0D-B2D7-A16AD0DC264C}" destId="{3EF8D941-B688-4ADE-9174-ACBE3617B576}" srcOrd="0" destOrd="0" parTransId="{3D09CA23-39EB-4E9D-A3A4-17BA39009B3B}" sibTransId="{83884549-EE33-49FE-AA92-AF20ABD06310}"/>
    <dgm:cxn modelId="{8054E986-8EFC-4E8A-9DBF-D6A95EF442AF}" type="presOf" srcId="{EDCC0F84-3768-442E-B58D-A17A282E8B59}" destId="{83E28A03-061A-4334-B670-5A938A204382}" srcOrd="0" destOrd="2" presId="urn:microsoft.com/office/officeart/2005/8/layout/hList6"/>
    <dgm:cxn modelId="{01256E90-E2E9-44FC-8675-0102392BA43A}" type="presOf" srcId="{FC2AB8FD-CA00-440A-88BB-27A1E17B6165}" destId="{2A076EB4-5E18-4E55-BB3F-5DB691B67BCD}" srcOrd="0" destOrd="1" presId="urn:microsoft.com/office/officeart/2005/8/layout/hList6"/>
    <dgm:cxn modelId="{FF84D391-ED50-4E17-8C39-F6BC3065C6A7}" srcId="{BF3353F5-3D89-4416-B2A4-9474AA0A2FD7}" destId="{DED88BA2-C7B5-4A0D-B2D7-A16AD0DC264C}" srcOrd="0" destOrd="0" parTransId="{9735FF67-80E0-4BA4-80E9-4BD4B2BB68F1}" sibTransId="{72C56F1C-578D-41B5-9EE0-600D73D38CAB}"/>
    <dgm:cxn modelId="{3FEC6093-A23B-496F-B0D4-87A71E281C5E}" srcId="{DED88BA2-C7B5-4A0D-B2D7-A16AD0DC264C}" destId="{345EC70F-4A1E-4AD7-9808-41381057B3B5}" srcOrd="2" destOrd="0" parTransId="{62930A00-F2F8-4181-ACB5-22512981CF2C}" sibTransId="{3F1B0842-2AD5-454C-882C-BD2E4F6D33A9}"/>
    <dgm:cxn modelId="{0C389B95-4220-4C19-8AC3-721215D83798}" srcId="{1485EED2-20D4-44FE-93C0-363278D1C950}" destId="{5225EF87-622D-4F7C-8F23-30ACCE1DFB7D}" srcOrd="2" destOrd="0" parTransId="{A8CA47C2-3949-4741-92C5-43E38D9D5AD5}" sibTransId="{A6C0427C-D05E-4EF2-A966-A11808CBA547}"/>
    <dgm:cxn modelId="{98B42796-F3AC-4A5A-9022-73C9B2CDA839}" srcId="{DED88BA2-C7B5-4A0D-B2D7-A16AD0DC264C}" destId="{EDCC0F84-3768-442E-B58D-A17A282E8B59}" srcOrd="1" destOrd="0" parTransId="{B1894082-321C-49BA-956C-3554BB2F645E}" sibTransId="{8D9FCB77-672F-4AE3-BFC9-4A24D5E7A4DD}"/>
    <dgm:cxn modelId="{6FAE8A99-E1BE-4E5D-9E3D-8A7ACF45ED14}" type="presOf" srcId="{90B283AF-F5B4-4888-9889-A6CEA0185187}" destId="{2A076EB4-5E18-4E55-BB3F-5DB691B67BCD}" srcOrd="0" destOrd="2" presId="urn:microsoft.com/office/officeart/2005/8/layout/hList6"/>
    <dgm:cxn modelId="{EB82BC9E-34FD-4F93-932C-6343CD9A90F5}" type="presOf" srcId="{1485EED2-20D4-44FE-93C0-363278D1C950}" destId="{2A076EB4-5E18-4E55-BB3F-5DB691B67BCD}" srcOrd="0" destOrd="0" presId="urn:microsoft.com/office/officeart/2005/8/layout/hList6"/>
    <dgm:cxn modelId="{7208F2A3-9ED7-4888-A1B4-A3C490D4A343}" srcId="{36535BA2-840A-438B-83FF-3761D6881EC2}" destId="{AE249FF2-DD5F-4224-8F00-81E5B092AA5F}" srcOrd="3" destOrd="0" parTransId="{83773527-0D3F-4385-BB00-4736388969C8}" sibTransId="{F74B6E88-82B3-4C27-9C77-ED55880EAB89}"/>
    <dgm:cxn modelId="{61E8A4AE-9F62-48E8-9704-AE3F2599D060}" type="presOf" srcId="{189FFCC2-BE90-4C96-998D-F7DAA2484878}" destId="{062D9490-78A0-4E61-8873-55BCE14062E5}" srcOrd="0" destOrd="2" presId="urn:microsoft.com/office/officeart/2005/8/layout/hList6"/>
    <dgm:cxn modelId="{169870B0-3A8B-483A-83BC-2D1EFD8A82DF}" srcId="{A55C09EE-8590-461B-ACBB-DA30C3055805}" destId="{D0C8E610-178C-44F7-AD32-AC103931E2A6}" srcOrd="0" destOrd="0" parTransId="{40FAE4A3-96AD-4CFF-85B9-FEC5D6393302}" sibTransId="{9E681925-FC07-4067-B7C9-CD6FA21600BA}"/>
    <dgm:cxn modelId="{F8AC1ABB-F98D-45D9-AECE-6C87DB0F387D}" srcId="{1E9FFC64-8F6E-4688-A98C-4D10A67036C0}" destId="{CFCE46E7-CEFC-417A-A2ED-20BC31931F27}" srcOrd="0" destOrd="0" parTransId="{6EF33009-9655-4B63-B956-176030E6B791}" sibTransId="{DE56B414-8FDA-47F0-9D44-5DACDA995560}"/>
    <dgm:cxn modelId="{C59071C2-4409-478F-9937-3A023326DE88}" type="presOf" srcId="{2EA87097-6075-43C7-B0F0-76111F437E4A}" destId="{8BB70F55-1BD8-4144-932D-6766A7547A6D}" srcOrd="0" destOrd="2" presId="urn:microsoft.com/office/officeart/2005/8/layout/hList6"/>
    <dgm:cxn modelId="{B8E99BCE-AB8B-4410-BB09-3E6D0D06EB5B}" type="presOf" srcId="{36535BA2-840A-438B-83FF-3761D6881EC2}" destId="{ED02A726-6A19-47E9-8CE1-F0B65EFBF65E}" srcOrd="0" destOrd="0" presId="urn:microsoft.com/office/officeart/2005/8/layout/hList6"/>
    <dgm:cxn modelId="{690AE7CF-0EE1-451A-B846-AA77C675BE68}" srcId="{BF3353F5-3D89-4416-B2A4-9474AA0A2FD7}" destId="{1E9FFC64-8F6E-4688-A98C-4D10A67036C0}" srcOrd="1" destOrd="0" parTransId="{EA6DE7DB-37C5-4A17-A590-920D2231C4AB}" sibTransId="{F094969C-27AB-4653-AD7C-27C425293EB1}"/>
    <dgm:cxn modelId="{EF7879D3-7BE4-4151-AEDF-24B4FD557D01}" srcId="{BF3353F5-3D89-4416-B2A4-9474AA0A2FD7}" destId="{1485EED2-20D4-44FE-93C0-363278D1C950}" srcOrd="2" destOrd="0" parTransId="{E3A5E834-BE5A-493C-B12E-E8FC24A31DC8}" sibTransId="{2A77EE1C-774C-4530-BF33-A8491F42ECB0}"/>
    <dgm:cxn modelId="{13271CD4-C499-4585-86FD-D3FFFB56009D}" type="presOf" srcId="{DED88BA2-C7B5-4A0D-B2D7-A16AD0DC264C}" destId="{83E28A03-061A-4334-B670-5A938A204382}" srcOrd="0" destOrd="0" presId="urn:microsoft.com/office/officeart/2005/8/layout/hList6"/>
    <dgm:cxn modelId="{41AF42DB-2597-49D6-AF50-CFC565AEC5FE}" type="presOf" srcId="{5225EF87-622D-4F7C-8F23-30ACCE1DFB7D}" destId="{2A076EB4-5E18-4E55-BB3F-5DB691B67BCD}" srcOrd="0" destOrd="3" presId="urn:microsoft.com/office/officeart/2005/8/layout/hList6"/>
    <dgm:cxn modelId="{D27F46E8-2325-4AD8-95DE-DFE86959D70D}" srcId="{1E9FFC64-8F6E-4688-A98C-4D10A67036C0}" destId="{CCFFB72F-8EE3-448B-9DAB-DDE3D512CFEB}" srcOrd="2" destOrd="0" parTransId="{5D75AD1F-66E1-4131-B351-2918D2E1B159}" sibTransId="{4DEF1EC0-A83B-4DFE-BBBD-F1BE6959CF67}"/>
    <dgm:cxn modelId="{F419A8F1-E52D-4318-BA39-0224B6F7F851}" srcId="{1485EED2-20D4-44FE-93C0-363278D1C950}" destId="{90B283AF-F5B4-4888-9889-A6CEA0185187}" srcOrd="1" destOrd="0" parTransId="{6F0AC6FF-B17F-40B7-89B4-B04F47A9788E}" sibTransId="{60ED52C0-885E-473C-9C51-AF50F87BF734}"/>
    <dgm:cxn modelId="{74D817F5-4B9D-44B8-AD6A-3078ED33557E}" srcId="{36535BA2-840A-438B-83FF-3761D6881EC2}" destId="{511E02F3-4B1B-47D0-8C55-0B22EA272FE2}" srcOrd="0" destOrd="0" parTransId="{45B53846-47C5-4610-A70A-8A7CE63B7FDE}" sibTransId="{9052247D-39DE-4A8F-8A8B-C7338CB1C652}"/>
    <dgm:cxn modelId="{26EC1C04-9598-4B06-BDBE-503720216474}" type="presParOf" srcId="{A38E0557-C536-4A44-836C-E3DF09D2EA96}" destId="{83E28A03-061A-4334-B670-5A938A204382}" srcOrd="0" destOrd="0" presId="urn:microsoft.com/office/officeart/2005/8/layout/hList6"/>
    <dgm:cxn modelId="{0CE26DA0-87FB-4719-94E8-CEAA630AB572}" type="presParOf" srcId="{A38E0557-C536-4A44-836C-E3DF09D2EA96}" destId="{5CEE3735-5D4F-47DA-90BF-42E1AB39249D}" srcOrd="1" destOrd="0" presId="urn:microsoft.com/office/officeart/2005/8/layout/hList6"/>
    <dgm:cxn modelId="{4E6C4BB3-B699-475B-A08E-7392B27DBF6B}" type="presParOf" srcId="{A38E0557-C536-4A44-836C-E3DF09D2EA96}" destId="{062D9490-78A0-4E61-8873-55BCE14062E5}" srcOrd="2" destOrd="0" presId="urn:microsoft.com/office/officeart/2005/8/layout/hList6"/>
    <dgm:cxn modelId="{9E3B5E93-DB3F-48BA-ADFE-2689884F4C12}" type="presParOf" srcId="{A38E0557-C536-4A44-836C-E3DF09D2EA96}" destId="{1721328B-FD33-49A5-9605-6848F80E1317}" srcOrd="3" destOrd="0" presId="urn:microsoft.com/office/officeart/2005/8/layout/hList6"/>
    <dgm:cxn modelId="{7BD56150-2F01-4885-98F8-7A51715C1604}" type="presParOf" srcId="{A38E0557-C536-4A44-836C-E3DF09D2EA96}" destId="{2A076EB4-5E18-4E55-BB3F-5DB691B67BCD}" srcOrd="4" destOrd="0" presId="urn:microsoft.com/office/officeart/2005/8/layout/hList6"/>
    <dgm:cxn modelId="{53CCCD74-A36B-45D1-B402-A7A5B1B8FD1A}" type="presParOf" srcId="{A38E0557-C536-4A44-836C-E3DF09D2EA96}" destId="{8B7BE165-1B3C-4EF1-97EF-7573C05CBE4D}" srcOrd="5" destOrd="0" presId="urn:microsoft.com/office/officeart/2005/8/layout/hList6"/>
    <dgm:cxn modelId="{7F54D035-417E-4655-ABEB-F7AFE209CC5E}" type="presParOf" srcId="{A38E0557-C536-4A44-836C-E3DF09D2EA96}" destId="{8BB70F55-1BD8-4144-932D-6766A7547A6D}" srcOrd="6" destOrd="0" presId="urn:microsoft.com/office/officeart/2005/8/layout/hList6"/>
    <dgm:cxn modelId="{EBBE8127-4C79-4832-9957-4CFEF75A8868}" type="presParOf" srcId="{A38E0557-C536-4A44-836C-E3DF09D2EA96}" destId="{57374A8D-58BF-4A68-A53A-06620F0C2AAF}" srcOrd="7" destOrd="0" presId="urn:microsoft.com/office/officeart/2005/8/layout/hList6"/>
    <dgm:cxn modelId="{0029D78C-0F0C-47B7-8B24-D7F8A9905A61}" type="presParOf" srcId="{A38E0557-C536-4A44-836C-E3DF09D2EA96}" destId="{ED02A726-6A19-47E9-8CE1-F0B65EFBF65E}"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68B65E-BD0D-4E6B-859B-89359EC8FEE2}">
      <dsp:nvSpPr>
        <dsp:cNvPr id="0" name=""/>
        <dsp:cNvSpPr/>
      </dsp:nvSpPr>
      <dsp:spPr>
        <a:xfrm rot="5400000">
          <a:off x="-1404982" y="1813696"/>
          <a:ext cx="4214948" cy="1404982"/>
        </a:xfrm>
        <a:prstGeom prst="chevron">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711200" rtl="0">
            <a:lnSpc>
              <a:spcPct val="90000"/>
            </a:lnSpc>
            <a:spcBef>
              <a:spcPct val="0"/>
            </a:spcBef>
            <a:spcAft>
              <a:spcPct val="35000"/>
            </a:spcAft>
            <a:buNone/>
          </a:pPr>
          <a:r>
            <a:rPr lang="en-US" sz="1600" b="1" kern="1200" dirty="0">
              <a:latin typeface="Times New Roman" panose="02020603050405020304" pitchFamily="18" charset="0"/>
              <a:cs typeface="Times New Roman" panose="02020603050405020304" pitchFamily="18" charset="0"/>
            </a:rPr>
            <a:t>Main ideas</a:t>
          </a:r>
          <a:endParaRPr lang="en-US" sz="1600" kern="1200" dirty="0">
            <a:latin typeface="Times New Roman" panose="02020603050405020304" pitchFamily="18" charset="0"/>
            <a:cs typeface="Times New Roman" panose="02020603050405020304" pitchFamily="18" charset="0"/>
          </a:endParaRPr>
        </a:p>
      </dsp:txBody>
      <dsp:txXfrm rot="-5400000">
        <a:off x="1" y="1111204"/>
        <a:ext cx="1404982" cy="2809966"/>
      </dsp:txXfrm>
    </dsp:sp>
    <dsp:sp modelId="{38C87A60-D655-4E0B-9FF5-EAE69D6E2CD7}">
      <dsp:nvSpPr>
        <dsp:cNvPr id="0" name=""/>
        <dsp:cNvSpPr/>
      </dsp:nvSpPr>
      <dsp:spPr>
        <a:xfrm rot="5400000">
          <a:off x="702491" y="1111204"/>
          <a:ext cx="3512457" cy="2107474"/>
        </a:xfrm>
        <a:prstGeom prst="round2Same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rtl="0">
            <a:lnSpc>
              <a:spcPct val="10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Development occurs across the lifespan </a:t>
          </a:r>
        </a:p>
        <a:p>
          <a:pPr marL="171450" lvl="1" indent="-171450" algn="l" defTabSz="711200" rtl="0">
            <a:lnSpc>
              <a:spcPct val="10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Each of the stages is associated with a psychosocial crisis</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100000"/>
            </a:lnSpc>
            <a:spcBef>
              <a:spcPct val="0"/>
            </a:spcBef>
            <a:spcAft>
              <a:spcPct val="15000"/>
            </a:spcAft>
            <a:buChar char="•"/>
          </a:pPr>
          <a:r>
            <a:rPr lang="en-US" sz="1600" kern="1200" dirty="0">
              <a:latin typeface="Times New Roman" panose="02020603050405020304" pitchFamily="18" charset="0"/>
              <a:cs typeface="Times New Roman" panose="02020603050405020304" pitchFamily="18" charset="0"/>
            </a:rPr>
            <a:t>Positive resolution builds psychological strengths</a:t>
          </a:r>
          <a:r>
            <a:rPr lang="en-GB" sz="1600" kern="1200" dirty="0">
              <a:latin typeface="Times New Roman" panose="02020603050405020304" pitchFamily="18" charset="0"/>
              <a:cs typeface="Times New Roman" panose="02020603050405020304" pitchFamily="18" charset="0"/>
            </a:rPr>
            <a:t>.</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10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The past influences the future wellbeing</a:t>
          </a:r>
          <a:endParaRPr lang="en-US" sz="1600" kern="1200" dirty="0">
            <a:latin typeface="Times New Roman" panose="02020603050405020304" pitchFamily="18" charset="0"/>
            <a:cs typeface="Times New Roman" panose="02020603050405020304" pitchFamily="18" charset="0"/>
          </a:endParaRPr>
        </a:p>
      </dsp:txBody>
      <dsp:txXfrm rot="-5400000">
        <a:off x="1404982" y="511591"/>
        <a:ext cx="2004596" cy="3306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51BEC-3AEE-4BB1-A8C4-147B35E58E7F}">
      <dsp:nvSpPr>
        <dsp:cNvPr id="0" name=""/>
        <dsp:cNvSpPr/>
      </dsp:nvSpPr>
      <dsp:spPr>
        <a:xfrm>
          <a:off x="196681" y="659365"/>
          <a:ext cx="4693200" cy="1466625"/>
        </a:xfrm>
        <a:prstGeom prst="rect">
          <a:avLst/>
        </a:prstGeom>
        <a:solidFill>
          <a:schemeClr val="lt1">
            <a:alpha val="4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3394"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dirty="0">
              <a:solidFill>
                <a:schemeClr val="tx1">
                  <a:lumMod val="95000"/>
                  <a:lumOff val="5000"/>
                </a:schemeClr>
              </a:solidFill>
              <a:latin typeface="Times New Roman" panose="02020603050405020304" pitchFamily="18" charset="0"/>
              <a:cs typeface="Times New Roman" panose="02020603050405020304" pitchFamily="18" charset="0"/>
            </a:rPr>
            <a:t>Disrupted childcare</a:t>
          </a:r>
          <a:endParaRPr lang="en-US" sz="2000" kern="12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Reduced consistency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Limited trust and confidence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Difficulty forming relationships </a:t>
          </a:r>
        </a:p>
      </dsp:txBody>
      <dsp:txXfrm>
        <a:off x="196681" y="659365"/>
        <a:ext cx="4693200" cy="1466625"/>
      </dsp:txXfrm>
    </dsp:sp>
    <dsp:sp modelId="{2F410D74-A810-4098-87B6-F53A9731C4E1}">
      <dsp:nvSpPr>
        <dsp:cNvPr id="0" name=""/>
        <dsp:cNvSpPr/>
      </dsp:nvSpPr>
      <dsp:spPr>
        <a:xfrm>
          <a:off x="1131" y="577807"/>
          <a:ext cx="1026637" cy="1279380"/>
        </a:xfrm>
        <a:prstGeom prst="rect">
          <a:avLst/>
        </a:prstGeom>
        <a:blipFill rotWithShape="1">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FF375B-DB0A-4D33-96D9-0DB01131BCED}">
      <dsp:nvSpPr>
        <dsp:cNvPr id="0" name=""/>
        <dsp:cNvSpPr/>
      </dsp:nvSpPr>
      <dsp:spPr>
        <a:xfrm>
          <a:off x="5307826" y="636531"/>
          <a:ext cx="4693200" cy="1466625"/>
        </a:xfrm>
        <a:prstGeom prst="rect">
          <a:avLst/>
        </a:prstGeom>
        <a:solidFill>
          <a:schemeClr val="lt1">
            <a:alpha val="4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3394"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dirty="0">
              <a:solidFill>
                <a:schemeClr val="tx1">
                  <a:lumMod val="95000"/>
                  <a:lumOff val="5000"/>
                </a:schemeClr>
              </a:solidFill>
              <a:latin typeface="Times New Roman" panose="02020603050405020304" pitchFamily="18" charset="0"/>
              <a:cs typeface="Times New Roman" panose="02020603050405020304" pitchFamily="18" charset="0"/>
            </a:rPr>
            <a:t>Maternal post-natal depression</a:t>
          </a:r>
          <a:endParaRPr lang="en-US" sz="2000" kern="12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Less responsive interactions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Reduced emotional availability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Greater emotional insecurity </a:t>
          </a:r>
        </a:p>
      </dsp:txBody>
      <dsp:txXfrm>
        <a:off x="5307826" y="636531"/>
        <a:ext cx="4693200" cy="1466625"/>
      </dsp:txXfrm>
    </dsp:sp>
    <dsp:sp modelId="{C340432F-8722-4FB5-A8C8-3DED41C70031}">
      <dsp:nvSpPr>
        <dsp:cNvPr id="0" name=""/>
        <dsp:cNvSpPr/>
      </dsp:nvSpPr>
      <dsp:spPr>
        <a:xfrm>
          <a:off x="5112276" y="600641"/>
          <a:ext cx="1026637" cy="1188045"/>
        </a:xfrm>
        <a:prstGeom prst="rect">
          <a:avLst/>
        </a:prstGeom>
        <a:blipFill rotWithShape="1">
          <a:blip xmlns:r="http://schemas.openxmlformats.org/officeDocument/2006/relationships" r:embed="rId2"/>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8798F19-37BF-4407-85F7-AB2E86906067}">
      <dsp:nvSpPr>
        <dsp:cNvPr id="0" name=""/>
        <dsp:cNvSpPr/>
      </dsp:nvSpPr>
      <dsp:spPr>
        <a:xfrm>
          <a:off x="196681" y="2505683"/>
          <a:ext cx="4693200" cy="1466625"/>
        </a:xfrm>
        <a:prstGeom prst="rect">
          <a:avLst/>
        </a:prstGeom>
        <a:solidFill>
          <a:schemeClr val="lt1">
            <a:alpha val="4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3394"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dirty="0">
              <a:solidFill>
                <a:schemeClr val="tx1">
                  <a:lumMod val="95000"/>
                  <a:lumOff val="5000"/>
                </a:schemeClr>
              </a:solidFill>
              <a:latin typeface="Times New Roman" panose="02020603050405020304" pitchFamily="18" charset="0"/>
              <a:cs typeface="Times New Roman" panose="02020603050405020304" pitchFamily="18" charset="0"/>
            </a:rPr>
            <a:t>Limited social experiences</a:t>
          </a:r>
          <a:endParaRPr lang="en-US" sz="2000" kern="12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Delayed language development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Poor peer confidence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Reduced initiative during play </a:t>
          </a:r>
        </a:p>
      </dsp:txBody>
      <dsp:txXfrm>
        <a:off x="196681" y="2505683"/>
        <a:ext cx="4693200" cy="1466625"/>
      </dsp:txXfrm>
    </dsp:sp>
    <dsp:sp modelId="{0A3EB2FC-0A00-4A2C-925D-38DB171E672E}">
      <dsp:nvSpPr>
        <dsp:cNvPr id="0" name=""/>
        <dsp:cNvSpPr/>
      </dsp:nvSpPr>
      <dsp:spPr>
        <a:xfrm>
          <a:off x="1131" y="2293837"/>
          <a:ext cx="1026637" cy="1539956"/>
        </a:xfrm>
        <a:prstGeom prst="rect">
          <a:avLst/>
        </a:prstGeom>
        <a:blipFill rotWithShape="1">
          <a:blip xmlns:r="http://schemas.openxmlformats.org/officeDocument/2006/relationships" r:embed="rId3"/>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5096200-1AD1-481A-B2EE-719009C6F617}">
      <dsp:nvSpPr>
        <dsp:cNvPr id="0" name=""/>
        <dsp:cNvSpPr/>
      </dsp:nvSpPr>
      <dsp:spPr>
        <a:xfrm>
          <a:off x="5307826" y="2401690"/>
          <a:ext cx="4693200" cy="1466625"/>
        </a:xfrm>
        <a:prstGeom prst="rect">
          <a:avLst/>
        </a:prstGeom>
        <a:solidFill>
          <a:schemeClr val="lt1">
            <a:alpha val="4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993394" tIns="76200" rIns="76200" bIns="76200" numCol="1" spcCol="1270" anchor="t" anchorCtr="0">
          <a:noAutofit/>
        </a:bodyPr>
        <a:lstStyle/>
        <a:p>
          <a:pPr marL="0" lvl="0" indent="0" algn="l" defTabSz="889000" rtl="0">
            <a:lnSpc>
              <a:spcPct val="90000"/>
            </a:lnSpc>
            <a:spcBef>
              <a:spcPct val="0"/>
            </a:spcBef>
            <a:spcAft>
              <a:spcPct val="35000"/>
            </a:spcAft>
            <a:buNone/>
          </a:pPr>
          <a:r>
            <a:rPr lang="en-US" sz="2000" b="1" kern="1200" dirty="0">
              <a:solidFill>
                <a:schemeClr val="tx1">
                  <a:lumMod val="95000"/>
                  <a:lumOff val="5000"/>
                </a:schemeClr>
              </a:solidFill>
              <a:latin typeface="Times New Roman" panose="02020603050405020304" pitchFamily="18" charset="0"/>
              <a:cs typeface="Times New Roman" panose="02020603050405020304" pitchFamily="18" charset="0"/>
            </a:rPr>
            <a:t>Observed outcomes</a:t>
          </a:r>
          <a:endParaRPr lang="en-US" sz="2000" kern="12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Separation anxiety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Withdrawal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Low independence </a:t>
          </a:r>
        </a:p>
        <a:p>
          <a:pPr marL="171450" lvl="1" indent="-171450" algn="l" defTabSz="711200" rtl="0">
            <a:lnSpc>
              <a:spcPct val="90000"/>
            </a:lnSpc>
            <a:spcBef>
              <a:spcPct val="0"/>
            </a:spcBef>
            <a:spcAft>
              <a:spcPct val="15000"/>
            </a:spcAft>
            <a:buChar char="•"/>
          </a:pPr>
          <a:r>
            <a:rPr lang="en-US" sz="1600" kern="1200" dirty="0">
              <a:solidFill>
                <a:schemeClr val="tx1">
                  <a:lumMod val="95000"/>
                  <a:lumOff val="5000"/>
                </a:schemeClr>
              </a:solidFill>
              <a:latin typeface="Times New Roman" panose="02020603050405020304" pitchFamily="18" charset="0"/>
              <a:cs typeface="Times New Roman" panose="02020603050405020304" pitchFamily="18" charset="0"/>
            </a:rPr>
            <a:t>Difficulty regulating emotions </a:t>
          </a:r>
        </a:p>
      </dsp:txBody>
      <dsp:txXfrm>
        <a:off x="5307826" y="2401690"/>
        <a:ext cx="4693200" cy="1466625"/>
      </dsp:txXfrm>
    </dsp:sp>
    <dsp:sp modelId="{DA711157-8128-496B-BADF-61AE73B701A5}">
      <dsp:nvSpPr>
        <dsp:cNvPr id="0" name=""/>
        <dsp:cNvSpPr/>
      </dsp:nvSpPr>
      <dsp:spPr>
        <a:xfrm>
          <a:off x="5112276" y="2397830"/>
          <a:ext cx="1026637" cy="1123983"/>
        </a:xfrm>
        <a:prstGeom prst="rect">
          <a:avLst/>
        </a:prstGeom>
        <a:blipFill rotWithShape="1">
          <a:blip xmlns:r="http://schemas.openxmlformats.org/officeDocument/2006/relationships" r:embed="rId4"/>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E4EE2-96C4-4769-8186-2D8DB84D5019}">
      <dsp:nvSpPr>
        <dsp:cNvPr id="0" name=""/>
        <dsp:cNvSpPr/>
      </dsp:nvSpPr>
      <dsp:spPr>
        <a:xfrm rot="5400000">
          <a:off x="-235699" y="240574"/>
          <a:ext cx="1571328" cy="1099930"/>
        </a:xfrm>
        <a:prstGeom prst="chevron">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Nature (Biological influences)</a:t>
          </a:r>
          <a:endParaRPr lang="en-US" sz="1400" kern="1200" dirty="0">
            <a:latin typeface="Times New Roman" panose="02020603050405020304" pitchFamily="18" charset="0"/>
            <a:cs typeface="Times New Roman" panose="02020603050405020304" pitchFamily="18" charset="0"/>
          </a:endParaRPr>
        </a:p>
      </dsp:txBody>
      <dsp:txXfrm rot="-5400000">
        <a:off x="0" y="554840"/>
        <a:ext cx="1099930" cy="471398"/>
      </dsp:txXfrm>
    </dsp:sp>
    <dsp:sp modelId="{04A61106-6FC4-4E9D-B9BB-5BB81D19FFF5}">
      <dsp:nvSpPr>
        <dsp:cNvPr id="0" name=""/>
        <dsp:cNvSpPr/>
      </dsp:nvSpPr>
      <dsp:spPr>
        <a:xfrm rot="5400000">
          <a:off x="4777928" y="-3673123"/>
          <a:ext cx="1021900" cy="8377897"/>
        </a:xfrm>
        <a:prstGeom prst="round2Same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rtl="0">
            <a:lnSpc>
              <a:spcPct val="90000"/>
            </a:lnSpc>
            <a:spcBef>
              <a:spcPct val="0"/>
            </a:spcBef>
            <a:spcAft>
              <a:spcPct val="15000"/>
            </a:spcAft>
            <a:buChar char="•"/>
          </a:pPr>
          <a:r>
            <a:rPr lang="en-GB" sz="1400" kern="1200">
              <a:latin typeface="Times New Roman" panose="02020603050405020304" pitchFamily="18" charset="0"/>
              <a:cs typeface="Times New Roman" panose="02020603050405020304" pitchFamily="18" charset="0"/>
            </a:rPr>
            <a:t>Individual temperament </a:t>
          </a:r>
          <a:endParaRPr lang="en-US" sz="1400" kern="1200">
            <a:latin typeface="Times New Roman" panose="02020603050405020304" pitchFamily="18" charset="0"/>
            <a:cs typeface="Times New Roman" panose="02020603050405020304" pitchFamily="18" charset="0"/>
          </a:endParaRPr>
        </a:p>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Early brain development </a:t>
          </a:r>
          <a:endParaRPr lang="en-US" sz="1400" kern="1200" dirty="0">
            <a:latin typeface="Times New Roman" panose="02020603050405020304" pitchFamily="18" charset="0"/>
            <a:cs typeface="Times New Roman" panose="02020603050405020304" pitchFamily="18" charset="0"/>
          </a:endParaRPr>
        </a:p>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Stress response and emotional sensitivity</a:t>
          </a:r>
          <a:endParaRPr lang="en-US" sz="1400" kern="1200" dirty="0">
            <a:latin typeface="Times New Roman" panose="02020603050405020304" pitchFamily="18" charset="0"/>
            <a:cs typeface="Times New Roman" panose="02020603050405020304" pitchFamily="18" charset="0"/>
          </a:endParaRPr>
        </a:p>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Genetic inclination to anxiety</a:t>
          </a:r>
          <a:endParaRPr lang="en-US" sz="1400" kern="1200" dirty="0">
            <a:latin typeface="Times New Roman" panose="02020603050405020304" pitchFamily="18" charset="0"/>
            <a:cs typeface="Times New Roman" panose="02020603050405020304" pitchFamily="18" charset="0"/>
          </a:endParaRPr>
        </a:p>
      </dsp:txBody>
      <dsp:txXfrm rot="-5400000">
        <a:off x="1099930" y="54760"/>
        <a:ext cx="8328012" cy="922130"/>
      </dsp:txXfrm>
    </dsp:sp>
    <dsp:sp modelId="{7EFDB408-107B-4973-9E46-7F8FBCCA164D}">
      <dsp:nvSpPr>
        <dsp:cNvPr id="0" name=""/>
        <dsp:cNvSpPr/>
      </dsp:nvSpPr>
      <dsp:spPr>
        <a:xfrm rot="5400000">
          <a:off x="-235699" y="1617751"/>
          <a:ext cx="1571328" cy="1099930"/>
        </a:xfrm>
        <a:prstGeom prst="chevron">
          <a:avLst/>
        </a:prstGeom>
        <a:solidFill>
          <a:schemeClr val="accent3">
            <a:hueOff val="2058582"/>
            <a:satOff val="12356"/>
            <a:lumOff val="9413"/>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Nurture (Environmental influences)</a:t>
          </a:r>
          <a:endParaRPr lang="en-US" sz="1400" kern="1200" dirty="0">
            <a:latin typeface="Times New Roman" panose="02020603050405020304" pitchFamily="18" charset="0"/>
            <a:cs typeface="Times New Roman" panose="02020603050405020304" pitchFamily="18" charset="0"/>
          </a:endParaRPr>
        </a:p>
      </dsp:txBody>
      <dsp:txXfrm rot="-5400000">
        <a:off x="0" y="1932017"/>
        <a:ext cx="1099930" cy="471398"/>
      </dsp:txXfrm>
    </dsp:sp>
    <dsp:sp modelId="{BCAA9E8E-7C18-4918-8E89-CB4CAA22F13B}">
      <dsp:nvSpPr>
        <dsp:cNvPr id="0" name=""/>
        <dsp:cNvSpPr/>
      </dsp:nvSpPr>
      <dsp:spPr>
        <a:xfrm rot="5400000">
          <a:off x="4778197" y="-2296214"/>
          <a:ext cx="1021363" cy="8377897"/>
        </a:xfrm>
        <a:prstGeom prst="round2SameRect">
          <a:avLst/>
        </a:prstGeom>
        <a:solidFill>
          <a:schemeClr val="lt1">
            <a:alpha val="90000"/>
            <a:hueOff val="0"/>
            <a:satOff val="0"/>
            <a:lumOff val="0"/>
            <a:alphaOff val="0"/>
          </a:schemeClr>
        </a:solidFill>
        <a:ln w="19050" cap="flat" cmpd="sng" algn="ctr">
          <a:solidFill>
            <a:schemeClr val="accent3">
              <a:hueOff val="2058582"/>
              <a:satOff val="12356"/>
              <a:lumOff val="94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Maternal post-natal depression </a:t>
          </a:r>
          <a:endParaRPr lang="en-US" sz="1400" kern="1200" dirty="0">
            <a:latin typeface="Times New Roman" panose="02020603050405020304" pitchFamily="18" charset="0"/>
            <a:cs typeface="Times New Roman" panose="02020603050405020304" pitchFamily="18" charset="0"/>
          </a:endParaRPr>
        </a:p>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Upset childcare and schedules </a:t>
          </a:r>
          <a:endParaRPr lang="en-US" sz="1400" kern="1200" dirty="0">
            <a:latin typeface="Times New Roman" panose="02020603050405020304" pitchFamily="18" charset="0"/>
            <a:cs typeface="Times New Roman" panose="02020603050405020304" pitchFamily="18" charset="0"/>
          </a:endParaRPr>
        </a:p>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Limited social interaction </a:t>
          </a:r>
          <a:endParaRPr lang="en-US" sz="1400" kern="1200" dirty="0">
            <a:latin typeface="Times New Roman" panose="02020603050405020304" pitchFamily="18" charset="0"/>
            <a:cs typeface="Times New Roman" panose="02020603050405020304" pitchFamily="18" charset="0"/>
          </a:endParaRPr>
        </a:p>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Recent relocation and lack of support</a:t>
          </a:r>
          <a:endParaRPr lang="en-US" sz="1400" kern="1200" dirty="0">
            <a:latin typeface="Times New Roman" panose="02020603050405020304" pitchFamily="18" charset="0"/>
            <a:cs typeface="Times New Roman" panose="02020603050405020304" pitchFamily="18" charset="0"/>
          </a:endParaRPr>
        </a:p>
      </dsp:txBody>
      <dsp:txXfrm rot="-5400000">
        <a:off x="1099931" y="1431911"/>
        <a:ext cx="8328038" cy="921645"/>
      </dsp:txXfrm>
    </dsp:sp>
    <dsp:sp modelId="{95F80773-4EB9-4BE8-8BD8-E3724E6429D6}">
      <dsp:nvSpPr>
        <dsp:cNvPr id="0" name=""/>
        <dsp:cNvSpPr/>
      </dsp:nvSpPr>
      <dsp:spPr>
        <a:xfrm rot="5400000">
          <a:off x="-235699" y="2994928"/>
          <a:ext cx="1571328" cy="1099930"/>
        </a:xfrm>
        <a:prstGeom prst="chevron">
          <a:avLst/>
        </a:prstGeom>
        <a:solidFill>
          <a:schemeClr val="accent3">
            <a:hueOff val="4117163"/>
            <a:satOff val="24712"/>
            <a:lumOff val="18825"/>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b="1" kern="1200" dirty="0">
              <a:latin typeface="Times New Roman" panose="02020603050405020304" pitchFamily="18" charset="0"/>
              <a:cs typeface="Times New Roman" panose="02020603050405020304" pitchFamily="18" charset="0"/>
            </a:rPr>
            <a:t>Interaction</a:t>
          </a:r>
          <a:endParaRPr lang="en-US" sz="1400" kern="1200" dirty="0">
            <a:latin typeface="Times New Roman" panose="02020603050405020304" pitchFamily="18" charset="0"/>
            <a:cs typeface="Times New Roman" panose="02020603050405020304" pitchFamily="18" charset="0"/>
          </a:endParaRPr>
        </a:p>
      </dsp:txBody>
      <dsp:txXfrm rot="-5400000">
        <a:off x="0" y="3309194"/>
        <a:ext cx="1099930" cy="471398"/>
      </dsp:txXfrm>
    </dsp:sp>
    <dsp:sp modelId="{B83BB5D7-4C80-43E2-8B87-D6F0BD852754}">
      <dsp:nvSpPr>
        <dsp:cNvPr id="0" name=""/>
        <dsp:cNvSpPr/>
      </dsp:nvSpPr>
      <dsp:spPr>
        <a:xfrm rot="5400000">
          <a:off x="4778197" y="-919037"/>
          <a:ext cx="1021363" cy="8377897"/>
        </a:xfrm>
        <a:prstGeom prst="round2SameRect">
          <a:avLst/>
        </a:prstGeom>
        <a:solidFill>
          <a:schemeClr val="lt1">
            <a:alpha val="90000"/>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Biology creates vulnerability </a:t>
          </a:r>
          <a:endParaRPr lang="en-US" sz="1400" kern="1200" dirty="0">
            <a:latin typeface="Times New Roman" panose="02020603050405020304" pitchFamily="18" charset="0"/>
            <a:cs typeface="Times New Roman" panose="02020603050405020304" pitchFamily="18" charset="0"/>
          </a:endParaRPr>
        </a:p>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Environment influences the developmental results </a:t>
          </a:r>
          <a:endParaRPr lang="en-US" sz="1400" kern="1200" dirty="0">
            <a:latin typeface="Times New Roman" panose="02020603050405020304" pitchFamily="18" charset="0"/>
            <a:cs typeface="Times New Roman" panose="02020603050405020304" pitchFamily="18" charset="0"/>
          </a:endParaRPr>
        </a:p>
        <a:p>
          <a:pPr marL="114300" lvl="1" indent="-114300" algn="l" defTabSz="622300" rtl="0">
            <a:lnSpc>
              <a:spcPct val="90000"/>
            </a:lnSpc>
            <a:spcBef>
              <a:spcPct val="0"/>
            </a:spcBef>
            <a:spcAft>
              <a:spcPct val="15000"/>
            </a:spcAft>
            <a:buChar char="•"/>
          </a:pPr>
          <a:r>
            <a:rPr lang="en-GB" sz="1400" kern="1200" dirty="0">
              <a:latin typeface="Times New Roman" panose="02020603050405020304" pitchFamily="18" charset="0"/>
              <a:cs typeface="Times New Roman" panose="02020603050405020304" pitchFamily="18" charset="0"/>
            </a:rPr>
            <a:t>Positive early intervention can be used to enhance resilience</a:t>
          </a:r>
          <a:endParaRPr lang="en-US" sz="1400" kern="1200" dirty="0">
            <a:latin typeface="Times New Roman" panose="02020603050405020304" pitchFamily="18" charset="0"/>
            <a:cs typeface="Times New Roman" panose="02020603050405020304" pitchFamily="18" charset="0"/>
          </a:endParaRPr>
        </a:p>
      </dsp:txBody>
      <dsp:txXfrm rot="-5400000">
        <a:off x="1099931" y="2809088"/>
        <a:ext cx="8328038" cy="9216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E28A03-061A-4334-B670-5A938A204382}">
      <dsp:nvSpPr>
        <dsp:cNvPr id="0" name=""/>
        <dsp:cNvSpPr/>
      </dsp:nvSpPr>
      <dsp:spPr>
        <a:xfrm rot="16200000">
          <a:off x="-861135" y="861225"/>
          <a:ext cx="3933371" cy="2210919"/>
        </a:xfrm>
        <a:prstGeom prst="flowChartManualOperation">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Attachment-informed practice</a:t>
          </a:r>
        </a:p>
        <a:p>
          <a:pPr marL="0" lvl="0" indent="0" algn="l" defTabSz="711200" rtl="0">
            <a:lnSpc>
              <a:spcPct val="90000"/>
            </a:lnSpc>
            <a:spcBef>
              <a:spcPct val="0"/>
            </a:spcBef>
            <a:spcAft>
              <a:spcPct val="35000"/>
            </a:spcAft>
            <a:buNone/>
          </a:pP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Warm, responsive interactions </a:t>
          </a:r>
          <a:endParaRPr lang="en-US" sz="1600" kern="120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Emotion coaching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Consistent reassurance </a:t>
          </a:r>
          <a:endParaRPr lang="en-US" sz="1600" kern="1200" dirty="0">
            <a:latin typeface="Times New Roman" panose="02020603050405020304" pitchFamily="18" charset="0"/>
            <a:cs typeface="Times New Roman" panose="02020603050405020304" pitchFamily="18" charset="0"/>
          </a:endParaRPr>
        </a:p>
      </dsp:txBody>
      <dsp:txXfrm rot="5400000">
        <a:off x="91" y="786673"/>
        <a:ext cx="2210919" cy="2360023"/>
      </dsp:txXfrm>
    </dsp:sp>
    <dsp:sp modelId="{062D9490-78A0-4E61-8873-55BCE14062E5}">
      <dsp:nvSpPr>
        <dsp:cNvPr id="0" name=""/>
        <dsp:cNvSpPr/>
      </dsp:nvSpPr>
      <dsp:spPr>
        <a:xfrm rot="16200000">
          <a:off x="1482143" y="861225"/>
          <a:ext cx="3933371" cy="2210919"/>
        </a:xfrm>
        <a:prstGeom prst="flowChartManualOperation">
          <a:avLst/>
        </a:prstGeom>
        <a:solidFill>
          <a:schemeClr val="accent1">
            <a:shade val="80000"/>
            <a:hueOff val="136400"/>
            <a:satOff val="-14223"/>
            <a:lumOff val="95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Play-based learning</a:t>
          </a:r>
        </a:p>
        <a:p>
          <a:pPr marL="0" lvl="0" indent="0" algn="l" defTabSz="711200" rtl="0">
            <a:lnSpc>
              <a:spcPct val="90000"/>
            </a:lnSpc>
            <a:spcBef>
              <a:spcPct val="0"/>
            </a:spcBef>
            <a:spcAft>
              <a:spcPct val="35000"/>
            </a:spcAft>
            <a:buNone/>
          </a:pP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Role play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dirty="0">
              <a:latin typeface="Times New Roman" panose="02020603050405020304" pitchFamily="18" charset="0"/>
              <a:cs typeface="Times New Roman" panose="02020603050405020304" pitchFamily="18" charset="0"/>
            </a:rPr>
            <a:t>Small-group activities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Cooperative games </a:t>
          </a:r>
          <a:endParaRPr lang="en-US" sz="1600" kern="1200" dirty="0">
            <a:latin typeface="Times New Roman" panose="02020603050405020304" pitchFamily="18" charset="0"/>
            <a:cs typeface="Times New Roman" panose="02020603050405020304" pitchFamily="18" charset="0"/>
          </a:endParaRPr>
        </a:p>
      </dsp:txBody>
      <dsp:txXfrm rot="5400000">
        <a:off x="2343369" y="786673"/>
        <a:ext cx="2210919" cy="2360023"/>
      </dsp:txXfrm>
    </dsp:sp>
    <dsp:sp modelId="{2A076EB4-5E18-4E55-BB3F-5DB691B67BCD}">
      <dsp:nvSpPr>
        <dsp:cNvPr id="0" name=""/>
        <dsp:cNvSpPr/>
      </dsp:nvSpPr>
      <dsp:spPr>
        <a:xfrm rot="16200000">
          <a:off x="3825422" y="861225"/>
          <a:ext cx="3933371" cy="2210919"/>
        </a:xfrm>
        <a:prstGeom prst="flowChartManualOperation">
          <a:avLst/>
        </a:prstGeom>
        <a:solidFill>
          <a:schemeClr val="accent1">
            <a:shade val="80000"/>
            <a:hueOff val="272799"/>
            <a:satOff val="-28446"/>
            <a:lumOff val="191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Language-rich environment</a:t>
          </a:r>
        </a:p>
        <a:p>
          <a:pPr marL="0" lvl="0" indent="0" algn="l" defTabSz="711200" rtl="0">
            <a:lnSpc>
              <a:spcPct val="90000"/>
            </a:lnSpc>
            <a:spcBef>
              <a:spcPct val="0"/>
            </a:spcBef>
            <a:spcAft>
              <a:spcPct val="35000"/>
            </a:spcAft>
            <a:buNone/>
          </a:pP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Shared reading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Singing and storytelling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Everyday conversations </a:t>
          </a:r>
          <a:endParaRPr lang="en-US" sz="1600" kern="1200" dirty="0">
            <a:latin typeface="Times New Roman" panose="02020603050405020304" pitchFamily="18" charset="0"/>
            <a:cs typeface="Times New Roman" panose="02020603050405020304" pitchFamily="18" charset="0"/>
          </a:endParaRPr>
        </a:p>
      </dsp:txBody>
      <dsp:txXfrm rot="5400000">
        <a:off x="4686648" y="786673"/>
        <a:ext cx="2210919" cy="2360023"/>
      </dsp:txXfrm>
    </dsp:sp>
    <dsp:sp modelId="{8BB70F55-1BD8-4144-932D-6766A7547A6D}">
      <dsp:nvSpPr>
        <dsp:cNvPr id="0" name=""/>
        <dsp:cNvSpPr/>
      </dsp:nvSpPr>
      <dsp:spPr>
        <a:xfrm rot="16200000">
          <a:off x="6168700" y="861225"/>
          <a:ext cx="3933371" cy="2210919"/>
        </a:xfrm>
        <a:prstGeom prst="flowChartManualOperation">
          <a:avLst/>
        </a:prstGeom>
        <a:solidFill>
          <a:schemeClr val="accent1">
            <a:shade val="80000"/>
            <a:hueOff val="409199"/>
            <a:satOff val="-42669"/>
            <a:lumOff val="2866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t" anchorCtr="0">
          <a:noAutofit/>
        </a:bodyPr>
        <a:lstStyle/>
        <a:p>
          <a:pPr marL="0" lvl="0" indent="0" algn="ctr" defTabSz="711200" rtl="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Emotional regulation</a:t>
          </a:r>
        </a:p>
        <a:p>
          <a:pPr marL="0" lvl="0" indent="0" algn="l" defTabSz="711200" rtl="0">
            <a:lnSpc>
              <a:spcPct val="90000"/>
            </a:lnSpc>
            <a:spcBef>
              <a:spcPct val="0"/>
            </a:spcBef>
            <a:spcAft>
              <a:spcPct val="35000"/>
            </a:spcAft>
            <a:buNone/>
          </a:pP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Visual emotion cards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Calm spaces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Simple coping strategies </a:t>
          </a:r>
          <a:endParaRPr lang="en-US" sz="1600" kern="1200" dirty="0">
            <a:latin typeface="Times New Roman" panose="02020603050405020304" pitchFamily="18" charset="0"/>
            <a:cs typeface="Times New Roman" panose="02020603050405020304" pitchFamily="18" charset="0"/>
          </a:endParaRPr>
        </a:p>
      </dsp:txBody>
      <dsp:txXfrm rot="5400000">
        <a:off x="7029926" y="786673"/>
        <a:ext cx="2210919" cy="2360023"/>
      </dsp:txXfrm>
    </dsp:sp>
    <dsp:sp modelId="{ED02A726-6A19-47E9-8CE1-F0B65EFBF65E}">
      <dsp:nvSpPr>
        <dsp:cNvPr id="0" name=""/>
        <dsp:cNvSpPr/>
      </dsp:nvSpPr>
      <dsp:spPr>
        <a:xfrm rot="16200000">
          <a:off x="8511979" y="861225"/>
          <a:ext cx="3933371" cy="2210919"/>
        </a:xfrm>
        <a:prstGeom prst="flowChartManualOperation">
          <a:avLst/>
        </a:prstGeom>
        <a:solidFill>
          <a:schemeClr val="accent1">
            <a:shade val="80000"/>
            <a:hueOff val="545598"/>
            <a:satOff val="-56892"/>
            <a:lumOff val="3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0" rIns="101600" bIns="0" numCol="1" spcCol="1270" anchor="t" anchorCtr="0">
          <a:noAutofit/>
        </a:bodyPr>
        <a:lstStyle/>
        <a:p>
          <a:pPr marL="0" lvl="0" indent="0" algn="l" defTabSz="711200" rtl="0">
            <a:lnSpc>
              <a:spcPct val="90000"/>
            </a:lnSpc>
            <a:spcBef>
              <a:spcPct val="0"/>
            </a:spcBef>
            <a:spcAft>
              <a:spcPct val="35000"/>
            </a:spcAft>
            <a:buNone/>
          </a:pPr>
          <a:r>
            <a:rPr lang="en-GB" sz="1600" b="1" kern="1200" dirty="0">
              <a:latin typeface="Times New Roman" panose="02020603050405020304" pitchFamily="18" charset="0"/>
              <a:cs typeface="Times New Roman" panose="02020603050405020304" pitchFamily="18" charset="0"/>
            </a:rPr>
            <a:t>Expected outcomes</a:t>
          </a:r>
        </a:p>
        <a:p>
          <a:pPr marL="0" lvl="0" indent="0" algn="ctr" defTabSz="711200" rtl="0">
            <a:lnSpc>
              <a:spcPct val="90000"/>
            </a:lnSpc>
            <a:spcBef>
              <a:spcPct val="0"/>
            </a:spcBef>
            <a:spcAft>
              <a:spcPct val="35000"/>
            </a:spcAft>
            <a:buNone/>
          </a:pP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Greater confidence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Improved language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Better peer relationships </a:t>
          </a:r>
          <a:endParaRPr lang="en-US" sz="1600" kern="1200" dirty="0">
            <a:latin typeface="Times New Roman" panose="02020603050405020304" pitchFamily="18" charset="0"/>
            <a:cs typeface="Times New Roman" panose="02020603050405020304" pitchFamily="18" charset="0"/>
          </a:endParaRPr>
        </a:p>
        <a:p>
          <a:pPr marL="171450" lvl="1" indent="-171450" algn="l" defTabSz="711200" rtl="0">
            <a:lnSpc>
              <a:spcPct val="90000"/>
            </a:lnSpc>
            <a:spcBef>
              <a:spcPct val="0"/>
            </a:spcBef>
            <a:spcAft>
              <a:spcPct val="15000"/>
            </a:spcAft>
            <a:buChar char="•"/>
          </a:pPr>
          <a:r>
            <a:rPr lang="en-GB" sz="1600" kern="1200">
              <a:latin typeface="Times New Roman" panose="02020603050405020304" pitchFamily="18" charset="0"/>
              <a:cs typeface="Times New Roman" panose="02020603050405020304" pitchFamily="18" charset="0"/>
            </a:rPr>
            <a:t>Increased emotional resilience </a:t>
          </a:r>
          <a:endParaRPr lang="en-US" sz="1600" kern="1200" dirty="0">
            <a:latin typeface="Times New Roman" panose="02020603050405020304" pitchFamily="18" charset="0"/>
            <a:cs typeface="Times New Roman" panose="02020603050405020304" pitchFamily="18" charset="0"/>
          </a:endParaRPr>
        </a:p>
      </dsp:txBody>
      <dsp:txXfrm rot="5400000">
        <a:off x="9373205" y="786673"/>
        <a:ext cx="2210919" cy="236002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C56CCF-8E5B-429E-991F-F83D4462E3D1}" type="datetimeFigureOut">
              <a:rPr lang="en-US" smtClean="0"/>
              <a:t>7/12/2026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22564C-BC03-4A4C-B8DC-38FF011ABC6B}" type="slidenum">
              <a:rPr lang="en-US" smtClean="0"/>
              <a:t>‹#›</a:t>
            </a:fld>
            <a:endParaRPr lang="en-US"/>
          </a:p>
        </p:txBody>
      </p:sp>
    </p:spTree>
    <p:extLst>
      <p:ext uri="{BB962C8B-B14F-4D97-AF65-F5344CB8AC3E}">
        <p14:creationId xmlns:p14="http://schemas.microsoft.com/office/powerpoint/2010/main" val="4088898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This presentation examines the developmental needs of Isaac through Erikson's Psychosocial Theory, which is one of the most successful lifespan development theories in the psychology field and in the early years practice (Orenstein and Lewis, 2022). Isaac is a four-year old child, who has suffered a number of early life setbacks, and is currently attending Children's Centre in London. These involve broken childcare services, moving to another city, maternal post-natal depression and low social support. Emotional withdrawal, delayed language development, separation anxiety and inability to engage in group activities have been noted by staff. A combination of these issues suggest that Isaac might have had a psychosocial development that was influenced by biological and environmental factors.</a:t>
            </a:r>
          </a:p>
          <a:p>
            <a:r>
              <a:rPr lang="en-US" sz="1200" kern="1200" dirty="0">
                <a:solidFill>
                  <a:schemeClr val="tx1"/>
                </a:solidFill>
                <a:effectLst/>
                <a:latin typeface="+mn-lt"/>
                <a:ea typeface="+mn-ea"/>
                <a:cs typeface="+mn-cs"/>
              </a:rPr>
              <a:t>Erikson argued that the development of children takes place in a series of psychosocial crisis that are shaped by the interactions of experiences of the individual with the social environment. Children are moving at the age of Isaac, from the stage of </a:t>
            </a:r>
            <a:r>
              <a:rPr lang="en-US" sz="1200" b="1" kern="1200" dirty="0">
                <a:solidFill>
                  <a:schemeClr val="tx1"/>
                </a:solidFill>
                <a:effectLst/>
                <a:latin typeface="+mn-lt"/>
                <a:ea typeface="+mn-ea"/>
                <a:cs typeface="+mn-cs"/>
              </a:rPr>
              <a:t>Autonomy versus Shame and Doubt</a:t>
            </a:r>
            <a:r>
              <a:rPr lang="en-US" sz="1200" kern="1200" dirty="0">
                <a:solidFill>
                  <a:schemeClr val="tx1"/>
                </a:solidFill>
                <a:effectLst/>
                <a:latin typeface="+mn-lt"/>
                <a:ea typeface="+mn-ea"/>
                <a:cs typeface="+mn-cs"/>
              </a:rPr>
              <a:t> to Initiative versus Guilt, with successful development in responsive caregiving, chances to explore independently and nurturing relationships (Orenstein and Lewis, 2022).</a:t>
            </a:r>
          </a:p>
          <a:p>
            <a:r>
              <a:rPr lang="en-US" sz="1200" kern="1200" dirty="0">
                <a:solidFill>
                  <a:schemeClr val="tx1"/>
                </a:solidFill>
                <a:effectLst/>
                <a:latin typeface="+mn-lt"/>
                <a:ea typeface="+mn-ea"/>
                <a:cs typeface="+mn-cs"/>
              </a:rPr>
              <a:t>The theory by Erikson does not consider the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of Isaac to be problematic, but instead explains that such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can be viewed as adaptive mechanisms to address the unmet developmental needs. Indicatively, it is possible that his clinginess, emotional distress and unwillingness to explore independently is a sign of uncertainty of reliability of his surrounding rather than a sign of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problems. Evidence suggests that early childhood adversity may affect emotional regulation, social competence and learning preparedness, and thus, early intervention is especially critical (</a:t>
            </a:r>
            <a:r>
              <a:rPr lang="en-US" sz="1200" kern="1200" dirty="0" err="1">
                <a:solidFill>
                  <a:schemeClr val="tx1"/>
                </a:solidFill>
                <a:effectLst/>
                <a:latin typeface="+mn-lt"/>
                <a:ea typeface="+mn-ea"/>
                <a:cs typeface="+mn-cs"/>
              </a:rPr>
              <a:t>Shonkoff</a:t>
            </a:r>
            <a:r>
              <a:rPr lang="en-US" sz="1200" kern="1200" dirty="0">
                <a:solidFill>
                  <a:schemeClr val="tx1"/>
                </a:solidFill>
                <a:effectLst/>
                <a:latin typeface="+mn-lt"/>
                <a:ea typeface="+mn-ea"/>
                <a:cs typeface="+mn-cs"/>
              </a:rPr>
              <a:t>, 2016; </a:t>
            </a:r>
            <a:r>
              <a:rPr lang="en-US" sz="1200" kern="1200" dirty="0" err="1">
                <a:solidFill>
                  <a:schemeClr val="tx1"/>
                </a:solidFill>
                <a:effectLst/>
                <a:latin typeface="+mn-lt"/>
                <a:ea typeface="+mn-ea"/>
                <a:cs typeface="+mn-cs"/>
              </a:rPr>
              <a:t>Alpuğan</a:t>
            </a:r>
            <a:r>
              <a:rPr lang="en-US" sz="1200" kern="1200" dirty="0">
                <a:solidFill>
                  <a:schemeClr val="tx1"/>
                </a:solidFill>
                <a:effectLst/>
                <a:latin typeface="+mn-lt"/>
                <a:ea typeface="+mn-ea"/>
                <a:cs typeface="+mn-cs"/>
              </a:rPr>
              <a:t>, 2024).</a:t>
            </a:r>
          </a:p>
          <a:p>
            <a:r>
              <a:rPr lang="en-US" sz="1200" kern="1200" dirty="0">
                <a:solidFill>
                  <a:schemeClr val="tx1"/>
                </a:solidFill>
                <a:effectLst/>
                <a:latin typeface="+mn-lt"/>
                <a:ea typeface="+mn-ea"/>
                <a:cs typeface="+mn-cs"/>
              </a:rPr>
              <a:t>This presentation thus examines how Isaac's experiences have influenced his psychosocial development and how evidence based measures can be used to enhance resilience, emotional security and healthy developmental outcomes.</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2</a:t>
            </a:fld>
            <a:endParaRPr lang="en-US"/>
          </a:p>
        </p:txBody>
      </p:sp>
    </p:spTree>
    <p:extLst>
      <p:ext uri="{BB962C8B-B14F-4D97-AF65-F5344CB8AC3E}">
        <p14:creationId xmlns:p14="http://schemas.microsoft.com/office/powerpoint/2010/main" val="2152359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According to Erikson, there are eight psychosocial stages that span the entire lifespan. As opposed to theories, which </a:t>
            </a:r>
            <a:r>
              <a:rPr lang="en-US" sz="1200" kern="1200" dirty="0" err="1">
                <a:solidFill>
                  <a:schemeClr val="tx1"/>
                </a:solidFill>
                <a:effectLst/>
                <a:latin typeface="+mn-lt"/>
                <a:ea typeface="+mn-ea"/>
                <a:cs typeface="+mn-cs"/>
              </a:rPr>
              <a:t>emphasise</a:t>
            </a:r>
            <a:r>
              <a:rPr lang="en-US" sz="1200" kern="1200" dirty="0">
                <a:solidFill>
                  <a:schemeClr val="tx1"/>
                </a:solidFill>
                <a:effectLst/>
                <a:latin typeface="+mn-lt"/>
                <a:ea typeface="+mn-ea"/>
                <a:cs typeface="+mn-cs"/>
              </a:rPr>
              <a:t> biological maturation or cognitive development, Erikson stated that the development is a result of ongoing interaction between the individual and the surrounding social environment. Every stage involves a psychosocial dilemma that has to be solved in order to have a healthy personality development. Resolved crises resulting in psychological strengths, whereas unresolved ones lead to higher susceptibility to subsequent emotional and social problems (Orenstein and Lewis, 2022).</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Isaac's experiences are especially pertinent to two stages. At Autonomy versus Shame and Doubt, children gain confidence as they explore the world, with the support of consistently affirmed emotions. The common interruptions of caregiving or overreliance on caregivers can decrease the level of confidence of children in their ability to act independently. The fact that Isaac is clingy and does not like to separate with his mother and has little independent play activities indicate that this developmental task might not have been completely achieved.</a:t>
            </a:r>
          </a:p>
          <a:p>
            <a:r>
              <a:rPr lang="en-US" sz="1200" kern="1200" dirty="0">
                <a:solidFill>
                  <a:schemeClr val="tx1"/>
                </a:solidFill>
                <a:effectLst/>
                <a:latin typeface="+mn-lt"/>
                <a:ea typeface="+mn-ea"/>
                <a:cs typeface="+mn-cs"/>
              </a:rPr>
              <a:t>Isaac is currently in Initiative versus Guilt, in which children start to dominate the play, sharing ideas, playing with other children, and forming a sense of their role. The supportive adults who help the children explore without being overly critical are the key to success at this stage. Nonetheless, Isaac might not be able to adequately solve this stage because of the lack of opportunities to interact with others, restricted language proficiency and the lack of confidence.</a:t>
            </a:r>
          </a:p>
          <a:p>
            <a:r>
              <a:rPr lang="en-US" sz="1200" kern="1200" dirty="0">
                <a:solidFill>
                  <a:schemeClr val="tx1"/>
                </a:solidFill>
                <a:effectLst/>
                <a:latin typeface="+mn-lt"/>
                <a:ea typeface="+mn-ea"/>
                <a:cs typeface="+mn-cs"/>
              </a:rPr>
              <a:t>The latest developmental studies still substantiate the idea proposed by Erikson that early psychosocial experiences affect the later emotional wellbeing, resilience and social functioning (Montgomery and Arnett, 2015). Instead of viewing development as fixed, Erikson underlines that with the help of supportive environments, children can re-experience developmental challenges and build resilience by having positive relationships and responsive care (Orenstein and Lewis, 2022).</a:t>
            </a:r>
          </a:p>
          <a:p>
            <a:r>
              <a:rPr lang="en-US" sz="1200" kern="1200" dirty="0">
                <a:solidFill>
                  <a:schemeClr val="tx1"/>
                </a:solidFill>
                <a:effectLst/>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3</a:t>
            </a:fld>
            <a:endParaRPr lang="en-US"/>
          </a:p>
        </p:txBody>
      </p:sp>
    </p:spTree>
    <p:extLst>
      <p:ext uri="{BB962C8B-B14F-4D97-AF65-F5344CB8AC3E}">
        <p14:creationId xmlns:p14="http://schemas.microsoft.com/office/powerpoint/2010/main" val="3719028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Using the theory of Erikson reveals how the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that Isaac has today can be interpreted as the result of earlier psychosocial events, rather than isolated developmental issues. The instability in his childcare arrangements can be considered one of the most important factors. Erikson stressed that children need stable predictable relationships to gain the confidence and emotional security. The willingness of children to experiment with new situations on their own might decrease with frequent changes in caregivers, which led to the development of separation anxiety and withdrawal by Isaac (Orenstein and Lewis, 2022).</a:t>
            </a:r>
          </a:p>
          <a:p>
            <a:r>
              <a:rPr lang="en-US" sz="1200" kern="1200" dirty="0">
                <a:solidFill>
                  <a:schemeClr val="tx1"/>
                </a:solidFill>
                <a:effectLst/>
                <a:latin typeface="+mn-lt"/>
                <a:ea typeface="+mn-ea"/>
                <a:cs typeface="+mn-cs"/>
              </a:rPr>
              <a:t>Maternal post-natal depression is also another significant psychosocial impact. Depression has the potential of decreasing parental responsiveness, emotional availability and positive interactions in the crucial developmental stages. Even though it is obvious that Isaac is taken care of by his mother, her mental health issues might have prevented the possibility of emotional co-regulation and secure confidence building, unconsciously. The studies prove that maternal depression is linked to the heightened emotional disturbances, the deterioration of self-control and the delay of socio-emotional growth in </a:t>
            </a:r>
            <a:r>
              <a:rPr lang="en-US" sz="1200" kern="1200" dirty="0" err="1">
                <a:solidFill>
                  <a:schemeClr val="tx1"/>
                </a:solidFill>
                <a:effectLst/>
                <a:latin typeface="+mn-lt"/>
                <a:ea typeface="+mn-ea"/>
                <a:cs typeface="+mn-cs"/>
              </a:rPr>
              <a:t>preschooling</a:t>
            </a:r>
            <a:r>
              <a:rPr lang="en-US" sz="1200" kern="1200" dirty="0">
                <a:solidFill>
                  <a:schemeClr val="tx1"/>
                </a:solidFill>
                <a:effectLst/>
                <a:latin typeface="+mn-lt"/>
                <a:ea typeface="+mn-ea"/>
                <a:cs typeface="+mn-cs"/>
              </a:rPr>
              <a:t> children (</a:t>
            </a:r>
            <a:r>
              <a:rPr lang="en-US" sz="1200" kern="1200" dirty="0" err="1">
                <a:solidFill>
                  <a:schemeClr val="tx1"/>
                </a:solidFill>
                <a:effectLst/>
                <a:latin typeface="+mn-lt"/>
                <a:ea typeface="+mn-ea"/>
                <a:cs typeface="+mn-cs"/>
              </a:rPr>
              <a:t>Junge</a:t>
            </a:r>
            <a:r>
              <a:rPr lang="en-US" sz="1200" kern="1200" dirty="0">
                <a:solidFill>
                  <a:schemeClr val="tx1"/>
                </a:solidFill>
                <a:effectLst/>
                <a:latin typeface="+mn-lt"/>
                <a:ea typeface="+mn-ea"/>
                <a:cs typeface="+mn-cs"/>
              </a:rPr>
              <a:t> et al., 2017; Morales et al., 2023).</a:t>
            </a:r>
          </a:p>
          <a:p>
            <a:r>
              <a:rPr lang="en-US" sz="1200" kern="1200" dirty="0">
                <a:solidFill>
                  <a:schemeClr val="tx1"/>
                </a:solidFill>
                <a:effectLst/>
                <a:latin typeface="+mn-lt"/>
                <a:ea typeface="+mn-ea"/>
                <a:cs typeface="+mn-cs"/>
              </a:rPr>
              <a:t>The lack of </a:t>
            </a:r>
            <a:r>
              <a:rPr lang="en-US" sz="1200" kern="1200" dirty="0" err="1">
                <a:solidFill>
                  <a:schemeClr val="tx1"/>
                </a:solidFill>
                <a:effectLst/>
                <a:latin typeface="+mn-lt"/>
                <a:ea typeface="+mn-ea"/>
                <a:cs typeface="+mn-cs"/>
              </a:rPr>
              <a:t>socialisation</a:t>
            </a:r>
            <a:r>
              <a:rPr lang="en-US" sz="1200" kern="1200" dirty="0">
                <a:solidFill>
                  <a:schemeClr val="tx1"/>
                </a:solidFill>
                <a:effectLst/>
                <a:latin typeface="+mn-lt"/>
                <a:ea typeface="+mn-ea"/>
                <a:cs typeface="+mn-cs"/>
              </a:rPr>
              <a:t> also impacts on the developmental task of Initiative versus Guilt with Isaac. Imaginative play, communication and collaborative activities are the types of activities that help children to build confidence. The late onset of language use could also lead to less engagement in these experiences, which becomes a cycle in which a lack of psychosocial development reduces the level of social interaction, which in turn diminishes its psychosocial development (</a:t>
            </a:r>
            <a:r>
              <a:rPr lang="en-US" sz="1200" kern="1200" dirty="0" err="1">
                <a:solidFill>
                  <a:schemeClr val="tx1"/>
                </a:solidFill>
                <a:effectLst/>
                <a:latin typeface="+mn-lt"/>
                <a:ea typeface="+mn-ea"/>
                <a:cs typeface="+mn-cs"/>
              </a:rPr>
              <a:t>Britto</a:t>
            </a:r>
            <a:r>
              <a:rPr lang="en-US" sz="1200" kern="1200" dirty="0">
                <a:solidFill>
                  <a:schemeClr val="tx1"/>
                </a:solidFill>
                <a:effectLst/>
                <a:latin typeface="+mn-lt"/>
                <a:ea typeface="+mn-ea"/>
                <a:cs typeface="+mn-cs"/>
              </a:rPr>
              <a:t> et al., 2017).</a:t>
            </a:r>
          </a:p>
          <a:p>
            <a:r>
              <a:rPr lang="en-US" sz="1200" kern="1200" dirty="0">
                <a:solidFill>
                  <a:schemeClr val="tx1"/>
                </a:solidFill>
                <a:effectLst/>
                <a:latin typeface="+mn-lt"/>
                <a:ea typeface="+mn-ea"/>
                <a:cs typeface="+mn-cs"/>
              </a:rPr>
              <a:t>Notably, Erikson considered development as a dynamic, as opposed to irreversible. The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which Isaac is exhibiting at present should be seen as a sign of unmet developmental needs instead of a permanent deficit. Through steady emotional support, planned chances of effective social engagement and receptive care giving, Isaac will be able to further build confidence, independence and emotional strength even after previous misfortune.</a:t>
            </a:r>
          </a:p>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4</a:t>
            </a:fld>
            <a:endParaRPr lang="en-US"/>
          </a:p>
        </p:txBody>
      </p:sp>
    </p:spTree>
    <p:extLst>
      <p:ext uri="{BB962C8B-B14F-4D97-AF65-F5344CB8AC3E}">
        <p14:creationId xmlns:p14="http://schemas.microsoft.com/office/powerpoint/2010/main" val="8360610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Erikson </a:t>
            </a:r>
            <a:r>
              <a:rPr lang="en-US" sz="1200" kern="1200" dirty="0" err="1">
                <a:solidFill>
                  <a:schemeClr val="tx1"/>
                </a:solidFill>
                <a:effectLst/>
                <a:latin typeface="+mn-lt"/>
                <a:ea typeface="+mn-ea"/>
                <a:cs typeface="+mn-cs"/>
              </a:rPr>
              <a:t>recognised</a:t>
            </a:r>
            <a:r>
              <a:rPr lang="en-US" sz="1200" kern="1200" dirty="0">
                <a:solidFill>
                  <a:schemeClr val="tx1"/>
                </a:solidFill>
                <a:effectLst/>
                <a:latin typeface="+mn-lt"/>
                <a:ea typeface="+mn-ea"/>
                <a:cs typeface="+mn-cs"/>
              </a:rPr>
              <a:t> that development is biologically mediated by biological maturation and through social experiences. This is in line with the current knowledge of the nature and nurture interaction in which neither the biological nor the environmental factors alone dictate developmental outcomes. Rather, they constantly have an effect on each other since childhood (Orenstein and Lewis, 2022).</a:t>
            </a:r>
          </a:p>
          <a:p>
            <a:r>
              <a:rPr lang="en-US" sz="1200" kern="1200" dirty="0">
                <a:solidFill>
                  <a:schemeClr val="tx1"/>
                </a:solidFill>
                <a:effectLst/>
                <a:latin typeface="+mn-lt"/>
                <a:ea typeface="+mn-ea"/>
                <a:cs typeface="+mn-cs"/>
              </a:rPr>
              <a:t>Biologically, Isaac can be extra-cautious or sensitive to stress and this also predisposes him to separation anxiety and emotional distress. The initial years of brain development, especially the emotional control and language regions are very sensitive to the first five years of life. These developmental processes can be impaired in case children are exposed to extended stress, which puts them at risk of emotional and communication problems (</a:t>
            </a:r>
            <a:r>
              <a:rPr lang="en-US" sz="1200" kern="1200" dirty="0" err="1">
                <a:solidFill>
                  <a:schemeClr val="tx1"/>
                </a:solidFill>
                <a:effectLst/>
                <a:latin typeface="+mn-lt"/>
                <a:ea typeface="+mn-ea"/>
                <a:cs typeface="+mn-cs"/>
              </a:rPr>
              <a:t>Shonkoff</a:t>
            </a:r>
            <a:r>
              <a:rPr lang="en-US" sz="1200" kern="1200" dirty="0">
                <a:solidFill>
                  <a:schemeClr val="tx1"/>
                </a:solidFill>
                <a:effectLst/>
                <a:latin typeface="+mn-lt"/>
                <a:ea typeface="+mn-ea"/>
                <a:cs typeface="+mn-cs"/>
              </a:rPr>
              <a:t>, 2016; </a:t>
            </a:r>
            <a:r>
              <a:rPr lang="en-US" sz="1200" kern="1200" dirty="0" err="1">
                <a:solidFill>
                  <a:schemeClr val="tx1"/>
                </a:solidFill>
                <a:effectLst/>
                <a:latin typeface="+mn-lt"/>
                <a:ea typeface="+mn-ea"/>
                <a:cs typeface="+mn-cs"/>
              </a:rPr>
              <a:t>Alpuğan</a:t>
            </a:r>
            <a:r>
              <a:rPr lang="en-US" sz="1200" kern="1200" dirty="0">
                <a:solidFill>
                  <a:schemeClr val="tx1"/>
                </a:solidFill>
                <a:effectLst/>
                <a:latin typeface="+mn-lt"/>
                <a:ea typeface="+mn-ea"/>
                <a:cs typeface="+mn-cs"/>
              </a:rPr>
              <a:t>, 2024).</a:t>
            </a:r>
          </a:p>
          <a:p>
            <a:r>
              <a:rPr lang="en-US" sz="1200" kern="1200" dirty="0">
                <a:solidFill>
                  <a:schemeClr val="tx1"/>
                </a:solidFill>
                <a:effectLst/>
                <a:latin typeface="+mn-lt"/>
                <a:ea typeface="+mn-ea"/>
                <a:cs typeface="+mn-cs"/>
              </a:rPr>
              <a:t>The role of environmental factors seems to be of major importance in the case of Isaac. The depression of his mother after childbirth might have led to the lack of emotional responsive interaction in infancy, and disruption of childcare routines and moving to London might have diminished the chances of developing secure routines and stable relations with peers. Such experiences could be the reason behind his withdrawal, language delays and inabilities to engage in group activities (Morales et al., 2023).</a:t>
            </a:r>
          </a:p>
          <a:p>
            <a:r>
              <a:rPr lang="en-US" sz="1200" kern="1200" dirty="0">
                <a:solidFill>
                  <a:schemeClr val="tx1"/>
                </a:solidFill>
                <a:effectLst/>
                <a:latin typeface="+mn-lt"/>
                <a:ea typeface="+mn-ea"/>
                <a:cs typeface="+mn-cs"/>
              </a:rPr>
              <a:t>Notably, Erikson considered development as adaptable. Though early adversity is a risk factor to development, supportive relationships and positive experiences can facilitate recovery. Thus, knowledge of both biological and environmental factors will help the practitioners create interventions that foster resilience instead of concentrating solely on deficits (</a:t>
            </a:r>
            <a:r>
              <a:rPr lang="en-US" sz="1200" kern="1200" dirty="0" err="1">
                <a:solidFill>
                  <a:schemeClr val="tx1"/>
                </a:solidFill>
                <a:effectLst/>
                <a:latin typeface="+mn-lt"/>
                <a:ea typeface="+mn-ea"/>
                <a:cs typeface="+mn-cs"/>
              </a:rPr>
              <a:t>Britto</a:t>
            </a:r>
            <a:r>
              <a:rPr lang="en-US" sz="1200" kern="1200" dirty="0">
                <a:solidFill>
                  <a:schemeClr val="tx1"/>
                </a:solidFill>
                <a:effectLst/>
                <a:latin typeface="+mn-lt"/>
                <a:ea typeface="+mn-ea"/>
                <a:cs typeface="+mn-cs"/>
              </a:rPr>
              <a:t> et al., 2017).</a:t>
            </a:r>
          </a:p>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5</a:t>
            </a:fld>
            <a:endParaRPr lang="en-US"/>
          </a:p>
        </p:txBody>
      </p:sp>
    </p:spTree>
    <p:extLst>
      <p:ext uri="{BB962C8B-B14F-4D97-AF65-F5344CB8AC3E}">
        <p14:creationId xmlns:p14="http://schemas.microsoft.com/office/powerpoint/2010/main" val="37418922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According to Erikson's theory, children can solve developmental issues successfully when they are in favorable relationships and capable of exploring their surroundings in a safe way (Orenstein and Lewis, 2022). Thus, the intervention plan that Isaac would need to implement is to promote the growth of emotional security and foster a sense of growing independence.</a:t>
            </a:r>
          </a:p>
          <a:p>
            <a:r>
              <a:rPr lang="en-US" sz="1200" kern="1200" dirty="0">
                <a:solidFill>
                  <a:schemeClr val="tx1"/>
                </a:solidFill>
                <a:effectLst/>
                <a:latin typeface="+mn-lt"/>
                <a:ea typeface="+mn-ea"/>
                <a:cs typeface="+mn-cs"/>
              </a:rPr>
              <a:t>The primary focus is to develop a regular relationship with a specified key worker. Known adults and routine make children less anxious and enable them to feel safe emotionally. The gradual separation tactics, instead of trying to make Isaac independent, can assist in building confidence without causing additional emotional suffering (</a:t>
            </a:r>
            <a:r>
              <a:rPr lang="en-US" sz="1200" kern="1200" dirty="0" err="1">
                <a:solidFill>
                  <a:schemeClr val="tx1"/>
                </a:solidFill>
                <a:effectLst/>
                <a:latin typeface="+mn-lt"/>
                <a:ea typeface="+mn-ea"/>
                <a:cs typeface="+mn-cs"/>
              </a:rPr>
              <a:t>Britto</a:t>
            </a:r>
            <a:r>
              <a:rPr lang="en-US" sz="1200" kern="1200" dirty="0">
                <a:solidFill>
                  <a:schemeClr val="tx1"/>
                </a:solidFill>
                <a:effectLst/>
                <a:latin typeface="+mn-lt"/>
                <a:ea typeface="+mn-ea"/>
                <a:cs typeface="+mn-cs"/>
              </a:rPr>
              <a:t> et al., 2017).</a:t>
            </a:r>
          </a:p>
          <a:p>
            <a:r>
              <a:rPr lang="en-US" sz="1200" kern="1200" dirty="0">
                <a:solidFill>
                  <a:schemeClr val="tx1"/>
                </a:solidFill>
                <a:effectLst/>
                <a:latin typeface="+mn-lt"/>
                <a:ea typeface="+mn-ea"/>
                <a:cs typeface="+mn-cs"/>
              </a:rPr>
              <a:t>Secondly, practitioners are to offer child-directed play activities where Isaac will be able to make easy decisions, find solutions and feel successful. Positive praise must not be an appreciation of achievement, but of effort, and this should encourage initiative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feeling of failure, which Erikson linked to the emergence of guilt.</a:t>
            </a:r>
          </a:p>
          <a:p>
            <a:r>
              <a:rPr lang="en-US" sz="1200" kern="1200" dirty="0">
                <a:solidFill>
                  <a:schemeClr val="tx1"/>
                </a:solidFill>
                <a:effectLst/>
                <a:latin typeface="+mn-lt"/>
                <a:ea typeface="+mn-ea"/>
                <a:cs typeface="+mn-cs"/>
              </a:rPr>
              <a:t>Structured storytelling, interactive conversations and cooperative play should as well be used to help in language development. These exercises enhance communication and, at the same time, enhance social confidence and peer relations (</a:t>
            </a:r>
            <a:r>
              <a:rPr lang="en-US" sz="1200" kern="1200" dirty="0" err="1">
                <a:solidFill>
                  <a:schemeClr val="tx1"/>
                </a:solidFill>
                <a:effectLst/>
                <a:latin typeface="+mn-lt"/>
                <a:ea typeface="+mn-ea"/>
                <a:cs typeface="+mn-cs"/>
              </a:rPr>
              <a:t>Britto</a:t>
            </a:r>
            <a:r>
              <a:rPr lang="en-US" sz="1200" kern="1200" dirty="0">
                <a:solidFill>
                  <a:schemeClr val="tx1"/>
                </a:solidFill>
                <a:effectLst/>
                <a:latin typeface="+mn-lt"/>
                <a:ea typeface="+mn-ea"/>
                <a:cs typeface="+mn-cs"/>
              </a:rPr>
              <a:t> et al., 2017).</a:t>
            </a:r>
          </a:p>
          <a:p>
            <a:r>
              <a:rPr lang="en-US" sz="1200" kern="1200" dirty="0">
                <a:solidFill>
                  <a:schemeClr val="tx1"/>
                </a:solidFill>
                <a:effectLst/>
                <a:latin typeface="+mn-lt"/>
                <a:ea typeface="+mn-ea"/>
                <a:cs typeface="+mn-cs"/>
              </a:rPr>
              <a:t>It is also important to support the mother of Isaac. Maternal wellbeing directly affects the emotional development of children. Parent-child interactions may be enhanced and consistency in the home environment may be increased by referring to local mental health or parenting support services (</a:t>
            </a:r>
            <a:r>
              <a:rPr lang="en-US" sz="1200" kern="1200" dirty="0" err="1">
                <a:solidFill>
                  <a:schemeClr val="tx1"/>
                </a:solidFill>
                <a:effectLst/>
                <a:latin typeface="+mn-lt"/>
                <a:ea typeface="+mn-ea"/>
                <a:cs typeface="+mn-cs"/>
              </a:rPr>
              <a:t>Junge</a:t>
            </a:r>
            <a:r>
              <a:rPr lang="en-US" sz="1200" kern="1200" dirty="0">
                <a:solidFill>
                  <a:schemeClr val="tx1"/>
                </a:solidFill>
                <a:effectLst/>
                <a:latin typeface="+mn-lt"/>
                <a:ea typeface="+mn-ea"/>
                <a:cs typeface="+mn-cs"/>
              </a:rPr>
              <a:t> et al., 2017; Morales et al., 2023).</a:t>
            </a:r>
          </a:p>
          <a:p>
            <a:r>
              <a:rPr lang="en-US" sz="1200" kern="1200" dirty="0">
                <a:solidFill>
                  <a:schemeClr val="tx1"/>
                </a:solidFill>
                <a:effectLst/>
                <a:latin typeface="+mn-lt"/>
                <a:ea typeface="+mn-ea"/>
                <a:cs typeface="+mn-cs"/>
              </a:rPr>
              <a:t>Lastly, when early years practitioners, speech and language therapists, health visitors and the Early Help team work together, Isaac will get a coordinated set of interventions that would deal with emotional, social and communication needs at once which is in line with the holistic principles of early intervention (</a:t>
            </a:r>
            <a:r>
              <a:rPr lang="en-US" sz="1200" kern="1200" dirty="0" err="1">
                <a:solidFill>
                  <a:schemeClr val="tx1"/>
                </a:solidFill>
                <a:effectLst/>
                <a:latin typeface="+mn-lt"/>
                <a:ea typeface="+mn-ea"/>
                <a:cs typeface="+mn-cs"/>
              </a:rPr>
              <a:t>Britto</a:t>
            </a:r>
            <a:r>
              <a:rPr lang="en-US" sz="1200" kern="1200" dirty="0">
                <a:solidFill>
                  <a:schemeClr val="tx1"/>
                </a:solidFill>
                <a:effectLst/>
                <a:latin typeface="+mn-lt"/>
                <a:ea typeface="+mn-ea"/>
                <a:cs typeface="+mn-cs"/>
              </a:rPr>
              <a:t> et al., 2017).</a:t>
            </a:r>
          </a:p>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6</a:t>
            </a:fld>
            <a:endParaRPr lang="en-US"/>
          </a:p>
        </p:txBody>
      </p:sp>
    </p:spTree>
    <p:extLst>
      <p:ext uri="{BB962C8B-B14F-4D97-AF65-F5344CB8AC3E}">
        <p14:creationId xmlns:p14="http://schemas.microsoft.com/office/powerpoint/2010/main" val="8540046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suggested interventions are the application of the Erikson theory into the practical strategies that can be used in an early years setting. As the developmental needs of Isaac revolve around emotional security, confidence and social participation, interventions must provide frequent chances of successful social experiences.</a:t>
            </a:r>
          </a:p>
          <a:p>
            <a:r>
              <a:rPr lang="en-US" sz="1200" kern="1200" dirty="0">
                <a:solidFill>
                  <a:schemeClr val="tx1"/>
                </a:solidFill>
                <a:effectLst/>
                <a:latin typeface="+mn-lt"/>
                <a:ea typeface="+mn-ea"/>
                <a:cs typeface="+mn-cs"/>
              </a:rPr>
              <a:t>It is imperative to practice attachment-informed care. Practitioners are advised to always address the emotional needs of Isaac in a friendly, reassuring and sensitive manner. Emotion coaching can ensure that children learn to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and communicate feelings properly and enhance emotional control. There are also consistent responses by the adult which strengthen the sense of safety and trust (</a:t>
            </a:r>
            <a:r>
              <a:rPr lang="en-US" sz="1200" kern="1200" dirty="0" err="1">
                <a:solidFill>
                  <a:schemeClr val="tx1"/>
                </a:solidFill>
                <a:effectLst/>
                <a:latin typeface="+mn-lt"/>
                <a:ea typeface="+mn-ea"/>
                <a:cs typeface="+mn-cs"/>
              </a:rPr>
              <a:t>Aghaziarati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Nejatifar</a:t>
            </a:r>
            <a:r>
              <a:rPr lang="en-US" sz="1200" kern="1200" dirty="0">
                <a:solidFill>
                  <a:schemeClr val="tx1"/>
                </a:solidFill>
                <a:effectLst/>
                <a:latin typeface="+mn-lt"/>
                <a:ea typeface="+mn-ea"/>
                <a:cs typeface="+mn-cs"/>
              </a:rPr>
              <a:t>, 2023).</a:t>
            </a:r>
          </a:p>
          <a:p>
            <a:r>
              <a:rPr lang="en-US" sz="1200" kern="1200" dirty="0">
                <a:solidFill>
                  <a:schemeClr val="tx1"/>
                </a:solidFill>
                <a:effectLst/>
                <a:latin typeface="+mn-lt"/>
                <a:ea typeface="+mn-ea"/>
                <a:cs typeface="+mn-cs"/>
              </a:rPr>
              <a:t>Another relevant strategy is the idea of play-based learning since Erikson considered play as central to the development of children at the stage of Initiative versus Guilt (Orenstein and Lewis, 2022). Cooperative games and small-group activities will promote communication, imagination and problem-solving and foster confidence in engaging with peers as the games grow more frequent.</a:t>
            </a:r>
          </a:p>
          <a:p>
            <a:r>
              <a:rPr lang="en-US" sz="1200" kern="1200" dirty="0">
                <a:solidFill>
                  <a:schemeClr val="tx1"/>
                </a:solidFill>
                <a:effectLst/>
                <a:latin typeface="+mn-lt"/>
                <a:ea typeface="+mn-ea"/>
                <a:cs typeface="+mn-cs"/>
              </a:rPr>
              <a:t>The practitioners can provide a language rich environment by sharing reading, storytelling, singing and frequent conversations when carrying out daily tasks to address the language delay in Isaac. Social participation is directly connected with language development, and communication support plays a key role in psychosocial development (</a:t>
            </a:r>
            <a:r>
              <a:rPr lang="en-US" sz="1200" kern="1200" dirty="0" err="1">
                <a:solidFill>
                  <a:schemeClr val="tx1"/>
                </a:solidFill>
                <a:effectLst/>
                <a:latin typeface="+mn-lt"/>
                <a:ea typeface="+mn-ea"/>
                <a:cs typeface="+mn-cs"/>
              </a:rPr>
              <a:t>Britto</a:t>
            </a:r>
            <a:r>
              <a:rPr lang="en-US" sz="1200" kern="1200" dirty="0">
                <a:solidFill>
                  <a:schemeClr val="tx1"/>
                </a:solidFill>
                <a:effectLst/>
                <a:latin typeface="+mn-lt"/>
                <a:ea typeface="+mn-ea"/>
                <a:cs typeface="+mn-cs"/>
              </a:rPr>
              <a:t> et al., 2017).</a:t>
            </a:r>
          </a:p>
          <a:p>
            <a:r>
              <a:rPr lang="en-US" sz="1200" kern="1200" dirty="0">
                <a:solidFill>
                  <a:schemeClr val="tx1"/>
                </a:solidFill>
                <a:effectLst/>
                <a:latin typeface="+mn-lt"/>
                <a:ea typeface="+mn-ea"/>
                <a:cs typeface="+mn-cs"/>
              </a:rPr>
              <a:t>Lastly, the use of emotion regulation (e.g. emotion cards, calm spaces and simple breathing exercises) can be used to make Isaac appreciate and control his anxious feelings. The strategies raise self-confidence and emotional independence on adults (</a:t>
            </a:r>
            <a:r>
              <a:rPr lang="en-US" sz="1200" kern="1200" dirty="0" err="1">
                <a:solidFill>
                  <a:schemeClr val="tx1"/>
                </a:solidFill>
                <a:effectLst/>
                <a:latin typeface="+mn-lt"/>
                <a:ea typeface="+mn-ea"/>
                <a:cs typeface="+mn-cs"/>
              </a:rPr>
              <a:t>Aghaziarati</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Nejatifar</a:t>
            </a:r>
            <a:r>
              <a:rPr lang="en-US" sz="1200" kern="1200" dirty="0">
                <a:solidFill>
                  <a:schemeClr val="tx1"/>
                </a:solidFill>
                <a:effectLst/>
                <a:latin typeface="+mn-lt"/>
                <a:ea typeface="+mn-ea"/>
                <a:cs typeface="+mn-cs"/>
              </a:rPr>
              <a:t>, 2023).</a:t>
            </a:r>
          </a:p>
          <a:p>
            <a:r>
              <a:rPr lang="en-US" sz="1200" kern="1200" dirty="0">
                <a:solidFill>
                  <a:schemeClr val="tx1"/>
                </a:solidFill>
                <a:effectLst/>
                <a:latin typeface="+mn-lt"/>
                <a:ea typeface="+mn-ea"/>
                <a:cs typeface="+mn-cs"/>
              </a:rPr>
              <a:t>Together, these interventions echo the views of Erikson who believed that a supportive relationship and positive social experience can help the children to rise past the developmental challenges, enhancing psychosocial wellbeing and enhancing future educational and social outcomes.</a:t>
            </a:r>
          </a:p>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7</a:t>
            </a:fld>
            <a:endParaRPr lang="en-US"/>
          </a:p>
        </p:txBody>
      </p:sp>
    </p:spTree>
    <p:extLst>
      <p:ext uri="{BB962C8B-B14F-4D97-AF65-F5344CB8AC3E}">
        <p14:creationId xmlns:p14="http://schemas.microsoft.com/office/powerpoint/2010/main" val="956959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psychosocial theory of Erikson is still considered to be one of the most influential theories of early childhood development since it describes how the emotional wellbeing of children emerges as they interact with their caregivers and the social environment, in general. The theory also offers a practical explanation of why Isaac withdrew, experienced separation anxiety and lost confidence since it concentrates on the unmet psychosocial needs rather than merely describes behavioural issues. This positive view of strengths helps to justify Early Help interventions to develop resilience and promote positive development (Orenstein and Lewis,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other strength is that it is relevant to professional practice. Early years practitioners will find it easy to put into practice the concepts of Erikson in the planning of supportive environments, enhancing independence and building stronger relationships with the families. The theory is also consistent with the existing child-centred practices that have acknowledged the role of emotional security as the basis of learning and wellbeing (</a:t>
            </a:r>
            <a:r>
              <a:rPr lang="en-GB" sz="1200" kern="1200" dirty="0" err="1">
                <a:solidFill>
                  <a:schemeClr val="tx1"/>
                </a:solidFill>
                <a:effectLst/>
                <a:latin typeface="+mn-lt"/>
                <a:ea typeface="+mn-ea"/>
                <a:cs typeface="+mn-cs"/>
              </a:rPr>
              <a:t>Britto</a:t>
            </a:r>
            <a:r>
              <a:rPr lang="en-GB" sz="1200" kern="1200" dirty="0">
                <a:solidFill>
                  <a:schemeClr val="tx1"/>
                </a:solidFill>
                <a:effectLst/>
                <a:latin typeface="+mn-lt"/>
                <a:ea typeface="+mn-ea"/>
                <a:cs typeface="+mn-cs"/>
              </a:rPr>
              <a:t> et al., 2017).</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Nonetheless, the theory by Erikson has its shortcomings. The stage model assumes that development occurs in a fairly set pattern, but recent research in developmental studies reveals that the development of children is more adaptable and depends on the combination of a variety of interacting factors. The theory also explains facets of the biological processes that include genetics, brain development or neurodevelopmental variations less well (</a:t>
            </a:r>
            <a:r>
              <a:rPr lang="en-GB" sz="1200" kern="1200" dirty="0" err="1">
                <a:solidFill>
                  <a:schemeClr val="tx1"/>
                </a:solidFill>
                <a:effectLst/>
                <a:latin typeface="+mn-lt"/>
                <a:ea typeface="+mn-ea"/>
                <a:cs typeface="+mn-cs"/>
              </a:rPr>
              <a:t>Alpuğan</a:t>
            </a:r>
            <a:r>
              <a:rPr lang="en-GB" sz="1200" kern="1200" dirty="0">
                <a:solidFill>
                  <a:schemeClr val="tx1"/>
                </a:solidFill>
                <a:effectLst/>
                <a:latin typeface="+mn-lt"/>
                <a:ea typeface="+mn-ea"/>
                <a:cs typeface="+mn-cs"/>
              </a:rPr>
              <a:t>, 2024).</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Moreover, the culturally diverse nature of the London population implies that the parenting styles and practices, family dynamics and expectations of children vary greatly amongst communities. The initial theory proposed by Erikson was mostly created in the Western world and thus practitioners cannot use it strictly. Integrating Erikson with culturally responsive and evidence-based interventions with trauma-informed interventions allows providing more personalised and equitable support to children such as Isaac (Montgomery and Arnett, 2015).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8</a:t>
            </a:fld>
            <a:endParaRPr lang="en-US"/>
          </a:p>
        </p:txBody>
      </p:sp>
    </p:spTree>
    <p:extLst>
      <p:ext uri="{BB962C8B-B14F-4D97-AF65-F5344CB8AC3E}">
        <p14:creationId xmlns:p14="http://schemas.microsoft.com/office/powerpoint/2010/main" val="19261106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 up, the case of Isaac reveals that childhood experiences may greatly affect the development of psychosocial aspects. Applying the Erikson theory, the developmental patterns of his separation anxiety, withdrawal, language delay and limited independence can be interpreted as developmental reactions to interrupted caregiving, maternal mental health issues and lessened social possibilities instead of merely behavioural issues (Orenstein and Lewis, 2022).</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Both nature and nurture have also been revealed to have an effect on development through the presentation. The biological aspects that influence reactions to environmental experiences are temperament and biological factors that interact with the experiences of the environment like the quality of caregiving, family relations and social learning opportunities. Thus, the intervention should deal with the needs of the child and the family in general (</a:t>
            </a:r>
            <a:r>
              <a:rPr lang="en-GB" sz="1200" kern="1200" dirty="0" err="1">
                <a:solidFill>
                  <a:schemeClr val="tx1"/>
                </a:solidFill>
                <a:effectLst/>
                <a:latin typeface="+mn-lt"/>
                <a:ea typeface="+mn-ea"/>
                <a:cs typeface="+mn-cs"/>
              </a:rPr>
              <a:t>Britto</a:t>
            </a:r>
            <a:r>
              <a:rPr lang="en-GB" sz="1200" kern="1200" dirty="0">
                <a:solidFill>
                  <a:schemeClr val="tx1"/>
                </a:solidFill>
                <a:effectLst/>
                <a:latin typeface="+mn-lt"/>
                <a:ea typeface="+mn-ea"/>
                <a:cs typeface="+mn-cs"/>
              </a:rPr>
              <a:t> et al., 2017; </a:t>
            </a:r>
            <a:r>
              <a:rPr lang="en-GB" sz="1200" kern="1200" dirty="0" err="1">
                <a:solidFill>
                  <a:schemeClr val="tx1"/>
                </a:solidFill>
                <a:effectLst/>
                <a:latin typeface="+mn-lt"/>
                <a:ea typeface="+mn-ea"/>
                <a:cs typeface="+mn-cs"/>
              </a:rPr>
              <a:t>Shonkoff</a:t>
            </a:r>
            <a:r>
              <a:rPr lang="en-GB" sz="1200" kern="1200" dirty="0">
                <a:solidFill>
                  <a:schemeClr val="tx1"/>
                </a:solidFill>
                <a:effectLst/>
                <a:latin typeface="+mn-lt"/>
                <a:ea typeface="+mn-ea"/>
                <a:cs typeface="+mn-cs"/>
              </a:rPr>
              <a:t>, 2016).</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suggested support plan illustrates how the theory of Erikson can be translated into practice in the early years by establishing consistent relationships, learning through play, language-rich environment, forming strategies to regulate emotions and coordinate multi-agency working. The interventions are meant to enhance the self-confidence of Isaac, his social skills and emotional health as well as assist the mother with his parenting ability (</a:t>
            </a:r>
            <a:r>
              <a:rPr lang="en-GB" sz="1200" kern="1200" dirty="0" err="1">
                <a:solidFill>
                  <a:schemeClr val="tx1"/>
                </a:solidFill>
                <a:effectLst/>
                <a:latin typeface="+mn-lt"/>
                <a:ea typeface="+mn-ea"/>
                <a:cs typeface="+mn-cs"/>
              </a:rPr>
              <a:t>Aghaziarati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Nejatifar</a:t>
            </a:r>
            <a:r>
              <a:rPr lang="en-GB" sz="1200" kern="1200" dirty="0">
                <a:solidFill>
                  <a:schemeClr val="tx1"/>
                </a:solidFill>
                <a:effectLst/>
                <a:latin typeface="+mn-lt"/>
                <a:ea typeface="+mn-ea"/>
                <a:cs typeface="+mn-cs"/>
              </a:rPr>
              <a:t>, 2023).</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Despite the limitations of Erikson theory, the theory is very helpful when combined with the existing developmental evidence and practice that is culturally responsive. Finally, early years practitioners can be crucial in ensuring resilience through establishing supportive spaces in which children feel safe, appreciated and free to experiment. By getting early intervention, Isaac would have a chance to develop better and healthier, as well as be better prepared to learn in the future.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9</a:t>
            </a:fld>
            <a:endParaRPr lang="en-US"/>
          </a:p>
        </p:txBody>
      </p:sp>
    </p:spTree>
    <p:extLst>
      <p:ext uri="{BB962C8B-B14F-4D97-AF65-F5344CB8AC3E}">
        <p14:creationId xmlns:p14="http://schemas.microsoft.com/office/powerpoint/2010/main" val="3158823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8F22564C-BC03-4A4C-B8DC-38FF011ABC6B}" type="slidenum">
              <a:rPr lang="en-US" smtClean="0"/>
              <a:t>10</a:t>
            </a:fld>
            <a:endParaRPr lang="en-US"/>
          </a:p>
        </p:txBody>
      </p:sp>
    </p:spTree>
    <p:extLst>
      <p:ext uri="{BB962C8B-B14F-4D97-AF65-F5344CB8AC3E}">
        <p14:creationId xmlns:p14="http://schemas.microsoft.com/office/powerpoint/2010/main" val="24725924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microsoft.com/office/2007/relationships/hdphoto" Target="../media/hdphoto2.wdp"/><Relationship Id="rId5" Type="http://schemas.openxmlformats.org/officeDocument/2006/relationships/image" Target="../media/image3.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583424" y="3465523"/>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Name: Ivana </a:t>
            </a:r>
            <a:r>
              <a:rPr lang="en-GB" sz="2200" dirty="0" err="1">
                <a:latin typeface="Arial" panose="020B0604020202020204" pitchFamily="34" charset="0"/>
                <a:cs typeface="Arial" panose="020B0604020202020204" pitchFamily="34" charset="0"/>
              </a:rPr>
              <a:t>balogova</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ID: 1916775</a:t>
            </a:r>
            <a:br>
              <a:rPr lang="en-GB" sz="1125" dirty="0"/>
            </a:b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80446" y="5006715"/>
            <a:ext cx="11313763" cy="1611060"/>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endParaRPr lang="en-GB" b="1"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LCHS4010</a:t>
            </a:r>
          </a:p>
          <a:p>
            <a:pPr algn="ctr"/>
            <a:r>
              <a:rPr lang="en-GB" sz="2000" b="1" dirty="0">
                <a:latin typeface="Arial" panose="020B0604020202020204" pitchFamily="34" charset="0"/>
                <a:cs typeface="Arial" panose="020B0604020202020204" pitchFamily="34" charset="0"/>
              </a:rPr>
              <a:t>Psychology in Health and Social Care</a:t>
            </a:r>
            <a:endParaRPr lang="en-GB" sz="20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17316" y="114818"/>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362857" y="116115"/>
            <a:ext cx="10990943" cy="1306286"/>
          </a:xfrm>
        </p:spPr>
        <p:txBody>
          <a:bodyPr>
            <a:noAutofit/>
          </a:bodyPr>
          <a:lstStyle/>
          <a:p>
            <a:pPr algn="ctr"/>
            <a:r>
              <a:rPr lang="en-US" sz="3600" b="1" dirty="0">
                <a:latin typeface="Times New Roman" panose="02020603050405020304" pitchFamily="18" charset="0"/>
                <a:cs typeface="Times New Roman" panose="02020603050405020304" pitchFamily="18" charset="0"/>
              </a:rPr>
              <a:t>Understanding Isaac's Early Development through Erikson's Psychosocial Theory</a:t>
            </a:r>
            <a:endParaRPr lang="en-US" sz="3600" dirty="0">
              <a:latin typeface="Times New Roman" panose="02020603050405020304" pitchFamily="18" charset="0"/>
              <a:cs typeface="Times New Roman" panose="02020603050405020304" pitchFamily="18" charset="0"/>
            </a:endParaRPr>
          </a:p>
        </p:txBody>
      </p:sp>
      <p:sp>
        <p:nvSpPr>
          <p:cNvPr id="4" name="Rectangle 3"/>
          <p:cNvSpPr/>
          <p:nvPr/>
        </p:nvSpPr>
        <p:spPr>
          <a:xfrm>
            <a:off x="529770" y="2394857"/>
            <a:ext cx="3222172" cy="404949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Trainee Early Years Support Worker </a:t>
            </a:r>
          </a:p>
          <a:p>
            <a:pPr marL="285750" lvl="0" indent="-285750">
              <a:buFont typeface="Arial" panose="020B0604020202020204" pitchFamily="34" charset="0"/>
              <a:buChar char="•"/>
            </a:pP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Children's Centre, London </a:t>
            </a:r>
          </a:p>
          <a:p>
            <a:pPr marL="285750" lvl="0" indent="-285750">
              <a:buFont typeface="Arial" panose="020B0604020202020204" pitchFamily="34" charset="0"/>
              <a:buChar char="•"/>
            </a:pP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Child: </a:t>
            </a:r>
            <a:r>
              <a:rPr lang="en-US" sz="2400" b="1" dirty="0">
                <a:solidFill>
                  <a:schemeClr val="tx1">
                    <a:lumMod val="95000"/>
                    <a:lumOff val="5000"/>
                  </a:schemeClr>
                </a:solidFill>
                <a:latin typeface="Times New Roman" panose="02020603050405020304" pitchFamily="18" charset="0"/>
                <a:cs typeface="Times New Roman" panose="02020603050405020304" pitchFamily="18" charset="0"/>
              </a:rPr>
              <a:t>Isaac (4 years old) </a:t>
            </a:r>
          </a:p>
        </p:txBody>
      </p:sp>
      <p:sp>
        <p:nvSpPr>
          <p:cNvPr id="5" name="Rectangle 4"/>
          <p:cNvSpPr/>
          <p:nvPr/>
        </p:nvSpPr>
        <p:spPr>
          <a:xfrm>
            <a:off x="8382002" y="2380341"/>
            <a:ext cx="3222172" cy="4064006"/>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Use </a:t>
            </a:r>
            <a:r>
              <a:rPr lang="en-US" sz="2400" dirty="0">
                <a:solidFill>
                  <a:schemeClr val="tx1">
                    <a:lumMod val="95000"/>
                    <a:lumOff val="5000"/>
                  </a:schemeClr>
                </a:solidFill>
                <a:latin typeface="Times New Roman" panose="02020603050405020304" pitchFamily="18" charset="0"/>
                <a:cs typeface="Times New Roman" panose="02020603050405020304" pitchFamily="18" charset="0"/>
              </a:rPr>
              <a:t>Erikson's Psychosocial Theory </a:t>
            </a:r>
          </a:p>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Analyse biological and environmental influences </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Develop an evidence-based support plan </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Critically reflect on theory for early years practice</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6" name="Rectangle 5"/>
          <p:cNvSpPr/>
          <p:nvPr/>
        </p:nvSpPr>
        <p:spPr>
          <a:xfrm>
            <a:off x="4455886" y="2394857"/>
            <a:ext cx="3222172" cy="4049490"/>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Quiet and withdrawn </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Separation anxiety </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Language delay </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Limited peer interaction </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Clinginess and problems with sleep </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7" name="Rectangle 6"/>
          <p:cNvSpPr/>
          <p:nvPr/>
        </p:nvSpPr>
        <p:spPr>
          <a:xfrm>
            <a:off x="529770" y="1567535"/>
            <a:ext cx="3222172" cy="76925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lumMod val="95000"/>
                    <a:lumOff val="5000"/>
                  </a:schemeClr>
                </a:solidFill>
                <a:latin typeface="Times New Roman" panose="02020603050405020304" pitchFamily="18" charset="0"/>
                <a:cs typeface="Times New Roman" panose="02020603050405020304" pitchFamily="18" charset="0"/>
              </a:rPr>
              <a:t>Scenario</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8" name="Rectangle 7"/>
          <p:cNvSpPr/>
          <p:nvPr/>
        </p:nvSpPr>
        <p:spPr>
          <a:xfrm>
            <a:off x="4441373" y="1567535"/>
            <a:ext cx="3222172" cy="76925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Key concerns</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9" name="Rectangle 8"/>
          <p:cNvSpPr/>
          <p:nvPr/>
        </p:nvSpPr>
        <p:spPr>
          <a:xfrm>
            <a:off x="8382002" y="1582049"/>
            <a:ext cx="3222172" cy="76925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lumMod val="95000"/>
                    <a:lumOff val="5000"/>
                  </a:schemeClr>
                </a:solidFill>
                <a:latin typeface="Times New Roman" panose="02020603050405020304" pitchFamily="18" charset="0"/>
                <a:cs typeface="Times New Roman" panose="02020603050405020304" pitchFamily="18" charset="0"/>
              </a:rPr>
              <a:t>Presentation focus</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10" name="Rectangle 9"/>
          <p:cNvSpPr/>
          <p:nvPr/>
        </p:nvSpPr>
        <p:spPr>
          <a:xfrm>
            <a:off x="9173029" y="6555503"/>
            <a:ext cx="3018971" cy="273473"/>
          </a:xfrm>
          <a:prstGeom prst="rect">
            <a:avLst/>
          </a:prstGeom>
        </p:spPr>
        <p:txBody>
          <a:bodyPr wrap="square">
            <a:spAutoFit/>
          </a:bodyPr>
          <a:lstStyle/>
          <a:p>
            <a:pPr>
              <a:lnSpc>
                <a:spcPct val="107000"/>
              </a:lnSpc>
              <a:spcAft>
                <a:spcPts val="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(Orenstein and Lewis, 2022; </a:t>
            </a:r>
            <a:r>
              <a:rPr lang="en-GB" sz="1100" dirty="0" err="1">
                <a:latin typeface="Times New Roman" panose="02020603050405020304" pitchFamily="18" charset="0"/>
                <a:ea typeface="Calibri" panose="020F0502020204030204" pitchFamily="34" charset="0"/>
                <a:cs typeface="Times New Roman" panose="02020603050405020304" pitchFamily="18" charset="0"/>
              </a:rPr>
              <a:t>Britto</a:t>
            </a:r>
            <a:r>
              <a:rPr lang="en-GB" sz="1100" dirty="0">
                <a:latin typeface="Times New Roman" panose="02020603050405020304" pitchFamily="18" charset="0"/>
                <a:ea typeface="Calibri" panose="020F0502020204030204" pitchFamily="34" charset="0"/>
                <a:cs typeface="Times New Roman" panose="02020603050405020304" pitchFamily="18" charset="0"/>
              </a:rPr>
              <a:t> et al., 2017)</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11" name="Picture 10"/>
          <p:cNvPicPr>
            <a:picLocks noChangeAspect="1"/>
          </p:cNvPicPr>
          <p:nvPr/>
        </p:nvPicPr>
        <p:blipFill>
          <a:blip r:embed="rId3">
            <a:extLst>
              <a:ext uri="{BEBA8EAE-BF5A-486C-A8C5-ECC9F3942E4B}">
                <a14:imgProps xmlns:a14="http://schemas.microsoft.com/office/drawing/2010/main">
                  <a14:imgLayer r:embed="rId4">
                    <a14:imgEffect>
                      <a14:brightnessContrast bright="20000" contrast="-40000"/>
                    </a14:imgEffect>
                  </a14:imgLayer>
                </a14:imgProps>
              </a:ext>
            </a:extLst>
          </a:blip>
          <a:stretch>
            <a:fillRect/>
          </a:stretch>
        </p:blipFill>
        <p:spPr>
          <a:xfrm>
            <a:off x="888782" y="1784846"/>
            <a:ext cx="437155" cy="401710"/>
          </a:xfrm>
          <a:prstGeom prst="rect">
            <a:avLst/>
          </a:prstGeom>
        </p:spPr>
      </p:pic>
      <p:pic>
        <p:nvPicPr>
          <p:cNvPr id="12" name="Picture 11"/>
          <p:cNvPicPr>
            <a:picLocks noChangeAspect="1"/>
          </p:cNvPicPr>
          <p:nvPr/>
        </p:nvPicPr>
        <p:blipFill>
          <a:blip r:embed="rId5">
            <a:extLst>
              <a:ext uri="{BEBA8EAE-BF5A-486C-A8C5-ECC9F3942E4B}">
                <a14:imgProps xmlns:a14="http://schemas.microsoft.com/office/drawing/2010/main">
                  <a14:imgLayer r:embed="rId6">
                    <a14:imgEffect>
                      <a14:brightnessContrast bright="20000" contrast="-20000"/>
                    </a14:imgEffect>
                  </a14:imgLayer>
                </a14:imgProps>
              </a:ext>
            </a:extLst>
          </a:blip>
          <a:stretch>
            <a:fillRect/>
          </a:stretch>
        </p:blipFill>
        <p:spPr>
          <a:xfrm>
            <a:off x="4616194" y="1787409"/>
            <a:ext cx="422432" cy="358535"/>
          </a:xfrm>
          <a:prstGeom prst="rect">
            <a:avLst/>
          </a:prstGeom>
        </p:spPr>
      </p:pic>
      <p:pic>
        <p:nvPicPr>
          <p:cNvPr id="13" name="Picture 12"/>
          <p:cNvPicPr>
            <a:picLocks noChangeAspect="1"/>
          </p:cNvPicPr>
          <p:nvPr/>
        </p:nvPicPr>
        <p:blipFill>
          <a:blip r:embed="rId7"/>
          <a:stretch>
            <a:fillRect/>
          </a:stretch>
        </p:blipFill>
        <p:spPr>
          <a:xfrm>
            <a:off x="8440713" y="1828021"/>
            <a:ext cx="382893" cy="358535"/>
          </a:xfrm>
          <a:prstGeom prst="rect">
            <a:avLst/>
          </a:prstGeom>
        </p:spPr>
      </p:pic>
    </p:spTree>
    <p:extLst>
      <p:ext uri="{BB962C8B-B14F-4D97-AF65-F5344CB8AC3E}">
        <p14:creationId xmlns:p14="http://schemas.microsoft.com/office/powerpoint/2010/main" val="239011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0" y="0"/>
            <a:ext cx="12192000" cy="6870692"/>
          </a:xfrm>
          <a:prstGeom prst="rect">
            <a:avLst/>
          </a:prstGeom>
          <a:gradFill flip="none" rotWithShape="1">
            <a:gsLst>
              <a:gs pos="0">
                <a:schemeClr val="bg2">
                  <a:shade val="30000"/>
                  <a:satMod val="115000"/>
                </a:schemeClr>
              </a:gs>
              <a:gs pos="50000">
                <a:schemeClr val="bg2">
                  <a:shade val="67500"/>
                  <a:satMod val="115000"/>
                </a:schemeClr>
              </a:gs>
              <a:gs pos="100000">
                <a:schemeClr val="bg2">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88687"/>
            <a:ext cx="10515600" cy="1030514"/>
          </a:xfrm>
        </p:spPr>
        <p:txBody>
          <a:bodyPr>
            <a:normAutofit/>
          </a:bodyPr>
          <a:lstStyle/>
          <a:p>
            <a:r>
              <a:rPr lang="en-US" sz="4000" b="1" dirty="0">
                <a:latin typeface="Times New Roman" panose="02020603050405020304" pitchFamily="18" charset="0"/>
                <a:cs typeface="Times New Roman" panose="02020603050405020304" pitchFamily="18" charset="0"/>
              </a:rPr>
              <a:t>Erikson's Theory of Psychosocial Development</a:t>
            </a:r>
            <a:endParaRPr lang="en-US" dirty="0"/>
          </a:p>
        </p:txBody>
      </p:sp>
      <p:graphicFrame>
        <p:nvGraphicFramePr>
          <p:cNvPr id="5" name="Diagram 4"/>
          <p:cNvGraphicFramePr/>
          <p:nvPr>
            <p:extLst>
              <p:ext uri="{D42A27DB-BD31-4B8C-83A1-F6EECF244321}">
                <p14:modId xmlns:p14="http://schemas.microsoft.com/office/powerpoint/2010/main" val="1803615028"/>
              </p:ext>
            </p:extLst>
          </p:nvPr>
        </p:nvGraphicFramePr>
        <p:xfrm>
          <a:off x="0" y="1825624"/>
          <a:ext cx="3512457" cy="5032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Pentagon 7"/>
          <p:cNvSpPr/>
          <p:nvPr/>
        </p:nvSpPr>
        <p:spPr>
          <a:xfrm>
            <a:off x="3701142" y="2128407"/>
            <a:ext cx="2728686" cy="4426857"/>
          </a:xfrm>
          <a:prstGeom prst="homePlate">
            <a:avLst>
              <a:gd name="adj" fmla="val 140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lumMod val="95000"/>
                  <a:lumOff val="5000"/>
                </a:schemeClr>
              </a:solidFill>
            </a:endParaRPr>
          </a:p>
        </p:txBody>
      </p:sp>
      <p:sp>
        <p:nvSpPr>
          <p:cNvPr id="9" name="Pentagon 8"/>
          <p:cNvSpPr/>
          <p:nvPr/>
        </p:nvSpPr>
        <p:spPr>
          <a:xfrm rot="10800000">
            <a:off x="6429828" y="2157435"/>
            <a:ext cx="2728686" cy="4426857"/>
          </a:xfrm>
          <a:prstGeom prst="homePlate">
            <a:avLst>
              <a:gd name="adj" fmla="val 13500"/>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solidFill>
                <a:schemeClr val="tx1">
                  <a:lumMod val="95000"/>
                  <a:lumOff val="5000"/>
                </a:schemeClr>
              </a:solidFill>
            </a:endParaRPr>
          </a:p>
        </p:txBody>
      </p:sp>
      <p:sp>
        <p:nvSpPr>
          <p:cNvPr id="10" name="Rectangle 9"/>
          <p:cNvSpPr/>
          <p:nvPr/>
        </p:nvSpPr>
        <p:spPr>
          <a:xfrm>
            <a:off x="6966856" y="2404026"/>
            <a:ext cx="2032001" cy="3400483"/>
          </a:xfrm>
          <a:prstGeom prst="rect">
            <a:avLst/>
          </a:prstGeom>
        </p:spPr>
        <p:txBody>
          <a:bodyPr wrap="square">
            <a:spAutoFit/>
          </a:bodyPr>
          <a:lstStyle/>
          <a:p>
            <a:pPr algn="ctr">
              <a:lnSpc>
                <a:spcPct val="107000"/>
              </a:lnSpc>
              <a:spcAft>
                <a:spcPts val="800"/>
              </a:spcAft>
            </a:pPr>
            <a:r>
              <a:rPr lang="en-US" b="1" dirty="0">
                <a:latin typeface="Times New Roman" panose="02020603050405020304" pitchFamily="18" charset="0"/>
                <a:ea typeface="Times New Roman" panose="02020603050405020304" pitchFamily="18" charset="0"/>
                <a:cs typeface="Times New Roman" panose="02020603050405020304" pitchFamily="18" charset="0"/>
              </a:rPr>
              <a:t>Initiative vs Guilt (3–6 years)</a:t>
            </a:r>
          </a:p>
          <a:p>
            <a:pPr>
              <a:lnSpc>
                <a:spcPct val="107000"/>
              </a:lnSpc>
              <a:spcAft>
                <a:spcPts val="80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Curiosity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Social participation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Play and communication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Sense of purpose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1" name="Rectangle 10"/>
          <p:cNvSpPr/>
          <p:nvPr/>
        </p:nvSpPr>
        <p:spPr>
          <a:xfrm>
            <a:off x="3889828" y="2404026"/>
            <a:ext cx="2191658" cy="3206775"/>
          </a:xfrm>
          <a:prstGeom prst="rect">
            <a:avLst/>
          </a:prstGeom>
          <a:solidFill>
            <a:schemeClr val="bg1"/>
          </a:solidFill>
        </p:spPr>
        <p:txBody>
          <a:bodyPr wrap="square">
            <a:spAutoFit/>
          </a:bodyPr>
          <a:lstStyle/>
          <a:p>
            <a:pPr algn="ctr">
              <a:lnSpc>
                <a:spcPct val="107000"/>
              </a:lnSpc>
              <a:spcAft>
                <a:spcPts val="800"/>
              </a:spcAft>
            </a:pPr>
            <a:r>
              <a:rPr lang="en-US" b="1" dirty="0">
                <a:latin typeface="Times New Roman" panose="02020603050405020304" pitchFamily="18" charset="0"/>
                <a:ea typeface="Times New Roman" panose="02020603050405020304" pitchFamily="18" charset="0"/>
                <a:cs typeface="Times New Roman" panose="02020603050405020304" pitchFamily="18" charset="0"/>
              </a:rPr>
              <a:t>Autonomy vs Shame and Doubt (1–3 years)</a:t>
            </a:r>
          </a:p>
          <a:p>
            <a:pPr>
              <a:lnSpc>
                <a:spcPct val="107000"/>
              </a:lnSpc>
              <a:spcAft>
                <a:spcPts val="800"/>
              </a:spcAft>
            </a:pPr>
            <a:endParaRPr lang="en-US" sz="1600" b="1"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Independence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Confidence </a:t>
            </a:r>
            <a:endParaRPr lang="en-US" sz="16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US" dirty="0">
                <a:latin typeface="Times New Roman" panose="02020603050405020304" pitchFamily="18" charset="0"/>
                <a:ea typeface="Times New Roman" panose="02020603050405020304" pitchFamily="18" charset="0"/>
                <a:cs typeface="Times New Roman" panose="02020603050405020304" pitchFamily="18" charset="0"/>
              </a:rPr>
              <a:t>Secure exploration </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2" name="Rectangle 11"/>
          <p:cNvSpPr/>
          <p:nvPr/>
        </p:nvSpPr>
        <p:spPr>
          <a:xfrm>
            <a:off x="9434285" y="1674257"/>
            <a:ext cx="2641600" cy="488100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lumMod val="95000"/>
                    <a:lumOff val="5000"/>
                  </a:schemeClr>
                </a:solidFill>
                <a:latin typeface="Times New Roman" panose="02020603050405020304" pitchFamily="18" charset="0"/>
                <a:cs typeface="Times New Roman" panose="02020603050405020304" pitchFamily="18" charset="0"/>
              </a:rPr>
              <a:t>Why Erikson fits Isaac</a:t>
            </a:r>
          </a:p>
          <a:p>
            <a:pPr algn="ctr"/>
            <a:endParaRPr lang="en-US" dirty="0">
              <a:solidFill>
                <a:schemeClr val="tx1">
                  <a:lumMod val="95000"/>
                  <a:lumOff val="5000"/>
                </a:schemeClr>
              </a:solidFill>
            </a:endParaRPr>
          </a:p>
          <a:p>
            <a:pPr marL="812800" lvl="0" indent="-285750">
              <a:buFont typeface="Arial" panose="020B0604020202020204" pitchFamily="34" charset="0"/>
              <a:buChar char="•"/>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Describes emotional, social and behavioural problems</a:t>
            </a:r>
          </a:p>
          <a:p>
            <a:pPr marL="812800" lvl="0" indent="-285750"/>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marL="812800" lvl="0" indent="-285750">
              <a:buFont typeface="Arial" panose="020B0604020202020204" pitchFamily="34" charset="0"/>
              <a:buChar char="•"/>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Highlights impact of caregiving and early relationships </a:t>
            </a:r>
          </a:p>
          <a:p>
            <a:pPr marL="812800" lvl="0" indent="-285750"/>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a:p>
            <a:pPr marL="812800" lvl="0" indent="-285750">
              <a:buFont typeface="Arial" panose="020B0604020202020204" pitchFamily="34" charset="0"/>
              <a:buChar char="•"/>
            </a:pPr>
            <a:r>
              <a:rPr lang="en-GB" dirty="0">
                <a:solidFill>
                  <a:schemeClr val="tx1">
                    <a:lumMod val="95000"/>
                    <a:lumOff val="5000"/>
                  </a:schemeClr>
                </a:solidFill>
                <a:latin typeface="Times New Roman" panose="02020603050405020304" pitchFamily="18" charset="0"/>
                <a:cs typeface="Times New Roman" panose="02020603050405020304" pitchFamily="18" charset="0"/>
              </a:rPr>
              <a:t>Supports strengths-based intervention </a:t>
            </a:r>
            <a:endParaRPr lang="en-US" dirty="0">
              <a:solidFill>
                <a:schemeClr val="tx1">
                  <a:lumMod val="95000"/>
                  <a:lumOff val="5000"/>
                </a:schemeClr>
              </a:solidFill>
              <a:latin typeface="Times New Roman" panose="02020603050405020304" pitchFamily="18" charset="0"/>
              <a:cs typeface="Times New Roman" panose="02020603050405020304" pitchFamily="18" charset="0"/>
            </a:endParaRPr>
          </a:p>
        </p:txBody>
      </p:sp>
      <p:pic>
        <p:nvPicPr>
          <p:cNvPr id="13" name="Picture 12"/>
          <p:cNvPicPr>
            <a:picLocks noChangeAspect="1"/>
          </p:cNvPicPr>
          <p:nvPr/>
        </p:nvPicPr>
        <p:blipFill>
          <a:blip r:embed="rId8"/>
          <a:stretch>
            <a:fillRect/>
          </a:stretch>
        </p:blipFill>
        <p:spPr>
          <a:xfrm>
            <a:off x="9434285" y="2544690"/>
            <a:ext cx="783772" cy="3885139"/>
          </a:xfrm>
          <a:prstGeom prst="rect">
            <a:avLst/>
          </a:prstGeom>
        </p:spPr>
      </p:pic>
      <p:sp>
        <p:nvSpPr>
          <p:cNvPr id="14" name="Rectangle 13"/>
          <p:cNvSpPr/>
          <p:nvPr/>
        </p:nvSpPr>
        <p:spPr>
          <a:xfrm>
            <a:off x="8534400" y="6595632"/>
            <a:ext cx="3773715" cy="275060"/>
          </a:xfrm>
          <a:prstGeom prst="rect">
            <a:avLst/>
          </a:prstGeom>
        </p:spPr>
        <p:txBody>
          <a:bodyPr wrap="square">
            <a:spAutoFit/>
          </a:bodyPr>
          <a:lstStyle/>
          <a:p>
            <a:pPr>
              <a:lnSpc>
                <a:spcPct val="107000"/>
              </a:lnSpc>
              <a:spcAft>
                <a:spcPts val="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(Orenstein and Lewis, 2022; Montgomery and Arnett, 2015)</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413619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gradFill flip="none" rotWithShape="1">
            <a:gsLst>
              <a:gs pos="0">
                <a:schemeClr val="tx2">
                  <a:lumMod val="10000"/>
                  <a:lumOff val="90000"/>
                  <a:shade val="30000"/>
                  <a:satMod val="115000"/>
                </a:schemeClr>
              </a:gs>
              <a:gs pos="50000">
                <a:schemeClr val="tx2">
                  <a:lumMod val="10000"/>
                  <a:lumOff val="90000"/>
                  <a:shade val="67500"/>
                  <a:satMod val="115000"/>
                </a:schemeClr>
              </a:gs>
              <a:gs pos="100000">
                <a:schemeClr val="tx2">
                  <a:lumMod val="10000"/>
                  <a:lumOff val="90000"/>
                  <a:shade val="100000"/>
                  <a:satMod val="115000"/>
                </a:schemeClr>
              </a:gs>
            </a:gsLst>
            <a:lin ang="18900000" scaled="1"/>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5000" y="176440"/>
            <a:ext cx="10515600" cy="912132"/>
          </a:xfrm>
        </p:spPr>
        <p:txBody>
          <a:bodyPr>
            <a:normAutofit/>
          </a:bodyPr>
          <a:lstStyle/>
          <a:p>
            <a:r>
              <a:rPr lang="en-US" sz="3600" b="1" dirty="0">
                <a:latin typeface="Times New Roman" panose="02020603050405020304" pitchFamily="18" charset="0"/>
                <a:cs typeface="Times New Roman" panose="02020603050405020304" pitchFamily="18" charset="0"/>
              </a:rPr>
              <a:t>How Isaac's Experiences Affect Development</a:t>
            </a:r>
            <a:endParaRPr lang="en-US" sz="3600" dirty="0">
              <a:latin typeface="Times New Roman" panose="02020603050405020304" pitchFamily="18" charset="0"/>
              <a:cs typeface="Times New Roman" panose="02020603050405020304" pitchFamily="18" charset="0"/>
            </a:endParaRPr>
          </a:p>
        </p:txBody>
      </p:sp>
      <p:sp>
        <p:nvSpPr>
          <p:cNvPr id="4" name="Rectangle 3"/>
          <p:cNvSpPr/>
          <p:nvPr/>
        </p:nvSpPr>
        <p:spPr>
          <a:xfrm>
            <a:off x="7982857" y="6482814"/>
            <a:ext cx="4209143" cy="273473"/>
          </a:xfrm>
          <a:prstGeom prst="rect">
            <a:avLst/>
          </a:prstGeom>
        </p:spPr>
        <p:txBody>
          <a:bodyPr wrap="square">
            <a:spAutoFit/>
          </a:bodyPr>
          <a:lstStyle/>
          <a:p>
            <a:pPr>
              <a:lnSpc>
                <a:spcPct val="107000"/>
              </a:lnSpc>
              <a:spcAft>
                <a:spcPts val="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(Orenstein and Lewis, 2022; </a:t>
            </a:r>
            <a:r>
              <a:rPr lang="en-GB" sz="1100" dirty="0" err="1">
                <a:latin typeface="Times New Roman" panose="02020603050405020304" pitchFamily="18" charset="0"/>
                <a:ea typeface="Calibri" panose="020F0502020204030204" pitchFamily="34" charset="0"/>
                <a:cs typeface="Times New Roman" panose="02020603050405020304" pitchFamily="18" charset="0"/>
              </a:rPr>
              <a:t>Junge</a:t>
            </a:r>
            <a:r>
              <a:rPr lang="en-GB" sz="1100" dirty="0">
                <a:latin typeface="Times New Roman" panose="02020603050405020304" pitchFamily="18" charset="0"/>
                <a:ea typeface="Calibri" panose="020F0502020204030204" pitchFamily="34" charset="0"/>
                <a:cs typeface="Times New Roman" panose="02020603050405020304" pitchFamily="18" charset="0"/>
              </a:rPr>
              <a:t> et al., 2017; Morales et al., 2023)</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6" name="Diagram 5"/>
          <p:cNvGraphicFramePr/>
          <p:nvPr>
            <p:extLst>
              <p:ext uri="{D42A27DB-BD31-4B8C-83A1-F6EECF244321}">
                <p14:modId xmlns:p14="http://schemas.microsoft.com/office/powerpoint/2010/main" val="31657518"/>
              </p:ext>
            </p:extLst>
          </p:nvPr>
        </p:nvGraphicFramePr>
        <p:xfrm>
          <a:off x="891721" y="1088572"/>
          <a:ext cx="10002158" cy="45501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Rectangle 6"/>
          <p:cNvSpPr/>
          <p:nvPr/>
        </p:nvSpPr>
        <p:spPr>
          <a:xfrm>
            <a:off x="780143" y="5398799"/>
            <a:ext cx="10515600" cy="1084015"/>
          </a:xfrm>
          <a:prstGeom prst="rect">
            <a:avLst/>
          </a:prstGeom>
        </p:spPr>
        <p:txBody>
          <a:bodyPr wrap="square">
            <a:spAutoFit/>
          </a:bodyPr>
          <a:lstStyle/>
          <a:p>
            <a:pPr>
              <a:lnSpc>
                <a:spcPct val="107000"/>
              </a:lnSpc>
              <a:spcAft>
                <a:spcPts val="800"/>
              </a:spcAft>
            </a:pPr>
            <a:r>
              <a:rPr lang="en-GB" b="1" dirty="0">
                <a:solidFill>
                  <a:schemeClr val="tx1">
                    <a:lumMod val="95000"/>
                    <a:lumOff val="5000"/>
                  </a:schemeClr>
                </a:solidFill>
                <a:latin typeface="Times New Roman" panose="02020603050405020304" pitchFamily="18" charset="0"/>
                <a:ea typeface="Calibri" panose="020F0502020204030204" pitchFamily="34" charset="0"/>
                <a:cs typeface="Times New Roman" panose="02020603050405020304" pitchFamily="18" charset="0"/>
              </a:rPr>
              <a:t>Overall analysis</a:t>
            </a:r>
            <a:endParaRPr lang="en-US" dirty="0">
              <a:solidFill>
                <a:schemeClr val="tx1">
                  <a:lumMod val="95000"/>
                  <a:lumOff val="5000"/>
                </a:schemeClr>
              </a:solidFill>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0"/>
              </a:spcAft>
            </a:pPr>
            <a:r>
              <a:rPr lang="en-GB" dirty="0">
                <a:solidFill>
                  <a:schemeClr val="tx1">
                    <a:lumMod val="95000"/>
                    <a:lumOff val="5000"/>
                  </a:schemeClr>
                </a:solidFill>
                <a:latin typeface="Times New Roman" panose="02020603050405020304" pitchFamily="18" charset="0"/>
                <a:ea typeface="Calibri" panose="020F0502020204030204" pitchFamily="34" charset="0"/>
                <a:cs typeface="Times New Roman" panose="02020603050405020304" pitchFamily="18" charset="0"/>
              </a:rPr>
              <a:t>Unattended psychosocial needs can result in a loss of confidence, initiative and emotional resilience in Isaac, risking subsequent social and educational problems in case of late support.</a:t>
            </a:r>
            <a:endParaRPr lang="en-US" dirty="0">
              <a:solidFill>
                <a:schemeClr val="tx1">
                  <a:lumMod val="95000"/>
                  <a:lumOff val="5000"/>
                </a:schemeClr>
              </a:solidFill>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666010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10886" y="0"/>
            <a:ext cx="12202886" cy="6858000"/>
          </a:xfrm>
          <a:prstGeom prst="rect">
            <a:avLst/>
          </a:prstGeom>
          <a:gradFill flip="none" rotWithShape="1">
            <a:gsLst>
              <a:gs pos="0">
                <a:schemeClr val="bg1">
                  <a:lumMod val="95000"/>
                  <a:shade val="30000"/>
                  <a:satMod val="115000"/>
                </a:schemeClr>
              </a:gs>
              <a:gs pos="50000">
                <a:schemeClr val="bg1">
                  <a:lumMod val="95000"/>
                  <a:shade val="67500"/>
                  <a:satMod val="115000"/>
                </a:schemeClr>
              </a:gs>
              <a:gs pos="100000">
                <a:schemeClr val="bg1">
                  <a:lumMod val="95000"/>
                  <a:shade val="100000"/>
                  <a:satMod val="115000"/>
                </a:schemeClr>
              </a:gs>
            </a:gsLst>
            <a:path path="circle">
              <a:fillToRect l="50000" t="50000" r="50000" b="50000"/>
            </a:path>
            <a:tileRect/>
          </a:gra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71286" y="103868"/>
            <a:ext cx="10515600" cy="955675"/>
          </a:xfrm>
        </p:spPr>
        <p:txBody>
          <a:bodyPr>
            <a:normAutofit/>
          </a:bodyPr>
          <a:lstStyle/>
          <a:p>
            <a:r>
              <a:rPr lang="en-US" sz="3600" b="1" dirty="0">
                <a:latin typeface="Times New Roman" panose="02020603050405020304" pitchFamily="18" charset="0"/>
                <a:cs typeface="Times New Roman" panose="02020603050405020304" pitchFamily="18" charset="0"/>
              </a:rPr>
              <a:t>Nature and Nurture in Isaac's Development</a:t>
            </a:r>
          </a:p>
        </p:txBody>
      </p:sp>
      <p:graphicFrame>
        <p:nvGraphicFramePr>
          <p:cNvPr id="7" name="Diagram 6"/>
          <p:cNvGraphicFramePr/>
          <p:nvPr>
            <p:extLst>
              <p:ext uri="{D42A27DB-BD31-4B8C-83A1-F6EECF244321}">
                <p14:modId xmlns:p14="http://schemas.microsoft.com/office/powerpoint/2010/main" val="496713912"/>
              </p:ext>
            </p:extLst>
          </p:nvPr>
        </p:nvGraphicFramePr>
        <p:xfrm>
          <a:off x="1168400" y="1335314"/>
          <a:ext cx="9477828" cy="43354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7"/>
          <p:cNvSpPr/>
          <p:nvPr/>
        </p:nvSpPr>
        <p:spPr>
          <a:xfrm>
            <a:off x="671286" y="5727828"/>
            <a:ext cx="10493828" cy="671915"/>
          </a:xfrm>
          <a:prstGeom prst="rect">
            <a:avLst/>
          </a:prstGeom>
        </p:spPr>
        <p:txBody>
          <a:bodyPr wrap="square">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Isaac's development reflects the interaction between biological predispositions and environmental experiences rather than either factor alone.</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Rectangle 8"/>
          <p:cNvSpPr/>
          <p:nvPr/>
        </p:nvSpPr>
        <p:spPr>
          <a:xfrm>
            <a:off x="8919198" y="6456824"/>
            <a:ext cx="3127779" cy="261290"/>
          </a:xfrm>
          <a:prstGeom prst="rect">
            <a:avLst/>
          </a:prstGeom>
        </p:spPr>
        <p:txBody>
          <a:bodyPr wrap="none">
            <a:spAutoFit/>
          </a:bodyPr>
          <a:lstStyle/>
          <a:p>
            <a:pPr>
              <a:lnSpc>
                <a:spcPct val="107000"/>
              </a:lnSpc>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a:t>
            </a:r>
            <a:r>
              <a:rPr lang="en-GB" sz="1100" dirty="0" err="1">
                <a:latin typeface="Times New Roman" panose="02020603050405020304" pitchFamily="18" charset="0"/>
                <a:ea typeface="Calibri" panose="020F0502020204030204" pitchFamily="34" charset="0"/>
                <a:cs typeface="Times New Roman" panose="02020603050405020304" pitchFamily="18" charset="0"/>
              </a:rPr>
              <a:t>Britto</a:t>
            </a:r>
            <a:r>
              <a:rPr lang="en-GB" sz="1100" dirty="0">
                <a:latin typeface="Times New Roman" panose="02020603050405020304" pitchFamily="18" charset="0"/>
                <a:ea typeface="Calibri" panose="020F0502020204030204" pitchFamily="34" charset="0"/>
                <a:cs typeface="Times New Roman" panose="02020603050405020304" pitchFamily="18" charset="0"/>
              </a:rPr>
              <a:t> et al., 2017; </a:t>
            </a:r>
            <a:r>
              <a:rPr lang="en-GB" sz="1100" dirty="0" err="1">
                <a:latin typeface="Times New Roman" panose="02020603050405020304" pitchFamily="18" charset="0"/>
                <a:ea typeface="Calibri" panose="020F0502020204030204" pitchFamily="34" charset="0"/>
                <a:cs typeface="Times New Roman" panose="02020603050405020304" pitchFamily="18" charset="0"/>
              </a:rPr>
              <a:t>Shonkoff</a:t>
            </a:r>
            <a:r>
              <a:rPr lang="en-GB" sz="1100" dirty="0">
                <a:latin typeface="Times New Roman" panose="02020603050405020304" pitchFamily="18" charset="0"/>
                <a:ea typeface="Calibri" panose="020F0502020204030204" pitchFamily="34" charset="0"/>
                <a:cs typeface="Times New Roman" panose="02020603050405020304" pitchFamily="18" charset="0"/>
              </a:rPr>
              <a:t>, 2016;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Alpuğan</a:t>
            </a:r>
            <a:r>
              <a:rPr lang="en-GB" sz="1100" dirty="0">
                <a:latin typeface="Times New Roman" panose="02020603050405020304" pitchFamily="18" charset="0"/>
                <a:ea typeface="Calibri" panose="020F0502020204030204" pitchFamily="34" charset="0"/>
                <a:cs typeface="Times New Roman" panose="02020603050405020304" pitchFamily="18" charset="0"/>
              </a:rPr>
              <a:t>, 2024)</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09082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0" y="0"/>
            <a:ext cx="12192000" cy="6858000"/>
          </a:xfrm>
          <a:prstGeom prst="rect">
            <a:avLst/>
          </a:prstGeom>
          <a:solidFill>
            <a:schemeClr val="tx2">
              <a:lumMod val="10000"/>
              <a:lumOff val="90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766989"/>
          </a:xfrm>
        </p:spPr>
        <p:txBody>
          <a:bodyPr>
            <a:normAutofit/>
          </a:bodyPr>
          <a:lstStyle/>
          <a:p>
            <a:r>
              <a:rPr lang="en-GB" sz="3600" b="1" dirty="0">
                <a:latin typeface="Times New Roman" panose="02020603050405020304" pitchFamily="18" charset="0"/>
                <a:cs typeface="Times New Roman" panose="02020603050405020304" pitchFamily="18" charset="0"/>
              </a:rPr>
              <a:t>Support Plan according to Erikson's Theory</a:t>
            </a:r>
            <a:endParaRPr lang="en-US" sz="3600" dirty="0">
              <a:latin typeface="Times New Roman" panose="02020603050405020304" pitchFamily="18" charset="0"/>
              <a:cs typeface="Times New Roman" panose="02020603050405020304" pitchFamily="18" charset="0"/>
            </a:endParaRPr>
          </a:p>
        </p:txBody>
      </p:sp>
      <p:sp>
        <p:nvSpPr>
          <p:cNvPr id="4" name="Rectangle 3"/>
          <p:cNvSpPr/>
          <p:nvPr/>
        </p:nvSpPr>
        <p:spPr>
          <a:xfrm>
            <a:off x="8999220" y="2272092"/>
            <a:ext cx="3063240" cy="1676741"/>
          </a:xfrm>
          <a:prstGeom prst="rect">
            <a:avLst/>
          </a:prstGeom>
        </p:spPr>
        <p:txBody>
          <a:bodyPr wrap="square">
            <a:spAutoFit/>
          </a:bodyPr>
          <a:lstStyle/>
          <a:p>
            <a:pPr>
              <a:lnSpc>
                <a:spcPct val="107000"/>
              </a:lnSpc>
              <a:spcAft>
                <a:spcPts val="800"/>
              </a:spcAft>
            </a:pPr>
            <a:r>
              <a:rPr lang="en-GB" b="1" dirty="0">
                <a:latin typeface="Times New Roman" panose="02020603050405020304" pitchFamily="18" charset="0"/>
                <a:ea typeface="Calibri" panose="020F0502020204030204" pitchFamily="34" charset="0"/>
                <a:cs typeface="Times New Roman" panose="02020603050405020304" pitchFamily="18" charset="0"/>
              </a:rPr>
              <a:t>Multi-agency approach</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Health visitor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Speech and Language Therapist (SALT)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Early Help Team </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396240" y="2272093"/>
            <a:ext cx="3566160" cy="2771015"/>
          </a:xfrm>
          <a:prstGeom prst="rect">
            <a:avLst/>
          </a:prstGeom>
        </p:spPr>
        <p:txBody>
          <a:bodyPr wrap="square">
            <a:spAutoFit/>
          </a:bodyPr>
          <a:lstStyle/>
          <a:p>
            <a:pPr>
              <a:lnSpc>
                <a:spcPct val="107000"/>
              </a:lnSpc>
              <a:spcAft>
                <a:spcPts val="800"/>
              </a:spcAft>
            </a:pPr>
            <a:r>
              <a:rPr lang="en-GB" b="1" dirty="0">
                <a:latin typeface="Times New Roman" panose="02020603050405020304" pitchFamily="18" charset="0"/>
                <a:ea typeface="Calibri" panose="020F0502020204030204" pitchFamily="34" charset="0"/>
                <a:cs typeface="Times New Roman" panose="02020603050405020304" pitchFamily="18" charset="0"/>
              </a:rPr>
              <a:t>Build emotional security</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Consistent key worker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Predictable daily routines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Gradual separation support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b="1" dirty="0">
                <a:latin typeface="Times New Roman" panose="02020603050405020304" pitchFamily="18" charset="0"/>
                <a:ea typeface="Calibri" panose="020F0502020204030204" pitchFamily="34" charset="0"/>
                <a:cs typeface="Times New Roman" panose="02020603050405020304" pitchFamily="18" charset="0"/>
              </a:rPr>
              <a:t>Develop independence</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Child-led activities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Positive encouragement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Age-appropriate responsibilities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8" name="Rectangle 7"/>
          <p:cNvSpPr/>
          <p:nvPr/>
        </p:nvSpPr>
        <p:spPr>
          <a:xfrm>
            <a:off x="4351020" y="2272092"/>
            <a:ext cx="4259580" cy="2771015"/>
          </a:xfrm>
          <a:prstGeom prst="rect">
            <a:avLst/>
          </a:prstGeom>
        </p:spPr>
        <p:txBody>
          <a:bodyPr wrap="square">
            <a:spAutoFit/>
          </a:bodyPr>
          <a:lstStyle/>
          <a:p>
            <a:pPr>
              <a:lnSpc>
                <a:spcPct val="107000"/>
              </a:lnSpc>
              <a:spcAft>
                <a:spcPts val="800"/>
              </a:spcAft>
            </a:pPr>
            <a:r>
              <a:rPr lang="en-GB" b="1" dirty="0">
                <a:latin typeface="Times New Roman" panose="02020603050405020304" pitchFamily="18" charset="0"/>
                <a:ea typeface="Calibri" panose="020F0502020204030204" pitchFamily="34" charset="0"/>
                <a:cs typeface="Times New Roman" panose="02020603050405020304" pitchFamily="18" charset="0"/>
              </a:rPr>
              <a:t>Strengthen communication</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Storytelling and conversations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Play-based language activities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Peer interaction opportunities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b="1" dirty="0">
                <a:latin typeface="Times New Roman" panose="02020603050405020304" pitchFamily="18" charset="0"/>
                <a:ea typeface="Calibri" panose="020F0502020204030204" pitchFamily="34" charset="0"/>
                <a:cs typeface="Times New Roman" panose="02020603050405020304" pitchFamily="18" charset="0"/>
              </a:rPr>
              <a:t>Support the family</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Parent wellbeing services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Positive parenting guidance </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dirty="0">
                <a:latin typeface="Times New Roman" panose="02020603050405020304" pitchFamily="18" charset="0"/>
                <a:ea typeface="Calibri" panose="020F0502020204030204" pitchFamily="34" charset="0"/>
                <a:cs typeface="Times New Roman" panose="02020603050405020304" pitchFamily="18" charset="0"/>
              </a:rPr>
              <a:t>Regular home–centre communication </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9" name="Rectangle 8"/>
          <p:cNvSpPr/>
          <p:nvPr/>
        </p:nvSpPr>
        <p:spPr>
          <a:xfrm>
            <a:off x="1082040" y="5523513"/>
            <a:ext cx="9235440" cy="1084015"/>
          </a:xfrm>
          <a:prstGeom prst="rect">
            <a:avLst/>
          </a:prstGeom>
        </p:spPr>
        <p:txBody>
          <a:bodyPr wrap="square">
            <a:spAutoFit/>
          </a:bodyPr>
          <a:lstStyle/>
          <a:p>
            <a:pPr>
              <a:lnSpc>
                <a:spcPct val="107000"/>
              </a:lnSpc>
              <a:spcAft>
                <a:spcPts val="800"/>
              </a:spcAft>
            </a:pPr>
            <a:r>
              <a:rPr lang="en-GB" b="1" dirty="0">
                <a:latin typeface="Times New Roman" panose="02020603050405020304" pitchFamily="18" charset="0"/>
                <a:ea typeface="Calibri" panose="020F0502020204030204" pitchFamily="34" charset="0"/>
                <a:cs typeface="Times New Roman" panose="02020603050405020304" pitchFamily="18" charset="0"/>
              </a:rPr>
              <a:t>Theory link</a:t>
            </a:r>
            <a:endParaRPr lang="en-US"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Positive relationships lead to effective solution to Initiative vs Guilt and enhance psychosocial competence.</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Rectangle 9"/>
          <p:cNvSpPr/>
          <p:nvPr/>
        </p:nvSpPr>
        <p:spPr>
          <a:xfrm>
            <a:off x="8046720" y="6584527"/>
            <a:ext cx="4145280" cy="273473"/>
          </a:xfrm>
          <a:prstGeom prst="rect">
            <a:avLst/>
          </a:prstGeom>
        </p:spPr>
        <p:txBody>
          <a:bodyPr wrap="square">
            <a:spAutoFit/>
          </a:bodyPr>
          <a:lstStyle/>
          <a:p>
            <a:pPr>
              <a:lnSpc>
                <a:spcPct val="107000"/>
              </a:lnSpc>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(Orenstein and Lewis, 2022; </a:t>
            </a:r>
            <a:r>
              <a:rPr lang="en-GB" sz="1100" dirty="0" err="1">
                <a:latin typeface="Times New Roman" panose="02020603050405020304" pitchFamily="18" charset="0"/>
                <a:ea typeface="Calibri" panose="020F0502020204030204" pitchFamily="34" charset="0"/>
                <a:cs typeface="Times New Roman" panose="02020603050405020304" pitchFamily="18" charset="0"/>
              </a:rPr>
              <a:t>Britto</a:t>
            </a:r>
            <a:r>
              <a:rPr lang="en-GB" sz="1100" dirty="0">
                <a:latin typeface="Times New Roman" panose="02020603050405020304" pitchFamily="18" charset="0"/>
                <a:ea typeface="Calibri" panose="020F0502020204030204" pitchFamily="34" charset="0"/>
                <a:cs typeface="Times New Roman" panose="02020603050405020304" pitchFamily="18" charset="0"/>
              </a:rPr>
              <a:t> et al., 2017; Morales et al., 2023)</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85772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01600" y="0"/>
            <a:ext cx="12293600" cy="6840325"/>
          </a:xfrm>
          <a:prstGeom prst="rect">
            <a:avLst/>
          </a:prstGeom>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50000" t="50000" r="50000" b="50000"/>
            </a:path>
            <a:tileRect/>
          </a:gra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36600" y="249012"/>
            <a:ext cx="10515600" cy="926646"/>
          </a:xfrm>
        </p:spPr>
        <p:txBody>
          <a:bodyPr>
            <a:normAutofit/>
          </a:bodyPr>
          <a:lstStyle/>
          <a:p>
            <a:r>
              <a:rPr lang="en-US" sz="3600" b="1" dirty="0">
                <a:latin typeface="Times New Roman" panose="02020603050405020304" pitchFamily="18" charset="0"/>
                <a:cs typeface="Times New Roman" panose="02020603050405020304" pitchFamily="18" charset="0"/>
              </a:rPr>
              <a:t>Evidence-Based Early Years Interventions</a:t>
            </a:r>
          </a:p>
        </p:txBody>
      </p:sp>
      <p:graphicFrame>
        <p:nvGraphicFramePr>
          <p:cNvPr id="5" name="Diagram 4"/>
          <p:cNvGraphicFramePr/>
          <p:nvPr>
            <p:extLst>
              <p:ext uri="{D42A27DB-BD31-4B8C-83A1-F6EECF244321}">
                <p14:modId xmlns:p14="http://schemas.microsoft.com/office/powerpoint/2010/main" val="43319132"/>
              </p:ext>
            </p:extLst>
          </p:nvPr>
        </p:nvGraphicFramePr>
        <p:xfrm>
          <a:off x="302985" y="1654629"/>
          <a:ext cx="11584215" cy="39333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819149" y="5831581"/>
            <a:ext cx="10551886" cy="368755"/>
          </a:xfrm>
          <a:prstGeom prst="rect">
            <a:avLst/>
          </a:prstGeom>
        </p:spPr>
        <p:txBody>
          <a:bodyPr wrap="square">
            <a:spAutoFit/>
          </a:bodyPr>
          <a:lstStyle/>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Initiative, confidence and long-term psychosocial wellbeing are reinforced by positive social experiences.</a:t>
            </a:r>
            <a:endParaRPr lang="en-US"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Rectangle 6"/>
          <p:cNvSpPr/>
          <p:nvPr/>
        </p:nvSpPr>
        <p:spPr>
          <a:xfrm>
            <a:off x="7489371" y="6566852"/>
            <a:ext cx="4702629" cy="273473"/>
          </a:xfrm>
          <a:prstGeom prst="rect">
            <a:avLst/>
          </a:prstGeom>
        </p:spPr>
        <p:txBody>
          <a:bodyPr wrap="square">
            <a:spAutoFit/>
          </a:bodyPr>
          <a:lstStyle/>
          <a:p>
            <a:pPr>
              <a:lnSpc>
                <a:spcPct val="107000"/>
              </a:lnSpc>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(Orenstein and Lewis, 2022;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Aghaziarati</a:t>
            </a:r>
            <a:r>
              <a:rPr lang="en-GB" sz="1100" dirty="0">
                <a:latin typeface="Times New Roman" panose="02020603050405020304" pitchFamily="18" charset="0"/>
                <a:ea typeface="Calibri" panose="020F0502020204030204" pitchFamily="34" charset="0"/>
                <a:cs typeface="Times New Roman" panose="02020603050405020304" pitchFamily="18" charset="0"/>
              </a:rPr>
              <a:t> and </a:t>
            </a:r>
            <a:r>
              <a:rPr lang="en-GB" sz="1100" dirty="0" err="1">
                <a:latin typeface="Times New Roman" panose="02020603050405020304" pitchFamily="18" charset="0"/>
                <a:ea typeface="Calibri" panose="020F0502020204030204" pitchFamily="34" charset="0"/>
                <a:cs typeface="Times New Roman" panose="02020603050405020304" pitchFamily="18" charset="0"/>
              </a:rPr>
              <a:t>Nejatifar</a:t>
            </a:r>
            <a:r>
              <a:rPr lang="en-GB" sz="1100" dirty="0">
                <a:latin typeface="Times New Roman" panose="02020603050405020304" pitchFamily="18" charset="0"/>
                <a:ea typeface="Calibri" panose="020F0502020204030204" pitchFamily="34" charset="0"/>
                <a:cs typeface="Times New Roman" panose="02020603050405020304" pitchFamily="18" charset="0"/>
              </a:rPr>
              <a:t>, 2023; </a:t>
            </a:r>
            <a:r>
              <a:rPr lang="en-GB" sz="1100" dirty="0" err="1">
                <a:latin typeface="Times New Roman" panose="02020603050405020304" pitchFamily="18" charset="0"/>
                <a:ea typeface="Calibri" panose="020F0502020204030204" pitchFamily="34" charset="0"/>
                <a:cs typeface="Times New Roman" panose="02020603050405020304" pitchFamily="18" charset="0"/>
              </a:rPr>
              <a:t>Britto</a:t>
            </a:r>
            <a:r>
              <a:rPr lang="en-GB" sz="1100" dirty="0">
                <a:latin typeface="Times New Roman" panose="02020603050405020304" pitchFamily="18" charset="0"/>
                <a:ea typeface="Calibri" panose="020F0502020204030204" pitchFamily="34" charset="0"/>
                <a:cs typeface="Times New Roman" panose="02020603050405020304" pitchFamily="18" charset="0"/>
              </a:rPr>
              <a:t> et al., 2017)</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53263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0"/>
            <a:ext cx="12192000" cy="6858000"/>
          </a:xfrm>
          <a:prstGeom prst="rect">
            <a:avLst/>
          </a:prstGeom>
          <a:blipFill>
            <a:blip r:embed="rId3"/>
            <a:tile tx="0" ty="0" sx="100000" sy="100000" flip="none" algn="tl"/>
          </a:blipFill>
          <a:scene3d>
            <a:camera prst="orthographicFront"/>
            <a:lightRig rig="threePt" dir="t"/>
          </a:scene3d>
          <a:sp3d>
            <a:bevelT/>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149593"/>
            <a:ext cx="10515600" cy="883104"/>
          </a:xfrm>
        </p:spPr>
        <p:txBody>
          <a:bodyPr>
            <a:normAutofit/>
          </a:bodyPr>
          <a:lstStyle/>
          <a:p>
            <a:r>
              <a:rPr lang="en-US" sz="3600" b="1" dirty="0">
                <a:latin typeface="Times New Roman" panose="02020603050405020304" pitchFamily="18" charset="0"/>
                <a:cs typeface="Times New Roman" panose="02020603050405020304" pitchFamily="18" charset="0"/>
              </a:rPr>
              <a:t>Critical Evaluation of Erikson's Theory </a:t>
            </a:r>
            <a:endParaRPr lang="en-US" sz="3600" dirty="0">
              <a:latin typeface="Times New Roman" panose="02020603050405020304" pitchFamily="18" charset="0"/>
              <a:cs typeface="Times New Roman" panose="02020603050405020304" pitchFamily="18" charset="0"/>
            </a:endParaRPr>
          </a:p>
        </p:txBody>
      </p:sp>
      <p:sp>
        <p:nvSpPr>
          <p:cNvPr id="4" name="Rectangle 3"/>
          <p:cNvSpPr/>
          <p:nvPr/>
        </p:nvSpPr>
        <p:spPr>
          <a:xfrm>
            <a:off x="174171" y="1493540"/>
            <a:ext cx="5921829" cy="5065485"/>
          </a:xfrm>
          <a:prstGeom prst="rect">
            <a:avLst/>
          </a:prstGeom>
          <a:solidFill>
            <a:schemeClr val="bg1">
              <a:lumMod val="95000"/>
            </a:schemeClr>
          </a:solidFill>
        </p:spPr>
        <p:txBody>
          <a:bodyPr wrap="square" numCol="2">
            <a:spAutoFit/>
          </a:bodyPr>
          <a:lstStyle/>
          <a:p>
            <a:pPr>
              <a:lnSpc>
                <a:spcPct val="107000"/>
              </a:lnSpc>
              <a:spcAft>
                <a:spcPts val="800"/>
              </a:spcAft>
            </a:pPr>
            <a:r>
              <a:rPr lang="en-GB" sz="2000" b="1" dirty="0">
                <a:latin typeface="Times New Roman" panose="02020603050405020304" pitchFamily="18" charset="0"/>
                <a:ea typeface="Calibri" panose="020F0502020204030204" pitchFamily="34" charset="0"/>
                <a:cs typeface="Times New Roman" panose="02020603050405020304" pitchFamily="18" charset="0"/>
              </a:rPr>
              <a:t>Strengths</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Describes social and emotional lifelong development. </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Emphasises the significance of early relationship and caregiving</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Upholds the strengths-based and child centred practice </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Helpful in planning Early Help and multi-agency working</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2000" b="1" dirty="0">
                <a:latin typeface="Times New Roman" panose="02020603050405020304" pitchFamily="18" charset="0"/>
                <a:ea typeface="Calibri" panose="020F0502020204030204" pitchFamily="34" charset="0"/>
                <a:cs typeface="Times New Roman" panose="02020603050405020304" pitchFamily="18" charset="0"/>
              </a:rPr>
              <a:t>Limitations</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Stages can be simplistic about the development of children </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Minimal description of the biological and neurological mechanisms</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Less focus on cultural differences and family variation</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Development may not follow fixed stages </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6995886" y="1480458"/>
            <a:ext cx="4992914" cy="5091650"/>
          </a:xfrm>
          <a:prstGeom prst="rect">
            <a:avLst/>
          </a:prstGeom>
          <a:solidFill>
            <a:schemeClr val="bg1">
              <a:lumMod val="95000"/>
            </a:schemeClr>
          </a:solidFill>
        </p:spPr>
        <p:txBody>
          <a:bodyPr wrap="square">
            <a:spAutoFit/>
          </a:bodyPr>
          <a:lstStyle/>
          <a:p>
            <a:pPr>
              <a:lnSpc>
                <a:spcPct val="107000"/>
              </a:lnSpc>
              <a:spcAft>
                <a:spcPts val="800"/>
              </a:spcAft>
            </a:pPr>
            <a:r>
              <a:rPr lang="en-GB" sz="2000" b="1" dirty="0">
                <a:latin typeface="Times New Roman" panose="02020603050405020304" pitchFamily="18" charset="0"/>
                <a:ea typeface="Calibri" panose="020F0502020204030204" pitchFamily="34" charset="0"/>
                <a:cs typeface="Times New Roman" panose="02020603050405020304" pitchFamily="18" charset="0"/>
              </a:rPr>
              <a:t>Application to London</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Flexible when combined with culturally responsive and trauma-informed practice  </a:t>
            </a: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Calibri" panose="020F0502020204030204" pitchFamily="34" charset="0"/>
              <a:buChar char="•"/>
            </a:pPr>
            <a:r>
              <a:rPr lang="en-GB" sz="2000" dirty="0">
                <a:latin typeface="Times New Roman" panose="02020603050405020304" pitchFamily="18" charset="0"/>
                <a:ea typeface="Calibri" panose="020F0502020204030204" pitchFamily="34" charset="0"/>
                <a:cs typeface="Times New Roman" panose="02020603050405020304" pitchFamily="18" charset="0"/>
              </a:rPr>
              <a:t>Should be integrated with other theories of development</a:t>
            </a:r>
          </a:p>
          <a:p>
            <a:pPr marL="342900" lvl="0" indent="-342900">
              <a:lnSpc>
                <a:spcPct val="107000"/>
              </a:lnSpc>
              <a:spcAft>
                <a:spcPts val="800"/>
              </a:spcAft>
              <a:buFont typeface="Calibri" panose="020F0502020204030204" pitchFamily="34" charset="0"/>
              <a:buChar char="•"/>
            </a:pP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latin typeface="Times New Roman" panose="02020603050405020304" pitchFamily="18" charset="0"/>
                <a:ea typeface="Calibri" panose="020F0502020204030204" pitchFamily="34" charset="0"/>
                <a:cs typeface="Times New Roman" panose="02020603050405020304" pitchFamily="18" charset="0"/>
              </a:rPr>
              <a:t>Erikson is a useful framework, yet the practitioners ought to consider it along with modern evidence and comprehensive evaluation.</a:t>
            </a:r>
          </a:p>
          <a:p>
            <a:pPr>
              <a:lnSpc>
                <a:spcPct val="107000"/>
              </a:lnSpc>
              <a:spcAft>
                <a:spcPts val="800"/>
              </a:spcAft>
            </a:pPr>
            <a:endParaRPr lang="en-US" sz="2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6" name="Rectangle 5"/>
          <p:cNvSpPr/>
          <p:nvPr/>
        </p:nvSpPr>
        <p:spPr>
          <a:xfrm>
            <a:off x="7536543" y="6584527"/>
            <a:ext cx="4655457" cy="273473"/>
          </a:xfrm>
          <a:prstGeom prst="rect">
            <a:avLst/>
          </a:prstGeom>
        </p:spPr>
        <p:txBody>
          <a:bodyPr wrap="square">
            <a:spAutoFit/>
          </a:bodyPr>
          <a:lstStyle/>
          <a:p>
            <a:pPr>
              <a:lnSpc>
                <a:spcPct val="107000"/>
              </a:lnSpc>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(Orenstein and Lewis, 2022; Montgomery and Arnett, 2015; </a:t>
            </a:r>
            <a:r>
              <a:rPr lang="en-GB" sz="1100" dirty="0" err="1">
                <a:latin typeface="Times New Roman" panose="02020603050405020304" pitchFamily="18" charset="0"/>
                <a:ea typeface="Calibri" panose="020F0502020204030204" pitchFamily="34" charset="0"/>
                <a:cs typeface="Times New Roman" panose="02020603050405020304" pitchFamily="18" charset="0"/>
              </a:rPr>
              <a:t>Alpuğan</a:t>
            </a:r>
            <a:r>
              <a:rPr lang="en-GB" sz="1100" dirty="0">
                <a:latin typeface="Times New Roman" panose="02020603050405020304" pitchFamily="18" charset="0"/>
                <a:ea typeface="Calibri" panose="020F0502020204030204" pitchFamily="34" charset="0"/>
                <a:cs typeface="Times New Roman" panose="02020603050405020304" pitchFamily="18" charset="0"/>
              </a:rPr>
              <a:t>, 2024)</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743559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0" y="0"/>
            <a:ext cx="12192000" cy="6858000"/>
          </a:xfrm>
          <a:prstGeom prst="rect">
            <a:avLst/>
          </a:prstGeom>
          <a:gradFill flip="none" rotWithShape="1">
            <a:gsLst>
              <a:gs pos="0">
                <a:schemeClr val="tx2">
                  <a:lumMod val="10000"/>
                  <a:lumOff val="90000"/>
                  <a:shade val="30000"/>
                  <a:satMod val="115000"/>
                </a:schemeClr>
              </a:gs>
              <a:gs pos="50000">
                <a:schemeClr val="tx2">
                  <a:lumMod val="10000"/>
                  <a:lumOff val="90000"/>
                  <a:shade val="67500"/>
                  <a:satMod val="115000"/>
                </a:schemeClr>
              </a:gs>
              <a:gs pos="100000">
                <a:schemeClr val="tx2">
                  <a:lumMod val="10000"/>
                  <a:lumOff val="90000"/>
                  <a:shade val="100000"/>
                  <a:satMod val="115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6"/>
            <a:ext cx="10515600" cy="1028246"/>
          </a:xfrm>
        </p:spPr>
        <p:txBody>
          <a:bodyPr>
            <a:normAutofit/>
          </a:bodyPr>
          <a:lstStyle/>
          <a:p>
            <a:r>
              <a:rPr lang="en-GB" sz="3600" b="1" dirty="0">
                <a:latin typeface="Times New Roman" panose="02020603050405020304" pitchFamily="18" charset="0"/>
                <a:cs typeface="Times New Roman" panose="02020603050405020304" pitchFamily="18" charset="0"/>
              </a:rPr>
              <a:t>Conclusion</a:t>
            </a:r>
            <a:endParaRPr lang="en-US" sz="3600"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6"/>
            <a:ext cx="9002486" cy="3297918"/>
          </a:xfrm>
          <a:prstGeom prst="round2SameRect">
            <a:avLst/>
          </a:prstGeom>
        </p:spPr>
        <p:txBody>
          <a:bodyPr>
            <a:normAutofit fontScale="92500" lnSpcReduction="10000"/>
          </a:bodyPr>
          <a:lstStyle/>
          <a:p>
            <a:pPr lvl="0">
              <a:buFont typeface="Wingdings" panose="05000000000000000000" pitchFamily="2" charset="2"/>
              <a:buChar char="Ø"/>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Early experiences of Isaac have affected his psychosocial development</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Erikson illustrates how disrupted relationships can influence the aspects of confidence, independence and social participation</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Both the biological and environmental factors influence development</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Early Intervention can enhance wellbeing and resilience</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Multi-agency collaboration and family support are needed</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a:p>
            <a:pPr lvl="0">
              <a:buFont typeface="Wingdings" panose="05000000000000000000" pitchFamily="2" charset="2"/>
              <a:buChar char="Ø"/>
            </a:pPr>
            <a:r>
              <a:rPr lang="en-GB" sz="2400" dirty="0">
                <a:solidFill>
                  <a:schemeClr val="tx1">
                    <a:lumMod val="95000"/>
                    <a:lumOff val="5000"/>
                  </a:schemeClr>
                </a:solidFill>
                <a:latin typeface="Times New Roman" panose="02020603050405020304" pitchFamily="18" charset="0"/>
                <a:cs typeface="Times New Roman" panose="02020603050405020304" pitchFamily="18" charset="0"/>
              </a:rPr>
              <a:t>Individual assessment should be informed by theory, rather than be substituted</a:t>
            </a:r>
            <a:endParaRPr lang="en-US" sz="2400" dirty="0">
              <a:solidFill>
                <a:schemeClr val="tx1">
                  <a:lumMod val="95000"/>
                  <a:lumOff val="5000"/>
                </a:schemeClr>
              </a:solidFill>
              <a:latin typeface="Times New Roman" panose="02020603050405020304" pitchFamily="18" charset="0"/>
              <a:cs typeface="Times New Roman" panose="02020603050405020304" pitchFamily="18" charset="0"/>
            </a:endParaRPr>
          </a:p>
        </p:txBody>
      </p:sp>
      <p:sp>
        <p:nvSpPr>
          <p:cNvPr id="4" name="Rectangle 3"/>
          <p:cNvSpPr/>
          <p:nvPr/>
        </p:nvSpPr>
        <p:spPr>
          <a:xfrm>
            <a:off x="711200" y="5213268"/>
            <a:ext cx="10972800" cy="816890"/>
          </a:xfrm>
          <a:prstGeom prst="rect">
            <a:avLst/>
          </a:prstGeom>
        </p:spPr>
        <p:txBody>
          <a:bodyPr wrap="square">
            <a:spAutoFit/>
          </a:bodyPr>
          <a:lstStyle/>
          <a:p>
            <a:pPr>
              <a:lnSpc>
                <a:spcPct val="107000"/>
              </a:lnSpc>
              <a:spcAft>
                <a:spcPts val="800"/>
              </a:spcAft>
            </a:pPr>
            <a:r>
              <a:rPr lang="en-GB" sz="2200" dirty="0">
                <a:solidFill>
                  <a:schemeClr val="tx1">
                    <a:lumMod val="95000"/>
                    <a:lumOff val="5000"/>
                  </a:schemeClr>
                </a:solidFill>
                <a:latin typeface="Times New Roman" panose="02020603050405020304" pitchFamily="18" charset="0"/>
                <a:ea typeface="Calibri" panose="020F0502020204030204" pitchFamily="34" charset="0"/>
                <a:cs typeface="Times New Roman" panose="02020603050405020304" pitchFamily="18" charset="0"/>
              </a:rPr>
              <a:t>Knowledge of psychosocial needs of children enables practitioners to offer timely, holistic and evidence-based support to promote healthy lifelong development</a:t>
            </a:r>
            <a:r>
              <a:rPr lang="en-GB" sz="2200" dirty="0">
                <a:latin typeface="Times New Roman" panose="02020603050405020304" pitchFamily="18" charset="0"/>
                <a:ea typeface="Calibri" panose="020F0502020204030204" pitchFamily="34" charset="0"/>
                <a:cs typeface="Times New Roman" panose="02020603050405020304" pitchFamily="18" charset="0"/>
              </a:rPr>
              <a:t>.</a:t>
            </a:r>
            <a:endParaRPr lang="en-US" sz="22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Rectangle 4"/>
          <p:cNvSpPr/>
          <p:nvPr/>
        </p:nvSpPr>
        <p:spPr>
          <a:xfrm>
            <a:off x="8040914" y="6477741"/>
            <a:ext cx="4151086" cy="273473"/>
          </a:xfrm>
          <a:prstGeom prst="rect">
            <a:avLst/>
          </a:prstGeom>
        </p:spPr>
        <p:txBody>
          <a:bodyPr wrap="square">
            <a:spAutoFit/>
          </a:bodyPr>
          <a:lstStyle/>
          <a:p>
            <a:pPr>
              <a:lnSpc>
                <a:spcPct val="107000"/>
              </a:lnSpc>
              <a:spcAft>
                <a:spcPts val="800"/>
              </a:spcAft>
            </a:pPr>
            <a:r>
              <a:rPr lang="en-GB" sz="1100" dirty="0">
                <a:latin typeface="Times New Roman" panose="02020603050405020304" pitchFamily="18" charset="0"/>
                <a:ea typeface="Calibri" panose="020F0502020204030204" pitchFamily="34" charset="0"/>
                <a:cs typeface="Times New Roman" panose="02020603050405020304" pitchFamily="18" charset="0"/>
              </a:rPr>
              <a:t>(Orenstein and Lewis, 2022; </a:t>
            </a:r>
            <a:r>
              <a:rPr lang="en-GB" sz="1100" dirty="0" err="1">
                <a:latin typeface="Times New Roman" panose="02020603050405020304" pitchFamily="18" charset="0"/>
                <a:ea typeface="Calibri" panose="020F0502020204030204" pitchFamily="34" charset="0"/>
                <a:cs typeface="Times New Roman" panose="02020603050405020304" pitchFamily="18" charset="0"/>
              </a:rPr>
              <a:t>Britto</a:t>
            </a:r>
            <a:r>
              <a:rPr lang="en-GB" sz="1100" dirty="0">
                <a:latin typeface="Times New Roman" panose="02020603050405020304" pitchFamily="18" charset="0"/>
                <a:ea typeface="Calibri" panose="020F0502020204030204" pitchFamily="34" charset="0"/>
                <a:cs typeface="Times New Roman" panose="02020603050405020304" pitchFamily="18" charset="0"/>
              </a:rPr>
              <a:t> et al., 2017; Morales et al., 2023)</a:t>
            </a:r>
            <a:endParaRPr lang="en-US" sz="11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56719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a:xfrm>
            <a:off x="651588" y="108792"/>
            <a:ext cx="10515600" cy="1325563"/>
          </a:xfrm>
        </p:spPr>
        <p:txBody>
          <a:bodyPr>
            <a:normAutofit/>
          </a:bodyPr>
          <a:lstStyle/>
          <a:p>
            <a:r>
              <a:rPr lang="en-GB" sz="36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a:xfrm>
            <a:off x="359764" y="1753848"/>
            <a:ext cx="11512446" cy="4691921"/>
          </a:xfrm>
        </p:spPr>
        <p:txBody>
          <a:bodyPr>
            <a:noAutofit/>
          </a:bodyPr>
          <a:lstStyle/>
          <a:p>
            <a:pPr marL="342900" lvl="0" indent="-342900">
              <a:buFont typeface="+mj-lt"/>
              <a:buAutoNum type="arabicPeriod"/>
            </a:pPr>
            <a:r>
              <a:rPr lang="en-US" sz="1600" dirty="0" err="1">
                <a:latin typeface="Times New Roman" panose="02020603050405020304" pitchFamily="18" charset="0"/>
                <a:cs typeface="Times New Roman" panose="02020603050405020304" pitchFamily="18" charset="0"/>
              </a:rPr>
              <a:t>Britto</a:t>
            </a:r>
            <a:r>
              <a:rPr lang="en-US" sz="1600" dirty="0">
                <a:latin typeface="Times New Roman" panose="02020603050405020304" pitchFamily="18" charset="0"/>
                <a:cs typeface="Times New Roman" panose="02020603050405020304" pitchFamily="18" charset="0"/>
              </a:rPr>
              <a:t>, P.R., Lye, S.J., </a:t>
            </a:r>
            <a:r>
              <a:rPr lang="en-US" sz="1600" dirty="0" err="1">
                <a:latin typeface="Times New Roman" panose="02020603050405020304" pitchFamily="18" charset="0"/>
                <a:cs typeface="Times New Roman" panose="02020603050405020304" pitchFamily="18" charset="0"/>
              </a:rPr>
              <a:t>Proulx</a:t>
            </a:r>
            <a:r>
              <a:rPr lang="en-US" sz="1600" dirty="0">
                <a:latin typeface="Times New Roman" panose="02020603050405020304" pitchFamily="18" charset="0"/>
                <a:cs typeface="Times New Roman" panose="02020603050405020304" pitchFamily="18" charset="0"/>
              </a:rPr>
              <a:t>, K., Yousafzai, A.K., Matthews, S.G., </a:t>
            </a:r>
            <a:r>
              <a:rPr lang="en-US" sz="1600" dirty="0" err="1">
                <a:latin typeface="Times New Roman" panose="02020603050405020304" pitchFamily="18" charset="0"/>
                <a:cs typeface="Times New Roman" panose="02020603050405020304" pitchFamily="18" charset="0"/>
              </a:rPr>
              <a:t>Vaivada</a:t>
            </a:r>
            <a:r>
              <a:rPr lang="en-US" sz="1600" dirty="0">
                <a:latin typeface="Times New Roman" panose="02020603050405020304" pitchFamily="18" charset="0"/>
                <a:cs typeface="Times New Roman" panose="02020603050405020304" pitchFamily="18" charset="0"/>
              </a:rPr>
              <a:t>, T., Perez-Escamilla, R., Rao, N., </a:t>
            </a:r>
            <a:r>
              <a:rPr lang="en-US" sz="1600" dirty="0" err="1">
                <a:latin typeface="Times New Roman" panose="02020603050405020304" pitchFamily="18" charset="0"/>
                <a:cs typeface="Times New Roman" panose="02020603050405020304" pitchFamily="18" charset="0"/>
              </a:rPr>
              <a:t>Ip</a:t>
            </a:r>
            <a:r>
              <a:rPr lang="en-US" sz="1600" dirty="0">
                <a:latin typeface="Times New Roman" panose="02020603050405020304" pitchFamily="18" charset="0"/>
                <a:cs typeface="Times New Roman" panose="02020603050405020304" pitchFamily="18" charset="0"/>
              </a:rPr>
              <a:t>, P., Fernald, L.C. and MacMillan, H. (2017) Nurturing care: promoting early childhood development. </a:t>
            </a:r>
            <a:r>
              <a:rPr lang="en-US" sz="1600" i="1" dirty="0">
                <a:latin typeface="Times New Roman" panose="02020603050405020304" pitchFamily="18" charset="0"/>
                <a:cs typeface="Times New Roman" panose="02020603050405020304" pitchFamily="18" charset="0"/>
              </a:rPr>
              <a:t>The lancet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389</a:t>
            </a:r>
            <a:r>
              <a:rPr lang="en-US" sz="1600" dirty="0">
                <a:latin typeface="Times New Roman" panose="02020603050405020304" pitchFamily="18" charset="0"/>
                <a:cs typeface="Times New Roman" panose="02020603050405020304" pitchFamily="18" charset="0"/>
              </a:rPr>
              <a:t>(10064), pp.91-102.</a:t>
            </a:r>
          </a:p>
          <a:p>
            <a:pPr marL="342900" lvl="0" indent="-342900">
              <a:buFont typeface="+mj-lt"/>
              <a:buAutoNum type="arabicPeriod"/>
            </a:pPr>
            <a:r>
              <a:rPr lang="en-US" sz="1600" dirty="0" err="1">
                <a:latin typeface="Times New Roman" panose="02020603050405020304" pitchFamily="18" charset="0"/>
                <a:cs typeface="Times New Roman" panose="02020603050405020304" pitchFamily="18" charset="0"/>
              </a:rPr>
              <a:t>Junge</a:t>
            </a:r>
            <a:r>
              <a:rPr lang="en-US" sz="1600" dirty="0">
                <a:latin typeface="Times New Roman" panose="02020603050405020304" pitchFamily="18" charset="0"/>
                <a:cs typeface="Times New Roman" panose="02020603050405020304" pitchFamily="18" charset="0"/>
              </a:rPr>
              <a:t>, C., </a:t>
            </a:r>
            <a:r>
              <a:rPr lang="en-US" sz="1600" dirty="0" err="1">
                <a:latin typeface="Times New Roman" panose="02020603050405020304" pitchFamily="18" charset="0"/>
                <a:cs typeface="Times New Roman" panose="02020603050405020304" pitchFamily="18" charset="0"/>
              </a:rPr>
              <a:t>Garthus-Niegel</a:t>
            </a:r>
            <a:r>
              <a:rPr lang="en-US" sz="1600" dirty="0">
                <a:latin typeface="Times New Roman" panose="02020603050405020304" pitchFamily="18" charset="0"/>
                <a:cs typeface="Times New Roman" panose="02020603050405020304" pitchFamily="18" charset="0"/>
              </a:rPr>
              <a:t>, S., </a:t>
            </a:r>
            <a:r>
              <a:rPr lang="en-US" sz="1600" dirty="0" err="1">
                <a:latin typeface="Times New Roman" panose="02020603050405020304" pitchFamily="18" charset="0"/>
                <a:cs typeface="Times New Roman" panose="02020603050405020304" pitchFamily="18" charset="0"/>
              </a:rPr>
              <a:t>Slinning</a:t>
            </a:r>
            <a:r>
              <a:rPr lang="en-US" sz="1600" dirty="0">
                <a:latin typeface="Times New Roman" panose="02020603050405020304" pitchFamily="18" charset="0"/>
                <a:cs typeface="Times New Roman" panose="02020603050405020304" pitchFamily="18" charset="0"/>
              </a:rPr>
              <a:t>, K., </a:t>
            </a:r>
            <a:r>
              <a:rPr lang="en-US" sz="1600" dirty="0" err="1">
                <a:latin typeface="Times New Roman" panose="02020603050405020304" pitchFamily="18" charset="0"/>
                <a:cs typeface="Times New Roman" panose="02020603050405020304" pitchFamily="18" charset="0"/>
              </a:rPr>
              <a:t>Polte</a:t>
            </a:r>
            <a:r>
              <a:rPr lang="en-US" sz="1600" dirty="0">
                <a:latin typeface="Times New Roman" panose="02020603050405020304" pitchFamily="18" charset="0"/>
                <a:cs typeface="Times New Roman" panose="02020603050405020304" pitchFamily="18" charset="0"/>
              </a:rPr>
              <a:t>, C., </a:t>
            </a:r>
            <a:r>
              <a:rPr lang="en-US" sz="1600" dirty="0" err="1">
                <a:latin typeface="Times New Roman" panose="02020603050405020304" pitchFamily="18" charset="0"/>
                <a:cs typeface="Times New Roman" panose="02020603050405020304" pitchFamily="18" charset="0"/>
              </a:rPr>
              <a:t>Simonsen</a:t>
            </a:r>
            <a:r>
              <a:rPr lang="en-US" sz="1600" dirty="0">
                <a:latin typeface="Times New Roman" panose="02020603050405020304" pitchFamily="18" charset="0"/>
                <a:cs typeface="Times New Roman" panose="02020603050405020304" pitchFamily="18" charset="0"/>
              </a:rPr>
              <a:t>, T.B. and Eberhard-Gran, M. (2017) The impact of perinatal depression on children’s social-emotional development: a longitudinal study. </a:t>
            </a:r>
            <a:r>
              <a:rPr lang="en-US" sz="1600" i="1" dirty="0">
                <a:latin typeface="Times New Roman" panose="02020603050405020304" pitchFamily="18" charset="0"/>
                <a:cs typeface="Times New Roman" panose="02020603050405020304" pitchFamily="18" charset="0"/>
              </a:rPr>
              <a:t>Maternal and Child Health Journal</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21</a:t>
            </a:r>
            <a:r>
              <a:rPr lang="en-US" sz="1600" dirty="0">
                <a:latin typeface="Times New Roman" panose="02020603050405020304" pitchFamily="18" charset="0"/>
                <a:cs typeface="Times New Roman" panose="02020603050405020304" pitchFamily="18" charset="0"/>
              </a:rPr>
              <a:t>(3), pp.607-615.</a:t>
            </a:r>
          </a:p>
          <a:p>
            <a:pPr marL="342900" lvl="0" indent="-342900">
              <a:buFont typeface="+mj-lt"/>
              <a:buAutoNum type="arabicPeriod"/>
            </a:pPr>
            <a:r>
              <a:rPr lang="en-US" sz="1600" dirty="0">
                <a:latin typeface="Times New Roman" panose="02020603050405020304" pitchFamily="18" charset="0"/>
                <a:cs typeface="Times New Roman" panose="02020603050405020304" pitchFamily="18" charset="0"/>
              </a:rPr>
              <a:t>Morales, M.F., Girard, L.C., </a:t>
            </a:r>
            <a:r>
              <a:rPr lang="en-US" sz="1600" dirty="0" err="1">
                <a:latin typeface="Times New Roman" panose="02020603050405020304" pitchFamily="18" charset="0"/>
                <a:cs typeface="Times New Roman" panose="02020603050405020304" pitchFamily="18" charset="0"/>
              </a:rPr>
              <a:t>Raouna</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MacBeth</a:t>
            </a:r>
            <a:r>
              <a:rPr lang="en-US" sz="1600" dirty="0">
                <a:latin typeface="Times New Roman" panose="02020603050405020304" pitchFamily="18" charset="0"/>
                <a:cs typeface="Times New Roman" panose="02020603050405020304" pitchFamily="18" charset="0"/>
              </a:rPr>
              <a:t>, A. (2023) The association of different presentations of maternal depression with children’s socio-emotional development: A systematic review. </a:t>
            </a:r>
            <a:r>
              <a:rPr lang="en-US" sz="1600" i="1" dirty="0">
                <a:latin typeface="Times New Roman" panose="02020603050405020304" pitchFamily="18" charset="0"/>
                <a:cs typeface="Times New Roman" panose="02020603050405020304" pitchFamily="18" charset="0"/>
              </a:rPr>
              <a:t>PLOS Global Public Health</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3</a:t>
            </a:r>
            <a:r>
              <a:rPr lang="en-US" sz="1600" dirty="0">
                <a:latin typeface="Times New Roman" panose="02020603050405020304" pitchFamily="18" charset="0"/>
                <a:cs typeface="Times New Roman" panose="02020603050405020304" pitchFamily="18" charset="0"/>
              </a:rPr>
              <a:t>(2), p.e0001649.</a:t>
            </a:r>
          </a:p>
          <a:p>
            <a:pPr marL="342900" lvl="0" indent="-342900">
              <a:buFont typeface="+mj-lt"/>
              <a:buAutoNum type="arabicPeriod"/>
            </a:pPr>
            <a:r>
              <a:rPr lang="en-US" sz="1600" dirty="0">
                <a:latin typeface="Times New Roman" panose="02020603050405020304" pitchFamily="18" charset="0"/>
                <a:cs typeface="Times New Roman" panose="02020603050405020304" pitchFamily="18" charset="0"/>
              </a:rPr>
              <a:t>Orenstein, G.A. and Lewis, L. (2022) </a:t>
            </a:r>
            <a:r>
              <a:rPr lang="en-US" sz="1600" i="1" dirty="0">
                <a:latin typeface="Times New Roman" panose="02020603050405020304" pitchFamily="18" charset="0"/>
                <a:cs typeface="Times New Roman" panose="02020603050405020304" pitchFamily="18" charset="0"/>
              </a:rPr>
              <a:t>Erikson stages of psychosocial development</a:t>
            </a:r>
            <a:r>
              <a:rPr lang="en-US" sz="1600" dirty="0">
                <a:latin typeface="Times New Roman" panose="02020603050405020304" pitchFamily="18" charset="0"/>
                <a:cs typeface="Times New Roman" panose="02020603050405020304" pitchFamily="18" charset="0"/>
              </a:rPr>
              <a:t>. Treasure Island, FL: </a:t>
            </a:r>
            <a:r>
              <a:rPr lang="en-US" sz="1600" dirty="0" err="1">
                <a:latin typeface="Times New Roman" panose="02020603050405020304" pitchFamily="18" charset="0"/>
                <a:cs typeface="Times New Roman" panose="02020603050405020304" pitchFamily="18" charset="0"/>
              </a:rPr>
              <a:t>StatPearls</a:t>
            </a:r>
            <a:r>
              <a:rPr lang="en-US" sz="1600" dirty="0">
                <a:latin typeface="Times New Roman" panose="02020603050405020304" pitchFamily="18" charset="0"/>
                <a:cs typeface="Times New Roman" panose="02020603050405020304" pitchFamily="18" charset="0"/>
              </a:rPr>
              <a:t> Publishing</a:t>
            </a:r>
          </a:p>
          <a:p>
            <a:pPr marL="342900" lvl="0" indent="-342900">
              <a:buFont typeface="+mj-lt"/>
              <a:buAutoNum type="arabicPeriod"/>
            </a:pPr>
            <a:r>
              <a:rPr lang="en-US" sz="1600" dirty="0">
                <a:latin typeface="Times New Roman" panose="02020603050405020304" pitchFamily="18" charset="0"/>
                <a:cs typeface="Times New Roman" panose="02020603050405020304" pitchFamily="18" charset="0"/>
              </a:rPr>
              <a:t>Montgomery, M. and Arnett, J. (2015) Erikson’s young adulthood and emerging adulthood today. </a:t>
            </a:r>
            <a:r>
              <a:rPr lang="en-US" sz="1600" i="1" dirty="0">
                <a:latin typeface="Times New Roman" panose="02020603050405020304" pitchFamily="18" charset="0"/>
                <a:cs typeface="Times New Roman" panose="02020603050405020304" pitchFamily="18" charset="0"/>
              </a:rPr>
              <a:t>Journal of Child and Youth Care Work</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25</a:t>
            </a:r>
            <a:r>
              <a:rPr lang="en-US" sz="1600" dirty="0">
                <a:latin typeface="Times New Roman" panose="02020603050405020304" pitchFamily="18" charset="0"/>
                <a:cs typeface="Times New Roman" panose="02020603050405020304" pitchFamily="18" charset="0"/>
              </a:rPr>
              <a:t>, pp.206-213.</a:t>
            </a:r>
          </a:p>
          <a:p>
            <a:pPr marL="342900" lvl="0" indent="-342900">
              <a:buFont typeface="+mj-lt"/>
              <a:buAutoNum type="arabicPeriod"/>
            </a:pPr>
            <a:r>
              <a:rPr lang="en-US" sz="1600" dirty="0" err="1">
                <a:latin typeface="Times New Roman" panose="02020603050405020304" pitchFamily="18" charset="0"/>
                <a:cs typeface="Times New Roman" panose="02020603050405020304" pitchFamily="18" charset="0"/>
              </a:rPr>
              <a:t>Aghaziarati</a:t>
            </a:r>
            <a:r>
              <a:rPr lang="en-US" sz="1600" dirty="0">
                <a:latin typeface="Times New Roman" panose="02020603050405020304" pitchFamily="18" charset="0"/>
                <a:cs typeface="Times New Roman" panose="02020603050405020304" pitchFamily="18" charset="0"/>
              </a:rPr>
              <a:t>, A. and </a:t>
            </a:r>
            <a:r>
              <a:rPr lang="en-US" sz="1600" dirty="0" err="1">
                <a:latin typeface="Times New Roman" panose="02020603050405020304" pitchFamily="18" charset="0"/>
                <a:cs typeface="Times New Roman" panose="02020603050405020304" pitchFamily="18" charset="0"/>
              </a:rPr>
              <a:t>Nejatifar</a:t>
            </a:r>
            <a:r>
              <a:rPr lang="en-US" sz="1600" dirty="0">
                <a:latin typeface="Times New Roman" panose="02020603050405020304" pitchFamily="18" charset="0"/>
                <a:cs typeface="Times New Roman" panose="02020603050405020304" pitchFamily="18" charset="0"/>
              </a:rPr>
              <a:t>, S. (2023) Emotional development and regulation in children: A review of recent advances. </a:t>
            </a:r>
            <a:r>
              <a:rPr lang="en-US" sz="1600" i="1" dirty="0">
                <a:latin typeface="Times New Roman" panose="02020603050405020304" pitchFamily="18" charset="0"/>
                <a:cs typeface="Times New Roman" panose="02020603050405020304" pitchFamily="18" charset="0"/>
              </a:rPr>
              <a:t>KMAN Counseling &amp; Psychology Nexus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a:t>
            </a:r>
            <a:r>
              <a:rPr lang="en-US" sz="1600" dirty="0">
                <a:latin typeface="Times New Roman" panose="02020603050405020304" pitchFamily="18" charset="0"/>
                <a:cs typeface="Times New Roman" panose="02020603050405020304" pitchFamily="18" charset="0"/>
              </a:rPr>
              <a:t>(1), pp.118-25.</a:t>
            </a:r>
          </a:p>
          <a:p>
            <a:pPr marL="342900" lvl="0" indent="-342900">
              <a:buFont typeface="+mj-lt"/>
              <a:buAutoNum type="arabicPeriod"/>
            </a:pPr>
            <a:r>
              <a:rPr lang="en-GB" sz="1600" dirty="0" err="1">
                <a:latin typeface="Times New Roman" panose="02020603050405020304" pitchFamily="18" charset="0"/>
                <a:cs typeface="Times New Roman" panose="02020603050405020304" pitchFamily="18" charset="0"/>
              </a:rPr>
              <a:t>Shonkoff</a:t>
            </a:r>
            <a:r>
              <a:rPr lang="en-GB" sz="1600" dirty="0">
                <a:latin typeface="Times New Roman" panose="02020603050405020304" pitchFamily="18" charset="0"/>
                <a:cs typeface="Times New Roman" panose="02020603050405020304" pitchFamily="18" charset="0"/>
              </a:rPr>
              <a:t>, J.P. (2016) Capitalizing on advances in science to reduce the health consequences of early childhood adversity. </a:t>
            </a:r>
            <a:r>
              <a:rPr lang="en-US" sz="1600" i="1" dirty="0">
                <a:latin typeface="Times New Roman" panose="02020603050405020304" pitchFamily="18" charset="0"/>
                <a:cs typeface="Times New Roman" panose="02020603050405020304" pitchFamily="18" charset="0"/>
              </a:rPr>
              <a:t>JAMA pediatrics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170</a:t>
            </a:r>
            <a:r>
              <a:rPr lang="en-US" sz="1600" dirty="0">
                <a:latin typeface="Times New Roman" panose="02020603050405020304" pitchFamily="18" charset="0"/>
                <a:cs typeface="Times New Roman" panose="02020603050405020304" pitchFamily="18" charset="0"/>
              </a:rPr>
              <a:t>(10), pp.1003-1007.</a:t>
            </a:r>
          </a:p>
          <a:p>
            <a:pPr marL="342900" lvl="0" indent="-342900">
              <a:buFont typeface="+mj-lt"/>
              <a:buAutoNum type="arabicPeriod"/>
            </a:pPr>
            <a:r>
              <a:rPr lang="en-GB" sz="1600" dirty="0" err="1">
                <a:latin typeface="Times New Roman" panose="02020603050405020304" pitchFamily="18" charset="0"/>
                <a:cs typeface="Times New Roman" panose="02020603050405020304" pitchFamily="18" charset="0"/>
              </a:rPr>
              <a:t>Alpuğan</a:t>
            </a:r>
            <a:r>
              <a:rPr lang="en-GB" sz="1600" dirty="0">
                <a:latin typeface="Times New Roman" panose="02020603050405020304" pitchFamily="18" charset="0"/>
                <a:cs typeface="Times New Roman" panose="02020603050405020304" pitchFamily="18" charset="0"/>
              </a:rPr>
              <a:t>, Z. (2024) The impact of early childhood adversity on neurodevelopment: A comprehensive review. </a:t>
            </a:r>
            <a:r>
              <a:rPr lang="en-US" sz="1600" i="1" dirty="0">
                <a:latin typeface="Times New Roman" panose="02020603050405020304" pitchFamily="18" charset="0"/>
                <a:cs typeface="Times New Roman" panose="02020603050405020304" pitchFamily="18" charset="0"/>
              </a:rPr>
              <a:t>The Journal of Neurobehavioral Sciences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11</a:t>
            </a:r>
            <a:r>
              <a:rPr lang="en-US" sz="1600" dirty="0">
                <a:latin typeface="Times New Roman" panose="02020603050405020304" pitchFamily="18" charset="0"/>
                <a:cs typeface="Times New Roman" panose="02020603050405020304" pitchFamily="18" charset="0"/>
              </a:rPr>
              <a:t>(2), pp.45-59.</a:t>
            </a:r>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550</TotalTime>
  <Words>3849</Words>
  <Application>Microsoft Office PowerPoint</Application>
  <PresentationFormat>Widescreen</PresentationFormat>
  <Paragraphs>219</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Aptos</vt:lpstr>
      <vt:lpstr>Aptos Display</vt:lpstr>
      <vt:lpstr>Arial</vt:lpstr>
      <vt:lpstr>Calibri</vt:lpstr>
      <vt:lpstr>Symbol</vt:lpstr>
      <vt:lpstr>Times New Roman</vt:lpstr>
      <vt:lpstr>Wingdings</vt:lpstr>
      <vt:lpstr>Office Theme</vt:lpstr>
      <vt:lpstr>  Name: Ivana balogova ID: 1916775 </vt:lpstr>
      <vt:lpstr>Understanding Isaac's Early Development through Erikson's Psychosocial Theory</vt:lpstr>
      <vt:lpstr>Erikson's Theory of Psychosocial Development</vt:lpstr>
      <vt:lpstr>How Isaac's Experiences Affect Development</vt:lpstr>
      <vt:lpstr>Nature and Nurture in Isaac's Development</vt:lpstr>
      <vt:lpstr>Support Plan according to Erikson's Theory</vt:lpstr>
      <vt:lpstr>Evidence-Based Early Years Interventions</vt:lpstr>
      <vt:lpstr>Critical Evaluation of Erikson's Theory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number Lecturer’s name</dc:title>
  <dc:creator>Farah Wiita</dc:creator>
  <cp:lastModifiedBy>5560</cp:lastModifiedBy>
  <cp:revision>19</cp:revision>
  <dcterms:created xsi:type="dcterms:W3CDTF">2025-10-14T20:52:47Z</dcterms:created>
  <dcterms:modified xsi:type="dcterms:W3CDTF">2026-07-11T21:07:12Z</dcterms:modified>
</cp:coreProperties>
</file>