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4" autoAdjust="0"/>
    <p:restoredTop sz="48545" autoAdjust="0"/>
  </p:normalViewPr>
  <p:slideViewPr>
    <p:cSldViewPr snapToGrid="0">
      <p:cViewPr varScale="1">
        <p:scale>
          <a:sx n="38" d="100"/>
          <a:sy n="38" d="100"/>
        </p:scale>
        <p:origin x="288"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Jihadi Hasan" userId="f61939cad38f4929" providerId="LiveId" clId="{26E90339-E991-4818-81EA-C6B0CCF3D4E4}"/>
    <pc:docChg chg="modSld">
      <pc:chgData name="Md Jihadi Hasan" userId="f61939cad38f4929" providerId="LiveId" clId="{26E90339-E991-4818-81EA-C6B0CCF3D4E4}" dt="2025-12-07T06:45:28.679" v="11"/>
      <pc:docMkLst>
        <pc:docMk/>
      </pc:docMkLst>
      <pc:sldChg chg="modSp mod">
        <pc:chgData name="Md Jihadi Hasan" userId="f61939cad38f4929" providerId="LiveId" clId="{26E90339-E991-4818-81EA-C6B0CCF3D4E4}" dt="2025-12-07T06:45:28.679" v="11"/>
        <pc:sldMkLst>
          <pc:docMk/>
          <pc:sldMk cId="2997254488" sldId="256"/>
        </pc:sldMkLst>
        <pc:spChg chg="mod">
          <ac:chgData name="Md Jihadi Hasan" userId="f61939cad38f4929" providerId="LiveId" clId="{26E90339-E991-4818-81EA-C6B0CCF3D4E4}" dt="2025-12-07T06:45:28.679" v="11"/>
          <ac:spMkLst>
            <pc:docMk/>
            <pc:sldMk cId="2997254488" sldId="256"/>
            <ac:spMk id="3" creationId="{80D2E962-C56E-233E-FE55-E3E79E17716A}"/>
          </ac:spMkLst>
        </pc:spChg>
      </pc:sldChg>
      <pc:sldChg chg="modNotesTx">
        <pc:chgData name="Md Jihadi Hasan" userId="f61939cad38f4929" providerId="LiveId" clId="{26E90339-E991-4818-81EA-C6B0CCF3D4E4}" dt="2025-12-07T05:45:35.498" v="0" actId="20577"/>
        <pc:sldMkLst>
          <pc:docMk/>
          <pc:sldMk cId="1787302518" sldId="263"/>
        </pc:sldMkLst>
      </pc:sldChg>
      <pc:sldChg chg="addSp modSp">
        <pc:chgData name="Md Jihadi Hasan" userId="f61939cad38f4929" providerId="LiveId" clId="{26E90339-E991-4818-81EA-C6B0CCF3D4E4}" dt="2025-12-07T05:47:21.406" v="8" actId="1440"/>
        <pc:sldMkLst>
          <pc:docMk/>
          <pc:sldMk cId="2654079051" sldId="265"/>
        </pc:sldMkLst>
        <pc:picChg chg="add mod">
          <ac:chgData name="Md Jihadi Hasan" userId="f61939cad38f4929" providerId="LiveId" clId="{26E90339-E991-4818-81EA-C6B0CCF3D4E4}" dt="2025-12-07T05:47:21.406" v="8" actId="1440"/>
          <ac:picMkLst>
            <pc:docMk/>
            <pc:sldMk cId="2654079051" sldId="265"/>
            <ac:picMk id="9218" creationId="{5B222B98-24E2-C79F-9FEC-01DEDA843B7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27FAF2-5CA8-4E79-84F2-99A2D4068BF6}" type="datetimeFigureOut">
              <a:rPr lang="en-SG" smtClean="0"/>
              <a:t>7/12/2025</a:t>
            </a:fld>
            <a:endParaRPr lang="en-S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44CDF5-DAB2-43F7-A0CF-BA8B42C63947}" type="slidenum">
              <a:rPr lang="en-SG" smtClean="0"/>
              <a:t>‹#›</a:t>
            </a:fld>
            <a:endParaRPr lang="en-SG"/>
          </a:p>
        </p:txBody>
      </p:sp>
    </p:spTree>
    <p:extLst>
      <p:ext uri="{BB962C8B-B14F-4D97-AF65-F5344CB8AC3E}">
        <p14:creationId xmlns:p14="http://schemas.microsoft.com/office/powerpoint/2010/main" val="1235598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a:p>
        </p:txBody>
      </p:sp>
      <p:sp>
        <p:nvSpPr>
          <p:cNvPr id="4" name="Slide Number Placeholder 3"/>
          <p:cNvSpPr>
            <a:spLocks noGrp="1"/>
          </p:cNvSpPr>
          <p:nvPr>
            <p:ph type="sldNum" sz="quarter" idx="5"/>
          </p:nvPr>
        </p:nvSpPr>
        <p:spPr/>
        <p:txBody>
          <a:bodyPr/>
          <a:lstStyle/>
          <a:p>
            <a:fld id="{B844CDF5-DAB2-43F7-A0CF-BA8B42C63947}" type="slidenum">
              <a:rPr lang="en-SG" smtClean="0"/>
              <a:t>1</a:t>
            </a:fld>
            <a:endParaRPr lang="en-SG"/>
          </a:p>
        </p:txBody>
      </p:sp>
    </p:spTree>
    <p:extLst>
      <p:ext uri="{BB962C8B-B14F-4D97-AF65-F5344CB8AC3E}">
        <p14:creationId xmlns:p14="http://schemas.microsoft.com/office/powerpoint/2010/main" val="2959481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 presentation further outlines the capital needed, the startup expenses as well as the finances needed to start the franchise. Combined, they reveal the possibility and the strategic prospect of a Papa Johns franchise investment in the UK fast-food and delivery sector.</a:t>
            </a:r>
          </a:p>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2</a:t>
            </a:fld>
            <a:endParaRPr lang="en-SG"/>
          </a:p>
        </p:txBody>
      </p:sp>
    </p:spTree>
    <p:extLst>
      <p:ext uri="{BB962C8B-B14F-4D97-AF65-F5344CB8AC3E}">
        <p14:creationId xmlns:p14="http://schemas.microsoft.com/office/powerpoint/2010/main" val="1802713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 store will be run over various sale platforms such as walk-in orders, telephone orders, Papa Johns mobile application, and third-party sale platforms like Deliveroo, Uber Eats, and Just Eat.</a:t>
            </a:r>
          </a:p>
          <a:p>
            <a:r>
              <a:rPr lang="en-SG" sz="1200" b="1" kern="1200" dirty="0">
                <a:solidFill>
                  <a:schemeClr val="tx1"/>
                </a:solidFill>
                <a:effectLst/>
                <a:latin typeface="+mn-lt"/>
                <a:ea typeface="+mn-ea"/>
                <a:cs typeface="+mn-cs"/>
              </a:rPr>
              <a:t>Products and Services Offered</a:t>
            </a:r>
            <a:endParaRPr lang="en-SG" sz="1200" kern="1200" dirty="0">
              <a:solidFill>
                <a:schemeClr val="tx1"/>
              </a:solidFill>
              <a:effectLst/>
              <a:latin typeface="+mn-lt"/>
              <a:ea typeface="+mn-ea"/>
              <a:cs typeface="+mn-cs"/>
            </a:endParaRPr>
          </a:p>
          <a:p>
            <a:r>
              <a:rPr lang="en-SG" sz="1200" kern="1200" dirty="0">
                <a:solidFill>
                  <a:schemeClr val="tx1"/>
                </a:solidFill>
                <a:effectLst/>
                <a:latin typeface="+mn-lt"/>
                <a:ea typeface="+mn-ea"/>
                <a:cs typeface="+mn-cs"/>
              </a:rPr>
              <a:t>The restaurant will also have the typical menu of Papa John which will include freshly baked pizzas, topping options, chicken sides, potato wedges, garlic bread, desserts and cold drinks. There will also be promotional packages, meal discounts and offers based on value to draw in families, students and the locals to the franchise (Tien et al., 2019). The service model is fast-driven, convenient and aims at the quality of products as a takeaway and delivery-oriented franchise.</a:t>
            </a:r>
          </a:p>
        </p:txBody>
      </p:sp>
      <p:sp>
        <p:nvSpPr>
          <p:cNvPr id="4" name="Slide Number Placeholder 3"/>
          <p:cNvSpPr>
            <a:spLocks noGrp="1"/>
          </p:cNvSpPr>
          <p:nvPr>
            <p:ph type="sldNum" sz="quarter" idx="5"/>
          </p:nvPr>
        </p:nvSpPr>
        <p:spPr/>
        <p:txBody>
          <a:bodyPr/>
          <a:lstStyle/>
          <a:p>
            <a:fld id="{B844CDF5-DAB2-43F7-A0CF-BA8B42C63947}" type="slidenum">
              <a:rPr lang="en-SG" smtClean="0"/>
              <a:t>3</a:t>
            </a:fld>
            <a:endParaRPr lang="en-SG"/>
          </a:p>
        </p:txBody>
      </p:sp>
    </p:spTree>
    <p:extLst>
      <p:ext uri="{BB962C8B-B14F-4D97-AF65-F5344CB8AC3E}">
        <p14:creationId xmlns:p14="http://schemas.microsoft.com/office/powerpoint/2010/main" val="3661073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SG" sz="1200" b="1" dirty="0"/>
              <a:t>Kitchen Staff</a:t>
            </a:r>
            <a:r>
              <a:rPr lang="en-SG" sz="1200" dirty="0"/>
              <a:t>: Preparation of food, upholding of hygienic standards, quality output.</a:t>
            </a:r>
          </a:p>
          <a:p>
            <a:pPr lvl="0"/>
            <a:r>
              <a:rPr lang="en-SG" sz="1200" b="1" dirty="0"/>
              <a:t>Delivery Drivers</a:t>
            </a:r>
            <a:r>
              <a:rPr lang="en-SG" sz="1200" dirty="0"/>
              <a:t>: Make full, safe deliveries and act on behalf of the franchise in interaction with the customers (Anh et al., 2022).</a:t>
            </a:r>
          </a:p>
          <a:p>
            <a:r>
              <a:rPr lang="en-SG" sz="1200" kern="1200" dirty="0">
                <a:solidFill>
                  <a:schemeClr val="tx1"/>
                </a:solidFill>
                <a:effectLst/>
                <a:latin typeface="+mn-lt"/>
                <a:ea typeface="+mn-ea"/>
                <a:cs typeface="+mn-cs"/>
              </a:rPr>
              <a:t>This structure allows effective operations, quality of services, and compliance with the operations guidelines of Papa John.</a:t>
            </a:r>
          </a:p>
          <a:p>
            <a:r>
              <a:rPr lang="en-SG" sz="1200" b="1" kern="1200" dirty="0">
                <a:solidFill>
                  <a:schemeClr val="tx1"/>
                </a:solidFill>
                <a:effectLst/>
                <a:latin typeface="+mn-lt"/>
                <a:ea typeface="+mn-ea"/>
                <a:cs typeface="+mn-cs"/>
              </a:rPr>
              <a:t>Legal Format</a:t>
            </a:r>
            <a:endParaRPr lang="en-SG" sz="1200" kern="1200" dirty="0">
              <a:solidFill>
                <a:schemeClr val="tx1"/>
              </a:solidFill>
              <a:effectLst/>
              <a:latin typeface="+mn-lt"/>
              <a:ea typeface="+mn-ea"/>
              <a:cs typeface="+mn-cs"/>
            </a:endParaRPr>
          </a:p>
          <a:p>
            <a:r>
              <a:rPr lang="en-SG" sz="1200" kern="1200" dirty="0">
                <a:solidFill>
                  <a:schemeClr val="tx1"/>
                </a:solidFill>
                <a:effectLst/>
                <a:latin typeface="+mn-lt"/>
                <a:ea typeface="+mn-ea"/>
                <a:cs typeface="+mn-cs"/>
              </a:rPr>
              <a:t>The company will be a Private Limited Company (Ltd). This organization offers easy compliance, limited liability and appropriateness in franchise contracts (</a:t>
            </a:r>
            <a:r>
              <a:rPr lang="en-SG" sz="1200" kern="1200" dirty="0" err="1">
                <a:solidFill>
                  <a:schemeClr val="tx1"/>
                </a:solidFill>
                <a:effectLst/>
                <a:latin typeface="+mn-lt"/>
                <a:ea typeface="+mn-ea"/>
                <a:cs typeface="+mn-cs"/>
              </a:rPr>
              <a:t>Drobyazko</a:t>
            </a:r>
            <a:r>
              <a:rPr lang="en-SG" sz="1200" kern="1200" dirty="0">
                <a:solidFill>
                  <a:schemeClr val="tx1"/>
                </a:solidFill>
                <a:effectLst/>
                <a:latin typeface="+mn-lt"/>
                <a:ea typeface="+mn-ea"/>
                <a:cs typeface="+mn-cs"/>
              </a:rPr>
              <a:t> et al., 2019). It also helps in investment in the future and insuring personal assets of the owner.</a:t>
            </a:r>
          </a:p>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4</a:t>
            </a:fld>
            <a:endParaRPr lang="en-SG"/>
          </a:p>
        </p:txBody>
      </p:sp>
    </p:spTree>
    <p:extLst>
      <p:ext uri="{BB962C8B-B14F-4D97-AF65-F5344CB8AC3E}">
        <p14:creationId xmlns:p14="http://schemas.microsoft.com/office/powerpoint/2010/main" val="836806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SG" sz="1200" b="1" kern="1200" dirty="0">
                <a:solidFill>
                  <a:schemeClr val="tx1"/>
                </a:solidFill>
                <a:effectLst/>
                <a:latin typeface="+mn-lt"/>
                <a:ea typeface="+mn-ea"/>
                <a:cs typeface="+mn-cs"/>
              </a:rPr>
              <a:t>Economic:</a:t>
            </a:r>
            <a:r>
              <a:rPr lang="en-SG" sz="1200" kern="1200" dirty="0">
                <a:solidFill>
                  <a:schemeClr val="tx1"/>
                </a:solidFill>
                <a:effectLst/>
                <a:latin typeface="+mn-lt"/>
                <a:ea typeface="+mn-ea"/>
                <a:cs typeface="+mn-cs"/>
              </a:rPr>
              <a:t> Economics influences the behaviour of customers in terms of spending. The increase in inflation and food prices can decrease disposable income, but pizza delivery can be resilient since it is affordable. Borrowing costs are influenced by interest rates in financing franchises and labour costs are influenced by the rise in the National Living Wage.</a:t>
            </a:r>
          </a:p>
          <a:p>
            <a:pPr lvl="0" algn="just"/>
            <a:r>
              <a:rPr lang="en-SG" sz="1200" b="1" kern="1200" dirty="0">
                <a:solidFill>
                  <a:schemeClr val="tx1"/>
                </a:solidFill>
                <a:effectLst/>
                <a:latin typeface="+mn-lt"/>
                <a:ea typeface="+mn-ea"/>
                <a:cs typeface="+mn-cs"/>
              </a:rPr>
              <a:t>Social:</a:t>
            </a:r>
            <a:r>
              <a:rPr lang="en-SG" sz="1200" kern="1200" dirty="0">
                <a:solidFill>
                  <a:schemeClr val="tx1"/>
                </a:solidFill>
                <a:effectLst/>
                <a:latin typeface="+mn-lt"/>
                <a:ea typeface="+mn-ea"/>
                <a:cs typeface="+mn-cs"/>
              </a:rPr>
              <a:t> The shift to lifestyles, stretched working hours, and the rise of online food delivery of food contribute to the need of convenient food. The young consumers, families and students constitute a powerful target market. Increasing concerns about vegetarian and vegan as well as healthier products motivate a diversification of the menu.</a:t>
            </a:r>
          </a:p>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5</a:t>
            </a:fld>
            <a:endParaRPr lang="en-SG"/>
          </a:p>
        </p:txBody>
      </p:sp>
    </p:spTree>
    <p:extLst>
      <p:ext uri="{BB962C8B-B14F-4D97-AF65-F5344CB8AC3E}">
        <p14:creationId xmlns:p14="http://schemas.microsoft.com/office/powerpoint/2010/main" val="4022907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SG" sz="1200" b="1" kern="1200" dirty="0">
                <a:solidFill>
                  <a:schemeClr val="tx1"/>
                </a:solidFill>
                <a:effectLst/>
                <a:latin typeface="+mn-lt"/>
                <a:ea typeface="+mn-ea"/>
                <a:cs typeface="+mn-cs"/>
              </a:rPr>
              <a:t>Environment:</a:t>
            </a:r>
            <a:r>
              <a:rPr lang="en-SG" sz="1200" kern="1200" dirty="0">
                <a:solidFill>
                  <a:schemeClr val="tx1"/>
                </a:solidFill>
                <a:effectLst/>
                <a:latin typeface="+mn-lt"/>
                <a:ea typeface="+mn-ea"/>
                <a:cs typeface="+mn-cs"/>
              </a:rPr>
              <a:t> Sustainability expectations involve minimization of waste and recyclable packaging, energy efficient equipment. Supply chain risks associated with climate might be involved in the availability of ingredients.</a:t>
            </a:r>
          </a:p>
          <a:p>
            <a:pPr lvl="0"/>
            <a:r>
              <a:rPr lang="en-SG" sz="1200" b="1" kern="1200" dirty="0">
                <a:solidFill>
                  <a:schemeClr val="tx1"/>
                </a:solidFill>
                <a:effectLst/>
                <a:latin typeface="+mn-lt"/>
                <a:ea typeface="+mn-ea"/>
                <a:cs typeface="+mn-cs"/>
              </a:rPr>
              <a:t>Legal:</a:t>
            </a:r>
            <a:r>
              <a:rPr lang="en-SG" sz="1200" kern="1200" dirty="0">
                <a:solidFill>
                  <a:schemeClr val="tx1"/>
                </a:solidFill>
                <a:effectLst/>
                <a:latin typeface="+mn-lt"/>
                <a:ea typeface="+mn-ea"/>
                <a:cs typeface="+mn-cs"/>
              </a:rPr>
              <a:t> The franchise has to adhere to the laws of the UK food safety system, rules of allergenicity, rules of employment, consumer protection rules, and GDPR demands in the processing of customer data.</a:t>
            </a:r>
          </a:p>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6</a:t>
            </a:fld>
            <a:endParaRPr lang="en-SG"/>
          </a:p>
        </p:txBody>
      </p:sp>
    </p:spTree>
    <p:extLst>
      <p:ext uri="{BB962C8B-B14F-4D97-AF65-F5344CB8AC3E}">
        <p14:creationId xmlns:p14="http://schemas.microsoft.com/office/powerpoint/2010/main" val="3062122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Segmentation is based on demographic factors (families, students, young professionals), geographic locations up to 3-5-mile radius, psychographic factors such as convenience oriented customers, and behavioural factors such as frequent delivery client and deal seekers (Spicer et al., 2019). The main target audience will be busy people, college students, office employees, and loyal users of the app who want their food quickly and with a high degree of quality.</a:t>
            </a:r>
          </a:p>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7</a:t>
            </a:fld>
            <a:endParaRPr lang="en-SG"/>
          </a:p>
        </p:txBody>
      </p:sp>
    </p:spTree>
    <p:extLst>
      <p:ext uri="{BB962C8B-B14F-4D97-AF65-F5344CB8AC3E}">
        <p14:creationId xmlns:p14="http://schemas.microsoft.com/office/powerpoint/2010/main" val="2453187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b="1" kern="1200" dirty="0">
                <a:solidFill>
                  <a:schemeClr val="tx1"/>
                </a:solidFill>
                <a:effectLst/>
                <a:latin typeface="+mn-lt"/>
                <a:ea typeface="+mn-ea"/>
                <a:cs typeface="+mn-cs"/>
              </a:rPr>
              <a:t>Positioning</a:t>
            </a:r>
            <a:endParaRPr lang="en-SG" sz="1200" kern="1200" dirty="0">
              <a:solidFill>
                <a:schemeClr val="tx1"/>
              </a:solidFill>
              <a:effectLst/>
              <a:latin typeface="+mn-lt"/>
              <a:ea typeface="+mn-ea"/>
              <a:cs typeface="+mn-cs"/>
            </a:endParaRPr>
          </a:p>
          <a:p>
            <a:pPr algn="just"/>
            <a:r>
              <a:rPr lang="en-SG" sz="1200" kern="1200" dirty="0">
                <a:solidFill>
                  <a:schemeClr val="tx1"/>
                </a:solidFill>
                <a:effectLst/>
                <a:latin typeface="+mn-lt"/>
                <a:ea typeface="+mn-ea"/>
                <a:cs typeface="+mn-cs"/>
              </a:rPr>
              <a:t>The franchise will be marketed as a quality, fast, and reliable local pizza company with a focus on the Papa Johns brand which is much more about Better Ingredients, Better Pizza (Jones and Sakong, 2020). </a:t>
            </a:r>
          </a:p>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8</a:t>
            </a:fld>
            <a:endParaRPr lang="en-SG"/>
          </a:p>
        </p:txBody>
      </p:sp>
    </p:spTree>
    <p:extLst>
      <p:ext uri="{BB962C8B-B14F-4D97-AF65-F5344CB8AC3E}">
        <p14:creationId xmlns:p14="http://schemas.microsoft.com/office/powerpoint/2010/main" val="474931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9</a:t>
            </a:fld>
            <a:endParaRPr lang="en-SG"/>
          </a:p>
        </p:txBody>
      </p:sp>
    </p:spTree>
    <p:extLst>
      <p:ext uri="{BB962C8B-B14F-4D97-AF65-F5344CB8AC3E}">
        <p14:creationId xmlns:p14="http://schemas.microsoft.com/office/powerpoint/2010/main" val="4282726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Under the developed management system, legal framework, and the developed funding strategy, the franchise is at the threshold of long-term development and profitability. In general, the efficiency of operations, the recognition of the brand, and the demand in the market address the combination of these factors, which make this franchise an attractive venture to invest in as an entrepreneur.</a:t>
            </a:r>
          </a:p>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10</a:t>
            </a:fld>
            <a:endParaRPr lang="en-SG"/>
          </a:p>
        </p:txBody>
      </p:sp>
    </p:spTree>
    <p:extLst>
      <p:ext uri="{BB962C8B-B14F-4D97-AF65-F5344CB8AC3E}">
        <p14:creationId xmlns:p14="http://schemas.microsoft.com/office/powerpoint/2010/main" val="2167393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dirty="0"/>
          </a:p>
        </p:txBody>
      </p:sp>
      <p:sp>
        <p:nvSpPr>
          <p:cNvPr id="4" name="Slide Number Placeholder 3"/>
          <p:cNvSpPr>
            <a:spLocks noGrp="1"/>
          </p:cNvSpPr>
          <p:nvPr>
            <p:ph type="sldNum" sz="quarter" idx="5"/>
          </p:nvPr>
        </p:nvSpPr>
        <p:spPr/>
        <p:txBody>
          <a:bodyPr/>
          <a:lstStyle/>
          <a:p>
            <a:fld id="{B844CDF5-DAB2-43F7-A0CF-BA8B42C63947}" type="slidenum">
              <a:rPr lang="en-SG" smtClean="0"/>
              <a:t>11</a:t>
            </a:fld>
            <a:endParaRPr lang="en-SG"/>
          </a:p>
        </p:txBody>
      </p:sp>
    </p:spTree>
    <p:extLst>
      <p:ext uri="{BB962C8B-B14F-4D97-AF65-F5344CB8AC3E}">
        <p14:creationId xmlns:p14="http://schemas.microsoft.com/office/powerpoint/2010/main" val="37916398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a:xfrm>
            <a:off x="2692397" y="5037663"/>
            <a:ext cx="5214635" cy="279400"/>
          </a:xfrm>
        </p:spPr>
        <p:txBody>
          <a:bodyPr/>
          <a:lstStyle/>
          <a:p>
            <a:endParaRPr lang="en-SG"/>
          </a:p>
        </p:txBody>
      </p:sp>
      <p:sp>
        <p:nvSpPr>
          <p:cNvPr id="6" name="Slide Number Placeholder 5"/>
          <p:cNvSpPr>
            <a:spLocks noGrp="1"/>
          </p:cNvSpPr>
          <p:nvPr>
            <p:ph type="sldNum" sz="quarter" idx="12"/>
          </p:nvPr>
        </p:nvSpPr>
        <p:spPr>
          <a:xfrm>
            <a:off x="8956900" y="5037663"/>
            <a:ext cx="551167" cy="279400"/>
          </a:xfrm>
        </p:spPr>
        <p:txBody>
          <a:bodyPr/>
          <a:lstStyle/>
          <a:p>
            <a:fld id="{8060D8B0-FB70-4A98-8A17-09D6DF7C9C0A}" type="slidenum">
              <a:rPr lang="en-SG" smtClean="0"/>
              <a:t>‹#›</a:t>
            </a:fld>
            <a:endParaRPr lang="en-SG"/>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6749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spTree>
    <p:extLst>
      <p:ext uri="{BB962C8B-B14F-4D97-AF65-F5344CB8AC3E}">
        <p14:creationId xmlns:p14="http://schemas.microsoft.com/office/powerpoint/2010/main" val="3633240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8287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DD6129-F4BD-4DE5-B9A7-F03FCE8B0157}" type="datetimeFigureOut">
              <a:rPr lang="en-SG" smtClean="0"/>
              <a:t>7/12/2025</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8060D8B0-FB70-4A98-8A17-09D6DF7C9C0A}" type="slidenum">
              <a:rPr lang="en-SG" smtClean="0"/>
              <a:t>‹#›</a:t>
            </a:fld>
            <a:endParaRPr lang="en-SG"/>
          </a:p>
        </p:txBody>
      </p:sp>
    </p:spTree>
    <p:extLst>
      <p:ext uri="{BB962C8B-B14F-4D97-AF65-F5344CB8AC3E}">
        <p14:creationId xmlns:p14="http://schemas.microsoft.com/office/powerpoint/2010/main" val="118480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DD6129-F4BD-4DE5-B9A7-F03FCE8B0157}" type="datetimeFigureOut">
              <a:rPr lang="en-SG" smtClean="0"/>
              <a:t>7/12/2025</a:t>
            </a:fld>
            <a:endParaRPr lang="en-SG"/>
          </a:p>
        </p:txBody>
      </p:sp>
      <p:sp>
        <p:nvSpPr>
          <p:cNvPr id="8" name="Footer Placeholder 7"/>
          <p:cNvSpPr>
            <a:spLocks noGrp="1"/>
          </p:cNvSpPr>
          <p:nvPr>
            <p:ph type="ftr" sz="quarter" idx="11"/>
          </p:nvPr>
        </p:nvSpPr>
        <p:spPr/>
        <p:txBody>
          <a:bodyPr/>
          <a:lstStyle/>
          <a:p>
            <a:endParaRPr lang="en-SG"/>
          </a:p>
        </p:txBody>
      </p:sp>
      <p:sp>
        <p:nvSpPr>
          <p:cNvPr id="9" name="Slide Number Placeholder 8"/>
          <p:cNvSpPr>
            <a:spLocks noGrp="1"/>
          </p:cNvSpPr>
          <p:nvPr>
            <p:ph type="sldNum" sz="quarter" idx="12"/>
          </p:nvPr>
        </p:nvSpPr>
        <p:spPr/>
        <p:txBody>
          <a:bodyPr/>
          <a:lstStyle/>
          <a:p>
            <a:fld id="{8060D8B0-FB70-4A98-8A17-09D6DF7C9C0A}" type="slidenum">
              <a:rPr lang="en-SG" smtClean="0"/>
              <a:t>‹#›</a:t>
            </a:fld>
            <a:endParaRPr lang="en-SG"/>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134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DD6129-F4BD-4DE5-B9A7-F03FCE8B0157}" type="datetimeFigureOut">
              <a:rPr lang="en-SG" smtClean="0"/>
              <a:t>7/12/2025</a:t>
            </a:fld>
            <a:endParaRPr lang="en-SG"/>
          </a:p>
        </p:txBody>
      </p:sp>
      <p:sp>
        <p:nvSpPr>
          <p:cNvPr id="4" name="Footer Placeholder 3"/>
          <p:cNvSpPr>
            <a:spLocks noGrp="1"/>
          </p:cNvSpPr>
          <p:nvPr>
            <p:ph type="ftr" sz="quarter" idx="11"/>
          </p:nvPr>
        </p:nvSpPr>
        <p:spPr/>
        <p:txBody>
          <a:bodyPr/>
          <a:lstStyle/>
          <a:p>
            <a:endParaRPr lang="en-SG"/>
          </a:p>
        </p:txBody>
      </p:sp>
      <p:sp>
        <p:nvSpPr>
          <p:cNvPr id="5" name="Slide Number Placeholder 4"/>
          <p:cNvSpPr>
            <a:spLocks noGrp="1"/>
          </p:cNvSpPr>
          <p:nvPr>
            <p:ph type="sldNum" sz="quarter" idx="12"/>
          </p:nvPr>
        </p:nvSpPr>
        <p:spPr/>
        <p:txBody>
          <a:bodyPr/>
          <a:lstStyle/>
          <a:p>
            <a:fld id="{8060D8B0-FB70-4A98-8A17-09D6DF7C9C0A}" type="slidenum">
              <a:rPr lang="en-SG" smtClean="0"/>
              <a:t>‹#›</a:t>
            </a:fld>
            <a:endParaRPr lang="en-SG"/>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605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DD6129-F4BD-4DE5-B9A7-F03FCE8B0157}" type="datetimeFigureOut">
              <a:rPr lang="en-SG" smtClean="0"/>
              <a:t>7/12/2025</a:t>
            </a:fld>
            <a:endParaRPr lang="en-SG"/>
          </a:p>
        </p:txBody>
      </p:sp>
      <p:sp>
        <p:nvSpPr>
          <p:cNvPr id="3" name="Footer Placeholder 2"/>
          <p:cNvSpPr>
            <a:spLocks noGrp="1"/>
          </p:cNvSpPr>
          <p:nvPr>
            <p:ph type="ftr" sz="quarter" idx="11"/>
          </p:nvPr>
        </p:nvSpPr>
        <p:spPr/>
        <p:txBody>
          <a:bodyPr/>
          <a:lstStyle/>
          <a:p>
            <a:endParaRPr lang="en-SG"/>
          </a:p>
        </p:txBody>
      </p:sp>
      <p:sp>
        <p:nvSpPr>
          <p:cNvPr id="4" name="Slide Number Placeholder 3"/>
          <p:cNvSpPr>
            <a:spLocks noGrp="1"/>
          </p:cNvSpPr>
          <p:nvPr>
            <p:ph type="sldNum" sz="quarter" idx="12"/>
          </p:nvPr>
        </p:nvSpPr>
        <p:spPr/>
        <p:txBody>
          <a:bodyPr/>
          <a:lstStyle/>
          <a:p>
            <a:fld id="{8060D8B0-FB70-4A98-8A17-09D6DF7C9C0A}" type="slidenum">
              <a:rPr lang="en-SG" smtClean="0"/>
              <a:t>‹#›</a:t>
            </a:fld>
            <a:endParaRPr lang="en-SG"/>
          </a:p>
        </p:txBody>
      </p:sp>
    </p:spTree>
    <p:extLst>
      <p:ext uri="{BB962C8B-B14F-4D97-AF65-F5344CB8AC3E}">
        <p14:creationId xmlns:p14="http://schemas.microsoft.com/office/powerpoint/2010/main" val="4023292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DD6129-F4BD-4DE5-B9A7-F03FCE8B0157}" type="datetimeFigureOut">
              <a:rPr lang="en-SG" smtClean="0"/>
              <a:t>7/12/2025</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8060D8B0-FB70-4A98-8A17-09D6DF7C9C0A}" type="slidenum">
              <a:rPr lang="en-SG" smtClean="0"/>
              <a:t>‹#›</a:t>
            </a:fld>
            <a:endParaRPr lang="en-SG"/>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461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DD6129-F4BD-4DE5-B9A7-F03FCE8B0157}" type="datetimeFigureOut">
              <a:rPr lang="en-SG" smtClean="0"/>
              <a:t>7/12/2025</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8060D8B0-FB70-4A98-8A17-09D6DF7C9C0A}" type="slidenum">
              <a:rPr lang="en-SG" smtClean="0"/>
              <a:t>‹#›</a:t>
            </a:fld>
            <a:endParaRPr lang="en-SG"/>
          </a:p>
        </p:txBody>
      </p:sp>
    </p:spTree>
    <p:extLst>
      <p:ext uri="{BB962C8B-B14F-4D97-AF65-F5344CB8AC3E}">
        <p14:creationId xmlns:p14="http://schemas.microsoft.com/office/powerpoint/2010/main" val="1277171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DD6129-F4BD-4DE5-B9A7-F03FCE8B0157}" type="datetimeFigureOut">
              <a:rPr lang="en-SG" smtClean="0"/>
              <a:t>7/12/2025</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8060D8B0-FB70-4A98-8A17-09D6DF7C9C0A}" type="slidenum">
              <a:rPr lang="en-SG" smtClean="0"/>
              <a:t>‹#›</a:t>
            </a:fld>
            <a:endParaRPr lang="en-SG"/>
          </a:p>
        </p:txBody>
      </p:sp>
    </p:spTree>
    <p:extLst>
      <p:ext uri="{BB962C8B-B14F-4D97-AF65-F5344CB8AC3E}">
        <p14:creationId xmlns:p14="http://schemas.microsoft.com/office/powerpoint/2010/main" val="1422511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4120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8986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spTree>
    <p:extLst>
      <p:ext uri="{BB962C8B-B14F-4D97-AF65-F5344CB8AC3E}">
        <p14:creationId xmlns:p14="http://schemas.microsoft.com/office/powerpoint/2010/main" val="37552126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044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1053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8432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DD6129-F4BD-4DE5-B9A7-F03FCE8B0157}" type="datetimeFigureOut">
              <a:rPr lang="en-SG" smtClean="0"/>
              <a:t>7/12/2025</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8060D8B0-FB70-4A98-8A17-09D6DF7C9C0A}" type="slidenum">
              <a:rPr lang="en-SG" smtClean="0"/>
              <a:t>‹#›</a:t>
            </a:fld>
            <a:endParaRPr lang="en-SG"/>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4145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BDD6129-F4BD-4DE5-B9A7-F03FCE8B0157}" type="datetimeFigureOut">
              <a:rPr lang="en-SG" smtClean="0"/>
              <a:t>7/12/2025</a:t>
            </a:fld>
            <a:endParaRPr lang="en-SG"/>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SG"/>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060D8B0-FB70-4A98-8A17-09D6DF7C9C0A}" type="slidenum">
              <a:rPr lang="en-SG" smtClean="0"/>
              <a:t>‹#›</a:t>
            </a:fld>
            <a:endParaRPr lang="en-SG"/>
          </a:p>
        </p:txBody>
      </p:sp>
    </p:spTree>
    <p:extLst>
      <p:ext uri="{BB962C8B-B14F-4D97-AF65-F5344CB8AC3E}">
        <p14:creationId xmlns:p14="http://schemas.microsoft.com/office/powerpoint/2010/main" val="95493206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20E7-452C-721F-7135-66518EF2D1E4}"/>
              </a:ext>
            </a:extLst>
          </p:cNvPr>
          <p:cNvSpPr>
            <a:spLocks noGrp="1"/>
          </p:cNvSpPr>
          <p:nvPr>
            <p:ph type="ctrTitle"/>
          </p:nvPr>
        </p:nvSpPr>
        <p:spPr/>
        <p:txBody>
          <a:bodyPr/>
          <a:lstStyle/>
          <a:p>
            <a:r>
              <a:rPr lang="en-SG" dirty="0"/>
              <a:t>Enterprise and Entrepreneurship </a:t>
            </a:r>
          </a:p>
        </p:txBody>
      </p:sp>
      <p:sp>
        <p:nvSpPr>
          <p:cNvPr id="3" name="Subtitle 2">
            <a:extLst>
              <a:ext uri="{FF2B5EF4-FFF2-40B4-BE49-F238E27FC236}">
                <a16:creationId xmlns:a16="http://schemas.microsoft.com/office/drawing/2014/main" id="{80D2E962-C56E-233E-FE55-E3E79E17716A}"/>
              </a:ext>
            </a:extLst>
          </p:cNvPr>
          <p:cNvSpPr>
            <a:spLocks noGrp="1"/>
          </p:cNvSpPr>
          <p:nvPr>
            <p:ph type="subTitle" idx="1"/>
          </p:nvPr>
        </p:nvSpPr>
        <p:spPr/>
        <p:txBody>
          <a:bodyPr/>
          <a:lstStyle/>
          <a:p>
            <a:r>
              <a:rPr lang="en-US" dirty="0"/>
              <a:t>Student Name: Ayyub Azeem</a:t>
            </a:r>
          </a:p>
          <a:p>
            <a:r>
              <a:rPr lang="en-US" dirty="0"/>
              <a:t>ID: 2429076</a:t>
            </a:r>
            <a:endParaRPr lang="en-SG" dirty="0"/>
          </a:p>
        </p:txBody>
      </p:sp>
    </p:spTree>
    <p:extLst>
      <p:ext uri="{BB962C8B-B14F-4D97-AF65-F5344CB8AC3E}">
        <p14:creationId xmlns:p14="http://schemas.microsoft.com/office/powerpoint/2010/main" val="2997254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477CB-B3BD-FEDD-E9D9-8F64183648F6}"/>
              </a:ext>
            </a:extLst>
          </p:cNvPr>
          <p:cNvSpPr>
            <a:spLocks noGrp="1"/>
          </p:cNvSpPr>
          <p:nvPr>
            <p:ph type="title"/>
          </p:nvPr>
        </p:nvSpPr>
        <p:spPr/>
        <p:txBody>
          <a:bodyPr/>
          <a:lstStyle/>
          <a:p>
            <a:r>
              <a:rPr lang="en-SG" b="1" dirty="0">
                <a:effectLst/>
              </a:rPr>
              <a:t>Introduction</a:t>
            </a:r>
            <a:endParaRPr lang="en-SG" dirty="0"/>
          </a:p>
        </p:txBody>
      </p:sp>
      <p:sp>
        <p:nvSpPr>
          <p:cNvPr id="3" name="Content Placeholder 2">
            <a:extLst>
              <a:ext uri="{FF2B5EF4-FFF2-40B4-BE49-F238E27FC236}">
                <a16:creationId xmlns:a16="http://schemas.microsoft.com/office/drawing/2014/main" id="{0943249C-74C3-E741-AC91-11A0A1B9DB50}"/>
              </a:ext>
            </a:extLst>
          </p:cNvPr>
          <p:cNvSpPr>
            <a:spLocks noGrp="1"/>
          </p:cNvSpPr>
          <p:nvPr>
            <p:ph idx="1"/>
          </p:nvPr>
        </p:nvSpPr>
        <p:spPr>
          <a:xfrm>
            <a:off x="879232" y="2556931"/>
            <a:ext cx="4810368" cy="3597683"/>
          </a:xfrm>
        </p:spPr>
        <p:txBody>
          <a:bodyPr>
            <a:normAutofit lnSpcReduction="10000"/>
          </a:bodyPr>
          <a:lstStyle/>
          <a:p>
            <a:pPr algn="just"/>
            <a:r>
              <a:rPr lang="en-SG" dirty="0">
                <a:effectLst/>
              </a:rPr>
              <a:t>This presentation is a business proposal to open a Papa Johns franchise in the United Kingdom. </a:t>
            </a:r>
          </a:p>
          <a:p>
            <a:pPr algn="just"/>
            <a:r>
              <a:rPr lang="en-SG" dirty="0">
                <a:effectLst/>
              </a:rPr>
              <a:t>It offers a general description of the idea of the franchise, a PESTEL analysis of the external business environment, and a marketing strategy that will be applied in order to attract customers and increase presence in the market (Jones, 2019). </a:t>
            </a:r>
            <a:endParaRPr lang="en-SG" dirty="0"/>
          </a:p>
        </p:txBody>
      </p:sp>
      <p:pic>
        <p:nvPicPr>
          <p:cNvPr id="5" name="Picture 4">
            <a:extLst>
              <a:ext uri="{FF2B5EF4-FFF2-40B4-BE49-F238E27FC236}">
                <a16:creationId xmlns:a16="http://schemas.microsoft.com/office/drawing/2014/main" id="{15F04239-0D13-A525-EA20-818E8F04006A}"/>
              </a:ext>
            </a:extLst>
          </p:cNvPr>
          <p:cNvPicPr>
            <a:picLocks noChangeAspect="1"/>
          </p:cNvPicPr>
          <p:nvPr/>
        </p:nvPicPr>
        <p:blipFill>
          <a:blip r:embed="rId3"/>
          <a:stretch>
            <a:fillRect/>
          </a:stretch>
        </p:blipFill>
        <p:spPr>
          <a:xfrm>
            <a:off x="6096000" y="2696303"/>
            <a:ext cx="4902198" cy="331893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63748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6E7C8-1E2A-EB07-B228-342B340CD65D}"/>
              </a:ext>
            </a:extLst>
          </p:cNvPr>
          <p:cNvSpPr>
            <a:spLocks noGrp="1"/>
          </p:cNvSpPr>
          <p:nvPr>
            <p:ph type="title"/>
          </p:nvPr>
        </p:nvSpPr>
        <p:spPr/>
        <p:txBody>
          <a:bodyPr/>
          <a:lstStyle/>
          <a:p>
            <a:r>
              <a:rPr lang="en-SG" b="1" dirty="0"/>
              <a:t>Overview of the Business Idea</a:t>
            </a:r>
            <a:endParaRPr lang="en-SG" dirty="0"/>
          </a:p>
        </p:txBody>
      </p:sp>
      <p:sp>
        <p:nvSpPr>
          <p:cNvPr id="3" name="Content Placeholder 2">
            <a:extLst>
              <a:ext uri="{FF2B5EF4-FFF2-40B4-BE49-F238E27FC236}">
                <a16:creationId xmlns:a16="http://schemas.microsoft.com/office/drawing/2014/main" id="{714FD582-166D-FA21-64F0-34B679147F94}"/>
              </a:ext>
            </a:extLst>
          </p:cNvPr>
          <p:cNvSpPr>
            <a:spLocks noGrp="1"/>
          </p:cNvSpPr>
          <p:nvPr>
            <p:ph idx="1"/>
          </p:nvPr>
        </p:nvSpPr>
        <p:spPr>
          <a:xfrm>
            <a:off x="894523" y="2556932"/>
            <a:ext cx="4432852" cy="3318936"/>
          </a:xfrm>
        </p:spPr>
        <p:txBody>
          <a:bodyPr>
            <a:normAutofit fontScale="85000" lnSpcReduction="20000"/>
          </a:bodyPr>
          <a:lstStyle/>
          <a:p>
            <a:pPr algn="just"/>
            <a:r>
              <a:rPr lang="en-SG" dirty="0"/>
              <a:t>The business that is proposed entails the establishment of a franchise-based Papa Johns that deals with delivery and takeaway of high quality pizzas, sides, desserts, and beverages. </a:t>
            </a:r>
          </a:p>
          <a:p>
            <a:pPr algn="just"/>
            <a:r>
              <a:rPr lang="en-SG" dirty="0"/>
              <a:t>The franchise will be implemented according to the global model of Papa John, which is famous with the philosophy of Better Ingredients Better Pizza and in-focus on quality, high-quality service and efficient delivery (</a:t>
            </a:r>
            <a:r>
              <a:rPr lang="en-SG" dirty="0" err="1"/>
              <a:t>Yemenici</a:t>
            </a:r>
            <a:r>
              <a:rPr lang="en-SG" dirty="0"/>
              <a:t>, 2022). </a:t>
            </a:r>
          </a:p>
        </p:txBody>
      </p:sp>
      <p:pic>
        <p:nvPicPr>
          <p:cNvPr id="3074" name="Picture 2">
            <a:extLst>
              <a:ext uri="{FF2B5EF4-FFF2-40B4-BE49-F238E27FC236}">
                <a16:creationId xmlns:a16="http://schemas.microsoft.com/office/drawing/2014/main" id="{644B0CF3-06BB-52E5-C1D4-A034F3AD4E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0284" y="2556932"/>
            <a:ext cx="5637193" cy="3498429"/>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008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F360-C920-9A91-ABA4-152E5B7C75C1}"/>
              </a:ext>
            </a:extLst>
          </p:cNvPr>
          <p:cNvSpPr>
            <a:spLocks noGrp="1"/>
          </p:cNvSpPr>
          <p:nvPr>
            <p:ph type="title"/>
          </p:nvPr>
        </p:nvSpPr>
        <p:spPr/>
        <p:txBody>
          <a:bodyPr/>
          <a:lstStyle/>
          <a:p>
            <a:r>
              <a:rPr lang="en-SG" b="1" dirty="0"/>
              <a:t>Overview of the Business Idea</a:t>
            </a:r>
            <a:endParaRPr lang="en-SG" dirty="0"/>
          </a:p>
        </p:txBody>
      </p:sp>
      <p:sp>
        <p:nvSpPr>
          <p:cNvPr id="3" name="Content Placeholder 2">
            <a:extLst>
              <a:ext uri="{FF2B5EF4-FFF2-40B4-BE49-F238E27FC236}">
                <a16:creationId xmlns:a16="http://schemas.microsoft.com/office/drawing/2014/main" id="{B377B9AB-476E-5CF0-A69D-08296F306622}"/>
              </a:ext>
            </a:extLst>
          </p:cNvPr>
          <p:cNvSpPr>
            <a:spLocks noGrp="1"/>
          </p:cNvSpPr>
          <p:nvPr>
            <p:ph idx="1"/>
          </p:nvPr>
        </p:nvSpPr>
        <p:spPr>
          <a:xfrm>
            <a:off x="954156" y="2556932"/>
            <a:ext cx="5141843" cy="3565572"/>
          </a:xfrm>
        </p:spPr>
        <p:txBody>
          <a:bodyPr>
            <a:noAutofit/>
          </a:bodyPr>
          <a:lstStyle/>
          <a:p>
            <a:pPr marL="0" indent="0" algn="just">
              <a:buNone/>
            </a:pPr>
            <a:r>
              <a:rPr lang="en-SG" sz="1800" b="1" dirty="0"/>
              <a:t>Management Structure</a:t>
            </a:r>
            <a:endParaRPr lang="en-SG" sz="1800" dirty="0"/>
          </a:p>
          <a:p>
            <a:pPr marL="0" indent="0" algn="just">
              <a:buNone/>
            </a:pPr>
            <a:r>
              <a:rPr lang="en-SG" sz="1800" dirty="0"/>
              <a:t>The franchise is going to be managed in a strict hierarchical structure to facilitate the smooth day-to-day running of the business.</a:t>
            </a:r>
          </a:p>
          <a:p>
            <a:pPr lvl="0" algn="just"/>
            <a:r>
              <a:rPr lang="en-SG" sz="1800" b="1" dirty="0"/>
              <a:t>Owner/Franchisee:</a:t>
            </a:r>
            <a:r>
              <a:rPr lang="en-SG" sz="1800" dirty="0"/>
              <a:t> Strategic direction, financial management and Human resource acquisition.</a:t>
            </a:r>
          </a:p>
          <a:p>
            <a:pPr lvl="0" algn="just"/>
            <a:r>
              <a:rPr lang="en-SG" sz="1800" b="1" dirty="0"/>
              <a:t>Store Manager:</a:t>
            </a:r>
            <a:r>
              <a:rPr lang="en-SG" sz="1800" dirty="0"/>
              <a:t> oversees the day to day operations, adherence to franchise standards and staffing.</a:t>
            </a:r>
          </a:p>
          <a:p>
            <a:pPr lvl="0" algn="just"/>
            <a:r>
              <a:rPr lang="en-SG" sz="1800" b="1" dirty="0"/>
              <a:t>Assistant Manager:</a:t>
            </a:r>
            <a:r>
              <a:rPr lang="en-SG" sz="1800" dirty="0"/>
              <a:t> Will be used to support the manager, manage peak hours, and customer satisfaction.</a:t>
            </a:r>
          </a:p>
          <a:p>
            <a:pPr algn="just"/>
            <a:endParaRPr lang="en-SG" sz="1800" dirty="0"/>
          </a:p>
        </p:txBody>
      </p:sp>
      <p:pic>
        <p:nvPicPr>
          <p:cNvPr id="4098" name="Picture 2">
            <a:extLst>
              <a:ext uri="{FF2B5EF4-FFF2-40B4-BE49-F238E27FC236}">
                <a16:creationId xmlns:a16="http://schemas.microsoft.com/office/drawing/2014/main" id="{22709B51-BE20-3FE9-73C4-1EDF2BC948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7831" y="2556932"/>
            <a:ext cx="4790013" cy="3438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616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F116C-CE63-6402-A226-1A3DBBAFD809}"/>
              </a:ext>
            </a:extLst>
          </p:cNvPr>
          <p:cNvSpPr>
            <a:spLocks noGrp="1"/>
          </p:cNvSpPr>
          <p:nvPr>
            <p:ph type="title"/>
          </p:nvPr>
        </p:nvSpPr>
        <p:spPr/>
        <p:txBody>
          <a:bodyPr>
            <a:normAutofit/>
          </a:bodyPr>
          <a:lstStyle/>
          <a:p>
            <a:r>
              <a:rPr lang="en-SG" b="1" dirty="0"/>
              <a:t>Environmental Analysis (PESTEL)</a:t>
            </a:r>
            <a:endParaRPr lang="en-SG" dirty="0"/>
          </a:p>
        </p:txBody>
      </p:sp>
      <p:sp>
        <p:nvSpPr>
          <p:cNvPr id="3" name="Content Placeholder 2">
            <a:extLst>
              <a:ext uri="{FF2B5EF4-FFF2-40B4-BE49-F238E27FC236}">
                <a16:creationId xmlns:a16="http://schemas.microsoft.com/office/drawing/2014/main" id="{C313E3BF-2491-D803-BB80-5AA8141B8E2A}"/>
              </a:ext>
            </a:extLst>
          </p:cNvPr>
          <p:cNvSpPr>
            <a:spLocks noGrp="1"/>
          </p:cNvSpPr>
          <p:nvPr>
            <p:ph idx="1"/>
          </p:nvPr>
        </p:nvSpPr>
        <p:spPr>
          <a:xfrm>
            <a:off x="894524" y="2556932"/>
            <a:ext cx="5018596" cy="3618548"/>
          </a:xfrm>
        </p:spPr>
        <p:txBody>
          <a:bodyPr>
            <a:noAutofit/>
          </a:bodyPr>
          <a:lstStyle/>
          <a:p>
            <a:pPr algn="just"/>
            <a:r>
              <a:rPr lang="en-SG" sz="1800" b="1" dirty="0"/>
              <a:t>Political:</a:t>
            </a:r>
            <a:r>
              <a:rPr lang="en-SG" sz="1800" dirty="0"/>
              <a:t> The influence of political factors on operations is based on the UK food safety regulation, hygiene standards, and employment laws. </a:t>
            </a:r>
          </a:p>
          <a:p>
            <a:pPr algn="just"/>
            <a:r>
              <a:rPr lang="en-SG" sz="1800" dirty="0"/>
              <a:t>Planning permission of a takeaway store is subject to local councils, which influences the location choice of the stores (Jones and Sakong, 2020). </a:t>
            </a:r>
          </a:p>
          <a:p>
            <a:pPr algn="just"/>
            <a:r>
              <a:rPr lang="en-SG" sz="1800" dirty="0"/>
              <a:t>Small businesses can have their cost of starting a business reduced by government support schemes like grants and tax relief, and changes in trade policy can affect the imports of ingredients.</a:t>
            </a:r>
          </a:p>
          <a:p>
            <a:pPr algn="just"/>
            <a:endParaRPr lang="en-SG" sz="1800" dirty="0"/>
          </a:p>
        </p:txBody>
      </p:sp>
      <p:pic>
        <p:nvPicPr>
          <p:cNvPr id="5122" name="Picture 2">
            <a:extLst>
              <a:ext uri="{FF2B5EF4-FFF2-40B4-BE49-F238E27FC236}">
                <a16:creationId xmlns:a16="http://schemas.microsoft.com/office/drawing/2014/main" id="{96118A14-9D8A-90DE-9DDB-01695855D0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7600" y="2556932"/>
            <a:ext cx="4652838" cy="361854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8853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B554-FC49-C046-5981-5D3D36DA34E5}"/>
              </a:ext>
            </a:extLst>
          </p:cNvPr>
          <p:cNvSpPr>
            <a:spLocks noGrp="1"/>
          </p:cNvSpPr>
          <p:nvPr>
            <p:ph type="title"/>
          </p:nvPr>
        </p:nvSpPr>
        <p:spPr/>
        <p:txBody>
          <a:bodyPr/>
          <a:lstStyle/>
          <a:p>
            <a:r>
              <a:rPr lang="en-SG" b="1" dirty="0"/>
              <a:t>Environmental Analysis (PESTEL)</a:t>
            </a:r>
            <a:endParaRPr lang="en-SG" dirty="0"/>
          </a:p>
        </p:txBody>
      </p:sp>
      <p:sp>
        <p:nvSpPr>
          <p:cNvPr id="3" name="Content Placeholder 2">
            <a:extLst>
              <a:ext uri="{FF2B5EF4-FFF2-40B4-BE49-F238E27FC236}">
                <a16:creationId xmlns:a16="http://schemas.microsoft.com/office/drawing/2014/main" id="{442FB2D9-160C-E155-5B6A-D46425E3654A}"/>
              </a:ext>
            </a:extLst>
          </p:cNvPr>
          <p:cNvSpPr>
            <a:spLocks noGrp="1"/>
          </p:cNvSpPr>
          <p:nvPr>
            <p:ph idx="1"/>
          </p:nvPr>
        </p:nvSpPr>
        <p:spPr>
          <a:xfrm>
            <a:off x="993913" y="2556931"/>
            <a:ext cx="4890052" cy="3645086"/>
          </a:xfrm>
        </p:spPr>
        <p:txBody>
          <a:bodyPr>
            <a:normAutofit lnSpcReduction="10000"/>
          </a:bodyPr>
          <a:lstStyle/>
          <a:p>
            <a:pPr algn="just"/>
            <a:r>
              <a:rPr lang="en-SG" b="1" dirty="0"/>
              <a:t>Technology:</a:t>
            </a:r>
            <a:r>
              <a:rPr lang="en-SG" dirty="0"/>
              <a:t> Technology helps to improve accuracy of ordering and access to customers in the form of mobile applications, online platforms, and third-party delivery services. </a:t>
            </a:r>
          </a:p>
          <a:p>
            <a:pPr algn="just"/>
            <a:r>
              <a:rPr lang="en-SG" dirty="0"/>
              <a:t>GPS tracking enhances efficiency of delivery, whereas social media offers cheap marketing (Portuguez Castro et al., 2019).</a:t>
            </a:r>
          </a:p>
          <a:p>
            <a:pPr algn="just"/>
            <a:endParaRPr lang="en-SG" dirty="0"/>
          </a:p>
        </p:txBody>
      </p:sp>
      <p:pic>
        <p:nvPicPr>
          <p:cNvPr id="6146" name="Picture 2">
            <a:extLst>
              <a:ext uri="{FF2B5EF4-FFF2-40B4-BE49-F238E27FC236}">
                <a16:creationId xmlns:a16="http://schemas.microsoft.com/office/drawing/2014/main" id="{EA477858-151E-C81B-8465-04DD2AB84D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8037" y="2699264"/>
            <a:ext cx="4890050" cy="336042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7874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3781D-2AEC-321C-EF7E-EA27A492FDDD}"/>
              </a:ext>
            </a:extLst>
          </p:cNvPr>
          <p:cNvSpPr>
            <a:spLocks noGrp="1"/>
          </p:cNvSpPr>
          <p:nvPr>
            <p:ph type="title"/>
          </p:nvPr>
        </p:nvSpPr>
        <p:spPr/>
        <p:txBody>
          <a:bodyPr>
            <a:normAutofit/>
          </a:bodyPr>
          <a:lstStyle/>
          <a:p>
            <a:r>
              <a:rPr lang="en-SG" b="1" dirty="0"/>
              <a:t>Marketing Strategy</a:t>
            </a:r>
            <a:endParaRPr lang="en-SG" dirty="0"/>
          </a:p>
        </p:txBody>
      </p:sp>
      <p:sp>
        <p:nvSpPr>
          <p:cNvPr id="3" name="Content Placeholder 2">
            <a:extLst>
              <a:ext uri="{FF2B5EF4-FFF2-40B4-BE49-F238E27FC236}">
                <a16:creationId xmlns:a16="http://schemas.microsoft.com/office/drawing/2014/main" id="{89BCBE97-7D57-415C-6AD3-62CA1CE15553}"/>
              </a:ext>
            </a:extLst>
          </p:cNvPr>
          <p:cNvSpPr>
            <a:spLocks noGrp="1"/>
          </p:cNvSpPr>
          <p:nvPr>
            <p:ph idx="1"/>
          </p:nvPr>
        </p:nvSpPr>
        <p:spPr>
          <a:xfrm>
            <a:off x="934279" y="2556932"/>
            <a:ext cx="4989444" cy="3545694"/>
          </a:xfrm>
        </p:spPr>
        <p:txBody>
          <a:bodyPr>
            <a:normAutofit fontScale="85000" lnSpcReduction="20000"/>
          </a:bodyPr>
          <a:lstStyle/>
          <a:p>
            <a:pPr algn="just"/>
            <a:r>
              <a:rPr lang="en-SG" dirty="0"/>
              <a:t>The franchise will have multi channel approach to marketing that is concerned with the digital presence, the customer interaction and the community participation. </a:t>
            </a:r>
          </a:p>
          <a:p>
            <a:pPr algn="just"/>
            <a:r>
              <a:rPr lang="en-SG" dirty="0"/>
              <a:t>These involve optimisation of Google Business Profile, local promotions, social media targeted content, collaboration with micro-influencers and rewarding loyalty under the umbrella of the Papa Rewards programme. </a:t>
            </a:r>
          </a:p>
          <a:p>
            <a:pPr algn="just"/>
            <a:r>
              <a:rPr lang="en-SG" dirty="0"/>
              <a:t>The high customer retention will be supported by high delivery times and quality.</a:t>
            </a:r>
          </a:p>
          <a:p>
            <a:pPr algn="just"/>
            <a:endParaRPr lang="en-SG" dirty="0"/>
          </a:p>
        </p:txBody>
      </p:sp>
      <p:pic>
        <p:nvPicPr>
          <p:cNvPr id="7170" name="Picture 2">
            <a:extLst>
              <a:ext uri="{FF2B5EF4-FFF2-40B4-BE49-F238E27FC236}">
                <a16:creationId xmlns:a16="http://schemas.microsoft.com/office/drawing/2014/main" id="{2398B78A-6E45-1297-54DF-E6D1BC67A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709259"/>
            <a:ext cx="4989444" cy="3241039"/>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308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5FEFD-7AEE-9758-81F9-AE215E36E9CB}"/>
              </a:ext>
            </a:extLst>
          </p:cNvPr>
          <p:cNvSpPr>
            <a:spLocks noGrp="1"/>
          </p:cNvSpPr>
          <p:nvPr>
            <p:ph type="title"/>
          </p:nvPr>
        </p:nvSpPr>
        <p:spPr/>
        <p:txBody>
          <a:bodyPr/>
          <a:lstStyle/>
          <a:p>
            <a:r>
              <a:rPr lang="en-SG" b="1" dirty="0"/>
              <a:t>Marketing Strategy</a:t>
            </a:r>
            <a:endParaRPr lang="en-SG" dirty="0"/>
          </a:p>
        </p:txBody>
      </p:sp>
      <p:sp>
        <p:nvSpPr>
          <p:cNvPr id="3" name="Content Placeholder 2">
            <a:extLst>
              <a:ext uri="{FF2B5EF4-FFF2-40B4-BE49-F238E27FC236}">
                <a16:creationId xmlns:a16="http://schemas.microsoft.com/office/drawing/2014/main" id="{D8344856-C83B-D747-BDCD-7D4CEAE9AE01}"/>
              </a:ext>
            </a:extLst>
          </p:cNvPr>
          <p:cNvSpPr>
            <a:spLocks noGrp="1"/>
          </p:cNvSpPr>
          <p:nvPr>
            <p:ph idx="1"/>
          </p:nvPr>
        </p:nvSpPr>
        <p:spPr>
          <a:xfrm>
            <a:off x="993913" y="2556932"/>
            <a:ext cx="5102088" cy="3545694"/>
          </a:xfrm>
        </p:spPr>
        <p:txBody>
          <a:bodyPr>
            <a:normAutofit fontScale="92500" lnSpcReduction="20000"/>
          </a:bodyPr>
          <a:lstStyle/>
          <a:p>
            <a:pPr marL="0" indent="0" algn="just">
              <a:buNone/>
            </a:pPr>
            <a:r>
              <a:rPr lang="en-SG" b="1" dirty="0"/>
              <a:t>Marketing Mix (4Ps)</a:t>
            </a:r>
            <a:endParaRPr lang="en-SG" dirty="0"/>
          </a:p>
          <a:p>
            <a:pPr algn="just"/>
            <a:r>
              <a:rPr lang="en-SG" b="1" dirty="0"/>
              <a:t>Product:</a:t>
            </a:r>
            <a:r>
              <a:rPr lang="en-SG" dirty="0"/>
              <a:t> Fresh and high-quality pizzas and sides delivered within a short period of time.</a:t>
            </a:r>
          </a:p>
          <a:p>
            <a:pPr algn="just"/>
            <a:r>
              <a:rPr lang="en-SG" b="1" dirty="0"/>
              <a:t>Price:</a:t>
            </a:r>
            <a:r>
              <a:rPr lang="en-SG" dirty="0"/>
              <a:t> Competitive prices, value offers, and discounts in the app.</a:t>
            </a:r>
          </a:p>
          <a:p>
            <a:pPr algn="just"/>
            <a:r>
              <a:rPr lang="en-SG" b="1" dirty="0"/>
              <a:t>Location:</a:t>
            </a:r>
            <a:r>
              <a:rPr lang="en-SG" dirty="0"/>
              <a:t> Papa Johns app/website, in-store pickup, and delivery systems.</a:t>
            </a:r>
          </a:p>
          <a:p>
            <a:pPr algn="just"/>
            <a:r>
              <a:rPr lang="en-SG" b="1" dirty="0"/>
              <a:t>Promotion:</a:t>
            </a:r>
            <a:r>
              <a:rPr lang="en-SG" dirty="0"/>
              <a:t> Local advertising, reviews, social media, and coupons.</a:t>
            </a:r>
          </a:p>
          <a:p>
            <a:pPr algn="just"/>
            <a:endParaRPr lang="en-SG" dirty="0"/>
          </a:p>
        </p:txBody>
      </p:sp>
      <p:pic>
        <p:nvPicPr>
          <p:cNvPr id="8194" name="Picture 2">
            <a:extLst>
              <a:ext uri="{FF2B5EF4-FFF2-40B4-BE49-F238E27FC236}">
                <a16:creationId xmlns:a16="http://schemas.microsoft.com/office/drawing/2014/main" id="{FC4FCBF4-9D06-5284-10E5-BF1BEB49CC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0160" y="2702560"/>
            <a:ext cx="4837927" cy="341118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302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6CAC2-E3FD-B1B2-7A13-2B1FC41C801A}"/>
              </a:ext>
            </a:extLst>
          </p:cNvPr>
          <p:cNvSpPr>
            <a:spLocks noGrp="1"/>
          </p:cNvSpPr>
          <p:nvPr>
            <p:ph type="title"/>
          </p:nvPr>
        </p:nvSpPr>
        <p:spPr/>
        <p:txBody>
          <a:bodyPr>
            <a:normAutofit/>
          </a:bodyPr>
          <a:lstStyle/>
          <a:p>
            <a:r>
              <a:rPr lang="en-SG" b="1" dirty="0"/>
              <a:t>Funding Requirements and Allocation</a:t>
            </a:r>
            <a:endParaRPr lang="en-SG" dirty="0"/>
          </a:p>
        </p:txBody>
      </p:sp>
      <p:graphicFrame>
        <p:nvGraphicFramePr>
          <p:cNvPr id="4" name="Content Placeholder 3">
            <a:extLst>
              <a:ext uri="{FF2B5EF4-FFF2-40B4-BE49-F238E27FC236}">
                <a16:creationId xmlns:a16="http://schemas.microsoft.com/office/drawing/2014/main" id="{45DCEE13-E0B0-3ECD-0995-F3027140247D}"/>
              </a:ext>
            </a:extLst>
          </p:cNvPr>
          <p:cNvGraphicFramePr>
            <a:graphicFrameLocks noGrp="1"/>
          </p:cNvGraphicFramePr>
          <p:nvPr>
            <p:ph idx="1"/>
            <p:extLst>
              <p:ext uri="{D42A27DB-BD31-4B8C-83A1-F6EECF244321}">
                <p14:modId xmlns:p14="http://schemas.microsoft.com/office/powerpoint/2010/main" val="2648954405"/>
              </p:ext>
            </p:extLst>
          </p:nvPr>
        </p:nvGraphicFramePr>
        <p:xfrm>
          <a:off x="854766" y="2504661"/>
          <a:ext cx="10555356" cy="3744789"/>
        </p:xfrm>
        <a:graphic>
          <a:graphicData uri="http://schemas.openxmlformats.org/drawingml/2006/table">
            <a:tbl>
              <a:tblPr firstRow="1" firstCol="1" bandRow="1">
                <a:tableStyleId>{5C22544A-7EE6-4342-B048-85BDC9FD1C3A}</a:tableStyleId>
              </a:tblPr>
              <a:tblGrid>
                <a:gridCol w="3518452">
                  <a:extLst>
                    <a:ext uri="{9D8B030D-6E8A-4147-A177-3AD203B41FA5}">
                      <a16:colId xmlns:a16="http://schemas.microsoft.com/office/drawing/2014/main" val="2511563907"/>
                    </a:ext>
                  </a:extLst>
                </a:gridCol>
                <a:gridCol w="3518452">
                  <a:extLst>
                    <a:ext uri="{9D8B030D-6E8A-4147-A177-3AD203B41FA5}">
                      <a16:colId xmlns:a16="http://schemas.microsoft.com/office/drawing/2014/main" val="3948429464"/>
                    </a:ext>
                  </a:extLst>
                </a:gridCol>
                <a:gridCol w="3518452">
                  <a:extLst>
                    <a:ext uri="{9D8B030D-6E8A-4147-A177-3AD203B41FA5}">
                      <a16:colId xmlns:a16="http://schemas.microsoft.com/office/drawing/2014/main" val="1305017617"/>
                    </a:ext>
                  </a:extLst>
                </a:gridCol>
              </a:tblGrid>
              <a:tr h="281361">
                <a:tc>
                  <a:txBody>
                    <a:bodyPr/>
                    <a:lstStyle/>
                    <a:p>
                      <a:pPr algn="just">
                        <a:lnSpc>
                          <a:spcPct val="107000"/>
                        </a:lnSpc>
                        <a:spcAft>
                          <a:spcPts val="800"/>
                        </a:spcAft>
                        <a:buNone/>
                      </a:pPr>
                      <a:r>
                        <a:rPr lang="en-SG" sz="1800" kern="100">
                          <a:effectLst/>
                        </a:rPr>
                        <a:t>Cost Category</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Estimated Cost (£)</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Description</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2528344"/>
                  </a:ext>
                </a:extLst>
              </a:tr>
              <a:tr h="572646">
                <a:tc>
                  <a:txBody>
                    <a:bodyPr/>
                    <a:lstStyle/>
                    <a:p>
                      <a:pPr algn="just">
                        <a:lnSpc>
                          <a:spcPct val="107000"/>
                        </a:lnSpc>
                        <a:spcAft>
                          <a:spcPts val="800"/>
                        </a:spcAft>
                        <a:buNone/>
                      </a:pPr>
                      <a:r>
                        <a:rPr lang="en-SG" sz="1800" kern="100">
                          <a:effectLst/>
                        </a:rPr>
                        <a:t>Franchise Fee</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£25,000 – £35,000</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Pay Papa Johns brand rights, training and assistance.</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22674858"/>
                  </a:ext>
                </a:extLst>
              </a:tr>
              <a:tr h="572646">
                <a:tc>
                  <a:txBody>
                    <a:bodyPr/>
                    <a:lstStyle/>
                    <a:p>
                      <a:pPr algn="just">
                        <a:lnSpc>
                          <a:spcPct val="107000"/>
                        </a:lnSpc>
                        <a:spcAft>
                          <a:spcPts val="800"/>
                        </a:spcAft>
                        <a:buNone/>
                      </a:pPr>
                      <a:r>
                        <a:rPr lang="en-SG" sz="1800" kern="100">
                          <a:effectLst/>
                        </a:rPr>
                        <a:t>Equipment &amp; Signage</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£75,000 – £150,000</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Ovens, refrigeration, POS systems, kitchen tools, store branding.</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66321245"/>
                  </a:ext>
                </a:extLst>
              </a:tr>
              <a:tr h="572646">
                <a:tc>
                  <a:txBody>
                    <a:bodyPr/>
                    <a:lstStyle/>
                    <a:p>
                      <a:pPr algn="just">
                        <a:lnSpc>
                          <a:spcPct val="107000"/>
                        </a:lnSpc>
                        <a:spcAft>
                          <a:spcPts val="800"/>
                        </a:spcAft>
                        <a:buNone/>
                      </a:pPr>
                      <a:r>
                        <a:rPr lang="en-SG" sz="1800" kern="100">
                          <a:effectLst/>
                        </a:rPr>
                        <a:t>Leasehold Improvements</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£50,000 – £150,000</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Store refurbishment, plumbing, electrical, interior installation.</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2638374"/>
                  </a:ext>
                </a:extLst>
              </a:tr>
              <a:tr h="572646">
                <a:tc>
                  <a:txBody>
                    <a:bodyPr/>
                    <a:lstStyle/>
                    <a:p>
                      <a:pPr algn="just">
                        <a:lnSpc>
                          <a:spcPct val="107000"/>
                        </a:lnSpc>
                        <a:spcAft>
                          <a:spcPts val="800"/>
                        </a:spcAft>
                        <a:buNone/>
                      </a:pPr>
                      <a:r>
                        <a:rPr lang="en-SG" sz="1800" kern="100">
                          <a:effectLst/>
                        </a:rPr>
                        <a:t>Initial Inventory &amp; Supplies</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£10,000 – £20,000</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Ingredients, packaging, cleaning products, uniforms (Yemenici, 2022).</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57147020"/>
                  </a:ext>
                </a:extLst>
              </a:tr>
              <a:tr h="572646">
                <a:tc>
                  <a:txBody>
                    <a:bodyPr/>
                    <a:lstStyle/>
                    <a:p>
                      <a:pPr algn="just">
                        <a:lnSpc>
                          <a:spcPct val="107000"/>
                        </a:lnSpc>
                        <a:spcAft>
                          <a:spcPts val="800"/>
                        </a:spcAft>
                        <a:buNone/>
                      </a:pPr>
                      <a:r>
                        <a:rPr lang="en-SG" sz="1800" kern="100">
                          <a:effectLst/>
                        </a:rPr>
                        <a:t>Working Capital</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£20,000 – £50,000</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Early operating expenses including utilities, wages and marketing.</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88325158"/>
                  </a:ext>
                </a:extLst>
              </a:tr>
              <a:tr h="572646">
                <a:tc>
                  <a:txBody>
                    <a:bodyPr/>
                    <a:lstStyle/>
                    <a:p>
                      <a:pPr algn="just">
                        <a:lnSpc>
                          <a:spcPct val="107000"/>
                        </a:lnSpc>
                        <a:spcAft>
                          <a:spcPts val="800"/>
                        </a:spcAft>
                        <a:buNone/>
                      </a:pPr>
                      <a:r>
                        <a:rPr lang="en-SG" sz="1800" kern="100">
                          <a:effectLst/>
                        </a:rPr>
                        <a:t>Total Estimated Funding Required</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a:effectLst/>
                        </a:rPr>
                        <a:t>£180,000 – £400,000</a:t>
                      </a:r>
                      <a:endParaRPr lang="en-SG"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buNone/>
                      </a:pPr>
                      <a:r>
                        <a:rPr lang="en-SG" sz="1800" kern="100" dirty="0">
                          <a:effectLst/>
                        </a:rPr>
                        <a:t>This is the total amount that will be needed to start the business.</a:t>
                      </a:r>
                      <a:endParaRPr lang="en-SG"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11053159"/>
                  </a:ext>
                </a:extLst>
              </a:tr>
            </a:tbl>
          </a:graphicData>
        </a:graphic>
      </p:graphicFrame>
    </p:spTree>
    <p:extLst>
      <p:ext uri="{BB962C8B-B14F-4D97-AF65-F5344CB8AC3E}">
        <p14:creationId xmlns:p14="http://schemas.microsoft.com/office/powerpoint/2010/main" val="1684399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A9469-F3BE-5737-3FD5-1D897CB6DF88}"/>
              </a:ext>
            </a:extLst>
          </p:cNvPr>
          <p:cNvSpPr>
            <a:spLocks noGrp="1"/>
          </p:cNvSpPr>
          <p:nvPr>
            <p:ph type="title"/>
          </p:nvPr>
        </p:nvSpPr>
        <p:spPr/>
        <p:txBody>
          <a:bodyPr/>
          <a:lstStyle/>
          <a:p>
            <a:r>
              <a:rPr lang="en-US" dirty="0"/>
              <a:t>Conclusion </a:t>
            </a:r>
            <a:endParaRPr lang="en-SG" dirty="0"/>
          </a:p>
        </p:txBody>
      </p:sp>
      <p:sp>
        <p:nvSpPr>
          <p:cNvPr id="3" name="Content Placeholder 2">
            <a:extLst>
              <a:ext uri="{FF2B5EF4-FFF2-40B4-BE49-F238E27FC236}">
                <a16:creationId xmlns:a16="http://schemas.microsoft.com/office/drawing/2014/main" id="{8D35F71E-DDB8-290E-DAAA-C49B71E6B195}"/>
              </a:ext>
            </a:extLst>
          </p:cNvPr>
          <p:cNvSpPr>
            <a:spLocks noGrp="1"/>
          </p:cNvSpPr>
          <p:nvPr>
            <p:ph idx="1"/>
          </p:nvPr>
        </p:nvSpPr>
        <p:spPr>
          <a:xfrm>
            <a:off x="795131" y="2556932"/>
            <a:ext cx="4870174" cy="3505938"/>
          </a:xfrm>
        </p:spPr>
        <p:txBody>
          <a:bodyPr>
            <a:normAutofit fontScale="92500" lnSpcReduction="10000"/>
          </a:bodyPr>
          <a:lstStyle/>
          <a:p>
            <a:pPr algn="just"/>
            <a:r>
              <a:rPr lang="en-SG" dirty="0"/>
              <a:t>To conclude, the Papa Johns franchise is a good business opportunity with favourable social trends, technological developments, and a stable demand in delivery-based food provisions. </a:t>
            </a:r>
          </a:p>
          <a:p>
            <a:pPr algn="just"/>
            <a:r>
              <a:rPr lang="en-SG" dirty="0"/>
              <a:t>The PESTEL analysis points to the opportunities and obstacles in this UK market, whereas the marketing plans will guarantee the proper interaction with the customers and the brand image. </a:t>
            </a:r>
          </a:p>
        </p:txBody>
      </p:sp>
      <p:pic>
        <p:nvPicPr>
          <p:cNvPr id="9218" name="Picture 2">
            <a:extLst>
              <a:ext uri="{FF2B5EF4-FFF2-40B4-BE49-F238E27FC236}">
                <a16:creationId xmlns:a16="http://schemas.microsoft.com/office/drawing/2014/main" id="{5B222B98-24E2-C79F-9FEC-01DEDA843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6423" y="2707642"/>
            <a:ext cx="5356909" cy="335522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079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12E86-DC85-5271-87C8-3D8B562F59CE}"/>
              </a:ext>
            </a:extLst>
          </p:cNvPr>
          <p:cNvSpPr>
            <a:spLocks noGrp="1"/>
          </p:cNvSpPr>
          <p:nvPr>
            <p:ph type="title"/>
          </p:nvPr>
        </p:nvSpPr>
        <p:spPr/>
        <p:txBody>
          <a:bodyPr/>
          <a:lstStyle/>
          <a:p>
            <a:r>
              <a:rPr lang="en-US" dirty="0"/>
              <a:t>References </a:t>
            </a:r>
            <a:endParaRPr lang="en-SG" dirty="0"/>
          </a:p>
        </p:txBody>
      </p:sp>
      <p:sp>
        <p:nvSpPr>
          <p:cNvPr id="3" name="Content Placeholder 2">
            <a:extLst>
              <a:ext uri="{FF2B5EF4-FFF2-40B4-BE49-F238E27FC236}">
                <a16:creationId xmlns:a16="http://schemas.microsoft.com/office/drawing/2014/main" id="{10887502-2126-AD54-7D57-E8EDC8B34D07}"/>
              </a:ext>
            </a:extLst>
          </p:cNvPr>
          <p:cNvSpPr>
            <a:spLocks noGrp="1"/>
          </p:cNvSpPr>
          <p:nvPr>
            <p:ph idx="1"/>
          </p:nvPr>
        </p:nvSpPr>
        <p:spPr>
          <a:xfrm>
            <a:off x="1295400" y="2556932"/>
            <a:ext cx="9955695" cy="3318936"/>
          </a:xfrm>
        </p:spPr>
        <p:txBody>
          <a:bodyPr>
            <a:normAutofit fontScale="55000" lnSpcReduction="20000"/>
          </a:bodyPr>
          <a:lstStyle/>
          <a:p>
            <a:pPr algn="just"/>
            <a:r>
              <a:rPr lang="en-SG" dirty="0"/>
              <a:t>Jones, C., Penaluna, K. and Penaluna, A., 2019. The promise of andragogy, heutagogy and </a:t>
            </a:r>
            <a:r>
              <a:rPr lang="en-SG" dirty="0" err="1"/>
              <a:t>academagogy</a:t>
            </a:r>
            <a:r>
              <a:rPr lang="en-SG" dirty="0"/>
              <a:t> to enterprise and entrepreneurship education pedagogy. </a:t>
            </a:r>
            <a:r>
              <a:rPr lang="en-SG" i="1" dirty="0"/>
              <a:t>Education+ Training</a:t>
            </a:r>
            <a:r>
              <a:rPr lang="en-SG" dirty="0"/>
              <a:t>, </a:t>
            </a:r>
            <a:r>
              <a:rPr lang="en-SG" i="1" dirty="0"/>
              <a:t>61</a:t>
            </a:r>
            <a:r>
              <a:rPr lang="en-SG" dirty="0"/>
              <a:t>(9), pp.1170-1186.</a:t>
            </a:r>
          </a:p>
          <a:p>
            <a:pPr algn="just"/>
            <a:r>
              <a:rPr lang="en-SG" dirty="0" err="1"/>
              <a:t>Yemenici</a:t>
            </a:r>
            <a:r>
              <a:rPr lang="en-SG" dirty="0"/>
              <a:t>, A.D., 2022. Entrepreneurship in the world of metaverse: virtual or real?. </a:t>
            </a:r>
            <a:r>
              <a:rPr lang="en-SG" i="1" dirty="0"/>
              <a:t>Journal of metaverse</a:t>
            </a:r>
            <a:r>
              <a:rPr lang="en-SG" dirty="0"/>
              <a:t>, </a:t>
            </a:r>
            <a:r>
              <a:rPr lang="en-SG" i="1" dirty="0"/>
              <a:t>2</a:t>
            </a:r>
            <a:r>
              <a:rPr lang="en-SG" dirty="0"/>
              <a:t>(2), pp.71-82.</a:t>
            </a:r>
          </a:p>
          <a:p>
            <a:pPr algn="just"/>
            <a:r>
              <a:rPr lang="en-SG" dirty="0"/>
              <a:t>Tien, N.H., Anh, D.B.H., Ngoc, N.M. and Nhi, D.T.Y., 2019. Sustainable social entrepreneurship in Vietnam. </a:t>
            </a:r>
            <a:r>
              <a:rPr lang="en-SG" i="1" dirty="0"/>
              <a:t>International Journal of Entrepreneurship</a:t>
            </a:r>
            <a:r>
              <a:rPr lang="en-SG" dirty="0"/>
              <a:t>, </a:t>
            </a:r>
            <a:r>
              <a:rPr lang="en-SG" i="1" dirty="0"/>
              <a:t>23</a:t>
            </a:r>
            <a:r>
              <a:rPr lang="en-SG" dirty="0"/>
              <a:t>(3), pp.1-12.</a:t>
            </a:r>
          </a:p>
          <a:p>
            <a:pPr algn="just"/>
            <a:r>
              <a:rPr lang="en-SG" dirty="0"/>
              <a:t>Anh, D.B.H., Duc, L.D.M., Yen, N.T.H., Hung, N.T. and Tien, N.H., 2022. Sustainable development of social entrepreneurship: evidence from Vietnam. </a:t>
            </a:r>
            <a:r>
              <a:rPr lang="en-SG" i="1" dirty="0"/>
              <a:t>International journal of entrepreneurship and small business</a:t>
            </a:r>
            <a:r>
              <a:rPr lang="en-SG" dirty="0"/>
              <a:t>, </a:t>
            </a:r>
            <a:r>
              <a:rPr lang="en-SG" i="1" dirty="0"/>
              <a:t>45</a:t>
            </a:r>
            <a:r>
              <a:rPr lang="en-SG" dirty="0"/>
              <a:t>(1), pp.62-76.</a:t>
            </a:r>
          </a:p>
          <a:p>
            <a:pPr algn="just"/>
            <a:r>
              <a:rPr lang="en-SG" dirty="0" err="1"/>
              <a:t>Drobyazko</a:t>
            </a:r>
            <a:r>
              <a:rPr lang="en-SG" dirty="0"/>
              <a:t>, S., </a:t>
            </a:r>
            <a:r>
              <a:rPr lang="en-SG" dirty="0" err="1"/>
              <a:t>Hryhoruk</a:t>
            </a:r>
            <a:r>
              <a:rPr lang="en-SG" dirty="0"/>
              <a:t>, I., Pavlova, H., </a:t>
            </a:r>
            <a:r>
              <a:rPr lang="en-SG" dirty="0" err="1"/>
              <a:t>Volchanska</a:t>
            </a:r>
            <a:r>
              <a:rPr lang="en-SG" dirty="0"/>
              <a:t>, L. and </a:t>
            </a:r>
            <a:r>
              <a:rPr lang="en-SG" dirty="0" err="1"/>
              <a:t>Sergiychuk</a:t>
            </a:r>
            <a:r>
              <a:rPr lang="en-SG" dirty="0"/>
              <a:t>, S., 2019. Entrepreneurship innovation model for telecommunications enterprises.</a:t>
            </a:r>
          </a:p>
          <a:p>
            <a:pPr algn="just"/>
            <a:r>
              <a:rPr lang="en-SG" dirty="0"/>
              <a:t>Jones, L.P. and Sakong, I., 2020. </a:t>
            </a:r>
            <a:r>
              <a:rPr lang="en-SG" i="1" dirty="0"/>
              <a:t>Government, business, and entrepreneurship in economic development: The Korean case</a:t>
            </a:r>
            <a:r>
              <a:rPr lang="en-SG" dirty="0"/>
              <a:t> (Vol. 91). BRILL.</a:t>
            </a:r>
          </a:p>
          <a:p>
            <a:pPr algn="just"/>
            <a:r>
              <a:rPr lang="en-SG" dirty="0"/>
              <a:t>Portuguez Castro, M., Ross </a:t>
            </a:r>
            <a:r>
              <a:rPr lang="en-SG" dirty="0" err="1"/>
              <a:t>Scheede</a:t>
            </a:r>
            <a:r>
              <a:rPr lang="en-SG" dirty="0"/>
              <a:t>, C. and Gómez Zermeño, M.G., 2019. The impact of higher education on entrepreneurship and the innovation ecosystem: A case study in Mexico. </a:t>
            </a:r>
            <a:r>
              <a:rPr lang="en-SG" i="1" dirty="0"/>
              <a:t>Sustainability</a:t>
            </a:r>
            <a:r>
              <a:rPr lang="en-SG" dirty="0"/>
              <a:t>, </a:t>
            </a:r>
            <a:r>
              <a:rPr lang="en-SG" i="1" dirty="0"/>
              <a:t>11</a:t>
            </a:r>
            <a:r>
              <a:rPr lang="en-SG" dirty="0"/>
              <a:t>(20), p.5597.</a:t>
            </a:r>
          </a:p>
          <a:p>
            <a:pPr algn="just"/>
            <a:r>
              <a:rPr lang="en-SG" dirty="0"/>
              <a:t>Spicer, J., Kay, T. and Ganz, M., 2019. Social entrepreneurship as field encroachment: How a neoliberal social movement constructed a new field. </a:t>
            </a:r>
            <a:r>
              <a:rPr lang="en-SG" i="1" dirty="0"/>
              <a:t>Socio-Economic Review</a:t>
            </a:r>
            <a:r>
              <a:rPr lang="en-SG" dirty="0"/>
              <a:t>, </a:t>
            </a:r>
            <a:r>
              <a:rPr lang="en-SG" i="1" dirty="0"/>
              <a:t>17</a:t>
            </a:r>
            <a:r>
              <a:rPr lang="en-SG" dirty="0"/>
              <a:t>(1), pp.195-227.</a:t>
            </a:r>
          </a:p>
          <a:p>
            <a:pPr algn="just"/>
            <a:endParaRPr lang="en-SG" dirty="0"/>
          </a:p>
        </p:txBody>
      </p:sp>
    </p:spTree>
    <p:extLst>
      <p:ext uri="{BB962C8B-B14F-4D97-AF65-F5344CB8AC3E}">
        <p14:creationId xmlns:p14="http://schemas.microsoft.com/office/powerpoint/2010/main" val="209170635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TotalTime>
  <Words>1705</Words>
  <Application>Microsoft Office PowerPoint</Application>
  <PresentationFormat>Widescreen</PresentationFormat>
  <Paragraphs>94</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Garamond</vt:lpstr>
      <vt:lpstr>Organic</vt:lpstr>
      <vt:lpstr>Enterprise and Entrepreneurship </vt:lpstr>
      <vt:lpstr>Introduction</vt:lpstr>
      <vt:lpstr>Overview of the Business Idea</vt:lpstr>
      <vt:lpstr>Overview of the Business Idea</vt:lpstr>
      <vt:lpstr>Environmental Analysis (PESTEL)</vt:lpstr>
      <vt:lpstr>Environmental Analysis (PESTEL)</vt:lpstr>
      <vt:lpstr>Marketing Strategy</vt:lpstr>
      <vt:lpstr>Marketing Strategy</vt:lpstr>
      <vt:lpstr>Funding Requirements and Allocation</vt:lpstr>
      <vt:lpstr>Conclusion </vt:lpstr>
      <vt:lpstr>References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Windos X</dc:creator>
  <cp:lastModifiedBy>Windos X</cp:lastModifiedBy>
  <cp:revision>1</cp:revision>
  <dcterms:created xsi:type="dcterms:W3CDTF">2025-12-07T05:30:56Z</dcterms:created>
  <dcterms:modified xsi:type="dcterms:W3CDTF">2025-12-07T06:45:32Z</dcterms:modified>
</cp:coreProperties>
</file>