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12C265-4E8F-4A8B-AD0F-485A77B7A196}" type="doc">
      <dgm:prSet loTypeId="urn:microsoft.com/office/officeart/2005/8/layout/cycle2" loCatId="cycle" qsTypeId="urn:microsoft.com/office/officeart/2005/8/quickstyle/simple1" qsCatId="simple" csTypeId="urn:microsoft.com/office/officeart/2005/8/colors/colorful2" csCatId="colorful" phldr="1"/>
      <dgm:spPr/>
      <dgm:t>
        <a:bodyPr/>
        <a:lstStyle/>
        <a:p>
          <a:endParaRPr lang="en-GB"/>
        </a:p>
      </dgm:t>
    </dgm:pt>
    <dgm:pt modelId="{F7E4C35C-2710-459B-A49A-48279F9367B7}">
      <dgm:prSet phldrT="[Text]" custT="1"/>
      <dgm:spPr/>
      <dgm:t>
        <a:bodyPr/>
        <a:lstStyle/>
        <a:p>
          <a:r>
            <a:rPr lang="en-GB" sz="900" b="1" i="0" dirty="0">
              <a:effectLst/>
              <a:latin typeface="Arial" panose="020B0604020202020204" pitchFamily="34" charset="0"/>
              <a:cs typeface="Arial" panose="020B0604020202020204" pitchFamily="34" charset="0"/>
            </a:rPr>
            <a:t>DESCRIPTION</a:t>
          </a:r>
          <a:endParaRPr lang="en-GB" sz="900" dirty="0">
            <a:latin typeface="Arial" panose="020B0604020202020204" pitchFamily="34" charset="0"/>
            <a:cs typeface="Arial" panose="020B0604020202020204" pitchFamily="34" charset="0"/>
          </a:endParaRPr>
        </a:p>
      </dgm:t>
    </dgm:pt>
    <dgm:pt modelId="{F38EE7E6-DDEA-4612-815E-8BB178A160B2}" type="parTrans" cxnId="{3B3E6232-D7B9-4A26-9995-0906E165505F}">
      <dgm:prSet/>
      <dgm:spPr/>
      <dgm:t>
        <a:bodyPr/>
        <a:lstStyle/>
        <a:p>
          <a:endParaRPr lang="en-GB"/>
        </a:p>
      </dgm:t>
    </dgm:pt>
    <dgm:pt modelId="{A3AE57C9-2F66-494F-8472-0F52E5B5F2EE}" type="sibTrans" cxnId="{3B3E6232-D7B9-4A26-9995-0906E165505F}">
      <dgm:prSet/>
      <dgm:spPr/>
      <dgm:t>
        <a:bodyPr/>
        <a:lstStyle/>
        <a:p>
          <a:endParaRPr lang="en-GB"/>
        </a:p>
      </dgm:t>
    </dgm:pt>
    <dgm:pt modelId="{E2D17BEB-F93C-4596-BFD5-56EA21BC66E8}">
      <dgm:prSet phldrT="[Text]" phldr="0"/>
      <dgm:spPr/>
      <dgm:t>
        <a:bodyPr/>
        <a:lstStyle/>
        <a:p>
          <a:r>
            <a:rPr lang="en-GB" dirty="0"/>
            <a:t>FEELINGS</a:t>
          </a:r>
        </a:p>
      </dgm:t>
    </dgm:pt>
    <dgm:pt modelId="{7E26E84B-F7A4-4B5F-9BCA-5D95BC0DC4E4}" type="parTrans" cxnId="{9B42AD93-10C6-4686-A0AA-06CBE8F2599A}">
      <dgm:prSet/>
      <dgm:spPr/>
      <dgm:t>
        <a:bodyPr/>
        <a:lstStyle/>
        <a:p>
          <a:endParaRPr lang="en-GB"/>
        </a:p>
      </dgm:t>
    </dgm:pt>
    <dgm:pt modelId="{06C2EED8-E970-4BE8-A49B-3C4F41A14BAA}" type="sibTrans" cxnId="{9B42AD93-10C6-4686-A0AA-06CBE8F2599A}">
      <dgm:prSet/>
      <dgm:spPr/>
      <dgm:t>
        <a:bodyPr/>
        <a:lstStyle/>
        <a:p>
          <a:endParaRPr lang="en-GB"/>
        </a:p>
      </dgm:t>
    </dgm:pt>
    <dgm:pt modelId="{583EFA8C-BD74-499D-AB29-BF12276554CC}">
      <dgm:prSet phldrT="[Text]" phldr="0"/>
      <dgm:spPr/>
      <dgm:t>
        <a:bodyPr/>
        <a:lstStyle/>
        <a:p>
          <a:r>
            <a:rPr lang="en-GB" dirty="0"/>
            <a:t>EVALUATION</a:t>
          </a:r>
        </a:p>
      </dgm:t>
    </dgm:pt>
    <dgm:pt modelId="{4BFB3859-F3AF-42B0-BEBD-4C4CBCEBFC95}" type="parTrans" cxnId="{3ABE05A5-EC3C-4F0C-9EDE-8A4234DD06AE}">
      <dgm:prSet/>
      <dgm:spPr/>
      <dgm:t>
        <a:bodyPr/>
        <a:lstStyle/>
        <a:p>
          <a:endParaRPr lang="en-GB"/>
        </a:p>
      </dgm:t>
    </dgm:pt>
    <dgm:pt modelId="{91509966-2A98-4676-836C-C1847D1753FA}" type="sibTrans" cxnId="{3ABE05A5-EC3C-4F0C-9EDE-8A4234DD06AE}">
      <dgm:prSet/>
      <dgm:spPr/>
      <dgm:t>
        <a:bodyPr/>
        <a:lstStyle/>
        <a:p>
          <a:endParaRPr lang="en-GB"/>
        </a:p>
      </dgm:t>
    </dgm:pt>
    <dgm:pt modelId="{8887DC2F-6753-4860-BF2B-99B2CD3C0E3B}">
      <dgm:prSet phldrT="[Text]" phldr="0"/>
      <dgm:spPr/>
      <dgm:t>
        <a:bodyPr/>
        <a:lstStyle/>
        <a:p>
          <a:r>
            <a:rPr lang="en-GB" dirty="0"/>
            <a:t>ANALYSIS</a:t>
          </a:r>
        </a:p>
      </dgm:t>
    </dgm:pt>
    <dgm:pt modelId="{32A17EAA-B1D4-48D1-AFA4-3BD2B143C3C7}" type="parTrans" cxnId="{A3E2FA2D-F393-4A6C-9FA2-B114C6731FF4}">
      <dgm:prSet/>
      <dgm:spPr/>
      <dgm:t>
        <a:bodyPr/>
        <a:lstStyle/>
        <a:p>
          <a:endParaRPr lang="en-GB"/>
        </a:p>
      </dgm:t>
    </dgm:pt>
    <dgm:pt modelId="{CB71015F-C33D-4E47-B8E7-5BE619726895}" type="sibTrans" cxnId="{A3E2FA2D-F393-4A6C-9FA2-B114C6731FF4}">
      <dgm:prSet/>
      <dgm:spPr/>
      <dgm:t>
        <a:bodyPr/>
        <a:lstStyle/>
        <a:p>
          <a:endParaRPr lang="en-GB"/>
        </a:p>
      </dgm:t>
    </dgm:pt>
    <dgm:pt modelId="{B6FCC7D6-772C-4709-B89C-290A172508F9}">
      <dgm:prSet phldrT="[Text]" phldr="0"/>
      <dgm:spPr/>
      <dgm:t>
        <a:bodyPr/>
        <a:lstStyle/>
        <a:p>
          <a:r>
            <a:rPr lang="en-GB" dirty="0"/>
            <a:t>CONCLUSION</a:t>
          </a:r>
        </a:p>
      </dgm:t>
    </dgm:pt>
    <dgm:pt modelId="{961887F4-E7DA-4186-B22C-BC46A14D6F56}" type="parTrans" cxnId="{F58AE632-590E-49A9-8663-EF052C955472}">
      <dgm:prSet/>
      <dgm:spPr/>
      <dgm:t>
        <a:bodyPr/>
        <a:lstStyle/>
        <a:p>
          <a:endParaRPr lang="en-GB"/>
        </a:p>
      </dgm:t>
    </dgm:pt>
    <dgm:pt modelId="{0C9D4507-A761-4B97-B0BE-3C0F1C270B1B}" type="sibTrans" cxnId="{F58AE632-590E-49A9-8663-EF052C955472}">
      <dgm:prSet/>
      <dgm:spPr/>
      <dgm:t>
        <a:bodyPr/>
        <a:lstStyle/>
        <a:p>
          <a:endParaRPr lang="en-GB"/>
        </a:p>
      </dgm:t>
    </dgm:pt>
    <dgm:pt modelId="{7E3DFB8D-0AB4-4BC4-96CA-2E1182866622}">
      <dgm:prSet phldrT="[Text]" phldr="0"/>
      <dgm:spPr/>
      <dgm:t>
        <a:bodyPr/>
        <a:lstStyle/>
        <a:p>
          <a:r>
            <a:rPr lang="en-GB" dirty="0"/>
            <a:t>ACTION PLAN </a:t>
          </a:r>
        </a:p>
      </dgm:t>
    </dgm:pt>
    <dgm:pt modelId="{28EFF229-37B2-47BC-BBD6-1D3BDDC92718}" type="parTrans" cxnId="{35E8872B-9FE5-42A7-9F33-11F494777085}">
      <dgm:prSet/>
      <dgm:spPr/>
      <dgm:t>
        <a:bodyPr/>
        <a:lstStyle/>
        <a:p>
          <a:endParaRPr lang="en-GB"/>
        </a:p>
      </dgm:t>
    </dgm:pt>
    <dgm:pt modelId="{18C8A612-25AE-41FC-B2A4-D0ED99CA2A39}" type="sibTrans" cxnId="{35E8872B-9FE5-42A7-9F33-11F494777085}">
      <dgm:prSet/>
      <dgm:spPr/>
      <dgm:t>
        <a:bodyPr/>
        <a:lstStyle/>
        <a:p>
          <a:endParaRPr lang="en-GB"/>
        </a:p>
      </dgm:t>
    </dgm:pt>
    <dgm:pt modelId="{04104FC2-A109-46C5-9A2A-CDC80F85F42F}" type="pres">
      <dgm:prSet presAssocID="{7E12C265-4E8F-4A8B-AD0F-485A77B7A196}" presName="cycle" presStyleCnt="0">
        <dgm:presLayoutVars>
          <dgm:dir/>
          <dgm:resizeHandles val="exact"/>
        </dgm:presLayoutVars>
      </dgm:prSet>
      <dgm:spPr/>
    </dgm:pt>
    <dgm:pt modelId="{A1F3D1C0-AB50-4CBB-BDDD-5A57DC4D8124}" type="pres">
      <dgm:prSet presAssocID="{F7E4C35C-2710-459B-A49A-48279F9367B7}" presName="node" presStyleLbl="node1" presStyleIdx="0" presStyleCnt="6">
        <dgm:presLayoutVars>
          <dgm:bulletEnabled val="1"/>
        </dgm:presLayoutVars>
      </dgm:prSet>
      <dgm:spPr/>
    </dgm:pt>
    <dgm:pt modelId="{0DFA7E4F-FC2A-4C1C-94D5-B7BD385DEB56}" type="pres">
      <dgm:prSet presAssocID="{A3AE57C9-2F66-494F-8472-0F52E5B5F2EE}" presName="sibTrans" presStyleLbl="sibTrans2D1" presStyleIdx="0" presStyleCnt="6"/>
      <dgm:spPr/>
    </dgm:pt>
    <dgm:pt modelId="{2D7956BD-569A-4B25-AF8A-100D59764036}" type="pres">
      <dgm:prSet presAssocID="{A3AE57C9-2F66-494F-8472-0F52E5B5F2EE}" presName="connectorText" presStyleLbl="sibTrans2D1" presStyleIdx="0" presStyleCnt="6"/>
      <dgm:spPr/>
    </dgm:pt>
    <dgm:pt modelId="{9BF54957-1695-42E2-8151-317025E954E1}" type="pres">
      <dgm:prSet presAssocID="{E2D17BEB-F93C-4596-BFD5-56EA21BC66E8}" presName="node" presStyleLbl="node1" presStyleIdx="1" presStyleCnt="6">
        <dgm:presLayoutVars>
          <dgm:bulletEnabled val="1"/>
        </dgm:presLayoutVars>
      </dgm:prSet>
      <dgm:spPr/>
    </dgm:pt>
    <dgm:pt modelId="{5D77AF16-4A61-4B4B-A1A6-8EE450212301}" type="pres">
      <dgm:prSet presAssocID="{06C2EED8-E970-4BE8-A49B-3C4F41A14BAA}" presName="sibTrans" presStyleLbl="sibTrans2D1" presStyleIdx="1" presStyleCnt="6"/>
      <dgm:spPr/>
    </dgm:pt>
    <dgm:pt modelId="{A6ED13F1-156C-4BAA-ACF6-3DE4A135BA51}" type="pres">
      <dgm:prSet presAssocID="{06C2EED8-E970-4BE8-A49B-3C4F41A14BAA}" presName="connectorText" presStyleLbl="sibTrans2D1" presStyleIdx="1" presStyleCnt="6"/>
      <dgm:spPr/>
    </dgm:pt>
    <dgm:pt modelId="{5F7CD5E6-996C-4E25-A4CC-435E6B51C989}" type="pres">
      <dgm:prSet presAssocID="{583EFA8C-BD74-499D-AB29-BF12276554CC}" presName="node" presStyleLbl="node1" presStyleIdx="2" presStyleCnt="6">
        <dgm:presLayoutVars>
          <dgm:bulletEnabled val="1"/>
        </dgm:presLayoutVars>
      </dgm:prSet>
      <dgm:spPr/>
    </dgm:pt>
    <dgm:pt modelId="{FCC1BFD9-0F7C-4381-8B85-4DA85EC19636}" type="pres">
      <dgm:prSet presAssocID="{91509966-2A98-4676-836C-C1847D1753FA}" presName="sibTrans" presStyleLbl="sibTrans2D1" presStyleIdx="2" presStyleCnt="6"/>
      <dgm:spPr/>
    </dgm:pt>
    <dgm:pt modelId="{08B402B3-5CFC-4473-8ED0-CEA3E212307F}" type="pres">
      <dgm:prSet presAssocID="{91509966-2A98-4676-836C-C1847D1753FA}" presName="connectorText" presStyleLbl="sibTrans2D1" presStyleIdx="2" presStyleCnt="6"/>
      <dgm:spPr/>
    </dgm:pt>
    <dgm:pt modelId="{7D49D505-5FE9-4F9F-A11A-44B78CFCB358}" type="pres">
      <dgm:prSet presAssocID="{8887DC2F-6753-4860-BF2B-99B2CD3C0E3B}" presName="node" presStyleLbl="node1" presStyleIdx="3" presStyleCnt="6">
        <dgm:presLayoutVars>
          <dgm:bulletEnabled val="1"/>
        </dgm:presLayoutVars>
      </dgm:prSet>
      <dgm:spPr/>
    </dgm:pt>
    <dgm:pt modelId="{A1F05659-0BEF-47FE-9C5D-382B0720869A}" type="pres">
      <dgm:prSet presAssocID="{CB71015F-C33D-4E47-B8E7-5BE619726895}" presName="sibTrans" presStyleLbl="sibTrans2D1" presStyleIdx="3" presStyleCnt="6"/>
      <dgm:spPr/>
    </dgm:pt>
    <dgm:pt modelId="{3D50B2C7-0D6A-439F-BFC0-A1A6B6CED510}" type="pres">
      <dgm:prSet presAssocID="{CB71015F-C33D-4E47-B8E7-5BE619726895}" presName="connectorText" presStyleLbl="sibTrans2D1" presStyleIdx="3" presStyleCnt="6"/>
      <dgm:spPr/>
    </dgm:pt>
    <dgm:pt modelId="{2693A25B-42C8-4259-9B5A-4F4A2342EE96}" type="pres">
      <dgm:prSet presAssocID="{B6FCC7D6-772C-4709-B89C-290A172508F9}" presName="node" presStyleLbl="node1" presStyleIdx="4" presStyleCnt="6">
        <dgm:presLayoutVars>
          <dgm:bulletEnabled val="1"/>
        </dgm:presLayoutVars>
      </dgm:prSet>
      <dgm:spPr/>
    </dgm:pt>
    <dgm:pt modelId="{CDEC37D5-444E-454D-890C-F79A232CBA1A}" type="pres">
      <dgm:prSet presAssocID="{0C9D4507-A761-4B97-B0BE-3C0F1C270B1B}" presName="sibTrans" presStyleLbl="sibTrans2D1" presStyleIdx="4" presStyleCnt="6"/>
      <dgm:spPr/>
    </dgm:pt>
    <dgm:pt modelId="{04E1A64D-3F49-43A8-A436-3BDF9013D1E2}" type="pres">
      <dgm:prSet presAssocID="{0C9D4507-A761-4B97-B0BE-3C0F1C270B1B}" presName="connectorText" presStyleLbl="sibTrans2D1" presStyleIdx="4" presStyleCnt="6"/>
      <dgm:spPr/>
    </dgm:pt>
    <dgm:pt modelId="{F3A211E9-C76F-4626-9B6D-43EA6BAC2965}" type="pres">
      <dgm:prSet presAssocID="{7E3DFB8D-0AB4-4BC4-96CA-2E1182866622}" presName="node" presStyleLbl="node1" presStyleIdx="5" presStyleCnt="6">
        <dgm:presLayoutVars>
          <dgm:bulletEnabled val="1"/>
        </dgm:presLayoutVars>
      </dgm:prSet>
      <dgm:spPr/>
    </dgm:pt>
    <dgm:pt modelId="{7016D7AE-ABB5-4595-A178-9F705D82D2B9}" type="pres">
      <dgm:prSet presAssocID="{18C8A612-25AE-41FC-B2A4-D0ED99CA2A39}" presName="sibTrans" presStyleLbl="sibTrans2D1" presStyleIdx="5" presStyleCnt="6"/>
      <dgm:spPr/>
    </dgm:pt>
    <dgm:pt modelId="{7C3B2189-3DC7-4EE2-82F0-C218424EA059}" type="pres">
      <dgm:prSet presAssocID="{18C8A612-25AE-41FC-B2A4-D0ED99CA2A39}" presName="connectorText" presStyleLbl="sibTrans2D1" presStyleIdx="5" presStyleCnt="6"/>
      <dgm:spPr/>
    </dgm:pt>
  </dgm:ptLst>
  <dgm:cxnLst>
    <dgm:cxn modelId="{FAEC2509-9129-479B-BD13-32ED90CEE549}" type="presOf" srcId="{CB71015F-C33D-4E47-B8E7-5BE619726895}" destId="{3D50B2C7-0D6A-439F-BFC0-A1A6B6CED510}" srcOrd="1" destOrd="0" presId="urn:microsoft.com/office/officeart/2005/8/layout/cycle2"/>
    <dgm:cxn modelId="{88AD791A-B347-4A6D-96C6-52C5E6D8C930}" type="presOf" srcId="{7E12C265-4E8F-4A8B-AD0F-485A77B7A196}" destId="{04104FC2-A109-46C5-9A2A-CDC80F85F42F}" srcOrd="0" destOrd="0" presId="urn:microsoft.com/office/officeart/2005/8/layout/cycle2"/>
    <dgm:cxn modelId="{A1814B1E-4E58-459D-827D-8193F20DA753}" type="presOf" srcId="{8887DC2F-6753-4860-BF2B-99B2CD3C0E3B}" destId="{7D49D505-5FE9-4F9F-A11A-44B78CFCB358}" srcOrd="0" destOrd="0" presId="urn:microsoft.com/office/officeart/2005/8/layout/cycle2"/>
    <dgm:cxn modelId="{74474229-8E1B-4A78-B508-24B6AA3EC449}" type="presOf" srcId="{91509966-2A98-4676-836C-C1847D1753FA}" destId="{08B402B3-5CFC-4473-8ED0-CEA3E212307F}" srcOrd="1" destOrd="0" presId="urn:microsoft.com/office/officeart/2005/8/layout/cycle2"/>
    <dgm:cxn modelId="{35E8872B-9FE5-42A7-9F33-11F494777085}" srcId="{7E12C265-4E8F-4A8B-AD0F-485A77B7A196}" destId="{7E3DFB8D-0AB4-4BC4-96CA-2E1182866622}" srcOrd="5" destOrd="0" parTransId="{28EFF229-37B2-47BC-BBD6-1D3BDDC92718}" sibTransId="{18C8A612-25AE-41FC-B2A4-D0ED99CA2A39}"/>
    <dgm:cxn modelId="{A3E2FA2D-F393-4A6C-9FA2-B114C6731FF4}" srcId="{7E12C265-4E8F-4A8B-AD0F-485A77B7A196}" destId="{8887DC2F-6753-4860-BF2B-99B2CD3C0E3B}" srcOrd="3" destOrd="0" parTransId="{32A17EAA-B1D4-48D1-AFA4-3BD2B143C3C7}" sibTransId="{CB71015F-C33D-4E47-B8E7-5BE619726895}"/>
    <dgm:cxn modelId="{3B3E6232-D7B9-4A26-9995-0906E165505F}" srcId="{7E12C265-4E8F-4A8B-AD0F-485A77B7A196}" destId="{F7E4C35C-2710-459B-A49A-48279F9367B7}" srcOrd="0" destOrd="0" parTransId="{F38EE7E6-DDEA-4612-815E-8BB178A160B2}" sibTransId="{A3AE57C9-2F66-494F-8472-0F52E5B5F2EE}"/>
    <dgm:cxn modelId="{F58AE632-590E-49A9-8663-EF052C955472}" srcId="{7E12C265-4E8F-4A8B-AD0F-485A77B7A196}" destId="{B6FCC7D6-772C-4709-B89C-290A172508F9}" srcOrd="4" destOrd="0" parTransId="{961887F4-E7DA-4186-B22C-BC46A14D6F56}" sibTransId="{0C9D4507-A761-4B97-B0BE-3C0F1C270B1B}"/>
    <dgm:cxn modelId="{FC68F33A-2353-4958-B4F9-AE3440FA3DEF}" type="presOf" srcId="{583EFA8C-BD74-499D-AB29-BF12276554CC}" destId="{5F7CD5E6-996C-4E25-A4CC-435E6B51C989}" srcOrd="0" destOrd="0" presId="urn:microsoft.com/office/officeart/2005/8/layout/cycle2"/>
    <dgm:cxn modelId="{3D0BCB3F-7A5F-4A60-9CB7-CDD3F198A71B}" type="presOf" srcId="{18C8A612-25AE-41FC-B2A4-D0ED99CA2A39}" destId="{7016D7AE-ABB5-4595-A178-9F705D82D2B9}" srcOrd="0" destOrd="0" presId="urn:microsoft.com/office/officeart/2005/8/layout/cycle2"/>
    <dgm:cxn modelId="{4982B840-33FF-4E3D-B9B5-95D12B591A28}" type="presOf" srcId="{A3AE57C9-2F66-494F-8472-0F52E5B5F2EE}" destId="{0DFA7E4F-FC2A-4C1C-94D5-B7BD385DEB56}" srcOrd="0" destOrd="0" presId="urn:microsoft.com/office/officeart/2005/8/layout/cycle2"/>
    <dgm:cxn modelId="{696F0F5D-C624-4DED-8564-7986BBE0F42D}" type="presOf" srcId="{7E3DFB8D-0AB4-4BC4-96CA-2E1182866622}" destId="{F3A211E9-C76F-4626-9B6D-43EA6BAC2965}" srcOrd="0" destOrd="0" presId="urn:microsoft.com/office/officeart/2005/8/layout/cycle2"/>
    <dgm:cxn modelId="{9A3AB964-4A66-41BE-8B80-34413B0261D8}" type="presOf" srcId="{B6FCC7D6-772C-4709-B89C-290A172508F9}" destId="{2693A25B-42C8-4259-9B5A-4F4A2342EE96}" srcOrd="0" destOrd="0" presId="urn:microsoft.com/office/officeart/2005/8/layout/cycle2"/>
    <dgm:cxn modelId="{03D49A6F-AD8C-4129-A7AE-BDA3AC1BC96D}" type="presOf" srcId="{0C9D4507-A761-4B97-B0BE-3C0F1C270B1B}" destId="{04E1A64D-3F49-43A8-A436-3BDF9013D1E2}" srcOrd="1" destOrd="0" presId="urn:microsoft.com/office/officeart/2005/8/layout/cycle2"/>
    <dgm:cxn modelId="{D4147650-68DF-4C7F-9FBF-A8BD5C95FE54}" type="presOf" srcId="{06C2EED8-E970-4BE8-A49B-3C4F41A14BAA}" destId="{5D77AF16-4A61-4B4B-A1A6-8EE450212301}" srcOrd="0" destOrd="0" presId="urn:microsoft.com/office/officeart/2005/8/layout/cycle2"/>
    <dgm:cxn modelId="{2034A191-13C5-4FBA-896B-8676268228A2}" type="presOf" srcId="{CB71015F-C33D-4E47-B8E7-5BE619726895}" destId="{A1F05659-0BEF-47FE-9C5D-382B0720869A}" srcOrd="0" destOrd="0" presId="urn:microsoft.com/office/officeart/2005/8/layout/cycle2"/>
    <dgm:cxn modelId="{9B42AD93-10C6-4686-A0AA-06CBE8F2599A}" srcId="{7E12C265-4E8F-4A8B-AD0F-485A77B7A196}" destId="{E2D17BEB-F93C-4596-BFD5-56EA21BC66E8}" srcOrd="1" destOrd="0" parTransId="{7E26E84B-F7A4-4B5F-9BCA-5D95BC0DC4E4}" sibTransId="{06C2EED8-E970-4BE8-A49B-3C4F41A14BAA}"/>
    <dgm:cxn modelId="{089A92A0-E7FC-4DC6-95A2-CACB901FFEE5}" type="presOf" srcId="{06C2EED8-E970-4BE8-A49B-3C4F41A14BAA}" destId="{A6ED13F1-156C-4BAA-ACF6-3DE4A135BA51}" srcOrd="1" destOrd="0" presId="urn:microsoft.com/office/officeart/2005/8/layout/cycle2"/>
    <dgm:cxn modelId="{8D3A5FA2-414F-4A28-A3AC-54823BA0B19E}" type="presOf" srcId="{E2D17BEB-F93C-4596-BFD5-56EA21BC66E8}" destId="{9BF54957-1695-42E2-8151-317025E954E1}" srcOrd="0" destOrd="0" presId="urn:microsoft.com/office/officeart/2005/8/layout/cycle2"/>
    <dgm:cxn modelId="{3ABE05A5-EC3C-4F0C-9EDE-8A4234DD06AE}" srcId="{7E12C265-4E8F-4A8B-AD0F-485A77B7A196}" destId="{583EFA8C-BD74-499D-AB29-BF12276554CC}" srcOrd="2" destOrd="0" parTransId="{4BFB3859-F3AF-42B0-BEBD-4C4CBCEBFC95}" sibTransId="{91509966-2A98-4676-836C-C1847D1753FA}"/>
    <dgm:cxn modelId="{0D832AB3-9351-4EE4-9F2B-47B7F0639EC3}" type="presOf" srcId="{A3AE57C9-2F66-494F-8472-0F52E5B5F2EE}" destId="{2D7956BD-569A-4B25-AF8A-100D59764036}" srcOrd="1" destOrd="0" presId="urn:microsoft.com/office/officeart/2005/8/layout/cycle2"/>
    <dgm:cxn modelId="{53672AB6-BBCA-4B79-8DF1-BFF833AF5277}" type="presOf" srcId="{91509966-2A98-4676-836C-C1847D1753FA}" destId="{FCC1BFD9-0F7C-4381-8B85-4DA85EC19636}" srcOrd="0" destOrd="0" presId="urn:microsoft.com/office/officeart/2005/8/layout/cycle2"/>
    <dgm:cxn modelId="{BF4360B9-03D2-482B-BAC2-C81B06D4A70A}" type="presOf" srcId="{F7E4C35C-2710-459B-A49A-48279F9367B7}" destId="{A1F3D1C0-AB50-4CBB-BDDD-5A57DC4D8124}" srcOrd="0" destOrd="0" presId="urn:microsoft.com/office/officeart/2005/8/layout/cycle2"/>
    <dgm:cxn modelId="{E4A47DD1-ACDF-416B-9EF3-05C3653A7DCC}" type="presOf" srcId="{0C9D4507-A761-4B97-B0BE-3C0F1C270B1B}" destId="{CDEC37D5-444E-454D-890C-F79A232CBA1A}" srcOrd="0" destOrd="0" presId="urn:microsoft.com/office/officeart/2005/8/layout/cycle2"/>
    <dgm:cxn modelId="{D608FAFB-F16C-4C36-B6C8-5DE045A4AE93}" type="presOf" srcId="{18C8A612-25AE-41FC-B2A4-D0ED99CA2A39}" destId="{7C3B2189-3DC7-4EE2-82F0-C218424EA059}" srcOrd="1" destOrd="0" presId="urn:microsoft.com/office/officeart/2005/8/layout/cycle2"/>
    <dgm:cxn modelId="{AD6341B7-398F-4DA9-B6F6-5FF485C64E00}" type="presParOf" srcId="{04104FC2-A109-46C5-9A2A-CDC80F85F42F}" destId="{A1F3D1C0-AB50-4CBB-BDDD-5A57DC4D8124}" srcOrd="0" destOrd="0" presId="urn:microsoft.com/office/officeart/2005/8/layout/cycle2"/>
    <dgm:cxn modelId="{569C4E7E-0D96-4279-A23F-0DFF1FB6FF80}" type="presParOf" srcId="{04104FC2-A109-46C5-9A2A-CDC80F85F42F}" destId="{0DFA7E4F-FC2A-4C1C-94D5-B7BD385DEB56}" srcOrd="1" destOrd="0" presId="urn:microsoft.com/office/officeart/2005/8/layout/cycle2"/>
    <dgm:cxn modelId="{AC015260-F33D-4586-B3A7-E6BA186E0901}" type="presParOf" srcId="{0DFA7E4F-FC2A-4C1C-94D5-B7BD385DEB56}" destId="{2D7956BD-569A-4B25-AF8A-100D59764036}" srcOrd="0" destOrd="0" presId="urn:microsoft.com/office/officeart/2005/8/layout/cycle2"/>
    <dgm:cxn modelId="{1DB2F591-AD4D-44FE-9E1F-411D95FBC2FF}" type="presParOf" srcId="{04104FC2-A109-46C5-9A2A-CDC80F85F42F}" destId="{9BF54957-1695-42E2-8151-317025E954E1}" srcOrd="2" destOrd="0" presId="urn:microsoft.com/office/officeart/2005/8/layout/cycle2"/>
    <dgm:cxn modelId="{5399E922-9D3F-4754-A724-CBE2EC760121}" type="presParOf" srcId="{04104FC2-A109-46C5-9A2A-CDC80F85F42F}" destId="{5D77AF16-4A61-4B4B-A1A6-8EE450212301}" srcOrd="3" destOrd="0" presId="urn:microsoft.com/office/officeart/2005/8/layout/cycle2"/>
    <dgm:cxn modelId="{9AC39405-CDB4-4B93-9722-6C6CC57272C7}" type="presParOf" srcId="{5D77AF16-4A61-4B4B-A1A6-8EE450212301}" destId="{A6ED13F1-156C-4BAA-ACF6-3DE4A135BA51}" srcOrd="0" destOrd="0" presId="urn:microsoft.com/office/officeart/2005/8/layout/cycle2"/>
    <dgm:cxn modelId="{7B367968-4623-4EBC-B130-64E2918F672F}" type="presParOf" srcId="{04104FC2-A109-46C5-9A2A-CDC80F85F42F}" destId="{5F7CD5E6-996C-4E25-A4CC-435E6B51C989}" srcOrd="4" destOrd="0" presId="urn:microsoft.com/office/officeart/2005/8/layout/cycle2"/>
    <dgm:cxn modelId="{4FDE22D0-7432-4392-B25D-F2DE5C5A8391}" type="presParOf" srcId="{04104FC2-A109-46C5-9A2A-CDC80F85F42F}" destId="{FCC1BFD9-0F7C-4381-8B85-4DA85EC19636}" srcOrd="5" destOrd="0" presId="urn:microsoft.com/office/officeart/2005/8/layout/cycle2"/>
    <dgm:cxn modelId="{89B7BD22-FF28-482B-82FA-C78BB0909071}" type="presParOf" srcId="{FCC1BFD9-0F7C-4381-8B85-4DA85EC19636}" destId="{08B402B3-5CFC-4473-8ED0-CEA3E212307F}" srcOrd="0" destOrd="0" presId="urn:microsoft.com/office/officeart/2005/8/layout/cycle2"/>
    <dgm:cxn modelId="{E005F0D2-B016-4916-81E1-9D4B65594C91}" type="presParOf" srcId="{04104FC2-A109-46C5-9A2A-CDC80F85F42F}" destId="{7D49D505-5FE9-4F9F-A11A-44B78CFCB358}" srcOrd="6" destOrd="0" presId="urn:microsoft.com/office/officeart/2005/8/layout/cycle2"/>
    <dgm:cxn modelId="{40B9AE26-A551-49BD-B41C-100D864DE4D4}" type="presParOf" srcId="{04104FC2-A109-46C5-9A2A-CDC80F85F42F}" destId="{A1F05659-0BEF-47FE-9C5D-382B0720869A}" srcOrd="7" destOrd="0" presId="urn:microsoft.com/office/officeart/2005/8/layout/cycle2"/>
    <dgm:cxn modelId="{6799F35A-CC79-4241-B4F4-34ECC7052159}" type="presParOf" srcId="{A1F05659-0BEF-47FE-9C5D-382B0720869A}" destId="{3D50B2C7-0D6A-439F-BFC0-A1A6B6CED510}" srcOrd="0" destOrd="0" presId="urn:microsoft.com/office/officeart/2005/8/layout/cycle2"/>
    <dgm:cxn modelId="{E31368C4-83C7-41BD-B0E7-3E98AC5B37BF}" type="presParOf" srcId="{04104FC2-A109-46C5-9A2A-CDC80F85F42F}" destId="{2693A25B-42C8-4259-9B5A-4F4A2342EE96}" srcOrd="8" destOrd="0" presId="urn:microsoft.com/office/officeart/2005/8/layout/cycle2"/>
    <dgm:cxn modelId="{36BD1816-8395-4B2C-9FEC-E53E268E8067}" type="presParOf" srcId="{04104FC2-A109-46C5-9A2A-CDC80F85F42F}" destId="{CDEC37D5-444E-454D-890C-F79A232CBA1A}" srcOrd="9" destOrd="0" presId="urn:microsoft.com/office/officeart/2005/8/layout/cycle2"/>
    <dgm:cxn modelId="{E68952EE-A0E9-4320-8F0A-974DE6B6B479}" type="presParOf" srcId="{CDEC37D5-444E-454D-890C-F79A232CBA1A}" destId="{04E1A64D-3F49-43A8-A436-3BDF9013D1E2}" srcOrd="0" destOrd="0" presId="urn:microsoft.com/office/officeart/2005/8/layout/cycle2"/>
    <dgm:cxn modelId="{343A2E1B-0F72-4644-8062-591EB9E54B12}" type="presParOf" srcId="{04104FC2-A109-46C5-9A2A-CDC80F85F42F}" destId="{F3A211E9-C76F-4626-9B6D-43EA6BAC2965}" srcOrd="10" destOrd="0" presId="urn:microsoft.com/office/officeart/2005/8/layout/cycle2"/>
    <dgm:cxn modelId="{B09F7890-C7C4-4948-9F4D-B092E62CEC82}" type="presParOf" srcId="{04104FC2-A109-46C5-9A2A-CDC80F85F42F}" destId="{7016D7AE-ABB5-4595-A178-9F705D82D2B9}" srcOrd="11" destOrd="0" presId="urn:microsoft.com/office/officeart/2005/8/layout/cycle2"/>
    <dgm:cxn modelId="{70FAD415-CA41-4EAB-914C-FF8B614E0882}" type="presParOf" srcId="{7016D7AE-ABB5-4595-A178-9F705D82D2B9}" destId="{7C3B2189-3DC7-4EE2-82F0-C218424EA059}"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3D1C0-AB50-4CBB-BDDD-5A57DC4D8124}">
      <dsp:nvSpPr>
        <dsp:cNvPr id="0" name=""/>
        <dsp:cNvSpPr/>
      </dsp:nvSpPr>
      <dsp:spPr>
        <a:xfrm>
          <a:off x="2678263" y="1453"/>
          <a:ext cx="1153958" cy="115395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i="0" kern="1200" dirty="0">
              <a:effectLst/>
              <a:latin typeface="Arial" panose="020B0604020202020204" pitchFamily="34" charset="0"/>
              <a:cs typeface="Arial" panose="020B0604020202020204" pitchFamily="34" charset="0"/>
            </a:rPr>
            <a:t>DESCRIPTION</a:t>
          </a:r>
          <a:endParaRPr lang="en-GB" sz="900" kern="1200" dirty="0">
            <a:latin typeface="Arial" panose="020B0604020202020204" pitchFamily="34" charset="0"/>
            <a:cs typeface="Arial" panose="020B0604020202020204" pitchFamily="34" charset="0"/>
          </a:endParaRPr>
        </a:p>
      </dsp:txBody>
      <dsp:txXfrm>
        <a:off x="2847256" y="170446"/>
        <a:ext cx="815972" cy="815972"/>
      </dsp:txXfrm>
    </dsp:sp>
    <dsp:sp modelId="{0DFA7E4F-FC2A-4C1C-94D5-B7BD385DEB56}">
      <dsp:nvSpPr>
        <dsp:cNvPr id="0" name=""/>
        <dsp:cNvSpPr/>
      </dsp:nvSpPr>
      <dsp:spPr>
        <a:xfrm rot="1800000">
          <a:off x="3844473" y="812276"/>
          <a:ext cx="306164" cy="38946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850626" y="867206"/>
        <a:ext cx="214315" cy="233676"/>
      </dsp:txXfrm>
    </dsp:sp>
    <dsp:sp modelId="{9BF54957-1695-42E2-8151-317025E954E1}">
      <dsp:nvSpPr>
        <dsp:cNvPr id="0" name=""/>
        <dsp:cNvSpPr/>
      </dsp:nvSpPr>
      <dsp:spPr>
        <a:xfrm>
          <a:off x="4177896" y="867266"/>
          <a:ext cx="1153958" cy="1153958"/>
        </a:xfrm>
        <a:prstGeom prst="ellipse">
          <a:avLst/>
        </a:prstGeom>
        <a:solidFill>
          <a:schemeClr val="accent2">
            <a:hueOff val="541179"/>
            <a:satOff val="-927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FEELINGS</a:t>
          </a:r>
        </a:p>
      </dsp:txBody>
      <dsp:txXfrm>
        <a:off x="4346889" y="1036259"/>
        <a:ext cx="815972" cy="815972"/>
      </dsp:txXfrm>
    </dsp:sp>
    <dsp:sp modelId="{5D77AF16-4A61-4B4B-A1A6-8EE450212301}">
      <dsp:nvSpPr>
        <dsp:cNvPr id="0" name=""/>
        <dsp:cNvSpPr/>
      </dsp:nvSpPr>
      <dsp:spPr>
        <a:xfrm rot="5400000">
          <a:off x="4601793" y="2106663"/>
          <a:ext cx="306164" cy="389460"/>
        </a:xfrm>
        <a:prstGeom prst="rightArrow">
          <a:avLst>
            <a:gd name="adj1" fmla="val 60000"/>
            <a:gd name="adj2" fmla="val 50000"/>
          </a:avLst>
        </a:prstGeom>
        <a:solidFill>
          <a:schemeClr val="accent2">
            <a:hueOff val="541179"/>
            <a:satOff val="-9270"/>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647718" y="2138631"/>
        <a:ext cx="214315" cy="233676"/>
      </dsp:txXfrm>
    </dsp:sp>
    <dsp:sp modelId="{5F7CD5E6-996C-4E25-A4CC-435E6B51C989}">
      <dsp:nvSpPr>
        <dsp:cNvPr id="0" name=""/>
        <dsp:cNvSpPr/>
      </dsp:nvSpPr>
      <dsp:spPr>
        <a:xfrm>
          <a:off x="4177896" y="2598893"/>
          <a:ext cx="1153958" cy="1153958"/>
        </a:xfrm>
        <a:prstGeom prst="ellipse">
          <a:avLst/>
        </a:prstGeom>
        <a:solidFill>
          <a:schemeClr val="accent2">
            <a:hueOff val="1082358"/>
            <a:satOff val="-18541"/>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EVALUATION</a:t>
          </a:r>
        </a:p>
      </dsp:txBody>
      <dsp:txXfrm>
        <a:off x="4346889" y="2767886"/>
        <a:ext cx="815972" cy="815972"/>
      </dsp:txXfrm>
    </dsp:sp>
    <dsp:sp modelId="{FCC1BFD9-0F7C-4381-8B85-4DA85EC19636}">
      <dsp:nvSpPr>
        <dsp:cNvPr id="0" name=""/>
        <dsp:cNvSpPr/>
      </dsp:nvSpPr>
      <dsp:spPr>
        <a:xfrm rot="9000000">
          <a:off x="3859481" y="3409716"/>
          <a:ext cx="306164" cy="389460"/>
        </a:xfrm>
        <a:prstGeom prst="rightArrow">
          <a:avLst>
            <a:gd name="adj1" fmla="val 60000"/>
            <a:gd name="adj2" fmla="val 50000"/>
          </a:avLst>
        </a:prstGeom>
        <a:solidFill>
          <a:schemeClr val="accent2">
            <a:hueOff val="1082358"/>
            <a:satOff val="-18541"/>
            <a:lumOff val="-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3945177" y="3464646"/>
        <a:ext cx="214315" cy="233676"/>
      </dsp:txXfrm>
    </dsp:sp>
    <dsp:sp modelId="{7D49D505-5FE9-4F9F-A11A-44B78CFCB358}">
      <dsp:nvSpPr>
        <dsp:cNvPr id="0" name=""/>
        <dsp:cNvSpPr/>
      </dsp:nvSpPr>
      <dsp:spPr>
        <a:xfrm>
          <a:off x="2678263" y="3464706"/>
          <a:ext cx="1153958" cy="1153958"/>
        </a:xfrm>
        <a:prstGeom prst="ellipse">
          <a:avLst/>
        </a:prstGeom>
        <a:solidFill>
          <a:schemeClr val="accent2">
            <a:hueOff val="1623537"/>
            <a:satOff val="-27811"/>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ANALYSIS</a:t>
          </a:r>
        </a:p>
      </dsp:txBody>
      <dsp:txXfrm>
        <a:off x="2847256" y="3633699"/>
        <a:ext cx="815972" cy="815972"/>
      </dsp:txXfrm>
    </dsp:sp>
    <dsp:sp modelId="{A1F05659-0BEF-47FE-9C5D-382B0720869A}">
      <dsp:nvSpPr>
        <dsp:cNvPr id="0" name=""/>
        <dsp:cNvSpPr/>
      </dsp:nvSpPr>
      <dsp:spPr>
        <a:xfrm rot="12600000">
          <a:off x="2359848" y="3418381"/>
          <a:ext cx="306164" cy="389460"/>
        </a:xfrm>
        <a:prstGeom prst="rightArrow">
          <a:avLst>
            <a:gd name="adj1" fmla="val 60000"/>
            <a:gd name="adj2" fmla="val 50000"/>
          </a:avLst>
        </a:prstGeom>
        <a:solidFill>
          <a:schemeClr val="accent2">
            <a:hueOff val="1623537"/>
            <a:satOff val="-27811"/>
            <a:lumOff val="-11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445544" y="3519235"/>
        <a:ext cx="214315" cy="233676"/>
      </dsp:txXfrm>
    </dsp:sp>
    <dsp:sp modelId="{2693A25B-42C8-4259-9B5A-4F4A2342EE96}">
      <dsp:nvSpPr>
        <dsp:cNvPr id="0" name=""/>
        <dsp:cNvSpPr/>
      </dsp:nvSpPr>
      <dsp:spPr>
        <a:xfrm>
          <a:off x="1178631" y="2598893"/>
          <a:ext cx="1153958" cy="1153958"/>
        </a:xfrm>
        <a:prstGeom prst="ellipse">
          <a:avLst/>
        </a:prstGeom>
        <a:solidFill>
          <a:schemeClr val="accent2">
            <a:hueOff val="2164716"/>
            <a:satOff val="-3708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CONCLUSION</a:t>
          </a:r>
        </a:p>
      </dsp:txBody>
      <dsp:txXfrm>
        <a:off x="1347624" y="2767886"/>
        <a:ext cx="815972" cy="815972"/>
      </dsp:txXfrm>
    </dsp:sp>
    <dsp:sp modelId="{CDEC37D5-444E-454D-890C-F79A232CBA1A}">
      <dsp:nvSpPr>
        <dsp:cNvPr id="0" name=""/>
        <dsp:cNvSpPr/>
      </dsp:nvSpPr>
      <dsp:spPr>
        <a:xfrm rot="16200000">
          <a:off x="1602528" y="2123993"/>
          <a:ext cx="306164" cy="389460"/>
        </a:xfrm>
        <a:prstGeom prst="rightArrow">
          <a:avLst>
            <a:gd name="adj1" fmla="val 60000"/>
            <a:gd name="adj2" fmla="val 50000"/>
          </a:avLst>
        </a:prstGeom>
        <a:solidFill>
          <a:schemeClr val="accent2">
            <a:hueOff val="2164716"/>
            <a:satOff val="-37082"/>
            <a:lumOff val="-156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648453" y="2247810"/>
        <a:ext cx="214315" cy="233676"/>
      </dsp:txXfrm>
    </dsp:sp>
    <dsp:sp modelId="{F3A211E9-C76F-4626-9B6D-43EA6BAC2965}">
      <dsp:nvSpPr>
        <dsp:cNvPr id="0" name=""/>
        <dsp:cNvSpPr/>
      </dsp:nvSpPr>
      <dsp:spPr>
        <a:xfrm>
          <a:off x="1178631" y="867266"/>
          <a:ext cx="1153958" cy="1153958"/>
        </a:xfrm>
        <a:prstGeom prst="ellipse">
          <a:avLst/>
        </a:prstGeom>
        <a:solidFill>
          <a:schemeClr val="accent2">
            <a:hueOff val="2705895"/>
            <a:satOff val="-46352"/>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ACTION PLAN </a:t>
          </a:r>
        </a:p>
      </dsp:txBody>
      <dsp:txXfrm>
        <a:off x="1347624" y="1036259"/>
        <a:ext cx="815972" cy="815972"/>
      </dsp:txXfrm>
    </dsp:sp>
    <dsp:sp modelId="{7016D7AE-ABB5-4595-A178-9F705D82D2B9}">
      <dsp:nvSpPr>
        <dsp:cNvPr id="0" name=""/>
        <dsp:cNvSpPr/>
      </dsp:nvSpPr>
      <dsp:spPr>
        <a:xfrm rot="19800000">
          <a:off x="2344840" y="820941"/>
          <a:ext cx="306164" cy="389460"/>
        </a:xfrm>
        <a:prstGeom prst="rightArrow">
          <a:avLst>
            <a:gd name="adj1" fmla="val 60000"/>
            <a:gd name="adj2" fmla="val 50000"/>
          </a:avLst>
        </a:prstGeom>
        <a:solidFill>
          <a:schemeClr val="accent2">
            <a:hueOff val="2705895"/>
            <a:satOff val="-46352"/>
            <a:lumOff val="-1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50993" y="921795"/>
        <a:ext cx="214315" cy="23367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7/20/2026</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196051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028645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08742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5309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7567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9556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35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8087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0542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141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4542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7/20/2026</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72943159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azeenshaikh.com/socratic-questioning-for-idea-gener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mexmag.com/uk-job-market-2026-update-professional-hiring-rose-in-q2-as-it-vacancies-jumped-42/"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lspm.org.uk/2024/09/09/the-role-of-critical-thinking-in-health-and-social-care-management/" TargetMode="External"/><Relationship Id="rId2" Type="http://schemas.openxmlformats.org/officeDocument/2006/relationships/hyperlink" Target="https://asmepublications.onlinelibrary.wiley.com/doi/10.1111/tct.13569" TargetMode="External"/><Relationship Id="rId1" Type="http://schemas.openxmlformats.org/officeDocument/2006/relationships/slideLayout" Target="../slideLayouts/slideLayout2.xml"/><Relationship Id="rId5" Type="http://schemas.openxmlformats.org/officeDocument/2006/relationships/hyperlink" Target="https://www.brookes.ac.uk/staff/working-at-brookes/learning-and-career-development/academic-enhancement-and-development/publications" TargetMode="External"/><Relationship Id="rId4" Type="http://schemas.openxmlformats.org/officeDocument/2006/relationships/hyperlink" Target="https://books.google.co.uk/books?id=xRwnEQAAQBAJ&amp;printsec=frontcover#v=onepage&amp;q&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316C0-6580-7C00-AAA9-10E2F3D9C41F}"/>
              </a:ext>
            </a:extLst>
          </p:cNvPr>
          <p:cNvSpPr>
            <a:spLocks noGrp="1"/>
          </p:cNvSpPr>
          <p:nvPr>
            <p:ph type="ctrTitle" idx="4294967295"/>
          </p:nvPr>
        </p:nvSpPr>
        <p:spPr>
          <a:xfrm>
            <a:off x="716280" y="1957329"/>
            <a:ext cx="8458200" cy="3609975"/>
          </a:xfrm>
        </p:spPr>
        <p:txBody>
          <a:bodyPr>
            <a:normAutofit/>
          </a:bodyPr>
          <a:lstStyle/>
          <a:p>
            <a:r>
              <a:rPr lang="en-GB" sz="2400" dirty="0">
                <a:latin typeface="Times New Roman" panose="02020603050405020304" pitchFamily="18" charset="0"/>
                <a:cs typeface="Times New Roman" panose="02020603050405020304" pitchFamily="18" charset="0"/>
              </a:rPr>
              <a:t>Module Title: </a:t>
            </a:r>
            <a:r>
              <a:rPr lang="en-GB" sz="2800" b="1" dirty="0">
                <a:latin typeface="Times New Roman" panose="02020603050405020304" pitchFamily="18" charset="0"/>
                <a:cs typeface="Times New Roman" panose="02020603050405020304" pitchFamily="18" charset="0"/>
              </a:rPr>
              <a:t>Professional Career Development within Health and Social Care</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Number: </a:t>
            </a:r>
            <a:r>
              <a:rPr lang="en-GB" sz="2800" b="1" dirty="0">
                <a:latin typeface="Times New Roman" panose="02020603050405020304" pitchFamily="18" charset="0"/>
                <a:cs typeface="Times New Roman" panose="02020603050405020304" pitchFamily="18" charset="0"/>
              </a:rPr>
              <a:t>LCHS4009 (LON)</a:t>
            </a:r>
            <a:br>
              <a:rPr lang="en-GB" sz="2800" b="1"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Number: </a:t>
            </a:r>
            <a:r>
              <a:rPr lang="en-GB" sz="2800" b="1" dirty="0">
                <a:latin typeface="Times New Roman" panose="02020603050405020304" pitchFamily="18" charset="0"/>
                <a:cs typeface="Times New Roman" panose="02020603050405020304" pitchFamily="18" charset="0"/>
              </a:rPr>
              <a:t>Assignment 1</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Name: </a:t>
            </a:r>
            <a:r>
              <a:rPr lang="en-GB" sz="2800" b="1" dirty="0">
                <a:latin typeface="Times New Roman" panose="02020603050405020304" pitchFamily="18" charset="0"/>
                <a:cs typeface="Times New Roman" panose="02020603050405020304" pitchFamily="18" charset="0"/>
              </a:rPr>
              <a:t>Andrei Niqoule Dimayuga</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Number: </a:t>
            </a:r>
            <a:r>
              <a:rPr lang="en-GB" sz="2800" b="1" dirty="0">
                <a:latin typeface="Times New Roman" panose="02020603050405020304" pitchFamily="18" charset="0"/>
                <a:cs typeface="Times New Roman" panose="02020603050405020304" pitchFamily="18" charset="0"/>
              </a:rPr>
              <a:t>2515167</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Lecturer’s Name</a:t>
            </a:r>
            <a:r>
              <a:rPr lang="en-GB" sz="2800" dirty="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Natalia Dozie</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7" name="Picture 2" descr="UWTSD logo | Discover Dylan Thomas">
            <a:extLst>
              <a:ext uri="{FF2B5EF4-FFF2-40B4-BE49-F238E27FC236}">
                <a16:creationId xmlns:a16="http://schemas.microsoft.com/office/drawing/2014/main" id="{DEAE571D-53ED-1940-19B0-BDF63F6D4B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999" y="250638"/>
            <a:ext cx="3983986" cy="139729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C4DB742-4624-F0A8-6D6B-3B93B96893A7}"/>
              </a:ext>
            </a:extLst>
          </p:cNvPr>
          <p:cNvSpPr txBox="1"/>
          <p:nvPr/>
        </p:nvSpPr>
        <p:spPr>
          <a:xfrm>
            <a:off x="257271" y="6364920"/>
            <a:ext cx="11477529" cy="276999"/>
          </a:xfrm>
          <a:prstGeom prst="rect">
            <a:avLst/>
          </a:prstGeom>
          <a:noFill/>
        </p:spPr>
        <p:txBody>
          <a:bodyPr wrap="square">
            <a:spAutoFit/>
          </a:bodyPr>
          <a:lstStyle/>
          <a:p>
            <a:r>
              <a:rPr lang="en-GB" sz="1200" dirty="0"/>
              <a:t>I confirm that AI tools were not used to produce the research or written work for this assignment, and none of the submitted content was generated by AI.</a:t>
            </a:r>
          </a:p>
        </p:txBody>
      </p:sp>
      <p:sp>
        <p:nvSpPr>
          <p:cNvPr id="16" name="Rectangle 15">
            <a:extLst>
              <a:ext uri="{FF2B5EF4-FFF2-40B4-BE49-F238E27FC236}">
                <a16:creationId xmlns:a16="http://schemas.microsoft.com/office/drawing/2014/main" id="{1364DE93-0A13-49A2-E98F-9BA0B3EAE475}"/>
              </a:ext>
            </a:extLst>
          </p:cNvPr>
          <p:cNvSpPr/>
          <p:nvPr/>
        </p:nvSpPr>
        <p:spPr>
          <a:xfrm>
            <a:off x="5684520" y="5567304"/>
            <a:ext cx="822960" cy="581189"/>
          </a:xfrm>
          <a:prstGeom prst="rect">
            <a:avLst/>
          </a:prstGeom>
          <a:solidFill>
            <a:schemeClr val="bg1">
              <a:lumMod val="85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233F8D0-FD05-0466-5ECA-B3EE764DE648}"/>
              </a:ext>
            </a:extLst>
          </p:cNvPr>
          <p:cNvSpPr/>
          <p:nvPr/>
        </p:nvSpPr>
        <p:spPr>
          <a:xfrm>
            <a:off x="257271" y="5486400"/>
            <a:ext cx="419100" cy="65929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20EA04BF-5EF5-D4B9-6363-33C8A72F16D1}"/>
              </a:ext>
            </a:extLst>
          </p:cNvPr>
          <p:cNvSpPr/>
          <p:nvPr/>
        </p:nvSpPr>
        <p:spPr>
          <a:xfrm>
            <a:off x="0" y="1104900"/>
            <a:ext cx="257271" cy="57531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3347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ross 25">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8A83B4D3-A74F-B076-46D4-73E51395EDE7}"/>
              </a:ext>
            </a:extLst>
          </p:cNvPr>
          <p:cNvSpPr>
            <a:spLocks noGrp="1"/>
          </p:cNvSpPr>
          <p:nvPr>
            <p:ph type="title"/>
          </p:nvPr>
        </p:nvSpPr>
        <p:spPr>
          <a:xfrm>
            <a:off x="614679" y="1558714"/>
            <a:ext cx="9020811" cy="1626938"/>
          </a:xfrm>
        </p:spPr>
        <p:txBody>
          <a:bodyPr>
            <a:normAutofit fontScale="90000"/>
          </a:bodyPr>
          <a:lstStyle/>
          <a:p>
            <a:r>
              <a:rPr lang="en-GB" b="1" dirty="0">
                <a:latin typeface="Times New Roman" panose="02020603050405020304" pitchFamily="18" charset="0"/>
                <a:cs typeface="Times New Roman" panose="02020603050405020304" pitchFamily="18" charset="0"/>
              </a:rPr>
              <a:t>Critical Thinking in Health &amp; Social Care: A Social Work Perspective</a:t>
            </a:r>
            <a:br>
              <a:rPr lang="en-GB" dirty="0">
                <a:latin typeface="Aharoni" panose="02010803020104030203" pitchFamily="2" charset="-79"/>
                <a:cs typeface="Aharoni" panose="02010803020104030203" pitchFamily="2" charset="-79"/>
              </a:rPr>
            </a:br>
            <a:endParaRPr lang="en-GB" dirty="0"/>
          </a:p>
        </p:txBody>
      </p:sp>
      <p:sp>
        <p:nvSpPr>
          <p:cNvPr id="20" name="Rectangle 19">
            <a:extLst>
              <a:ext uri="{FF2B5EF4-FFF2-40B4-BE49-F238E27FC236}">
                <a16:creationId xmlns:a16="http://schemas.microsoft.com/office/drawing/2014/main" id="{42738AF6-50F0-FF3B-811B-31F5DD1F0086}"/>
              </a:ext>
            </a:extLst>
          </p:cNvPr>
          <p:cNvSpPr/>
          <p:nvPr/>
        </p:nvSpPr>
        <p:spPr>
          <a:xfrm>
            <a:off x="4846320" y="5226784"/>
            <a:ext cx="853440" cy="11435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009FFE52-54D1-2A69-5271-9CB82DA759A5}"/>
              </a:ext>
            </a:extLst>
          </p:cNvPr>
          <p:cNvSpPr txBox="1"/>
          <p:nvPr/>
        </p:nvSpPr>
        <p:spPr>
          <a:xfrm>
            <a:off x="1199534" y="3903406"/>
            <a:ext cx="8120929"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OUTLINE: </a:t>
            </a:r>
          </a:p>
          <a:p>
            <a:pPr marL="285750" indent="-285750">
              <a:buFontTx/>
              <a:buChar char="-"/>
            </a:pPr>
            <a:r>
              <a:rPr lang="en-GB" dirty="0">
                <a:latin typeface="Arial" panose="020B0604020202020204" pitchFamily="34" charset="0"/>
                <a:cs typeface="Arial" panose="020B0604020202020204" pitchFamily="34" charset="0"/>
              </a:rPr>
              <a:t>Critical Thinking in Health and Social Work</a:t>
            </a:r>
          </a:p>
          <a:p>
            <a:pPr marL="285750" indent="-285750">
              <a:buFontTx/>
              <a:buChar char="-"/>
            </a:pPr>
            <a:r>
              <a:rPr lang="en-GB" dirty="0">
                <a:latin typeface="Arial" panose="020B0604020202020204" pitchFamily="34" charset="0"/>
                <a:cs typeface="Arial" panose="020B0604020202020204" pitchFamily="34" charset="0"/>
              </a:rPr>
              <a:t>Why the skill Matters</a:t>
            </a:r>
          </a:p>
          <a:p>
            <a:pPr marL="285750" indent="-285750">
              <a:buFontTx/>
              <a:buChar char="-"/>
            </a:pPr>
            <a:r>
              <a:rPr lang="en-GB" dirty="0">
                <a:latin typeface="Arial" panose="020B0604020202020204" pitchFamily="34" charset="0"/>
                <a:cs typeface="Arial" panose="020B0604020202020204" pitchFamily="34" charset="0"/>
              </a:rPr>
              <a:t>Gibb’s Reflective Cycle</a:t>
            </a:r>
          </a:p>
          <a:p>
            <a:pPr marL="285750" indent="-285750">
              <a:buFontTx/>
              <a:buChar char="-"/>
            </a:pPr>
            <a:r>
              <a:rPr lang="en-GB" dirty="0">
                <a:latin typeface="Arial" panose="020B0604020202020204" pitchFamily="34" charset="0"/>
                <a:cs typeface="Arial" panose="020B0604020202020204" pitchFamily="34" charset="0"/>
              </a:rPr>
              <a:t>Application to Practice</a:t>
            </a:r>
          </a:p>
          <a:p>
            <a:pPr marL="285750" indent="-285750">
              <a:buFontTx/>
              <a:buChar char="-"/>
            </a:pPr>
            <a:r>
              <a:rPr lang="en-GB" dirty="0">
                <a:latin typeface="Arial" panose="020B0604020202020204" pitchFamily="34" charset="0"/>
                <a:cs typeface="Arial" panose="020B0604020202020204" pitchFamily="34" charset="0"/>
              </a:rPr>
              <a:t>Relevance to a Future Career</a:t>
            </a:r>
          </a:p>
          <a:p>
            <a:pPr marL="285750" indent="-285750">
              <a:buFontTx/>
              <a:buChar char="-"/>
            </a:pPr>
            <a:endParaRPr lang="en-GB" dirty="0"/>
          </a:p>
        </p:txBody>
      </p:sp>
    </p:spTree>
    <p:extLst>
      <p:ext uri="{BB962C8B-B14F-4D97-AF65-F5344CB8AC3E}">
        <p14:creationId xmlns:p14="http://schemas.microsoft.com/office/powerpoint/2010/main" val="94315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A55D3-C479-76E2-23C7-16515A53FF96}"/>
              </a:ext>
            </a:extLst>
          </p:cNvPr>
          <p:cNvSpPr>
            <a:spLocks noGrp="1"/>
          </p:cNvSpPr>
          <p:nvPr>
            <p:ph type="title"/>
          </p:nvPr>
        </p:nvSpPr>
        <p:spPr>
          <a:xfrm>
            <a:off x="624422" y="437787"/>
            <a:ext cx="9600747" cy="914763"/>
          </a:xfrm>
        </p:spPr>
        <p:txBody>
          <a:bodyPr>
            <a:normAutofit/>
          </a:bodyPr>
          <a:lstStyle/>
          <a:p>
            <a:pPr>
              <a:lnSpc>
                <a:spcPct val="90000"/>
              </a:lnSpc>
            </a:pPr>
            <a:r>
              <a:rPr lang="en-GB" sz="3700" b="1" dirty="0">
                <a:latin typeface="Times New Roman" panose="02020603050405020304" pitchFamily="18" charset="0"/>
                <a:cs typeface="Times New Roman" panose="02020603050405020304" pitchFamily="18" charset="0"/>
              </a:rPr>
              <a:t>Critical Thinking in Health &amp; Social Care</a:t>
            </a:r>
          </a:p>
        </p:txBody>
      </p:sp>
      <p:pic>
        <p:nvPicPr>
          <p:cNvPr id="7" name="Picture 6">
            <a:extLst>
              <a:ext uri="{FF2B5EF4-FFF2-40B4-BE49-F238E27FC236}">
                <a16:creationId xmlns:a16="http://schemas.microsoft.com/office/drawing/2014/main" id="{2CB6EBB1-C33D-E6C0-B5E9-7DC80F38B0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71" r="48404" b="1"/>
          <a:stretch>
            <a:fillRect/>
          </a:stretch>
        </p:blipFill>
        <p:spPr>
          <a:xfrm>
            <a:off x="6329348" y="1117706"/>
            <a:ext cx="5238230" cy="5302507"/>
          </a:xfrm>
          <a:prstGeom prst="rect">
            <a:avLst/>
          </a:prstGeom>
          <a:effectLst>
            <a:outerShdw blurRad="50800" dist="38100" dir="2700000" algn="tl" rotWithShape="0">
              <a:prstClr val="black">
                <a:alpha val="40000"/>
              </a:prstClr>
            </a:outerShdw>
          </a:effectLst>
        </p:spPr>
      </p:pic>
      <p:sp>
        <p:nvSpPr>
          <p:cNvPr id="32" name="Cross 31">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2">
            <a:extLst>
              <a:ext uri="{FF2B5EF4-FFF2-40B4-BE49-F238E27FC236}">
                <a16:creationId xmlns:a16="http://schemas.microsoft.com/office/drawing/2014/main" id="{D3E43914-6223-4E51-45FF-842BA79EF314}"/>
              </a:ext>
            </a:extLst>
          </p:cNvPr>
          <p:cNvSpPr>
            <a:spLocks noGrp="1"/>
          </p:cNvSpPr>
          <p:nvPr>
            <p:ph idx="1"/>
          </p:nvPr>
        </p:nvSpPr>
        <p:spPr>
          <a:xfrm>
            <a:off x="640533" y="1489919"/>
            <a:ext cx="4750617" cy="1939081"/>
          </a:xfrm>
          <a:ln>
            <a:solidFill>
              <a:schemeClr val="bg1">
                <a:lumMod val="85000"/>
                <a:alpha val="50000"/>
              </a:schemeClr>
            </a:solidFill>
          </a:ln>
          <a:effectLst>
            <a:glow>
              <a:schemeClr val="bg1">
                <a:lumMod val="85000"/>
                <a:alpha val="40000"/>
              </a:schemeClr>
            </a:glow>
            <a:softEdge rad="12700"/>
          </a:effectLst>
        </p:spPr>
        <p:txBody>
          <a:bodyPr>
            <a:noAutofit/>
          </a:bodyPr>
          <a:lstStyle/>
          <a:p>
            <a:pPr marL="0" indent="0">
              <a:lnSpc>
                <a:spcPct val="90000"/>
              </a:lnSpc>
              <a:buNone/>
            </a:pPr>
            <a:r>
              <a:rPr lang="en-GB" sz="2000" b="1" dirty="0">
                <a:latin typeface="Arial" panose="020B0604020202020204" pitchFamily="34" charset="0"/>
                <a:cs typeface="Arial" panose="020B0604020202020204" pitchFamily="34" charset="0"/>
              </a:rPr>
              <a:t>Evidence-Based Analysis</a:t>
            </a:r>
          </a:p>
          <a:p>
            <a:pPr marL="0" indent="0">
              <a:lnSpc>
                <a:spcPct val="90000"/>
              </a:lnSpc>
              <a:buNone/>
            </a:pPr>
            <a:r>
              <a:rPr lang="en-GB" sz="1800" dirty="0">
                <a:latin typeface="Arial" panose="020B0604020202020204" pitchFamily="34" charset="0"/>
                <a:cs typeface="Arial" panose="020B0604020202020204" pitchFamily="34" charset="0"/>
              </a:rPr>
              <a:t>Critical Thinking in social work involves the objective analysis and evaluation of clinical evidence. It means going beyond simple rules, usual workplace habits, and gut feelings to carefully find the main causes and evaluate risks. </a:t>
            </a:r>
            <a:r>
              <a:rPr lang="en-GB" sz="1800" dirty="0">
                <a:solidFill>
                  <a:schemeClr val="accent2">
                    <a:lumMod val="75000"/>
                  </a:schemeClr>
                </a:solidFill>
                <a:latin typeface="Arial" panose="020B0604020202020204" pitchFamily="34" charset="0"/>
                <a:cs typeface="Arial" panose="020B0604020202020204" pitchFamily="34" charset="0"/>
              </a:rPr>
              <a:t>(LSPM,2024)</a:t>
            </a:r>
          </a:p>
        </p:txBody>
      </p:sp>
      <p:sp>
        <p:nvSpPr>
          <p:cNvPr id="15" name="Content Placeholder 2">
            <a:extLst>
              <a:ext uri="{FF2B5EF4-FFF2-40B4-BE49-F238E27FC236}">
                <a16:creationId xmlns:a16="http://schemas.microsoft.com/office/drawing/2014/main" id="{C69A8AF5-B063-D8CB-B382-59F1312E65B4}"/>
              </a:ext>
            </a:extLst>
          </p:cNvPr>
          <p:cNvSpPr txBox="1">
            <a:spLocks/>
          </p:cNvSpPr>
          <p:nvPr/>
        </p:nvSpPr>
        <p:spPr>
          <a:xfrm>
            <a:off x="640533" y="3946208"/>
            <a:ext cx="4750617" cy="2321810"/>
          </a:xfrm>
          <a:prstGeom prst="rect">
            <a:avLst/>
          </a:prstGeom>
          <a:solidFill>
            <a:schemeClr val="bg1"/>
          </a:solidFill>
          <a:ln>
            <a:solidFill>
              <a:schemeClr val="lt1">
                <a:hueOff val="0"/>
                <a:satOff val="0"/>
                <a:lumOff val="0"/>
                <a:alpha val="3000"/>
              </a:schemeClr>
            </a:solidFill>
          </a:ln>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latin typeface="Arial" panose="020B0604020202020204" pitchFamily="34" charset="0"/>
                <a:cs typeface="Arial" panose="020B0604020202020204" pitchFamily="34" charset="0"/>
              </a:rPr>
              <a:t>Contextual Decision-Making</a:t>
            </a:r>
          </a:p>
          <a:p>
            <a:pPr marL="0" indent="0">
              <a:buNone/>
            </a:pPr>
            <a:r>
              <a:rPr lang="en-GB" sz="1800" dirty="0">
                <a:latin typeface="Arial" panose="020B0604020202020204" pitchFamily="34" charset="0"/>
                <a:cs typeface="Arial" panose="020B0604020202020204" pitchFamily="34" charset="0"/>
              </a:rPr>
              <a:t>Social care actions are often influenced by personal opinions. Workers need to be aware of their hidden biases, examine power dynamics in society, and consider the individual cultural, medical, and family backgrounds of each person they help. </a:t>
            </a:r>
            <a:r>
              <a:rPr lang="en-GB" sz="1600" dirty="0">
                <a:solidFill>
                  <a:schemeClr val="accent2">
                    <a:lumMod val="75000"/>
                  </a:schemeClr>
                </a:solidFill>
                <a:latin typeface="Arial" panose="020B0604020202020204" pitchFamily="34" charset="0"/>
                <a:cs typeface="Arial" panose="020B0604020202020204" pitchFamily="34" charset="0"/>
              </a:rPr>
              <a:t>(Aveyard &amp; Waite, 2024)</a:t>
            </a:r>
          </a:p>
        </p:txBody>
      </p:sp>
    </p:spTree>
    <p:extLst>
      <p:ext uri="{BB962C8B-B14F-4D97-AF65-F5344CB8AC3E}">
        <p14:creationId xmlns:p14="http://schemas.microsoft.com/office/powerpoint/2010/main" val="3315418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EFE15-FC22-6C73-C46D-E70DC6D302CD}"/>
              </a:ext>
            </a:extLst>
          </p:cNvPr>
          <p:cNvSpPr>
            <a:spLocks noGrp="1"/>
          </p:cNvSpPr>
          <p:nvPr>
            <p:ph type="title"/>
          </p:nvPr>
        </p:nvSpPr>
        <p:spPr>
          <a:xfrm>
            <a:off x="409385" y="554621"/>
            <a:ext cx="7450265" cy="1182536"/>
          </a:xfrm>
        </p:spPr>
        <p:txBody>
          <a:bodyPr>
            <a:normAutofit/>
          </a:bodyPr>
          <a:lstStyle/>
          <a:p>
            <a:pPr algn="ctr"/>
            <a:r>
              <a:rPr lang="en-GB" sz="4800" b="1" dirty="0">
                <a:latin typeface="Times New Roman" panose="02020603050405020304" pitchFamily="18" charset="0"/>
                <a:cs typeface="Times New Roman" panose="02020603050405020304" pitchFamily="18" charset="0"/>
              </a:rPr>
              <a:t>Critical Thinking Matters</a:t>
            </a:r>
          </a:p>
        </p:txBody>
      </p:sp>
      <p:sp>
        <p:nvSpPr>
          <p:cNvPr id="8" name="Content Placeholder 7">
            <a:extLst>
              <a:ext uri="{FF2B5EF4-FFF2-40B4-BE49-F238E27FC236}">
                <a16:creationId xmlns:a16="http://schemas.microsoft.com/office/drawing/2014/main" id="{0D8D03E2-873A-91E2-AFAB-F55D10747D10}"/>
              </a:ext>
            </a:extLst>
          </p:cNvPr>
          <p:cNvSpPr>
            <a:spLocks noGrp="1"/>
          </p:cNvSpPr>
          <p:nvPr>
            <p:ph idx="1"/>
          </p:nvPr>
        </p:nvSpPr>
        <p:spPr>
          <a:xfrm>
            <a:off x="607217" y="1987763"/>
            <a:ext cx="4153089" cy="1764609"/>
          </a:xfrm>
          <a:solidFill>
            <a:schemeClr val="bg1"/>
          </a:solidFill>
          <a:effectLst>
            <a:outerShdw blurRad="50800" dist="38100" dir="2700000" algn="tl" rotWithShape="0">
              <a:prstClr val="black">
                <a:alpha val="65000"/>
              </a:prstClr>
            </a:outerShdw>
          </a:effectLst>
        </p:spPr>
        <p:txBody>
          <a:bodyPr>
            <a:normAutofit fontScale="32500" lnSpcReduction="20000"/>
          </a:bodyPr>
          <a:lstStyle/>
          <a:p>
            <a:pPr marL="0" indent="0" algn="ctr">
              <a:lnSpc>
                <a:spcPct val="160000"/>
              </a:lnSpc>
              <a:spcBef>
                <a:spcPts val="0"/>
              </a:spcBef>
              <a:buNone/>
            </a:pPr>
            <a:r>
              <a:rPr lang="en-GB" sz="6000" b="1" dirty="0">
                <a:latin typeface="Times New Roman" panose="02020603050405020304" pitchFamily="18" charset="0"/>
                <a:cs typeface="Times New Roman" panose="02020603050405020304" pitchFamily="18" charset="0"/>
              </a:rPr>
              <a:t>Safe Choices</a:t>
            </a:r>
          </a:p>
          <a:p>
            <a:pPr marL="0" indent="0" algn="ctr">
              <a:buNone/>
            </a:pPr>
            <a:r>
              <a:rPr lang="en-GB" sz="5000" dirty="0">
                <a:latin typeface="Times New Roman" panose="02020603050405020304" pitchFamily="18" charset="0"/>
                <a:cs typeface="Times New Roman" panose="02020603050405020304" pitchFamily="18" charset="0"/>
              </a:rPr>
              <a:t>Helps us take positive risks to support people, instead of being too afraid and making choices that limit their lives.</a:t>
            </a:r>
          </a:p>
          <a:p>
            <a:pPr marL="0" indent="0">
              <a:lnSpc>
                <a:spcPct val="160000"/>
              </a:lnSpc>
              <a:spcBef>
                <a:spcPts val="0"/>
              </a:spcBef>
              <a:buNone/>
            </a:pPr>
            <a:r>
              <a:rPr lang="en-GB" sz="55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cap="all" dirty="0">
                <a:solidFill>
                  <a:schemeClr val="accent2">
                    <a:lumMod val="75000"/>
                  </a:schemeClr>
                </a:solidFill>
                <a:latin typeface="Times New Roman" panose="02020603050405020304" pitchFamily="18" charset="0"/>
                <a:cs typeface="Times New Roman" panose="02020603050405020304" pitchFamily="18" charset="0"/>
              </a:rPr>
              <a:t>(LSPM, 2024)</a:t>
            </a:r>
            <a:endParaRPr lang="en-GB" sz="3100" dirty="0">
              <a:solidFill>
                <a:schemeClr val="accent2">
                  <a:lumMod val="75000"/>
                </a:schemeClr>
              </a:solidFill>
              <a:latin typeface="Times New Roman" panose="02020603050405020304" pitchFamily="18" charset="0"/>
              <a:cs typeface="Times New Roman" panose="02020603050405020304" pitchFamily="18" charset="0"/>
            </a:endParaRPr>
          </a:p>
        </p:txBody>
      </p:sp>
      <p:sp>
        <p:nvSpPr>
          <p:cNvPr id="12" name="Content Placeholder 7">
            <a:extLst>
              <a:ext uri="{FF2B5EF4-FFF2-40B4-BE49-F238E27FC236}">
                <a16:creationId xmlns:a16="http://schemas.microsoft.com/office/drawing/2014/main" id="{F0310054-DF0D-71F9-1A84-C7E9902894B9}"/>
              </a:ext>
            </a:extLst>
          </p:cNvPr>
          <p:cNvSpPr txBox="1">
            <a:spLocks/>
          </p:cNvSpPr>
          <p:nvPr/>
        </p:nvSpPr>
        <p:spPr>
          <a:xfrm>
            <a:off x="6923059" y="1876425"/>
            <a:ext cx="4040216" cy="1952626"/>
          </a:xfrm>
          <a:prstGeom prst="rect">
            <a:avLst/>
          </a:prstGeom>
          <a:solidFill>
            <a:schemeClr val="bg1"/>
          </a:solidFill>
          <a:effectLst>
            <a:outerShdw blurRad="50800" dist="38100" dir="2700000" algn="tl" rotWithShape="0">
              <a:prstClr val="black">
                <a:alpha val="68000"/>
              </a:prstClr>
            </a:outerShdw>
          </a:effectLst>
        </p:spPr>
        <p:txBody>
          <a:bodyPr vert="horz" lIns="91440" tIns="45720" rIns="91440" bIns="45720" rtlCol="0">
            <a:normAutofit fontScale="32500" lnSpcReduction="2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60000"/>
              </a:lnSpc>
              <a:spcBef>
                <a:spcPts val="0"/>
              </a:spcBef>
              <a:buFont typeface="System Font Regular"/>
              <a:buNone/>
            </a:pPr>
            <a:r>
              <a:rPr lang="en-GB" sz="6000" b="1" dirty="0">
                <a:latin typeface="Times New Roman" panose="02020603050405020304" pitchFamily="18" charset="0"/>
                <a:cs typeface="Times New Roman" panose="02020603050405020304" pitchFamily="18" charset="0"/>
              </a:rPr>
              <a:t>Focus on Strengths</a:t>
            </a:r>
          </a:p>
          <a:p>
            <a:pPr marL="0" indent="0" algn="ctr">
              <a:buFont typeface="System Font Regular"/>
              <a:buNone/>
            </a:pPr>
            <a:r>
              <a:rPr lang="en-GB" sz="5000" dirty="0">
                <a:latin typeface="Times New Roman" panose="02020603050405020304" pitchFamily="18" charset="0"/>
                <a:cs typeface="Times New Roman" panose="02020603050405020304" pitchFamily="18" charset="0"/>
              </a:rPr>
              <a:t>Follows the Care Act by working with people to find what they are good at rather than seeing them as helpless</a:t>
            </a:r>
          </a:p>
          <a:p>
            <a:pPr marL="0" indent="0">
              <a:lnSpc>
                <a:spcPct val="160000"/>
              </a:lnSpc>
              <a:spcBef>
                <a:spcPts val="0"/>
              </a:spcBef>
              <a:buFont typeface="System Font Regular"/>
              <a:buNone/>
            </a:pPr>
            <a:r>
              <a:rPr lang="en-GB" sz="55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dirty="0">
                <a:solidFill>
                  <a:schemeClr val="accent2">
                    <a:lumMod val="75000"/>
                  </a:schemeClr>
                </a:solidFill>
                <a:latin typeface="Times New Roman" panose="02020603050405020304" pitchFamily="18" charset="0"/>
                <a:cs typeface="Times New Roman" panose="02020603050405020304" pitchFamily="18" charset="0"/>
              </a:rPr>
              <a:t>(Aveyard  &amp;Waffe, 2024)</a:t>
            </a:r>
            <a:endParaRPr lang="en-GB" sz="3100" dirty="0">
              <a:solidFill>
                <a:schemeClr val="accent2">
                  <a:lumMod val="75000"/>
                </a:schemeClr>
              </a:solidFill>
              <a:latin typeface="Times New Roman" panose="02020603050405020304" pitchFamily="18" charset="0"/>
              <a:cs typeface="Times New Roman" panose="02020603050405020304" pitchFamily="18" charset="0"/>
            </a:endParaRPr>
          </a:p>
        </p:txBody>
      </p:sp>
      <p:sp>
        <p:nvSpPr>
          <p:cNvPr id="14" name="Content Placeholder 7">
            <a:extLst>
              <a:ext uri="{FF2B5EF4-FFF2-40B4-BE49-F238E27FC236}">
                <a16:creationId xmlns:a16="http://schemas.microsoft.com/office/drawing/2014/main" id="{9FDF77A0-E823-1381-656F-2EB6834A3360}"/>
              </a:ext>
            </a:extLst>
          </p:cNvPr>
          <p:cNvSpPr txBox="1">
            <a:spLocks/>
          </p:cNvSpPr>
          <p:nvPr/>
        </p:nvSpPr>
        <p:spPr>
          <a:xfrm>
            <a:off x="3603212" y="4464741"/>
            <a:ext cx="4502563" cy="1764609"/>
          </a:xfrm>
          <a:prstGeom prst="rect">
            <a:avLst/>
          </a:prstGeom>
          <a:solidFill>
            <a:schemeClr val="bg1"/>
          </a:solidFill>
          <a:effectLst>
            <a:outerShdw blurRad="50800" dist="38100" dir="2700000" algn="tl" rotWithShape="0">
              <a:prstClr val="black">
                <a:alpha val="66000"/>
              </a:prstClr>
            </a:outerShdw>
          </a:effectLst>
        </p:spPr>
        <p:txBody>
          <a:bodyPr vert="horz" lIns="91440" tIns="45720" rIns="91440" bIns="45720" rtlCol="0">
            <a:normAutofit fontScale="32500" lnSpcReduction="2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60000"/>
              </a:lnSpc>
              <a:spcBef>
                <a:spcPts val="0"/>
              </a:spcBef>
              <a:buFont typeface="System Font Regular"/>
              <a:buNone/>
            </a:pPr>
            <a:r>
              <a:rPr lang="en-GB" sz="6000" b="1" dirty="0">
                <a:latin typeface="Times New Roman" panose="02020603050405020304" pitchFamily="18" charset="0"/>
                <a:cs typeface="Times New Roman" panose="02020603050405020304" pitchFamily="18" charset="0"/>
              </a:rPr>
              <a:t>Teamwork</a:t>
            </a:r>
          </a:p>
          <a:p>
            <a:pPr marL="0" indent="0" algn="ctr">
              <a:buFont typeface="System Font Regular"/>
              <a:buNone/>
            </a:pPr>
            <a:r>
              <a:rPr lang="en-GB" sz="5000" dirty="0">
                <a:latin typeface="Times New Roman" panose="02020603050405020304" pitchFamily="18" charset="0"/>
                <a:cs typeface="Times New Roman" panose="02020603050405020304" pitchFamily="18" charset="0"/>
              </a:rPr>
              <a:t>Helps us communicate clearly with nurses, doctors and other team members when helping a patient leave the hospital safely</a:t>
            </a:r>
          </a:p>
          <a:p>
            <a:pPr marL="0" indent="0">
              <a:lnSpc>
                <a:spcPct val="160000"/>
              </a:lnSpc>
              <a:spcBef>
                <a:spcPts val="0"/>
              </a:spcBef>
              <a:buFont typeface="System Font Regular"/>
              <a:buNone/>
            </a:pPr>
            <a:r>
              <a:rPr lang="en-GB" sz="55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dirty="0">
                <a:solidFill>
                  <a:schemeClr val="accent2">
                    <a:lumMod val="75000"/>
                  </a:schemeClr>
                </a:solidFill>
                <a:latin typeface="Times New Roman" panose="02020603050405020304" pitchFamily="18" charset="0"/>
                <a:cs typeface="Times New Roman" panose="02020603050405020304" pitchFamily="18" charset="0"/>
              </a:rPr>
              <a:t>(Aveyard &amp; Waffe, 2024)</a:t>
            </a:r>
            <a:endParaRPr lang="en-GB" sz="3100" dirty="0">
              <a:solidFill>
                <a:schemeClr val="accent2">
                  <a:lumMod val="7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3334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ross 22">
            <a:extLst>
              <a:ext uri="{FF2B5EF4-FFF2-40B4-BE49-F238E27FC236}">
                <a16:creationId xmlns:a16="http://schemas.microsoft.com/office/drawing/2014/main" id="{DA7B3086-613B-B44B-8231-1C082E4A6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736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Diagram 28">
            <a:extLst>
              <a:ext uri="{FF2B5EF4-FFF2-40B4-BE49-F238E27FC236}">
                <a16:creationId xmlns:a16="http://schemas.microsoft.com/office/drawing/2014/main" id="{306DD5BC-FCE6-3CC5-A649-8E4580D02BA5}"/>
              </a:ext>
            </a:extLst>
          </p:cNvPr>
          <p:cNvGraphicFramePr/>
          <p:nvPr>
            <p:extLst>
              <p:ext uri="{D42A27DB-BD31-4B8C-83A1-F6EECF244321}">
                <p14:modId xmlns:p14="http://schemas.microsoft.com/office/powerpoint/2010/main" val="79655314"/>
              </p:ext>
            </p:extLst>
          </p:nvPr>
        </p:nvGraphicFramePr>
        <p:xfrm>
          <a:off x="5881540" y="1546240"/>
          <a:ext cx="6510486" cy="4620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4" name="Picture 33">
            <a:extLst>
              <a:ext uri="{FF2B5EF4-FFF2-40B4-BE49-F238E27FC236}">
                <a16:creationId xmlns:a16="http://schemas.microsoft.com/office/drawing/2014/main" id="{6CD58150-0184-64EC-2213-5FB38C07AAC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93380" y="1062396"/>
            <a:ext cx="7942246" cy="5238750"/>
          </a:xfrm>
          <a:prstGeom prst="rect">
            <a:avLst/>
          </a:prstGeom>
        </p:spPr>
      </p:pic>
      <p:sp>
        <p:nvSpPr>
          <p:cNvPr id="2" name="Title 1">
            <a:extLst>
              <a:ext uri="{FF2B5EF4-FFF2-40B4-BE49-F238E27FC236}">
                <a16:creationId xmlns:a16="http://schemas.microsoft.com/office/drawing/2014/main" id="{38CFE0F3-F8FF-169C-FBD1-70454D31431F}"/>
              </a:ext>
            </a:extLst>
          </p:cNvPr>
          <p:cNvSpPr>
            <a:spLocks noGrp="1"/>
          </p:cNvSpPr>
          <p:nvPr>
            <p:ph type="title"/>
          </p:nvPr>
        </p:nvSpPr>
        <p:spPr>
          <a:xfrm>
            <a:off x="738137" y="921113"/>
            <a:ext cx="6510486" cy="800787"/>
          </a:xfrm>
        </p:spPr>
        <p:txBody>
          <a:bodyPr>
            <a:normAutofit fontScale="90000"/>
          </a:bodyPr>
          <a:lstStyle/>
          <a:p>
            <a:r>
              <a:rPr lang="en-GB" b="1" dirty="0">
                <a:latin typeface="Times New Roman" panose="02020603050405020304" pitchFamily="18" charset="0"/>
                <a:cs typeface="Times New Roman" panose="02020603050405020304" pitchFamily="18" charset="0"/>
              </a:rPr>
              <a:t>Gibb’s Reflective Cycle Model</a:t>
            </a:r>
            <a:br>
              <a:rPr lang="en-GB" dirty="0"/>
            </a:br>
            <a:endParaRPr lang="en-GB" dirty="0">
              <a:latin typeface="Aharoni" panose="02010803020104030203" pitchFamily="2" charset="-79"/>
              <a:cs typeface="Aharoni" panose="02010803020104030203" pitchFamily="2" charset="-79"/>
            </a:endParaRPr>
          </a:p>
        </p:txBody>
      </p:sp>
      <p:sp>
        <p:nvSpPr>
          <p:cNvPr id="28" name="TextBox 27">
            <a:extLst>
              <a:ext uri="{FF2B5EF4-FFF2-40B4-BE49-F238E27FC236}">
                <a16:creationId xmlns:a16="http://schemas.microsoft.com/office/drawing/2014/main" id="{02000FC1-E6D7-29B2-A68C-5BC4A696E88B}"/>
              </a:ext>
            </a:extLst>
          </p:cNvPr>
          <p:cNvSpPr txBox="1"/>
          <p:nvPr/>
        </p:nvSpPr>
        <p:spPr>
          <a:xfrm>
            <a:off x="738138" y="2643013"/>
            <a:ext cx="3138568" cy="1877437"/>
          </a:xfrm>
          <a:prstGeom prst="rect">
            <a:avLst/>
          </a:prstGeom>
          <a:noFill/>
        </p:spPr>
        <p:txBody>
          <a:bodyPr wrap="square" rtlCol="0">
            <a:spAutoFit/>
          </a:bodyPr>
          <a:lstStyle/>
          <a:p>
            <a:pPr>
              <a:spcBef>
                <a:spcPts val="600"/>
              </a:spcBef>
            </a:pPr>
            <a:r>
              <a:rPr lang="en-GB" sz="1400" dirty="0">
                <a:latin typeface="Arial" panose="020B0604020202020204" pitchFamily="34" charset="0"/>
                <a:cs typeface="Arial" panose="020B0604020202020204" pitchFamily="34" charset="0"/>
              </a:rPr>
              <a:t>Based on </a:t>
            </a:r>
            <a:r>
              <a:rPr lang="en-GB" sz="1400" b="1" dirty="0">
                <a:latin typeface="Arial" panose="020B0604020202020204" pitchFamily="34" charset="0"/>
                <a:cs typeface="Arial" panose="020B0604020202020204" pitchFamily="34" charset="0"/>
              </a:rPr>
              <a:t>Gibbs' Reflective Cycle</a:t>
            </a:r>
            <a:r>
              <a:rPr lang="en-GB" sz="1400" dirty="0">
                <a:latin typeface="Arial" panose="020B0604020202020204" pitchFamily="34" charset="0"/>
                <a:cs typeface="Arial" panose="020B0604020202020204" pitchFamily="34" charset="0"/>
              </a:rPr>
              <a:t>, the primary framework for critical thinking in health and social care, the model consists of </a:t>
            </a:r>
            <a:r>
              <a:rPr lang="en-GB" sz="1400" b="1" dirty="0">
                <a:latin typeface="Arial" panose="020B0604020202020204" pitchFamily="34" charset="0"/>
                <a:cs typeface="Arial" panose="020B0604020202020204" pitchFamily="34" charset="0"/>
              </a:rPr>
              <a:t>six key stages</a:t>
            </a:r>
            <a:r>
              <a:rPr lang="en-GB" sz="1400" dirty="0">
                <a:latin typeface="Arial" panose="020B0604020202020204" pitchFamily="34" charset="0"/>
                <a:cs typeface="Arial" panose="020B0604020202020204" pitchFamily="34" charset="0"/>
              </a:rPr>
              <a:t> that turn a raw experience into a safe, evidence-based learning outcome </a:t>
            </a:r>
            <a:r>
              <a:rPr lang="en-GB" sz="1200" dirty="0">
                <a:solidFill>
                  <a:schemeClr val="accent2">
                    <a:lumMod val="60000"/>
                    <a:lumOff val="40000"/>
                  </a:schemeClr>
                </a:solidFill>
                <a:latin typeface="Arial" panose="020B0604020202020204" pitchFamily="34" charset="0"/>
                <a:cs typeface="Arial" panose="020B0604020202020204" pitchFamily="34" charset="0"/>
              </a:rPr>
              <a:t>(ASME, 2022).</a:t>
            </a:r>
            <a:br>
              <a:rPr lang="en-GB" dirty="0"/>
            </a:br>
            <a:endParaRPr lang="en-GB" dirty="0"/>
          </a:p>
        </p:txBody>
      </p:sp>
      <p:sp>
        <p:nvSpPr>
          <p:cNvPr id="35" name="TextBox 34">
            <a:extLst>
              <a:ext uri="{FF2B5EF4-FFF2-40B4-BE49-F238E27FC236}">
                <a16:creationId xmlns:a16="http://schemas.microsoft.com/office/drawing/2014/main" id="{F55BB25D-88B1-916B-8091-D3F536A6DE89}"/>
              </a:ext>
            </a:extLst>
          </p:cNvPr>
          <p:cNvSpPr txBox="1"/>
          <p:nvPr/>
        </p:nvSpPr>
        <p:spPr>
          <a:xfrm>
            <a:off x="8547558" y="6150694"/>
            <a:ext cx="2374304" cy="276999"/>
          </a:xfrm>
          <a:prstGeom prst="rect">
            <a:avLst/>
          </a:prstGeom>
          <a:noFill/>
        </p:spPr>
        <p:txBody>
          <a:bodyPr wrap="none" rtlCol="0">
            <a:spAutoFit/>
          </a:bodyPr>
          <a:lstStyle/>
          <a:p>
            <a:r>
              <a:rPr lang="en-GB" sz="1200" dirty="0">
                <a:solidFill>
                  <a:schemeClr val="accent2">
                    <a:lumMod val="40000"/>
                    <a:lumOff val="60000"/>
                  </a:schemeClr>
                </a:solidFill>
              </a:rPr>
              <a:t>(Oxford Brookes University, 2026)</a:t>
            </a:r>
          </a:p>
        </p:txBody>
      </p:sp>
    </p:spTree>
    <p:extLst>
      <p:ext uri="{BB962C8B-B14F-4D97-AF65-F5344CB8AC3E}">
        <p14:creationId xmlns:p14="http://schemas.microsoft.com/office/powerpoint/2010/main" val="3580619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8E2B9-FB18-F9ED-EF03-FD978F574E95}"/>
              </a:ext>
            </a:extLst>
          </p:cNvPr>
          <p:cNvSpPr>
            <a:spLocks noGrp="1"/>
          </p:cNvSpPr>
          <p:nvPr>
            <p:ph type="title"/>
          </p:nvPr>
        </p:nvSpPr>
        <p:spPr>
          <a:xfrm>
            <a:off x="565149" y="734821"/>
            <a:ext cx="5066001" cy="1446550"/>
          </a:xfrm>
        </p:spPr>
        <p:txBody>
          <a:bodyPr vert="horz" lIns="91440" tIns="45720" rIns="91440" bIns="45720" rtlCol="0" anchor="t">
            <a:normAutofit/>
          </a:bodyPr>
          <a:lstStyle/>
          <a:p>
            <a:pPr>
              <a:lnSpc>
                <a:spcPct val="90000"/>
              </a:lnSpc>
            </a:pPr>
            <a:r>
              <a:rPr lang="en-US" sz="3100" b="1" kern="1200" dirty="0">
                <a:solidFill>
                  <a:schemeClr val="tx1"/>
                </a:solidFill>
                <a:latin typeface="Times New Roman" panose="02020603050405020304" pitchFamily="18" charset="0"/>
                <a:cs typeface="Times New Roman" panose="02020603050405020304" pitchFamily="18" charset="0"/>
              </a:rPr>
              <a:t>Appl</a:t>
            </a:r>
            <a:r>
              <a:rPr lang="en-US" sz="3100" b="1" dirty="0">
                <a:latin typeface="Times New Roman" panose="02020603050405020304" pitchFamily="18" charset="0"/>
                <a:cs typeface="Times New Roman" panose="02020603050405020304" pitchFamily="18" charset="0"/>
              </a:rPr>
              <a:t>ying</a:t>
            </a:r>
            <a:r>
              <a:rPr lang="en-US" sz="3100" b="1" kern="1200" dirty="0">
                <a:solidFill>
                  <a:schemeClr val="tx1"/>
                </a:solidFill>
                <a:latin typeface="Times New Roman" panose="02020603050405020304" pitchFamily="18" charset="0"/>
                <a:cs typeface="Times New Roman" panose="02020603050405020304" pitchFamily="18" charset="0"/>
              </a:rPr>
              <a:t> Critical thinking </a:t>
            </a:r>
            <a:r>
              <a:rPr lang="en-US" sz="3100" b="1" dirty="0">
                <a:latin typeface="Times New Roman" panose="02020603050405020304" pitchFamily="18" charset="0"/>
                <a:cs typeface="Times New Roman" panose="02020603050405020304" pitchFamily="18" charset="0"/>
              </a:rPr>
              <a:t>Skills</a:t>
            </a:r>
            <a:r>
              <a:rPr lang="en-US" sz="3100" b="1" kern="1200" dirty="0">
                <a:solidFill>
                  <a:schemeClr val="tx1"/>
                </a:solidFill>
                <a:latin typeface="Times New Roman" panose="02020603050405020304" pitchFamily="18" charset="0"/>
                <a:cs typeface="Times New Roman" panose="02020603050405020304" pitchFamily="18" charset="0"/>
              </a:rPr>
              <a:t> in health and social </a:t>
            </a:r>
            <a:r>
              <a:rPr lang="en-US" sz="3100" b="1" dirty="0">
                <a:latin typeface="Times New Roman" panose="02020603050405020304" pitchFamily="18" charset="0"/>
                <a:cs typeface="Times New Roman" panose="02020603050405020304" pitchFamily="18" charset="0"/>
              </a:rPr>
              <a:t>c</a:t>
            </a:r>
            <a:r>
              <a:rPr lang="en-US" sz="3100" b="1" kern="1200" dirty="0">
                <a:solidFill>
                  <a:schemeClr val="tx1"/>
                </a:solidFill>
                <a:latin typeface="Times New Roman" panose="02020603050405020304" pitchFamily="18" charset="0"/>
                <a:cs typeface="Times New Roman" panose="02020603050405020304" pitchFamily="18" charset="0"/>
              </a:rPr>
              <a:t>are</a:t>
            </a:r>
          </a:p>
        </p:txBody>
      </p:sp>
      <p:sp>
        <p:nvSpPr>
          <p:cNvPr id="50" name="Content Placeholder 2">
            <a:extLst>
              <a:ext uri="{FF2B5EF4-FFF2-40B4-BE49-F238E27FC236}">
                <a16:creationId xmlns:a16="http://schemas.microsoft.com/office/drawing/2014/main" id="{B9EABCF4-8664-0D1D-DD8A-6C7B05997CBA}"/>
              </a:ext>
            </a:extLst>
          </p:cNvPr>
          <p:cNvSpPr txBox="1">
            <a:spLocks/>
          </p:cNvSpPr>
          <p:nvPr/>
        </p:nvSpPr>
        <p:spPr>
          <a:xfrm>
            <a:off x="565149" y="1952836"/>
            <a:ext cx="5066001" cy="419100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nSpc>
                <a:spcPct val="90000"/>
              </a:lnSpc>
              <a:spcBef>
                <a:spcPts val="0"/>
              </a:spcBef>
              <a:spcAft>
                <a:spcPts val="600"/>
              </a:spcAft>
            </a:pPr>
            <a:endParaRPr lang="en-US" sz="1000" dirty="0"/>
          </a:p>
          <a:p>
            <a:pPr marL="0">
              <a:lnSpc>
                <a:spcPct val="90000"/>
              </a:lnSpc>
              <a:spcBef>
                <a:spcPts val="0"/>
              </a:spcBef>
              <a:spcAft>
                <a:spcPts val="600"/>
              </a:spcAft>
            </a:pPr>
            <a:endParaRPr lang="en-US" sz="1000" dirty="0"/>
          </a:p>
          <a:p>
            <a:pPr marL="0" indent="0">
              <a:lnSpc>
                <a:spcPct val="90000"/>
              </a:lnSpc>
              <a:spcBef>
                <a:spcPts val="0"/>
              </a:spcBef>
              <a:spcAft>
                <a:spcPts val="600"/>
              </a:spcAft>
              <a:buNone/>
            </a:pPr>
            <a:r>
              <a:rPr lang="en-US" sz="1600" b="1" dirty="0"/>
              <a:t>Scenario: </a:t>
            </a:r>
            <a:r>
              <a:rPr lang="en-US" sz="1600" dirty="0"/>
              <a:t>Mr A</a:t>
            </a:r>
          </a:p>
          <a:p>
            <a:pPr marL="0" indent="0">
              <a:lnSpc>
                <a:spcPct val="90000"/>
              </a:lnSpc>
              <a:spcBef>
                <a:spcPts val="0"/>
              </a:spcBef>
              <a:spcAft>
                <a:spcPts val="600"/>
              </a:spcAft>
              <a:buNone/>
            </a:pPr>
            <a:r>
              <a:rPr lang="en-US" sz="1600" dirty="0"/>
              <a:t>Initial Observation: A worker visits 80-year-old Mr A and finds a very messy house and poor hygiene.</a:t>
            </a:r>
          </a:p>
          <a:p>
            <a:pPr marL="0" indent="0">
              <a:lnSpc>
                <a:spcPct val="90000"/>
              </a:lnSpc>
              <a:spcBef>
                <a:spcPts val="0"/>
              </a:spcBef>
              <a:spcAft>
                <a:spcPts val="600"/>
              </a:spcAft>
              <a:buNone/>
            </a:pPr>
            <a:r>
              <a:rPr lang="en-US" sz="1600" b="1" dirty="0"/>
              <a:t>Assumption: </a:t>
            </a:r>
            <a:r>
              <a:rPr lang="en-US" sz="1600" dirty="0"/>
              <a:t>Without critical thinking, these signs could easily be mistaken for simple physical weakness, leading to a basic cleaning service being ordered.</a:t>
            </a:r>
          </a:p>
          <a:p>
            <a:pPr marL="0" indent="0">
              <a:lnSpc>
                <a:spcPct val="90000"/>
              </a:lnSpc>
              <a:spcBef>
                <a:spcPts val="0"/>
              </a:spcBef>
              <a:spcAft>
                <a:spcPts val="600"/>
              </a:spcAft>
              <a:buNone/>
            </a:pPr>
            <a:r>
              <a:rPr lang="en-US" sz="1600" b="1" dirty="0"/>
              <a:t>Applying Critical Thinking</a:t>
            </a:r>
            <a:r>
              <a:rPr lang="en-US" sz="1600" dirty="0"/>
              <a:t>: A Social Worker looks deeper into his files and notices that the decline started immediately after his wife passed away and that he has been skipping his pain medication.</a:t>
            </a:r>
          </a:p>
          <a:p>
            <a:pPr marL="0" indent="0">
              <a:lnSpc>
                <a:spcPct val="90000"/>
              </a:lnSpc>
              <a:spcBef>
                <a:spcPts val="0"/>
              </a:spcBef>
              <a:spcAft>
                <a:spcPts val="600"/>
              </a:spcAft>
              <a:buNone/>
            </a:pPr>
            <a:r>
              <a:rPr lang="en-US" sz="1600" b="1" dirty="0"/>
              <a:t>Cause</a:t>
            </a:r>
            <a:r>
              <a:rPr lang="en-US" sz="1600" dirty="0"/>
              <a:t>: By speaking with him gently, the worker uncovers that the real issues are deep grief and loneliness.</a:t>
            </a:r>
          </a:p>
          <a:p>
            <a:pPr marL="0" indent="0">
              <a:lnSpc>
                <a:spcPct val="90000"/>
              </a:lnSpc>
              <a:spcBef>
                <a:spcPts val="0"/>
              </a:spcBef>
              <a:spcAft>
                <a:spcPts val="600"/>
              </a:spcAft>
              <a:buNone/>
            </a:pPr>
            <a:r>
              <a:rPr lang="en-US" sz="1600" b="1" dirty="0"/>
              <a:t>Action: </a:t>
            </a:r>
            <a:r>
              <a:rPr lang="en-US" sz="1600" dirty="0"/>
              <a:t>Rather than just ordering a cleaner, the worker arranges counselling and connects him with a local social group.</a:t>
            </a:r>
          </a:p>
          <a:p>
            <a:pPr marL="0" indent="0">
              <a:lnSpc>
                <a:spcPct val="90000"/>
              </a:lnSpc>
              <a:spcBef>
                <a:spcPts val="0"/>
              </a:spcBef>
              <a:spcAft>
                <a:spcPts val="600"/>
              </a:spcAft>
              <a:buNone/>
            </a:pPr>
            <a:r>
              <a:rPr lang="en-US" sz="1600" b="1" dirty="0"/>
              <a:t>Outcome</a:t>
            </a:r>
            <a:r>
              <a:rPr lang="en-US" sz="1600" dirty="0"/>
              <a:t>: Digging beneath the surface allows the worker to fix the real problem, protect Mr A's safety, and deliver a truly positive care outcome.</a:t>
            </a:r>
          </a:p>
          <a:p>
            <a:pPr marL="0">
              <a:lnSpc>
                <a:spcPct val="90000"/>
              </a:lnSpc>
              <a:spcBef>
                <a:spcPts val="0"/>
              </a:spcBef>
              <a:spcAft>
                <a:spcPts val="600"/>
              </a:spcAft>
            </a:pPr>
            <a:endParaRPr lang="en-US" sz="1000" dirty="0"/>
          </a:p>
        </p:txBody>
      </p:sp>
      <p:pic>
        <p:nvPicPr>
          <p:cNvPr id="9" name="Picture 8">
            <a:extLst>
              <a:ext uri="{FF2B5EF4-FFF2-40B4-BE49-F238E27FC236}">
                <a16:creationId xmlns:a16="http://schemas.microsoft.com/office/drawing/2014/main" id="{DD37FD7F-5907-F064-673D-C9E6F4BB89A4}"/>
              </a:ext>
            </a:extLst>
          </p:cNvPr>
          <p:cNvPicPr>
            <a:picLocks noChangeAspect="1"/>
          </p:cNvPicPr>
          <p:nvPr/>
        </p:nvPicPr>
        <p:blipFill>
          <a:blip r:embed="rId2">
            <a:extLst>
              <a:ext uri="{28A0092B-C50C-407E-A947-70E740481C1C}">
                <a14:useLocalDpi xmlns:a14="http://schemas.microsoft.com/office/drawing/2010/main" val="0"/>
              </a:ext>
            </a:extLst>
          </a:blip>
          <a:srcRect l="6514" r="29530" b="1"/>
          <a:stretch>
            <a:fillRect/>
          </a:stretch>
        </p:blipFill>
        <p:spPr>
          <a:xfrm>
            <a:off x="6163734" y="1096772"/>
            <a:ext cx="5571066" cy="5761228"/>
          </a:xfrm>
          <a:prstGeom prst="rect">
            <a:avLst/>
          </a:prstGeom>
        </p:spPr>
      </p:pic>
      <p:sp>
        <p:nvSpPr>
          <p:cNvPr id="51" name="Cross 50">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5509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C77F0-0F16-6FF2-026B-7D895B435A3A}"/>
              </a:ext>
            </a:extLst>
          </p:cNvPr>
          <p:cNvSpPr>
            <a:spLocks noGrp="1"/>
          </p:cNvSpPr>
          <p:nvPr>
            <p:ph type="title"/>
          </p:nvPr>
        </p:nvSpPr>
        <p:spPr>
          <a:xfrm>
            <a:off x="266699" y="452246"/>
            <a:ext cx="11134725" cy="644526"/>
          </a:xfrm>
        </p:spPr>
        <p:txBody>
          <a:bodyPr>
            <a:noAutofit/>
          </a:bodyPr>
          <a:lstStyle/>
          <a:p>
            <a:pPr>
              <a:lnSpc>
                <a:spcPct val="90000"/>
              </a:lnSpc>
            </a:pPr>
            <a:r>
              <a:rPr lang="en-GB" sz="3600" b="1" dirty="0">
                <a:latin typeface="Times New Roman" panose="02020603050405020304" pitchFamily="18" charset="0"/>
                <a:cs typeface="Times New Roman" panose="02020603050405020304" pitchFamily="18" charset="0"/>
              </a:rPr>
              <a:t>How </a:t>
            </a:r>
            <a:r>
              <a:rPr lang="en-GB" sz="3200" b="1" dirty="0">
                <a:latin typeface="Times New Roman" panose="02020603050405020304" pitchFamily="18" charset="0"/>
                <a:cs typeface="Times New Roman" panose="02020603050405020304" pitchFamily="18" charset="0"/>
              </a:rPr>
              <a:t>does</a:t>
            </a:r>
            <a:r>
              <a:rPr lang="en-GB" sz="3600" b="1" dirty="0">
                <a:latin typeface="Times New Roman" panose="02020603050405020304" pitchFamily="18" charset="0"/>
                <a:cs typeface="Times New Roman" panose="02020603050405020304" pitchFamily="18" charset="0"/>
              </a:rPr>
              <a:t> Critical Thinking support my Future Career?</a:t>
            </a:r>
          </a:p>
        </p:txBody>
      </p:sp>
      <p:pic>
        <p:nvPicPr>
          <p:cNvPr id="5" name="Picture 4">
            <a:extLst>
              <a:ext uri="{FF2B5EF4-FFF2-40B4-BE49-F238E27FC236}">
                <a16:creationId xmlns:a16="http://schemas.microsoft.com/office/drawing/2014/main" id="{C477BDCE-7E15-C8AF-E153-A204B5965B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42395" y="3556209"/>
            <a:ext cx="4616451" cy="3136691"/>
          </a:xfrm>
          <a:prstGeom prst="rect">
            <a:avLst/>
          </a:prstGeom>
        </p:spPr>
      </p:pic>
      <p:sp>
        <p:nvSpPr>
          <p:cNvPr id="6" name="TextBox 5">
            <a:extLst>
              <a:ext uri="{FF2B5EF4-FFF2-40B4-BE49-F238E27FC236}">
                <a16:creationId xmlns:a16="http://schemas.microsoft.com/office/drawing/2014/main" id="{9F31B1B8-7E18-E1EC-24A9-B3E449A0C8A1}"/>
              </a:ext>
            </a:extLst>
          </p:cNvPr>
          <p:cNvSpPr txBox="1"/>
          <p:nvPr/>
        </p:nvSpPr>
        <p:spPr>
          <a:xfrm>
            <a:off x="638174" y="1549018"/>
            <a:ext cx="5610225" cy="2349361"/>
          </a:xfrm>
          <a:prstGeom prst="rect">
            <a:avLst/>
          </a:prstGeom>
          <a:noFill/>
          <a:ln>
            <a:noFill/>
          </a:ln>
        </p:spPr>
        <p:txBody>
          <a:bodyPr wrap="square" rtlCol="0">
            <a:spAutoFit/>
          </a:bodyPr>
          <a:lstStyle/>
          <a:p>
            <a:r>
              <a:rPr lang="en-GB" b="1" dirty="0">
                <a:latin typeface="Arial" panose="020B0604020202020204" pitchFamily="34" charset="0"/>
                <a:cs typeface="Arial" panose="020B0604020202020204" pitchFamily="34" charset="0"/>
              </a:rPr>
              <a:t>Hospital Social Work</a:t>
            </a:r>
            <a:endParaRPr lang="en-GB" sz="1600" b="1"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Future Role: </a:t>
            </a:r>
            <a:r>
              <a:rPr lang="en-GB" sz="1600" dirty="0">
                <a:solidFill>
                  <a:schemeClr val="tx1">
                    <a:lumMod val="65000"/>
                    <a:lumOff val="35000"/>
                  </a:schemeClr>
                </a:solidFill>
                <a:latin typeface="Arial" panose="020B0604020202020204" pitchFamily="34" charset="0"/>
                <a:cs typeface="Arial" panose="020B0604020202020204" pitchFamily="34" charset="0"/>
              </a:rPr>
              <a:t>Starting a career in a busy hospital. A fast and requires a quick, safe and clear decision to help patients, users leave the hospital on time and feeling happy. </a:t>
            </a:r>
            <a:endParaRPr lang="en-GB" sz="1600"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Getting the Job: </a:t>
            </a:r>
            <a:r>
              <a:rPr lang="en-GB" sz="1600" dirty="0">
                <a:solidFill>
                  <a:schemeClr val="tx1">
                    <a:lumMod val="65000"/>
                    <a:lumOff val="35000"/>
                  </a:schemeClr>
                </a:solidFill>
                <a:latin typeface="Arial" panose="020B0604020202020204" pitchFamily="34" charset="0"/>
                <a:cs typeface="Arial" panose="020B0604020202020204" pitchFamily="34" charset="0"/>
              </a:rPr>
              <a:t>Showing that I can think clearly and handle pressure makes me a strong candidate for a position in the hospital.</a:t>
            </a:r>
          </a:p>
          <a:p>
            <a:endParaRPr lang="en-GB" sz="16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CDAEF509-BA5B-37F9-D374-133C455A6CBF}"/>
              </a:ext>
            </a:extLst>
          </p:cNvPr>
          <p:cNvSpPr txBox="1"/>
          <p:nvPr/>
        </p:nvSpPr>
        <p:spPr>
          <a:xfrm>
            <a:off x="1515924" y="4088373"/>
            <a:ext cx="5610225" cy="2072362"/>
          </a:xfrm>
          <a:prstGeom prst="rect">
            <a:avLst/>
          </a:prstGeom>
          <a:noFill/>
          <a:ln>
            <a:noFill/>
          </a:ln>
          <a:effectLst/>
        </p:spPr>
        <p:txBody>
          <a:bodyPr wrap="square" rtlCol="0">
            <a:spAutoFit/>
          </a:bodyPr>
          <a:lstStyle/>
          <a:p>
            <a:r>
              <a:rPr lang="en-GB" sz="1600" b="1" dirty="0">
                <a:latin typeface="Arial" panose="020B0604020202020204" pitchFamily="34" charset="0"/>
                <a:cs typeface="Arial" panose="020B0604020202020204" pitchFamily="34" charset="0"/>
              </a:rPr>
              <a:t>Strengths &amp; Goals</a:t>
            </a:r>
            <a:r>
              <a:rPr lang="en-GB" sz="1600" dirty="0">
                <a:latin typeface="Arial" panose="020B0604020202020204" pitchFamily="34" charset="0"/>
                <a:cs typeface="Arial" panose="020B0604020202020204" pitchFamily="34" charset="0"/>
              </a:rPr>
              <a:t>:</a:t>
            </a:r>
            <a:endParaRPr lang="en-GB" sz="1600" b="1"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Key Strength: </a:t>
            </a:r>
            <a:r>
              <a:rPr lang="en-GB" sz="1600" dirty="0">
                <a:solidFill>
                  <a:schemeClr val="tx1">
                    <a:lumMod val="65000"/>
                    <a:lumOff val="35000"/>
                  </a:schemeClr>
                </a:solidFill>
                <a:latin typeface="Arial" panose="020B0604020202020204" pitchFamily="34" charset="0"/>
                <a:cs typeface="Arial" panose="020B0604020202020204" pitchFamily="34" charset="0"/>
              </a:rPr>
              <a:t>Good at using care rules and laws while listening to what the person truly wants and assessing their needs, and able to help willingly.</a:t>
            </a:r>
            <a:endParaRPr lang="en-GB" sz="1600" b="1"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Improvement: </a:t>
            </a:r>
            <a:r>
              <a:rPr lang="en-GB" sz="1600" dirty="0">
                <a:solidFill>
                  <a:schemeClr val="tx1">
                    <a:lumMod val="65000"/>
                    <a:lumOff val="35000"/>
                  </a:schemeClr>
                </a:solidFill>
                <a:latin typeface="Arial" panose="020B0604020202020204" pitchFamily="34" charset="0"/>
                <a:cs typeface="Arial" panose="020B0604020202020204" pitchFamily="34" charset="0"/>
              </a:rPr>
              <a:t>Would like to build my confidence to speak up clear and precisely, talking to other professionals agreeing and disagreeing with my social care views.</a:t>
            </a:r>
          </a:p>
        </p:txBody>
      </p:sp>
    </p:spTree>
    <p:extLst>
      <p:ext uri="{BB962C8B-B14F-4D97-AF65-F5344CB8AC3E}">
        <p14:creationId xmlns:p14="http://schemas.microsoft.com/office/powerpoint/2010/main" val="3234721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5AF93AB8-FF4F-8D59-CFB6-0DDBB06AD075}"/>
              </a:ext>
            </a:extLst>
          </p:cNvPr>
          <p:cNvSpPr>
            <a:spLocks noGrp="1"/>
          </p:cNvSpPr>
          <p:nvPr>
            <p:ph type="title"/>
          </p:nvPr>
        </p:nvSpPr>
        <p:spPr>
          <a:xfrm>
            <a:off x="565149" y="1204721"/>
            <a:ext cx="6886726" cy="959717"/>
          </a:xfrm>
        </p:spPr>
        <p:txBody>
          <a:bodyPr>
            <a:normAutofit/>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B403A427-E901-3784-0E3E-8FCCD4E25C65}"/>
              </a:ext>
            </a:extLst>
          </p:cNvPr>
          <p:cNvSpPr>
            <a:spLocks noGrp="1"/>
          </p:cNvSpPr>
          <p:nvPr>
            <p:ph idx="1"/>
          </p:nvPr>
        </p:nvSpPr>
        <p:spPr>
          <a:xfrm>
            <a:off x="565149" y="2211455"/>
            <a:ext cx="6886726" cy="3441824"/>
          </a:xfrm>
        </p:spPr>
        <p:txBody>
          <a:bodyPr>
            <a:normAutofit fontScale="92500" lnSpcReduction="20000"/>
          </a:bodyPr>
          <a:lstStyle/>
          <a:p>
            <a:r>
              <a:rPr lang="en-GB" sz="1800" dirty="0"/>
              <a:t>The ability to think critically is essential in Health and social care, as it allows professionals to make well informed decisions that is safe, ethical, and based on an understanding of the person’s needs. When workers think carefully and avoid assumptions, they are more able to plan support that fits the individual rather than relying on quick or routine solutions. This leads to care that protects the person’s well-being and respects their rights.</a:t>
            </a:r>
          </a:p>
          <a:p>
            <a:r>
              <a:rPr lang="en-GB" sz="1800" dirty="0"/>
              <a:t>Developing this skill also prepares practitioners—especially those working in fast‑paced settings like hospitals—to stay calm, organised, and confident when making decisions. It supports clear communication within the Health and Care sector, which is essential for safe planning and coordinated care. Most importantly, by using critical thinking, professionals can maintain high standards, respond effectively to complex situations, and ensure that every decision is focused on the person’s best interests.</a:t>
            </a:r>
          </a:p>
          <a:p>
            <a:pPr marL="0" indent="0">
              <a:lnSpc>
                <a:spcPct val="90000"/>
              </a:lnSpc>
              <a:buNone/>
            </a:pPr>
            <a:endParaRPr lang="en-GB" sz="1700" dirty="0">
              <a:latin typeface="Arial" panose="020B0604020202020204" pitchFamily="34" charset="0"/>
              <a:cs typeface="Arial" panose="020B0604020202020204" pitchFamily="34" charset="0"/>
            </a:endParaRPr>
          </a:p>
        </p:txBody>
      </p:sp>
      <p:pic>
        <p:nvPicPr>
          <p:cNvPr id="9" name="Graphic 8" descr="Person with Idea">
            <a:extLst>
              <a:ext uri="{FF2B5EF4-FFF2-40B4-BE49-F238E27FC236}">
                <a16:creationId xmlns:a16="http://schemas.microsoft.com/office/drawing/2014/main" id="{F0C546B3-17FA-DAC0-DD57-11B52499D65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25541" y="2164438"/>
            <a:ext cx="2792794" cy="2792794"/>
          </a:xfrm>
          <a:prstGeom prst="rect">
            <a:avLst/>
          </a:prstGeom>
        </p:spPr>
      </p:pic>
    </p:spTree>
    <p:extLst>
      <p:ext uri="{BB962C8B-B14F-4D97-AF65-F5344CB8AC3E}">
        <p14:creationId xmlns:p14="http://schemas.microsoft.com/office/powerpoint/2010/main" val="3094566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B199-4907-7F69-E8A7-5FEE269E04AC}"/>
              </a:ext>
            </a:extLst>
          </p:cNvPr>
          <p:cNvSpPr>
            <a:spLocks noGrp="1"/>
          </p:cNvSpPr>
          <p:nvPr>
            <p:ph type="title"/>
          </p:nvPr>
        </p:nvSpPr>
        <p:spPr/>
        <p:txBody>
          <a:bodyPr/>
          <a:lstStyle/>
          <a:p>
            <a:r>
              <a:rPr lang="en-GB"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661D8DAA-72EB-D0E3-71F5-01E1C7AB27CD}"/>
              </a:ext>
            </a:extLst>
          </p:cNvPr>
          <p:cNvSpPr>
            <a:spLocks noGrp="1"/>
          </p:cNvSpPr>
          <p:nvPr>
            <p:ph idx="1"/>
          </p:nvPr>
        </p:nvSpPr>
        <p:spPr>
          <a:xfrm>
            <a:off x="565149" y="2098079"/>
            <a:ext cx="10808704" cy="4213821"/>
          </a:xfrm>
        </p:spPr>
        <p:txBody>
          <a:bodyPr>
            <a:normAutofit fontScale="85000" lnSpcReduction="20000"/>
          </a:bodyPr>
          <a:lstStyle/>
          <a:p>
            <a:r>
              <a:rPr lang="en-GB" dirty="0"/>
              <a:t>ASME (Association for the Study of Medical Education), 2022. </a:t>
            </a:r>
            <a:r>
              <a:rPr lang="en-GB" i="1" dirty="0"/>
              <a:t>The Clinical Teacher</a:t>
            </a:r>
            <a:r>
              <a:rPr lang="en-GB" dirty="0"/>
              <a:t>. Available at: </a:t>
            </a:r>
            <a:r>
              <a:rPr lang="en-GB" dirty="0">
                <a:hlinkClick r:id="rId2"/>
              </a:rPr>
              <a:t>https://asmepublications.onlinelibrary.wiley.com/doi/10.1111/tct.13569</a:t>
            </a:r>
            <a:r>
              <a:rPr lang="en-GB" dirty="0"/>
              <a:t> [Accessed 12 July 2026].</a:t>
            </a:r>
          </a:p>
          <a:p>
            <a:r>
              <a:rPr lang="en-GB" dirty="0"/>
              <a:t>Celestine, 2024. </a:t>
            </a:r>
            <a:r>
              <a:rPr lang="en-GB" i="1" dirty="0"/>
              <a:t>The Role of Critical Thinking in Health and Social Care Management. London School of Planning and Management (LSPM) </a:t>
            </a:r>
            <a:r>
              <a:rPr lang="en-GB" i="1" dirty="0" err="1"/>
              <a:t>Blog</a:t>
            </a:r>
            <a:r>
              <a:rPr lang="en-GB" dirty="0" err="1"/>
              <a:t>.Available</a:t>
            </a:r>
            <a:r>
              <a:rPr lang="en-GB" dirty="0"/>
              <a:t> at: </a:t>
            </a:r>
            <a:r>
              <a:rPr lang="en-GB" dirty="0">
                <a:hlinkClick r:id="rId3"/>
              </a:rPr>
              <a:t>https://blog.lspm.org.uk/2024/09/09/the-role-of-critical-thinking-in-health-and-social-care-management/</a:t>
            </a:r>
            <a:r>
              <a:rPr lang="en-GB" dirty="0"/>
              <a:t> [Accessed 15 July 2026].</a:t>
            </a:r>
          </a:p>
          <a:p>
            <a:r>
              <a:rPr lang="en-GB" dirty="0"/>
              <a:t>Aveyard, H. and Waite, M., 2024. </a:t>
            </a:r>
            <a:r>
              <a:rPr lang="en-GB" i="1" dirty="0"/>
              <a:t>A Beginner's Guide to Critical Thinking and Writing in Health and Social Care</a:t>
            </a:r>
            <a:r>
              <a:rPr lang="en-GB" dirty="0"/>
              <a:t>. 3rd ed. London: McGraw-Hill Education (UK) Available at: </a:t>
            </a:r>
            <a:r>
              <a:rPr lang="en-GB" dirty="0">
                <a:hlinkClick r:id="rId4"/>
              </a:rPr>
              <a:t>https://books.google.co.uk/books?id=xRwnEQAAQBAJ&amp;printsec=frontcover#v=onepage&amp;q&amp;f=false</a:t>
            </a:r>
            <a:r>
              <a:rPr lang="en-GB" dirty="0"/>
              <a:t> , [Accessed 15 July 2026].</a:t>
            </a:r>
          </a:p>
          <a:p>
            <a:r>
              <a:rPr lang="en-GB" dirty="0"/>
              <a:t>Oxford Brookes University, 2026. Academic enhancement and development: Available at </a:t>
            </a:r>
            <a:r>
              <a:rPr lang="en-GB" dirty="0">
                <a:hlinkClick r:id="rId5"/>
              </a:rPr>
              <a:t>https://www.brookes.ac.uk/staff/working-at-brookes/learning-and-career-development/academic-enhancement-and-development/publications</a:t>
            </a:r>
            <a:r>
              <a:rPr lang="en-GB" dirty="0"/>
              <a:t> [Accessed 19 July 2026]</a:t>
            </a:r>
          </a:p>
        </p:txBody>
      </p:sp>
    </p:spTree>
    <p:extLst>
      <p:ext uri="{BB962C8B-B14F-4D97-AF65-F5344CB8AC3E}">
        <p14:creationId xmlns:p14="http://schemas.microsoft.com/office/powerpoint/2010/main" val="287333163"/>
      </p:ext>
    </p:extLst>
  </p:cSld>
  <p:clrMapOvr>
    <a:masterClrMapping/>
  </p:clrMapOvr>
</p:sld>
</file>

<file path=ppt/theme/theme1.xml><?xml version="1.0" encoding="utf-8"?>
<a:theme xmlns:a="http://schemas.openxmlformats.org/drawingml/2006/main" name="MadridVTI">
  <a:themeElements>
    <a:clrScheme name="Madrid R3">
      <a:dk1>
        <a:srgbClr val="000000"/>
      </a:dk1>
      <a:lt1>
        <a:srgbClr val="FFFFFF"/>
      </a:lt1>
      <a:dk2>
        <a:srgbClr val="3A3C45"/>
      </a:dk2>
      <a:lt2>
        <a:srgbClr val="E9EFF1"/>
      </a:lt2>
      <a:accent1>
        <a:srgbClr val="E24400"/>
      </a:accent1>
      <a:accent2>
        <a:srgbClr val="F38E00"/>
      </a:accent2>
      <a:accent3>
        <a:srgbClr val="89B336"/>
      </a:accent3>
      <a:accent4>
        <a:srgbClr val="30B9B9"/>
      </a:accent4>
      <a:accent5>
        <a:srgbClr val="748CF4"/>
      </a:accent5>
      <a:accent6>
        <a:srgbClr val="A673F4"/>
      </a:accent6>
      <a:hlink>
        <a:srgbClr val="008EE6"/>
      </a:hlink>
      <a:folHlink>
        <a:srgbClr val="C1A187"/>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otalTime>7771</TotalTime>
  <Words>1048</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Aharoni</vt:lpstr>
      <vt:lpstr>Arial</vt:lpstr>
      <vt:lpstr>Seaford Display</vt:lpstr>
      <vt:lpstr>System Font Regular</vt:lpstr>
      <vt:lpstr>Tenorite</vt:lpstr>
      <vt:lpstr>Times New Roman</vt:lpstr>
      <vt:lpstr>MadridVTI</vt:lpstr>
      <vt:lpstr>Module Title: Professional Career Development within Health and Social Care Module Number: LCHS4009 (LON) Student Number: Assignment 1 Student Name: Andrei Niqoule Dimayuga Student Number: 2515167 Lecturer’s Name: Natalia Dozie </vt:lpstr>
      <vt:lpstr>Critical Thinking in Health &amp; Social Care: A Social Work Perspective </vt:lpstr>
      <vt:lpstr>Critical Thinking in Health &amp; Social Care</vt:lpstr>
      <vt:lpstr>Critical Thinking Matters</vt:lpstr>
      <vt:lpstr>Gibb’s Reflective Cycle Model </vt:lpstr>
      <vt:lpstr>Applying Critical thinking Skills in health and social care</vt:lpstr>
      <vt:lpstr>How does Critical Thinking support my Future Career?</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Andrei Niqoule Gabriel Dimayuga (2515167)</dc:creator>
  <cp:lastModifiedBy>Andrei Niqoule Gabriel Dimayuga (2515167)</cp:lastModifiedBy>
  <cp:revision>4</cp:revision>
  <dcterms:created xsi:type="dcterms:W3CDTF">2026-07-14T17:22:07Z</dcterms:created>
  <dcterms:modified xsi:type="dcterms:W3CDTF">2026-07-20T03:27:34Z</dcterms:modified>
</cp:coreProperties>
</file>