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8" r:id="rId3"/>
    <p:sldId id="271" r:id="rId4"/>
    <p:sldId id="258" r:id="rId5"/>
    <p:sldId id="259" r:id="rId6"/>
    <p:sldId id="260" r:id="rId7"/>
    <p:sldId id="261" r:id="rId8"/>
    <p:sldId id="262" r:id="rId9"/>
    <p:sldId id="263" r:id="rId10"/>
    <p:sldId id="264" r:id="rId11"/>
    <p:sldId id="265" r:id="rId12"/>
    <p:sldId id="266" r:id="rId13"/>
    <p:sldId id="267"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109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93D36A3-7DCB-4D87-A159-F2F52712E14A}"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2C9A6-8EC7-4FA0-A505-BC47CD26AA93}" type="slidenum">
              <a:rPr lang="en-GB" smtClean="0"/>
              <a:t>‹#›</a:t>
            </a:fld>
            <a:endParaRPr lang="en-GB"/>
          </a:p>
        </p:txBody>
      </p:sp>
      <p:cxnSp>
        <p:nvCxnSpPr>
          <p:cNvPr id="11" name="Straight Connector 10"/>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92859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3D36A3-7DCB-4D87-A159-F2F52712E14A}"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149977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3D36A3-7DCB-4D87-A159-F2F52712E14A}"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2C9A6-8EC7-4FA0-A505-BC47CD26AA93}" type="slidenum">
              <a:rPr lang="en-GB" smtClean="0"/>
              <a:t>‹#›</a:t>
            </a:fld>
            <a:endParaRPr lang="en-GB"/>
          </a:p>
        </p:txBody>
      </p:sp>
      <p:sp>
        <p:nvSpPr>
          <p:cNvPr id="10" name="Rectangle 9"/>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7602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93D36A3-7DCB-4D87-A159-F2F52712E14A}"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3639339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93D36A3-7DCB-4D87-A159-F2F52712E14A}" type="datetimeFigureOut">
              <a:rPr lang="en-GB" smtClean="0"/>
              <a:t>08/11/2018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2901155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93D36A3-7DCB-4D87-A159-F2F52712E14A}" type="datetimeFigureOut">
              <a:rPr lang="en-GB" smtClean="0"/>
              <a:t>08/11/2018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3270438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3D36A3-7DCB-4D87-A159-F2F52712E14A}" type="datetimeFigureOut">
              <a:rPr lang="en-GB" smtClean="0"/>
              <a:t>08/11/2018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343344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3D36A3-7DCB-4D87-A159-F2F52712E14A}"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329974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3D36A3-7DCB-4D87-A159-F2F52712E14A}"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2C9A6-8EC7-4FA0-A505-BC47CD26AA93}"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04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3D36A3-7DCB-4D87-A159-F2F52712E14A}"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2C9A6-8EC7-4FA0-A505-BC47CD26AA93}" type="slidenum">
              <a:rPr lang="en-GB" smtClean="0"/>
              <a:t>‹#›</a:t>
            </a:fld>
            <a:endParaRPr lang="en-GB"/>
          </a:p>
        </p:txBody>
      </p:sp>
    </p:spTree>
    <p:extLst>
      <p:ext uri="{BB962C8B-B14F-4D97-AF65-F5344CB8AC3E}">
        <p14:creationId xmlns:p14="http://schemas.microsoft.com/office/powerpoint/2010/main" val="2385883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3D36A3-7DCB-4D87-A159-F2F52712E14A}"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2C9A6-8EC7-4FA0-A505-BC47CD26AA93}" type="slidenum">
              <a:rPr lang="en-GB" smtClean="0"/>
              <a:t>‹#›</a:t>
            </a:fld>
            <a:endParaRPr lang="en-GB"/>
          </a:p>
        </p:txBody>
      </p:sp>
      <p:cxnSp>
        <p:nvCxnSpPr>
          <p:cNvPr id="8" name="Straight Connector 7"/>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8693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93D36A3-7DCB-4D87-A159-F2F52712E14A}" type="datetimeFigureOut">
              <a:rPr lang="en-GB" smtClean="0"/>
              <a:t>08/11/2018</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D72C9A6-8EC7-4FA0-A505-BC47CD26AA93}" type="slidenum">
              <a:rPr lang="en-GB" smtClean="0"/>
              <a:t>‹#›</a:t>
            </a:fld>
            <a:endParaRPr lang="en-GB"/>
          </a:p>
        </p:txBody>
      </p:sp>
      <p:cxnSp>
        <p:nvCxnSpPr>
          <p:cNvPr id="8" name="Straight Connector 7"/>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829833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dhi.ac.uk/crusaders/about/"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Normans on crusade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06544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 to look out for</a:t>
            </a:r>
            <a:endParaRPr lang="en-GB" dirty="0"/>
          </a:p>
        </p:txBody>
      </p:sp>
      <p:sp>
        <p:nvSpPr>
          <p:cNvPr id="3" name="Content Placeholder 2"/>
          <p:cNvSpPr>
            <a:spLocks noGrp="1"/>
          </p:cNvSpPr>
          <p:nvPr>
            <p:ph sz="half" idx="1"/>
          </p:nvPr>
        </p:nvSpPr>
        <p:spPr/>
        <p:txBody>
          <a:bodyPr/>
          <a:lstStyle/>
          <a:p>
            <a:r>
              <a:rPr lang="en-GB" i="1" dirty="0" err="1" smtClean="0"/>
              <a:t>Gesta</a:t>
            </a:r>
            <a:r>
              <a:rPr lang="en-GB" i="1" dirty="0" smtClean="0"/>
              <a:t> </a:t>
            </a:r>
            <a:r>
              <a:rPr lang="en-GB" i="1" dirty="0" err="1" smtClean="0"/>
              <a:t>francorum</a:t>
            </a:r>
            <a:endParaRPr lang="en-GB" i="1" dirty="0" smtClean="0"/>
          </a:p>
          <a:p>
            <a:r>
              <a:rPr lang="en-GB" i="1" dirty="0" err="1" smtClean="0"/>
              <a:t>Nostri</a:t>
            </a:r>
            <a:endParaRPr lang="en-GB" i="1" dirty="0" smtClean="0"/>
          </a:p>
          <a:p>
            <a:r>
              <a:rPr lang="en-GB" i="1" dirty="0" err="1" smtClean="0"/>
              <a:t>Peregrini</a:t>
            </a:r>
            <a:endParaRPr lang="en-GB" i="1" dirty="0" smtClean="0"/>
          </a:p>
          <a:p>
            <a:r>
              <a:rPr lang="en-GB" i="1" dirty="0" err="1" smtClean="0"/>
              <a:t>Christiani</a:t>
            </a:r>
            <a:endParaRPr lang="en-GB" i="1" dirty="0" smtClean="0"/>
          </a:p>
          <a:p>
            <a:r>
              <a:rPr lang="en-GB" i="1" dirty="0" err="1" smtClean="0"/>
              <a:t>Latini</a:t>
            </a:r>
            <a:endParaRPr lang="en-GB" i="1" dirty="0" smtClean="0"/>
          </a:p>
          <a:p>
            <a:r>
              <a:rPr lang="en-GB" i="1" dirty="0" err="1" smtClean="0"/>
              <a:t>Occidentales</a:t>
            </a:r>
            <a:endParaRPr lang="en-GB" i="1" dirty="0" smtClean="0"/>
          </a:p>
          <a:p>
            <a:r>
              <a:rPr lang="en-GB" i="1" dirty="0" err="1" smtClean="0"/>
              <a:t>Crusignati</a:t>
            </a:r>
            <a:endParaRPr lang="en-GB" i="1" dirty="0" smtClean="0"/>
          </a:p>
          <a:p>
            <a:endParaRPr lang="en-GB" i="1" dirty="0" smtClean="0"/>
          </a:p>
        </p:txBody>
      </p:sp>
      <p:pic>
        <p:nvPicPr>
          <p:cNvPr id="5" name="Content Placeholder 4"/>
          <p:cNvPicPr>
            <a:picLocks noGrp="1" noChangeAspect="1"/>
          </p:cNvPicPr>
          <p:nvPr>
            <p:ph sz="half" idx="2"/>
          </p:nvPr>
        </p:nvPicPr>
        <p:blipFill>
          <a:blip r:embed="rId2"/>
          <a:stretch>
            <a:fillRect/>
          </a:stretch>
        </p:blipFill>
        <p:spPr>
          <a:xfrm>
            <a:off x="3059832" y="2191494"/>
            <a:ext cx="5832648" cy="4450216"/>
          </a:xfrm>
          <a:prstGeom prst="rect">
            <a:avLst/>
          </a:prstGeom>
        </p:spPr>
      </p:pic>
    </p:spTree>
    <p:extLst>
      <p:ext uri="{BB962C8B-B14F-4D97-AF65-F5344CB8AC3E}">
        <p14:creationId xmlns:p14="http://schemas.microsoft.com/office/powerpoint/2010/main" val="3813845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to look out for</a:t>
            </a:r>
            <a:endParaRPr lang="en-GB" dirty="0"/>
          </a:p>
        </p:txBody>
      </p:sp>
      <p:pic>
        <p:nvPicPr>
          <p:cNvPr id="5" name="Content Placeholder 4"/>
          <p:cNvPicPr>
            <a:picLocks noGrp="1" noChangeAspect="1"/>
          </p:cNvPicPr>
          <p:nvPr>
            <p:ph sz="half" idx="1"/>
          </p:nvPr>
        </p:nvPicPr>
        <p:blipFill>
          <a:blip r:embed="rId2"/>
          <a:stretch>
            <a:fillRect/>
          </a:stretch>
        </p:blipFill>
        <p:spPr>
          <a:xfrm>
            <a:off x="899592" y="2105319"/>
            <a:ext cx="3188484" cy="3393762"/>
          </a:xfrm>
          <a:prstGeom prst="rect">
            <a:avLst/>
          </a:prstGeom>
        </p:spPr>
      </p:pic>
      <p:sp>
        <p:nvSpPr>
          <p:cNvPr id="4" name="Content Placeholder 3"/>
          <p:cNvSpPr>
            <a:spLocks noGrp="1"/>
          </p:cNvSpPr>
          <p:nvPr>
            <p:ph sz="half" idx="2"/>
          </p:nvPr>
        </p:nvSpPr>
        <p:spPr/>
        <p:txBody>
          <a:bodyPr/>
          <a:lstStyle/>
          <a:p>
            <a:r>
              <a:rPr lang="en-GB" dirty="0" smtClean="0"/>
              <a:t>Who else? . . .</a:t>
            </a:r>
          </a:p>
          <a:p>
            <a:endParaRPr lang="en-GB" dirty="0"/>
          </a:p>
          <a:p>
            <a:r>
              <a:rPr lang="en-GB">
                <a:hlinkClick r:id="rId3"/>
              </a:rPr>
              <a:t>https://</a:t>
            </a:r>
            <a:r>
              <a:rPr lang="en-GB">
                <a:hlinkClick r:id="rId3"/>
              </a:rPr>
              <a:t>www.dhi.ac.uk/crusaders/about</a:t>
            </a:r>
            <a:r>
              <a:rPr lang="en-GB" smtClean="0">
                <a:hlinkClick r:id="rId3"/>
              </a:rPr>
              <a:t>/</a:t>
            </a:r>
            <a:endParaRPr lang="en-GB" smtClean="0"/>
          </a:p>
          <a:p>
            <a:endParaRPr lang="en-GB" dirty="0"/>
          </a:p>
        </p:txBody>
      </p:sp>
    </p:spTree>
    <p:extLst>
      <p:ext uri="{BB962C8B-B14F-4D97-AF65-F5344CB8AC3E}">
        <p14:creationId xmlns:p14="http://schemas.microsoft.com/office/powerpoint/2010/main" val="3772564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of first crusade</a:t>
            </a:r>
            <a:endParaRPr lang="en-GB" dirty="0"/>
          </a:p>
        </p:txBody>
      </p:sp>
      <p:pic>
        <p:nvPicPr>
          <p:cNvPr id="5" name="Content Placeholder 4"/>
          <p:cNvPicPr>
            <a:picLocks noGrp="1" noChangeAspect="1"/>
          </p:cNvPicPr>
          <p:nvPr>
            <p:ph sz="half" idx="1"/>
          </p:nvPr>
        </p:nvPicPr>
        <p:blipFill>
          <a:blip r:embed="rId2"/>
          <a:stretch>
            <a:fillRect/>
          </a:stretch>
        </p:blipFill>
        <p:spPr>
          <a:xfrm>
            <a:off x="179512" y="2084832"/>
            <a:ext cx="8355790" cy="4559776"/>
          </a:xfrm>
          <a:prstGeom prst="rect">
            <a:avLst/>
          </a:prstGeom>
        </p:spPr>
      </p:pic>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5373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Calling the crusade</a:t>
            </a:r>
            <a:endParaRPr lang="en-GB" dirty="0"/>
          </a:p>
        </p:txBody>
      </p:sp>
      <p:sp>
        <p:nvSpPr>
          <p:cNvPr id="3" name="Content Placeholder 2"/>
          <p:cNvSpPr>
            <a:spLocks noGrp="1"/>
          </p:cNvSpPr>
          <p:nvPr>
            <p:ph sz="half" idx="1"/>
          </p:nvPr>
        </p:nvSpPr>
        <p:spPr>
          <a:xfrm>
            <a:off x="768096" y="2286000"/>
            <a:ext cx="7476312" cy="4023360"/>
          </a:xfrm>
        </p:spPr>
        <p:txBody>
          <a:bodyPr>
            <a:normAutofit/>
          </a:bodyPr>
          <a:lstStyle/>
          <a:p>
            <a:r>
              <a:rPr lang="en-GB" sz="2800" dirty="0"/>
              <a:t>When now that time was at hand which the Lord Jesus daily points out to His faithful, especially in the Gospel, saying, "If any man would come after me, let him deny himself and take up his cross and follow me," a mighty agitation was carried on throughout all the region of Gaul. (Its tenor was) that if anyone desired to follow the Lord zealously, with a pure heart and mind, and wished faithfully to bear the cross after Him, he would no longer hesitate to take up the way to the Holy Sepulchre. </a:t>
            </a:r>
          </a:p>
        </p:txBody>
      </p:sp>
    </p:spTree>
    <p:extLst>
      <p:ext uri="{BB962C8B-B14F-4D97-AF65-F5344CB8AC3E}">
        <p14:creationId xmlns:p14="http://schemas.microsoft.com/office/powerpoint/2010/main" val="194839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of first crusade</a:t>
            </a:r>
            <a:endParaRPr lang="en-GB" dirty="0"/>
          </a:p>
        </p:txBody>
      </p:sp>
      <p:pic>
        <p:nvPicPr>
          <p:cNvPr id="5" name="Content Placeholder 4"/>
          <p:cNvPicPr>
            <a:picLocks noGrp="1" noChangeAspect="1"/>
          </p:cNvPicPr>
          <p:nvPr>
            <p:ph sz="half" idx="1"/>
          </p:nvPr>
        </p:nvPicPr>
        <p:blipFill>
          <a:blip r:embed="rId2"/>
          <a:stretch>
            <a:fillRect/>
          </a:stretch>
        </p:blipFill>
        <p:spPr>
          <a:xfrm>
            <a:off x="179512" y="2084832"/>
            <a:ext cx="8355790" cy="4559776"/>
          </a:xfrm>
          <a:prstGeom prst="rect">
            <a:avLst/>
          </a:prstGeom>
        </p:spPr>
      </p:pic>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207649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Bohemond</a:t>
            </a:r>
            <a:r>
              <a:rPr lang="en-GB" dirty="0" smtClean="0"/>
              <a:t> takes the cross</a:t>
            </a:r>
            <a:endParaRPr lang="en-GB" dirty="0"/>
          </a:p>
        </p:txBody>
      </p:sp>
      <p:sp>
        <p:nvSpPr>
          <p:cNvPr id="3" name="Content Placeholder 2"/>
          <p:cNvSpPr>
            <a:spLocks noGrp="1"/>
          </p:cNvSpPr>
          <p:nvPr>
            <p:ph sz="half" idx="1"/>
          </p:nvPr>
        </p:nvSpPr>
        <p:spPr>
          <a:xfrm>
            <a:off x="768096" y="2286000"/>
            <a:ext cx="7548320" cy="4023360"/>
          </a:xfrm>
        </p:spPr>
        <p:txBody>
          <a:bodyPr>
            <a:normAutofit/>
          </a:bodyPr>
          <a:lstStyle/>
          <a:p>
            <a:r>
              <a:rPr lang="en-GB" dirty="0"/>
              <a:t>But </a:t>
            </a:r>
            <a:r>
              <a:rPr lang="en-GB" dirty="0" err="1"/>
              <a:t>Bohemund</a:t>
            </a:r>
            <a:r>
              <a:rPr lang="en-GB" dirty="0"/>
              <a:t>, powerful in battle, who was engaged in the siege of Amalfi on the sea of Salerno, heard that a countless host of Christians from among the Franks had come to go to the Sepulchre of the Lord, and that they were prepared for battle against the pagan horde. He then began to inquire closely what fighting arms these people bore, and what sign of Christ they carried on the way, or what battle cry they shouted. The following replies were made to him in order: "They bear arms suitable for battle; on the right shoulder, or between both shoulders, they wear the cross of Christ; the cry, 'God wills it! God wills it! God wills it!' they shout in truth with one voice." Moved straightway by the Holy Spirit, he ordered the most precious cloak which he had with him cut to pieces, and straightway he bad the whole of it made into crosses. Thereupon, most of the knights engaged in that siege rushed eagerly to him, so that Count Roger remained almost alone. </a:t>
            </a:r>
          </a:p>
        </p:txBody>
      </p:sp>
    </p:spTree>
    <p:extLst>
      <p:ext uri="{BB962C8B-B14F-4D97-AF65-F5344CB8AC3E}">
        <p14:creationId xmlns:p14="http://schemas.microsoft.com/office/powerpoint/2010/main" val="2927410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of first crusade</a:t>
            </a:r>
            <a:endParaRPr lang="en-GB" dirty="0"/>
          </a:p>
        </p:txBody>
      </p:sp>
      <p:pic>
        <p:nvPicPr>
          <p:cNvPr id="5" name="Content Placeholder 4"/>
          <p:cNvPicPr>
            <a:picLocks noGrp="1" noChangeAspect="1"/>
          </p:cNvPicPr>
          <p:nvPr>
            <p:ph sz="half" idx="1"/>
          </p:nvPr>
        </p:nvPicPr>
        <p:blipFill>
          <a:blip r:embed="rId2"/>
          <a:stretch>
            <a:fillRect/>
          </a:stretch>
        </p:blipFill>
        <p:spPr>
          <a:xfrm>
            <a:off x="179512" y="2084832"/>
            <a:ext cx="8355790" cy="4559776"/>
          </a:xfrm>
          <a:prstGeom prst="rect">
            <a:avLst/>
          </a:prstGeom>
        </p:spPr>
      </p:pic>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136560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nicea</a:t>
            </a:r>
            <a:endParaRPr lang="en-GB" dirty="0"/>
          </a:p>
        </p:txBody>
      </p:sp>
      <p:sp>
        <p:nvSpPr>
          <p:cNvPr id="3" name="Content Placeholder 2"/>
          <p:cNvSpPr>
            <a:spLocks noGrp="1"/>
          </p:cNvSpPr>
          <p:nvPr>
            <p:ph sz="half" idx="1"/>
          </p:nvPr>
        </p:nvSpPr>
        <p:spPr>
          <a:xfrm>
            <a:off x="827584" y="1844824"/>
            <a:ext cx="7404304" cy="4023360"/>
          </a:xfrm>
        </p:spPr>
        <p:txBody>
          <a:bodyPr>
            <a:noAutofit/>
          </a:bodyPr>
          <a:lstStyle/>
          <a:p>
            <a:r>
              <a:rPr lang="en-GB" sz="2800" dirty="0"/>
              <a:t>Now the Count of Normandy came up, Count Stephen and many others, and finally Roger of </a:t>
            </a:r>
            <a:r>
              <a:rPr lang="en-GB" sz="2800" dirty="0" err="1"/>
              <a:t>Barneville</a:t>
            </a:r>
            <a:r>
              <a:rPr lang="en-GB" sz="2800" dirty="0"/>
              <a:t>. At length </a:t>
            </a:r>
            <a:r>
              <a:rPr lang="en-GB" sz="2800" dirty="0" err="1"/>
              <a:t>Bohemund</a:t>
            </a:r>
            <a:r>
              <a:rPr lang="en-GB" sz="2800" dirty="0"/>
              <a:t>, at the very front, besieged the city. Beside him was Tancred, after him Duke Godfrey, then the Count of St. Gilles, next to whom was the Bishop of </a:t>
            </a:r>
            <a:r>
              <a:rPr lang="en-GB" sz="2800" dirty="0" err="1"/>
              <a:t>Puy</a:t>
            </a:r>
            <a:r>
              <a:rPr lang="en-GB" sz="2800" dirty="0"/>
              <a:t>. it was so besieged by land that no one dared to go out or in. There all our forces were assembled in one body, and who could have counted so great an army of Christ? No one, </a:t>
            </a:r>
            <a:r>
              <a:rPr lang="en-GB" sz="2800" dirty="0" smtClean="0"/>
              <a:t>as I think</a:t>
            </a:r>
            <a:r>
              <a:rPr lang="en-GB" sz="2800" dirty="0"/>
              <a:t>, has ever before seen so many distinguished knights or ever will again! </a:t>
            </a:r>
          </a:p>
        </p:txBody>
      </p:sp>
    </p:spTree>
    <p:extLst>
      <p:ext uri="{BB962C8B-B14F-4D97-AF65-F5344CB8AC3E}">
        <p14:creationId xmlns:p14="http://schemas.microsoft.com/office/powerpoint/2010/main" val="622982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of first crusade</a:t>
            </a:r>
            <a:endParaRPr lang="en-GB" dirty="0"/>
          </a:p>
        </p:txBody>
      </p:sp>
      <p:pic>
        <p:nvPicPr>
          <p:cNvPr id="5" name="Content Placeholder 4"/>
          <p:cNvPicPr>
            <a:picLocks noGrp="1" noChangeAspect="1"/>
          </p:cNvPicPr>
          <p:nvPr>
            <p:ph sz="half" idx="1"/>
          </p:nvPr>
        </p:nvPicPr>
        <p:blipFill>
          <a:blip r:embed="rId2"/>
          <a:stretch>
            <a:fillRect/>
          </a:stretch>
        </p:blipFill>
        <p:spPr>
          <a:xfrm>
            <a:off x="179512" y="2084832"/>
            <a:ext cx="8355790" cy="4559776"/>
          </a:xfrm>
          <a:prstGeom prst="rect">
            <a:avLst/>
          </a:prstGeom>
        </p:spPr>
      </p:pic>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97183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dorylaeum</a:t>
            </a:r>
            <a:endParaRPr lang="en-GB" dirty="0"/>
          </a:p>
        </p:txBody>
      </p:sp>
      <p:sp>
        <p:nvSpPr>
          <p:cNvPr id="3" name="Content Placeholder 2"/>
          <p:cNvSpPr>
            <a:spLocks noGrp="1"/>
          </p:cNvSpPr>
          <p:nvPr>
            <p:ph sz="half" idx="1"/>
          </p:nvPr>
        </p:nvSpPr>
        <p:spPr>
          <a:xfrm>
            <a:off x="768096" y="1772816"/>
            <a:ext cx="7476312" cy="4536544"/>
          </a:xfrm>
        </p:spPr>
        <p:txBody>
          <a:bodyPr>
            <a:normAutofit fontScale="85000" lnSpcReduction="20000"/>
          </a:bodyPr>
          <a:lstStyle/>
          <a:p>
            <a:r>
              <a:rPr lang="en-GB" dirty="0"/>
              <a:t>On the third day, the Turks made a violent assault on </a:t>
            </a:r>
            <a:r>
              <a:rPr lang="en-GB" dirty="0" err="1"/>
              <a:t>Bohemund</a:t>
            </a:r>
            <a:r>
              <a:rPr lang="en-GB" dirty="0"/>
              <a:t> and his companions. The Turks began unceasingly to shout, babble, and cry in a loud voice, making some devilish sound, I know not how, in their own tongue. When the wise </a:t>
            </a:r>
            <a:r>
              <a:rPr lang="en-GB" dirty="0" err="1"/>
              <a:t>Bohemund</a:t>
            </a:r>
            <a:r>
              <a:rPr lang="en-GB" dirty="0"/>
              <a:t> saw from afar the innumerable Turks shouting and crying a diabolical sound, be straightway ordered all the knights to dismount and pitch the tents immediately. Before the tents had been erected, be spoke to all the soldiers: "My lords and strongest of Christ's soldiers! A difficult battle is now building up around us. Let everyone advance against them courageously and let the infantry put up the tents carefully and quickly." </a:t>
            </a:r>
          </a:p>
          <a:p>
            <a:r>
              <a:rPr lang="en-GB" dirty="0"/>
              <a:t>By the time all this had been done, the Turks had already surrounded us on all sides. They attacked us, slashing, hurling, and shooting arrows far and wide, in a manner strange to behold. Although we could scarcely bold them back or even bear up under the weight of such a host, nevertheless we all managed to hold our ranks. Our women were a great blessing to us that day, for they carried drinking water zip to our fighting men and comforted the fighters and defenders. The wise </a:t>
            </a:r>
            <a:r>
              <a:rPr lang="en-GB" dirty="0" err="1"/>
              <a:t>Bohemund</a:t>
            </a:r>
            <a:r>
              <a:rPr lang="en-GB" dirty="0"/>
              <a:t> at once commanded the others, namely the Count of St-Gilles, Duke Godfrey, Hugh of France, the Bishop of Le </a:t>
            </a:r>
            <a:r>
              <a:rPr lang="en-GB" dirty="0" err="1"/>
              <a:t>Puy</a:t>
            </a:r>
            <a:r>
              <a:rPr lang="en-GB" dirty="0"/>
              <a:t>, and all the rest of Christ's soldiers to make speed and to march quickly to the battle scene. He said: "If they wish to fight today, let them come on with full force." The strong and courageous Duke Godfrey and Hugh of France both came on ahead with their forces. The Bishop of Le </a:t>
            </a:r>
            <a:r>
              <a:rPr lang="en-GB" dirty="0" err="1"/>
              <a:t>Puy</a:t>
            </a:r>
            <a:r>
              <a:rPr lang="en-GB" dirty="0"/>
              <a:t> followed with his troops, and the Count of St-Gilles with a large force came after him. </a:t>
            </a:r>
          </a:p>
          <a:p>
            <a:endParaRPr lang="en-GB" dirty="0"/>
          </a:p>
        </p:txBody>
      </p:sp>
    </p:spTree>
    <p:extLst>
      <p:ext uri="{BB962C8B-B14F-4D97-AF65-F5344CB8AC3E}">
        <p14:creationId xmlns:p14="http://schemas.microsoft.com/office/powerpoint/2010/main" val="252383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of first crusade</a:t>
            </a:r>
            <a:endParaRPr lang="en-GB" dirty="0"/>
          </a:p>
        </p:txBody>
      </p:sp>
      <p:pic>
        <p:nvPicPr>
          <p:cNvPr id="5" name="Content Placeholder 4"/>
          <p:cNvPicPr>
            <a:picLocks noGrp="1" noChangeAspect="1"/>
          </p:cNvPicPr>
          <p:nvPr>
            <p:ph sz="half" idx="1"/>
          </p:nvPr>
        </p:nvPicPr>
        <p:blipFill>
          <a:blip r:embed="rId2"/>
          <a:stretch>
            <a:fillRect/>
          </a:stretch>
        </p:blipFill>
        <p:spPr>
          <a:xfrm>
            <a:off x="179512" y="2084832"/>
            <a:ext cx="8355790" cy="4559776"/>
          </a:xfrm>
          <a:prstGeom prst="rect">
            <a:avLst/>
          </a:prstGeom>
        </p:spPr>
      </p:pic>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245366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antioch</a:t>
            </a:r>
            <a:endParaRPr lang="en-GB" dirty="0"/>
          </a:p>
        </p:txBody>
      </p:sp>
      <p:sp>
        <p:nvSpPr>
          <p:cNvPr id="3" name="Content Placeholder 2"/>
          <p:cNvSpPr>
            <a:spLocks noGrp="1"/>
          </p:cNvSpPr>
          <p:nvPr>
            <p:ph sz="half" idx="1"/>
          </p:nvPr>
        </p:nvSpPr>
        <p:spPr>
          <a:xfrm>
            <a:off x="768096" y="1700808"/>
            <a:ext cx="7836352" cy="4608552"/>
          </a:xfrm>
        </p:spPr>
        <p:txBody>
          <a:bodyPr>
            <a:normAutofit fontScale="92500" lnSpcReduction="20000"/>
          </a:bodyPr>
          <a:lstStyle/>
          <a:p>
            <a:r>
              <a:rPr lang="en-GB" dirty="0"/>
              <a:t>I can not enumerate all the things which we did before the city was captured, </a:t>
            </a:r>
            <a:r>
              <a:rPr lang="en-GB" dirty="0" err="1"/>
              <a:t>beause</a:t>
            </a:r>
            <a:r>
              <a:rPr lang="en-GB" dirty="0"/>
              <a:t> there is no one in these regions, whether cleric or layman, who can at all write or tell just how things happened. Nevertheless, I will say a little. </a:t>
            </a:r>
          </a:p>
          <a:p>
            <a:r>
              <a:rPr lang="en-GB" dirty="0"/>
              <a:t>There was a certain Emir of the race of the Turks, whose name was </a:t>
            </a:r>
            <a:r>
              <a:rPr lang="en-GB" dirty="0" err="1"/>
              <a:t>Pirus</a:t>
            </a:r>
            <a:r>
              <a:rPr lang="en-GB" dirty="0"/>
              <a:t> [</a:t>
            </a:r>
            <a:r>
              <a:rPr lang="en-GB" dirty="0" err="1"/>
              <a:t>Firuz</a:t>
            </a:r>
            <a:r>
              <a:rPr lang="en-GB" dirty="0"/>
              <a:t>], who took up the greatest friendship with </a:t>
            </a:r>
            <a:r>
              <a:rPr lang="en-GB" dirty="0" err="1"/>
              <a:t>Bohemund</a:t>
            </a:r>
            <a:r>
              <a:rPr lang="en-GB" dirty="0"/>
              <a:t>. By an interchange of messengers </a:t>
            </a:r>
            <a:r>
              <a:rPr lang="en-GB" dirty="0" err="1"/>
              <a:t>Bohemund</a:t>
            </a:r>
            <a:r>
              <a:rPr lang="en-GB" dirty="0"/>
              <a:t> often pressed this man to receive him within the city in a most friendly fashion, and, after promising Christianity to him most freely, he sent word that be would make him rich with much </a:t>
            </a:r>
            <a:r>
              <a:rPr lang="en-GB" dirty="0" err="1"/>
              <a:t>honor</a:t>
            </a:r>
            <a:r>
              <a:rPr lang="en-GB" dirty="0"/>
              <a:t>. </a:t>
            </a:r>
            <a:r>
              <a:rPr lang="en-GB" dirty="0" err="1"/>
              <a:t>Pirus</a:t>
            </a:r>
            <a:r>
              <a:rPr lang="en-GB" dirty="0"/>
              <a:t> yielded to these words and promises, saying, "I guard three towers, and I freely promise them to him, and at whatever hour he wishes I will receive him within them." Accordingly, </a:t>
            </a:r>
            <a:r>
              <a:rPr lang="en-GB" dirty="0" err="1"/>
              <a:t>Bohemund</a:t>
            </a:r>
            <a:r>
              <a:rPr lang="en-GB" dirty="0"/>
              <a:t> was now secure about entering the city, and, delighted, with serene mind and joyful countenance, became to all the leaders, bearing joyful words to them in this wise: "Men, most illustrious knights, see how all of us, whether of greater or less degree, are in exceeding poverty and misery, and how utterly ignorant we are from what side we will fare better. Therefore, if it seems good and </a:t>
            </a:r>
            <a:r>
              <a:rPr lang="en-GB" dirty="0" err="1"/>
              <a:t>honorable</a:t>
            </a:r>
            <a:r>
              <a:rPr lang="en-GB" dirty="0"/>
              <a:t> to you, let one of us put himself ahead of the rest, and if he can acquire or contrive (the capture of) the city by any plan or scheme, by himself, or through the help of others, let us with one voice grant him the city as a gift." They absolutely refused and spurned (the suggestion) saying, "This city shall be given to no one, but we will bold it equally; since we have had equal effort, so let us have equal reward from it." </a:t>
            </a:r>
          </a:p>
          <a:p>
            <a:endParaRPr lang="en-GB" dirty="0"/>
          </a:p>
        </p:txBody>
      </p:sp>
    </p:spTree>
    <p:extLst>
      <p:ext uri="{BB962C8B-B14F-4D97-AF65-F5344CB8AC3E}">
        <p14:creationId xmlns:p14="http://schemas.microsoft.com/office/powerpoint/2010/main" val="3622244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 cont.</a:t>
            </a:r>
            <a:endParaRPr lang="en-GB" dirty="0"/>
          </a:p>
        </p:txBody>
      </p:sp>
      <p:sp>
        <p:nvSpPr>
          <p:cNvPr id="3" name="Content Placeholder 2"/>
          <p:cNvSpPr>
            <a:spLocks noGrp="1"/>
          </p:cNvSpPr>
          <p:nvPr>
            <p:ph sz="half" idx="1"/>
          </p:nvPr>
        </p:nvSpPr>
        <p:spPr>
          <a:xfrm>
            <a:off x="768096" y="1916832"/>
            <a:ext cx="7692336" cy="4392528"/>
          </a:xfrm>
        </p:spPr>
        <p:txBody>
          <a:bodyPr>
            <a:normAutofit fontScale="77500" lnSpcReduction="20000"/>
          </a:bodyPr>
          <a:lstStyle/>
          <a:p>
            <a:r>
              <a:rPr lang="en-GB" dirty="0" err="1"/>
              <a:t>Bohemund</a:t>
            </a:r>
            <a:r>
              <a:rPr lang="en-GB" dirty="0"/>
              <a:t>, upon hearing these words, laughed a bit to himself and immediately retired. Not much later we listened to messages concerning (the approach of) an army of our enemy, Turks, </a:t>
            </a:r>
            <a:r>
              <a:rPr lang="en-GB" dirty="0" err="1"/>
              <a:t>Publicani</a:t>
            </a:r>
            <a:r>
              <a:rPr lang="en-GB" dirty="0"/>
              <a:t>, </a:t>
            </a:r>
            <a:r>
              <a:rPr lang="en-GB" dirty="0" err="1"/>
              <a:t>Agulani</a:t>
            </a:r>
            <a:r>
              <a:rPr lang="en-GB" dirty="0"/>
              <a:t>, </a:t>
            </a:r>
            <a:r>
              <a:rPr lang="en-GB" dirty="0" err="1"/>
              <a:t>Azimites</a:t>
            </a:r>
            <a:r>
              <a:rPr lang="en-GB" dirty="0"/>
              <a:t>, and very many other gentile nations that I know not how to enumerate or name. Immediately all our leaders came together, and held a council, saying: "If </a:t>
            </a:r>
            <a:r>
              <a:rPr lang="en-GB" dirty="0" err="1"/>
              <a:t>Bohemund</a:t>
            </a:r>
            <a:r>
              <a:rPr lang="en-GB" dirty="0"/>
              <a:t> can acquire the city, either by himself, or with the help of others, let us give it to him freely and with one accord, on condition that if the Emperor comes to our aid and wishes to carry out every agreement, as be swore and promised, we will return it to him by right. But if be does not do this, let </a:t>
            </a:r>
            <a:r>
              <a:rPr lang="en-GB" dirty="0" err="1"/>
              <a:t>Bohemund</a:t>
            </a:r>
            <a:r>
              <a:rPr lang="en-GB" dirty="0"/>
              <a:t> keep it in his power." Immediately, therefore, </a:t>
            </a:r>
            <a:r>
              <a:rPr lang="en-GB" dirty="0" err="1"/>
              <a:t>Bohemund</a:t>
            </a:r>
            <a:r>
              <a:rPr lang="en-GB" dirty="0"/>
              <a:t> began meekly to beseech his friend in daily petition, holding out most humbly the greatest and sweetest promises in this manner: "Behold, we have now truly a fit time to accomplish whatever good we wish; therefore, now, my friend </a:t>
            </a:r>
            <a:r>
              <a:rPr lang="en-GB" dirty="0" err="1"/>
              <a:t>Pirus</a:t>
            </a:r>
            <a:r>
              <a:rPr lang="en-GB" dirty="0"/>
              <a:t>, help me." Greatly pleased at the message, be replied that be would aid him in every way, as he ought to do. Accordingly, at the approach of night, he cautiously sent his son to </a:t>
            </a:r>
            <a:r>
              <a:rPr lang="en-GB" dirty="0" err="1"/>
              <a:t>Bohemund</a:t>
            </a:r>
            <a:r>
              <a:rPr lang="en-GB" dirty="0"/>
              <a:t> as a pledge, that he might be the more secure about his entrance to the city. He also sent word to him in this wise: "Tomorrow sound the trumpets for the Frankish host to move on, pretending that they are going to plunder the land of the Saracens, and then turn back quickly over the mountain on the right. With alert mind, indeed, I will be awaiting those forces, and I will take them into the towers which I have in my power and charge." Then </a:t>
            </a:r>
            <a:r>
              <a:rPr lang="en-GB" dirty="0" err="1"/>
              <a:t>Bohemund</a:t>
            </a:r>
            <a:r>
              <a:rPr lang="en-GB" dirty="0"/>
              <a:t> ordered a certain servant of his, </a:t>
            </a:r>
            <a:r>
              <a:rPr lang="en-GB" dirty="0" err="1"/>
              <a:t>Malacorona</a:t>
            </a:r>
            <a:r>
              <a:rPr lang="en-GB" dirty="0"/>
              <a:t> by name, to be called, and bade him, as herald, to admonish most of the Franks faithfully to prepare themselves to go into the land of the Saracens. This was so done. Thereupon </a:t>
            </a:r>
            <a:r>
              <a:rPr lang="en-GB" dirty="0" err="1"/>
              <a:t>Bohemund</a:t>
            </a:r>
            <a:r>
              <a:rPr lang="en-GB" dirty="0"/>
              <a:t> entrusted his plan to Duke Godfrey, and the Count of Flanders, also to the Count of St. Gilles and the Bishop of </a:t>
            </a:r>
            <a:r>
              <a:rPr lang="en-GB" dirty="0" err="1"/>
              <a:t>Puy</a:t>
            </a:r>
            <a:r>
              <a:rPr lang="en-GB" dirty="0"/>
              <a:t>, saying, "The grace of God </a:t>
            </a:r>
            <a:r>
              <a:rPr lang="en-GB" dirty="0" err="1"/>
              <a:t>favoring</a:t>
            </a:r>
            <a:r>
              <a:rPr lang="en-GB" dirty="0"/>
              <a:t>, Antioch will this night be surrendered to us." </a:t>
            </a:r>
          </a:p>
          <a:p>
            <a:endParaRPr lang="en-GB" dirty="0"/>
          </a:p>
        </p:txBody>
      </p:sp>
    </p:spTree>
    <p:extLst>
      <p:ext uri="{BB962C8B-B14F-4D97-AF65-F5344CB8AC3E}">
        <p14:creationId xmlns:p14="http://schemas.microsoft.com/office/powerpoint/2010/main" val="1210818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Victory and the founding of </a:t>
            </a:r>
            <a:r>
              <a:rPr lang="en-GB" dirty="0" err="1" smtClean="0"/>
              <a:t>outremer</a:t>
            </a:r>
            <a:endParaRPr lang="en-GB" dirty="0"/>
          </a:p>
        </p:txBody>
      </p:sp>
      <p:pic>
        <p:nvPicPr>
          <p:cNvPr id="5" name="Content Placeholder 4"/>
          <p:cNvPicPr>
            <a:picLocks noGrp="1" noChangeAspect="1"/>
          </p:cNvPicPr>
          <p:nvPr>
            <p:ph sz="half" idx="1"/>
          </p:nvPr>
        </p:nvPicPr>
        <p:blipFill>
          <a:blip r:embed="rId2"/>
          <a:stretch>
            <a:fillRect/>
          </a:stretch>
        </p:blipFill>
        <p:spPr>
          <a:xfrm>
            <a:off x="4457750" y="1556792"/>
            <a:ext cx="3600400" cy="4956551"/>
          </a:xfrm>
          <a:prstGeom prst="rect">
            <a:avLst/>
          </a:prstGeom>
        </p:spPr>
      </p:pic>
      <p:sp>
        <p:nvSpPr>
          <p:cNvPr id="6" name="TextBox 5"/>
          <p:cNvSpPr txBox="1"/>
          <p:nvPr/>
        </p:nvSpPr>
        <p:spPr>
          <a:xfrm>
            <a:off x="323528" y="2492896"/>
            <a:ext cx="3096344" cy="3323987"/>
          </a:xfrm>
          <a:prstGeom prst="rect">
            <a:avLst/>
          </a:prstGeom>
          <a:noFill/>
        </p:spPr>
        <p:txBody>
          <a:bodyPr wrap="square" rtlCol="0">
            <a:spAutoFit/>
          </a:bodyPr>
          <a:lstStyle/>
          <a:p>
            <a:pPr>
              <a:lnSpc>
                <a:spcPct val="200000"/>
              </a:lnSpc>
            </a:pPr>
            <a:r>
              <a:rPr lang="en-GB" sz="2400" dirty="0" err="1" smtClean="0"/>
              <a:t>Bohemond</a:t>
            </a:r>
            <a:r>
              <a:rPr lang="en-GB" sz="2400" dirty="0" smtClean="0"/>
              <a:t> of Taranto</a:t>
            </a:r>
          </a:p>
          <a:p>
            <a:pPr>
              <a:lnSpc>
                <a:spcPct val="200000"/>
              </a:lnSpc>
            </a:pPr>
            <a:r>
              <a:rPr lang="en-GB" sz="2400" dirty="0" smtClean="0"/>
              <a:t>Tancred de </a:t>
            </a:r>
            <a:r>
              <a:rPr lang="en-GB" sz="2400" dirty="0" err="1" smtClean="0"/>
              <a:t>Hauteville</a:t>
            </a:r>
            <a:endParaRPr lang="en-GB" sz="2400" dirty="0" smtClean="0"/>
          </a:p>
          <a:p>
            <a:pPr>
              <a:lnSpc>
                <a:spcPct val="200000"/>
              </a:lnSpc>
            </a:pPr>
            <a:r>
              <a:rPr lang="en-GB" sz="2400" dirty="0" smtClean="0"/>
              <a:t>Godfrey of </a:t>
            </a:r>
            <a:r>
              <a:rPr lang="en-GB" sz="2400" dirty="0" err="1" smtClean="0"/>
              <a:t>Boullion</a:t>
            </a:r>
            <a:endParaRPr lang="en-GB" sz="2400" dirty="0" smtClean="0"/>
          </a:p>
          <a:p>
            <a:pPr>
              <a:lnSpc>
                <a:spcPct val="200000"/>
              </a:lnSpc>
            </a:pPr>
            <a:r>
              <a:rPr lang="en-GB" sz="2400" dirty="0" smtClean="0"/>
              <a:t>Baldwin of </a:t>
            </a:r>
            <a:r>
              <a:rPr lang="en-GB" sz="2400" dirty="0" err="1" smtClean="0"/>
              <a:t>Boullion</a:t>
            </a:r>
            <a:endParaRPr lang="en-GB" sz="2400" dirty="0" smtClean="0"/>
          </a:p>
          <a:p>
            <a:endParaRPr lang="en-GB" dirty="0"/>
          </a:p>
        </p:txBody>
      </p:sp>
    </p:spTree>
    <p:extLst>
      <p:ext uri="{BB962C8B-B14F-4D97-AF65-F5344CB8AC3E}">
        <p14:creationId xmlns:p14="http://schemas.microsoft.com/office/powerpoint/2010/main" val="14158798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emplate>Integral</Template>
  <TotalTime>45</TotalTime>
  <Words>1627</Words>
  <Application>Microsoft Office PowerPoint</Application>
  <PresentationFormat>On-screen Show (4:3)</PresentationFormat>
  <Paragraphs>37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Tw Cen MT</vt:lpstr>
      <vt:lpstr>Tw Cen MT Condensed</vt:lpstr>
      <vt:lpstr>Wingdings 3</vt:lpstr>
      <vt:lpstr>Integral</vt:lpstr>
      <vt:lpstr>Normans on crusade</vt:lpstr>
      <vt:lpstr>Terminology to look out for</vt:lpstr>
      <vt:lpstr>People to look out for</vt:lpstr>
      <vt:lpstr>Route of first crusade</vt:lpstr>
      <vt:lpstr>Calling the crusade</vt:lpstr>
      <vt:lpstr>Route of first crusade</vt:lpstr>
      <vt:lpstr>Bohemond takes the cross</vt:lpstr>
      <vt:lpstr>Route of first crusade</vt:lpstr>
      <vt:lpstr>nicea</vt:lpstr>
      <vt:lpstr>Route of first crusade</vt:lpstr>
      <vt:lpstr>dorylaeum</vt:lpstr>
      <vt:lpstr>Route of first crusade</vt:lpstr>
      <vt:lpstr>antioch</vt:lpstr>
      <vt:lpstr>Antioch cont.</vt:lpstr>
      <vt:lpstr>Victory and the founding of outremer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Harriet Webster</cp:lastModifiedBy>
  <cp:revision>3</cp:revision>
  <dcterms:created xsi:type="dcterms:W3CDTF">2015-02-12T12:48:04Z</dcterms:created>
  <dcterms:modified xsi:type="dcterms:W3CDTF">2018-11-08T09:45:45Z</dcterms:modified>
</cp:coreProperties>
</file>