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1"/>
  </p:sldMasterIdLst>
  <p:notesMasterIdLst>
    <p:notesMasterId r:id="rId11"/>
  </p:notesMasterIdLst>
  <p:handoutMasterIdLst>
    <p:handoutMasterId r:id="rId12"/>
  </p:handoutMasterIdLst>
  <p:sldIdLst>
    <p:sldId id="256" r:id="rId2"/>
    <p:sldId id="257" r:id="rId3"/>
    <p:sldId id="266" r:id="rId4"/>
    <p:sldId id="267" r:id="rId5"/>
    <p:sldId id="268" r:id="rId6"/>
    <p:sldId id="269" r:id="rId7"/>
    <p:sldId id="271" r:id="rId8"/>
    <p:sldId id="270" r:id="rId9"/>
    <p:sldId id="27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DA37D80-6434-44D0-A028-1B22A696006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50" d="100"/>
          <a:sy n="50" d="100"/>
        </p:scale>
        <p:origin x="1284" y="404"/>
      </p:cViewPr>
      <p:guideLst>
        <p:guide orient="horz" pos="2160"/>
        <p:guide pos="384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71268B-8AC2-4239-8FAF-7C144C210720}" type="datetimeFigureOut">
              <a:rPr lang="en-US"/>
              <a:t>7/9/22</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02BA2C8-71FC-43D0-BD87-0547616971FA}" type="slidenum">
              <a:rPr/>
              <a:t>‹#›</a:t>
            </a:fld>
            <a:endParaRPr/>
          </a:p>
        </p:txBody>
      </p:sp>
    </p:spTree>
    <p:extLst>
      <p:ext uri="{BB962C8B-B14F-4D97-AF65-F5344CB8AC3E}">
        <p14:creationId xmlns:p14="http://schemas.microsoft.com/office/powerpoint/2010/main" val="37292136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D8362-6D63-40AC-BAA9-90C3AE6D5875}" type="datetimeFigureOut">
              <a:rPr lang="en-US"/>
              <a:t>7/9/22</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539446-6953-447E-A4E3-E7CFBF870046}" type="slidenum">
              <a:rPr/>
              <a:t>‹#›</a:t>
            </a:fld>
            <a:endParaRPr/>
          </a:p>
        </p:txBody>
      </p:sp>
    </p:spTree>
    <p:extLst>
      <p:ext uri="{BB962C8B-B14F-4D97-AF65-F5344CB8AC3E}">
        <p14:creationId xmlns:p14="http://schemas.microsoft.com/office/powerpoint/2010/main" val="1423929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water3"/>
          <p:cNvSpPr/>
          <p:nvPr/>
        </p:nvSpPr>
        <p:spPr bwMode="gray">
          <a:xfrm>
            <a:off x="2552" y="5243129"/>
            <a:ext cx="12188952" cy="1614871"/>
          </a:xfrm>
          <a:prstGeom prst="rect">
            <a:avLst/>
          </a:prstGeom>
          <a:gradFill>
            <a:gsLst>
              <a:gs pos="833">
                <a:schemeClr val="accent2">
                  <a:lumMod val="60000"/>
                  <a:lumOff val="40000"/>
                  <a:alpha val="38000"/>
                </a:schemeClr>
              </a:gs>
              <a:gs pos="23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5" name="sky"/>
          <p:cNvSpPr/>
          <p:nvPr/>
        </p:nvSpPr>
        <p:spPr bwMode="white">
          <a:xfrm>
            <a:off x="2552" y="0"/>
            <a:ext cx="12188952" cy="5334000"/>
          </a:xfrm>
          <a:prstGeom prst="rect">
            <a:avLst/>
          </a:prstGeom>
          <a:gradFill>
            <a:gsLst>
              <a:gs pos="0">
                <a:schemeClr val="accent2">
                  <a:lumMod val="60000"/>
                  <a:lumOff val="40000"/>
                  <a:alpha val="80000"/>
                </a:schemeClr>
              </a:gs>
              <a:gs pos="99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6" name="water2"/>
          <p:cNvPicPr>
            <a:picLocks noChangeAspect="1"/>
          </p:cNvPicPr>
          <p:nvPr/>
        </p:nvPicPr>
        <p:blipFill rotWithShape="1">
          <a:blip r:embed="rId2" cstate="print">
            <a:extLst>
              <a:ext uri="{28A0092B-C50C-407E-A947-70E740481C1C}">
                <a14:useLocalDpi xmlns:a14="http://schemas.microsoft.com/office/drawing/2010/main" val="0"/>
              </a:ext>
            </a:extLst>
          </a:blip>
          <a:srcRect l="2674" r="9901"/>
          <a:stretch/>
        </p:blipFill>
        <p:spPr bwMode="ltGray">
          <a:xfrm>
            <a:off x="-1425" y="5497897"/>
            <a:ext cx="12188952" cy="463209"/>
          </a:xfrm>
          <a:prstGeom prst="rect">
            <a:avLst/>
          </a:prstGeom>
          <a:noFill/>
          <a:ln>
            <a:noFill/>
          </a:ln>
        </p:spPr>
      </p:pic>
      <p:pic>
        <p:nvPicPr>
          <p:cNvPr id="7" name="water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221111"/>
            <a:ext cx="12188952" cy="268288"/>
          </a:xfrm>
          <a:prstGeom prst="rect">
            <a:avLst/>
          </a:prstGeom>
          <a:noFill/>
          <a:ln>
            <a:noFill/>
          </a:ln>
        </p:spPr>
      </p:pic>
      <p:sp>
        <p:nvSpPr>
          <p:cNvPr id="8" name="Rectangle 7"/>
          <p:cNvSpPr/>
          <p:nvPr/>
        </p:nvSpPr>
        <p:spPr>
          <a:xfrm>
            <a:off x="-1425" y="5961106"/>
            <a:ext cx="12188952" cy="896846"/>
          </a:xfrm>
          <a:prstGeom prst="rect">
            <a:avLst/>
          </a:prstGeom>
          <a:gradFill>
            <a:gsLst>
              <a:gs pos="25000">
                <a:schemeClr val="accent6">
                  <a:lumMod val="60000"/>
                  <a:lumOff val="40000"/>
                  <a:alpha val="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305872" y="1309047"/>
            <a:ext cx="9602789" cy="2667000"/>
          </a:xfrm>
        </p:spPr>
        <p:txBody>
          <a:bodyPr anchor="b">
            <a:noAutofit/>
          </a:bodyPr>
          <a:lstStyle>
            <a:lvl1pPr algn="ctr">
              <a:defRPr sz="6000"/>
            </a:lvl1pPr>
          </a:lstStyle>
          <a:p>
            <a:r>
              <a:rPr lang="en-US"/>
              <a:t>Click to edit Master title style</a:t>
            </a:r>
            <a:endParaRPr/>
          </a:p>
        </p:txBody>
      </p:sp>
      <p:sp>
        <p:nvSpPr>
          <p:cNvPr id="3" name="Subtitle 2"/>
          <p:cNvSpPr>
            <a:spLocks noGrp="1"/>
          </p:cNvSpPr>
          <p:nvPr>
            <p:ph type="subTitle" idx="1"/>
          </p:nvPr>
        </p:nvSpPr>
        <p:spPr>
          <a:xfrm>
            <a:off x="1305872" y="4038600"/>
            <a:ext cx="9601200" cy="990600"/>
          </a:xfrm>
        </p:spPr>
        <p:txBody>
          <a:bodyPr>
            <a:normAutofit/>
          </a:bodyPr>
          <a:lstStyle>
            <a:lvl1pPr marL="0" indent="0" algn="ctr">
              <a:spcBef>
                <a:spcPts val="0"/>
              </a:spcBef>
              <a:buNone/>
              <a:defRPr sz="1800" cap="all" baseline="0">
                <a:solidFill>
                  <a:schemeClr val="accent2">
                    <a:lumMod val="7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2942361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B2D3E9E-A95C-48F2-B4BF-A71542E0BE9A}" type="datetime1">
              <a:rPr lang="en-US"/>
              <a:t>7/9/22</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405082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2" name="Title 1"/>
          <p:cNvSpPr>
            <a:spLocks noGrp="1"/>
          </p:cNvSpPr>
          <p:nvPr>
            <p:ph type="title"/>
          </p:nvPr>
        </p:nvSpPr>
        <p:spPr>
          <a:xfrm>
            <a:off x="1293813" y="1309047"/>
            <a:ext cx="9601252" cy="2667000"/>
          </a:xfrm>
        </p:spPr>
        <p:txBody>
          <a:bodyPr anchor="b">
            <a:normAutofit/>
          </a:bodyPr>
          <a:lstStyle>
            <a:lvl1pPr algn="ctr">
              <a:defRPr sz="6000" b="0"/>
            </a:lvl1pPr>
          </a:lstStyle>
          <a:p>
            <a:r>
              <a:rPr lang="en-US"/>
              <a:t>Click to edit Master title style</a:t>
            </a:r>
            <a:endParaRPr/>
          </a:p>
        </p:txBody>
      </p:sp>
      <p:sp>
        <p:nvSpPr>
          <p:cNvPr id="3" name="Text Placeholder 2"/>
          <p:cNvSpPr>
            <a:spLocks noGrp="1"/>
          </p:cNvSpPr>
          <p:nvPr>
            <p:ph type="body" idx="1"/>
          </p:nvPr>
        </p:nvSpPr>
        <p:spPr>
          <a:xfrm>
            <a:off x="1293813" y="4038600"/>
            <a:ext cx="9601200" cy="1143000"/>
          </a:xfrm>
        </p:spPr>
        <p:txBody>
          <a:bodyPr anchor="t">
            <a:normAutofit/>
          </a:bodyPr>
          <a:lstStyle>
            <a:lvl1pPr marL="0" indent="0" algn="ctr">
              <a:spcBef>
                <a:spcPts val="0"/>
              </a:spcBef>
              <a:buNone/>
              <a:defRPr sz="2000" cap="all" baseline="0">
                <a:solidFill>
                  <a:schemeClr val="accent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50F84E2-2D7A-43CF-AC90-352A289A783A}" type="datetime1">
              <a:rPr lang="en-US"/>
              <a:t>7/9/22</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04355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Content Placeholder 3"/>
          <p:cNvSpPr>
            <a:spLocks noGrp="1"/>
          </p:cNvSpPr>
          <p:nvPr>
            <p:ph sz="half" idx="2"/>
          </p:nvPr>
        </p:nvSpPr>
        <p:spPr>
          <a:xfrm>
            <a:off x="6278880" y="1572768"/>
            <a:ext cx="4572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3" name="Content Placeholder 2"/>
          <p:cNvSpPr>
            <a:spLocks noGrp="1"/>
          </p:cNvSpPr>
          <p:nvPr>
            <p:ph sz="half" idx="1"/>
          </p:nvPr>
        </p:nvSpPr>
        <p:spPr>
          <a:xfrm>
            <a:off x="1341120" y="1572768"/>
            <a:ext cx="4572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F12952B5-7A2F-4CC8-B7CE-9234E21C2837}" type="datetime1">
              <a:rPr lang="en-US"/>
              <a:t>7/9/22</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4937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572768"/>
            <a:ext cx="4572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365861"/>
            <a:ext cx="4572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572768"/>
            <a:ext cx="4572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365861"/>
            <a:ext cx="4572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CE1DA07A-9201-4B4B-BAF2-015AFA30F520}" type="datetime1">
              <a:rPr lang="en-US"/>
              <a:t>7/9/22</a:t>
            </a:fld>
            <a:endParaRPr/>
          </a:p>
        </p:txBody>
      </p:sp>
      <p:sp>
        <p:nvSpPr>
          <p:cNvPr id="9" name="Slide Number Placeholder 8"/>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072378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73D7E00A-486F-4252-8B1D-E32645521F49}" type="datetime1">
              <a:rPr lang="en-US"/>
              <a:t>7/9/22</a:t>
            </a:fld>
            <a:endParaRPr/>
          </a:p>
        </p:txBody>
      </p:sp>
      <p:sp>
        <p:nvSpPr>
          <p:cNvPr id="5" name="Slide Number Placeholder 4"/>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68188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8DDF5F92-E675-4B36-9A60-69A962A68675}" type="datetime1">
              <a:rPr lang="en-US"/>
              <a:t>7/9/22</a:t>
            </a:fld>
            <a:endParaRPr/>
          </a:p>
        </p:txBody>
      </p:sp>
      <p:sp>
        <p:nvSpPr>
          <p:cNvPr id="4" name="Slide Number Placeholder 3"/>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92262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anchor="b">
            <a:normAutofit/>
          </a:bodyPr>
          <a:lstStyle>
            <a:lvl1pPr>
              <a:defRPr sz="3200" b="0"/>
            </a:lvl1pPr>
          </a:lstStyle>
          <a:p>
            <a:r>
              <a:rPr lang="en-US"/>
              <a:t>Click to edit Master title style</a:t>
            </a:r>
            <a:endParaRPr/>
          </a:p>
        </p:txBody>
      </p:sp>
      <p:sp>
        <p:nvSpPr>
          <p:cNvPr id="3" name="Content Placeholder 2"/>
          <p:cNvSpPr>
            <a:spLocks noGrp="1"/>
          </p:cNvSpPr>
          <p:nvPr>
            <p:ph idx="1"/>
          </p:nvPr>
        </p:nvSpPr>
        <p:spPr>
          <a:xfrm>
            <a:off x="760413" y="685800"/>
            <a:ext cx="6858000" cy="4572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127479" y="3554104"/>
            <a:ext cx="3377133" cy="1703696"/>
          </a:xfrm>
        </p:spPr>
        <p:txBody>
          <a:bodyPr>
            <a:normAutofit/>
          </a:bodyPr>
          <a:lstStyle>
            <a:lvl1pPr marL="0" indent="0">
              <a:lnSpc>
                <a:spcPct val="9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F6E2C9B-5FA2-460D-9BE7-B0812FC2A6FF}" type="datetime1">
              <a:rPr lang="en-US"/>
              <a:t>7/9/22</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483897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anchor="b">
            <a:normAutofit/>
          </a:bodyPr>
          <a:lstStyle>
            <a:lvl1pPr>
              <a:defRPr sz="34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760413" y="685800"/>
            <a:ext cx="6858000" cy="4572000"/>
          </a:xfrm>
          <a:solidFill>
            <a:schemeClr val="bg1">
              <a:lumMod val="95000"/>
            </a:schemeClr>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127479" y="3554104"/>
            <a:ext cx="3377133" cy="1703696"/>
          </a:xfrm>
        </p:spPr>
        <p:txBody>
          <a:bodyPr>
            <a:normAutofit/>
          </a:bodyPr>
          <a:lstStyle>
            <a:lvl1pPr marL="0" indent="0">
              <a:lnSpc>
                <a:spcPct val="10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1D374940-A916-4C8B-9648-02A2D3898F9E}" type="datetime1">
              <a:rPr lang="en-US"/>
              <a:t>7/9/22</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16615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F4E5243-F52A-4D37-9694-EB26C6C31910}" type="datetime1">
              <a:rPr lang="en-US"/>
              <a:t>7/9/22</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536256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4403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440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A77B6E1-634A-48DC-9E8B-D894023267EF}" type="datetime1">
              <a:rPr lang="en-US"/>
              <a:t>7/9/22</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358651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58000"/>
                </a:schemeClr>
              </a:gs>
              <a:gs pos="88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8" name="water3"/>
          <p:cNvSpPr/>
          <p:nvPr/>
        </p:nvSpPr>
        <p:spPr bwMode="gray">
          <a:xfrm>
            <a:off x="2552" y="6064101"/>
            <a:ext cx="12188952" cy="793899"/>
          </a:xfrm>
          <a:prstGeom prst="rect">
            <a:avLst/>
          </a:prstGeom>
          <a:gradFill>
            <a:gsLst>
              <a:gs pos="833">
                <a:schemeClr val="accent2">
                  <a:lumMod val="60000"/>
                  <a:lumOff val="40000"/>
                  <a:alpha val="38000"/>
                </a:schemeClr>
              </a:gs>
              <a:gs pos="49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9" name="water2"/>
          <p:cNvPicPr>
            <a:picLocks noChangeAspect="1"/>
          </p:cNvPicPr>
          <p:nvPr/>
        </p:nvPicPr>
        <p:blipFill rotWithShape="1">
          <a:blip r:embed="rId13" cstate="print">
            <a:extLst>
              <a:ext uri="{28A0092B-C50C-407E-A947-70E740481C1C}">
                <a14:useLocalDpi xmlns:a14="http://schemas.microsoft.com/office/drawing/2010/main" val="0"/>
              </a:ext>
            </a:extLst>
          </a:blip>
          <a:srcRect l="2674" r="9901"/>
          <a:stretch/>
        </p:blipFill>
        <p:spPr bwMode="white">
          <a:xfrm>
            <a:off x="-1425" y="6256181"/>
            <a:ext cx="12188952" cy="463209"/>
          </a:xfrm>
          <a:prstGeom prst="rect">
            <a:avLst/>
          </a:prstGeom>
          <a:noFill/>
          <a:ln>
            <a:noFill/>
          </a:ln>
        </p:spPr>
      </p:pic>
      <p:pic>
        <p:nvPicPr>
          <p:cNvPr id="10" name="water1"/>
          <p:cNvPicPr>
            <a:picLocks noChangeAspect="1"/>
          </p:cNvPicPr>
          <p:nvPr/>
        </p:nvPicPr>
        <p:blipFill rotWithShape="1">
          <a:blip r:embed="rId14"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979395"/>
            <a:ext cx="12188952" cy="268288"/>
          </a:xfrm>
          <a:prstGeom prst="rect">
            <a:avLst/>
          </a:prstGeom>
          <a:noFill/>
          <a:ln>
            <a:noFill/>
          </a:ln>
        </p:spPr>
      </p:pic>
      <p:sp>
        <p:nvSpPr>
          <p:cNvPr id="2" name="Title Placeholder 1"/>
          <p:cNvSpPr>
            <a:spLocks noGrp="1"/>
          </p:cNvSpPr>
          <p:nvPr>
            <p:ph type="title"/>
          </p:nvPr>
        </p:nvSpPr>
        <p:spPr>
          <a:xfrm>
            <a:off x="1341120" y="265176"/>
            <a:ext cx="9509759" cy="1088136"/>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572768"/>
            <a:ext cx="9509760" cy="41422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l">
              <a:defRPr sz="1100" cap="all" baseline="0">
                <a:solidFill>
                  <a:schemeClr val="tx1"/>
                </a:solidFill>
              </a:defRPr>
            </a:lvl1pPr>
          </a:lstStyle>
          <a:p>
            <a:fld id="{5586B75A-687E-405C-8A0B-8D00578BA2C3}" type="datetime1">
              <a:rPr lang="en-US" smtClean="0"/>
              <a:pPr/>
              <a:t>7/9/22</a:t>
            </a:fld>
            <a:endParaRPr lang="en-US"/>
          </a:p>
        </p:txBody>
      </p:sp>
      <p:sp>
        <p:nvSpPr>
          <p:cNvPr id="6" name="Slide Number Placeholder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r">
              <a:defRPr sz="1100" cap="all" baseline="0">
                <a:solidFill>
                  <a:schemeClr val="tx1"/>
                </a:solidFill>
              </a:defRPr>
            </a:lvl1pPr>
          </a:lstStyle>
          <a:p>
            <a:fld id="{4FAB73BC-B049-4115-A692-8D63A059BFB8}" type="slidenum">
              <a:rPr lang="en-US" smtClean="0"/>
              <a:pPr/>
              <a:t>‹#›</a:t>
            </a:fld>
            <a:endParaRPr lang="en-US"/>
          </a:p>
        </p:txBody>
      </p:sp>
      <p:sp>
        <p:nvSpPr>
          <p:cNvPr id="11" name="MSIPCMContentMarking" descr="{&quot;HashCode&quot;:-1288984879,&quot;Placement&quot;:&quot;Header&quot;,&quot;Top&quot;:0.0,&quot;Left&quot;:451.105438,&quot;SlideWidth&quot;:960,&quot;SlideHeight&quot;:540}">
            <a:extLst>
              <a:ext uri="{FF2B5EF4-FFF2-40B4-BE49-F238E27FC236}">
                <a16:creationId xmlns:a16="http://schemas.microsoft.com/office/drawing/2014/main" id="{75CBC25A-297E-40DC-9121-19C3ABED5166}"/>
              </a:ext>
            </a:extLst>
          </p:cNvPr>
          <p:cNvSpPr txBox="1"/>
          <p:nvPr userDrawn="1"/>
        </p:nvSpPr>
        <p:spPr>
          <a:xfrm>
            <a:off x="5729039" y="0"/>
            <a:ext cx="733923" cy="262344"/>
          </a:xfrm>
          <a:prstGeom prst="rect">
            <a:avLst/>
          </a:prstGeom>
          <a:noFill/>
        </p:spPr>
        <p:txBody>
          <a:bodyPr vert="horz" wrap="square" lIns="0" tIns="0" rIns="0" bIns="0" rtlCol="0" anchor="ctr" anchorCtr="1">
            <a:spAutoFit/>
          </a:bodyPr>
          <a:lstStyle/>
          <a:p>
            <a:pPr algn="ctr">
              <a:spcBef>
                <a:spcPts val="0"/>
              </a:spcBef>
              <a:spcAft>
                <a:spcPts val="0"/>
              </a:spcAft>
            </a:pPr>
            <a:r>
              <a:rPr lang="en-GB" sz="10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800" kern="1200">
          <a:solidFill>
            <a:schemeClr val="accent2">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50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50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50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8pPr>
      <a:lvl9pPr marL="2240280" indent="0" algn="l" defTabSz="914400" rtl="0" eaLnBrk="1" latinLnBrk="0" hangingPunct="1">
        <a:lnSpc>
          <a:spcPct val="90000"/>
        </a:lnSpc>
        <a:spcBef>
          <a:spcPts val="800"/>
        </a:spcBef>
        <a:buSzPct val="100000"/>
        <a:buFont typeface="Arial" pitchFamily="34" charset="0"/>
        <a:buNone/>
        <a:defRPr sz="1400" kern="1200">
          <a:solidFill>
            <a:schemeClr val="accent2">
              <a:lumMod val="50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490145"/>
            <a:ext cx="12192000" cy="990601"/>
          </a:xfrm>
        </p:spPr>
        <p:txBody>
          <a:bodyPr/>
          <a:lstStyle/>
          <a:p>
            <a:r>
              <a:rPr lang="en-US" dirty="0"/>
              <a:t>Sustainability In The Early Years</a:t>
            </a:r>
          </a:p>
        </p:txBody>
      </p:sp>
      <p:sp>
        <p:nvSpPr>
          <p:cNvPr id="3" name="Subtitle 2"/>
          <p:cNvSpPr>
            <a:spLocks noGrp="1"/>
          </p:cNvSpPr>
          <p:nvPr>
            <p:ph type="subTitle" idx="1"/>
          </p:nvPr>
        </p:nvSpPr>
        <p:spPr/>
        <p:txBody>
          <a:bodyPr/>
          <a:lstStyle/>
          <a:p>
            <a:r>
              <a:rPr lang="en-US" dirty="0"/>
              <a:t>Abbie smith – ecey6005c - 2011587</a:t>
            </a:r>
          </a:p>
        </p:txBody>
      </p:sp>
    </p:spTree>
    <p:extLst>
      <p:ext uri="{BB962C8B-B14F-4D97-AF65-F5344CB8AC3E}">
        <p14:creationId xmlns:p14="http://schemas.microsoft.com/office/powerpoint/2010/main" val="1503902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Discover</a:t>
            </a:r>
          </a:p>
        </p:txBody>
      </p:sp>
      <p:sp>
        <p:nvSpPr>
          <p:cNvPr id="3" name="Content Placeholder 2"/>
          <p:cNvSpPr>
            <a:spLocks noGrp="1"/>
          </p:cNvSpPr>
          <p:nvPr>
            <p:ph idx="1"/>
          </p:nvPr>
        </p:nvSpPr>
        <p:spPr>
          <a:xfrm>
            <a:off x="1341120" y="1572768"/>
            <a:ext cx="9509760" cy="4142232"/>
          </a:xfrm>
        </p:spPr>
        <p:txBody>
          <a:bodyPr>
            <a:normAutofit fontScale="92500" lnSpcReduction="20000"/>
          </a:bodyPr>
          <a:lstStyle/>
          <a:p>
            <a:pPr marL="45720" indent="0">
              <a:buNone/>
            </a:pPr>
            <a:r>
              <a:rPr lang="en-GB" sz="1800" dirty="0">
                <a:effectLst/>
                <a:ea typeface="Times New Roman" panose="02020603050405020304" pitchFamily="18" charset="0"/>
                <a:cs typeface="Times New Roman" panose="02020603050405020304" pitchFamily="18" charset="0"/>
              </a:rPr>
              <a:t>I discovered the beauty and tranquillity of beaches when I got my first puppy. </a:t>
            </a:r>
            <a:r>
              <a:rPr lang="en-GB" sz="1800" dirty="0">
                <a:ea typeface="Times New Roman" panose="02020603050405020304" pitchFamily="18" charset="0"/>
                <a:cs typeface="Times New Roman" panose="02020603050405020304" pitchFamily="18" charset="0"/>
              </a:rPr>
              <a:t>N</a:t>
            </a:r>
            <a:r>
              <a:rPr lang="en-GB" sz="1800" dirty="0">
                <a:effectLst/>
                <a:ea typeface="Times New Roman" panose="02020603050405020304" pitchFamily="18" charset="0"/>
                <a:cs typeface="Times New Roman" panose="02020603050405020304" pitchFamily="18" charset="0"/>
              </a:rPr>
              <a:t>ow, at the age of 3 he shares my love for the ocean &amp; it’s beaches. </a:t>
            </a:r>
            <a:r>
              <a:rPr lang="en-GB" sz="1800" dirty="0">
                <a:ea typeface="Times New Roman" panose="02020603050405020304" pitchFamily="18" charset="0"/>
                <a:cs typeface="Times New Roman" panose="02020603050405020304" pitchFamily="18" charset="0"/>
              </a:rPr>
              <a:t>W</a:t>
            </a:r>
            <a:r>
              <a:rPr lang="en-GB" sz="1800" dirty="0">
                <a:effectLst/>
                <a:ea typeface="Times New Roman" panose="02020603050405020304" pitchFamily="18" charset="0"/>
                <a:cs typeface="Times New Roman" panose="02020603050405020304" pitchFamily="18" charset="0"/>
              </a:rPr>
              <a:t>e love going to the beach for walks where we both feel at our happiest. </a:t>
            </a:r>
          </a:p>
          <a:p>
            <a:pPr marL="45720" indent="0">
              <a:buNone/>
            </a:pPr>
            <a:r>
              <a:rPr lang="en-GB" sz="1800" dirty="0">
                <a:effectLst/>
                <a:ea typeface="Times New Roman" panose="02020603050405020304" pitchFamily="18" charset="0"/>
                <a:cs typeface="Times New Roman" panose="02020603050405020304" pitchFamily="18" charset="0"/>
              </a:rPr>
              <a:t>During the COVID-19 pandemic, </a:t>
            </a:r>
            <a:r>
              <a:rPr lang="en-GB" sz="1800" dirty="0">
                <a:ea typeface="Times New Roman" panose="02020603050405020304" pitchFamily="18" charset="0"/>
                <a:cs typeface="Times New Roman" panose="02020603050405020304" pitchFamily="18" charset="0"/>
              </a:rPr>
              <a:t>like </a:t>
            </a:r>
            <a:r>
              <a:rPr lang="en-GB" sz="1800" dirty="0">
                <a:effectLst/>
                <a:ea typeface="Times New Roman" panose="02020603050405020304" pitchFamily="18" charset="0"/>
                <a:cs typeface="Times New Roman" panose="02020603050405020304" pitchFamily="18" charset="0"/>
              </a:rPr>
              <a:t>most people I feared the uncertainty of what was to come, living with my mum who is asthmatic and my sister who had just gotten over breast cancer. I felt pressure as I was the only one leaving the house to go to work because I was classed as a key worker looking after children who’s parents were also key workers. Although it was rewarding, it was mentally challenging. I </a:t>
            </a:r>
            <a:r>
              <a:rPr lang="en-GB" sz="1800" dirty="0">
                <a:ea typeface="Times New Roman" panose="02020603050405020304" pitchFamily="18" charset="0"/>
                <a:cs typeface="Times New Roman" panose="02020603050405020304" pitchFamily="18" charset="0"/>
              </a:rPr>
              <a:t>had to </a:t>
            </a:r>
            <a:r>
              <a:rPr lang="en-GB" sz="1800" dirty="0">
                <a:effectLst/>
                <a:ea typeface="Times New Roman" panose="02020603050405020304" pitchFamily="18" charset="0"/>
                <a:cs typeface="Times New Roman" panose="02020603050405020304" pitchFamily="18" charset="0"/>
              </a:rPr>
              <a:t>avoid being in close contact with clinically vulnerable members family. </a:t>
            </a:r>
            <a:r>
              <a:rPr lang="en-GB" sz="1800" dirty="0">
                <a:ea typeface="Times New Roman" panose="02020603050405020304" pitchFamily="18" charset="0"/>
                <a:cs typeface="Times New Roman" panose="02020603050405020304" pitchFamily="18" charset="0"/>
              </a:rPr>
              <a:t>A</a:t>
            </a:r>
            <a:r>
              <a:rPr lang="en-GB" sz="1800" dirty="0">
                <a:effectLst/>
                <a:ea typeface="Times New Roman" panose="02020603050405020304" pitchFamily="18" charset="0"/>
                <a:cs typeface="Times New Roman" panose="02020603050405020304" pitchFamily="18" charset="0"/>
              </a:rPr>
              <a:t>lso, with my partner living in Liverpool I felt isolated and lonely being unable to travel to/from. </a:t>
            </a:r>
          </a:p>
          <a:p>
            <a:pPr marL="45720" indent="0">
              <a:buNone/>
            </a:pPr>
            <a:r>
              <a:rPr lang="en-GB" sz="1800" dirty="0">
                <a:effectLst/>
                <a:ea typeface="Times New Roman" panose="02020603050405020304" pitchFamily="18" charset="0"/>
                <a:cs typeface="Times New Roman" panose="02020603050405020304" pitchFamily="18" charset="0"/>
              </a:rPr>
              <a:t>On my days off, I used to walk to the beach where I felt relaxe</a:t>
            </a:r>
            <a:r>
              <a:rPr lang="en-GB" sz="1800" dirty="0">
                <a:ea typeface="Times New Roman" panose="02020603050405020304" pitchFamily="18" charset="0"/>
                <a:cs typeface="Times New Roman" panose="02020603050405020304" pitchFamily="18" charset="0"/>
              </a:rPr>
              <a:t>d &amp; free</a:t>
            </a:r>
            <a:r>
              <a:rPr lang="en-GB" sz="1800" dirty="0">
                <a:effectLst/>
                <a:ea typeface="Times New Roman" panose="02020603050405020304" pitchFamily="18" charset="0"/>
                <a:cs typeface="Times New Roman" panose="02020603050405020304" pitchFamily="18" charset="0"/>
              </a:rPr>
              <a:t>. I’ve come to realise how lucky I am to have the beach close by and how it helped me through the loneliest time of my life. Copper my dog brought me so much happiness and love and the beach </a:t>
            </a:r>
            <a:r>
              <a:rPr lang="en-GB" sz="1800" dirty="0">
                <a:ea typeface="Times New Roman" panose="02020603050405020304" pitchFamily="18" charset="0"/>
                <a:cs typeface="Times New Roman" panose="02020603050405020304" pitchFamily="18" charset="0"/>
              </a:rPr>
              <a:t>became </a:t>
            </a:r>
            <a:r>
              <a:rPr lang="en-GB" sz="1800" dirty="0">
                <a:effectLst/>
                <a:ea typeface="Times New Roman" panose="02020603050405020304" pitchFamily="18" charset="0"/>
                <a:cs typeface="Times New Roman" panose="02020603050405020304" pitchFamily="18" charset="0"/>
              </a:rPr>
              <a:t>our special place. I feel thankful that we could both spend hours listening to the waves and searching in rock pools for sea life.</a:t>
            </a:r>
          </a:p>
          <a:p>
            <a:pPr marL="45720" indent="0">
              <a:buNone/>
            </a:pPr>
            <a:r>
              <a:rPr lang="en-GB" sz="1800" dirty="0">
                <a:effectLst/>
                <a:ea typeface="Times New Roman" panose="02020603050405020304" pitchFamily="18" charset="0"/>
                <a:cs typeface="Times New Roman" panose="02020603050405020304" pitchFamily="18" charset="0"/>
              </a:rPr>
              <a:t>Taking part in the John Muir award as part of my assignment has given me the incentive to explore ways of how to give back and look after my special place that have given me so much, taking time to reflect and gain knowledge of how to best look after our favourite beach.</a:t>
            </a:r>
          </a:p>
        </p:txBody>
      </p:sp>
    </p:spTree>
    <p:extLst>
      <p:ext uri="{BB962C8B-B14F-4D97-AF65-F5344CB8AC3E}">
        <p14:creationId xmlns:p14="http://schemas.microsoft.com/office/powerpoint/2010/main" val="3327456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265176"/>
            <a:ext cx="9509759" cy="1088136"/>
          </a:xfrm>
        </p:spPr>
        <p:txBody>
          <a:bodyPr anchor="b">
            <a:normAutofit/>
          </a:bodyPr>
          <a:lstStyle/>
          <a:p>
            <a:r>
              <a:rPr lang="en-US" b="1" dirty="0"/>
              <a:t>Discover the area</a:t>
            </a:r>
          </a:p>
        </p:txBody>
      </p:sp>
      <p:pic>
        <p:nvPicPr>
          <p:cNvPr id="6" name="Picture 5" descr="Map&#10;&#10;Description automatically generated">
            <a:extLst>
              <a:ext uri="{FF2B5EF4-FFF2-40B4-BE49-F238E27FC236}">
                <a16:creationId xmlns:a16="http://schemas.microsoft.com/office/drawing/2014/main" id="{38A00DD9-57E4-4F16-9545-16CF5A24B676}"/>
              </a:ext>
            </a:extLst>
          </p:cNvPr>
          <p:cNvPicPr>
            <a:picLocks noChangeAspect="1"/>
          </p:cNvPicPr>
          <p:nvPr/>
        </p:nvPicPr>
        <p:blipFill rotWithShape="1">
          <a:blip r:embed="rId2"/>
          <a:srcRect l="13021" r="23514" b="2"/>
          <a:stretch/>
        </p:blipFill>
        <p:spPr>
          <a:xfrm>
            <a:off x="8571328" y="163068"/>
            <a:ext cx="3422552" cy="3100832"/>
          </a:xfrm>
          <a:prstGeom prst="rect">
            <a:avLst/>
          </a:prstGeom>
          <a:noFill/>
        </p:spPr>
      </p:pic>
      <p:sp>
        <p:nvSpPr>
          <p:cNvPr id="3" name="Content Placeholder 2"/>
          <p:cNvSpPr>
            <a:spLocks noGrp="1"/>
          </p:cNvSpPr>
          <p:nvPr>
            <p:ph sz="half" idx="1"/>
          </p:nvPr>
        </p:nvSpPr>
        <p:spPr>
          <a:xfrm>
            <a:off x="1341120" y="1572768"/>
            <a:ext cx="4572000" cy="4142232"/>
          </a:xfrm>
        </p:spPr>
        <p:txBody>
          <a:bodyPr>
            <a:normAutofit/>
          </a:bodyPr>
          <a:lstStyle/>
          <a:p>
            <a:pPr marL="45720" indent="0">
              <a:buNone/>
            </a:pPr>
            <a:r>
              <a:rPr lang="en-GB" sz="1700" dirty="0">
                <a:effectLst/>
              </a:rPr>
              <a:t>Barry is a vibrant coastal town with a long stretch of pebble beach at Watch House Bay. </a:t>
            </a:r>
            <a:r>
              <a:rPr lang="en-GB" sz="1700" dirty="0"/>
              <a:t>W</a:t>
            </a:r>
            <a:r>
              <a:rPr lang="en-GB" sz="1700" dirty="0">
                <a:effectLst/>
              </a:rPr>
              <a:t>hen the tide is out you can also experience a large area of sand and rock pools. Shrimps, crabs, small fish, limpets and a rainbow of periwinkles can be found whilst rock pooling at Watch House Bay. The cliffs are so low that a rising tide is no threat, you can hear the beautiful sound of crashing waves and smell the crisp salt air.</a:t>
            </a:r>
          </a:p>
          <a:p>
            <a:pPr marL="45720" indent="0">
              <a:buNone/>
            </a:pPr>
            <a:r>
              <a:rPr lang="en-GB" sz="1700" dirty="0">
                <a:effectLst/>
              </a:rPr>
              <a:t>I have also discovered a walk along the cliff tops to the western side which is a good place to find other fossils in the limestone such as gryphaea and ammonites or you can head </a:t>
            </a:r>
            <a:r>
              <a:rPr lang="en-GB" sz="1700" dirty="0"/>
              <a:t>the</a:t>
            </a:r>
            <a:r>
              <a:rPr lang="en-GB" sz="1700" dirty="0">
                <a:effectLst/>
              </a:rPr>
              <a:t> other way to Knap Hill and the lifeguard station.</a:t>
            </a:r>
          </a:p>
        </p:txBody>
      </p:sp>
      <p:pic>
        <p:nvPicPr>
          <p:cNvPr id="1026" name="Picture 2" descr="Large Gryphaea &quot;Devil's toenail&quot; bivalve fossil – Jurassic Coast Fossils">
            <a:extLst>
              <a:ext uri="{FF2B5EF4-FFF2-40B4-BE49-F238E27FC236}">
                <a16:creationId xmlns:a16="http://schemas.microsoft.com/office/drawing/2014/main" id="{E139F5D8-33F1-4C58-964C-5023BB07E0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9" y="3263900"/>
            <a:ext cx="3111501" cy="3102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0798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265176"/>
            <a:ext cx="9509759" cy="1088136"/>
          </a:xfrm>
        </p:spPr>
        <p:txBody>
          <a:bodyPr anchor="b">
            <a:normAutofit/>
          </a:bodyPr>
          <a:lstStyle/>
          <a:p>
            <a:r>
              <a:rPr lang="en-US" b="1" dirty="0"/>
              <a:t>Discover the area</a:t>
            </a:r>
          </a:p>
        </p:txBody>
      </p:sp>
      <p:sp>
        <p:nvSpPr>
          <p:cNvPr id="3" name="Content Placeholder 2"/>
          <p:cNvSpPr>
            <a:spLocks noGrp="1"/>
          </p:cNvSpPr>
          <p:nvPr>
            <p:ph idx="1"/>
          </p:nvPr>
        </p:nvSpPr>
        <p:spPr>
          <a:xfrm>
            <a:off x="1341120" y="1572768"/>
            <a:ext cx="9509760" cy="4142232"/>
          </a:xfrm>
        </p:spPr>
        <p:txBody>
          <a:bodyPr>
            <a:normAutofit/>
          </a:bodyPr>
          <a:lstStyle/>
          <a:p>
            <a:pPr marL="45720" indent="0">
              <a:buNone/>
            </a:pPr>
            <a:r>
              <a:rPr lang="en-GB" dirty="0"/>
              <a:t>L</a:t>
            </a:r>
            <a:r>
              <a:rPr lang="en-GB" dirty="0">
                <a:effectLst/>
              </a:rPr>
              <a:t>ooking, listening and exploring has encouraged me to take an active role in looking after the Watch House beach and to become more knowledgeable about the sea life and wildlife that have been identified at the Watch House beach.</a:t>
            </a:r>
          </a:p>
        </p:txBody>
      </p:sp>
    </p:spTree>
    <p:extLst>
      <p:ext uri="{BB962C8B-B14F-4D97-AF65-F5344CB8AC3E}">
        <p14:creationId xmlns:p14="http://schemas.microsoft.com/office/powerpoint/2010/main" val="462108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265176"/>
            <a:ext cx="9509759" cy="1088136"/>
          </a:xfrm>
        </p:spPr>
        <p:txBody>
          <a:bodyPr anchor="b">
            <a:normAutofit/>
          </a:bodyPr>
          <a:lstStyle/>
          <a:p>
            <a:r>
              <a:rPr lang="en-US" b="1" dirty="0"/>
              <a:t>Discover the area</a:t>
            </a:r>
          </a:p>
        </p:txBody>
      </p:sp>
      <p:sp>
        <p:nvSpPr>
          <p:cNvPr id="3" name="Content Placeholder 2"/>
          <p:cNvSpPr>
            <a:spLocks noGrp="1"/>
          </p:cNvSpPr>
          <p:nvPr>
            <p:ph sz="half" idx="1"/>
          </p:nvPr>
        </p:nvSpPr>
        <p:spPr>
          <a:xfrm>
            <a:off x="1341120" y="1572768"/>
            <a:ext cx="4572000" cy="4142232"/>
          </a:xfrm>
        </p:spPr>
        <p:txBody>
          <a:bodyPr>
            <a:normAutofit/>
          </a:bodyPr>
          <a:lstStyle/>
          <a:p>
            <a:pPr marL="45720" indent="0">
              <a:buNone/>
            </a:pPr>
            <a:r>
              <a:rPr lang="en-GB" sz="1700" dirty="0">
                <a:ea typeface="Times New Roman" panose="02020603050405020304" pitchFamily="18" charset="0"/>
                <a:cs typeface="Times New Roman" panose="02020603050405020304" pitchFamily="18" charset="0"/>
              </a:rPr>
              <a:t>One of my favourite hobbies is Paddle Boarding. Whilst Paddle Boarding, </a:t>
            </a:r>
            <a:r>
              <a:rPr lang="en-GB" sz="1700" dirty="0">
                <a:effectLst/>
                <a:ea typeface="Times New Roman" panose="02020603050405020304" pitchFamily="18" charset="0"/>
                <a:cs typeface="Times New Roman" panose="02020603050405020304" pitchFamily="18" charset="0"/>
              </a:rPr>
              <a:t>I have discovered a lot of litter on the beach and in the sea. Usually, after a paddle I feel refreshed and revitalised. However, seeing litter in the sea and on beaches made me question what impact it is having on our sea life and what can I do about it? </a:t>
            </a:r>
          </a:p>
        </p:txBody>
      </p:sp>
    </p:spTree>
    <p:extLst>
      <p:ext uri="{BB962C8B-B14F-4D97-AF65-F5344CB8AC3E}">
        <p14:creationId xmlns:p14="http://schemas.microsoft.com/office/powerpoint/2010/main" val="2223627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2300" y="317500"/>
            <a:ext cx="9602789" cy="762947"/>
          </a:xfrm>
        </p:spPr>
        <p:txBody>
          <a:bodyPr anchor="b">
            <a:normAutofit/>
          </a:bodyPr>
          <a:lstStyle/>
          <a:p>
            <a:pPr algn="l"/>
            <a:r>
              <a:rPr lang="en-US" sz="3800" b="1" dirty="0"/>
              <a:t>Conserve – ‘The Beach Clean’</a:t>
            </a:r>
          </a:p>
        </p:txBody>
      </p:sp>
      <p:sp>
        <p:nvSpPr>
          <p:cNvPr id="3" name="Content Placeholder 2"/>
          <p:cNvSpPr>
            <a:spLocks noGrp="1"/>
          </p:cNvSpPr>
          <p:nvPr>
            <p:ph type="subTitle" idx="1"/>
          </p:nvPr>
        </p:nvSpPr>
        <p:spPr>
          <a:xfrm>
            <a:off x="622300" y="1232846"/>
            <a:ext cx="5689600" cy="2107253"/>
          </a:xfrm>
        </p:spPr>
        <p:txBody>
          <a:bodyPr>
            <a:noAutofit/>
          </a:bodyPr>
          <a:lstStyle/>
          <a:p>
            <a:pPr marL="45720" indent="0" algn="l">
              <a:spcAft>
                <a:spcPts val="600"/>
              </a:spcAft>
              <a:buNone/>
            </a:pPr>
            <a:r>
              <a:rPr lang="en-GB" sz="1700" cap="none" dirty="0"/>
              <a:t>Feeling inspired to make our beaches &amp; waterways cleaner and safer for wildlife, I organised a beach clean with my niece &amp; nephew, aged 7. I felt it was important from an early age for them to appreciate our beaches and learn how we can protect them for future generations.</a:t>
            </a:r>
          </a:p>
        </p:txBody>
      </p:sp>
    </p:spTree>
    <p:extLst>
      <p:ext uri="{BB962C8B-B14F-4D97-AF65-F5344CB8AC3E}">
        <p14:creationId xmlns:p14="http://schemas.microsoft.com/office/powerpoint/2010/main" val="3571961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8773F-DD37-4269-936F-66329636169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F25EED-79E9-42D9-B0C8-CC7C8AC2F30F}"/>
              </a:ext>
            </a:extLst>
          </p:cNvPr>
          <p:cNvSpPr>
            <a:spLocks noGrp="1"/>
          </p:cNvSpPr>
          <p:nvPr>
            <p:ph sz="half" idx="2"/>
          </p:nvPr>
        </p:nvSpPr>
        <p:spPr/>
        <p:txBody>
          <a:bodyPr/>
          <a:lstStyle/>
          <a:p>
            <a:endParaRPr lang="en-GB"/>
          </a:p>
        </p:txBody>
      </p:sp>
      <p:sp>
        <p:nvSpPr>
          <p:cNvPr id="4" name="Content Placeholder 3">
            <a:extLst>
              <a:ext uri="{FF2B5EF4-FFF2-40B4-BE49-F238E27FC236}">
                <a16:creationId xmlns:a16="http://schemas.microsoft.com/office/drawing/2014/main" id="{EB7CE251-F467-43D6-844E-16E8641AECB1}"/>
              </a:ext>
            </a:extLst>
          </p:cNvPr>
          <p:cNvSpPr>
            <a:spLocks noGrp="1"/>
          </p:cNvSpPr>
          <p:nvPr>
            <p:ph sz="half" idx="1"/>
          </p:nvPr>
        </p:nvSpPr>
        <p:spPr/>
        <p:txBody>
          <a:bodyPr/>
          <a:lstStyle/>
          <a:p>
            <a:endParaRPr lang="en-GB" dirty="0"/>
          </a:p>
        </p:txBody>
      </p:sp>
    </p:spTree>
    <p:extLst>
      <p:ext uri="{BB962C8B-B14F-4D97-AF65-F5344CB8AC3E}">
        <p14:creationId xmlns:p14="http://schemas.microsoft.com/office/powerpoint/2010/main" val="83063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020" y="290576"/>
            <a:ext cx="9509759" cy="1088136"/>
          </a:xfrm>
        </p:spPr>
        <p:txBody>
          <a:bodyPr anchor="b">
            <a:normAutofit/>
          </a:bodyPr>
          <a:lstStyle/>
          <a:p>
            <a:r>
              <a:rPr lang="en-US" b="1" dirty="0"/>
              <a:t>The Dangers of Plastic</a:t>
            </a:r>
          </a:p>
        </p:txBody>
      </p:sp>
      <p:sp>
        <p:nvSpPr>
          <p:cNvPr id="3" name="Content Placeholder 2"/>
          <p:cNvSpPr>
            <a:spLocks noGrp="1"/>
          </p:cNvSpPr>
          <p:nvPr>
            <p:ph sz="half" idx="1"/>
          </p:nvPr>
        </p:nvSpPr>
        <p:spPr>
          <a:xfrm>
            <a:off x="668020" y="1572768"/>
            <a:ext cx="7828280" cy="4142232"/>
          </a:xfrm>
        </p:spPr>
        <p:txBody>
          <a:bodyPr>
            <a:normAutofit/>
          </a:bodyPr>
          <a:lstStyle/>
          <a:p>
            <a:pPr marL="45720" indent="0">
              <a:buNone/>
            </a:pPr>
            <a:r>
              <a:rPr lang="en-GB" sz="1700" dirty="0">
                <a:effectLst/>
                <a:ea typeface="Times New Roman" panose="02020603050405020304" pitchFamily="18" charset="0"/>
                <a:cs typeface="Times New Roman" panose="02020603050405020304" pitchFamily="18" charset="0"/>
              </a:rPr>
              <a:t>Single-use plastics fill our homes, landfill sites, streets and the ocean, despite being toxic to marine life. You can buy so many eco-friendly products, Use shampoo bars rather than liquid shampoo in a bottle. Always take a reusable coffee cup with you for takeaway beverages. Use a bag for life instead of buying new plastic bags at the shop each time.</a:t>
            </a:r>
          </a:p>
          <a:p>
            <a:pPr marL="45720" indent="0">
              <a:buNone/>
            </a:pPr>
            <a:r>
              <a:rPr lang="en-GB" sz="1700" dirty="0">
                <a:effectLst/>
                <a:ea typeface="Times New Roman" panose="02020603050405020304" pitchFamily="18" charset="0"/>
                <a:cs typeface="Times New Roman" panose="02020603050405020304" pitchFamily="18" charset="0"/>
              </a:rPr>
              <a:t>The use of lots of single use plastics can be avoided. For example, instead of buying new plastic bottles of water at eac</a:t>
            </a:r>
            <a:r>
              <a:rPr lang="en-GB" sz="1700" dirty="0">
                <a:ea typeface="Times New Roman" panose="02020603050405020304" pitchFamily="18" charset="0"/>
                <a:cs typeface="Times New Roman" panose="02020603050405020304" pitchFamily="18" charset="0"/>
              </a:rPr>
              <a:t>h use</a:t>
            </a:r>
            <a:r>
              <a:rPr lang="en-GB" sz="1700" dirty="0">
                <a:effectLst/>
                <a:ea typeface="Times New Roman" panose="02020603050405020304" pitchFamily="18" charset="0"/>
                <a:cs typeface="Times New Roman" panose="02020603050405020304" pitchFamily="18" charset="0"/>
              </a:rPr>
              <a:t> invest in a reusable bottle and fill it at home.</a:t>
            </a:r>
          </a:p>
          <a:p>
            <a:pPr marL="45720" indent="0">
              <a:buNone/>
            </a:pPr>
            <a:r>
              <a:rPr lang="en-GB" sz="1700" dirty="0">
                <a:effectLst/>
                <a:ea typeface="Times New Roman" panose="02020603050405020304" pitchFamily="18" charset="0"/>
                <a:cs typeface="Times New Roman" panose="02020603050405020304" pitchFamily="18" charset="0"/>
              </a:rPr>
              <a:t>The only things you should leave on the beach are your footprints when you leave! If you have litter, either put it in a public bin, or even better, take it home with you and recycle it. If you see someone else leaving litter on the beach, remind them to pick it up.</a:t>
            </a:r>
          </a:p>
          <a:p>
            <a:pPr marL="45720" indent="0">
              <a:buNone/>
            </a:pPr>
            <a:endParaRPr lang="en-GB" sz="17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10837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265176"/>
            <a:ext cx="9509759" cy="1088136"/>
          </a:xfrm>
        </p:spPr>
        <p:txBody>
          <a:bodyPr anchor="b">
            <a:normAutofit/>
          </a:bodyPr>
          <a:lstStyle/>
          <a:p>
            <a:r>
              <a:rPr lang="en-US" b="1" dirty="0"/>
              <a:t>Share</a:t>
            </a:r>
          </a:p>
        </p:txBody>
      </p:sp>
      <p:sp>
        <p:nvSpPr>
          <p:cNvPr id="3" name="Content Placeholder 2"/>
          <p:cNvSpPr>
            <a:spLocks noGrp="1"/>
          </p:cNvSpPr>
          <p:nvPr>
            <p:ph sz="half" idx="1"/>
          </p:nvPr>
        </p:nvSpPr>
        <p:spPr>
          <a:xfrm>
            <a:off x="1341120" y="1572768"/>
            <a:ext cx="4572000" cy="4142232"/>
          </a:xfrm>
        </p:spPr>
        <p:txBody>
          <a:bodyPr>
            <a:normAutofit/>
          </a:bodyPr>
          <a:lstStyle/>
          <a:p>
            <a:pPr marL="45720" indent="0">
              <a:buNone/>
            </a:pPr>
            <a:r>
              <a:rPr lang="en-GB" sz="1700" dirty="0">
                <a:ea typeface="Times New Roman" panose="02020603050405020304" pitchFamily="18" charset="0"/>
                <a:cs typeface="Times New Roman" panose="02020603050405020304" pitchFamily="18" charset="0"/>
              </a:rPr>
              <a:t>The John Muir Award has enabled me to share my experience with family &amp; friends which has had a positive effect. With the knowledge I have gained, I have been able to demonstrate to others how small changes to our lifestyle can benefit the environment and its preservation.</a:t>
            </a:r>
            <a:endParaRPr lang="en-GB" sz="17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2588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cean 16x9">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painting presentation (widescreen).potx" id="{7D8F5DB3-F878-46D5-AF2D-2DD5B7369221}" vid="{9251DF30-C224-466C-9BFA-3064FAD55731}"/>
    </a:ext>
  </a:extLst>
</a:theme>
</file>

<file path=ppt/theme/theme2.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 painting presentation (widescreen)</Template>
  <TotalTime>1004</TotalTime>
  <Words>854</Words>
  <Application>Microsoft Office PowerPoint</Application>
  <PresentationFormat>Widescreen</PresentationFormat>
  <Paragraphs>22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Ocean 16x9</vt:lpstr>
      <vt:lpstr>Sustainability In The Early Years</vt:lpstr>
      <vt:lpstr>Discover</vt:lpstr>
      <vt:lpstr>Discover the area</vt:lpstr>
      <vt:lpstr>Discover the area</vt:lpstr>
      <vt:lpstr>Discover the area</vt:lpstr>
      <vt:lpstr>Conserve – ‘The Beach Clean’</vt:lpstr>
      <vt:lpstr>PowerPoint Presentation</vt:lpstr>
      <vt:lpstr>The Dangers of Plastic</vt:lpstr>
      <vt:lpstr>Share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The Early Years</dc:title>
  <dc:creator>Joe Griffin</dc:creator>
  <cp:lastModifiedBy>Abbie Smith (2011587)</cp:lastModifiedBy>
  <cp:revision>4</cp:revision>
  <dcterms:created xsi:type="dcterms:W3CDTF">2022-07-08T16:28:54Z</dcterms:created>
  <dcterms:modified xsi:type="dcterms:W3CDTF">2022-07-09T09:34:07Z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MSIP_Label_8577031b-11bc-4db9-b655-7d79027ad570_Enabled">
    <vt:lpwstr>true</vt:lpwstr>
  </property>
  <property fmtid="{D5CDD505-2E9C-101B-9397-08002B2CF9AE}" pid="9" name="MSIP_Label_8577031b-11bc-4db9-b655-7d79027ad570_SetDate">
    <vt:lpwstr>2022-07-08T19:16:58Z</vt:lpwstr>
  </property>
  <property fmtid="{D5CDD505-2E9C-101B-9397-08002B2CF9AE}" pid="10" name="MSIP_Label_8577031b-11bc-4db9-b655-7d79027ad570_Method">
    <vt:lpwstr>Standard</vt:lpwstr>
  </property>
  <property fmtid="{D5CDD505-2E9C-101B-9397-08002B2CF9AE}" pid="11" name="MSIP_Label_8577031b-11bc-4db9-b655-7d79027ad570_Name">
    <vt:lpwstr>8577031b-11bc-4db9-b655-7d79027ad570</vt:lpwstr>
  </property>
  <property fmtid="{D5CDD505-2E9C-101B-9397-08002B2CF9AE}" pid="12" name="MSIP_Label_8577031b-11bc-4db9-b655-7d79027ad570_SiteId">
    <vt:lpwstr>c22cc3e1-5d7f-4f4d-be03-d5a158cc9409</vt:lpwstr>
  </property>
  <property fmtid="{D5CDD505-2E9C-101B-9397-08002B2CF9AE}" pid="13" name="MSIP_Label_8577031b-11bc-4db9-b655-7d79027ad570_ActionId">
    <vt:lpwstr>ebffe5e4-3f93-4fcb-bf96-c20b269c73d9</vt:lpwstr>
  </property>
  <property fmtid="{D5CDD505-2E9C-101B-9397-08002B2CF9AE}" pid="14" name="MSIP_Label_8577031b-11bc-4db9-b655-7d79027ad570_ContentBits">
    <vt:lpwstr>1</vt:lpwstr>
  </property>
</Properties>
</file>