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86" r:id="rId4"/>
    <p:sldId id="267" r:id="rId5"/>
    <p:sldId id="257" r:id="rId6"/>
    <p:sldId id="258" r:id="rId7"/>
    <p:sldId id="259" r:id="rId8"/>
    <p:sldId id="262" r:id="rId9"/>
    <p:sldId id="261" r:id="rId10"/>
    <p:sldId id="263" r:id="rId11"/>
    <p:sldId id="265" r:id="rId12"/>
    <p:sldId id="264" r:id="rId13"/>
    <p:sldId id="266" r:id="rId14"/>
    <p:sldId id="269" r:id="rId15"/>
    <p:sldId id="268" r:id="rId16"/>
    <p:sldId id="270" r:id="rId17"/>
    <p:sldId id="272" r:id="rId18"/>
    <p:sldId id="273" r:id="rId19"/>
    <p:sldId id="274" r:id="rId20"/>
    <p:sldId id="271" r:id="rId21"/>
    <p:sldId id="275" r:id="rId22"/>
    <p:sldId id="277" r:id="rId23"/>
    <p:sldId id="276" r:id="rId24"/>
    <p:sldId id="278" r:id="rId25"/>
    <p:sldId id="279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0" autoAdjust="0"/>
    <p:restoredTop sz="94660"/>
  </p:normalViewPr>
  <p:slideViewPr>
    <p:cSldViewPr snapToGrid="0">
      <p:cViewPr varScale="1">
        <p:scale>
          <a:sx n="75" d="100"/>
          <a:sy n="75" d="100"/>
        </p:scale>
        <p:origin x="1360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1824-CE85-0B33-3954-BD6C2D7EF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EB2ED-2D87-D18C-9528-4382CB6BB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1F5E9-106B-F286-5DDA-AB31ADE78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65FB0-EF9D-C662-DF98-D532F289C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A67D4-DD66-CA1D-0631-D0C54BFF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94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6A05F-6D75-8CC8-B42F-08C7A4CC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CA8BA-2C4B-3A20-0DF0-FE485942D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FE1DA-8917-E356-446E-34FDB768B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1DE98-5F0B-75AF-BD15-66C854488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63882-98D9-B6D1-8FE8-F5BA405BA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540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B0F44-294B-339D-94C3-E0FEB412A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33411-9B0B-4617-6321-0DAC7627B3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C4C9B-46C7-AF5E-3E70-A80CC3A8E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4283E-FFED-5DD9-7161-757A149AC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720E9-D138-0B44-51E8-92B5153EC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20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A484-6AD6-D696-D42F-3DFACD4E9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EE11B-19DB-E1B6-71AB-B9E1E29AB3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04691-FEF3-8ACA-45C5-7BB4E2E11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859E3-6E64-A9E0-6460-A747CA9D2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EA9CD-1F08-5095-F632-AFD549856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871A4-9DB9-E730-D3CA-42C0A5D20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29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46FF-AE8F-7083-4404-45D09BA75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3C5E5-D5CA-60D3-3BC8-0E6A8AB3C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9109A-EF26-AB2F-E116-DC160C8DF2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E5789-4BD6-A0BC-7460-B33FB1EDB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536EA-DCAC-6265-33C7-1292A03837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162CE-31EA-2DC3-BCBA-59F81A628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2FA3A-F8B3-74F7-8974-B14E9B590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991B31-584A-3E3F-3A69-0319008C8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25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77D7-6159-B054-4DC2-F72177B6F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4EFAF1-C6DB-6A3C-E7F4-677744310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5B1646-6AB0-5219-DEAC-AA021B17A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A45111-AE17-0EA2-8E14-7769B00E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54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460384-0BB7-7604-363F-0A754ED43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BFD6FF-F6CF-5FFB-A46B-CDD085EA2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7110F3-A0A2-8AEB-1DE0-444D28B49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04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8DE6E-8C23-8C13-7267-347BB7C43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0F91E-93A8-BE31-A93B-1A441036B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7099E-A520-75D1-D109-499A2CBB0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7775C-142B-28D9-D52C-2B6063BDD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36A58-9CCD-802B-D250-4D8456187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D3AE1-6C0D-C4C5-8E24-024517145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5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D4EC-906C-072F-ED73-5771EB702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3E63D3-9C11-B848-9CEF-05F13517E5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C558F-3AA2-36E3-FBC8-05A5E5AD1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74465C-8EDD-B910-4200-020BC496A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8C68BF-63B4-CC7D-1999-5E0EE4942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ADC12-5C94-C146-6C0A-99367BC67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272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378B-C6B0-5DCA-F833-1434C1493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58E14-C4BC-DA0A-2C8B-D486C1B9D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97729-306E-5B0F-4866-C96B9CE98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E7E09-B881-601C-6BB1-21D26100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EEE7A-5724-9580-BDCA-59FD26889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506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D33E8-8428-3A41-0361-6D46C516EA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4848ED-5C67-B0A8-1165-D85EC8D2D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FEF8-293F-1A12-0C1D-389C50872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783F6-187E-E488-0F37-B53666F9B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28376-F116-36FE-840A-788E12A6D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41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7207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8775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36409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713791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53782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09600" y="274680"/>
            <a:ext cx="1097232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519638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2025726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3004344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928737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09600" y="3646080"/>
            <a:ext cx="1097232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410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2320" y="160020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0960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6232320" y="3646080"/>
            <a:ext cx="53544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366639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431952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8029440" y="160020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0960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431952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8029440" y="3646080"/>
            <a:ext cx="3532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281747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1163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78C975-8A0C-A5C1-575C-5297C52CD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571B7-7417-D368-E3EF-A91EA880F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3B052-E9EB-93E8-384E-07D5038EF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48690-15AB-41B8-960E-A84183F6FC0A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7F1-EDB6-8C9D-7246-35C4772E42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AA429-4856-E8A2-F8AB-1F650C708C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D2A40-EA56-4A21-B87A-1F368780D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56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609600" y="274680"/>
            <a:ext cx="1097232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609600" y="1600200"/>
            <a:ext cx="1097232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334560" y="6524640"/>
            <a:ext cx="129504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6F3E3F7A-D35C-43BD-8E8A-BA2A36734D7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09/02/2025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4176000" y="6461280"/>
            <a:ext cx="386016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10608960" y="6381720"/>
            <a:ext cx="97296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F3891E92-8A04-46B4-BB22-1605F213CC7F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0261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3080" indent="-342720" algn="l" defTabSz="914400" rtl="0" eaLnBrk="1" latinLnBrk="0" hangingPunct="1">
        <a:lnSpc>
          <a:spcPct val="100000"/>
        </a:lnSpc>
        <a:spcBef>
          <a:spcPts val="641"/>
        </a:spcBef>
        <a:buClr>
          <a:srgbClr val="000000"/>
        </a:buClr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691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F7D649-B50A-41A8-96C7-FD9489807A48}"/>
              </a:ext>
            </a:extLst>
          </p:cNvPr>
          <p:cNvSpPr txBox="1"/>
          <p:nvPr/>
        </p:nvSpPr>
        <p:spPr>
          <a:xfrm>
            <a:off x="2542094" y="5280435"/>
            <a:ext cx="64337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E7E6E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LCLM 4003 EFFECTIVE TEAMWORK and COMMUNICATION – WEEK 1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B1E30-93CC-CBA8-0452-A1FADDB0D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0CE4-36B3-3337-B6FB-22628621B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your Assignment feedback form, some of you might have got a mark of </a:t>
            </a:r>
            <a:r>
              <a:rPr lang="en-GB" sz="3600" b="1" dirty="0">
                <a:solidFill>
                  <a:srgbClr val="FF0000"/>
                </a:solidFill>
              </a:rPr>
              <a:t>0/100 </a:t>
            </a:r>
            <a:r>
              <a:rPr lang="en-GB" sz="3600" dirty="0"/>
              <a:t>with the explanation</a:t>
            </a:r>
            <a:r>
              <a:rPr lang="en-GB" sz="3600" b="1" dirty="0">
                <a:solidFill>
                  <a:srgbClr val="FF0000"/>
                </a:solidFill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REFERRED FOR ACADEMIC MISCONDUCT. This means that your assignment </a:t>
            </a:r>
            <a:r>
              <a:rPr lang="en-GB" sz="3600" b="1" i="1" u="sng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not been marked, </a:t>
            </a:r>
            <a:r>
              <a:rPr lang="en-GB" sz="3600" b="1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even though it shows 0/100. ​ The Academic Misconduct Officer will investigate and write to you in due course.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​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747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3629-16F0-C6F2-E533-C5BF9091A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174AB-F225-2DE7-6589-5B133B752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What do we mean by </a:t>
            </a:r>
            <a:r>
              <a:rPr lang="en-GB" sz="4400" b="1" dirty="0">
                <a:solidFill>
                  <a:srgbClr val="FF0000"/>
                </a:solidFill>
              </a:rPr>
              <a:t>ACADEMIC MISCONDUCT?</a:t>
            </a:r>
          </a:p>
        </p:txBody>
      </p:sp>
    </p:spTree>
    <p:extLst>
      <p:ext uri="{BB962C8B-B14F-4D97-AF65-F5344CB8AC3E}">
        <p14:creationId xmlns:p14="http://schemas.microsoft.com/office/powerpoint/2010/main" val="66938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B1E5-71C6-AC21-46F5-0127A9F6A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E0193-DE07-A44D-C2EF-A0D8BA354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other people’s words and ideas as if they are your own (</a:t>
            </a:r>
            <a:r>
              <a:rPr lang="en-GB" dirty="0">
                <a:highlight>
                  <a:srgbClr val="FFFF00"/>
                </a:highlight>
              </a:rPr>
              <a:t>Plagiarism).  </a:t>
            </a:r>
          </a:p>
          <a:p>
            <a:r>
              <a:rPr lang="en-GB" dirty="0"/>
              <a:t>Copying large passages of a text (</a:t>
            </a:r>
            <a:r>
              <a:rPr lang="en-GB" dirty="0">
                <a:highlight>
                  <a:srgbClr val="FFFF00"/>
                </a:highlight>
              </a:rPr>
              <a:t>Plagiarism</a:t>
            </a:r>
            <a:r>
              <a:rPr lang="en-GB" dirty="0"/>
              <a:t>)</a:t>
            </a:r>
          </a:p>
          <a:p>
            <a:r>
              <a:rPr lang="en-GB" dirty="0"/>
              <a:t>Copying parts of something you submitted for another assignment.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dirty="0">
                <a:highlight>
                  <a:srgbClr val="FFFF00"/>
                </a:highlight>
              </a:rPr>
              <a:t>(Self-plagiarism)</a:t>
            </a:r>
          </a:p>
          <a:p>
            <a:r>
              <a:rPr lang="en-GB" dirty="0"/>
              <a:t>Copying other peoples work (as in two people copying each other’s assignment (</a:t>
            </a:r>
            <a:r>
              <a:rPr lang="en-GB" dirty="0">
                <a:highlight>
                  <a:srgbClr val="FFFF00"/>
                </a:highlight>
              </a:rPr>
              <a:t>Collusion) </a:t>
            </a:r>
          </a:p>
          <a:p>
            <a:r>
              <a:rPr lang="en-GB" dirty="0"/>
              <a:t>Getting someone else to write your assignments, such as a friend or an Essay Mill (</a:t>
            </a:r>
            <a:r>
              <a:rPr lang="en-GB" dirty="0">
                <a:highlight>
                  <a:srgbClr val="FFFF00"/>
                </a:highlight>
              </a:rPr>
              <a:t>Third party involvement)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1618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BBC4-1731-B493-7F3A-3F7EA1B7D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F626-998B-1FA2-967C-A69017F16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HOW CAN ACADEMIC MISCONDUCT BE AVOIDED?</a:t>
            </a:r>
          </a:p>
          <a:p>
            <a:endParaRPr lang="en-GB" sz="4000" b="1" dirty="0"/>
          </a:p>
          <a:p>
            <a:r>
              <a:rPr lang="en-GB" sz="4000" b="1" dirty="0"/>
              <a:t>While you may use short quotations (not more than 2/3 lines within quotation marks, these must be referenced.</a:t>
            </a:r>
          </a:p>
        </p:txBody>
      </p:sp>
    </p:spTree>
    <p:extLst>
      <p:ext uri="{BB962C8B-B14F-4D97-AF65-F5344CB8AC3E}">
        <p14:creationId xmlns:p14="http://schemas.microsoft.com/office/powerpoint/2010/main" val="27834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6CCEF-26DB-7041-7D4E-317B76BDF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8928-EBF4-65E5-6665-D0B63C5D4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7779"/>
            <a:ext cx="10515600" cy="441918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u="sng" dirty="0"/>
              <a:t>EVERYTHING ELSE MUST BE Done:</a:t>
            </a:r>
          </a:p>
          <a:p>
            <a:endParaRPr lang="en-GB" sz="11200" b="1" dirty="0"/>
          </a:p>
          <a:p>
            <a:r>
              <a:rPr lang="en-GB" sz="11200" b="1" dirty="0"/>
              <a:t>1) By Paraphrasing and Summarising other people’s words without</a:t>
            </a:r>
          </a:p>
          <a:p>
            <a:endParaRPr lang="en-GB" sz="11200" b="1" dirty="0"/>
          </a:p>
          <a:p>
            <a:pPr marL="0" indent="0">
              <a:buNone/>
            </a:pPr>
            <a:r>
              <a:rPr lang="en-GB" sz="11200" b="1" dirty="0"/>
              <a:t>changing the meaning.                                   </a:t>
            </a:r>
          </a:p>
          <a:p>
            <a:pPr marL="0" indent="0">
              <a:buNone/>
            </a:pPr>
            <a:r>
              <a:rPr lang="en-GB" sz="11200" b="1" dirty="0">
                <a:solidFill>
                  <a:srgbClr val="0070C0"/>
                </a:solidFill>
              </a:rPr>
              <a:t>                                              </a:t>
            </a:r>
            <a:r>
              <a:rPr lang="en-GB" sz="11200" b="1" u="sng" dirty="0">
                <a:solidFill>
                  <a:srgbClr val="0070C0"/>
                </a:solidFill>
              </a:rPr>
              <a:t>AND </a:t>
            </a:r>
          </a:p>
          <a:p>
            <a:pPr marL="0" indent="0">
              <a:buNone/>
            </a:pPr>
            <a:endParaRPr lang="en-GB" sz="11200" b="1" dirty="0">
              <a:solidFill>
                <a:srgbClr val="0070C0"/>
              </a:solidFill>
            </a:endParaRPr>
          </a:p>
          <a:p>
            <a:r>
              <a:rPr lang="en-GB" sz="11200" b="1" dirty="0"/>
              <a:t>2) By Referencing the Source (other people’s words) </a:t>
            </a:r>
            <a:r>
              <a:rPr lang="en-GB" sz="11200" b="1" dirty="0">
                <a:solidFill>
                  <a:srgbClr val="FF0000"/>
                </a:solidFill>
              </a:rPr>
              <a:t>even</a:t>
            </a:r>
          </a:p>
          <a:p>
            <a:pPr marL="0" indent="0">
              <a:buNone/>
            </a:pPr>
            <a:endParaRPr lang="en-GB" sz="11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1200" b="1" dirty="0">
                <a:solidFill>
                  <a:srgbClr val="FF0000"/>
                </a:solidFill>
              </a:rPr>
              <a:t>  though you have </a:t>
            </a:r>
            <a:r>
              <a:rPr lang="en-GB" sz="11200" b="1" u="sng" dirty="0">
                <a:solidFill>
                  <a:srgbClr val="FF0000"/>
                </a:solidFill>
              </a:rPr>
              <a:t>paraphrased</a:t>
            </a:r>
            <a:r>
              <a:rPr lang="en-GB" sz="11200" b="1" dirty="0">
                <a:solidFill>
                  <a:srgbClr val="FF0000"/>
                </a:solidFill>
              </a:rPr>
              <a:t> or </a:t>
            </a:r>
            <a:r>
              <a:rPr lang="en-GB" sz="11200" b="1" u="sng" dirty="0">
                <a:solidFill>
                  <a:srgbClr val="FF0000"/>
                </a:solidFill>
              </a:rPr>
              <a:t>summarised</a:t>
            </a:r>
          </a:p>
          <a:p>
            <a:pPr marL="0" indent="0">
              <a:buNone/>
            </a:pPr>
            <a:r>
              <a:rPr lang="en-GB" sz="11200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234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8E7E-25B5-E107-1B12-5BF3495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7089B-D357-9241-AEFF-8FFDF26F9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r>
              <a:rPr lang="en-GB" sz="5400" b="1" u="sng" dirty="0">
                <a:solidFill>
                  <a:srgbClr val="0070C0"/>
                </a:solidFill>
              </a:rPr>
              <a:t>PARAPHRASING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paraphrasing? 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techniques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Some practice in the techniques</a:t>
            </a: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step by step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 a whole paragraph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  <a:p>
            <a:endParaRPr lang="en-GB" sz="5400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92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B5949-2B19-353E-5B81-EF17FC5D1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89BF6-9278-FC3A-0232-B78B254E8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r>
              <a:rPr kumimoji="0" lang="en-GB" sz="4800" b="1" i="0" u="sng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kumimoji="0" lang="en-GB" sz="4800" b="0" i="0" u="none" strike="noStrike" kern="1200" cap="none" spc="-1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endParaRPr lang="en-GB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None/>
              <a:tabLst/>
              <a:defRPr/>
            </a:pPr>
            <a:r>
              <a:rPr lang="en-GB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 writing the ideas of another person in </a:t>
            </a:r>
            <a:r>
              <a:rPr kumimoji="0" lang="en-GB" sz="32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your own words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Paraphrasing is useful when you are using sources containing the work of others to support your own view. It avoids </a:t>
            </a: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84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6A09D-FE4C-421E-845F-32E8A1F1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Academic Misconduct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E8494-A587-9E69-D5A5-BEFAA7720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When </a:t>
            </a:r>
            <a:r>
              <a:rPr kumimoji="0" lang="en-GB" sz="4000" b="0" i="0" u="sng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paraphrasing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, you need to change the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words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and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</a:t>
            </a:r>
            <a:r>
              <a:rPr kumimoji="0" lang="en-GB" sz="4000" b="1" i="1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grammatical structure 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but keep the meaning the same. 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Please remember that even when you paraphrase someone’s work, you must acknowledge it by providing a reference, or it will </a:t>
            </a: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still</a:t>
            </a:r>
            <a:r>
              <a:rPr kumimoji="0" lang="en-GB" sz="4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be plagiarism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20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BE091-431A-4155-0A70-F749D0AC9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B07AC-704F-E3BE-CF26-E79F4D01E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It has long been recognised that Tokyo is the most populous urban area on earth, but no-one knew exactly how populous it was until last month.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8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Paraphrase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Although Tokyo has been the world’s most heavily populated urban area for many years, the precise population was not known until four weeks ago.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909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BFBE7-DD58-966F-7EE8-B97A6E45E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PARAPHRASING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F84F-835E-369B-701F-E4B232EC1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561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What are the techniques used to present the same meaning differently?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using synonyms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class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743040" marR="0" lvl="1" indent="-285480" algn="l" defTabSz="914400" rtl="0" eaLnBrk="1" fontAlgn="auto" latinLnBrk="0" hangingPunct="1">
              <a:lnSpc>
                <a:spcPct val="100000"/>
              </a:lnSpc>
              <a:spcBef>
                <a:spcPts val="519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–"/>
              <a:tabLst/>
              <a:defRPr/>
            </a:pPr>
            <a:r>
              <a:rPr kumimoji="0" lang="en-GB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</a:rPr>
              <a:t>changing word order (and making any other necessary changes) </a:t>
            </a:r>
            <a:endParaRPr kumimoji="0" lang="en-US" sz="36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960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Shape 1"/>
          <p:cNvSpPr txBox="1"/>
          <p:nvPr/>
        </p:nvSpPr>
        <p:spPr>
          <a:xfrm>
            <a:off x="1981200" y="274680"/>
            <a:ext cx="8229240" cy="4176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ctr"/>
            <a:r>
              <a:rPr lang="en-GB" sz="3600" b="1" spc="-1" dirty="0">
                <a:solidFill>
                  <a:srgbClr val="000000"/>
                </a:solidFill>
                <a:latin typeface="Myriad Pro"/>
              </a:rPr>
              <a:t>Practice</a:t>
            </a:r>
            <a:endParaRPr lang="en-US" sz="3600" spc="-1" dirty="0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4" name="Content Placeholder 3"/>
          <p:cNvPicPr/>
          <p:nvPr/>
        </p:nvPicPr>
        <p:blipFill>
          <a:blip r:embed="rId2"/>
          <a:stretch/>
        </p:blipFill>
        <p:spPr>
          <a:xfrm>
            <a:off x="1524000" y="692280"/>
            <a:ext cx="7848360" cy="4464000"/>
          </a:xfrm>
          <a:prstGeom prst="rect">
            <a:avLst/>
          </a:prstGeom>
          <a:ln w="0">
            <a:noFill/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549336-4E01-8447-3569-41FE378A89F5}"/>
              </a:ext>
            </a:extLst>
          </p:cNvPr>
          <p:cNvPicPr/>
          <p:nvPr/>
        </p:nvPicPr>
        <p:blipFill>
          <a:blip r:embed="rId2"/>
          <a:stretch/>
        </p:blipFill>
        <p:spPr>
          <a:xfrm flipV="1">
            <a:off x="2324040" y="5506186"/>
            <a:ext cx="7429560" cy="45719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206D-A003-3621-E0B3-CCBEC13F2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</a:t>
            </a:r>
            <a:r>
              <a:rPr lang="en-GB" b="1" dirty="0">
                <a:solidFill>
                  <a:srgbClr val="0070C0"/>
                </a:solidFill>
              </a:rPr>
              <a:t>PARAPHRASE</a:t>
            </a:r>
            <a:r>
              <a:rPr lang="en-GB" dirty="0"/>
              <a:t> - Free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C5E1F-F556-564D-D0E2-2FA5D5D3D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1125"/>
              </a:spcAft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To conclude, according to this model of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communication, when a sender passes on the information to the receiver,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receiver must interpret it in the desired form the sender wants and give him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indent="0">
              <a:lnSpc>
                <a:spcPct val="107000"/>
              </a:lnSpc>
              <a:spcAft>
                <a:spcPts val="1125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68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372C4-3B93-CA26-11EF-589B88F6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3337-036B-7C04-B082-9FA4BF916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51" y="1399495"/>
            <a:ext cx="10515600" cy="5027937"/>
          </a:xfrm>
        </p:spPr>
        <p:txBody>
          <a:bodyPr>
            <a:normAutofit fontScale="4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believed that an individual’s knowledge, experience and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felt/argued/observed/noted that  the knowledge, experience and culture of a person are a significant element /part of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cultural background also play an important role in communication.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Individuals from diverse cultures, religion or background tend to interpret</a:t>
            </a:r>
          </a:p>
          <a:p>
            <a:pPr marL="228600" marR="0" lvl="0" indent="-22860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from different cultural backgrounds understand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kumimoji="0" lang="en-GB" sz="4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in different ways. </a:t>
            </a: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r>
              <a:rPr lang="en-GB" sz="49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message differently.</a:t>
            </a:r>
            <a:endParaRPr kumimoji="0" lang="en-GB" sz="49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1125"/>
              </a:spcAft>
              <a:defRPr/>
            </a:pPr>
            <a:endParaRPr kumimoji="0" lang="en-GB" sz="4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195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7E29-40C0-82A7-29AF-7BEE897D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6C058-C977-A2B3-A019-7792BA594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 conclude, according to this model of communication, when a sender passes on </a:t>
            </a:r>
            <a:r>
              <a:rPr lang="en-GB" sz="20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information to the receiver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kumimoji="0" lang="en-GB" sz="22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interpret it in the desired form the sender wants and give him the</a:t>
            </a:r>
          </a:p>
          <a:p>
            <a:pPr marL="0" lvl="0" indent="0">
              <a:lnSpc>
                <a:spcPct val="107000"/>
              </a:lnSpc>
              <a:spcAft>
                <a:spcPts val="1125"/>
              </a:spcAft>
              <a:buNone/>
              <a:defRPr/>
            </a:pPr>
            <a:r>
              <a:rPr lang="en-GB" sz="20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the receiver must  understand it in the way the sender intends and provide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or respond accordingly. 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 to the sender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any communication where the sender does not get the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feedback, the communication is not complete and thus ineffective.</a:t>
            </a: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5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78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5CB61-CB10-63DA-87B3-13BBCDAA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B82D-F5C6-1F3B-EF23-3F0BE752B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3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argued that a person’s knowledge, experience and culture are a significant element of communication as people from different cultural backgrounds understand messages differently.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In conclusion, 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None/>
              <a:tabLst/>
              <a:defRPr/>
            </a:pPr>
            <a:endParaRPr kumimoji="0" lang="en-GB" sz="23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&amp;quo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538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B3EC-7267-5C7B-499E-2E69BD737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1A22-9B81-ACAD-088A-C7EC6EFA6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Re-Structuring</a:t>
            </a:r>
          </a:p>
          <a:p>
            <a:pPr marL="0" indent="0">
              <a:buNone/>
            </a:pPr>
            <a:endParaRPr lang="en-GB" b="1" u="sng" dirty="0"/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33425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30B7C-99E0-40E4-5BD0-EC9DDE15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B3FE5-DBBF-AF5D-754A-30179E949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u="sng" dirty="0"/>
              <a:t>SUMMARISING</a:t>
            </a:r>
          </a:p>
          <a:p>
            <a:pPr marL="0" indent="0">
              <a:buNone/>
            </a:pPr>
            <a:r>
              <a:rPr lang="en-GB" u="sng" dirty="0"/>
              <a:t>Summarising</a:t>
            </a:r>
            <a:r>
              <a:rPr lang="en-GB" dirty="0"/>
              <a:t> is reducing a passage to about 1/3 of its original length</a:t>
            </a:r>
          </a:p>
          <a:p>
            <a:pPr marL="0" indent="0">
              <a:buNone/>
            </a:pPr>
            <a:r>
              <a:rPr lang="en-GB" dirty="0"/>
              <a:t>but keeping the meaning.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b="1" dirty="0"/>
              <a:t>STUDENTS, SUMMARISE THE ORIGINAL PASSAGE</a:t>
            </a:r>
          </a:p>
          <a:p>
            <a:pPr marL="0" indent="0">
              <a:buNone/>
            </a:pPr>
            <a:r>
              <a:rPr lang="en-GB" sz="4000" b="1" dirty="0"/>
              <a:t>(Slide 13)</a:t>
            </a:r>
          </a:p>
        </p:txBody>
      </p:sp>
    </p:spTree>
    <p:extLst>
      <p:ext uri="{BB962C8B-B14F-4D97-AF65-F5344CB8AC3E}">
        <p14:creationId xmlns:p14="http://schemas.microsoft.com/office/powerpoint/2010/main" val="907604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F27C-A3D3-C02A-4504-4918E530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DA5A-66C1-087F-4711-73342A632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 argues that when one person sends a message to another, the receiver must provide feedback to the sender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GB" sz="2400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make sure that the message sent is understood.</a:t>
            </a:r>
            <a:r>
              <a:rPr lang="en-GB" sz="2400" i="1" dirty="0">
                <a:solidFill>
                  <a:srgbClr val="00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i="1" dirty="0">
                <a:solidFill>
                  <a:srgbClr val="FF0000"/>
                </a:solidFill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this feedback, communication has not taken place.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10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C3761-525D-637A-795C-DB5EA7FB0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ACADEMIC MISCONDUCT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78849E-010F-4763-2942-2A899B9F23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44" r="3" b="819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414F6773-BD9E-27CF-E817-1A9581F23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US" sz="4800" dirty="0"/>
              <a:t>IS THAT IT?</a:t>
            </a:r>
          </a:p>
        </p:txBody>
      </p:sp>
    </p:spTree>
    <p:extLst>
      <p:ext uri="{BB962C8B-B14F-4D97-AF65-F5344CB8AC3E}">
        <p14:creationId xmlns:p14="http://schemas.microsoft.com/office/powerpoint/2010/main" val="20799629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B91B3-7CFA-2599-0B37-E0ACB3E99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ACADEMIC MISCONDUCT</a:t>
            </a:r>
            <a:br>
              <a:rPr lang="en-US" b="1" u="sng" dirty="0">
                <a:solidFill>
                  <a:schemeClr val="bg1"/>
                </a:solidFill>
              </a:rPr>
            </a:br>
            <a:endParaRPr lang="en-US" b="1" u="sng" dirty="0">
              <a:solidFill>
                <a:schemeClr val="bg1"/>
              </a:solidFill>
            </a:endParaRPr>
          </a:p>
        </p:txBody>
      </p:sp>
      <p:pic>
        <p:nvPicPr>
          <p:cNvPr id="1026" name="Picture 2" descr="Free Photo Of Man Discussing On White Board Stock Photo">
            <a:extLst>
              <a:ext uri="{FF2B5EF4-FFF2-40B4-BE49-F238E27FC236}">
                <a16:creationId xmlns:a16="http://schemas.microsoft.com/office/drawing/2014/main" id="{353C3661-A405-0363-043F-F40D897BBB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0823"/>
          <a:stretch/>
        </p:blipFill>
        <p:spPr bwMode="auto">
          <a:xfrm>
            <a:off x="841248" y="2516777"/>
            <a:ext cx="6236208" cy="41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664F426-34FF-9BF0-3A9B-8542DA0AC028}"/>
              </a:ext>
            </a:extLst>
          </p:cNvPr>
          <p:cNvSpPr txBox="1"/>
          <p:nvPr/>
        </p:nvSpPr>
        <p:spPr>
          <a:xfrm>
            <a:off x="7546848" y="2516777"/>
            <a:ext cx="3803904" cy="3660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You have got to be Joking!</a:t>
            </a:r>
          </a:p>
        </p:txBody>
      </p:sp>
    </p:spTree>
    <p:extLst>
      <p:ext uri="{BB962C8B-B14F-4D97-AF65-F5344CB8AC3E}">
        <p14:creationId xmlns:p14="http://schemas.microsoft.com/office/powerpoint/2010/main" val="1834134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3F505-A9ED-9F0A-8841-F366EEDDE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TO AVOID COMMITTING ACADEMIC MISCONDUCT </a:t>
            </a:r>
          </a:p>
          <a:p>
            <a:r>
              <a:rPr lang="en-GB" sz="4000" b="1" dirty="0"/>
              <a:t>YOU MUST NOW </a:t>
            </a:r>
            <a:r>
              <a:rPr lang="en-GB" sz="4000" b="1" u="sng" dirty="0"/>
              <a:t>REFERENCE </a:t>
            </a:r>
            <a:r>
              <a:rPr lang="en-GB" sz="4000" b="1" dirty="0"/>
              <a:t>THE PASSAGE that you have PARAPHRASED or SUMMARISED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E80648-003B-3BA3-D66C-0E33EDF22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2855850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8F7A-CE6B-4E20-1817-0F78C720F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5D9B-A4F3-EB84-F1C1-5ADDB1730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WHAT IS REFERENCING?</a:t>
            </a:r>
          </a:p>
          <a:p>
            <a:r>
              <a:rPr lang="en-GB" dirty="0"/>
              <a:t>LET US SAY THAT THE ORIGINAL PASSAGE (Slide 13) is from a book written by John Brown in 2020 called, </a:t>
            </a:r>
            <a:r>
              <a:rPr lang="en-GB" i="1" dirty="0"/>
              <a:t>Models of Communication,</a:t>
            </a:r>
          </a:p>
          <a:p>
            <a:pPr marL="0" indent="0">
              <a:buNone/>
            </a:pPr>
            <a:r>
              <a:rPr lang="en-GB" i="1" dirty="0"/>
              <a:t>And Published in NEW YORK by Sage publishing.</a:t>
            </a:r>
          </a:p>
          <a:p>
            <a:pPr marL="0" indent="0">
              <a:buNone/>
            </a:pPr>
            <a:r>
              <a:rPr lang="en-GB" sz="3600" i="1" dirty="0"/>
              <a:t>You must say thank you to the writer for borrowing his idea, even though you have paraphrased or summarised it.</a:t>
            </a:r>
          </a:p>
          <a:p>
            <a:pPr marL="0" indent="0">
              <a:buNone/>
            </a:pPr>
            <a:r>
              <a:rPr lang="en-GB" sz="3600" b="1" i="1" dirty="0">
                <a:solidFill>
                  <a:srgbClr val="FF0000"/>
                </a:solidFill>
              </a:rPr>
              <a:t>THIS IS CALLED REFERENCING</a:t>
            </a:r>
            <a:r>
              <a:rPr lang="en-GB" sz="36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027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A13C-C198-288F-AF4D-7B365A7AC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4207D-03FA-E385-2665-6CBFA2DED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comes in 2 Parts.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1. CITATION or In-text referencing.</a:t>
            </a:r>
          </a:p>
          <a:p>
            <a:pPr marL="0" indent="0">
              <a:buNone/>
            </a:pPr>
            <a:r>
              <a:rPr lang="en-GB" dirty="0"/>
              <a:t>                          2. REFERENCING</a:t>
            </a:r>
          </a:p>
        </p:txBody>
      </p:sp>
    </p:spTree>
    <p:extLst>
      <p:ext uri="{BB962C8B-B14F-4D97-AF65-F5344CB8AC3E}">
        <p14:creationId xmlns:p14="http://schemas.microsoft.com/office/powerpoint/2010/main" val="22353018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B87A0-157C-7D9B-9547-1AA95C3A2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EF3E7-072F-6BC9-D9B7-6E7DD9CCF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/>
              <a:t>CITATION or In-Text REFERENCING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This is where in your writing you insert your paraphrase or summary and say where you got it from.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1125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Schramm’s model argues that when one person sends a message to another, the receiver must  understand it in the way the sender intends and provide feedback to the sender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This is because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people understand messages differently due to their different experience, knowledge and culture and,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ithout feedback, the communication is not complete and therefore ineffective (</a:t>
            </a: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&amp;quot"/>
                <a:ea typeface="Times New Roman" panose="02020603050405020304" pitchFamily="18" charset="0"/>
                <a:cs typeface="Times New Roman" panose="02020603050405020304" pitchFamily="18" charset="0"/>
              </a:rPr>
              <a:t>Brown, 2020).</a:t>
            </a:r>
            <a:endParaRPr kumimoji="0" lang="en-GB" sz="2400" b="1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71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0AC5A-F77C-675B-7BAD-6ED7A7982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CE6ED-69D4-08D9-8758-4704EE3A6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is where you list the full details of the book at the end of your writing after your conclusion, called ‘LIST of REFERENCES.’</a:t>
            </a:r>
          </a:p>
          <a:p>
            <a:r>
              <a:rPr lang="en-GB" dirty="0"/>
              <a:t>In our example, Brown’s book will be listed:</a:t>
            </a:r>
          </a:p>
          <a:p>
            <a:endParaRPr lang="en-GB" dirty="0"/>
          </a:p>
          <a:p>
            <a:r>
              <a:rPr lang="en-GB" sz="4000" dirty="0"/>
              <a:t>Brown, J. (2020) </a:t>
            </a:r>
            <a:r>
              <a:rPr lang="en-GB" sz="4000" i="1" dirty="0"/>
              <a:t>Models of Communication. New York: SAGE.</a:t>
            </a:r>
          </a:p>
          <a:p>
            <a:r>
              <a:rPr lang="en-GB" sz="4000" i="1" dirty="0"/>
              <a:t>This is according to the HARVARD system of Referencing, available through the Library.</a:t>
            </a:r>
          </a:p>
          <a:p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31503747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AA72-57FC-E6A1-9711-D4E97FFC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D0445-EDB4-0EE6-5446-EAB0FF2C9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44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According to Harvard, </a:t>
            </a:r>
            <a:r>
              <a:rPr lang="en-GB" b="1" dirty="0"/>
              <a:t>In-text reference</a:t>
            </a:r>
            <a:r>
              <a:rPr lang="en-GB" dirty="0"/>
              <a:t> must include</a:t>
            </a:r>
          </a:p>
          <a:p>
            <a:endParaRPr lang="en-GB" dirty="0"/>
          </a:p>
          <a:p>
            <a:r>
              <a:rPr lang="en-GB" dirty="0"/>
              <a:t>Surname and year of publication in round brackets:</a:t>
            </a:r>
          </a:p>
          <a:p>
            <a:pPr marL="0" indent="0">
              <a:buNone/>
            </a:pPr>
            <a:r>
              <a:rPr lang="en-GB" b="1" dirty="0"/>
              <a:t>(Brown, 2020)</a:t>
            </a:r>
          </a:p>
          <a:p>
            <a:r>
              <a:rPr lang="en-GB" dirty="0"/>
              <a:t>Or if you want to put the page number, especially if you are quoting:</a:t>
            </a:r>
          </a:p>
          <a:p>
            <a:pPr marL="0" indent="0">
              <a:buNone/>
            </a:pPr>
            <a:r>
              <a:rPr lang="en-GB" b="1" dirty="0"/>
              <a:t>(Brown, 2020 p. 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387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14093-DBD7-D861-ED43-83230BE36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30AA-73AA-C2F5-F679-6A014A452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LISTING THE REFERENCE (or Source) at the end, according to HARVARD is:</a:t>
            </a:r>
          </a:p>
          <a:p>
            <a:r>
              <a:rPr lang="en-GB" dirty="0"/>
              <a:t>Surname/initial/year of publication in brackets/name of the book in italics/place of publication/publishers: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Brown, J. (2020) 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Models of Communication. </a:t>
            </a: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32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York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SAGE.</a:t>
            </a:r>
          </a:p>
          <a:p>
            <a:pPr marL="0" indent="0">
              <a:buNone/>
            </a:pPr>
            <a:r>
              <a:rPr lang="en-GB" dirty="0"/>
              <a:t>How to reference other publications, such as journals, websites etc.</a:t>
            </a:r>
          </a:p>
          <a:p>
            <a:pPr marL="0" indent="0">
              <a:buNone/>
            </a:pPr>
            <a:r>
              <a:rPr lang="en-GB" dirty="0"/>
              <a:t>can be found in the HANDBOOK.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265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1339</Words>
  <Application>Microsoft Macintosh PowerPoint</Application>
  <PresentationFormat>Widescreen</PresentationFormat>
  <Paragraphs>148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&amp;quot</vt:lpstr>
      <vt:lpstr>Arial</vt:lpstr>
      <vt:lpstr>Calibri</vt:lpstr>
      <vt:lpstr>Calibri Light</vt:lpstr>
      <vt:lpstr>Myriad Pro</vt:lpstr>
      <vt:lpstr>Times New Roman</vt:lpstr>
      <vt:lpstr>Office Theme</vt:lpstr>
      <vt:lpstr>1_Office Theme</vt:lpstr>
      <vt:lpstr>Holding PAge</vt:lpstr>
      <vt:lpstr>PowerPoint Presentation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Academic Misconduct</vt:lpstr>
      <vt:lpstr>PARAPHRASING</vt:lpstr>
      <vt:lpstr>PARAPHRASING TECHNIQUES</vt:lpstr>
      <vt:lpstr>PowerPoint Presentation</vt:lpstr>
      <vt:lpstr>     PARAPHRASE - Free Practice</vt:lpstr>
      <vt:lpstr>PARAPHRASING</vt:lpstr>
      <vt:lpstr>PARAPHRASING</vt:lpstr>
      <vt:lpstr>PARAPHRASING</vt:lpstr>
      <vt:lpstr>PARAPHRASING</vt:lpstr>
      <vt:lpstr>ACADEMIC MISCONDUCT</vt:lpstr>
      <vt:lpstr>SUMMARISING</vt:lpstr>
      <vt:lpstr>ACADEMIC MISCONDUCT</vt:lpstr>
      <vt:lpstr>ACADEMIC MISCONDUCT </vt:lpstr>
      <vt:lpstr>REFERENCING</vt:lpstr>
      <vt:lpstr>REFERENCING</vt:lpstr>
      <vt:lpstr>REFERENCING</vt:lpstr>
      <vt:lpstr>REFERENCING</vt:lpstr>
      <vt:lpstr>REFERENCING</vt:lpstr>
      <vt:lpstr>REFERENCING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Lloyd Beharry</dc:creator>
  <cp:lastModifiedBy>Farah Wiita</cp:lastModifiedBy>
  <cp:revision>31</cp:revision>
  <dcterms:created xsi:type="dcterms:W3CDTF">2022-06-01T14:08:03Z</dcterms:created>
  <dcterms:modified xsi:type="dcterms:W3CDTF">2025-02-09T17:04:50Z</dcterms:modified>
</cp:coreProperties>
</file>