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30279975" cy="4280376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3482" userDrawn="1">
          <p15:clr>
            <a:srgbClr val="A4A3A4"/>
          </p15:clr>
        </p15:guide>
        <p15:guide id="2" pos="9537"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8727" autoAdjust="0"/>
  </p:normalViewPr>
  <p:slideViewPr>
    <p:cSldViewPr snapToGrid="0">
      <p:cViewPr>
        <p:scale>
          <a:sx n="10" d="100"/>
          <a:sy n="10" d="100"/>
        </p:scale>
        <p:origin x="2204" y="20"/>
      </p:cViewPr>
      <p:guideLst>
        <p:guide orient="horz" pos="13482"/>
        <p:guide pos="9537"/>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4756C-AC40-9BE1-10EE-2B5D0C8A8E86}"/>
              </a:ext>
            </a:extLst>
          </p:cNvPr>
          <p:cNvSpPr>
            <a:spLocks noGrp="1"/>
          </p:cNvSpPr>
          <p:nvPr>
            <p:ph type="ctrTitle"/>
          </p:nvPr>
        </p:nvSpPr>
        <p:spPr>
          <a:xfrm>
            <a:off x="3784997" y="7005156"/>
            <a:ext cx="22709981" cy="14902051"/>
          </a:xfrm>
        </p:spPr>
        <p:txBody>
          <a:bodyPr anchor="b"/>
          <a:lstStyle>
            <a:lvl1pPr algn="ctr">
              <a:defRPr sz="14902"/>
            </a:lvl1pPr>
          </a:lstStyle>
          <a:p>
            <a:r>
              <a:rPr lang="en-US"/>
              <a:t>Click to edit Master title style</a:t>
            </a:r>
            <a:endParaRPr lang="en-GB"/>
          </a:p>
        </p:txBody>
      </p:sp>
      <p:sp>
        <p:nvSpPr>
          <p:cNvPr id="3" name="Subtitle 2">
            <a:extLst>
              <a:ext uri="{FF2B5EF4-FFF2-40B4-BE49-F238E27FC236}">
                <a16:creationId xmlns:a16="http://schemas.microsoft.com/office/drawing/2014/main" id="{826E9FD8-7D07-37AD-F220-EF9FA222464D}"/>
              </a:ext>
            </a:extLst>
          </p:cNvPr>
          <p:cNvSpPr>
            <a:spLocks noGrp="1"/>
          </p:cNvSpPr>
          <p:nvPr>
            <p:ph type="subTitle" idx="1"/>
          </p:nvPr>
        </p:nvSpPr>
        <p:spPr>
          <a:xfrm>
            <a:off x="3784997" y="22481887"/>
            <a:ext cx="22709981" cy="10334331"/>
          </a:xfrm>
        </p:spPr>
        <p:txBody>
          <a:bodyPr/>
          <a:lstStyle>
            <a:lvl1pPr marL="0" indent="0" algn="ctr">
              <a:buNone/>
              <a:defRPr sz="5961"/>
            </a:lvl1pPr>
            <a:lvl2pPr marL="1135502" indent="0" algn="ctr">
              <a:buNone/>
              <a:defRPr sz="4967"/>
            </a:lvl2pPr>
            <a:lvl3pPr marL="2271004" indent="0" algn="ctr">
              <a:buNone/>
              <a:defRPr sz="4470"/>
            </a:lvl3pPr>
            <a:lvl4pPr marL="3406506" indent="0" algn="ctr">
              <a:buNone/>
              <a:defRPr sz="3974"/>
            </a:lvl4pPr>
            <a:lvl5pPr marL="4542008" indent="0" algn="ctr">
              <a:buNone/>
              <a:defRPr sz="3974"/>
            </a:lvl5pPr>
            <a:lvl6pPr marL="5677510" indent="0" algn="ctr">
              <a:buNone/>
              <a:defRPr sz="3974"/>
            </a:lvl6pPr>
            <a:lvl7pPr marL="6813012" indent="0" algn="ctr">
              <a:buNone/>
              <a:defRPr sz="3974"/>
            </a:lvl7pPr>
            <a:lvl8pPr marL="7948513" indent="0" algn="ctr">
              <a:buNone/>
              <a:defRPr sz="3974"/>
            </a:lvl8pPr>
            <a:lvl9pPr marL="9084015" indent="0" algn="ctr">
              <a:buNone/>
              <a:defRPr sz="3974"/>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5434DEC-9D9B-C234-471A-EF3C9DDCDCE9}"/>
              </a:ext>
            </a:extLst>
          </p:cNvPr>
          <p:cNvSpPr>
            <a:spLocks noGrp="1"/>
          </p:cNvSpPr>
          <p:nvPr>
            <p:ph type="dt" sz="half" idx="10"/>
          </p:nvPr>
        </p:nvSpPr>
        <p:spPr/>
        <p:txBody>
          <a:bodyPr/>
          <a:lstStyle/>
          <a:p>
            <a:fld id="{C5263DE0-ABF4-4B3B-A573-E5BCEB1B2444}" type="datetimeFigureOut">
              <a:rPr lang="en-GB" smtClean="0"/>
              <a:pPr/>
              <a:t>05/03/2026</a:t>
            </a:fld>
            <a:endParaRPr lang="en-GB"/>
          </a:p>
        </p:txBody>
      </p:sp>
      <p:sp>
        <p:nvSpPr>
          <p:cNvPr id="5" name="Footer Placeholder 4">
            <a:extLst>
              <a:ext uri="{FF2B5EF4-FFF2-40B4-BE49-F238E27FC236}">
                <a16:creationId xmlns:a16="http://schemas.microsoft.com/office/drawing/2014/main" id="{1C09581E-F113-6A36-95D5-274BADFF0E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ECA21D1-FC13-58F0-A7A6-ACF4B3803BE0}"/>
              </a:ext>
            </a:extLst>
          </p:cNvPr>
          <p:cNvSpPr>
            <a:spLocks noGrp="1"/>
          </p:cNvSpPr>
          <p:nvPr>
            <p:ph type="sldNum" sz="quarter" idx="12"/>
          </p:nvPr>
        </p:nvSpPr>
        <p:spPr/>
        <p:txBody>
          <a:bodyPr/>
          <a:lstStyle/>
          <a:p>
            <a:fld id="{E3723C5B-ADC6-4EE5-8415-18876F4E0219}" type="slidenum">
              <a:rPr lang="en-GB" smtClean="0"/>
              <a:pPr/>
              <a:t>‹#›</a:t>
            </a:fld>
            <a:endParaRPr lang="en-GB"/>
          </a:p>
        </p:txBody>
      </p:sp>
    </p:spTree>
    <p:extLst>
      <p:ext uri="{BB962C8B-B14F-4D97-AF65-F5344CB8AC3E}">
        <p14:creationId xmlns:p14="http://schemas.microsoft.com/office/powerpoint/2010/main" val="3450176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4E60C-691F-B840-BC47-ECA0EFADF73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46D7E1-9D86-A83D-F9D5-12F313C8C5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05C016-05EB-9838-B14A-6B584DA9F66D}"/>
              </a:ext>
            </a:extLst>
          </p:cNvPr>
          <p:cNvSpPr>
            <a:spLocks noGrp="1"/>
          </p:cNvSpPr>
          <p:nvPr>
            <p:ph type="dt" sz="half" idx="10"/>
          </p:nvPr>
        </p:nvSpPr>
        <p:spPr/>
        <p:txBody>
          <a:bodyPr/>
          <a:lstStyle/>
          <a:p>
            <a:fld id="{C5263DE0-ABF4-4B3B-A573-E5BCEB1B2444}" type="datetimeFigureOut">
              <a:rPr lang="en-GB" smtClean="0"/>
              <a:pPr/>
              <a:t>05/03/2026</a:t>
            </a:fld>
            <a:endParaRPr lang="en-GB"/>
          </a:p>
        </p:txBody>
      </p:sp>
      <p:sp>
        <p:nvSpPr>
          <p:cNvPr id="5" name="Footer Placeholder 4">
            <a:extLst>
              <a:ext uri="{FF2B5EF4-FFF2-40B4-BE49-F238E27FC236}">
                <a16:creationId xmlns:a16="http://schemas.microsoft.com/office/drawing/2014/main" id="{5C813000-CC09-EC6F-FEDD-252C330176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72132F-69C9-45DD-2A3D-E6ADF9F7D8A9}"/>
              </a:ext>
            </a:extLst>
          </p:cNvPr>
          <p:cNvSpPr>
            <a:spLocks noGrp="1"/>
          </p:cNvSpPr>
          <p:nvPr>
            <p:ph type="sldNum" sz="quarter" idx="12"/>
          </p:nvPr>
        </p:nvSpPr>
        <p:spPr/>
        <p:txBody>
          <a:bodyPr/>
          <a:lstStyle/>
          <a:p>
            <a:fld id="{E3723C5B-ADC6-4EE5-8415-18876F4E0219}" type="slidenum">
              <a:rPr lang="en-GB" smtClean="0"/>
              <a:pPr/>
              <a:t>‹#›</a:t>
            </a:fld>
            <a:endParaRPr lang="en-GB"/>
          </a:p>
        </p:txBody>
      </p:sp>
    </p:spTree>
    <p:extLst>
      <p:ext uri="{BB962C8B-B14F-4D97-AF65-F5344CB8AC3E}">
        <p14:creationId xmlns:p14="http://schemas.microsoft.com/office/powerpoint/2010/main" val="260063740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DA8EC-D1F7-45E0-7879-2600DF7582D0}"/>
              </a:ext>
            </a:extLst>
          </p:cNvPr>
          <p:cNvSpPr>
            <a:spLocks noGrp="1"/>
          </p:cNvSpPr>
          <p:nvPr>
            <p:ph type="title"/>
          </p:nvPr>
        </p:nvSpPr>
        <p:spPr>
          <a:xfrm>
            <a:off x="2065978" y="10671222"/>
            <a:ext cx="26116478" cy="17805173"/>
          </a:xfrm>
        </p:spPr>
        <p:txBody>
          <a:bodyPr anchor="b"/>
          <a:lstStyle>
            <a:lvl1pPr>
              <a:defRPr sz="14902"/>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9B2CE8A-4255-D9C7-7C9C-AC0B06A5142E}"/>
              </a:ext>
            </a:extLst>
          </p:cNvPr>
          <p:cNvSpPr>
            <a:spLocks noGrp="1"/>
          </p:cNvSpPr>
          <p:nvPr>
            <p:ph type="body" idx="1"/>
          </p:nvPr>
        </p:nvSpPr>
        <p:spPr>
          <a:xfrm>
            <a:off x="2065978" y="28644839"/>
            <a:ext cx="26116478" cy="9363320"/>
          </a:xfrm>
        </p:spPr>
        <p:txBody>
          <a:bodyPr/>
          <a:lstStyle>
            <a:lvl1pPr marL="0" indent="0">
              <a:buNone/>
              <a:defRPr sz="5961">
                <a:solidFill>
                  <a:schemeClr val="tx1">
                    <a:tint val="82000"/>
                  </a:schemeClr>
                </a:solidFill>
              </a:defRPr>
            </a:lvl1pPr>
            <a:lvl2pPr marL="1135502" indent="0">
              <a:buNone/>
              <a:defRPr sz="4967">
                <a:solidFill>
                  <a:schemeClr val="tx1">
                    <a:tint val="82000"/>
                  </a:schemeClr>
                </a:solidFill>
              </a:defRPr>
            </a:lvl2pPr>
            <a:lvl3pPr marL="2271004" indent="0">
              <a:buNone/>
              <a:defRPr sz="4470">
                <a:solidFill>
                  <a:schemeClr val="tx1">
                    <a:tint val="82000"/>
                  </a:schemeClr>
                </a:solidFill>
              </a:defRPr>
            </a:lvl3pPr>
            <a:lvl4pPr marL="3406506" indent="0">
              <a:buNone/>
              <a:defRPr sz="3974">
                <a:solidFill>
                  <a:schemeClr val="tx1">
                    <a:tint val="82000"/>
                  </a:schemeClr>
                </a:solidFill>
              </a:defRPr>
            </a:lvl4pPr>
            <a:lvl5pPr marL="4542008" indent="0">
              <a:buNone/>
              <a:defRPr sz="3974">
                <a:solidFill>
                  <a:schemeClr val="tx1">
                    <a:tint val="82000"/>
                  </a:schemeClr>
                </a:solidFill>
              </a:defRPr>
            </a:lvl5pPr>
            <a:lvl6pPr marL="5677510" indent="0">
              <a:buNone/>
              <a:defRPr sz="3974">
                <a:solidFill>
                  <a:schemeClr val="tx1">
                    <a:tint val="82000"/>
                  </a:schemeClr>
                </a:solidFill>
              </a:defRPr>
            </a:lvl6pPr>
            <a:lvl7pPr marL="6813012" indent="0">
              <a:buNone/>
              <a:defRPr sz="3974">
                <a:solidFill>
                  <a:schemeClr val="tx1">
                    <a:tint val="82000"/>
                  </a:schemeClr>
                </a:solidFill>
              </a:defRPr>
            </a:lvl7pPr>
            <a:lvl8pPr marL="7948513" indent="0">
              <a:buNone/>
              <a:defRPr sz="3974">
                <a:solidFill>
                  <a:schemeClr val="tx1">
                    <a:tint val="82000"/>
                  </a:schemeClr>
                </a:solidFill>
              </a:defRPr>
            </a:lvl8pPr>
            <a:lvl9pPr marL="9084015" indent="0">
              <a:buNone/>
              <a:defRPr sz="3974">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934F66E-C412-860C-045A-E2AF6DC8B72B}"/>
              </a:ext>
            </a:extLst>
          </p:cNvPr>
          <p:cNvSpPr>
            <a:spLocks noGrp="1"/>
          </p:cNvSpPr>
          <p:nvPr>
            <p:ph type="dt" sz="half" idx="10"/>
          </p:nvPr>
        </p:nvSpPr>
        <p:spPr/>
        <p:txBody>
          <a:bodyPr/>
          <a:lstStyle/>
          <a:p>
            <a:fld id="{C5263DE0-ABF4-4B3B-A573-E5BCEB1B2444}" type="datetimeFigureOut">
              <a:rPr lang="en-GB" smtClean="0"/>
              <a:pPr/>
              <a:t>05/03/2026</a:t>
            </a:fld>
            <a:endParaRPr lang="en-GB"/>
          </a:p>
        </p:txBody>
      </p:sp>
      <p:sp>
        <p:nvSpPr>
          <p:cNvPr id="5" name="Footer Placeholder 4">
            <a:extLst>
              <a:ext uri="{FF2B5EF4-FFF2-40B4-BE49-F238E27FC236}">
                <a16:creationId xmlns:a16="http://schemas.microsoft.com/office/drawing/2014/main" id="{171CEB3F-EF5B-1430-7B48-F688703EF26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24A591-8406-AE69-3078-E2A8238923E5}"/>
              </a:ext>
            </a:extLst>
          </p:cNvPr>
          <p:cNvSpPr>
            <a:spLocks noGrp="1"/>
          </p:cNvSpPr>
          <p:nvPr>
            <p:ph type="sldNum" sz="quarter" idx="12"/>
          </p:nvPr>
        </p:nvSpPr>
        <p:spPr/>
        <p:txBody>
          <a:bodyPr/>
          <a:lstStyle/>
          <a:p>
            <a:fld id="{E3723C5B-ADC6-4EE5-8415-18876F4E0219}" type="slidenum">
              <a:rPr lang="en-GB" smtClean="0"/>
              <a:pPr/>
              <a:t>‹#›</a:t>
            </a:fld>
            <a:endParaRPr lang="en-GB"/>
          </a:p>
        </p:txBody>
      </p:sp>
    </p:spTree>
    <p:extLst>
      <p:ext uri="{BB962C8B-B14F-4D97-AF65-F5344CB8AC3E}">
        <p14:creationId xmlns:p14="http://schemas.microsoft.com/office/powerpoint/2010/main" val="2246567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68C37C-7CE2-6ECE-5685-20333036138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D649B5-FC80-4C77-7719-06367450133E}"/>
              </a:ext>
            </a:extLst>
          </p:cNvPr>
          <p:cNvSpPr>
            <a:spLocks noGrp="1"/>
          </p:cNvSpPr>
          <p:nvPr>
            <p:ph sz="half" idx="1"/>
          </p:nvPr>
        </p:nvSpPr>
        <p:spPr>
          <a:xfrm>
            <a:off x="2081748" y="11394520"/>
            <a:ext cx="12868989"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962659C-4058-FDB4-2971-C7DE1F161933}"/>
              </a:ext>
            </a:extLst>
          </p:cNvPr>
          <p:cNvSpPr>
            <a:spLocks noGrp="1"/>
          </p:cNvSpPr>
          <p:nvPr>
            <p:ph sz="half" idx="2"/>
          </p:nvPr>
        </p:nvSpPr>
        <p:spPr>
          <a:xfrm>
            <a:off x="15329238" y="11394520"/>
            <a:ext cx="12868989"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D85B84D-F691-775B-4451-C532EAC001D0}"/>
              </a:ext>
            </a:extLst>
          </p:cNvPr>
          <p:cNvSpPr>
            <a:spLocks noGrp="1"/>
          </p:cNvSpPr>
          <p:nvPr>
            <p:ph type="dt" sz="half" idx="10"/>
          </p:nvPr>
        </p:nvSpPr>
        <p:spPr/>
        <p:txBody>
          <a:bodyPr/>
          <a:lstStyle/>
          <a:p>
            <a:fld id="{C5263DE0-ABF4-4B3B-A573-E5BCEB1B2444}" type="datetimeFigureOut">
              <a:rPr lang="en-GB" smtClean="0"/>
              <a:pPr/>
              <a:t>05/03/2026</a:t>
            </a:fld>
            <a:endParaRPr lang="en-GB"/>
          </a:p>
        </p:txBody>
      </p:sp>
      <p:sp>
        <p:nvSpPr>
          <p:cNvPr id="6" name="Footer Placeholder 5">
            <a:extLst>
              <a:ext uri="{FF2B5EF4-FFF2-40B4-BE49-F238E27FC236}">
                <a16:creationId xmlns:a16="http://schemas.microsoft.com/office/drawing/2014/main" id="{DA309E6D-D581-D92A-626E-A574BE6948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B4EAC3C-D17C-69AB-5A1E-C223EF9C3B0D}"/>
              </a:ext>
            </a:extLst>
          </p:cNvPr>
          <p:cNvSpPr>
            <a:spLocks noGrp="1"/>
          </p:cNvSpPr>
          <p:nvPr>
            <p:ph type="sldNum" sz="quarter" idx="12"/>
          </p:nvPr>
        </p:nvSpPr>
        <p:spPr/>
        <p:txBody>
          <a:bodyPr/>
          <a:lstStyle/>
          <a:p>
            <a:fld id="{E3723C5B-ADC6-4EE5-8415-18876F4E0219}" type="slidenum">
              <a:rPr lang="en-GB" smtClean="0"/>
              <a:pPr/>
              <a:t>‹#›</a:t>
            </a:fld>
            <a:endParaRPr lang="en-GB"/>
          </a:p>
        </p:txBody>
      </p:sp>
    </p:spTree>
    <p:extLst>
      <p:ext uri="{BB962C8B-B14F-4D97-AF65-F5344CB8AC3E}">
        <p14:creationId xmlns:p14="http://schemas.microsoft.com/office/powerpoint/2010/main" val="4440626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6F108C-9002-4539-B8FB-BD48C873EF16}"/>
              </a:ext>
            </a:extLst>
          </p:cNvPr>
          <p:cNvSpPr>
            <a:spLocks noGrp="1"/>
          </p:cNvSpPr>
          <p:nvPr>
            <p:ph type="title"/>
          </p:nvPr>
        </p:nvSpPr>
        <p:spPr>
          <a:xfrm>
            <a:off x="2085692" y="2278907"/>
            <a:ext cx="26116478" cy="8273416"/>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80A4668-6FD7-83C2-B452-28950B506A70}"/>
              </a:ext>
            </a:extLst>
          </p:cNvPr>
          <p:cNvSpPr>
            <a:spLocks noGrp="1"/>
          </p:cNvSpPr>
          <p:nvPr>
            <p:ph type="body" idx="1"/>
          </p:nvPr>
        </p:nvSpPr>
        <p:spPr>
          <a:xfrm>
            <a:off x="2085693" y="10492870"/>
            <a:ext cx="12809848" cy="5142393"/>
          </a:xfrm>
        </p:spPr>
        <p:txBody>
          <a:bodyPr anchor="b"/>
          <a:lstStyle>
            <a:lvl1pPr marL="0" indent="0">
              <a:buNone/>
              <a:defRPr sz="5961" b="1"/>
            </a:lvl1pPr>
            <a:lvl2pPr marL="1135502" indent="0">
              <a:buNone/>
              <a:defRPr sz="4967" b="1"/>
            </a:lvl2pPr>
            <a:lvl3pPr marL="2271004" indent="0">
              <a:buNone/>
              <a:defRPr sz="4470" b="1"/>
            </a:lvl3pPr>
            <a:lvl4pPr marL="3406506" indent="0">
              <a:buNone/>
              <a:defRPr sz="3974" b="1"/>
            </a:lvl4pPr>
            <a:lvl5pPr marL="4542008" indent="0">
              <a:buNone/>
              <a:defRPr sz="3974" b="1"/>
            </a:lvl5pPr>
            <a:lvl6pPr marL="5677510" indent="0">
              <a:buNone/>
              <a:defRPr sz="3974" b="1"/>
            </a:lvl6pPr>
            <a:lvl7pPr marL="6813012" indent="0">
              <a:buNone/>
              <a:defRPr sz="3974" b="1"/>
            </a:lvl7pPr>
            <a:lvl8pPr marL="7948513" indent="0">
              <a:buNone/>
              <a:defRPr sz="3974" b="1"/>
            </a:lvl8pPr>
            <a:lvl9pPr marL="9084015" indent="0">
              <a:buNone/>
              <a:defRPr sz="3974" b="1"/>
            </a:lvl9pPr>
          </a:lstStyle>
          <a:p>
            <a:pPr lvl="0"/>
            <a:r>
              <a:rPr lang="en-US"/>
              <a:t>Click to edit Master text styles</a:t>
            </a:r>
          </a:p>
        </p:txBody>
      </p:sp>
      <p:sp>
        <p:nvSpPr>
          <p:cNvPr id="4" name="Content Placeholder 3">
            <a:extLst>
              <a:ext uri="{FF2B5EF4-FFF2-40B4-BE49-F238E27FC236}">
                <a16:creationId xmlns:a16="http://schemas.microsoft.com/office/drawing/2014/main" id="{41C9A047-75DE-7658-A08D-C753686ABB19}"/>
              </a:ext>
            </a:extLst>
          </p:cNvPr>
          <p:cNvSpPr>
            <a:spLocks noGrp="1"/>
          </p:cNvSpPr>
          <p:nvPr>
            <p:ph sz="half" idx="2"/>
          </p:nvPr>
        </p:nvSpPr>
        <p:spPr>
          <a:xfrm>
            <a:off x="2085693" y="15635264"/>
            <a:ext cx="12809848"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61CD96D-DA40-1581-61DD-03F12AF51A51}"/>
              </a:ext>
            </a:extLst>
          </p:cNvPr>
          <p:cNvSpPr>
            <a:spLocks noGrp="1"/>
          </p:cNvSpPr>
          <p:nvPr>
            <p:ph type="body" sz="quarter" idx="3"/>
          </p:nvPr>
        </p:nvSpPr>
        <p:spPr>
          <a:xfrm>
            <a:off x="15329238" y="10492870"/>
            <a:ext cx="12872933" cy="5142393"/>
          </a:xfrm>
        </p:spPr>
        <p:txBody>
          <a:bodyPr anchor="b"/>
          <a:lstStyle>
            <a:lvl1pPr marL="0" indent="0">
              <a:buNone/>
              <a:defRPr sz="5961" b="1"/>
            </a:lvl1pPr>
            <a:lvl2pPr marL="1135502" indent="0">
              <a:buNone/>
              <a:defRPr sz="4967" b="1"/>
            </a:lvl2pPr>
            <a:lvl3pPr marL="2271004" indent="0">
              <a:buNone/>
              <a:defRPr sz="4470" b="1"/>
            </a:lvl3pPr>
            <a:lvl4pPr marL="3406506" indent="0">
              <a:buNone/>
              <a:defRPr sz="3974" b="1"/>
            </a:lvl4pPr>
            <a:lvl5pPr marL="4542008" indent="0">
              <a:buNone/>
              <a:defRPr sz="3974" b="1"/>
            </a:lvl5pPr>
            <a:lvl6pPr marL="5677510" indent="0">
              <a:buNone/>
              <a:defRPr sz="3974" b="1"/>
            </a:lvl6pPr>
            <a:lvl7pPr marL="6813012" indent="0">
              <a:buNone/>
              <a:defRPr sz="3974" b="1"/>
            </a:lvl7pPr>
            <a:lvl8pPr marL="7948513" indent="0">
              <a:buNone/>
              <a:defRPr sz="3974" b="1"/>
            </a:lvl8pPr>
            <a:lvl9pPr marL="9084015" indent="0">
              <a:buNone/>
              <a:defRPr sz="3974" b="1"/>
            </a:lvl9pPr>
          </a:lstStyle>
          <a:p>
            <a:pPr lvl="0"/>
            <a:r>
              <a:rPr lang="en-US"/>
              <a:t>Click to edit Master text styles</a:t>
            </a:r>
          </a:p>
        </p:txBody>
      </p:sp>
      <p:sp>
        <p:nvSpPr>
          <p:cNvPr id="6" name="Content Placeholder 5">
            <a:extLst>
              <a:ext uri="{FF2B5EF4-FFF2-40B4-BE49-F238E27FC236}">
                <a16:creationId xmlns:a16="http://schemas.microsoft.com/office/drawing/2014/main" id="{FB92E323-6506-0902-88F1-3D7EB85CFFAE}"/>
              </a:ext>
            </a:extLst>
          </p:cNvPr>
          <p:cNvSpPr>
            <a:spLocks noGrp="1"/>
          </p:cNvSpPr>
          <p:nvPr>
            <p:ph sz="quarter" idx="4"/>
          </p:nvPr>
        </p:nvSpPr>
        <p:spPr>
          <a:xfrm>
            <a:off x="15329238" y="15635264"/>
            <a:ext cx="12872933"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B48C3CF-A34F-165E-81B9-120AC2860961}"/>
              </a:ext>
            </a:extLst>
          </p:cNvPr>
          <p:cNvSpPr>
            <a:spLocks noGrp="1"/>
          </p:cNvSpPr>
          <p:nvPr>
            <p:ph type="dt" sz="half" idx="10"/>
          </p:nvPr>
        </p:nvSpPr>
        <p:spPr/>
        <p:txBody>
          <a:bodyPr/>
          <a:lstStyle/>
          <a:p>
            <a:fld id="{C5263DE0-ABF4-4B3B-A573-E5BCEB1B2444}" type="datetimeFigureOut">
              <a:rPr lang="en-GB" smtClean="0"/>
              <a:pPr/>
              <a:t>05/03/2026</a:t>
            </a:fld>
            <a:endParaRPr lang="en-GB"/>
          </a:p>
        </p:txBody>
      </p:sp>
      <p:sp>
        <p:nvSpPr>
          <p:cNvPr id="8" name="Footer Placeholder 7">
            <a:extLst>
              <a:ext uri="{FF2B5EF4-FFF2-40B4-BE49-F238E27FC236}">
                <a16:creationId xmlns:a16="http://schemas.microsoft.com/office/drawing/2014/main" id="{D5AC9B83-DA3D-DD3E-CF45-ADC0A082E48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0838C09-0FBA-5F89-D017-C079AA50E34B}"/>
              </a:ext>
            </a:extLst>
          </p:cNvPr>
          <p:cNvSpPr>
            <a:spLocks noGrp="1"/>
          </p:cNvSpPr>
          <p:nvPr>
            <p:ph type="sldNum" sz="quarter" idx="12"/>
          </p:nvPr>
        </p:nvSpPr>
        <p:spPr/>
        <p:txBody>
          <a:bodyPr/>
          <a:lstStyle/>
          <a:p>
            <a:fld id="{E3723C5B-ADC6-4EE5-8415-18876F4E0219}" type="slidenum">
              <a:rPr lang="en-GB" smtClean="0"/>
              <a:pPr/>
              <a:t>‹#›</a:t>
            </a:fld>
            <a:endParaRPr lang="en-GB"/>
          </a:p>
        </p:txBody>
      </p:sp>
    </p:spTree>
    <p:extLst>
      <p:ext uri="{BB962C8B-B14F-4D97-AF65-F5344CB8AC3E}">
        <p14:creationId xmlns:p14="http://schemas.microsoft.com/office/powerpoint/2010/main" val="15356473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7822F-7C34-57E0-0ADD-F1781A6064B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35B5968-54E4-B80D-9ECC-6698DA6F1510}"/>
              </a:ext>
            </a:extLst>
          </p:cNvPr>
          <p:cNvSpPr>
            <a:spLocks noGrp="1"/>
          </p:cNvSpPr>
          <p:nvPr>
            <p:ph type="dt" sz="half" idx="10"/>
          </p:nvPr>
        </p:nvSpPr>
        <p:spPr/>
        <p:txBody>
          <a:bodyPr/>
          <a:lstStyle/>
          <a:p>
            <a:fld id="{C5263DE0-ABF4-4B3B-A573-E5BCEB1B2444}" type="datetimeFigureOut">
              <a:rPr lang="en-GB" smtClean="0"/>
              <a:pPr/>
              <a:t>05/03/2026</a:t>
            </a:fld>
            <a:endParaRPr lang="en-GB"/>
          </a:p>
        </p:txBody>
      </p:sp>
      <p:sp>
        <p:nvSpPr>
          <p:cNvPr id="4" name="Footer Placeholder 3">
            <a:extLst>
              <a:ext uri="{FF2B5EF4-FFF2-40B4-BE49-F238E27FC236}">
                <a16:creationId xmlns:a16="http://schemas.microsoft.com/office/drawing/2014/main" id="{E05C886B-0D2A-3E1B-A69D-2AB4D9D4A2F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3AF1C97-CA44-AB94-15C9-C645C6C8924A}"/>
              </a:ext>
            </a:extLst>
          </p:cNvPr>
          <p:cNvSpPr>
            <a:spLocks noGrp="1"/>
          </p:cNvSpPr>
          <p:nvPr>
            <p:ph type="sldNum" sz="quarter" idx="12"/>
          </p:nvPr>
        </p:nvSpPr>
        <p:spPr/>
        <p:txBody>
          <a:bodyPr/>
          <a:lstStyle/>
          <a:p>
            <a:fld id="{E3723C5B-ADC6-4EE5-8415-18876F4E0219}" type="slidenum">
              <a:rPr lang="en-GB" smtClean="0"/>
              <a:pPr/>
              <a:t>‹#›</a:t>
            </a:fld>
            <a:endParaRPr lang="en-GB"/>
          </a:p>
        </p:txBody>
      </p:sp>
    </p:spTree>
    <p:extLst>
      <p:ext uri="{BB962C8B-B14F-4D97-AF65-F5344CB8AC3E}">
        <p14:creationId xmlns:p14="http://schemas.microsoft.com/office/powerpoint/2010/main" val="3287144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3CC2981-B459-928A-9B49-7F315CB83158}"/>
              </a:ext>
            </a:extLst>
          </p:cNvPr>
          <p:cNvSpPr>
            <a:spLocks noGrp="1"/>
          </p:cNvSpPr>
          <p:nvPr>
            <p:ph type="dt" sz="half" idx="10"/>
          </p:nvPr>
        </p:nvSpPr>
        <p:spPr/>
        <p:txBody>
          <a:bodyPr/>
          <a:lstStyle/>
          <a:p>
            <a:fld id="{C5263DE0-ABF4-4B3B-A573-E5BCEB1B2444}" type="datetimeFigureOut">
              <a:rPr lang="en-GB" smtClean="0"/>
              <a:pPr/>
              <a:t>05/03/2026</a:t>
            </a:fld>
            <a:endParaRPr lang="en-GB"/>
          </a:p>
        </p:txBody>
      </p:sp>
      <p:sp>
        <p:nvSpPr>
          <p:cNvPr id="3" name="Footer Placeholder 2">
            <a:extLst>
              <a:ext uri="{FF2B5EF4-FFF2-40B4-BE49-F238E27FC236}">
                <a16:creationId xmlns:a16="http://schemas.microsoft.com/office/drawing/2014/main" id="{8EFC8E87-203C-ED21-15D6-F77FA941CE2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8A8B64D-BB11-78F0-01E8-83115B7014DC}"/>
              </a:ext>
            </a:extLst>
          </p:cNvPr>
          <p:cNvSpPr>
            <a:spLocks noGrp="1"/>
          </p:cNvSpPr>
          <p:nvPr>
            <p:ph type="sldNum" sz="quarter" idx="12"/>
          </p:nvPr>
        </p:nvSpPr>
        <p:spPr/>
        <p:txBody>
          <a:bodyPr/>
          <a:lstStyle/>
          <a:p>
            <a:fld id="{E3723C5B-ADC6-4EE5-8415-18876F4E0219}" type="slidenum">
              <a:rPr lang="en-GB" smtClean="0"/>
              <a:pPr/>
              <a:t>‹#›</a:t>
            </a:fld>
            <a:endParaRPr lang="en-GB"/>
          </a:p>
        </p:txBody>
      </p:sp>
    </p:spTree>
    <p:extLst>
      <p:ext uri="{BB962C8B-B14F-4D97-AF65-F5344CB8AC3E}">
        <p14:creationId xmlns:p14="http://schemas.microsoft.com/office/powerpoint/2010/main" val="4981896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72FC3-604A-F61C-B6DC-9869BE00C411}"/>
              </a:ext>
            </a:extLst>
          </p:cNvPr>
          <p:cNvSpPr>
            <a:spLocks noGrp="1"/>
          </p:cNvSpPr>
          <p:nvPr>
            <p:ph type="title"/>
          </p:nvPr>
        </p:nvSpPr>
        <p:spPr>
          <a:xfrm>
            <a:off x="2085694" y="2853584"/>
            <a:ext cx="9766079" cy="9987545"/>
          </a:xfrm>
        </p:spPr>
        <p:txBody>
          <a:bodyPr anchor="b"/>
          <a:lstStyle>
            <a:lvl1pPr>
              <a:defRPr sz="7948"/>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D024220-8456-36EB-D202-82175E8B8FD1}"/>
              </a:ext>
            </a:extLst>
          </p:cNvPr>
          <p:cNvSpPr>
            <a:spLocks noGrp="1"/>
          </p:cNvSpPr>
          <p:nvPr>
            <p:ph idx="1"/>
          </p:nvPr>
        </p:nvSpPr>
        <p:spPr>
          <a:xfrm>
            <a:off x="12872933" y="6162952"/>
            <a:ext cx="15329237" cy="30418415"/>
          </a:xfrm>
        </p:spPr>
        <p:txBody>
          <a:bodyPr/>
          <a:lstStyle>
            <a:lvl1pPr>
              <a:defRPr sz="7948"/>
            </a:lvl1pPr>
            <a:lvl2pPr>
              <a:defRPr sz="6954"/>
            </a:lvl2pPr>
            <a:lvl3pPr>
              <a:defRPr sz="5961"/>
            </a:lvl3pPr>
            <a:lvl4pPr>
              <a:defRPr sz="4967"/>
            </a:lvl4pPr>
            <a:lvl5pPr>
              <a:defRPr sz="4967"/>
            </a:lvl5pPr>
            <a:lvl6pPr>
              <a:defRPr sz="4967"/>
            </a:lvl6pPr>
            <a:lvl7pPr>
              <a:defRPr sz="4967"/>
            </a:lvl7pPr>
            <a:lvl8pPr>
              <a:defRPr sz="4967"/>
            </a:lvl8pPr>
            <a:lvl9pPr>
              <a:defRPr sz="49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A13F6B4-14E2-E6C7-A712-E15D06A61658}"/>
              </a:ext>
            </a:extLst>
          </p:cNvPr>
          <p:cNvSpPr>
            <a:spLocks noGrp="1"/>
          </p:cNvSpPr>
          <p:nvPr>
            <p:ph type="body" sz="half" idx="2"/>
          </p:nvPr>
        </p:nvSpPr>
        <p:spPr>
          <a:xfrm>
            <a:off x="2085694" y="12841129"/>
            <a:ext cx="9766079" cy="23789780"/>
          </a:xfrm>
        </p:spPr>
        <p:txBody>
          <a:bodyPr/>
          <a:lstStyle>
            <a:lvl1pPr marL="0" indent="0">
              <a:buNone/>
              <a:defRPr sz="3974"/>
            </a:lvl1pPr>
            <a:lvl2pPr marL="1135502" indent="0">
              <a:buNone/>
              <a:defRPr sz="3477"/>
            </a:lvl2pPr>
            <a:lvl3pPr marL="2271004" indent="0">
              <a:buNone/>
              <a:defRPr sz="2980"/>
            </a:lvl3pPr>
            <a:lvl4pPr marL="3406506" indent="0">
              <a:buNone/>
              <a:defRPr sz="2484"/>
            </a:lvl4pPr>
            <a:lvl5pPr marL="4542008" indent="0">
              <a:buNone/>
              <a:defRPr sz="2484"/>
            </a:lvl5pPr>
            <a:lvl6pPr marL="5677510" indent="0">
              <a:buNone/>
              <a:defRPr sz="2484"/>
            </a:lvl6pPr>
            <a:lvl7pPr marL="6813012" indent="0">
              <a:buNone/>
              <a:defRPr sz="2484"/>
            </a:lvl7pPr>
            <a:lvl8pPr marL="7948513" indent="0">
              <a:buNone/>
              <a:defRPr sz="2484"/>
            </a:lvl8pPr>
            <a:lvl9pPr marL="9084015" indent="0">
              <a:buNone/>
              <a:defRPr sz="2484"/>
            </a:lvl9pPr>
          </a:lstStyle>
          <a:p>
            <a:pPr lvl="0"/>
            <a:r>
              <a:rPr lang="en-US"/>
              <a:t>Click to edit Master text styles</a:t>
            </a:r>
          </a:p>
        </p:txBody>
      </p:sp>
      <p:sp>
        <p:nvSpPr>
          <p:cNvPr id="5" name="Date Placeholder 4">
            <a:extLst>
              <a:ext uri="{FF2B5EF4-FFF2-40B4-BE49-F238E27FC236}">
                <a16:creationId xmlns:a16="http://schemas.microsoft.com/office/drawing/2014/main" id="{ECE87D1C-D6AD-2C46-98A1-08D7A943A509}"/>
              </a:ext>
            </a:extLst>
          </p:cNvPr>
          <p:cNvSpPr>
            <a:spLocks noGrp="1"/>
          </p:cNvSpPr>
          <p:nvPr>
            <p:ph type="dt" sz="half" idx="10"/>
          </p:nvPr>
        </p:nvSpPr>
        <p:spPr/>
        <p:txBody>
          <a:bodyPr/>
          <a:lstStyle/>
          <a:p>
            <a:fld id="{C5263DE0-ABF4-4B3B-A573-E5BCEB1B2444}" type="datetimeFigureOut">
              <a:rPr lang="en-GB" smtClean="0"/>
              <a:pPr/>
              <a:t>05/03/2026</a:t>
            </a:fld>
            <a:endParaRPr lang="en-GB"/>
          </a:p>
        </p:txBody>
      </p:sp>
      <p:sp>
        <p:nvSpPr>
          <p:cNvPr id="6" name="Footer Placeholder 5">
            <a:extLst>
              <a:ext uri="{FF2B5EF4-FFF2-40B4-BE49-F238E27FC236}">
                <a16:creationId xmlns:a16="http://schemas.microsoft.com/office/drawing/2014/main" id="{8BC94B6F-BF35-6EA6-E0A7-B6EAD1C4E8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51A69A4-6FC6-B66D-AC8A-714BB2B0FF41}"/>
              </a:ext>
            </a:extLst>
          </p:cNvPr>
          <p:cNvSpPr>
            <a:spLocks noGrp="1"/>
          </p:cNvSpPr>
          <p:nvPr>
            <p:ph type="sldNum" sz="quarter" idx="12"/>
          </p:nvPr>
        </p:nvSpPr>
        <p:spPr/>
        <p:txBody>
          <a:bodyPr/>
          <a:lstStyle/>
          <a:p>
            <a:fld id="{E3723C5B-ADC6-4EE5-8415-18876F4E0219}" type="slidenum">
              <a:rPr lang="en-GB" smtClean="0"/>
              <a:pPr/>
              <a:t>‹#›</a:t>
            </a:fld>
            <a:endParaRPr lang="en-GB"/>
          </a:p>
        </p:txBody>
      </p:sp>
    </p:spTree>
    <p:extLst>
      <p:ext uri="{BB962C8B-B14F-4D97-AF65-F5344CB8AC3E}">
        <p14:creationId xmlns:p14="http://schemas.microsoft.com/office/powerpoint/2010/main" val="5332265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41061-BE56-466C-0BF8-A08468821AF5}"/>
              </a:ext>
            </a:extLst>
          </p:cNvPr>
          <p:cNvSpPr>
            <a:spLocks noGrp="1"/>
          </p:cNvSpPr>
          <p:nvPr>
            <p:ph type="title"/>
          </p:nvPr>
        </p:nvSpPr>
        <p:spPr>
          <a:xfrm>
            <a:off x="2085694" y="2853584"/>
            <a:ext cx="9766079" cy="9987545"/>
          </a:xfrm>
        </p:spPr>
        <p:txBody>
          <a:bodyPr anchor="b"/>
          <a:lstStyle>
            <a:lvl1pPr>
              <a:defRPr sz="7948"/>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529754A-DFBB-AACC-D35D-E73485EA3F4A}"/>
              </a:ext>
            </a:extLst>
          </p:cNvPr>
          <p:cNvSpPr>
            <a:spLocks noGrp="1"/>
          </p:cNvSpPr>
          <p:nvPr>
            <p:ph type="pic" idx="1"/>
          </p:nvPr>
        </p:nvSpPr>
        <p:spPr>
          <a:xfrm>
            <a:off x="12872933" y="6162952"/>
            <a:ext cx="15329237" cy="30418415"/>
          </a:xfrm>
        </p:spPr>
        <p:txBody>
          <a:bodyPr/>
          <a:lstStyle>
            <a:lvl1pPr marL="0" indent="0">
              <a:buNone/>
              <a:defRPr sz="7948"/>
            </a:lvl1pPr>
            <a:lvl2pPr marL="1135502" indent="0">
              <a:buNone/>
              <a:defRPr sz="6954"/>
            </a:lvl2pPr>
            <a:lvl3pPr marL="2271004" indent="0">
              <a:buNone/>
              <a:defRPr sz="5961"/>
            </a:lvl3pPr>
            <a:lvl4pPr marL="3406506" indent="0">
              <a:buNone/>
              <a:defRPr sz="4967"/>
            </a:lvl4pPr>
            <a:lvl5pPr marL="4542008" indent="0">
              <a:buNone/>
              <a:defRPr sz="4967"/>
            </a:lvl5pPr>
            <a:lvl6pPr marL="5677510" indent="0">
              <a:buNone/>
              <a:defRPr sz="4967"/>
            </a:lvl6pPr>
            <a:lvl7pPr marL="6813012" indent="0">
              <a:buNone/>
              <a:defRPr sz="4967"/>
            </a:lvl7pPr>
            <a:lvl8pPr marL="7948513" indent="0">
              <a:buNone/>
              <a:defRPr sz="4967"/>
            </a:lvl8pPr>
            <a:lvl9pPr marL="9084015" indent="0">
              <a:buNone/>
              <a:defRPr sz="4967"/>
            </a:lvl9pPr>
          </a:lstStyle>
          <a:p>
            <a:endParaRPr lang="en-GB"/>
          </a:p>
        </p:txBody>
      </p:sp>
      <p:sp>
        <p:nvSpPr>
          <p:cNvPr id="4" name="Text Placeholder 3">
            <a:extLst>
              <a:ext uri="{FF2B5EF4-FFF2-40B4-BE49-F238E27FC236}">
                <a16:creationId xmlns:a16="http://schemas.microsoft.com/office/drawing/2014/main" id="{E9791596-F57F-34CC-4DBC-53769C3D89A5}"/>
              </a:ext>
            </a:extLst>
          </p:cNvPr>
          <p:cNvSpPr>
            <a:spLocks noGrp="1"/>
          </p:cNvSpPr>
          <p:nvPr>
            <p:ph type="body" sz="half" idx="2"/>
          </p:nvPr>
        </p:nvSpPr>
        <p:spPr>
          <a:xfrm>
            <a:off x="2085694" y="12841129"/>
            <a:ext cx="9766079" cy="23789780"/>
          </a:xfrm>
        </p:spPr>
        <p:txBody>
          <a:bodyPr/>
          <a:lstStyle>
            <a:lvl1pPr marL="0" indent="0">
              <a:buNone/>
              <a:defRPr sz="3974"/>
            </a:lvl1pPr>
            <a:lvl2pPr marL="1135502" indent="0">
              <a:buNone/>
              <a:defRPr sz="3477"/>
            </a:lvl2pPr>
            <a:lvl3pPr marL="2271004" indent="0">
              <a:buNone/>
              <a:defRPr sz="2980"/>
            </a:lvl3pPr>
            <a:lvl4pPr marL="3406506" indent="0">
              <a:buNone/>
              <a:defRPr sz="2484"/>
            </a:lvl4pPr>
            <a:lvl5pPr marL="4542008" indent="0">
              <a:buNone/>
              <a:defRPr sz="2484"/>
            </a:lvl5pPr>
            <a:lvl6pPr marL="5677510" indent="0">
              <a:buNone/>
              <a:defRPr sz="2484"/>
            </a:lvl6pPr>
            <a:lvl7pPr marL="6813012" indent="0">
              <a:buNone/>
              <a:defRPr sz="2484"/>
            </a:lvl7pPr>
            <a:lvl8pPr marL="7948513" indent="0">
              <a:buNone/>
              <a:defRPr sz="2484"/>
            </a:lvl8pPr>
            <a:lvl9pPr marL="9084015" indent="0">
              <a:buNone/>
              <a:defRPr sz="2484"/>
            </a:lvl9pPr>
          </a:lstStyle>
          <a:p>
            <a:pPr lvl="0"/>
            <a:r>
              <a:rPr lang="en-US"/>
              <a:t>Click to edit Master text styles</a:t>
            </a:r>
          </a:p>
        </p:txBody>
      </p:sp>
      <p:sp>
        <p:nvSpPr>
          <p:cNvPr id="5" name="Date Placeholder 4">
            <a:extLst>
              <a:ext uri="{FF2B5EF4-FFF2-40B4-BE49-F238E27FC236}">
                <a16:creationId xmlns:a16="http://schemas.microsoft.com/office/drawing/2014/main" id="{5656CD4D-2BBB-C2F6-52E8-179E40652EE8}"/>
              </a:ext>
            </a:extLst>
          </p:cNvPr>
          <p:cNvSpPr>
            <a:spLocks noGrp="1"/>
          </p:cNvSpPr>
          <p:nvPr>
            <p:ph type="dt" sz="half" idx="10"/>
          </p:nvPr>
        </p:nvSpPr>
        <p:spPr/>
        <p:txBody>
          <a:bodyPr/>
          <a:lstStyle/>
          <a:p>
            <a:fld id="{C5263DE0-ABF4-4B3B-A573-E5BCEB1B2444}" type="datetimeFigureOut">
              <a:rPr lang="en-GB" smtClean="0"/>
              <a:pPr/>
              <a:t>05/03/2026</a:t>
            </a:fld>
            <a:endParaRPr lang="en-GB"/>
          </a:p>
        </p:txBody>
      </p:sp>
      <p:sp>
        <p:nvSpPr>
          <p:cNvPr id="6" name="Footer Placeholder 5">
            <a:extLst>
              <a:ext uri="{FF2B5EF4-FFF2-40B4-BE49-F238E27FC236}">
                <a16:creationId xmlns:a16="http://schemas.microsoft.com/office/drawing/2014/main" id="{C22A308E-9449-3973-DB62-C811521C99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6024AF-E58E-7CBA-52F1-CD1446BCEEEE}"/>
              </a:ext>
            </a:extLst>
          </p:cNvPr>
          <p:cNvSpPr>
            <a:spLocks noGrp="1"/>
          </p:cNvSpPr>
          <p:nvPr>
            <p:ph type="sldNum" sz="quarter" idx="12"/>
          </p:nvPr>
        </p:nvSpPr>
        <p:spPr/>
        <p:txBody>
          <a:bodyPr/>
          <a:lstStyle/>
          <a:p>
            <a:fld id="{E3723C5B-ADC6-4EE5-8415-18876F4E0219}" type="slidenum">
              <a:rPr lang="en-GB" smtClean="0"/>
              <a:pPr/>
              <a:t>‹#›</a:t>
            </a:fld>
            <a:endParaRPr lang="en-GB"/>
          </a:p>
        </p:txBody>
      </p:sp>
    </p:spTree>
    <p:extLst>
      <p:ext uri="{BB962C8B-B14F-4D97-AF65-F5344CB8AC3E}">
        <p14:creationId xmlns:p14="http://schemas.microsoft.com/office/powerpoint/2010/main" val="42880099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E2A3AF-5EE2-EC11-E1FC-C982D8ED8D1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FF64417-9C0E-9FD0-5CA0-23F6AA78954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9FC273A-385C-024C-752D-4CD38E9AB9E8}"/>
              </a:ext>
            </a:extLst>
          </p:cNvPr>
          <p:cNvSpPr>
            <a:spLocks noGrp="1"/>
          </p:cNvSpPr>
          <p:nvPr>
            <p:ph type="dt" sz="half" idx="10"/>
          </p:nvPr>
        </p:nvSpPr>
        <p:spPr/>
        <p:txBody>
          <a:bodyPr/>
          <a:lstStyle/>
          <a:p>
            <a:fld id="{C5263DE0-ABF4-4B3B-A573-E5BCEB1B2444}" type="datetimeFigureOut">
              <a:rPr lang="en-GB" smtClean="0"/>
              <a:pPr/>
              <a:t>05/03/2026</a:t>
            </a:fld>
            <a:endParaRPr lang="en-GB"/>
          </a:p>
        </p:txBody>
      </p:sp>
      <p:sp>
        <p:nvSpPr>
          <p:cNvPr id="5" name="Footer Placeholder 4">
            <a:extLst>
              <a:ext uri="{FF2B5EF4-FFF2-40B4-BE49-F238E27FC236}">
                <a16:creationId xmlns:a16="http://schemas.microsoft.com/office/drawing/2014/main" id="{389CB3B7-36FA-B6A7-4D94-99F4B88546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0DB959-6075-92CA-BBFD-7A7601BF2623}"/>
              </a:ext>
            </a:extLst>
          </p:cNvPr>
          <p:cNvSpPr>
            <a:spLocks noGrp="1"/>
          </p:cNvSpPr>
          <p:nvPr>
            <p:ph type="sldNum" sz="quarter" idx="12"/>
          </p:nvPr>
        </p:nvSpPr>
        <p:spPr/>
        <p:txBody>
          <a:bodyPr/>
          <a:lstStyle/>
          <a:p>
            <a:fld id="{E3723C5B-ADC6-4EE5-8415-18876F4E0219}" type="slidenum">
              <a:rPr lang="en-GB" smtClean="0"/>
              <a:pPr/>
              <a:t>‹#›</a:t>
            </a:fld>
            <a:endParaRPr lang="en-GB"/>
          </a:p>
        </p:txBody>
      </p:sp>
    </p:spTree>
    <p:extLst>
      <p:ext uri="{BB962C8B-B14F-4D97-AF65-F5344CB8AC3E}">
        <p14:creationId xmlns:p14="http://schemas.microsoft.com/office/powerpoint/2010/main" val="1880444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8DF328A-AD48-F7E3-6841-880930516080}"/>
              </a:ext>
            </a:extLst>
          </p:cNvPr>
          <p:cNvSpPr>
            <a:spLocks noGrp="1"/>
          </p:cNvSpPr>
          <p:nvPr>
            <p:ph type="title" orient="vert"/>
          </p:nvPr>
        </p:nvSpPr>
        <p:spPr>
          <a:xfrm>
            <a:off x="21669107" y="2278904"/>
            <a:ext cx="6529120" cy="36274211"/>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461C808-58BB-4C61-AA3B-6A6C92417D75}"/>
              </a:ext>
            </a:extLst>
          </p:cNvPr>
          <p:cNvSpPr>
            <a:spLocks noGrp="1"/>
          </p:cNvSpPr>
          <p:nvPr>
            <p:ph type="body" orient="vert" idx="1"/>
          </p:nvPr>
        </p:nvSpPr>
        <p:spPr>
          <a:xfrm>
            <a:off x="2081748" y="2278904"/>
            <a:ext cx="19208859" cy="3627421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FB7978D-3BAF-374C-76D9-E0BBF9FE92ED}"/>
              </a:ext>
            </a:extLst>
          </p:cNvPr>
          <p:cNvSpPr>
            <a:spLocks noGrp="1"/>
          </p:cNvSpPr>
          <p:nvPr>
            <p:ph type="dt" sz="half" idx="10"/>
          </p:nvPr>
        </p:nvSpPr>
        <p:spPr/>
        <p:txBody>
          <a:bodyPr/>
          <a:lstStyle/>
          <a:p>
            <a:fld id="{C5263DE0-ABF4-4B3B-A573-E5BCEB1B2444}" type="datetimeFigureOut">
              <a:rPr lang="en-GB" smtClean="0"/>
              <a:pPr/>
              <a:t>05/03/2026</a:t>
            </a:fld>
            <a:endParaRPr lang="en-GB"/>
          </a:p>
        </p:txBody>
      </p:sp>
      <p:sp>
        <p:nvSpPr>
          <p:cNvPr id="5" name="Footer Placeholder 4">
            <a:extLst>
              <a:ext uri="{FF2B5EF4-FFF2-40B4-BE49-F238E27FC236}">
                <a16:creationId xmlns:a16="http://schemas.microsoft.com/office/drawing/2014/main" id="{357C8319-3450-5378-335A-7786EEDF90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BB1E7A-C200-EE2B-2A58-FB404B23462C}"/>
              </a:ext>
            </a:extLst>
          </p:cNvPr>
          <p:cNvSpPr>
            <a:spLocks noGrp="1"/>
          </p:cNvSpPr>
          <p:nvPr>
            <p:ph type="sldNum" sz="quarter" idx="12"/>
          </p:nvPr>
        </p:nvSpPr>
        <p:spPr/>
        <p:txBody>
          <a:bodyPr/>
          <a:lstStyle/>
          <a:p>
            <a:fld id="{E3723C5B-ADC6-4EE5-8415-18876F4E0219}" type="slidenum">
              <a:rPr lang="en-GB" smtClean="0"/>
              <a:pPr/>
              <a:t>‹#›</a:t>
            </a:fld>
            <a:endParaRPr lang="en-GB"/>
          </a:p>
        </p:txBody>
      </p:sp>
    </p:spTree>
    <p:extLst>
      <p:ext uri="{BB962C8B-B14F-4D97-AF65-F5344CB8AC3E}">
        <p14:creationId xmlns:p14="http://schemas.microsoft.com/office/powerpoint/2010/main" val="16896625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3A78421-3551-4B31-688A-282727403D91}"/>
              </a:ext>
            </a:extLst>
          </p:cNvPr>
          <p:cNvSpPr>
            <a:spLocks noGrp="1"/>
          </p:cNvSpPr>
          <p:nvPr>
            <p:ph type="title"/>
          </p:nvPr>
        </p:nvSpPr>
        <p:spPr>
          <a:xfrm>
            <a:off x="2081749" y="2278907"/>
            <a:ext cx="26116478" cy="8273416"/>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437676E-3DF3-B0E3-87E2-9105A9214A7A}"/>
              </a:ext>
            </a:extLst>
          </p:cNvPr>
          <p:cNvSpPr>
            <a:spLocks noGrp="1"/>
          </p:cNvSpPr>
          <p:nvPr>
            <p:ph type="body" idx="1"/>
          </p:nvPr>
        </p:nvSpPr>
        <p:spPr>
          <a:xfrm>
            <a:off x="2081749" y="11394520"/>
            <a:ext cx="26116478" cy="2715859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A260C68-1FBA-60D1-4777-D6C6B68B4010}"/>
              </a:ext>
            </a:extLst>
          </p:cNvPr>
          <p:cNvSpPr>
            <a:spLocks noGrp="1"/>
          </p:cNvSpPr>
          <p:nvPr>
            <p:ph type="dt" sz="half" idx="2"/>
          </p:nvPr>
        </p:nvSpPr>
        <p:spPr>
          <a:xfrm>
            <a:off x="2081748" y="39672750"/>
            <a:ext cx="6812994" cy="2278904"/>
          </a:xfrm>
          <a:prstGeom prst="rect">
            <a:avLst/>
          </a:prstGeom>
        </p:spPr>
        <p:txBody>
          <a:bodyPr vert="horz" lIns="91440" tIns="45720" rIns="91440" bIns="45720" rtlCol="0" anchor="ctr"/>
          <a:lstStyle>
            <a:lvl1pPr algn="l">
              <a:defRPr sz="2980">
                <a:solidFill>
                  <a:schemeClr val="tx1">
                    <a:tint val="82000"/>
                  </a:schemeClr>
                </a:solidFill>
              </a:defRPr>
            </a:lvl1pPr>
          </a:lstStyle>
          <a:p>
            <a:fld id="{C5263DE0-ABF4-4B3B-A573-E5BCEB1B2444}" type="datetimeFigureOut">
              <a:rPr lang="en-GB" smtClean="0"/>
              <a:pPr/>
              <a:t>05/03/2026</a:t>
            </a:fld>
            <a:endParaRPr lang="en-GB"/>
          </a:p>
        </p:txBody>
      </p:sp>
      <p:sp>
        <p:nvSpPr>
          <p:cNvPr id="5" name="Footer Placeholder 4">
            <a:extLst>
              <a:ext uri="{FF2B5EF4-FFF2-40B4-BE49-F238E27FC236}">
                <a16:creationId xmlns:a16="http://schemas.microsoft.com/office/drawing/2014/main" id="{4A97548A-E7A3-3EBA-5A12-479DBD9939C4}"/>
              </a:ext>
            </a:extLst>
          </p:cNvPr>
          <p:cNvSpPr>
            <a:spLocks noGrp="1"/>
          </p:cNvSpPr>
          <p:nvPr>
            <p:ph type="ftr" sz="quarter" idx="3"/>
          </p:nvPr>
        </p:nvSpPr>
        <p:spPr>
          <a:xfrm>
            <a:off x="10030242" y="39672750"/>
            <a:ext cx="10219492" cy="2278904"/>
          </a:xfrm>
          <a:prstGeom prst="rect">
            <a:avLst/>
          </a:prstGeom>
        </p:spPr>
        <p:txBody>
          <a:bodyPr vert="horz" lIns="91440" tIns="45720" rIns="91440" bIns="45720" rtlCol="0" anchor="ctr"/>
          <a:lstStyle>
            <a:lvl1pPr algn="ctr">
              <a:defRPr sz="298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08F30275-447F-D3B3-946E-1C757CD5CD5F}"/>
              </a:ext>
            </a:extLst>
          </p:cNvPr>
          <p:cNvSpPr>
            <a:spLocks noGrp="1"/>
          </p:cNvSpPr>
          <p:nvPr>
            <p:ph type="sldNum" sz="quarter" idx="4"/>
          </p:nvPr>
        </p:nvSpPr>
        <p:spPr>
          <a:xfrm>
            <a:off x="21385233" y="39672750"/>
            <a:ext cx="6812994" cy="2278904"/>
          </a:xfrm>
          <a:prstGeom prst="rect">
            <a:avLst/>
          </a:prstGeom>
        </p:spPr>
        <p:txBody>
          <a:bodyPr vert="horz" lIns="91440" tIns="45720" rIns="91440" bIns="45720" rtlCol="0" anchor="ctr"/>
          <a:lstStyle>
            <a:lvl1pPr algn="r">
              <a:defRPr sz="2980">
                <a:solidFill>
                  <a:schemeClr val="tx1">
                    <a:tint val="82000"/>
                  </a:schemeClr>
                </a:solidFill>
              </a:defRPr>
            </a:lvl1pPr>
          </a:lstStyle>
          <a:p>
            <a:fld id="{E3723C5B-ADC6-4EE5-8415-18876F4E0219}" type="slidenum">
              <a:rPr lang="en-GB" smtClean="0"/>
              <a:pPr/>
              <a:t>‹#›</a:t>
            </a:fld>
            <a:endParaRPr lang="en-GB"/>
          </a:p>
        </p:txBody>
      </p:sp>
    </p:spTree>
    <p:extLst>
      <p:ext uri="{BB962C8B-B14F-4D97-AF65-F5344CB8AC3E}">
        <p14:creationId xmlns:p14="http://schemas.microsoft.com/office/powerpoint/2010/main" val="118843049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271004" rtl="0" eaLnBrk="1" latinLnBrk="0" hangingPunct="1">
        <a:lnSpc>
          <a:spcPct val="90000"/>
        </a:lnSpc>
        <a:spcBef>
          <a:spcPct val="0"/>
        </a:spcBef>
        <a:buNone/>
        <a:defRPr sz="10928" kern="1200">
          <a:solidFill>
            <a:schemeClr val="tx1"/>
          </a:solidFill>
          <a:latin typeface="+mj-lt"/>
          <a:ea typeface="+mj-ea"/>
          <a:cs typeface="+mj-cs"/>
        </a:defRPr>
      </a:lvl1pPr>
    </p:titleStyle>
    <p:bodyStyle>
      <a:lvl1pPr marL="567751" indent="-567751" algn="l" defTabSz="2271004" rtl="0" eaLnBrk="1" latinLnBrk="0" hangingPunct="1">
        <a:lnSpc>
          <a:spcPct val="90000"/>
        </a:lnSpc>
        <a:spcBef>
          <a:spcPts val="2484"/>
        </a:spcBef>
        <a:buFont typeface="Arial" panose="020B0604020202020204" pitchFamily="34" charset="0"/>
        <a:buChar char="•"/>
        <a:defRPr sz="6954" kern="1200">
          <a:solidFill>
            <a:schemeClr val="tx1"/>
          </a:solidFill>
          <a:latin typeface="+mn-lt"/>
          <a:ea typeface="+mn-ea"/>
          <a:cs typeface="+mn-cs"/>
        </a:defRPr>
      </a:lvl1pPr>
      <a:lvl2pPr marL="1703253" indent="-567751" algn="l" defTabSz="2271004" rtl="0" eaLnBrk="1" latinLnBrk="0" hangingPunct="1">
        <a:lnSpc>
          <a:spcPct val="90000"/>
        </a:lnSpc>
        <a:spcBef>
          <a:spcPts val="1242"/>
        </a:spcBef>
        <a:buFont typeface="Arial" panose="020B0604020202020204" pitchFamily="34" charset="0"/>
        <a:buChar char="•"/>
        <a:defRPr sz="5961" kern="1200">
          <a:solidFill>
            <a:schemeClr val="tx1"/>
          </a:solidFill>
          <a:latin typeface="+mn-lt"/>
          <a:ea typeface="+mn-ea"/>
          <a:cs typeface="+mn-cs"/>
        </a:defRPr>
      </a:lvl2pPr>
      <a:lvl3pPr marL="2838755" indent="-567751" algn="l" defTabSz="2271004" rtl="0" eaLnBrk="1" latinLnBrk="0" hangingPunct="1">
        <a:lnSpc>
          <a:spcPct val="90000"/>
        </a:lnSpc>
        <a:spcBef>
          <a:spcPts val="1242"/>
        </a:spcBef>
        <a:buFont typeface="Arial" panose="020B0604020202020204" pitchFamily="34" charset="0"/>
        <a:buChar char="•"/>
        <a:defRPr sz="4967" kern="1200">
          <a:solidFill>
            <a:schemeClr val="tx1"/>
          </a:solidFill>
          <a:latin typeface="+mn-lt"/>
          <a:ea typeface="+mn-ea"/>
          <a:cs typeface="+mn-cs"/>
        </a:defRPr>
      </a:lvl3pPr>
      <a:lvl4pPr marL="3974257" indent="-567751" algn="l" defTabSz="2271004"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4pPr>
      <a:lvl5pPr marL="5109759" indent="-567751" algn="l" defTabSz="2271004"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5pPr>
      <a:lvl6pPr marL="6245261" indent="-567751" algn="l" defTabSz="2271004"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6pPr>
      <a:lvl7pPr marL="7380762" indent="-567751" algn="l" defTabSz="2271004"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7pPr>
      <a:lvl8pPr marL="8516264" indent="-567751" algn="l" defTabSz="2271004"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8pPr>
      <a:lvl9pPr marL="9651766" indent="-567751" algn="l" defTabSz="2271004" rtl="0" eaLnBrk="1" latinLnBrk="0" hangingPunct="1">
        <a:lnSpc>
          <a:spcPct val="90000"/>
        </a:lnSpc>
        <a:spcBef>
          <a:spcPts val="1242"/>
        </a:spcBef>
        <a:buFont typeface="Arial" panose="020B0604020202020204" pitchFamily="34" charset="0"/>
        <a:buChar char="•"/>
        <a:defRPr sz="4470" kern="1200">
          <a:solidFill>
            <a:schemeClr val="tx1"/>
          </a:solidFill>
          <a:latin typeface="+mn-lt"/>
          <a:ea typeface="+mn-ea"/>
          <a:cs typeface="+mn-cs"/>
        </a:defRPr>
      </a:lvl9pPr>
    </p:bodyStyle>
    <p:otherStyle>
      <a:defPPr>
        <a:defRPr lang="en-US"/>
      </a:defPPr>
      <a:lvl1pPr marL="0" algn="l" defTabSz="2271004" rtl="0" eaLnBrk="1" latinLnBrk="0" hangingPunct="1">
        <a:defRPr sz="4470" kern="1200">
          <a:solidFill>
            <a:schemeClr val="tx1"/>
          </a:solidFill>
          <a:latin typeface="+mn-lt"/>
          <a:ea typeface="+mn-ea"/>
          <a:cs typeface="+mn-cs"/>
        </a:defRPr>
      </a:lvl1pPr>
      <a:lvl2pPr marL="1135502" algn="l" defTabSz="2271004" rtl="0" eaLnBrk="1" latinLnBrk="0" hangingPunct="1">
        <a:defRPr sz="4470" kern="1200">
          <a:solidFill>
            <a:schemeClr val="tx1"/>
          </a:solidFill>
          <a:latin typeface="+mn-lt"/>
          <a:ea typeface="+mn-ea"/>
          <a:cs typeface="+mn-cs"/>
        </a:defRPr>
      </a:lvl2pPr>
      <a:lvl3pPr marL="2271004" algn="l" defTabSz="2271004" rtl="0" eaLnBrk="1" latinLnBrk="0" hangingPunct="1">
        <a:defRPr sz="4470" kern="1200">
          <a:solidFill>
            <a:schemeClr val="tx1"/>
          </a:solidFill>
          <a:latin typeface="+mn-lt"/>
          <a:ea typeface="+mn-ea"/>
          <a:cs typeface="+mn-cs"/>
        </a:defRPr>
      </a:lvl3pPr>
      <a:lvl4pPr marL="3406506" algn="l" defTabSz="2271004" rtl="0" eaLnBrk="1" latinLnBrk="0" hangingPunct="1">
        <a:defRPr sz="4470" kern="1200">
          <a:solidFill>
            <a:schemeClr val="tx1"/>
          </a:solidFill>
          <a:latin typeface="+mn-lt"/>
          <a:ea typeface="+mn-ea"/>
          <a:cs typeface="+mn-cs"/>
        </a:defRPr>
      </a:lvl4pPr>
      <a:lvl5pPr marL="4542008" algn="l" defTabSz="2271004" rtl="0" eaLnBrk="1" latinLnBrk="0" hangingPunct="1">
        <a:defRPr sz="4470" kern="1200">
          <a:solidFill>
            <a:schemeClr val="tx1"/>
          </a:solidFill>
          <a:latin typeface="+mn-lt"/>
          <a:ea typeface="+mn-ea"/>
          <a:cs typeface="+mn-cs"/>
        </a:defRPr>
      </a:lvl5pPr>
      <a:lvl6pPr marL="5677510" algn="l" defTabSz="2271004" rtl="0" eaLnBrk="1" latinLnBrk="0" hangingPunct="1">
        <a:defRPr sz="4470" kern="1200">
          <a:solidFill>
            <a:schemeClr val="tx1"/>
          </a:solidFill>
          <a:latin typeface="+mn-lt"/>
          <a:ea typeface="+mn-ea"/>
          <a:cs typeface="+mn-cs"/>
        </a:defRPr>
      </a:lvl6pPr>
      <a:lvl7pPr marL="6813012" algn="l" defTabSz="2271004" rtl="0" eaLnBrk="1" latinLnBrk="0" hangingPunct="1">
        <a:defRPr sz="4470" kern="1200">
          <a:solidFill>
            <a:schemeClr val="tx1"/>
          </a:solidFill>
          <a:latin typeface="+mn-lt"/>
          <a:ea typeface="+mn-ea"/>
          <a:cs typeface="+mn-cs"/>
        </a:defRPr>
      </a:lvl7pPr>
      <a:lvl8pPr marL="7948513" algn="l" defTabSz="2271004" rtl="0" eaLnBrk="1" latinLnBrk="0" hangingPunct="1">
        <a:defRPr sz="4470" kern="1200">
          <a:solidFill>
            <a:schemeClr val="tx1"/>
          </a:solidFill>
          <a:latin typeface="+mn-lt"/>
          <a:ea typeface="+mn-ea"/>
          <a:cs typeface="+mn-cs"/>
        </a:defRPr>
      </a:lvl8pPr>
      <a:lvl9pPr marL="9084015" algn="l" defTabSz="2271004" rtl="0" eaLnBrk="1" latinLnBrk="0" hangingPunct="1">
        <a:defRPr sz="447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hyperlink" Target="https://www.techaheadcorp.com/blog/personalized-health-monitoring-app-using-ai-and-predictive-analytics/" TargetMode="External"/><Relationship Id="rId7" Type="http://schemas.openxmlformats.org/officeDocument/2006/relationships/image" Target="../media/image2.jpeg"/><Relationship Id="rId2" Type="http://schemas.openxmlformats.org/officeDocument/2006/relationships/hyperlink" Target="https://www.insightaceanalytic.com/report/ai-in-aging-and-elderly-care-market/2696" TargetMode="External"/><Relationship Id="rId1" Type="http://schemas.openxmlformats.org/officeDocument/2006/relationships/slideLayout" Target="../slideLayouts/slideLayout1.xml"/><Relationship Id="rId6" Type="http://schemas.openxmlformats.org/officeDocument/2006/relationships/image" Target="../media/image1.jpeg"/><Relationship Id="rId5" Type="http://schemas.openxmlformats.org/officeDocument/2006/relationships/hyperlink" Target="https://www.oecd.org/en/publications/health-in-the-21st-century_e3b23f8e-en.html" TargetMode="External"/><Relationship Id="rId4" Type="http://schemas.openxmlformats.org/officeDocument/2006/relationships/hyperlink" Target="https://niftyhms.com/blog/ai-health-companion-for-personalized-healthcare-in-202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BAE7B84-2BA3-632E-58A0-7AEFAA30C71B}"/>
              </a:ext>
            </a:extLst>
          </p:cNvPr>
          <p:cNvSpPr txBox="1"/>
          <p:nvPr/>
        </p:nvSpPr>
        <p:spPr>
          <a:xfrm>
            <a:off x="-96589" y="0"/>
            <a:ext cx="30279975" cy="6258368"/>
          </a:xfrm>
          <a:prstGeom prst="rect">
            <a:avLst/>
          </a:prstGeom>
        </p:spPr>
        <p:style>
          <a:lnRef idx="2">
            <a:schemeClr val="accent1"/>
          </a:lnRef>
          <a:fillRef idx="1">
            <a:schemeClr val="lt1"/>
          </a:fillRef>
          <a:effectRef idx="0">
            <a:schemeClr val="accent1"/>
          </a:effectRef>
          <a:fontRef idx="minor">
            <a:schemeClr val="dk1"/>
          </a:fontRef>
        </p:style>
        <p:txBody>
          <a:bodyPr wrap="square" lIns="248147" tIns="124073" rIns="248147" bIns="124073" rtlCol="0">
            <a:spAutoFit/>
          </a:bodyPr>
          <a:lstStyle/>
          <a:p>
            <a:pPr algn="ctr"/>
            <a:r>
              <a:rPr lang="en-GB" sz="4880" b="1" dirty="0">
                <a:latin typeface="Arial" panose="020B0604020202020204" pitchFamily="34" charset="0"/>
                <a:cs typeface="Arial" panose="020B0604020202020204" pitchFamily="34" charset="0"/>
              </a:rPr>
              <a:t>AI Personalised Preventive Health Companion (Prevent AI): A Digital Health Promotion Intervention for Chronic Disease Prevention</a:t>
            </a:r>
          </a:p>
          <a:p>
            <a:pPr algn="ctr"/>
            <a:r>
              <a:rPr lang="en-GB" sz="4880" b="1" dirty="0">
                <a:latin typeface="Arial" panose="020B0604020202020204" pitchFamily="34" charset="0"/>
                <a:cs typeface="Arial" panose="020B0604020202020204" pitchFamily="34" charset="0"/>
              </a:rPr>
              <a:t>Name: Isha Patel(2503804)</a:t>
            </a:r>
          </a:p>
          <a:p>
            <a:pPr algn="ctr"/>
            <a:r>
              <a:rPr lang="en-GB" sz="4880" b="1" dirty="0">
                <a:latin typeface="Arial" panose="020B0604020202020204" pitchFamily="34" charset="0"/>
                <a:cs typeface="Arial" panose="020B0604020202020204" pitchFamily="34" charset="0"/>
              </a:rPr>
              <a:t>Module Name: Population Health And Digital Health Promotion</a:t>
            </a:r>
          </a:p>
          <a:p>
            <a:pPr algn="ctr"/>
            <a:r>
              <a:rPr lang="en-GB" sz="4880" b="1" dirty="0">
                <a:latin typeface="Arial" panose="020B0604020202020204" pitchFamily="34" charset="0"/>
                <a:cs typeface="Arial" panose="020B0604020202020204" pitchFamily="34" charset="0"/>
              </a:rPr>
              <a:t>Module Code: LCHS7009</a:t>
            </a:r>
          </a:p>
          <a:p>
            <a:pPr algn="ctr"/>
            <a:r>
              <a:rPr lang="en-GB" sz="4880" b="1" dirty="0" err="1">
                <a:latin typeface="Arial" panose="020B0604020202020204" pitchFamily="34" charset="0"/>
                <a:cs typeface="Arial" panose="020B0604020202020204" pitchFamily="34" charset="0"/>
              </a:rPr>
              <a:t>Lecturer:Dr.Besty</a:t>
            </a:r>
            <a:r>
              <a:rPr lang="en-GB" sz="4880" b="1" dirty="0">
                <a:latin typeface="Arial" panose="020B0604020202020204" pitchFamily="34" charset="0"/>
                <a:cs typeface="Arial" panose="020B0604020202020204" pitchFamily="34" charset="0"/>
              </a:rPr>
              <a:t> Jose</a:t>
            </a:r>
          </a:p>
          <a:p>
            <a:pPr algn="ctr"/>
            <a:endParaRPr lang="en-GB" sz="4880" b="1" dirty="0">
              <a:latin typeface="Arial" panose="020B0604020202020204" pitchFamily="34" charset="0"/>
              <a:cs typeface="Arial" panose="020B0604020202020204" pitchFamily="34" charset="0"/>
            </a:endParaRPr>
          </a:p>
          <a:p>
            <a:pPr algn="ctr"/>
            <a:endParaRPr lang="en-GB" sz="488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9381BAA2-8DC6-A4D5-A530-CCA9FB05F944}"/>
              </a:ext>
            </a:extLst>
          </p:cNvPr>
          <p:cNvSpPr txBox="1"/>
          <p:nvPr/>
        </p:nvSpPr>
        <p:spPr>
          <a:xfrm>
            <a:off x="0" y="5010432"/>
            <a:ext cx="25984199" cy="8068094"/>
          </a:xfrm>
          <a:prstGeom prst="rect">
            <a:avLst/>
          </a:prstGeom>
        </p:spPr>
        <p:style>
          <a:lnRef idx="2">
            <a:schemeClr val="accent1"/>
          </a:lnRef>
          <a:fillRef idx="1">
            <a:schemeClr val="lt1"/>
          </a:fillRef>
          <a:effectRef idx="0">
            <a:schemeClr val="accent1"/>
          </a:effectRef>
          <a:fontRef idx="minor">
            <a:schemeClr val="dk1"/>
          </a:fontRef>
        </p:style>
        <p:txBody>
          <a:bodyPr wrap="square" lIns="248147" tIns="124073" rIns="248147" bIns="124073" rtlCol="0">
            <a:spAutoFit/>
          </a:bodyPr>
          <a:lstStyle/>
          <a:p>
            <a:r>
              <a:rPr lang="en-GB" sz="3200" b="1" dirty="0">
                <a:latin typeface="Times New Roman" panose="02020603050405020304" pitchFamily="18" charset="0"/>
                <a:cs typeface="Times New Roman" panose="02020603050405020304" pitchFamily="18" charset="0"/>
              </a:rPr>
              <a:t>Background</a:t>
            </a:r>
          </a:p>
          <a:p>
            <a:pPr algn="just"/>
            <a:r>
              <a:rPr lang="en-GB" sz="2800" dirty="0">
                <a:latin typeface="Arial" panose="020B0604020202020204" pitchFamily="34" charset="0"/>
                <a:cs typeface="Arial" panose="020B0604020202020204" pitchFamily="34" charset="0"/>
              </a:rPr>
              <a:t>The primary cause of death in the global population is the non-communicable illnesses like heart disease, diabetes and obesity, which constitute approximately 74% of all deaths (World Health Organisation, 2023). The citizens are living increasingly inactive lifestyles, poor diets, and failing to prevent early on, which increases the health budget burden, as well as putting the aged population to the test. Mobile applications and wearable devices are becoming increasingly popular as affordable methods of assisting individuals in avoiding disease, monitoring and managing chronic diseases (Stevens </a:t>
            </a:r>
            <a:r>
              <a:rPr lang="en-GB" sz="2800" i="1" dirty="0">
                <a:latin typeface="Arial" panose="020B0604020202020204" pitchFamily="34" charset="0"/>
                <a:cs typeface="Arial" panose="020B0604020202020204" pitchFamily="34" charset="0"/>
              </a:rPr>
              <a:t>et al.,</a:t>
            </a:r>
            <a:r>
              <a:rPr lang="en-GB" sz="2800" dirty="0">
                <a:latin typeface="Arial" panose="020B0604020202020204" pitchFamily="34" charset="0"/>
                <a:cs typeface="Arial" panose="020B0604020202020204" pitchFamily="34" charset="0"/>
              </a:rPr>
              <a:t> 2022). Research indicates that organised online interventions are capable of reducing blood sugar and assisting individuals to remain adherent to therapy (Stevens </a:t>
            </a:r>
            <a:r>
              <a:rPr lang="en-GB" sz="2800" i="1" dirty="0">
                <a:latin typeface="Arial" panose="020B0604020202020204" pitchFamily="34" charset="0"/>
                <a:cs typeface="Arial" panose="020B0604020202020204" pitchFamily="34" charset="0"/>
              </a:rPr>
              <a:t>et al.,</a:t>
            </a:r>
            <a:r>
              <a:rPr lang="en-GB" sz="2800" dirty="0">
                <a:latin typeface="Arial" panose="020B0604020202020204" pitchFamily="34" charset="0"/>
                <a:cs typeface="Arial" panose="020B0604020202020204" pitchFamily="34" charset="0"/>
              </a:rPr>
              <a:t> 2022). However, these advantages do not mean that the health world has fully utilised digital change compared to other industries (OECD, 2026). Health spending is around 20 0 -100 per cent, about USD 1.3 trillion annually, and is wasted due to waste and replication of effort. This indicates that a complete digital upgrade in the entire system is required (OECD, 2026). Although 70% of OECD nations allow individuals to download health data, only forty-three percent of them allow individuals to use such data in a meaningful manner. These tools are still not used by many disadvantaged groups (OECD, 2026). This demonstrates that those who have money, who can use technology and trust in it, keep the digital health differences. The quality of mobile health apps varies widely and relies on the extent of reliance on science, and not all of them adhere to established behaviour-change principles (Grundy, 2023). Although many apps lack them despite having clear steps to design frameworks like the Behaviour Change Wheel and the COM -B model (Michie et al., 2011). Additionally, concerns about data ownership, unjust algorithm selection, and privacy are keeping the large adoption low (Zarif, 2022). Artificial intelligence presents an opportunity to change the process of simply registering to predicting and personalising prevention (Rowe and Lester, 2020). The AI can be used to help individuals develop sustainable changes by integrating the wearable data, user behaviours, and smart feedback. It takes good rules, trained employees and design to do that well (</a:t>
            </a:r>
            <a:r>
              <a:rPr lang="en-GB" sz="2800" dirty="0" err="1">
                <a:latin typeface="Arial" panose="020B0604020202020204" pitchFamily="34" charset="0"/>
                <a:cs typeface="Arial" panose="020B0604020202020204" pitchFamily="34" charset="0"/>
              </a:rPr>
              <a:t>Farao</a:t>
            </a:r>
            <a:r>
              <a:rPr lang="en-GB" sz="2800" dirty="0">
                <a:latin typeface="Arial" panose="020B0604020202020204" pitchFamily="34" charset="0"/>
                <a:cs typeface="Arial" panose="020B0604020202020204" pitchFamily="34" charset="0"/>
              </a:rPr>
              <a:t> </a:t>
            </a:r>
            <a:r>
              <a:rPr lang="en-GB" sz="2800" i="1" dirty="0">
                <a:latin typeface="Arial" panose="020B0604020202020204" pitchFamily="34" charset="0"/>
                <a:cs typeface="Arial" panose="020B0604020202020204" pitchFamily="34" charset="0"/>
              </a:rPr>
              <a:t>et al.</a:t>
            </a:r>
            <a:r>
              <a:rPr lang="en-GB" sz="2800" dirty="0">
                <a:latin typeface="Arial" panose="020B0604020202020204" pitchFamily="34" charset="0"/>
                <a:cs typeface="Arial" panose="020B0604020202020204" pitchFamily="34" charset="0"/>
              </a:rPr>
              <a:t>, 2020). Therefore, effective digital health initiatives should bring together science on how individuals act, user-centred designs, and policy towards equity in order to decrease the weight of chronic illness and even out the digital health playing field.</a:t>
            </a:r>
          </a:p>
        </p:txBody>
      </p:sp>
      <p:sp>
        <p:nvSpPr>
          <p:cNvPr id="6" name="TextBox 5">
            <a:extLst>
              <a:ext uri="{FF2B5EF4-FFF2-40B4-BE49-F238E27FC236}">
                <a16:creationId xmlns:a16="http://schemas.microsoft.com/office/drawing/2014/main" id="{46D586AA-07DF-A039-D7D9-FF3D4B585ACF}"/>
              </a:ext>
            </a:extLst>
          </p:cNvPr>
          <p:cNvSpPr txBox="1"/>
          <p:nvPr/>
        </p:nvSpPr>
        <p:spPr>
          <a:xfrm>
            <a:off x="1" y="12840436"/>
            <a:ext cx="30183385" cy="7981259"/>
          </a:xfrm>
          <a:prstGeom prst="rect">
            <a:avLst/>
          </a:prstGeom>
        </p:spPr>
        <p:style>
          <a:lnRef idx="2">
            <a:schemeClr val="accent2"/>
          </a:lnRef>
          <a:fillRef idx="1">
            <a:schemeClr val="lt1"/>
          </a:fillRef>
          <a:effectRef idx="0">
            <a:schemeClr val="accent2"/>
          </a:effectRef>
          <a:fontRef idx="minor">
            <a:schemeClr val="dk1"/>
          </a:fontRef>
        </p:style>
        <p:txBody>
          <a:bodyPr wrap="square" lIns="248147" tIns="124073" rIns="248147" bIns="124073" rtlCol="0">
            <a:spAutoFit/>
          </a:bodyPr>
          <a:lstStyle/>
          <a:p>
            <a:pPr algn="just"/>
            <a:r>
              <a:rPr lang="en-GB" sz="3200" b="1" dirty="0">
                <a:latin typeface="Arial" panose="020B0604020202020204" pitchFamily="34" charset="0"/>
                <a:cs typeface="Arial" panose="020B0604020202020204" pitchFamily="34" charset="0"/>
              </a:rPr>
              <a:t>Health Promotion values and principles</a:t>
            </a:r>
          </a:p>
          <a:p>
            <a:pPr algn="just"/>
            <a:r>
              <a:rPr lang="en-GB" sz="2700" dirty="0">
                <a:latin typeface="Arial" panose="020B0604020202020204" pitchFamily="34" charset="0"/>
                <a:cs typeface="Arial" panose="020B0604020202020204" pitchFamily="34" charset="0"/>
              </a:rPr>
              <a:t>The principles of health promotion are simple, i.e., the power to people, equity, all helping, prevention of disease at its early stages, and making life just for everyone. However, with the introduction of new digital tools, it will take more than fancy technology. One should also have giant shifts in the way things are operated in such a way that everyone benefits in reality (OECD, 2026). A people-caring health system should allow people to view their health records and assist them in utilising them. Although approximately 70 per cent of OECD countries allow individuals to download their health data, only 43 per cent allow them to add it to their own data, or ask questions about it is a very obvious disparity between data and decision-making (OECD, 2026). Digital health should not merely provide data, but it should also entice individuals to participate. Health promotion is all about empowerment. It implies that individuals are able to make a choice of the factors that influence their health. Artificial intelligence can assist in providing individuals with individual suggestions and warning signals that will enable them to feel confident and more prepared to decide (Venger and </a:t>
            </a:r>
            <a:r>
              <a:rPr lang="en-GB" sz="2700" dirty="0" err="1">
                <a:latin typeface="Arial" panose="020B0604020202020204" pitchFamily="34" charset="0"/>
                <a:cs typeface="Arial" panose="020B0604020202020204" pitchFamily="34" charset="0"/>
              </a:rPr>
              <a:t>Dozortsev</a:t>
            </a:r>
            <a:r>
              <a:rPr lang="en-GB" sz="2700" dirty="0">
                <a:latin typeface="Arial" panose="020B0604020202020204" pitchFamily="34" charset="0"/>
                <a:cs typeface="Arial" panose="020B0604020202020204" pitchFamily="34" charset="0"/>
              </a:rPr>
              <a:t> 2024). However, the provision of power also implies privacy protection and ensuring the clarity and fairness of the rules of the AI (Zarif, 2022). Unless individuals have faith in the system or are not afraid, digital health might, in fact, create health disparities rather than reducing them. Equity is another key idea. The tools that are digital in health typically assist those who already know how to operate technology and are financially stable (Katz </a:t>
            </a:r>
            <a:r>
              <a:rPr lang="en-GB" sz="2700" i="1" dirty="0">
                <a:latin typeface="Arial" panose="020B0604020202020204" pitchFamily="34" charset="0"/>
                <a:cs typeface="Arial" panose="020B0604020202020204" pitchFamily="34" charset="0"/>
              </a:rPr>
              <a:t>et al.,</a:t>
            </a:r>
            <a:r>
              <a:rPr lang="en-GB" sz="2700" dirty="0">
                <a:latin typeface="Arial" panose="020B0604020202020204" pitchFamily="34" charset="0"/>
                <a:cs typeface="Arial" panose="020B0604020202020204" pitchFamily="34" charset="0"/>
              </a:rPr>
              <a:t> 2024). In order to be fair, the designs must consider the reading level of people, easy access and cultural suitability (</a:t>
            </a:r>
            <a:r>
              <a:rPr lang="en-GB" sz="2700" dirty="0" err="1">
                <a:latin typeface="Arial" panose="020B0604020202020204" pitchFamily="34" charset="0"/>
                <a:cs typeface="Arial" panose="020B0604020202020204" pitchFamily="34" charset="0"/>
              </a:rPr>
              <a:t>Farao</a:t>
            </a:r>
            <a:r>
              <a:rPr lang="en-GB" sz="2700" dirty="0">
                <a:latin typeface="Arial" panose="020B0604020202020204" pitchFamily="34" charset="0"/>
                <a:cs typeface="Arial" panose="020B0604020202020204" pitchFamily="34" charset="0"/>
              </a:rPr>
              <a:t> </a:t>
            </a:r>
            <a:r>
              <a:rPr lang="en-GB" sz="2700" i="1" dirty="0">
                <a:latin typeface="Arial" panose="020B0604020202020204" pitchFamily="34" charset="0"/>
                <a:cs typeface="Arial" panose="020B0604020202020204" pitchFamily="34" charset="0"/>
              </a:rPr>
              <a:t>et al., </a:t>
            </a:r>
            <a:r>
              <a:rPr lang="en-GB" sz="2700" dirty="0">
                <a:latin typeface="Arial" panose="020B0604020202020204" pitchFamily="34" charset="0"/>
                <a:cs typeface="Arial" panose="020B0604020202020204" pitchFamily="34" charset="0"/>
              </a:rPr>
              <a:t>2020). The collaboration with young people and those who require additional assistance demonstrates that design might be simplified and more involving (Malloy </a:t>
            </a:r>
            <a:r>
              <a:rPr lang="en-GB" sz="2700" i="1" dirty="0">
                <a:latin typeface="Arial" panose="020B0604020202020204" pitchFamily="34" charset="0"/>
                <a:cs typeface="Arial" panose="020B0604020202020204" pitchFamily="34" charset="0"/>
              </a:rPr>
              <a:t>et al.,</a:t>
            </a:r>
            <a:r>
              <a:rPr lang="en-GB" sz="2700" dirty="0">
                <a:latin typeface="Arial" panose="020B0604020202020204" pitchFamily="34" charset="0"/>
                <a:cs typeface="Arial" panose="020B0604020202020204" pitchFamily="34" charset="0"/>
              </a:rPr>
              <a:t> 2023). The inclusion of design in AI health tools is equivalent to the justice aspect of health promotion. The primary objective of public health is still prevention. Some studies indicate that long-term illnesses can be prevented or treated using digital programs that apply transparent behaviour-changing rules (Mair </a:t>
            </a:r>
            <a:r>
              <a:rPr lang="en-GB" sz="2700" i="1" dirty="0">
                <a:latin typeface="Arial" panose="020B0604020202020204" pitchFamily="34" charset="0"/>
                <a:cs typeface="Arial" panose="020B0604020202020204" pitchFamily="34" charset="0"/>
              </a:rPr>
              <a:t>et al., </a:t>
            </a:r>
            <a:r>
              <a:rPr lang="en-GB" sz="2700" dirty="0">
                <a:latin typeface="Arial" panose="020B0604020202020204" pitchFamily="34" charset="0"/>
                <a:cs typeface="Arial" panose="020B0604020202020204" pitchFamily="34" charset="0"/>
              </a:rPr>
              <a:t>2023). The Behaviour Change Wheel is a straightforward step-by-step approach that converts the prevention objectives into actual actions (Michie </a:t>
            </a:r>
            <a:r>
              <a:rPr lang="en-GB" sz="2700" i="1" dirty="0">
                <a:latin typeface="Arial" panose="020B0604020202020204" pitchFamily="34" charset="0"/>
                <a:cs typeface="Arial" panose="020B0604020202020204" pitchFamily="34" charset="0"/>
              </a:rPr>
              <a:t>et al.,</a:t>
            </a:r>
            <a:r>
              <a:rPr lang="en-GB" sz="2700" dirty="0">
                <a:latin typeface="Arial" panose="020B0604020202020204" pitchFamily="34" charset="0"/>
                <a:cs typeface="Arial" panose="020B0604020202020204" pitchFamily="34" charset="0"/>
              </a:rPr>
              <a:t> 2011). Application of these concepts in digital applications implies that health promotion is not just applied using technology, but supported by proven science (Stevens</a:t>
            </a:r>
            <a:r>
              <a:rPr lang="en-GB" sz="2700" i="1" dirty="0">
                <a:latin typeface="Arial" panose="020B0604020202020204" pitchFamily="34" charset="0"/>
                <a:cs typeface="Arial" panose="020B0604020202020204" pitchFamily="34" charset="0"/>
              </a:rPr>
              <a:t> et al.,</a:t>
            </a:r>
            <a:r>
              <a:rPr lang="en-GB" sz="2700" dirty="0">
                <a:latin typeface="Arial" panose="020B0604020202020204" pitchFamily="34" charset="0"/>
                <a:cs typeface="Arial" panose="020B0604020202020204" pitchFamily="34" charset="0"/>
              </a:rPr>
              <a:t> 2022). Last but not least, it should be sustainable and well-managed. The health systems are using approximately a fifth of their funds on waste, and digital technology has the potential to save money, as well as enable teams to work more effectively (OECD, 2026). To ensure the changes remain effective, however, one will have to spend on clear rules, support staff, and get people trained in digital skills. To maintain the values at the core and enhance the health of the population in a broad spectrum, good digital health promotion should be supported by science on the behaviour of people, a friendly design, and good policy.</a:t>
            </a:r>
          </a:p>
        </p:txBody>
      </p:sp>
      <p:sp>
        <p:nvSpPr>
          <p:cNvPr id="7" name="TextBox 6">
            <a:extLst>
              <a:ext uri="{FF2B5EF4-FFF2-40B4-BE49-F238E27FC236}">
                <a16:creationId xmlns:a16="http://schemas.microsoft.com/office/drawing/2014/main" id="{754BE540-C542-B1A1-C9AC-9F790F958929}"/>
              </a:ext>
            </a:extLst>
          </p:cNvPr>
          <p:cNvSpPr txBox="1"/>
          <p:nvPr/>
        </p:nvSpPr>
        <p:spPr>
          <a:xfrm>
            <a:off x="9266017" y="20821696"/>
            <a:ext cx="21013957" cy="9391533"/>
          </a:xfrm>
          <a:prstGeom prst="rect">
            <a:avLst/>
          </a:prstGeom>
        </p:spPr>
        <p:style>
          <a:lnRef idx="2">
            <a:schemeClr val="accent3"/>
          </a:lnRef>
          <a:fillRef idx="1">
            <a:schemeClr val="lt1"/>
          </a:fillRef>
          <a:effectRef idx="0">
            <a:schemeClr val="accent3"/>
          </a:effectRef>
          <a:fontRef idx="minor">
            <a:schemeClr val="dk1"/>
          </a:fontRef>
        </p:style>
        <p:txBody>
          <a:bodyPr wrap="square" lIns="248147" tIns="124073" rIns="248147" bIns="124073" rtlCol="0">
            <a:spAutoFit/>
          </a:bodyPr>
          <a:lstStyle/>
          <a:p>
            <a:r>
              <a:rPr lang="en-GB" sz="3200" b="1" dirty="0">
                <a:latin typeface="Arial" panose="020B0604020202020204" pitchFamily="34" charset="0"/>
                <a:cs typeface="Arial" panose="020B0604020202020204" pitchFamily="34" charset="0"/>
              </a:rPr>
              <a:t>Behavioural change theory</a:t>
            </a:r>
          </a:p>
          <a:p>
            <a:pPr algn="just"/>
            <a:r>
              <a:rPr lang="en-GB" sz="2700" dirty="0">
                <a:latin typeface="Arial" panose="020B0604020202020204" pitchFamily="34" charset="0"/>
                <a:cs typeface="Arial" panose="020B0604020202020204" pitchFamily="34" charset="0"/>
              </a:rPr>
              <a:t>The behavioural change theory determines how digital health tools could be made more effective. It states that having technology is not the same thing, and one must know what can make people change, what opportunities they have, and what their motivation is to change. The Behaviour Change Wheel is a model created by Susan Michie and other people, which links three components: what people can do, what opportunities people have and why people want to do it (Michie </a:t>
            </a:r>
            <a:r>
              <a:rPr lang="en-GB" sz="2700" i="1" dirty="0">
                <a:latin typeface="Arial" panose="020B0604020202020204" pitchFamily="34" charset="0"/>
                <a:cs typeface="Arial" panose="020B0604020202020204" pitchFamily="34" charset="0"/>
              </a:rPr>
              <a:t>et al.,</a:t>
            </a:r>
            <a:r>
              <a:rPr lang="en-GB" sz="2700" dirty="0">
                <a:latin typeface="Arial" panose="020B0604020202020204" pitchFamily="34" charset="0"/>
                <a:cs typeface="Arial" panose="020B0604020202020204" pitchFamily="34" charset="0"/>
              </a:rPr>
              <a:t> 2011). It also displays the strategies and policies that suit which part. Due to this reason, it comes in handy to design digital platforms which assist individuals in preventing sickness and addressing their own health. Research indicates that digital programs are most effective in instances where they apply straightforward behaviour change instruments such as goal setting, progress monitoring, and feedback (Mair </a:t>
            </a:r>
            <a:r>
              <a:rPr lang="en-GB" sz="2700" i="1" dirty="0">
                <a:latin typeface="Arial" panose="020B0604020202020204" pitchFamily="34" charset="0"/>
                <a:cs typeface="Arial" panose="020B0604020202020204" pitchFamily="34" charset="0"/>
              </a:rPr>
              <a:t>et al.,</a:t>
            </a:r>
            <a:r>
              <a:rPr lang="en-GB" sz="2700" dirty="0">
                <a:latin typeface="Arial" panose="020B0604020202020204" pitchFamily="34" charset="0"/>
                <a:cs typeface="Arial" panose="020B0604020202020204" pitchFamily="34" charset="0"/>
              </a:rPr>
              <a:t> 2023. In the case of diabetes, behaviourally based digital tools can assist in maintaining their blood sugar levels among patients (Stevens </a:t>
            </a:r>
            <a:r>
              <a:rPr lang="en-GB" sz="2700" i="1" dirty="0">
                <a:latin typeface="Arial" panose="020B0604020202020204" pitchFamily="34" charset="0"/>
                <a:cs typeface="Arial" panose="020B0604020202020204" pitchFamily="34" charset="0"/>
              </a:rPr>
              <a:t>et al., </a:t>
            </a:r>
            <a:r>
              <a:rPr lang="en-GB" sz="2700" dirty="0">
                <a:latin typeface="Arial" panose="020B0604020202020204" pitchFamily="34" charset="0"/>
                <a:cs typeface="Arial" panose="020B0604020202020204" pitchFamily="34" charset="0"/>
              </a:rPr>
              <a:t>2022). In the case of hypertension, programs that are focused on individuals in underserved regions of the U.S. are effective when they address actual behavioural and environmental issues (Katz </a:t>
            </a:r>
            <a:r>
              <a:rPr lang="en-GB" sz="2700" i="1" dirty="0">
                <a:latin typeface="Arial" panose="020B0604020202020204" pitchFamily="34" charset="0"/>
                <a:cs typeface="Arial" panose="020B0604020202020204" pitchFamily="34" charset="0"/>
              </a:rPr>
              <a:t>et al.,</a:t>
            </a:r>
            <a:r>
              <a:rPr lang="en-GB" sz="2700" dirty="0">
                <a:latin typeface="Arial" panose="020B0604020202020204" pitchFamily="34" charset="0"/>
                <a:cs typeface="Arial" panose="020B0604020202020204" pitchFamily="34" charset="0"/>
              </a:rPr>
              <a:t> 2024). These findings verify that merely incorporating technology is not sufficient, but the appropriate theory is the one that is much needed. Co-location of users and designers introduces reality into developing digital health tools. Mobile health should be designed in a very user-friendly way so that it is easier to use and thereby makes people stick to it (</a:t>
            </a:r>
            <a:r>
              <a:rPr lang="en-GB" sz="2700" dirty="0" err="1">
                <a:latin typeface="Arial" panose="020B0604020202020204" pitchFamily="34" charset="0"/>
                <a:cs typeface="Arial" panose="020B0604020202020204" pitchFamily="34" charset="0"/>
              </a:rPr>
              <a:t>Farao</a:t>
            </a:r>
            <a:r>
              <a:rPr lang="en-GB" sz="2700" dirty="0">
                <a:latin typeface="Arial" panose="020B0604020202020204" pitchFamily="34" charset="0"/>
                <a:cs typeface="Arial" panose="020B0604020202020204" pitchFamily="34" charset="0"/>
              </a:rPr>
              <a:t> </a:t>
            </a:r>
            <a:r>
              <a:rPr lang="en-GB" sz="2700" i="1" dirty="0">
                <a:latin typeface="Arial" panose="020B0604020202020204" pitchFamily="34" charset="0"/>
                <a:cs typeface="Arial" panose="020B0604020202020204" pitchFamily="34" charset="0"/>
              </a:rPr>
              <a:t>et al., </a:t>
            </a:r>
            <a:r>
              <a:rPr lang="en-GB" sz="2700" dirty="0">
                <a:latin typeface="Arial" panose="020B0604020202020204" pitchFamily="34" charset="0"/>
                <a:cs typeface="Arial" panose="020B0604020202020204" pitchFamily="34" charset="0"/>
              </a:rPr>
              <a:t>2020). Engaging youth in designing implies that the tools are relevant and the youth continue using them (Malloy </a:t>
            </a:r>
            <a:r>
              <a:rPr lang="en-GB" sz="2700" i="1" dirty="0">
                <a:latin typeface="Arial" panose="020B0604020202020204" pitchFamily="34" charset="0"/>
                <a:cs typeface="Arial" panose="020B0604020202020204" pitchFamily="34" charset="0"/>
              </a:rPr>
              <a:t>et al.,</a:t>
            </a:r>
            <a:r>
              <a:rPr lang="en-GB" sz="2700" dirty="0">
                <a:latin typeface="Arial" panose="020B0604020202020204" pitchFamily="34" charset="0"/>
                <a:cs typeface="Arial" panose="020B0604020202020204" pitchFamily="34" charset="0"/>
              </a:rPr>
              <a:t> 2023). Such concepts correspond to new digital behaviour change plans, which suit rapid, data-intensive environments (Pelly </a:t>
            </a:r>
            <a:r>
              <a:rPr lang="en-GB" sz="2700" i="1" dirty="0">
                <a:latin typeface="Arial" panose="020B0604020202020204" pitchFamily="34" charset="0"/>
                <a:cs typeface="Arial" panose="020B0604020202020204" pitchFamily="34" charset="0"/>
              </a:rPr>
              <a:t>et al., </a:t>
            </a:r>
            <a:r>
              <a:rPr lang="en-GB" sz="2700" dirty="0">
                <a:latin typeface="Arial" panose="020B0604020202020204" pitchFamily="34" charset="0"/>
                <a:cs typeface="Arial" panose="020B0604020202020204" pitchFamily="34" charset="0"/>
              </a:rPr>
              <a:t>2023). Artificial intelligence assists in changing behaviour by developing customised and adaptable programs (</a:t>
            </a:r>
            <a:r>
              <a:rPr lang="en-GB" sz="2700" dirty="0" err="1">
                <a:latin typeface="Arial" panose="020B0604020202020204" pitchFamily="34" charset="0"/>
                <a:cs typeface="Arial" panose="020B0604020202020204" pitchFamily="34" charset="0"/>
              </a:rPr>
              <a:t>Gligorea</a:t>
            </a:r>
            <a:r>
              <a:rPr lang="en-GB" sz="2700" dirty="0">
                <a:latin typeface="Arial" panose="020B0604020202020204" pitchFamily="34" charset="0"/>
                <a:cs typeface="Arial" panose="020B0604020202020204" pitchFamily="34" charset="0"/>
              </a:rPr>
              <a:t> </a:t>
            </a:r>
            <a:r>
              <a:rPr lang="en-GB" sz="2700" i="1" dirty="0">
                <a:latin typeface="Arial" panose="020B0604020202020204" pitchFamily="34" charset="0"/>
                <a:cs typeface="Arial" panose="020B0604020202020204" pitchFamily="34" charset="0"/>
              </a:rPr>
              <a:t>et al., </a:t>
            </a:r>
            <a:r>
              <a:rPr lang="en-GB" sz="2700" dirty="0">
                <a:latin typeface="Arial" panose="020B0604020202020204" pitchFamily="34" charset="0"/>
                <a:cs typeface="Arial" panose="020B0604020202020204" pitchFamily="34" charset="0"/>
              </a:rPr>
              <a:t>2023). Artificial intelligence can provide individuals with individual guidance and anticipate future complications, increasing the desire to maintain health (Rowe and Lester, 2020). However, the quality of most mobile health apps is not the same, and therefore, one need regulations and tests to ensure that they are working well (Grundy, 2022). On a bigger system scale, the shift to digital solutions requires policy change, employee education, and policies that support sustainable behaviour change (OECD, 2026). According to Topol (2019), AI must make care more personal rather than mechanical. To achieve just and sustainable health outcomes, it is required to mix behaviour science, design with users and considerate digital rules.</a:t>
            </a:r>
          </a:p>
        </p:txBody>
      </p:sp>
      <p:sp>
        <p:nvSpPr>
          <p:cNvPr id="8" name="TextBox 7">
            <a:extLst>
              <a:ext uri="{FF2B5EF4-FFF2-40B4-BE49-F238E27FC236}">
                <a16:creationId xmlns:a16="http://schemas.microsoft.com/office/drawing/2014/main" id="{9959B5E5-F8E1-8249-62C5-87825DAEEC96}"/>
              </a:ext>
            </a:extLst>
          </p:cNvPr>
          <p:cNvSpPr txBox="1"/>
          <p:nvPr/>
        </p:nvSpPr>
        <p:spPr>
          <a:xfrm>
            <a:off x="9124398" y="30112276"/>
            <a:ext cx="21155577" cy="5852103"/>
          </a:xfrm>
          <a:prstGeom prst="rect">
            <a:avLst/>
          </a:prstGeom>
        </p:spPr>
        <p:style>
          <a:lnRef idx="2">
            <a:schemeClr val="accent4"/>
          </a:lnRef>
          <a:fillRef idx="1">
            <a:schemeClr val="lt1"/>
          </a:fillRef>
          <a:effectRef idx="0">
            <a:schemeClr val="accent4"/>
          </a:effectRef>
          <a:fontRef idx="minor">
            <a:schemeClr val="dk1"/>
          </a:fontRef>
        </p:style>
        <p:txBody>
          <a:bodyPr wrap="square" lIns="248147" tIns="124073" rIns="248147" bIns="124073" rtlCol="0">
            <a:spAutoFit/>
          </a:bodyPr>
          <a:lstStyle/>
          <a:p>
            <a:pPr algn="just"/>
            <a:r>
              <a:rPr lang="en-GB" sz="3200" b="1" dirty="0">
                <a:latin typeface="Arial" panose="020B0604020202020204" pitchFamily="34" charset="0"/>
                <a:cs typeface="Arial" panose="020B0604020202020204" pitchFamily="34" charset="0"/>
              </a:rPr>
              <a:t>Expected Outcomes</a:t>
            </a:r>
          </a:p>
          <a:p>
            <a:pPr algn="just"/>
            <a:r>
              <a:rPr lang="en-GB" sz="2700" dirty="0">
                <a:latin typeface="Arial" panose="020B0604020202020204" pitchFamily="34" charset="0"/>
                <a:cs typeface="Arial" panose="020B0604020202020204" pitchFamily="34" charset="0"/>
              </a:rPr>
              <a:t>Application of behaviour change theory in digital health is likely to enhance people, clinics and the entire system. At the individual level, digital tools that can be developed on the basis of this theory can enhance confidence and knowledge, and assist people in maintaining healthy practices. These instruments result in improved outcomes in the case of chronic diseases, including improved blood sugar regulation and reduced blood pressure. Personalised feedback from AI can also make a person more motivated and address risks at the first stage to enable people to take action earlier.</a:t>
            </a:r>
          </a:p>
          <a:p>
            <a:pPr algn="just"/>
            <a:r>
              <a:rPr lang="en-GB" sz="2700" dirty="0">
                <a:latin typeface="Arial" panose="020B0604020202020204" pitchFamily="34" charset="0"/>
                <a:cs typeface="Arial" panose="020B0604020202020204" pitchFamily="34" charset="0"/>
              </a:rPr>
              <a:t>In the case of health services, the application of such frameworks as the Behaviour Change Wheel will enable the consistency of programs, their ease of use and expansion. User-friendly platforms gain popularity with underserved populations and bridge digital health disparities.</a:t>
            </a:r>
          </a:p>
          <a:p>
            <a:pPr algn="just"/>
            <a:r>
              <a:rPr lang="en-GB" sz="2700" dirty="0">
                <a:latin typeface="Arial" panose="020B0604020202020204" pitchFamily="34" charset="0"/>
                <a:cs typeface="Arial" panose="020B0604020202020204" pitchFamily="34" charset="0"/>
              </a:rPr>
              <a:t>Smart digital change at the system level with appropriate policy and trained personnel can enable efficient care at the system level without repetition and wastage. According to OECD (2026), a better utilisation of health data can result in real money and health benefits to nations. Ultimately, integration of behaviour science with digital-based tools will enhance prevention, equity, and establish sustainable and people-centred health services.</a:t>
            </a:r>
          </a:p>
        </p:txBody>
      </p:sp>
      <p:sp>
        <p:nvSpPr>
          <p:cNvPr id="9" name="TextBox 8">
            <a:extLst>
              <a:ext uri="{FF2B5EF4-FFF2-40B4-BE49-F238E27FC236}">
                <a16:creationId xmlns:a16="http://schemas.microsoft.com/office/drawing/2014/main" id="{D1DABA32-29CF-E03F-1FFF-C72AE0A12992}"/>
              </a:ext>
            </a:extLst>
          </p:cNvPr>
          <p:cNvSpPr txBox="1"/>
          <p:nvPr/>
        </p:nvSpPr>
        <p:spPr>
          <a:xfrm>
            <a:off x="-2" y="33471380"/>
            <a:ext cx="9266016" cy="9622366"/>
          </a:xfrm>
          <a:prstGeom prst="rect">
            <a:avLst/>
          </a:prstGeom>
        </p:spPr>
        <p:style>
          <a:lnRef idx="2">
            <a:schemeClr val="accent5"/>
          </a:lnRef>
          <a:fillRef idx="1">
            <a:schemeClr val="lt1"/>
          </a:fillRef>
          <a:effectRef idx="0">
            <a:schemeClr val="accent5"/>
          </a:effectRef>
          <a:fontRef idx="minor">
            <a:schemeClr val="dk1"/>
          </a:fontRef>
        </p:style>
        <p:txBody>
          <a:bodyPr wrap="square" lIns="248147" tIns="124073" rIns="248147" bIns="124073" rtlCol="0">
            <a:spAutoFit/>
          </a:bodyPr>
          <a:lstStyle/>
          <a:p>
            <a:pPr algn="just"/>
            <a:r>
              <a:rPr lang="en-GB" sz="3200" b="1" dirty="0">
                <a:latin typeface="Arial" panose="020B0604020202020204" pitchFamily="34" charset="0"/>
                <a:cs typeface="Arial" panose="020B0604020202020204" pitchFamily="34" charset="0"/>
              </a:rPr>
              <a:t>Conclusion</a:t>
            </a:r>
          </a:p>
          <a:p>
            <a:pPr algn="just"/>
            <a:r>
              <a:rPr lang="en-GB" sz="2900" dirty="0">
                <a:latin typeface="Arial" panose="020B0604020202020204" pitchFamily="34" charset="0"/>
                <a:cs typeface="Arial" panose="020B0604020202020204" pitchFamily="34" charset="0"/>
              </a:rPr>
              <a:t>Digital tools provide a valuable opportunity to modernise health systems and improve prevention, but tools do not suffice. Enduring benefits require behaviour science, designs that involve all and well-designed rules. It has been found that people are better helped to prevent and manage chronic diseases through digital programs developed using sound behaviour tools. However, unless one puts its attention on fairness, digital skills and staying engaged with the users, they might aggravate existing inequalities.</a:t>
            </a:r>
          </a:p>
          <a:p>
            <a:pPr algn="just"/>
            <a:r>
              <a:rPr lang="en-GB" sz="2900" dirty="0">
                <a:latin typeface="Arial" panose="020B0604020202020204" pitchFamily="34" charset="0"/>
                <a:cs typeface="Arial" panose="020B0604020202020204" pitchFamily="34" charset="0"/>
              </a:rPr>
              <a:t>Change in the entire system, too, requires new guidelines, trained personnel and reliable information guidelines. OECD indicates that not as many technologies are used in health systems in comparison to other areas and that powerful leaders are required to use data effectively. Finally, a synthesis of behaviour science, AI and good policy can enhance health services and increase the overall health and success in the long term.</a:t>
            </a:r>
          </a:p>
        </p:txBody>
      </p:sp>
      <p:sp>
        <p:nvSpPr>
          <p:cNvPr id="10" name="TextBox 9">
            <a:extLst>
              <a:ext uri="{FF2B5EF4-FFF2-40B4-BE49-F238E27FC236}">
                <a16:creationId xmlns:a16="http://schemas.microsoft.com/office/drawing/2014/main" id="{5673A1BE-0C55-5F86-7AFF-D0C7761EE295}"/>
              </a:ext>
            </a:extLst>
          </p:cNvPr>
          <p:cNvSpPr txBox="1"/>
          <p:nvPr/>
        </p:nvSpPr>
        <p:spPr>
          <a:xfrm>
            <a:off x="9266018" y="35980852"/>
            <a:ext cx="21013957" cy="6621544"/>
          </a:xfrm>
          <a:prstGeom prst="rect">
            <a:avLst/>
          </a:prstGeom>
        </p:spPr>
        <p:style>
          <a:lnRef idx="2">
            <a:schemeClr val="accent6"/>
          </a:lnRef>
          <a:fillRef idx="1">
            <a:schemeClr val="lt1"/>
          </a:fillRef>
          <a:effectRef idx="0">
            <a:schemeClr val="accent6"/>
          </a:effectRef>
          <a:fontRef idx="minor">
            <a:schemeClr val="dk1"/>
          </a:fontRef>
        </p:style>
        <p:txBody>
          <a:bodyPr wrap="square" lIns="248147" tIns="124073" rIns="248147" bIns="124073" rtlCol="0">
            <a:spAutoFit/>
          </a:bodyPr>
          <a:lstStyle/>
          <a:p>
            <a:pPr algn="just"/>
            <a:r>
              <a:rPr lang="en-GB" b="1" dirty="0">
                <a:latin typeface="Arial" panose="020B0604020202020204" pitchFamily="34" charset="0"/>
                <a:cs typeface="Arial" panose="020B0604020202020204" pitchFamily="34" charset="0"/>
              </a:rPr>
              <a:t>References</a:t>
            </a:r>
          </a:p>
          <a:p>
            <a:pPr marL="242533" indent="-242533" algn="just"/>
            <a:r>
              <a:rPr lang="en-GB" dirty="0" err="1">
                <a:latin typeface="Arial" panose="020B0604020202020204" pitchFamily="34" charset="0"/>
                <a:cs typeface="Arial" panose="020B0604020202020204" pitchFamily="34" charset="0"/>
              </a:rPr>
              <a:t>Farao</a:t>
            </a:r>
            <a:r>
              <a:rPr lang="en-GB" dirty="0">
                <a:latin typeface="Arial" panose="020B0604020202020204" pitchFamily="34" charset="0"/>
                <a:cs typeface="Arial" panose="020B0604020202020204" pitchFamily="34" charset="0"/>
              </a:rPr>
              <a:t>, J., Malila, B., Conrad, N., Mutsvangwa, T., </a:t>
            </a:r>
            <a:r>
              <a:rPr lang="en-GB" dirty="0" err="1">
                <a:latin typeface="Arial" panose="020B0604020202020204" pitchFamily="34" charset="0"/>
                <a:cs typeface="Arial" panose="020B0604020202020204" pitchFamily="34" charset="0"/>
              </a:rPr>
              <a:t>Rangaka</a:t>
            </a:r>
            <a:r>
              <a:rPr lang="en-GB" dirty="0">
                <a:latin typeface="Arial" panose="020B0604020202020204" pitchFamily="34" charset="0"/>
                <a:cs typeface="Arial" panose="020B0604020202020204" pitchFamily="34" charset="0"/>
              </a:rPr>
              <a:t>, M.X. and Douglas, T.S., 2020. A user-centred design framework for mHealth. </a:t>
            </a:r>
            <a:r>
              <a:rPr lang="en-GB" i="1" dirty="0" err="1">
                <a:latin typeface="Arial" panose="020B0604020202020204" pitchFamily="34" charset="0"/>
                <a:cs typeface="Arial" panose="020B0604020202020204" pitchFamily="34" charset="0"/>
              </a:rPr>
              <a:t>PloS</a:t>
            </a:r>
            <a:r>
              <a:rPr lang="en-GB" i="1" dirty="0">
                <a:latin typeface="Arial" panose="020B0604020202020204" pitchFamily="34" charset="0"/>
                <a:cs typeface="Arial" panose="020B0604020202020204" pitchFamily="34" charset="0"/>
              </a:rPr>
              <a:t> one</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15</a:t>
            </a:r>
            <a:r>
              <a:rPr lang="en-GB" dirty="0">
                <a:latin typeface="Arial" panose="020B0604020202020204" pitchFamily="34" charset="0"/>
                <a:cs typeface="Arial" panose="020B0604020202020204" pitchFamily="34" charset="0"/>
              </a:rPr>
              <a:t>(8), p.e0237910.</a:t>
            </a:r>
          </a:p>
          <a:p>
            <a:pPr marL="242533" indent="-242533" algn="just"/>
            <a:r>
              <a:rPr lang="en-GB" dirty="0" err="1">
                <a:latin typeface="Arial" panose="020B0604020202020204" pitchFamily="34" charset="0"/>
                <a:cs typeface="Arial" panose="020B0604020202020204" pitchFamily="34" charset="0"/>
              </a:rPr>
              <a:t>Gligorea</a:t>
            </a:r>
            <a:r>
              <a:rPr lang="en-GB" dirty="0">
                <a:latin typeface="Arial" panose="020B0604020202020204" pitchFamily="34" charset="0"/>
                <a:cs typeface="Arial" panose="020B0604020202020204" pitchFamily="34" charset="0"/>
              </a:rPr>
              <a:t>, I., </a:t>
            </a:r>
            <a:r>
              <a:rPr lang="en-GB" dirty="0" err="1">
                <a:latin typeface="Arial" panose="020B0604020202020204" pitchFamily="34" charset="0"/>
                <a:cs typeface="Arial" panose="020B0604020202020204" pitchFamily="34" charset="0"/>
              </a:rPr>
              <a:t>Cioca</a:t>
            </a:r>
            <a:r>
              <a:rPr lang="en-GB" dirty="0">
                <a:latin typeface="Arial" panose="020B0604020202020204" pitchFamily="34" charset="0"/>
                <a:cs typeface="Arial" panose="020B0604020202020204" pitchFamily="34" charset="0"/>
              </a:rPr>
              <a:t>, M., Oancea, R., Gorski, A.T., Gorski, H. and Tudorache, P., 2023. Adaptive learning using artificial intelligence in e-learning: A literature review. </a:t>
            </a:r>
            <a:r>
              <a:rPr lang="en-GB" i="1" dirty="0">
                <a:latin typeface="Arial" panose="020B0604020202020204" pitchFamily="34" charset="0"/>
                <a:cs typeface="Arial" panose="020B0604020202020204" pitchFamily="34" charset="0"/>
              </a:rPr>
              <a:t>Education Sciences</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13</a:t>
            </a:r>
            <a:r>
              <a:rPr lang="en-GB" dirty="0">
                <a:latin typeface="Arial" panose="020B0604020202020204" pitchFamily="34" charset="0"/>
                <a:cs typeface="Arial" panose="020B0604020202020204" pitchFamily="34" charset="0"/>
              </a:rPr>
              <a:t>(12), p.1216.</a:t>
            </a:r>
          </a:p>
          <a:p>
            <a:pPr marL="242533" indent="-242533" algn="just"/>
            <a:r>
              <a:rPr lang="en-GB" dirty="0">
                <a:latin typeface="Arial" panose="020B0604020202020204" pitchFamily="34" charset="0"/>
                <a:cs typeface="Arial" panose="020B0604020202020204" pitchFamily="34" charset="0"/>
              </a:rPr>
              <a:t>Grundy, Q., 2022. A review of the quality and impact of mobile health apps. </a:t>
            </a:r>
            <a:r>
              <a:rPr lang="en-GB" i="1" dirty="0">
                <a:latin typeface="Arial" panose="020B0604020202020204" pitchFamily="34" charset="0"/>
                <a:cs typeface="Arial" panose="020B0604020202020204" pitchFamily="34" charset="0"/>
              </a:rPr>
              <a:t>Annual review of public health</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43</a:t>
            </a:r>
            <a:r>
              <a:rPr lang="en-GB" dirty="0">
                <a:latin typeface="Arial" panose="020B0604020202020204" pitchFamily="34" charset="0"/>
                <a:cs typeface="Arial" panose="020B0604020202020204" pitchFamily="34" charset="0"/>
              </a:rPr>
              <a:t>(1), pp.117-134.</a:t>
            </a:r>
          </a:p>
          <a:p>
            <a:pPr marL="242533" indent="-242533" algn="just"/>
            <a:r>
              <a:rPr lang="en-GB" dirty="0">
                <a:latin typeface="Arial" panose="020B0604020202020204" pitchFamily="34" charset="0"/>
                <a:cs typeface="Arial" panose="020B0604020202020204" pitchFamily="34" charset="0"/>
              </a:rPr>
              <a:t>Huang, G., Chen, X. and Liao, C., 2025. AI-driven wearable bioelectronics in digital healthcare. </a:t>
            </a:r>
            <a:r>
              <a:rPr lang="en-GB" i="1" dirty="0">
                <a:latin typeface="Arial" panose="020B0604020202020204" pitchFamily="34" charset="0"/>
                <a:cs typeface="Arial" panose="020B0604020202020204" pitchFamily="34" charset="0"/>
              </a:rPr>
              <a:t>Biosensors</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15</a:t>
            </a:r>
            <a:r>
              <a:rPr lang="en-GB" dirty="0">
                <a:latin typeface="Arial" panose="020B0604020202020204" pitchFamily="34" charset="0"/>
                <a:cs typeface="Arial" panose="020B0604020202020204" pitchFamily="34" charset="0"/>
              </a:rPr>
              <a:t>(7), p.410.</a:t>
            </a:r>
          </a:p>
          <a:p>
            <a:pPr marL="242533" indent="-242533" algn="just"/>
            <a:r>
              <a:rPr lang="en-GB" dirty="0">
                <a:latin typeface="Arial" panose="020B0604020202020204" pitchFamily="34" charset="0"/>
                <a:cs typeface="Arial" panose="020B0604020202020204" pitchFamily="34" charset="0"/>
              </a:rPr>
              <a:t>Insight (2026). </a:t>
            </a:r>
            <a:r>
              <a:rPr lang="en-GB" i="1" dirty="0">
                <a:latin typeface="Arial" panose="020B0604020202020204" pitchFamily="34" charset="0"/>
                <a:cs typeface="Arial" panose="020B0604020202020204" pitchFamily="34" charset="0"/>
              </a:rPr>
              <a:t>AI in Aging and Elderly Care Market Report with Forecast 2026 to 2035.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2"/>
              </a:rPr>
              <a:t>https://www.insightaceanalytic.com/report/ai-in-aging-and-elderly-care-market/2696</a:t>
            </a:r>
            <a:r>
              <a:rPr lang="en-GB" dirty="0">
                <a:latin typeface="Arial" panose="020B0604020202020204" pitchFamily="34" charset="0"/>
                <a:cs typeface="Arial" panose="020B0604020202020204" pitchFamily="34" charset="0"/>
              </a:rPr>
              <a:t>. [Accessed on: 21.02.2026].</a:t>
            </a:r>
          </a:p>
          <a:p>
            <a:pPr marL="242533" indent="-242533" algn="just"/>
            <a:r>
              <a:rPr lang="en-GB" dirty="0" err="1">
                <a:latin typeface="Arial" panose="020B0604020202020204" pitchFamily="34" charset="0"/>
                <a:cs typeface="Arial" panose="020B0604020202020204" pitchFamily="34" charset="0"/>
              </a:rPr>
              <a:t>Jain.A</a:t>
            </a:r>
            <a:r>
              <a:rPr lang="en-GB" dirty="0">
                <a:latin typeface="Arial" panose="020B0604020202020204" pitchFamily="34" charset="0"/>
                <a:cs typeface="Arial" panose="020B0604020202020204" pitchFamily="34" charset="0"/>
              </a:rPr>
              <a:t>., (2026). </a:t>
            </a:r>
            <a:r>
              <a:rPr lang="en-GB" i="1" dirty="0">
                <a:latin typeface="Arial" panose="020B0604020202020204" pitchFamily="34" charset="0"/>
                <a:cs typeface="Arial" panose="020B0604020202020204" pitchFamily="34" charset="0"/>
              </a:rPr>
              <a:t>How Personalized Health Monitoring App Use AI and Predictive Analytics?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3"/>
              </a:rPr>
              <a:t>https://www.techaheadcorp.com/blog/personalized-health-monitoring-app-using-ai-and-predictive-analytics/</a:t>
            </a:r>
            <a:r>
              <a:rPr lang="en-GB" dirty="0">
                <a:latin typeface="Arial" panose="020B0604020202020204" pitchFamily="34" charset="0"/>
                <a:cs typeface="Arial" panose="020B0604020202020204" pitchFamily="34" charset="0"/>
              </a:rPr>
              <a:t>. [Accessed on: 21.02.2026].</a:t>
            </a:r>
          </a:p>
          <a:p>
            <a:pPr marL="242533" indent="-242533" algn="just"/>
            <a:r>
              <a:rPr lang="en-GB" dirty="0">
                <a:latin typeface="Arial" panose="020B0604020202020204" pitchFamily="34" charset="0"/>
                <a:cs typeface="Arial" panose="020B0604020202020204" pitchFamily="34" charset="0"/>
              </a:rPr>
              <a:t>Katz, M.E., </a:t>
            </a:r>
            <a:r>
              <a:rPr lang="en-GB" dirty="0" err="1">
                <a:latin typeface="Arial" panose="020B0604020202020204" pitchFamily="34" charset="0"/>
                <a:cs typeface="Arial" panose="020B0604020202020204" pitchFamily="34" charset="0"/>
              </a:rPr>
              <a:t>Mszar</a:t>
            </a:r>
            <a:r>
              <a:rPr lang="en-GB" dirty="0">
                <a:latin typeface="Arial" panose="020B0604020202020204" pitchFamily="34" charset="0"/>
                <a:cs typeface="Arial" panose="020B0604020202020204" pitchFamily="34" charset="0"/>
              </a:rPr>
              <a:t>, R., Grimshaw, A.A., Gunderson, C.G., Onuma, O.K., Lu, Y. and Spatz, E.S., 2024. Digital health interventions for hypertension management in US populations experiencing health disparities: a systematic review and meta-analysis. </a:t>
            </a:r>
            <a:r>
              <a:rPr lang="en-GB" i="1" dirty="0">
                <a:latin typeface="Arial" panose="020B0604020202020204" pitchFamily="34" charset="0"/>
                <a:cs typeface="Arial" panose="020B0604020202020204" pitchFamily="34" charset="0"/>
              </a:rPr>
              <a:t>JAMA Network open</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7</a:t>
            </a:r>
            <a:r>
              <a:rPr lang="en-GB" dirty="0">
                <a:latin typeface="Arial" panose="020B0604020202020204" pitchFamily="34" charset="0"/>
                <a:cs typeface="Arial" panose="020B0604020202020204" pitchFamily="34" charset="0"/>
              </a:rPr>
              <a:t>(2), p.e2356070.</a:t>
            </a:r>
          </a:p>
          <a:p>
            <a:pPr marL="242533" indent="-242533" algn="just"/>
            <a:r>
              <a:rPr lang="en-GB" dirty="0">
                <a:latin typeface="Arial" panose="020B0604020202020204" pitchFamily="34" charset="0"/>
                <a:cs typeface="Arial" panose="020B0604020202020204" pitchFamily="34" charset="0"/>
              </a:rPr>
              <a:t>Mair, J.L., Salamanca-Sanabria, A., Augsburger, M., Frese, B.F., Abend, S., Jakob, R., </a:t>
            </a:r>
            <a:r>
              <a:rPr lang="en-GB" dirty="0" err="1">
                <a:latin typeface="Arial" panose="020B0604020202020204" pitchFamily="34" charset="0"/>
                <a:cs typeface="Arial" panose="020B0604020202020204" pitchFamily="34" charset="0"/>
              </a:rPr>
              <a:t>Kowatsch</a:t>
            </a:r>
            <a:r>
              <a:rPr lang="en-GB" dirty="0">
                <a:latin typeface="Arial" panose="020B0604020202020204" pitchFamily="34" charset="0"/>
                <a:cs typeface="Arial" panose="020B0604020202020204" pitchFamily="34" charset="0"/>
              </a:rPr>
              <a:t>, T. and Haug, S., 2023. Effective </a:t>
            </a:r>
            <a:r>
              <a:rPr lang="en-GB" dirty="0" err="1">
                <a:latin typeface="Arial" panose="020B0604020202020204" pitchFamily="34" charset="0"/>
                <a:cs typeface="Arial" panose="020B0604020202020204" pitchFamily="34" charset="0"/>
              </a:rPr>
              <a:t>behavior</a:t>
            </a:r>
            <a:r>
              <a:rPr lang="en-GB" dirty="0">
                <a:latin typeface="Arial" panose="020B0604020202020204" pitchFamily="34" charset="0"/>
                <a:cs typeface="Arial" panose="020B0604020202020204" pitchFamily="34" charset="0"/>
              </a:rPr>
              <a:t> change techniques in digital health interventions for the prevention or management of noncommunicable diseases: an umbrella review. </a:t>
            </a:r>
            <a:r>
              <a:rPr lang="en-GB" i="1" dirty="0">
                <a:latin typeface="Arial" panose="020B0604020202020204" pitchFamily="34" charset="0"/>
                <a:cs typeface="Arial" panose="020B0604020202020204" pitchFamily="34" charset="0"/>
              </a:rPr>
              <a:t>Annals of </a:t>
            </a:r>
            <a:r>
              <a:rPr lang="en-GB" i="1" dirty="0" err="1">
                <a:latin typeface="Arial" panose="020B0604020202020204" pitchFamily="34" charset="0"/>
                <a:cs typeface="Arial" panose="020B0604020202020204" pitchFamily="34" charset="0"/>
              </a:rPr>
              <a:t>Behavioral</a:t>
            </a:r>
            <a:r>
              <a:rPr lang="en-GB" i="1" dirty="0">
                <a:latin typeface="Arial" panose="020B0604020202020204" pitchFamily="34" charset="0"/>
                <a:cs typeface="Arial" panose="020B0604020202020204" pitchFamily="34" charset="0"/>
              </a:rPr>
              <a:t> Medicine</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57</a:t>
            </a:r>
            <a:r>
              <a:rPr lang="en-GB" dirty="0">
                <a:latin typeface="Arial" panose="020B0604020202020204" pitchFamily="34" charset="0"/>
                <a:cs typeface="Arial" panose="020B0604020202020204" pitchFamily="34" charset="0"/>
              </a:rPr>
              <a:t>(10), pp.817-835.</a:t>
            </a:r>
          </a:p>
          <a:p>
            <a:pPr marL="242533" indent="-242533" algn="just"/>
            <a:r>
              <a:rPr lang="en-GB" dirty="0">
                <a:latin typeface="Arial" panose="020B0604020202020204" pitchFamily="34" charset="0"/>
                <a:cs typeface="Arial" panose="020B0604020202020204" pitchFamily="34" charset="0"/>
              </a:rPr>
              <a:t>Malloy, J., Partridge, S.R., Kemper, J.A., Braakhuis, A. and Roy, R., 2023. Co-design of digital health interventions with young people: A scoping review. </a:t>
            </a:r>
            <a:r>
              <a:rPr lang="en-GB" i="1" dirty="0">
                <a:latin typeface="Arial" panose="020B0604020202020204" pitchFamily="34" charset="0"/>
                <a:cs typeface="Arial" panose="020B0604020202020204" pitchFamily="34" charset="0"/>
              </a:rPr>
              <a:t>Digital Health</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9</a:t>
            </a:r>
            <a:r>
              <a:rPr lang="en-GB" dirty="0">
                <a:latin typeface="Arial" panose="020B0604020202020204" pitchFamily="34" charset="0"/>
                <a:cs typeface="Arial" panose="020B0604020202020204" pitchFamily="34" charset="0"/>
              </a:rPr>
              <a:t>, p.20552076231219117.</a:t>
            </a:r>
          </a:p>
          <a:p>
            <a:pPr marL="242533" indent="-242533" algn="just"/>
            <a:r>
              <a:rPr lang="en-GB" dirty="0">
                <a:latin typeface="Arial" panose="020B0604020202020204" pitchFamily="34" charset="0"/>
                <a:cs typeface="Arial" panose="020B0604020202020204" pitchFamily="34" charset="0"/>
              </a:rPr>
              <a:t>Michie, S., Van Stralen, M.M. and West, R., 2011. The behaviour change wheel: a new method for characterising and designing behaviour change interventions. </a:t>
            </a:r>
            <a:r>
              <a:rPr lang="en-GB" i="1" dirty="0">
                <a:latin typeface="Arial" panose="020B0604020202020204" pitchFamily="34" charset="0"/>
                <a:cs typeface="Arial" panose="020B0604020202020204" pitchFamily="34" charset="0"/>
              </a:rPr>
              <a:t>Implementation science</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6</a:t>
            </a:r>
            <a:r>
              <a:rPr lang="en-GB" dirty="0">
                <a:latin typeface="Arial" panose="020B0604020202020204" pitchFamily="34" charset="0"/>
                <a:cs typeface="Arial" panose="020B0604020202020204" pitchFamily="34" charset="0"/>
              </a:rPr>
              <a:t>(1), p.42.</a:t>
            </a:r>
          </a:p>
          <a:p>
            <a:pPr marL="242533" indent="-242533" algn="just"/>
            <a:r>
              <a:rPr lang="en-GB" dirty="0">
                <a:latin typeface="Arial" panose="020B0604020202020204" pitchFamily="34" charset="0"/>
                <a:cs typeface="Arial" panose="020B0604020202020204" pitchFamily="34" charset="0"/>
              </a:rPr>
              <a:t>Nifty (2026). Available at: </a:t>
            </a:r>
            <a:r>
              <a:rPr lang="en-GB" dirty="0">
                <a:latin typeface="Arial" panose="020B0604020202020204" pitchFamily="34" charset="0"/>
                <a:cs typeface="Arial" panose="020B0604020202020204" pitchFamily="34" charset="0"/>
                <a:hlinkClick r:id="rId4"/>
              </a:rPr>
              <a:t>https://niftyhms.com/blog/ai-health-companion-for-personalized-healthcare-in-2024/</a:t>
            </a:r>
            <a:r>
              <a:rPr lang="en-GB" dirty="0">
                <a:latin typeface="Arial" panose="020B0604020202020204" pitchFamily="34" charset="0"/>
                <a:cs typeface="Arial" panose="020B0604020202020204" pitchFamily="34" charset="0"/>
              </a:rPr>
              <a:t>. [Accessed on: 21.02.2026].</a:t>
            </a:r>
          </a:p>
          <a:p>
            <a:pPr marL="242533" indent="-242533" algn="just"/>
            <a:r>
              <a:rPr lang="en-GB" dirty="0">
                <a:latin typeface="Arial" panose="020B0604020202020204" pitchFamily="34" charset="0"/>
                <a:cs typeface="Arial" panose="020B0604020202020204" pitchFamily="34" charset="0"/>
              </a:rPr>
              <a:t>OECD (2026). </a:t>
            </a:r>
            <a:r>
              <a:rPr lang="en-GB" i="1" dirty="0">
                <a:latin typeface="Arial" panose="020B0604020202020204" pitchFamily="34" charset="0"/>
                <a:cs typeface="Arial" panose="020B0604020202020204" pitchFamily="34" charset="0"/>
              </a:rPr>
              <a:t>Health in the 21st Century. </a:t>
            </a:r>
            <a:r>
              <a:rPr lang="en-GB" dirty="0">
                <a:latin typeface="Arial" panose="020B0604020202020204" pitchFamily="34" charset="0"/>
                <a:cs typeface="Arial" panose="020B0604020202020204" pitchFamily="34" charset="0"/>
              </a:rPr>
              <a:t>Available at: </a:t>
            </a:r>
            <a:r>
              <a:rPr lang="en-GB" dirty="0">
                <a:latin typeface="Arial" panose="020B0604020202020204" pitchFamily="34" charset="0"/>
                <a:cs typeface="Arial" panose="020B0604020202020204" pitchFamily="34" charset="0"/>
                <a:hlinkClick r:id="rId5"/>
              </a:rPr>
              <a:t>https://www.oecd.org/en/publications/health-in-the-21st-century_e3b23f8e-en.html</a:t>
            </a:r>
            <a:r>
              <a:rPr lang="en-GB" dirty="0">
                <a:latin typeface="Arial" panose="020B0604020202020204" pitchFamily="34" charset="0"/>
                <a:cs typeface="Arial" panose="020B0604020202020204" pitchFamily="34" charset="0"/>
              </a:rPr>
              <a:t>. [Accessed on: 21.02.2026].</a:t>
            </a:r>
          </a:p>
          <a:p>
            <a:pPr marL="242533" indent="-242533" algn="just"/>
            <a:r>
              <a:rPr lang="en-GB" dirty="0">
                <a:latin typeface="Arial" panose="020B0604020202020204" pitchFamily="34" charset="0"/>
                <a:cs typeface="Arial" panose="020B0604020202020204" pitchFamily="34" charset="0"/>
              </a:rPr>
              <a:t>Pelly, M., Fatehi, F., Liew, D. and Verdejo-Garcia, A., 2023. Novel behaviour change frameworks for digital health interventions: A critical review. </a:t>
            </a:r>
            <a:r>
              <a:rPr lang="en-GB" i="1" dirty="0">
                <a:latin typeface="Arial" panose="020B0604020202020204" pitchFamily="34" charset="0"/>
                <a:cs typeface="Arial" panose="020B0604020202020204" pitchFamily="34" charset="0"/>
              </a:rPr>
              <a:t>Journal of Health Psychology</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28</a:t>
            </a:r>
            <a:r>
              <a:rPr lang="en-GB" dirty="0">
                <a:latin typeface="Arial" panose="020B0604020202020204" pitchFamily="34" charset="0"/>
                <a:cs typeface="Arial" panose="020B0604020202020204" pitchFamily="34" charset="0"/>
              </a:rPr>
              <a:t>(10), pp.970-983.</a:t>
            </a:r>
          </a:p>
          <a:p>
            <a:pPr marL="242533" indent="-242533" algn="just"/>
            <a:r>
              <a:rPr lang="en-GB" dirty="0">
                <a:latin typeface="Arial" panose="020B0604020202020204" pitchFamily="34" charset="0"/>
                <a:cs typeface="Arial" panose="020B0604020202020204" pitchFamily="34" charset="0"/>
              </a:rPr>
              <a:t>Rowe, J.P. and Lester, J.C., 2020. Artificial intelligence for personalized preventive adolescent healthcare. </a:t>
            </a:r>
            <a:r>
              <a:rPr lang="en-GB" i="1" dirty="0">
                <a:latin typeface="Arial" panose="020B0604020202020204" pitchFamily="34" charset="0"/>
                <a:cs typeface="Arial" panose="020B0604020202020204" pitchFamily="34" charset="0"/>
              </a:rPr>
              <a:t>Journal of Adolescent Health</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67</a:t>
            </a:r>
            <a:r>
              <a:rPr lang="en-GB" dirty="0">
                <a:latin typeface="Arial" panose="020B0604020202020204" pitchFamily="34" charset="0"/>
                <a:cs typeface="Arial" panose="020B0604020202020204" pitchFamily="34" charset="0"/>
              </a:rPr>
              <a:t>(2), pp.S52-S58.</a:t>
            </a:r>
          </a:p>
          <a:p>
            <a:pPr marL="242533" indent="-242533" algn="just"/>
            <a:r>
              <a:rPr lang="en-GB" dirty="0">
                <a:latin typeface="Arial" panose="020B0604020202020204" pitchFamily="34" charset="0"/>
                <a:cs typeface="Arial" panose="020B0604020202020204" pitchFamily="34" charset="0"/>
              </a:rPr>
              <a:t>Stevens, S., Gallagher, S., Andrews, T., Ashall-Payne, L., Humphreys, L. and Leigh, S., 2022. The effectiveness of digital health technologies for patients with diabetes mellitus: a systematic review. </a:t>
            </a:r>
            <a:r>
              <a:rPr lang="en-GB" i="1" dirty="0">
                <a:latin typeface="Arial" panose="020B0604020202020204" pitchFamily="34" charset="0"/>
                <a:cs typeface="Arial" panose="020B0604020202020204" pitchFamily="34" charset="0"/>
              </a:rPr>
              <a:t>Frontiers in Clinical Diabetes and Healthcare</a:t>
            </a:r>
            <a:r>
              <a:rPr lang="en-GB" dirty="0">
                <a:latin typeface="Arial" panose="020B0604020202020204" pitchFamily="34" charset="0"/>
                <a:cs typeface="Arial" panose="020B0604020202020204" pitchFamily="34" charset="0"/>
              </a:rPr>
              <a:t>, </a:t>
            </a:r>
            <a:r>
              <a:rPr lang="en-GB" i="1" dirty="0">
                <a:latin typeface="Arial" panose="020B0604020202020204" pitchFamily="34" charset="0"/>
                <a:cs typeface="Arial" panose="020B0604020202020204" pitchFamily="34" charset="0"/>
              </a:rPr>
              <a:t>3</a:t>
            </a:r>
            <a:r>
              <a:rPr lang="en-GB" dirty="0">
                <a:latin typeface="Arial" panose="020B0604020202020204" pitchFamily="34" charset="0"/>
                <a:cs typeface="Arial" panose="020B0604020202020204" pitchFamily="34" charset="0"/>
              </a:rPr>
              <a:t>, p.936752.</a:t>
            </a:r>
          </a:p>
          <a:p>
            <a:pPr marL="242533" indent="-242533" algn="just"/>
            <a:r>
              <a:rPr lang="en-GB" dirty="0">
                <a:latin typeface="Arial" panose="020B0604020202020204" pitchFamily="34" charset="0"/>
                <a:cs typeface="Arial" panose="020B0604020202020204" pitchFamily="34" charset="0"/>
              </a:rPr>
              <a:t>Topol, E., 2019. </a:t>
            </a:r>
            <a:r>
              <a:rPr lang="en-GB" i="1" dirty="0">
                <a:latin typeface="Arial" panose="020B0604020202020204" pitchFamily="34" charset="0"/>
                <a:cs typeface="Arial" panose="020B0604020202020204" pitchFamily="34" charset="0"/>
              </a:rPr>
              <a:t>Deep medicine: how artificial intelligence can make healthcare human again</a:t>
            </a:r>
            <a:r>
              <a:rPr lang="en-GB" dirty="0">
                <a:latin typeface="Arial" panose="020B0604020202020204" pitchFamily="34" charset="0"/>
                <a:cs typeface="Arial" panose="020B0604020202020204" pitchFamily="34" charset="0"/>
              </a:rPr>
              <a:t>. Hachette UK.</a:t>
            </a:r>
          </a:p>
          <a:p>
            <a:pPr marL="242533" indent="-242533" algn="just"/>
            <a:r>
              <a:rPr lang="en-GB" dirty="0">
                <a:latin typeface="Arial" panose="020B0604020202020204" pitchFamily="34" charset="0"/>
                <a:cs typeface="Arial" panose="020B0604020202020204" pitchFamily="34" charset="0"/>
              </a:rPr>
              <a:t>Venger, A.L. and </a:t>
            </a:r>
            <a:r>
              <a:rPr lang="en-GB" dirty="0" err="1">
                <a:latin typeface="Arial" panose="020B0604020202020204" pitchFamily="34" charset="0"/>
                <a:cs typeface="Arial" panose="020B0604020202020204" pitchFamily="34" charset="0"/>
              </a:rPr>
              <a:t>Dozortsev</a:t>
            </a:r>
            <a:r>
              <a:rPr lang="en-GB" dirty="0">
                <a:latin typeface="Arial" panose="020B0604020202020204" pitchFamily="34" charset="0"/>
                <a:cs typeface="Arial" panose="020B0604020202020204" pitchFamily="34" charset="0"/>
              </a:rPr>
              <a:t>, V.M., 2023. Trust in artificial intelligence: </a:t>
            </a:r>
            <a:r>
              <a:rPr lang="en-GB" dirty="0" err="1">
                <a:latin typeface="Arial" panose="020B0604020202020204" pitchFamily="34" charset="0"/>
                <a:cs typeface="Arial" panose="020B0604020202020204" pitchFamily="34" charset="0"/>
              </a:rPr>
              <a:t>modeling</a:t>
            </a:r>
            <a:r>
              <a:rPr lang="en-GB" dirty="0">
                <a:latin typeface="Arial" panose="020B0604020202020204" pitchFamily="34" charset="0"/>
                <a:cs typeface="Arial" panose="020B0604020202020204" pitchFamily="34" charset="0"/>
              </a:rPr>
              <a:t> the decision making of human operators in highly dangerous situations. Mathematics, 11(24), p.4956.</a:t>
            </a:r>
          </a:p>
        </p:txBody>
      </p:sp>
      <p:pic>
        <p:nvPicPr>
          <p:cNvPr id="1028" name="Picture 4">
            <a:extLst>
              <a:ext uri="{FF2B5EF4-FFF2-40B4-BE49-F238E27FC236}">
                <a16:creationId xmlns:a16="http://schemas.microsoft.com/office/drawing/2014/main" id="{A5A62211-C0B8-2740-ED67-D9169D9EA1B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5984199" y="3398006"/>
            <a:ext cx="4199187" cy="94424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65CD081E-5B5D-16C2-2827-3829DCF80BA4}"/>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 y="20856449"/>
            <a:ext cx="9266018" cy="530503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pic>
        <p:nvPicPr>
          <p:cNvPr id="1038" name="Picture 14" descr="Frontiers | Optimizing Healthcare Through Digital Health and Wellness  Solutions to Meet the Needs of Patients With Chronic Disease During the  COVID-19 Era">
            <a:extLst>
              <a:ext uri="{FF2B5EF4-FFF2-40B4-BE49-F238E27FC236}">
                <a16:creationId xmlns:a16="http://schemas.microsoft.com/office/drawing/2014/main" id="{90BC696F-7E71-7C35-D00F-31155450BD1C}"/>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0" y="26080403"/>
            <a:ext cx="9266018" cy="732943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9321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61</TotalTime>
  <Words>2702</Words>
  <Application>Microsoft Office PowerPoint</Application>
  <PresentationFormat>Custom</PresentationFormat>
  <Paragraphs>36</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Aptos</vt:lpstr>
      <vt:lpstr>Aptos Display</vt:lpstr>
      <vt:lpstr>Arial</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Isha Patel</cp:lastModifiedBy>
  <cp:revision>3</cp:revision>
  <dcterms:created xsi:type="dcterms:W3CDTF">2026-02-24T05:46:26Z</dcterms:created>
  <dcterms:modified xsi:type="dcterms:W3CDTF">2026-03-06T09:15:38Z</dcterms:modified>
</cp:coreProperties>
</file>