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8" r:id="rId2"/>
    <p:sldId id="276" r:id="rId3"/>
    <p:sldId id="259" r:id="rId4"/>
    <p:sldId id="260" r:id="rId5"/>
    <p:sldId id="262" r:id="rId6"/>
    <p:sldId id="264" r:id="rId7"/>
    <p:sldId id="277" r:id="rId8"/>
    <p:sldId id="265" r:id="rId9"/>
    <p:sldId id="266" r:id="rId10"/>
    <p:sldId id="268" r:id="rId11"/>
    <p:sldId id="267"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31B5EC-2D9D-4C6A-9B1D-C56562B1FAF4}" v="357" dt="2023-12-04T11:49:10.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86" autoAdjust="0"/>
    <p:restoredTop sz="73512" autoAdjust="0"/>
  </p:normalViewPr>
  <p:slideViewPr>
    <p:cSldViewPr snapToGrid="0">
      <p:cViewPr>
        <p:scale>
          <a:sx n="50" d="100"/>
          <a:sy n="50" d="100"/>
        </p:scale>
        <p:origin x="1156" y="1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r>
              <a:rPr lang="en-GB" u="sng" dirty="0"/>
              <a:t>Percentage of international </a:t>
            </a:r>
            <a:r>
              <a:rPr lang="en-GB" u="sng" dirty="0" err="1"/>
              <a:t>womens</a:t>
            </a:r>
            <a:r>
              <a:rPr lang="en-GB" u="sng" dirty="0"/>
              <a:t> field hockey managers who are male/female (Top 20 teams) </a:t>
            </a:r>
          </a:p>
          <a:p>
            <a:pPr>
              <a:defRPr/>
            </a:pPr>
            <a:endParaRPr lang="en-GB" u="sng" dirty="0"/>
          </a:p>
          <a:p>
            <a:pPr>
              <a:defRPr/>
            </a:pPr>
            <a:r>
              <a:rPr lang="en-GB" u="none" dirty="0"/>
              <a:t>Figure</a:t>
            </a:r>
            <a:r>
              <a:rPr lang="en-GB" u="none" baseline="0" dirty="0"/>
              <a:t> 1</a:t>
            </a:r>
            <a:endParaRPr lang="en-GB" u="none" dirty="0"/>
          </a:p>
        </c:rich>
      </c:tx>
      <c:overlay val="0"/>
      <c:spPr>
        <a:noFill/>
        <a:ln>
          <a:noFill/>
        </a:ln>
        <a:effectLst/>
      </c:spPr>
      <c:txPr>
        <a:bodyPr rot="0" spcFirstLastPara="1" vertOverflow="ellipsis" vert="horz" wrap="square" anchor="ctr" anchorCtr="1"/>
        <a:lstStyle/>
        <a:p>
          <a:pPr>
            <a:defRPr sz="1400"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4DEF-45F4-8523-6664ACA0C3EB}"/>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4DEF-45F4-8523-6664ACA0C3EB}"/>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4DEF-45F4-8523-6664ACA0C3EB}"/>
              </c:ext>
            </c:extLst>
          </c:dPt>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Sheet1!$B$2:$B$4</c:f>
              <c:strCache>
                <c:ptCount val="3"/>
                <c:pt idx="0">
                  <c:v>Percentage of international womens field hockey managers who are male/female (Top 20 teams)</c:v>
                </c:pt>
                <c:pt idx="1">
                  <c:v>Male </c:v>
                </c:pt>
                <c:pt idx="2">
                  <c:v>Female</c:v>
                </c:pt>
              </c:strCache>
            </c:strRef>
          </c:cat>
          <c:val>
            <c:numRef>
              <c:f>Sheet1!$C$2:$C$4</c:f>
              <c:numCache>
                <c:formatCode>General</c:formatCode>
                <c:ptCount val="3"/>
                <c:pt idx="1">
                  <c:v>16</c:v>
                </c:pt>
                <c:pt idx="2">
                  <c:v>4</c:v>
                </c:pt>
              </c:numCache>
            </c:numRef>
          </c:val>
          <c:extLst>
            <c:ext xmlns:c16="http://schemas.microsoft.com/office/drawing/2014/chart" uri="{C3380CC4-5D6E-409C-BE32-E72D297353CC}">
              <c16:uniqueId val="{00000006-4DEF-45F4-8523-6664ACA0C3EB}"/>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57150">
      <a:solidFill>
        <a:schemeClr val="tx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D44C9A-629C-42C4-8C92-B11EF0326B37}"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D772D162-94A7-4E46-9AE4-288D0B7783EE}">
      <dgm:prSet/>
      <dgm:spPr/>
      <dgm:t>
        <a:bodyPr/>
        <a:lstStyle/>
        <a:p>
          <a:r>
            <a:rPr lang="en-GB" b="1" dirty="0"/>
            <a:t>The women's side of hockey is often referred to as an alternative to the ‘proper’ men's game due to the minimised contact seen in comparison. </a:t>
          </a:r>
          <a:endParaRPr lang="en-US" b="1" dirty="0"/>
        </a:p>
      </dgm:t>
    </dgm:pt>
    <dgm:pt modelId="{ED0FF79F-3A15-4D67-A658-5C4EB553B4AC}" type="parTrans" cxnId="{3A9AAB23-6989-44D9-84D3-7C7C9FE7E0AE}">
      <dgm:prSet/>
      <dgm:spPr/>
      <dgm:t>
        <a:bodyPr/>
        <a:lstStyle/>
        <a:p>
          <a:endParaRPr lang="en-US"/>
        </a:p>
      </dgm:t>
    </dgm:pt>
    <dgm:pt modelId="{2C934274-E012-49EC-9802-1AF6002BCF5C}" type="sibTrans" cxnId="{3A9AAB23-6989-44D9-84D3-7C7C9FE7E0AE}">
      <dgm:prSet/>
      <dgm:spPr/>
      <dgm:t>
        <a:bodyPr/>
        <a:lstStyle/>
        <a:p>
          <a:endParaRPr lang="en-US"/>
        </a:p>
      </dgm:t>
    </dgm:pt>
    <dgm:pt modelId="{2655E534-8F1C-47BF-96B3-B0D318CE385C}">
      <dgm:prSet/>
      <dgm:spPr/>
      <dgm:t>
        <a:bodyPr/>
        <a:lstStyle/>
        <a:p>
          <a:r>
            <a:rPr lang="en-GB" b="1" dirty="0"/>
            <a:t>Negative connotations surrounding women's hockey harm the opportunities women have to progress to leadership positions within the men’s game (Theberge, 2003).</a:t>
          </a:r>
          <a:endParaRPr lang="en-US" b="1" dirty="0"/>
        </a:p>
      </dgm:t>
    </dgm:pt>
    <dgm:pt modelId="{0BA9A49D-296B-4A05-B394-35A0322E56AE}" type="parTrans" cxnId="{F0BA1262-5463-4B35-AD66-DC26FED1AD3F}">
      <dgm:prSet/>
      <dgm:spPr/>
      <dgm:t>
        <a:bodyPr/>
        <a:lstStyle/>
        <a:p>
          <a:endParaRPr lang="en-US"/>
        </a:p>
      </dgm:t>
    </dgm:pt>
    <dgm:pt modelId="{DE52302F-7586-448D-B5B8-F99F65DDCA4E}" type="sibTrans" cxnId="{F0BA1262-5463-4B35-AD66-DC26FED1AD3F}">
      <dgm:prSet/>
      <dgm:spPr/>
      <dgm:t>
        <a:bodyPr/>
        <a:lstStyle/>
        <a:p>
          <a:endParaRPr lang="en-US"/>
        </a:p>
      </dgm:t>
    </dgm:pt>
    <dgm:pt modelId="{52D5CE02-BED1-4082-A245-B6BA61B67BC4}">
      <dgm:prSet/>
      <dgm:spPr/>
      <dgm:t>
        <a:bodyPr/>
        <a:lstStyle/>
        <a:p>
          <a:r>
            <a:rPr lang="en-GB" b="1" dirty="0"/>
            <a:t>Societal expectations favour male characteristics in leadership.</a:t>
          </a:r>
          <a:endParaRPr lang="en-US" b="1" dirty="0"/>
        </a:p>
      </dgm:t>
    </dgm:pt>
    <dgm:pt modelId="{66455368-8CDF-4775-AED2-16A71AD04FAB}" type="parTrans" cxnId="{E2A750F3-661C-4500-A916-CC2677F12621}">
      <dgm:prSet/>
      <dgm:spPr/>
      <dgm:t>
        <a:bodyPr/>
        <a:lstStyle/>
        <a:p>
          <a:endParaRPr lang="en-US"/>
        </a:p>
      </dgm:t>
    </dgm:pt>
    <dgm:pt modelId="{FD34A6C2-4F17-438F-A22D-EAF5B3B63614}" type="sibTrans" cxnId="{E2A750F3-661C-4500-A916-CC2677F12621}">
      <dgm:prSet/>
      <dgm:spPr/>
      <dgm:t>
        <a:bodyPr/>
        <a:lstStyle/>
        <a:p>
          <a:endParaRPr lang="en-US"/>
        </a:p>
      </dgm:t>
    </dgm:pt>
    <dgm:pt modelId="{105F5796-A631-4E55-90D0-1434E03E1EBB}">
      <dgm:prSet/>
      <dgm:spPr/>
      <dgm:t>
        <a:bodyPr/>
        <a:lstStyle/>
        <a:p>
          <a:r>
            <a:rPr lang="en-GB" b="1" dirty="0"/>
            <a:t>Modern-day leadership has highlighted a need for emotional intelligence within leadership; naturally, women are more likely to have a higher level over men.</a:t>
          </a:r>
          <a:endParaRPr lang="en-US" b="1" dirty="0"/>
        </a:p>
      </dgm:t>
    </dgm:pt>
    <dgm:pt modelId="{5F7A041E-05C2-4832-BFE4-40663CB95CA8}" type="parTrans" cxnId="{F236B6C8-CC7D-49C9-9D63-2F5CAF9AF80B}">
      <dgm:prSet/>
      <dgm:spPr/>
      <dgm:t>
        <a:bodyPr/>
        <a:lstStyle/>
        <a:p>
          <a:endParaRPr lang="en-US"/>
        </a:p>
      </dgm:t>
    </dgm:pt>
    <dgm:pt modelId="{0739098F-A4CC-4412-891E-64A630EE0C7C}" type="sibTrans" cxnId="{F236B6C8-CC7D-49C9-9D63-2F5CAF9AF80B}">
      <dgm:prSet/>
      <dgm:spPr/>
      <dgm:t>
        <a:bodyPr/>
        <a:lstStyle/>
        <a:p>
          <a:endParaRPr lang="en-US"/>
        </a:p>
      </dgm:t>
    </dgm:pt>
    <dgm:pt modelId="{F333C402-3CA6-4B54-99E0-5BDDE2D4561D}" type="pres">
      <dgm:prSet presAssocID="{B7D44C9A-629C-42C4-8C92-B11EF0326B37}" presName="diagram" presStyleCnt="0">
        <dgm:presLayoutVars>
          <dgm:dir/>
          <dgm:resizeHandles val="exact"/>
        </dgm:presLayoutVars>
      </dgm:prSet>
      <dgm:spPr/>
    </dgm:pt>
    <dgm:pt modelId="{CC2D4458-A6B6-491D-8413-BB82F5EDE3DD}" type="pres">
      <dgm:prSet presAssocID="{D772D162-94A7-4E46-9AE4-288D0B7783EE}" presName="node" presStyleLbl="node1" presStyleIdx="0" presStyleCnt="4">
        <dgm:presLayoutVars>
          <dgm:bulletEnabled val="1"/>
        </dgm:presLayoutVars>
      </dgm:prSet>
      <dgm:spPr/>
    </dgm:pt>
    <dgm:pt modelId="{6F12934E-0562-44C3-AFF5-0A0DF2D9D2A3}" type="pres">
      <dgm:prSet presAssocID="{2C934274-E012-49EC-9802-1AF6002BCF5C}" presName="sibTrans" presStyleLbl="sibTrans2D1" presStyleIdx="0" presStyleCnt="3"/>
      <dgm:spPr/>
    </dgm:pt>
    <dgm:pt modelId="{DA99F472-7D71-4A9D-A41F-C365560BEFD1}" type="pres">
      <dgm:prSet presAssocID="{2C934274-E012-49EC-9802-1AF6002BCF5C}" presName="connectorText" presStyleLbl="sibTrans2D1" presStyleIdx="0" presStyleCnt="3"/>
      <dgm:spPr/>
    </dgm:pt>
    <dgm:pt modelId="{43C170BB-F7AA-4CC3-9970-401C9D997734}" type="pres">
      <dgm:prSet presAssocID="{2655E534-8F1C-47BF-96B3-B0D318CE385C}" presName="node" presStyleLbl="node1" presStyleIdx="1" presStyleCnt="4">
        <dgm:presLayoutVars>
          <dgm:bulletEnabled val="1"/>
        </dgm:presLayoutVars>
      </dgm:prSet>
      <dgm:spPr/>
    </dgm:pt>
    <dgm:pt modelId="{5A6202C8-F6F3-4A3C-906B-EF6F657C68D9}" type="pres">
      <dgm:prSet presAssocID="{DE52302F-7586-448D-B5B8-F99F65DDCA4E}" presName="sibTrans" presStyleLbl="sibTrans2D1" presStyleIdx="1" presStyleCnt="3"/>
      <dgm:spPr/>
    </dgm:pt>
    <dgm:pt modelId="{3C4F3C65-91DC-4F09-A990-386F07DCDE2D}" type="pres">
      <dgm:prSet presAssocID="{DE52302F-7586-448D-B5B8-F99F65DDCA4E}" presName="connectorText" presStyleLbl="sibTrans2D1" presStyleIdx="1" presStyleCnt="3"/>
      <dgm:spPr/>
    </dgm:pt>
    <dgm:pt modelId="{3F1AC584-3570-4516-9AD7-47A8B1147CAD}" type="pres">
      <dgm:prSet presAssocID="{52D5CE02-BED1-4082-A245-B6BA61B67BC4}" presName="node" presStyleLbl="node1" presStyleIdx="2" presStyleCnt="4">
        <dgm:presLayoutVars>
          <dgm:bulletEnabled val="1"/>
        </dgm:presLayoutVars>
      </dgm:prSet>
      <dgm:spPr/>
    </dgm:pt>
    <dgm:pt modelId="{4481D16A-56CD-4E1C-9F67-24F06FCC0B4A}" type="pres">
      <dgm:prSet presAssocID="{FD34A6C2-4F17-438F-A22D-EAF5B3B63614}" presName="sibTrans" presStyleLbl="sibTrans2D1" presStyleIdx="2" presStyleCnt="3"/>
      <dgm:spPr/>
    </dgm:pt>
    <dgm:pt modelId="{E67863A4-C387-4756-A931-5CB7C5140345}" type="pres">
      <dgm:prSet presAssocID="{FD34A6C2-4F17-438F-A22D-EAF5B3B63614}" presName="connectorText" presStyleLbl="sibTrans2D1" presStyleIdx="2" presStyleCnt="3"/>
      <dgm:spPr/>
    </dgm:pt>
    <dgm:pt modelId="{0234DEE1-58BF-4350-903E-A06A0E18949A}" type="pres">
      <dgm:prSet presAssocID="{105F5796-A631-4E55-90D0-1434E03E1EBB}" presName="node" presStyleLbl="node1" presStyleIdx="3" presStyleCnt="4">
        <dgm:presLayoutVars>
          <dgm:bulletEnabled val="1"/>
        </dgm:presLayoutVars>
      </dgm:prSet>
      <dgm:spPr/>
    </dgm:pt>
  </dgm:ptLst>
  <dgm:cxnLst>
    <dgm:cxn modelId="{6375B71A-C3F7-41EC-BC18-AB8C2E95AD0C}" type="presOf" srcId="{B7D44C9A-629C-42C4-8C92-B11EF0326B37}" destId="{F333C402-3CA6-4B54-99E0-5BDDE2D4561D}" srcOrd="0" destOrd="0" presId="urn:microsoft.com/office/officeart/2005/8/layout/process5"/>
    <dgm:cxn modelId="{3A9AAB23-6989-44D9-84D3-7C7C9FE7E0AE}" srcId="{B7D44C9A-629C-42C4-8C92-B11EF0326B37}" destId="{D772D162-94A7-4E46-9AE4-288D0B7783EE}" srcOrd="0" destOrd="0" parTransId="{ED0FF79F-3A15-4D67-A658-5C4EB553B4AC}" sibTransId="{2C934274-E012-49EC-9802-1AF6002BCF5C}"/>
    <dgm:cxn modelId="{F0BA1262-5463-4B35-AD66-DC26FED1AD3F}" srcId="{B7D44C9A-629C-42C4-8C92-B11EF0326B37}" destId="{2655E534-8F1C-47BF-96B3-B0D318CE385C}" srcOrd="1" destOrd="0" parTransId="{0BA9A49D-296B-4A05-B394-35A0322E56AE}" sibTransId="{DE52302F-7586-448D-B5B8-F99F65DDCA4E}"/>
    <dgm:cxn modelId="{B4B21843-0352-477E-9452-B37A9A3C497F}" type="presOf" srcId="{D772D162-94A7-4E46-9AE4-288D0B7783EE}" destId="{CC2D4458-A6B6-491D-8413-BB82F5EDE3DD}" srcOrd="0" destOrd="0" presId="urn:microsoft.com/office/officeart/2005/8/layout/process5"/>
    <dgm:cxn modelId="{5C4DDB4C-1328-4B3E-A11E-31FCEDB07AC0}" type="presOf" srcId="{DE52302F-7586-448D-B5B8-F99F65DDCA4E}" destId="{3C4F3C65-91DC-4F09-A990-386F07DCDE2D}" srcOrd="1" destOrd="0" presId="urn:microsoft.com/office/officeart/2005/8/layout/process5"/>
    <dgm:cxn modelId="{03A3FA73-B139-4F03-BF00-397A54699E78}" type="presOf" srcId="{2C934274-E012-49EC-9802-1AF6002BCF5C}" destId="{DA99F472-7D71-4A9D-A41F-C365560BEFD1}" srcOrd="1" destOrd="0" presId="urn:microsoft.com/office/officeart/2005/8/layout/process5"/>
    <dgm:cxn modelId="{2603B876-D3D3-40AE-BBB9-F0278BD896CB}" type="presOf" srcId="{52D5CE02-BED1-4082-A245-B6BA61B67BC4}" destId="{3F1AC584-3570-4516-9AD7-47A8B1147CAD}" srcOrd="0" destOrd="0" presId="urn:microsoft.com/office/officeart/2005/8/layout/process5"/>
    <dgm:cxn modelId="{EA3CD689-04ED-4497-AEC1-038A06B87ED8}" type="presOf" srcId="{FD34A6C2-4F17-438F-A22D-EAF5B3B63614}" destId="{4481D16A-56CD-4E1C-9F67-24F06FCC0B4A}" srcOrd="0" destOrd="0" presId="urn:microsoft.com/office/officeart/2005/8/layout/process5"/>
    <dgm:cxn modelId="{E529A991-E177-47CC-B560-A762082C28B6}" type="presOf" srcId="{DE52302F-7586-448D-B5B8-F99F65DDCA4E}" destId="{5A6202C8-F6F3-4A3C-906B-EF6F657C68D9}" srcOrd="0" destOrd="0" presId="urn:microsoft.com/office/officeart/2005/8/layout/process5"/>
    <dgm:cxn modelId="{0F65D496-D9DA-41F1-BDF6-0AD3DBC37CAE}" type="presOf" srcId="{FD34A6C2-4F17-438F-A22D-EAF5B3B63614}" destId="{E67863A4-C387-4756-A931-5CB7C5140345}" srcOrd="1" destOrd="0" presId="urn:microsoft.com/office/officeart/2005/8/layout/process5"/>
    <dgm:cxn modelId="{AB6EF0A1-7787-439C-B1A9-AFD185FE6098}" type="presOf" srcId="{2C934274-E012-49EC-9802-1AF6002BCF5C}" destId="{6F12934E-0562-44C3-AFF5-0A0DF2D9D2A3}" srcOrd="0" destOrd="0" presId="urn:microsoft.com/office/officeart/2005/8/layout/process5"/>
    <dgm:cxn modelId="{D14246AD-29C6-45AA-B9C4-E98E106C1D60}" type="presOf" srcId="{2655E534-8F1C-47BF-96B3-B0D318CE385C}" destId="{43C170BB-F7AA-4CC3-9970-401C9D997734}" srcOrd="0" destOrd="0" presId="urn:microsoft.com/office/officeart/2005/8/layout/process5"/>
    <dgm:cxn modelId="{F236B6C8-CC7D-49C9-9D63-2F5CAF9AF80B}" srcId="{B7D44C9A-629C-42C4-8C92-B11EF0326B37}" destId="{105F5796-A631-4E55-90D0-1434E03E1EBB}" srcOrd="3" destOrd="0" parTransId="{5F7A041E-05C2-4832-BFE4-40663CB95CA8}" sibTransId="{0739098F-A4CC-4412-891E-64A630EE0C7C}"/>
    <dgm:cxn modelId="{31D2ECCB-5D61-4AEE-A0BC-A9A140514382}" type="presOf" srcId="{105F5796-A631-4E55-90D0-1434E03E1EBB}" destId="{0234DEE1-58BF-4350-903E-A06A0E18949A}" srcOrd="0" destOrd="0" presId="urn:microsoft.com/office/officeart/2005/8/layout/process5"/>
    <dgm:cxn modelId="{E2A750F3-661C-4500-A916-CC2677F12621}" srcId="{B7D44C9A-629C-42C4-8C92-B11EF0326B37}" destId="{52D5CE02-BED1-4082-A245-B6BA61B67BC4}" srcOrd="2" destOrd="0" parTransId="{66455368-8CDF-4775-AED2-16A71AD04FAB}" sibTransId="{FD34A6C2-4F17-438F-A22D-EAF5B3B63614}"/>
    <dgm:cxn modelId="{5B154E2E-6DB8-4284-9DA6-5C8BA029ED47}" type="presParOf" srcId="{F333C402-3CA6-4B54-99E0-5BDDE2D4561D}" destId="{CC2D4458-A6B6-491D-8413-BB82F5EDE3DD}" srcOrd="0" destOrd="0" presId="urn:microsoft.com/office/officeart/2005/8/layout/process5"/>
    <dgm:cxn modelId="{914F8A2F-D991-4DC3-8902-447998767FB5}" type="presParOf" srcId="{F333C402-3CA6-4B54-99E0-5BDDE2D4561D}" destId="{6F12934E-0562-44C3-AFF5-0A0DF2D9D2A3}" srcOrd="1" destOrd="0" presId="urn:microsoft.com/office/officeart/2005/8/layout/process5"/>
    <dgm:cxn modelId="{D7E2EB0D-2A6E-4EEE-A561-F8FD21AF0666}" type="presParOf" srcId="{6F12934E-0562-44C3-AFF5-0A0DF2D9D2A3}" destId="{DA99F472-7D71-4A9D-A41F-C365560BEFD1}" srcOrd="0" destOrd="0" presId="urn:microsoft.com/office/officeart/2005/8/layout/process5"/>
    <dgm:cxn modelId="{4B147934-6083-4D5A-80A8-4A6EED854479}" type="presParOf" srcId="{F333C402-3CA6-4B54-99E0-5BDDE2D4561D}" destId="{43C170BB-F7AA-4CC3-9970-401C9D997734}" srcOrd="2" destOrd="0" presId="urn:microsoft.com/office/officeart/2005/8/layout/process5"/>
    <dgm:cxn modelId="{18CC148F-3583-4B9A-BE87-0ADADCCE41CB}" type="presParOf" srcId="{F333C402-3CA6-4B54-99E0-5BDDE2D4561D}" destId="{5A6202C8-F6F3-4A3C-906B-EF6F657C68D9}" srcOrd="3" destOrd="0" presId="urn:microsoft.com/office/officeart/2005/8/layout/process5"/>
    <dgm:cxn modelId="{B74E9D80-627D-4304-A13B-8A4C459E62B4}" type="presParOf" srcId="{5A6202C8-F6F3-4A3C-906B-EF6F657C68D9}" destId="{3C4F3C65-91DC-4F09-A990-386F07DCDE2D}" srcOrd="0" destOrd="0" presId="urn:microsoft.com/office/officeart/2005/8/layout/process5"/>
    <dgm:cxn modelId="{E8F98BBF-FD89-41AC-9098-B95705984DBA}" type="presParOf" srcId="{F333C402-3CA6-4B54-99E0-5BDDE2D4561D}" destId="{3F1AC584-3570-4516-9AD7-47A8B1147CAD}" srcOrd="4" destOrd="0" presId="urn:microsoft.com/office/officeart/2005/8/layout/process5"/>
    <dgm:cxn modelId="{B24CFC6E-1197-49A2-A5D6-E40A881781A3}" type="presParOf" srcId="{F333C402-3CA6-4B54-99E0-5BDDE2D4561D}" destId="{4481D16A-56CD-4E1C-9F67-24F06FCC0B4A}" srcOrd="5" destOrd="0" presId="urn:microsoft.com/office/officeart/2005/8/layout/process5"/>
    <dgm:cxn modelId="{8E58B703-F1E5-4B52-A445-565790C8C889}" type="presParOf" srcId="{4481D16A-56CD-4E1C-9F67-24F06FCC0B4A}" destId="{E67863A4-C387-4756-A931-5CB7C5140345}" srcOrd="0" destOrd="0" presId="urn:microsoft.com/office/officeart/2005/8/layout/process5"/>
    <dgm:cxn modelId="{EC9418F9-B76E-40EE-AC29-E8E7BEAD9F46}" type="presParOf" srcId="{F333C402-3CA6-4B54-99E0-5BDDE2D4561D}" destId="{0234DEE1-58BF-4350-903E-A06A0E18949A}" srcOrd="6"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734A85-D7B8-4BE1-A9CA-011495006818}"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5A0142E9-04DF-41B0-A5F6-653B1D365084}">
      <dgm:prSet/>
      <dgm:spPr/>
      <dgm:t>
        <a:bodyPr/>
        <a:lstStyle/>
        <a:p>
          <a:r>
            <a:rPr lang="en-US" b="1" dirty="0"/>
            <a:t>Women from non-English speaking parts of the world are less likely be involved in sport (Taylor 2006).</a:t>
          </a:r>
        </a:p>
      </dgm:t>
    </dgm:pt>
    <dgm:pt modelId="{D2772283-E59A-40B8-BB69-9017F832117B}" type="parTrans" cxnId="{0B9A4EA7-3033-4E60-8761-F890A4EEAFB6}">
      <dgm:prSet/>
      <dgm:spPr/>
      <dgm:t>
        <a:bodyPr/>
        <a:lstStyle/>
        <a:p>
          <a:endParaRPr lang="en-US"/>
        </a:p>
      </dgm:t>
    </dgm:pt>
    <dgm:pt modelId="{F32FCD0D-A654-41BF-902A-15966D242401}" type="sibTrans" cxnId="{0B9A4EA7-3033-4E60-8761-F890A4EEAFB6}">
      <dgm:prSet/>
      <dgm:spPr/>
      <dgm:t>
        <a:bodyPr/>
        <a:lstStyle/>
        <a:p>
          <a:endParaRPr lang="en-US"/>
        </a:p>
      </dgm:t>
    </dgm:pt>
    <dgm:pt modelId="{1868EA28-4C4E-450E-9106-73ADDB43474E}">
      <dgm:prSet/>
      <dgm:spPr/>
      <dgm:t>
        <a:bodyPr/>
        <a:lstStyle/>
        <a:p>
          <a:r>
            <a:rPr lang="en-US" b="1" dirty="0"/>
            <a:t>Negative stereotypes that societies enforce demonstrate how societies are hindering women's leadership opportunities through outdated expectations of women.</a:t>
          </a:r>
        </a:p>
      </dgm:t>
    </dgm:pt>
    <dgm:pt modelId="{6544BC86-0A9C-41AF-9086-7722E3F8771C}" type="parTrans" cxnId="{8434364E-E375-4419-B6A8-311E46F24A86}">
      <dgm:prSet/>
      <dgm:spPr/>
      <dgm:t>
        <a:bodyPr/>
        <a:lstStyle/>
        <a:p>
          <a:endParaRPr lang="en-US"/>
        </a:p>
      </dgm:t>
    </dgm:pt>
    <dgm:pt modelId="{7A656248-BDF7-4749-97DA-4F1A0C80DB9E}" type="sibTrans" cxnId="{8434364E-E375-4419-B6A8-311E46F24A86}">
      <dgm:prSet/>
      <dgm:spPr/>
      <dgm:t>
        <a:bodyPr/>
        <a:lstStyle/>
        <a:p>
          <a:endParaRPr lang="en-US"/>
        </a:p>
      </dgm:t>
    </dgm:pt>
    <dgm:pt modelId="{05BA8E7F-69B0-44C5-90CB-6B57DF91A528}">
      <dgm:prSet/>
      <dgm:spPr/>
      <dgm:t>
        <a:bodyPr/>
        <a:lstStyle/>
        <a:p>
          <a:r>
            <a:rPr lang="en-US" b="1" dirty="0"/>
            <a:t>Women in Africa for example suffer from strong traditional expectations to look after the children and the household in opposed to entering the sports industry.</a:t>
          </a:r>
        </a:p>
      </dgm:t>
    </dgm:pt>
    <dgm:pt modelId="{9348C6E3-CED9-4FD6-ABFD-85D12FD2D36E}" type="parTrans" cxnId="{06BA189B-2244-461D-85A1-9E82BDB91EFF}">
      <dgm:prSet/>
      <dgm:spPr/>
      <dgm:t>
        <a:bodyPr/>
        <a:lstStyle/>
        <a:p>
          <a:endParaRPr lang="en-US"/>
        </a:p>
      </dgm:t>
    </dgm:pt>
    <dgm:pt modelId="{C41E6A3B-D0C4-4C80-9D8C-DF1D8C7273A1}" type="sibTrans" cxnId="{06BA189B-2244-461D-85A1-9E82BDB91EFF}">
      <dgm:prSet/>
      <dgm:spPr/>
      <dgm:t>
        <a:bodyPr/>
        <a:lstStyle/>
        <a:p>
          <a:endParaRPr lang="en-US"/>
        </a:p>
      </dgm:t>
    </dgm:pt>
    <dgm:pt modelId="{2EC68149-2F70-40DA-86F5-E735D62461AB}" type="pres">
      <dgm:prSet presAssocID="{93734A85-D7B8-4BE1-A9CA-011495006818}" presName="outerComposite" presStyleCnt="0">
        <dgm:presLayoutVars>
          <dgm:chMax val="5"/>
          <dgm:dir/>
          <dgm:resizeHandles val="exact"/>
        </dgm:presLayoutVars>
      </dgm:prSet>
      <dgm:spPr/>
    </dgm:pt>
    <dgm:pt modelId="{BF2D0632-39FB-43D5-99D9-07F953A3F7E3}" type="pres">
      <dgm:prSet presAssocID="{93734A85-D7B8-4BE1-A9CA-011495006818}" presName="dummyMaxCanvas" presStyleCnt="0">
        <dgm:presLayoutVars/>
      </dgm:prSet>
      <dgm:spPr/>
    </dgm:pt>
    <dgm:pt modelId="{DD1A4824-C01C-4578-B48E-30BD44D7DDEA}" type="pres">
      <dgm:prSet presAssocID="{93734A85-D7B8-4BE1-A9CA-011495006818}" presName="ThreeNodes_1" presStyleLbl="node1" presStyleIdx="0" presStyleCnt="3">
        <dgm:presLayoutVars>
          <dgm:bulletEnabled val="1"/>
        </dgm:presLayoutVars>
      </dgm:prSet>
      <dgm:spPr/>
    </dgm:pt>
    <dgm:pt modelId="{8CA662BA-DD42-44C9-97C6-09FBA612EE90}" type="pres">
      <dgm:prSet presAssocID="{93734A85-D7B8-4BE1-A9CA-011495006818}" presName="ThreeNodes_2" presStyleLbl="node1" presStyleIdx="1" presStyleCnt="3">
        <dgm:presLayoutVars>
          <dgm:bulletEnabled val="1"/>
        </dgm:presLayoutVars>
      </dgm:prSet>
      <dgm:spPr/>
    </dgm:pt>
    <dgm:pt modelId="{8AA915FA-F4ED-462D-82BA-C986158FB7EF}" type="pres">
      <dgm:prSet presAssocID="{93734A85-D7B8-4BE1-A9CA-011495006818}" presName="ThreeNodes_3" presStyleLbl="node1" presStyleIdx="2" presStyleCnt="3">
        <dgm:presLayoutVars>
          <dgm:bulletEnabled val="1"/>
        </dgm:presLayoutVars>
      </dgm:prSet>
      <dgm:spPr/>
    </dgm:pt>
    <dgm:pt modelId="{3C399B9D-C05A-4E20-8457-6E03AB1B7C5D}" type="pres">
      <dgm:prSet presAssocID="{93734A85-D7B8-4BE1-A9CA-011495006818}" presName="ThreeConn_1-2" presStyleLbl="fgAccFollowNode1" presStyleIdx="0" presStyleCnt="2">
        <dgm:presLayoutVars>
          <dgm:bulletEnabled val="1"/>
        </dgm:presLayoutVars>
      </dgm:prSet>
      <dgm:spPr/>
    </dgm:pt>
    <dgm:pt modelId="{D15BD47B-7B81-4F92-B9C7-161D04D5C285}" type="pres">
      <dgm:prSet presAssocID="{93734A85-D7B8-4BE1-A9CA-011495006818}" presName="ThreeConn_2-3" presStyleLbl="fgAccFollowNode1" presStyleIdx="1" presStyleCnt="2">
        <dgm:presLayoutVars>
          <dgm:bulletEnabled val="1"/>
        </dgm:presLayoutVars>
      </dgm:prSet>
      <dgm:spPr/>
    </dgm:pt>
    <dgm:pt modelId="{58ADAEE2-0078-495A-AACF-BAEBD03F95A4}" type="pres">
      <dgm:prSet presAssocID="{93734A85-D7B8-4BE1-A9CA-011495006818}" presName="ThreeNodes_1_text" presStyleLbl="node1" presStyleIdx="2" presStyleCnt="3">
        <dgm:presLayoutVars>
          <dgm:bulletEnabled val="1"/>
        </dgm:presLayoutVars>
      </dgm:prSet>
      <dgm:spPr/>
    </dgm:pt>
    <dgm:pt modelId="{FD5732F1-5DC2-4044-BAC4-E0584BEED390}" type="pres">
      <dgm:prSet presAssocID="{93734A85-D7B8-4BE1-A9CA-011495006818}" presName="ThreeNodes_2_text" presStyleLbl="node1" presStyleIdx="2" presStyleCnt="3">
        <dgm:presLayoutVars>
          <dgm:bulletEnabled val="1"/>
        </dgm:presLayoutVars>
      </dgm:prSet>
      <dgm:spPr/>
    </dgm:pt>
    <dgm:pt modelId="{69596990-E19C-449E-926C-2FD9A58E36C0}" type="pres">
      <dgm:prSet presAssocID="{93734A85-D7B8-4BE1-A9CA-011495006818}" presName="ThreeNodes_3_text" presStyleLbl="node1" presStyleIdx="2" presStyleCnt="3">
        <dgm:presLayoutVars>
          <dgm:bulletEnabled val="1"/>
        </dgm:presLayoutVars>
      </dgm:prSet>
      <dgm:spPr/>
    </dgm:pt>
  </dgm:ptLst>
  <dgm:cxnLst>
    <dgm:cxn modelId="{037B8108-E412-4F0A-81F2-7AF1427F8170}" type="presOf" srcId="{F32FCD0D-A654-41BF-902A-15966D242401}" destId="{3C399B9D-C05A-4E20-8457-6E03AB1B7C5D}" srcOrd="0" destOrd="0" presId="urn:microsoft.com/office/officeart/2005/8/layout/vProcess5"/>
    <dgm:cxn modelId="{63E09725-F24A-4268-B152-E5AA7F950EF3}" type="presOf" srcId="{05BA8E7F-69B0-44C5-90CB-6B57DF91A528}" destId="{8AA915FA-F4ED-462D-82BA-C986158FB7EF}" srcOrd="0" destOrd="0" presId="urn:microsoft.com/office/officeart/2005/8/layout/vProcess5"/>
    <dgm:cxn modelId="{34F84829-545B-4B13-9529-BE4DB8494755}" type="presOf" srcId="{1868EA28-4C4E-450E-9106-73ADDB43474E}" destId="{8CA662BA-DD42-44C9-97C6-09FBA612EE90}" srcOrd="0" destOrd="0" presId="urn:microsoft.com/office/officeart/2005/8/layout/vProcess5"/>
    <dgm:cxn modelId="{884EFA5E-F64E-4CDE-B026-6B4E1FC6F904}" type="presOf" srcId="{5A0142E9-04DF-41B0-A5F6-653B1D365084}" destId="{DD1A4824-C01C-4578-B48E-30BD44D7DDEA}" srcOrd="0" destOrd="0" presId="urn:microsoft.com/office/officeart/2005/8/layout/vProcess5"/>
    <dgm:cxn modelId="{3A85CE6D-CDB4-4C80-A4C3-9940A2B0A3A2}" type="presOf" srcId="{93734A85-D7B8-4BE1-A9CA-011495006818}" destId="{2EC68149-2F70-40DA-86F5-E735D62461AB}" srcOrd="0" destOrd="0" presId="urn:microsoft.com/office/officeart/2005/8/layout/vProcess5"/>
    <dgm:cxn modelId="{8434364E-E375-4419-B6A8-311E46F24A86}" srcId="{93734A85-D7B8-4BE1-A9CA-011495006818}" destId="{1868EA28-4C4E-450E-9106-73ADDB43474E}" srcOrd="1" destOrd="0" parTransId="{6544BC86-0A9C-41AF-9086-7722E3F8771C}" sibTransId="{7A656248-BDF7-4749-97DA-4F1A0C80DB9E}"/>
    <dgm:cxn modelId="{4964767F-4596-4476-9497-26D131ABDCE7}" type="presOf" srcId="{5A0142E9-04DF-41B0-A5F6-653B1D365084}" destId="{58ADAEE2-0078-495A-AACF-BAEBD03F95A4}" srcOrd="1" destOrd="0" presId="urn:microsoft.com/office/officeart/2005/8/layout/vProcess5"/>
    <dgm:cxn modelId="{E511089B-A495-4276-93B3-1722C5054200}" type="presOf" srcId="{7A656248-BDF7-4749-97DA-4F1A0C80DB9E}" destId="{D15BD47B-7B81-4F92-B9C7-161D04D5C285}" srcOrd="0" destOrd="0" presId="urn:microsoft.com/office/officeart/2005/8/layout/vProcess5"/>
    <dgm:cxn modelId="{06BA189B-2244-461D-85A1-9E82BDB91EFF}" srcId="{93734A85-D7B8-4BE1-A9CA-011495006818}" destId="{05BA8E7F-69B0-44C5-90CB-6B57DF91A528}" srcOrd="2" destOrd="0" parTransId="{9348C6E3-CED9-4FD6-ABFD-85D12FD2D36E}" sibTransId="{C41E6A3B-D0C4-4C80-9D8C-DF1D8C7273A1}"/>
    <dgm:cxn modelId="{5D10E4A6-ACAB-47C1-8D5F-4B1B7FAB7196}" type="presOf" srcId="{05BA8E7F-69B0-44C5-90CB-6B57DF91A528}" destId="{69596990-E19C-449E-926C-2FD9A58E36C0}" srcOrd="1" destOrd="0" presId="urn:microsoft.com/office/officeart/2005/8/layout/vProcess5"/>
    <dgm:cxn modelId="{0B9A4EA7-3033-4E60-8761-F890A4EEAFB6}" srcId="{93734A85-D7B8-4BE1-A9CA-011495006818}" destId="{5A0142E9-04DF-41B0-A5F6-653B1D365084}" srcOrd="0" destOrd="0" parTransId="{D2772283-E59A-40B8-BB69-9017F832117B}" sibTransId="{F32FCD0D-A654-41BF-902A-15966D242401}"/>
    <dgm:cxn modelId="{B9545BED-BCE3-481A-B380-7581199A00AF}" type="presOf" srcId="{1868EA28-4C4E-450E-9106-73ADDB43474E}" destId="{FD5732F1-5DC2-4044-BAC4-E0584BEED390}" srcOrd="1" destOrd="0" presId="urn:microsoft.com/office/officeart/2005/8/layout/vProcess5"/>
    <dgm:cxn modelId="{AD593452-0D37-4A14-A8AA-B01B369C436D}" type="presParOf" srcId="{2EC68149-2F70-40DA-86F5-E735D62461AB}" destId="{BF2D0632-39FB-43D5-99D9-07F953A3F7E3}" srcOrd="0" destOrd="0" presId="urn:microsoft.com/office/officeart/2005/8/layout/vProcess5"/>
    <dgm:cxn modelId="{663BDF9F-DF6A-42D4-AC92-D92EB8B28E0D}" type="presParOf" srcId="{2EC68149-2F70-40DA-86F5-E735D62461AB}" destId="{DD1A4824-C01C-4578-B48E-30BD44D7DDEA}" srcOrd="1" destOrd="0" presId="urn:microsoft.com/office/officeart/2005/8/layout/vProcess5"/>
    <dgm:cxn modelId="{F08DFA23-CDC8-402C-85BC-19BEF13FB70F}" type="presParOf" srcId="{2EC68149-2F70-40DA-86F5-E735D62461AB}" destId="{8CA662BA-DD42-44C9-97C6-09FBA612EE90}" srcOrd="2" destOrd="0" presId="urn:microsoft.com/office/officeart/2005/8/layout/vProcess5"/>
    <dgm:cxn modelId="{36C2DB8F-3B80-4D9D-A3F4-9B20EB440DD1}" type="presParOf" srcId="{2EC68149-2F70-40DA-86F5-E735D62461AB}" destId="{8AA915FA-F4ED-462D-82BA-C986158FB7EF}" srcOrd="3" destOrd="0" presId="urn:microsoft.com/office/officeart/2005/8/layout/vProcess5"/>
    <dgm:cxn modelId="{F7FB6CC1-BC72-4AA8-86CA-0ADA7432EC62}" type="presParOf" srcId="{2EC68149-2F70-40DA-86F5-E735D62461AB}" destId="{3C399B9D-C05A-4E20-8457-6E03AB1B7C5D}" srcOrd="4" destOrd="0" presId="urn:microsoft.com/office/officeart/2005/8/layout/vProcess5"/>
    <dgm:cxn modelId="{F27D7196-093E-4815-843E-6AF1A656AE3B}" type="presParOf" srcId="{2EC68149-2F70-40DA-86F5-E735D62461AB}" destId="{D15BD47B-7B81-4F92-B9C7-161D04D5C285}" srcOrd="5" destOrd="0" presId="urn:microsoft.com/office/officeart/2005/8/layout/vProcess5"/>
    <dgm:cxn modelId="{476914F9-BD1E-44C0-8691-F86F7E5B6C0D}" type="presParOf" srcId="{2EC68149-2F70-40DA-86F5-E735D62461AB}" destId="{58ADAEE2-0078-495A-AACF-BAEBD03F95A4}" srcOrd="6" destOrd="0" presId="urn:microsoft.com/office/officeart/2005/8/layout/vProcess5"/>
    <dgm:cxn modelId="{49FEB8FC-7F91-475C-B597-1F5D9D52088E}" type="presParOf" srcId="{2EC68149-2F70-40DA-86F5-E735D62461AB}" destId="{FD5732F1-5DC2-4044-BAC4-E0584BEED390}" srcOrd="7" destOrd="0" presId="urn:microsoft.com/office/officeart/2005/8/layout/vProcess5"/>
    <dgm:cxn modelId="{FDB5DFBC-1F13-4E20-A7F6-22B7249FE57D}" type="presParOf" srcId="{2EC68149-2F70-40DA-86F5-E735D62461AB}" destId="{69596990-E19C-449E-926C-2FD9A58E36C0}"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5C1999-A60E-4412-9490-76A80A7B597B}" type="doc">
      <dgm:prSet loTypeId="urn:microsoft.com/office/officeart/2005/8/layout/process4" loCatId="process" qsTypeId="urn:microsoft.com/office/officeart/2005/8/quickstyle/simple2" qsCatId="simple" csTypeId="urn:microsoft.com/office/officeart/2005/8/colors/colorful2" csCatId="colorful" phldr="1"/>
      <dgm:spPr/>
      <dgm:t>
        <a:bodyPr/>
        <a:lstStyle/>
        <a:p>
          <a:endParaRPr lang="en-US"/>
        </a:p>
      </dgm:t>
    </dgm:pt>
    <dgm:pt modelId="{8C8A29DE-DB5B-4837-AAE9-9E044A813FF5}">
      <dgm:prSet custT="1"/>
      <dgm:spPr/>
      <dgm:t>
        <a:bodyPr/>
        <a:lstStyle/>
        <a:p>
          <a:r>
            <a:rPr lang="en-GB" sz="2800" b="1" u="sng" dirty="0"/>
            <a:t>Further hindrances women face within sport through societies consist of:</a:t>
          </a:r>
          <a:endParaRPr lang="en-US" sz="2800" b="1" u="sng" dirty="0"/>
        </a:p>
      </dgm:t>
    </dgm:pt>
    <dgm:pt modelId="{64FAA2F9-735E-4074-AD8D-41BB6B26AA22}" type="parTrans" cxnId="{300533D3-CF85-4564-AF16-6D29F3EA054C}">
      <dgm:prSet/>
      <dgm:spPr/>
      <dgm:t>
        <a:bodyPr/>
        <a:lstStyle/>
        <a:p>
          <a:endParaRPr lang="en-US"/>
        </a:p>
      </dgm:t>
    </dgm:pt>
    <dgm:pt modelId="{97A291DE-5AE8-4908-9E2E-30AE1674CD57}" type="sibTrans" cxnId="{300533D3-CF85-4564-AF16-6D29F3EA054C}">
      <dgm:prSet/>
      <dgm:spPr/>
      <dgm:t>
        <a:bodyPr/>
        <a:lstStyle/>
        <a:p>
          <a:endParaRPr lang="en-US"/>
        </a:p>
      </dgm:t>
    </dgm:pt>
    <dgm:pt modelId="{AE9B9E5A-F0C7-4303-AAFB-506FCE41276F}">
      <dgm:prSet/>
      <dgm:spPr/>
      <dgm:t>
        <a:bodyPr/>
        <a:lstStyle/>
        <a:p>
          <a:r>
            <a:rPr lang="en-GB"/>
            <a:t>A distinct lack of funding in comparison to men’s sport meaning gender pay gaps and large reductions in prize money.</a:t>
          </a:r>
          <a:endParaRPr lang="en-US"/>
        </a:p>
      </dgm:t>
    </dgm:pt>
    <dgm:pt modelId="{AC55FD6F-4911-4620-BE18-B8B70376190C}" type="parTrans" cxnId="{D8CDC4D3-567D-4391-B5B4-0508F8B1ABDA}">
      <dgm:prSet/>
      <dgm:spPr/>
      <dgm:t>
        <a:bodyPr/>
        <a:lstStyle/>
        <a:p>
          <a:endParaRPr lang="en-US"/>
        </a:p>
      </dgm:t>
    </dgm:pt>
    <dgm:pt modelId="{E2A55132-06BA-48A5-A0DC-A41706AF96A6}" type="sibTrans" cxnId="{D8CDC4D3-567D-4391-B5B4-0508F8B1ABDA}">
      <dgm:prSet/>
      <dgm:spPr/>
      <dgm:t>
        <a:bodyPr/>
        <a:lstStyle/>
        <a:p>
          <a:endParaRPr lang="en-US"/>
        </a:p>
      </dgm:t>
    </dgm:pt>
    <dgm:pt modelId="{195C838D-52D3-4D43-8527-C12F8F880CAB}">
      <dgm:prSet/>
      <dgm:spPr/>
      <dgm:t>
        <a:bodyPr/>
        <a:lstStyle/>
        <a:p>
          <a:r>
            <a:rPr lang="en-GB" dirty="0"/>
            <a:t>Potential male pushback with following female leaders.</a:t>
          </a:r>
          <a:endParaRPr lang="en-US" dirty="0"/>
        </a:p>
      </dgm:t>
    </dgm:pt>
    <dgm:pt modelId="{3B652E9F-BF95-4ACE-AC5D-B0DA398E7EDA}" type="parTrans" cxnId="{9D866627-4999-41B2-8BEF-E840D343E91A}">
      <dgm:prSet/>
      <dgm:spPr/>
      <dgm:t>
        <a:bodyPr/>
        <a:lstStyle/>
        <a:p>
          <a:endParaRPr lang="en-US"/>
        </a:p>
      </dgm:t>
    </dgm:pt>
    <dgm:pt modelId="{0B3A0ACC-A8F5-4F11-9790-A5E30158D712}" type="sibTrans" cxnId="{9D866627-4999-41B2-8BEF-E840D343E91A}">
      <dgm:prSet/>
      <dgm:spPr/>
      <dgm:t>
        <a:bodyPr/>
        <a:lstStyle/>
        <a:p>
          <a:endParaRPr lang="en-US"/>
        </a:p>
      </dgm:t>
    </dgm:pt>
    <dgm:pt modelId="{6938A1D8-DDBC-4F36-A01A-00D93027597F}" type="pres">
      <dgm:prSet presAssocID="{075C1999-A60E-4412-9490-76A80A7B597B}" presName="Name0" presStyleCnt="0">
        <dgm:presLayoutVars>
          <dgm:dir/>
          <dgm:animLvl val="lvl"/>
          <dgm:resizeHandles val="exact"/>
        </dgm:presLayoutVars>
      </dgm:prSet>
      <dgm:spPr/>
    </dgm:pt>
    <dgm:pt modelId="{2F5281F2-6AC4-4C76-B43F-7B64F9B16E55}" type="pres">
      <dgm:prSet presAssocID="{8C8A29DE-DB5B-4837-AAE9-9E044A813FF5}" presName="boxAndChildren" presStyleCnt="0"/>
      <dgm:spPr/>
    </dgm:pt>
    <dgm:pt modelId="{0139770E-1650-45CF-8431-B8EF5259B2A6}" type="pres">
      <dgm:prSet presAssocID="{8C8A29DE-DB5B-4837-AAE9-9E044A813FF5}" presName="parentTextBox" presStyleLbl="node1" presStyleIdx="0" presStyleCnt="1"/>
      <dgm:spPr/>
    </dgm:pt>
    <dgm:pt modelId="{FE28D36B-ECBE-488F-850F-BDBA1B1C8B13}" type="pres">
      <dgm:prSet presAssocID="{8C8A29DE-DB5B-4837-AAE9-9E044A813FF5}" presName="entireBox" presStyleLbl="node1" presStyleIdx="0" presStyleCnt="1" custLinFactNeighborX="-5730" custLinFactNeighborY="-8622"/>
      <dgm:spPr/>
    </dgm:pt>
    <dgm:pt modelId="{87799894-A0AA-49B1-97BE-BDF1C91B4281}" type="pres">
      <dgm:prSet presAssocID="{8C8A29DE-DB5B-4837-AAE9-9E044A813FF5}" presName="descendantBox" presStyleCnt="0"/>
      <dgm:spPr/>
    </dgm:pt>
    <dgm:pt modelId="{189CEB34-B7BE-4F8A-94CD-F70E54FDA630}" type="pres">
      <dgm:prSet presAssocID="{AE9B9E5A-F0C7-4303-AAFB-506FCE41276F}" presName="childTextBox" presStyleLbl="fgAccFollowNode1" presStyleIdx="0" presStyleCnt="2">
        <dgm:presLayoutVars>
          <dgm:bulletEnabled val="1"/>
        </dgm:presLayoutVars>
      </dgm:prSet>
      <dgm:spPr/>
    </dgm:pt>
    <dgm:pt modelId="{12C3B686-BF46-4984-8333-61CF37A20531}" type="pres">
      <dgm:prSet presAssocID="{195C838D-52D3-4D43-8527-C12F8F880CAB}" presName="childTextBox" presStyleLbl="fgAccFollowNode1" presStyleIdx="1" presStyleCnt="2">
        <dgm:presLayoutVars>
          <dgm:bulletEnabled val="1"/>
        </dgm:presLayoutVars>
      </dgm:prSet>
      <dgm:spPr/>
    </dgm:pt>
  </dgm:ptLst>
  <dgm:cxnLst>
    <dgm:cxn modelId="{CE500E06-7C0A-48B5-818F-4FD2BC58DB7E}" type="presOf" srcId="{075C1999-A60E-4412-9490-76A80A7B597B}" destId="{6938A1D8-DDBC-4F36-A01A-00D93027597F}" srcOrd="0" destOrd="0" presId="urn:microsoft.com/office/officeart/2005/8/layout/process4"/>
    <dgm:cxn modelId="{24F45A0A-C56E-40B8-8BFF-75DA5BBD9CE2}" type="presOf" srcId="{8C8A29DE-DB5B-4837-AAE9-9E044A813FF5}" destId="{FE28D36B-ECBE-488F-850F-BDBA1B1C8B13}" srcOrd="1" destOrd="0" presId="urn:microsoft.com/office/officeart/2005/8/layout/process4"/>
    <dgm:cxn modelId="{98AB4F1C-7B17-4175-A8B0-E7475D76A636}" type="presOf" srcId="{AE9B9E5A-F0C7-4303-AAFB-506FCE41276F}" destId="{189CEB34-B7BE-4F8A-94CD-F70E54FDA630}" srcOrd="0" destOrd="0" presId="urn:microsoft.com/office/officeart/2005/8/layout/process4"/>
    <dgm:cxn modelId="{9D866627-4999-41B2-8BEF-E840D343E91A}" srcId="{8C8A29DE-DB5B-4837-AAE9-9E044A813FF5}" destId="{195C838D-52D3-4D43-8527-C12F8F880CAB}" srcOrd="1" destOrd="0" parTransId="{3B652E9F-BF95-4ACE-AC5D-B0DA398E7EDA}" sibTransId="{0B3A0ACC-A8F5-4F11-9790-A5E30158D712}"/>
    <dgm:cxn modelId="{93BD48CA-34FA-4FDA-A260-44CFC57AEC3F}" type="presOf" srcId="{195C838D-52D3-4D43-8527-C12F8F880CAB}" destId="{12C3B686-BF46-4984-8333-61CF37A20531}" srcOrd="0" destOrd="0" presId="urn:microsoft.com/office/officeart/2005/8/layout/process4"/>
    <dgm:cxn modelId="{E0D713D2-4DA3-4F94-A41F-AD210B07E927}" type="presOf" srcId="{8C8A29DE-DB5B-4837-AAE9-9E044A813FF5}" destId="{0139770E-1650-45CF-8431-B8EF5259B2A6}" srcOrd="0" destOrd="0" presId="urn:microsoft.com/office/officeart/2005/8/layout/process4"/>
    <dgm:cxn modelId="{300533D3-CF85-4564-AF16-6D29F3EA054C}" srcId="{075C1999-A60E-4412-9490-76A80A7B597B}" destId="{8C8A29DE-DB5B-4837-AAE9-9E044A813FF5}" srcOrd="0" destOrd="0" parTransId="{64FAA2F9-735E-4074-AD8D-41BB6B26AA22}" sibTransId="{97A291DE-5AE8-4908-9E2E-30AE1674CD57}"/>
    <dgm:cxn modelId="{D8CDC4D3-567D-4391-B5B4-0508F8B1ABDA}" srcId="{8C8A29DE-DB5B-4837-AAE9-9E044A813FF5}" destId="{AE9B9E5A-F0C7-4303-AAFB-506FCE41276F}" srcOrd="0" destOrd="0" parTransId="{AC55FD6F-4911-4620-BE18-B8B70376190C}" sibTransId="{E2A55132-06BA-48A5-A0DC-A41706AF96A6}"/>
    <dgm:cxn modelId="{FADB3E9C-BEDF-42B1-B7D3-3198DAF50DB0}" type="presParOf" srcId="{6938A1D8-DDBC-4F36-A01A-00D93027597F}" destId="{2F5281F2-6AC4-4C76-B43F-7B64F9B16E55}" srcOrd="0" destOrd="0" presId="urn:microsoft.com/office/officeart/2005/8/layout/process4"/>
    <dgm:cxn modelId="{1B9D9376-56BE-4289-B24C-FB17F3399A26}" type="presParOf" srcId="{2F5281F2-6AC4-4C76-B43F-7B64F9B16E55}" destId="{0139770E-1650-45CF-8431-B8EF5259B2A6}" srcOrd="0" destOrd="0" presId="urn:microsoft.com/office/officeart/2005/8/layout/process4"/>
    <dgm:cxn modelId="{3D8C31EC-97EE-4E09-A288-0BE86E182D6C}" type="presParOf" srcId="{2F5281F2-6AC4-4C76-B43F-7B64F9B16E55}" destId="{FE28D36B-ECBE-488F-850F-BDBA1B1C8B13}" srcOrd="1" destOrd="0" presId="urn:microsoft.com/office/officeart/2005/8/layout/process4"/>
    <dgm:cxn modelId="{407BEAD7-B843-4EE3-B47F-3BB79853183D}" type="presParOf" srcId="{2F5281F2-6AC4-4C76-B43F-7B64F9B16E55}" destId="{87799894-A0AA-49B1-97BE-BDF1C91B4281}" srcOrd="2" destOrd="0" presId="urn:microsoft.com/office/officeart/2005/8/layout/process4"/>
    <dgm:cxn modelId="{D9EAFA63-473C-4FB0-A4FE-981BFA31E174}" type="presParOf" srcId="{87799894-A0AA-49B1-97BE-BDF1C91B4281}" destId="{189CEB34-B7BE-4F8A-94CD-F70E54FDA630}" srcOrd="0" destOrd="0" presId="urn:microsoft.com/office/officeart/2005/8/layout/process4"/>
    <dgm:cxn modelId="{5FE162BF-928B-4C5B-813C-930338448E6F}" type="presParOf" srcId="{87799894-A0AA-49B1-97BE-BDF1C91B4281}" destId="{12C3B686-BF46-4984-8333-61CF37A20531}"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D4458-A6B6-491D-8413-BB82F5EDE3DD}">
      <dsp:nvSpPr>
        <dsp:cNvPr id="0" name=""/>
        <dsp:cNvSpPr/>
      </dsp:nvSpPr>
      <dsp:spPr>
        <a:xfrm>
          <a:off x="1063" y="201174"/>
          <a:ext cx="2268452" cy="13610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The women's side of hockey is often referred to as an alternative to the ‘proper’ men's game due to the minimised contact seen in comparison. </a:t>
          </a:r>
          <a:endParaRPr lang="en-US" sz="1200" b="1" kern="1200" dirty="0"/>
        </a:p>
      </dsp:txBody>
      <dsp:txXfrm>
        <a:off x="40927" y="241038"/>
        <a:ext cx="2188724" cy="1281343"/>
      </dsp:txXfrm>
    </dsp:sp>
    <dsp:sp modelId="{6F12934E-0562-44C3-AFF5-0A0DF2D9D2A3}">
      <dsp:nvSpPr>
        <dsp:cNvPr id="0" name=""/>
        <dsp:cNvSpPr/>
      </dsp:nvSpPr>
      <dsp:spPr>
        <a:xfrm>
          <a:off x="2469140" y="600422"/>
          <a:ext cx="480911" cy="5625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469140" y="712937"/>
        <a:ext cx="336638" cy="337546"/>
      </dsp:txXfrm>
    </dsp:sp>
    <dsp:sp modelId="{43C170BB-F7AA-4CC3-9970-401C9D997734}">
      <dsp:nvSpPr>
        <dsp:cNvPr id="0" name=""/>
        <dsp:cNvSpPr/>
      </dsp:nvSpPr>
      <dsp:spPr>
        <a:xfrm>
          <a:off x="3176897" y="201174"/>
          <a:ext cx="2268452" cy="13610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Negative connotations surrounding women's hockey harm the opportunities women have to progress to leadership positions within the men’s game (Theberge, 2003).</a:t>
          </a:r>
          <a:endParaRPr lang="en-US" sz="1200" b="1" kern="1200" dirty="0"/>
        </a:p>
      </dsp:txBody>
      <dsp:txXfrm>
        <a:off x="3216761" y="241038"/>
        <a:ext cx="2188724" cy="1281343"/>
      </dsp:txXfrm>
    </dsp:sp>
    <dsp:sp modelId="{5A6202C8-F6F3-4A3C-906B-EF6F657C68D9}">
      <dsp:nvSpPr>
        <dsp:cNvPr id="0" name=""/>
        <dsp:cNvSpPr/>
      </dsp:nvSpPr>
      <dsp:spPr>
        <a:xfrm rot="5400000">
          <a:off x="4070667" y="1721037"/>
          <a:ext cx="480911" cy="5625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4142350" y="1761870"/>
        <a:ext cx="337546" cy="336638"/>
      </dsp:txXfrm>
    </dsp:sp>
    <dsp:sp modelId="{3F1AC584-3570-4516-9AD7-47A8B1147CAD}">
      <dsp:nvSpPr>
        <dsp:cNvPr id="0" name=""/>
        <dsp:cNvSpPr/>
      </dsp:nvSpPr>
      <dsp:spPr>
        <a:xfrm>
          <a:off x="3176897" y="2469627"/>
          <a:ext cx="2268452" cy="13610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Societal expectations favour male characteristics in leadership.</a:t>
          </a:r>
          <a:endParaRPr lang="en-US" sz="1200" b="1" kern="1200" dirty="0"/>
        </a:p>
      </dsp:txBody>
      <dsp:txXfrm>
        <a:off x="3216761" y="2509491"/>
        <a:ext cx="2188724" cy="1281343"/>
      </dsp:txXfrm>
    </dsp:sp>
    <dsp:sp modelId="{4481D16A-56CD-4E1C-9F67-24F06FCC0B4A}">
      <dsp:nvSpPr>
        <dsp:cNvPr id="0" name=""/>
        <dsp:cNvSpPr/>
      </dsp:nvSpPr>
      <dsp:spPr>
        <a:xfrm rot="10800000">
          <a:off x="2496361" y="2868874"/>
          <a:ext cx="480911" cy="5625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2640634" y="2981389"/>
        <a:ext cx="336638" cy="337546"/>
      </dsp:txXfrm>
    </dsp:sp>
    <dsp:sp modelId="{0234DEE1-58BF-4350-903E-A06A0E18949A}">
      <dsp:nvSpPr>
        <dsp:cNvPr id="0" name=""/>
        <dsp:cNvSpPr/>
      </dsp:nvSpPr>
      <dsp:spPr>
        <a:xfrm>
          <a:off x="1063" y="2469627"/>
          <a:ext cx="2268452" cy="13610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Modern-day leadership has highlighted a need for emotional intelligence within leadership; naturally, women are more likely to have a higher level over men.</a:t>
          </a:r>
          <a:endParaRPr lang="en-US" sz="1200" b="1" kern="1200" dirty="0"/>
        </a:p>
      </dsp:txBody>
      <dsp:txXfrm>
        <a:off x="40927" y="2509491"/>
        <a:ext cx="2188724" cy="1281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A4824-C01C-4578-B48E-30BD44D7DDEA}">
      <dsp:nvSpPr>
        <dsp:cNvPr id="0" name=""/>
        <dsp:cNvSpPr/>
      </dsp:nvSpPr>
      <dsp:spPr>
        <a:xfrm>
          <a:off x="0" y="0"/>
          <a:ext cx="4263820" cy="10896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Women from non-English speaking parts of the world are less likely be involved in sport (Taylor 2006).</a:t>
          </a:r>
        </a:p>
      </dsp:txBody>
      <dsp:txXfrm>
        <a:off x="31915" y="31915"/>
        <a:ext cx="3087992" cy="1025830"/>
      </dsp:txXfrm>
    </dsp:sp>
    <dsp:sp modelId="{8CA662BA-DD42-44C9-97C6-09FBA612EE90}">
      <dsp:nvSpPr>
        <dsp:cNvPr id="0" name=""/>
        <dsp:cNvSpPr/>
      </dsp:nvSpPr>
      <dsp:spPr>
        <a:xfrm>
          <a:off x="376219" y="1271269"/>
          <a:ext cx="4263820" cy="10896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Negative stereotypes that societies enforce demonstrate how societies are hindering women's leadership opportunities through outdated expectations of women.</a:t>
          </a:r>
        </a:p>
      </dsp:txBody>
      <dsp:txXfrm>
        <a:off x="408134" y="1303184"/>
        <a:ext cx="3115491" cy="1025830"/>
      </dsp:txXfrm>
    </dsp:sp>
    <dsp:sp modelId="{8AA915FA-F4ED-462D-82BA-C986158FB7EF}">
      <dsp:nvSpPr>
        <dsp:cNvPr id="0" name=""/>
        <dsp:cNvSpPr/>
      </dsp:nvSpPr>
      <dsp:spPr>
        <a:xfrm>
          <a:off x="752438" y="2542539"/>
          <a:ext cx="4263820" cy="10896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Women in Africa for example suffer from strong traditional expectations to look after the children and the household in opposed to entering the sports industry.</a:t>
          </a:r>
        </a:p>
      </dsp:txBody>
      <dsp:txXfrm>
        <a:off x="784353" y="2574454"/>
        <a:ext cx="3115491" cy="1025830"/>
      </dsp:txXfrm>
    </dsp:sp>
    <dsp:sp modelId="{3C399B9D-C05A-4E20-8457-6E03AB1B7C5D}">
      <dsp:nvSpPr>
        <dsp:cNvPr id="0" name=""/>
        <dsp:cNvSpPr/>
      </dsp:nvSpPr>
      <dsp:spPr>
        <a:xfrm>
          <a:off x="3555541" y="826325"/>
          <a:ext cx="708279" cy="70827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714904" y="826325"/>
        <a:ext cx="389553" cy="532980"/>
      </dsp:txXfrm>
    </dsp:sp>
    <dsp:sp modelId="{D15BD47B-7B81-4F92-B9C7-161D04D5C285}">
      <dsp:nvSpPr>
        <dsp:cNvPr id="0" name=""/>
        <dsp:cNvSpPr/>
      </dsp:nvSpPr>
      <dsp:spPr>
        <a:xfrm>
          <a:off x="3931760" y="2090331"/>
          <a:ext cx="708279" cy="70827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091123" y="2090331"/>
        <a:ext cx="389553" cy="5329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8D36B-ECBE-488F-850F-BDBA1B1C8B13}">
      <dsp:nvSpPr>
        <dsp:cNvPr id="0" name=""/>
        <dsp:cNvSpPr/>
      </dsp:nvSpPr>
      <dsp:spPr>
        <a:xfrm>
          <a:off x="0" y="0"/>
          <a:ext cx="5369220" cy="4244182"/>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u="sng" kern="1200" dirty="0"/>
            <a:t>Further hindrances women face within sport through societies consist of:</a:t>
          </a:r>
          <a:endParaRPr lang="en-US" sz="2800" b="1" u="sng" kern="1200" dirty="0"/>
        </a:p>
      </dsp:txBody>
      <dsp:txXfrm>
        <a:off x="0" y="0"/>
        <a:ext cx="5369220" cy="2291858"/>
      </dsp:txXfrm>
    </dsp:sp>
    <dsp:sp modelId="{189CEB34-B7BE-4F8A-94CD-F70E54FDA630}">
      <dsp:nvSpPr>
        <dsp:cNvPr id="0" name=""/>
        <dsp:cNvSpPr/>
      </dsp:nvSpPr>
      <dsp:spPr>
        <a:xfrm>
          <a:off x="0" y="2206974"/>
          <a:ext cx="2684610" cy="1952323"/>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a:t>A distinct lack of funding in comparison to men’s sport meaning gender pay gaps and large reductions in prize money.</a:t>
          </a:r>
          <a:endParaRPr lang="en-US" sz="1800" kern="1200"/>
        </a:p>
      </dsp:txBody>
      <dsp:txXfrm>
        <a:off x="0" y="2206974"/>
        <a:ext cx="2684610" cy="1952323"/>
      </dsp:txXfrm>
    </dsp:sp>
    <dsp:sp modelId="{12C3B686-BF46-4984-8333-61CF37A20531}">
      <dsp:nvSpPr>
        <dsp:cNvPr id="0" name=""/>
        <dsp:cNvSpPr/>
      </dsp:nvSpPr>
      <dsp:spPr>
        <a:xfrm>
          <a:off x="2684610" y="2206974"/>
          <a:ext cx="2684610" cy="1952323"/>
        </a:xfrm>
        <a:prstGeom prst="rect">
          <a:avLst/>
        </a:prstGeom>
        <a:solidFill>
          <a:schemeClr val="accent2">
            <a:tint val="40000"/>
            <a:alpha val="90000"/>
            <a:hueOff val="-3237223"/>
            <a:satOff val="-11531"/>
            <a:lumOff val="-1390"/>
            <a:alphaOff val="0"/>
          </a:schemeClr>
        </a:solidFill>
        <a:ln w="15875" cap="rnd" cmpd="sng" algn="ctr">
          <a:solidFill>
            <a:schemeClr val="accent2">
              <a:tint val="40000"/>
              <a:alpha val="90000"/>
              <a:hueOff val="-3237223"/>
              <a:satOff val="-11531"/>
              <a:lumOff val="-13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Potential male pushback with following female leaders.</a:t>
          </a:r>
          <a:endParaRPr lang="en-US" sz="1800" kern="1200" dirty="0"/>
        </a:p>
      </dsp:txBody>
      <dsp:txXfrm>
        <a:off x="2684610" y="2206974"/>
        <a:ext cx="2684610" cy="195232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19422F-320D-4863-98F2-59AA3BC7DED2}" type="datetimeFigureOut">
              <a:rPr lang="en-GB" smtClean="0"/>
              <a:t>01/12/2023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6C5A26-DB43-487E-8280-BBE00D5F9F7D}" type="slidenum">
              <a:rPr lang="en-GB" smtClean="0"/>
              <a:t>‹#›</a:t>
            </a:fld>
            <a:endParaRPr lang="en-GB"/>
          </a:p>
        </p:txBody>
      </p:sp>
    </p:spTree>
    <p:extLst>
      <p:ext uri="{BB962C8B-B14F-4D97-AF65-F5344CB8AC3E}">
        <p14:creationId xmlns:p14="http://schemas.microsoft.com/office/powerpoint/2010/main" val="524968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eb-s-ebscohost-com.ezproxy.uwtsd.ac.uk/ehost/pdfviewer/pdfviewer?vid=0&amp;sid=abd7deda-3113-4314-8b92-80ec8de15ab2%40redis"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journals-sagepub-com.ezproxy.uwtsd.ac.uk/doi/abs/10.1177/0044118X03034004005"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roquest.com/docview/2348242816?accountid=130472&amp;parentSessionId=0DJRhBwlo8f%2F%2FxxOnc%2FwMdrrKpj9bQTsHY6TA4GSQ9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effectLst/>
                <a:latin typeface="Noto Sans" panose="020B0502040504020204" pitchFamily="34" charset="0"/>
              </a:rPr>
              <a:t>Sports 247. (2017). </a:t>
            </a:r>
            <a:r>
              <a:rPr lang="en-US" b="0" i="1" dirty="0">
                <a:effectLst/>
                <a:latin typeface="Noto Sans" panose="020B0502040504020204" pitchFamily="34" charset="0"/>
              </a:rPr>
              <a:t>New Zealand reach final of Women’s Hockey World League Final</a:t>
            </a:r>
            <a:r>
              <a:rPr lang="en-US" b="0" i="0" dirty="0">
                <a:effectLst/>
                <a:latin typeface="Noto Sans" panose="020B0502040504020204" pitchFamily="34" charset="0"/>
              </a:rPr>
              <a:t>. [Photograph]. Malaysia: The Ultimate Malaysian Sports Channel.</a:t>
            </a:r>
          </a:p>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1</a:t>
            </a:fld>
            <a:endParaRPr lang="en-GB"/>
          </a:p>
        </p:txBody>
      </p:sp>
    </p:spTree>
    <p:extLst>
      <p:ext uri="{BB962C8B-B14F-4D97-AF65-F5344CB8AC3E}">
        <p14:creationId xmlns:p14="http://schemas.microsoft.com/office/powerpoint/2010/main" val="448009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Bass, B. M. (1990). "From transactional to transformational leadership: Learning to share the vision". Organizational Dynamics. Winter, 19-31.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Bolden, R. (2005).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What is leadership development: purpose and practice?</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ResearchGate. Available at: https://www.researchgate.net/publication/29811807_What_is_leadership_development_purpose_and_practic [Accessed 30 November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spc="-5"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Day, D. (2001). Leadership development: a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review in context</a:t>
            </a:r>
            <a:r>
              <a:rPr lang="en-GB" sz="1800" spc="5"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spc="-5"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Leadership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Quarterly</a:t>
            </a:r>
            <a:r>
              <a:rPr lang="en-GB" sz="1800" spc="-5"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11(4), 581-613.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spc="-5"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Donnelly, J.H., Gibson, J.L.,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Ivacevich</a:t>
            </a:r>
            <a:r>
              <a:rPr lang="en-GB" sz="1800" dirty="0">
                <a:effectLst/>
                <a:latin typeface="Calibri" panose="020F0502020204030204" pitchFamily="34" charset="0"/>
                <a:ea typeface="Calibri" panose="020F0502020204030204" pitchFamily="34" charset="0"/>
                <a:cs typeface="Times New Roman" panose="02020603050405020304" pitchFamily="18" charset="0"/>
              </a:rPr>
              <a:t>, J.M. (1992). Fundamentals  of Management, IRWIN, Boston.</a:t>
            </a: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Handy, C. (1992). "The language of leadership". Frontiers of Leadership. Eds.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Syrett</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Hogg. Oxford: Blackwell.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Hunt, T. and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Fedynich</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 (2019). Leadership: Past, present, and future: An evolution of an idea.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Arts and Humanities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8</a:t>
            </a:r>
            <a:r>
              <a:rPr lang="en-GB" sz="1800" dirty="0">
                <a:effectLst/>
                <a:latin typeface="Calibri" panose="020F0502020204030204" pitchFamily="34" charset="0"/>
                <a:ea typeface="Calibri" panose="020F0502020204030204" pitchFamily="34" charset="0"/>
                <a:cs typeface="Times New Roman" panose="02020603050405020304" pitchFamily="18" charset="0"/>
              </a:rPr>
              <a:t>(2), pp.22-26.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Stogdill, R.M. (1974). Handbook of leadership: A survey of theory and research. New York: The Free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2</a:t>
            </a:fld>
            <a:endParaRPr lang="en-GB"/>
          </a:p>
        </p:txBody>
      </p:sp>
    </p:spTree>
    <p:extLst>
      <p:ext uri="{BB962C8B-B14F-4D97-AF65-F5344CB8AC3E}">
        <p14:creationId xmlns:p14="http://schemas.microsoft.com/office/powerpoint/2010/main" val="3251529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Fink, J,S. (2015). Female athletes, women's sport, and the sport media commercial complex: Have we really “come a long way, baby”?.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Sport Management Review</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18(3), pp.331-342. [Online]. Available at: https://www.sciencedirect.com/science/article/abs/pii/S1441352314000369 [Accessed 17 November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rPr>
              <a:t>Huggins, A. and Randell, S. (2007). </a:t>
            </a:r>
            <a:r>
              <a:rPr lang="en-GB" sz="1800" i="1"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rPr>
              <a:t>The Contribution of Sports to Gender Equality and Women's Empowerment1</a:t>
            </a:r>
            <a:r>
              <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rPr>
              <a:t>. [Online]. ResearchGate. Available at: https://www.researchgate.net/publication/237386165_The_Contribution_of_Sports_to_Gender_Equality_and [Accessed 17 November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Shifflett, B., Murphy, D.,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Ghiasvand</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 and Carlton, M. (2016). Gender Bias in Sports-Media Analytics.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Sports Media</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11(2), pp.111-128. [Online]. Available at: https://www.researchgate.net/publication/317110243_Gender_Bias_in_Sports-Media_Analytics [Accessed 30 November 2023].</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Thibault, V., Guillaume, M., Berthelot, G., El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Helou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Schaal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K.,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Quinquis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 Nassif, H.,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Tafflet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Escolano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Hermine, O. and Toussaint, J.F., (2010). Women and men in sport performance: the gender gap has not evolved since 1983.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sports science &amp; medicine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9</a:t>
            </a:r>
            <a:r>
              <a:rPr lang="en-GB" sz="1800" dirty="0">
                <a:effectLst/>
                <a:latin typeface="Calibri" panose="020F0502020204030204" pitchFamily="34" charset="0"/>
                <a:ea typeface="Calibri" panose="020F0502020204030204" pitchFamily="34" charset="0"/>
                <a:cs typeface="Times New Roman" panose="02020603050405020304" pitchFamily="18" charset="0"/>
              </a:rPr>
              <a:t>(2), p.214.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Vertinsky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P.A. (1994) ‘Gender Relations, Women’s History and Sport History: A Decade of Changing Enquiry, 1983-1993’,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sport history</a:t>
            </a:r>
            <a:r>
              <a:rPr lang="en-GB" sz="1800" dirty="0">
                <a:effectLst/>
                <a:latin typeface="Calibri" panose="020F0502020204030204" pitchFamily="34" charset="0"/>
                <a:ea typeface="Calibri" panose="020F0502020204030204" pitchFamily="34" charset="0"/>
                <a:cs typeface="Times New Roman" panose="02020603050405020304" pitchFamily="18" charset="0"/>
              </a:rPr>
              <a:t>, 21(1), pp. 1–24.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3</a:t>
            </a:fld>
            <a:endParaRPr lang="en-GB"/>
          </a:p>
        </p:txBody>
      </p:sp>
    </p:spTree>
    <p:extLst>
      <p:ext uri="{BB962C8B-B14F-4D97-AF65-F5344CB8AC3E}">
        <p14:creationId xmlns:p14="http://schemas.microsoft.com/office/powerpoint/2010/main" val="2292917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Edwards, J.R. and Stevens, J. (2015).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FEMALE HOCKEY DEVELOPMENT IN CANADA; AN ANALYSIS OF PLAYERS, PATHWAYS, AND PRESSURES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Research Gate. Available at: https://www.researchgate.net/publication/305851815_FEMALE_HOCKEY_DEVELOPMENT_IN_CANADA_AN_ANALYSIS_O [Accessed 18 November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England Hockey. (2021).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Katie Glynn To Continue As England &amp; Great Britain Women’s Assistant Coach</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England Hockey. Available at: https://www.englandhockey.co.uk/media/news/katie-glynn-to-continue-as-england-great-britain-women-s- [Accessed 30 November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Great Britain Hockey. (2023).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KATIE GLYNN</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Great Britain Hockey. Available at: https://www.greatbritainhockey.co.uk/players/gb-senior-squad/katie-glynn [Accessed 30 November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Hardy, S., &amp; Holman, A. C. and Andrew C. (2018).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Hockey : a global history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University of Illinois Press.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Strauss, T. (2023). </a:t>
            </a:r>
            <a:r>
              <a:rPr lang="en-GB" sz="1800" i="1" dirty="0">
                <a:effectLst/>
                <a:latin typeface="Calibri" panose="020F0502020204030204" pitchFamily="34" charset="0"/>
                <a:ea typeface="Calibri" panose="020F0502020204030204" pitchFamily="34" charset="0"/>
                <a:cs typeface="Calibri" panose="020F0502020204030204" pitchFamily="34" charset="0"/>
              </a:rPr>
              <a:t>How Many Men Play Field Hockey? The Answer May Surprise You!</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Ice Hockey Central. Available at: https://icehockeycentral.com/how-many-men-play-field-hockey-the-answer-may-surprise-you/#:~:text=In% [Accessed 29 November 2023].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4</a:t>
            </a:fld>
            <a:endParaRPr lang="en-GB"/>
          </a:p>
        </p:txBody>
      </p:sp>
    </p:spTree>
    <p:extLst>
      <p:ext uri="{BB962C8B-B14F-4D97-AF65-F5344CB8AC3E}">
        <p14:creationId xmlns:p14="http://schemas.microsoft.com/office/powerpoint/2010/main" val="710648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Fernandez-Lasa, U.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‘Negotiating alternative femininities? Gender identity construction in female Basque pelota players’,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Sport, education and society</a:t>
            </a:r>
            <a:r>
              <a:rPr lang="en-GB" sz="1800" dirty="0">
                <a:effectLst/>
                <a:latin typeface="Calibri" panose="020F0502020204030204" pitchFamily="34" charset="0"/>
                <a:ea typeface="Calibri" panose="020F0502020204030204" pitchFamily="34" charset="0"/>
                <a:cs typeface="Times New Roman" panose="02020603050405020304" pitchFamily="18" charset="0"/>
              </a:rPr>
              <a:t>, 26(2), pp. 188–201.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Negotiating alternative femininities? Gender identity construction in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femal</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 EBSCOhost (uwtsd.ac.uk)</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Jackson, S.E., May, K.E., Whitney, K., </a:t>
            </a:r>
            <a:r>
              <a:rPr lang="en-GB" sz="18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Guzzo</a:t>
            </a: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R.A. and Salas, E., (1995). Understanding the dynamics of diversity in decision-making teams.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Team effectiveness and decision making in organizations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204</a:t>
            </a:r>
            <a:r>
              <a:rPr lang="en-GB" sz="1800" dirty="0">
                <a:effectLst/>
                <a:latin typeface="Calibri" panose="020F0502020204030204" pitchFamily="34" charset="0"/>
                <a:ea typeface="Calibri" panose="020F0502020204030204" pitchFamily="34" charset="0"/>
                <a:cs typeface="Times New Roman" panose="02020603050405020304" pitchFamily="18" charset="0"/>
              </a:rPr>
              <a:t>, p.261.</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Radu, C.,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Deaconu</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and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Frăsineanu</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(2017). Chapter 4 Leadership and Gender Differences—Are Men and Women Leading in the Same. In: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Alvinius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(Ed).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Contemporary Leadership Challenges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Houston: Intech. pp.63-73.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Theberge. (1997). “IT'S PART OF THE GAME”: Physicality and the Production of Gender in Women's Hockey.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Sage Journals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11(1),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199. [Online]. Available at: https://www-jstor-org.ezproxy.uwtsd.ac.uk/stable/190226?sid=primo [Accessed 12 November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Theberge, N. (2003) ‘No Fear Comes: Adolescent Girls, Ice Hockey, and the Embodiment of Gender’,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Youth &amp; society</a:t>
            </a:r>
            <a:r>
              <a:rPr lang="en-GB" sz="1800" dirty="0">
                <a:effectLst/>
                <a:latin typeface="Calibri" panose="020F0502020204030204" pitchFamily="34" charset="0"/>
                <a:ea typeface="Calibri" panose="020F0502020204030204" pitchFamily="34" charset="0"/>
                <a:cs typeface="Times New Roman" panose="02020603050405020304" pitchFamily="18" charset="0"/>
              </a:rPr>
              <a:t>, 34(4), pp. 497–516. Available at:</a:t>
            </a:r>
            <a:r>
              <a:rPr lang="en-GB" sz="1800" dirty="0">
                <a:solidFill>
                  <a:srgbClr val="000000"/>
                </a:solidFill>
                <a:effectLst/>
                <a:latin typeface="Source Sans Pro" panose="020B050303040302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“No Fear Comes”: Adolescent Girls, Ice Hockey, and the Embodiment of Gender - Nancy Theberge, 2003 (uwtsd.ac.uk)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5</a:t>
            </a:fld>
            <a:endParaRPr lang="en-GB"/>
          </a:p>
        </p:txBody>
      </p:sp>
    </p:spTree>
    <p:extLst>
      <p:ext uri="{BB962C8B-B14F-4D97-AF65-F5344CB8AC3E}">
        <p14:creationId xmlns:p14="http://schemas.microsoft.com/office/powerpoint/2010/main" val="3816819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Burton, L.J. (2015). Underrepresentation of women in sport leadership: A review of research. Sport Management Review, 18(2), 155–165.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Costa, C. and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Miragaia</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D.A.M. (2022) ‘A systematic review of women’s entrepreneurship in the sports industry: has anything changed?’,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Gender in management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37(8), pp. 988–1008.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rPr>
              <a:t>Hargreaves, J. (1997) ‘Women’s sport, development, and cultural diversity: The South African experience’, Women’s studies international forum, 20(2), pp. 191–209. Available at: PII: S0277-5395(97)00006-X (sciencedirectassets.com)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Jones, M.S. and Solomon, J. (2019) ‘Challenges and supports for women conservation leaders’,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Conservation science and practice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1(6). Available at: </a:t>
            </a:r>
            <a:r>
              <a:rPr lang="en-GB" sz="1800" u="sng"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https://www.proquest.com/docview/2348242816?accountid=130472&amp;parentSessionId=0DJRhBwlo8f%2F%2FxxOnc%2FwMdrrKpj9bQTsHY6TA4GSQ9E</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Katz, R.S.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Luckinbill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R.W., (2017). Changing sex/gender roles and sport.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Stan. L. &amp;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Pol'y</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Rev.</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28</a:t>
            </a:r>
            <a:r>
              <a:rPr lang="en-GB" sz="1800" dirty="0">
                <a:effectLst/>
                <a:latin typeface="Calibri" panose="020F0502020204030204" pitchFamily="34" charset="0"/>
                <a:ea typeface="Calibri" panose="020F0502020204030204" pitchFamily="34" charset="0"/>
                <a:cs typeface="Times New Roman" panose="02020603050405020304" pitchFamily="18" charset="0"/>
              </a:rPr>
              <a:t>, p.215.</a:t>
            </a:r>
            <a:endPar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Perasso</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V. (2017).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100 Women: Is the gender pay gap in sport really closing?</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BBC. Available at: https://www.bbc.co.uk/news/world-41685042 [Accessed 2 December 2023].</a:t>
            </a:r>
            <a:endPar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rPr>
              <a:t>Taylor, T. Toohey, K. (2006). Negotiating Cultural Diversity for Women in Sport: from assimilation to multiculturalism. </a:t>
            </a:r>
            <a:r>
              <a:rPr lang="en-GB" sz="1800" i="1"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rPr>
              <a:t>Race Ethnicity and Education</a:t>
            </a:r>
            <a:r>
              <a:rPr lang="en-GB" sz="1800" dirty="0">
                <a:solidFill>
                  <a:srgbClr val="000000"/>
                </a:solidFill>
                <a:effectLst/>
                <a:latin typeface="Noto Sans" panose="020B0502040504020204" pitchFamily="34" charset="0"/>
                <a:ea typeface="Calibri" panose="020F0502020204030204" pitchFamily="34" charset="0"/>
                <a:cs typeface="Times New Roman" panose="02020603050405020304" pitchFamily="18" charset="0"/>
              </a:rPr>
              <a:t>. 1(1), pp.75-90. [Online]. Available at: https://www.tandfonline.com/doi/abs/10.1080/1361332980010106 [Accessed 15 November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6</a:t>
            </a:fld>
            <a:endParaRPr lang="en-GB"/>
          </a:p>
        </p:txBody>
      </p:sp>
    </p:spTree>
    <p:extLst>
      <p:ext uri="{BB962C8B-B14F-4D97-AF65-F5344CB8AC3E}">
        <p14:creationId xmlns:p14="http://schemas.microsoft.com/office/powerpoint/2010/main" val="4223108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7</a:t>
            </a:fld>
            <a:endParaRPr lang="en-GB"/>
          </a:p>
        </p:txBody>
      </p:sp>
    </p:spTree>
    <p:extLst>
      <p:ext uri="{BB962C8B-B14F-4D97-AF65-F5344CB8AC3E}">
        <p14:creationId xmlns:p14="http://schemas.microsoft.com/office/powerpoint/2010/main" val="1416946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Bryan, A., Pope, S. and Rankin-Wright, A.J. (2021). On the periphery: Examining women’s exclusion from core leadership roles in the “extremely gendered” organization of men’s club football in England.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Gender &amp; Society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35</a:t>
            </a:r>
            <a:r>
              <a:rPr lang="en-GB" sz="1800" dirty="0">
                <a:effectLst/>
                <a:latin typeface="Calibri" panose="020F0502020204030204" pitchFamily="34" charset="0"/>
                <a:ea typeface="Calibri" panose="020F0502020204030204" pitchFamily="34" charset="0"/>
                <a:cs typeface="Times New Roman" panose="02020603050405020304" pitchFamily="18" charset="0"/>
              </a:rPr>
              <a:t>(6), pp.940-970.</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Molloy, E. (2022).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Sarina </a:t>
            </a:r>
            <a:r>
              <a:rPr lang="en-GB" sz="1800" i="1"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Wiegman’s</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winning leadership secrets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CNN. Available at: https://www.managers.org.uk/knowledge-and-insights/article/sarina-wiegmans-winning-leadership-secret [Accessed 3 December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826C5A26-DB43-487E-8280-BBE00D5F9F7D}" type="slidenum">
              <a:rPr lang="en-GB" smtClean="0"/>
              <a:t>8</a:t>
            </a:fld>
            <a:endParaRPr lang="en-GB"/>
          </a:p>
        </p:txBody>
      </p:sp>
    </p:spTree>
    <p:extLst>
      <p:ext uri="{BB962C8B-B14F-4D97-AF65-F5344CB8AC3E}">
        <p14:creationId xmlns:p14="http://schemas.microsoft.com/office/powerpoint/2010/main" val="1488563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Robinson, G.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Dechant</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(1997). Building a business case for diversity.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Academy of Management Perspectives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11</a:t>
            </a:r>
            <a:r>
              <a:rPr lang="en-GB" sz="1800" dirty="0">
                <a:effectLst/>
                <a:latin typeface="Calibri" panose="020F0502020204030204" pitchFamily="34" charset="0"/>
                <a:ea typeface="Calibri" panose="020F0502020204030204" pitchFamily="34" charset="0"/>
                <a:cs typeface="Times New Roman" panose="02020603050405020304" pitchFamily="18" charset="0"/>
              </a:rPr>
              <a:t>(3), pp.21-31.</a:t>
            </a:r>
          </a:p>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9</a:t>
            </a:fld>
            <a:endParaRPr lang="en-GB"/>
          </a:p>
        </p:txBody>
      </p:sp>
    </p:spTree>
    <p:extLst>
      <p:ext uri="{BB962C8B-B14F-4D97-AF65-F5344CB8AC3E}">
        <p14:creationId xmlns:p14="http://schemas.microsoft.com/office/powerpoint/2010/main" val="3467395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11</a:t>
            </a:fld>
            <a:endParaRPr lang="en-GB"/>
          </a:p>
        </p:txBody>
      </p:sp>
    </p:spTree>
    <p:extLst>
      <p:ext uri="{BB962C8B-B14F-4D97-AF65-F5344CB8AC3E}">
        <p14:creationId xmlns:p14="http://schemas.microsoft.com/office/powerpoint/2010/main" val="1367639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C5A26-DB43-487E-8280-BBE00D5F9F7D}" type="slidenum">
              <a:rPr lang="en-GB" smtClean="0"/>
              <a:t>12</a:t>
            </a:fld>
            <a:endParaRPr lang="en-GB"/>
          </a:p>
        </p:txBody>
      </p:sp>
    </p:spTree>
    <p:extLst>
      <p:ext uri="{BB962C8B-B14F-4D97-AF65-F5344CB8AC3E}">
        <p14:creationId xmlns:p14="http://schemas.microsoft.com/office/powerpoint/2010/main" val="2243404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467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97048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17795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8294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08899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52645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9248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84051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49950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89617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36370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846CE7D5-CF57-46EF-B807-FDD0502418D4}" type="datetimeFigureOut">
              <a:rPr lang="en-GB" smtClean="0"/>
              <a:t>17/11/2023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39192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1486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07912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46CE7D5-CF57-46EF-B807-FDD0502418D4}" type="datetimeFigureOut">
              <a:rPr lang="en-GB" smtClean="0"/>
              <a:t>17/11/2023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35577933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chart" Target="../charts/chart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1.jpg"/><Relationship Id="rId7" Type="http://schemas.openxmlformats.org/officeDocument/2006/relationships/diagramLayout" Target="../diagrams/layout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13.svg"/><Relationship Id="rId10" Type="http://schemas.microsoft.com/office/2007/relationships/diagramDrawing" Target="../diagrams/drawing1.xml"/><Relationship Id="rId4" Type="http://schemas.openxmlformats.org/officeDocument/2006/relationships/image" Target="../media/image12.pn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8.jpeg"/><Relationship Id="rId5" Type="http://schemas.openxmlformats.org/officeDocument/2006/relationships/diagramQuickStyle" Target="../diagrams/quickStyle3.xml"/><Relationship Id="rId10" Type="http://schemas.openxmlformats.org/officeDocument/2006/relationships/image" Target="../media/image17.jpeg"/><Relationship Id="rId4" Type="http://schemas.openxmlformats.org/officeDocument/2006/relationships/diagramLayout" Target="../diagrams/layout3.xml"/><Relationship Id="rId9"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2" Type="http://schemas.openxmlformats.org/officeDocument/2006/relationships/hyperlink" Target="https://web-s-ebscohost-com.ezproxy.uwtsd.ac.uk/ehost/pdfviewer/pdfviewer?vid=0&amp;sid=abd7deda-3113-4314-8b92-80ec8de15ab2%40redi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roquest.com/docview/2348242816?accountid=130472&amp;parentSessionId=0DJRhBwlo8f%2F%2FxxOnc%2FwMdrrKpj9bQTsHY6TA4GSQ9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journals-sagepub-com.ezproxy.uwtsd.ac.uk/doi/abs/10.1177/0044118X03034004005"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E6126D-D386-0CDF-6BF8-89A064678012}"/>
              </a:ext>
            </a:extLst>
          </p:cNvPr>
          <p:cNvSpPr txBox="1"/>
          <p:nvPr/>
        </p:nvSpPr>
        <p:spPr>
          <a:xfrm>
            <a:off x="166127" y="30698"/>
            <a:ext cx="4664727" cy="2585323"/>
          </a:xfrm>
          <a:prstGeom prst="rect">
            <a:avLst/>
          </a:prstGeom>
          <a:noFill/>
        </p:spPr>
        <p:txBody>
          <a:bodyPr wrap="square" rtlCol="0">
            <a:spAutoFit/>
          </a:bodyPr>
          <a:lstStyle/>
          <a:p>
            <a:r>
              <a:rPr lang="en-GB" sz="3600" b="1" u="sng" dirty="0">
                <a:latin typeface="Candara" panose="020E0502030303020204" pitchFamily="34" charset="0"/>
              </a:rPr>
              <a:t>The Progression of Women in Leadership Roles within Sport. </a:t>
            </a:r>
          </a:p>
          <a:p>
            <a:endParaRPr lang="en-GB" dirty="0"/>
          </a:p>
          <a:p>
            <a:endParaRPr lang="en-GB" dirty="0"/>
          </a:p>
          <a:p>
            <a:r>
              <a:rPr lang="en-GB" dirty="0"/>
              <a:t> </a:t>
            </a:r>
          </a:p>
        </p:txBody>
      </p:sp>
      <p:grpSp>
        <p:nvGrpSpPr>
          <p:cNvPr id="8" name="Group 7">
            <a:extLst>
              <a:ext uri="{FF2B5EF4-FFF2-40B4-BE49-F238E27FC236}">
                <a16:creationId xmlns:a16="http://schemas.microsoft.com/office/drawing/2014/main" id="{F1399B44-803A-A313-D5E1-4CB30535E647}"/>
              </a:ext>
            </a:extLst>
          </p:cNvPr>
          <p:cNvGrpSpPr/>
          <p:nvPr/>
        </p:nvGrpSpPr>
        <p:grpSpPr>
          <a:xfrm>
            <a:off x="2415770" y="406374"/>
            <a:ext cx="13196383" cy="8800105"/>
            <a:chOff x="4497061" y="-1681895"/>
            <a:chExt cx="11044346" cy="7629789"/>
          </a:xfrm>
          <a:blipFill dpi="0" rotWithShape="0">
            <a:blip r:embed="rId3"/>
            <a:srcRect/>
            <a:stretch>
              <a:fillRect/>
            </a:stretch>
          </a:blipFill>
        </p:grpSpPr>
        <p:sp>
          <p:nvSpPr>
            <p:cNvPr id="5" name="Rectangle 4">
              <a:extLst>
                <a:ext uri="{FF2B5EF4-FFF2-40B4-BE49-F238E27FC236}">
                  <a16:creationId xmlns:a16="http://schemas.microsoft.com/office/drawing/2014/main" id="{2F44E68E-C401-10BA-92C4-FA44284FE389}"/>
                </a:ext>
              </a:extLst>
            </p:cNvPr>
            <p:cNvSpPr/>
            <p:nvPr/>
          </p:nvSpPr>
          <p:spPr>
            <a:xfrm rot="19381251">
              <a:off x="4552230" y="1162855"/>
              <a:ext cx="10125982" cy="2648309"/>
            </a:xfrm>
            <a:prstGeom prst="rect">
              <a:avLst/>
            </a:prstGeom>
            <a:grp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144575F3-4E67-FA68-45E2-B136B0C93416}"/>
                </a:ext>
              </a:extLst>
            </p:cNvPr>
            <p:cNvSpPr>
              <a:spLocks/>
            </p:cNvSpPr>
            <p:nvPr/>
          </p:nvSpPr>
          <p:spPr>
            <a:xfrm rot="19381251">
              <a:off x="4497061" y="-1681895"/>
              <a:ext cx="8065699" cy="2715580"/>
            </a:xfrm>
            <a:prstGeom prst="rect">
              <a:avLst/>
            </a:prstGeom>
            <a:grpFill/>
            <a:ln w="28575">
              <a:solidFill>
                <a:schemeClr val="tx1"/>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277B1A17-123B-A734-C303-CA96B6E28474}"/>
                </a:ext>
              </a:extLst>
            </p:cNvPr>
            <p:cNvSpPr/>
            <p:nvPr/>
          </p:nvSpPr>
          <p:spPr>
            <a:xfrm rot="19381251">
              <a:off x="7475708" y="3299585"/>
              <a:ext cx="8065699" cy="2648309"/>
            </a:xfrm>
            <a:prstGeom prst="rect">
              <a:avLst/>
            </a:prstGeom>
            <a:grp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0" name="TextBox 9">
            <a:extLst>
              <a:ext uri="{FF2B5EF4-FFF2-40B4-BE49-F238E27FC236}">
                <a16:creationId xmlns:a16="http://schemas.microsoft.com/office/drawing/2014/main" id="{42F63522-E2CF-954C-9D71-8325BF448FC2}"/>
              </a:ext>
            </a:extLst>
          </p:cNvPr>
          <p:cNvSpPr txBox="1"/>
          <p:nvPr/>
        </p:nvSpPr>
        <p:spPr>
          <a:xfrm>
            <a:off x="116905" y="6058321"/>
            <a:ext cx="2840477" cy="646331"/>
          </a:xfrm>
          <a:prstGeom prst="rect">
            <a:avLst/>
          </a:prstGeom>
          <a:noFill/>
        </p:spPr>
        <p:txBody>
          <a:bodyPr wrap="square" rtlCol="0">
            <a:spAutoFit/>
          </a:bodyPr>
          <a:lstStyle/>
          <a:p>
            <a:r>
              <a:rPr lang="en-GB" dirty="0"/>
              <a:t>Tom Pendlebery</a:t>
            </a:r>
          </a:p>
          <a:p>
            <a:r>
              <a:rPr lang="en-GB" dirty="0"/>
              <a:t>2003955</a:t>
            </a:r>
          </a:p>
        </p:txBody>
      </p:sp>
      <p:sp>
        <p:nvSpPr>
          <p:cNvPr id="16" name="TextBox 15">
            <a:extLst>
              <a:ext uri="{FF2B5EF4-FFF2-40B4-BE49-F238E27FC236}">
                <a16:creationId xmlns:a16="http://schemas.microsoft.com/office/drawing/2014/main" id="{F09D1E45-7A40-B5FA-253B-017D1FB7591C}"/>
              </a:ext>
            </a:extLst>
          </p:cNvPr>
          <p:cNvSpPr txBox="1"/>
          <p:nvPr/>
        </p:nvSpPr>
        <p:spPr>
          <a:xfrm>
            <a:off x="101132" y="3322586"/>
            <a:ext cx="2289411" cy="1569660"/>
          </a:xfrm>
          <a:prstGeom prst="rect">
            <a:avLst/>
          </a:prstGeom>
          <a:noFill/>
          <a:ln w="22225">
            <a:solidFill>
              <a:schemeClr val="accent1"/>
            </a:solidFill>
          </a:ln>
        </p:spPr>
        <p:txBody>
          <a:bodyPr wrap="square" rtlCol="0">
            <a:spAutoFit/>
          </a:bodyPr>
          <a:lstStyle/>
          <a:p>
            <a:r>
              <a:rPr lang="en-GB" sz="1600" dirty="0"/>
              <a:t>The moment New Zealand beat England to reach the </a:t>
            </a:r>
            <a:r>
              <a:rPr lang="en-GB" sz="1600" dirty="0" err="1"/>
              <a:t>Womens</a:t>
            </a:r>
            <a:r>
              <a:rPr lang="en-GB" sz="1600" dirty="0"/>
              <a:t> Hockey World Cup Final (</a:t>
            </a:r>
            <a:r>
              <a:rPr lang="en-US" sz="1600" b="0" i="0" dirty="0">
                <a:effectLst/>
                <a:latin typeface="Noto Sans" panose="020B0502040504020204" pitchFamily="34" charset="0"/>
              </a:rPr>
              <a:t>Sports 247, 2017). </a:t>
            </a:r>
            <a:endParaRPr lang="en-GB" sz="1600" b="1" dirty="0"/>
          </a:p>
        </p:txBody>
      </p:sp>
    </p:spTree>
    <p:extLst>
      <p:ext uri="{BB962C8B-B14F-4D97-AF65-F5344CB8AC3E}">
        <p14:creationId xmlns:p14="http://schemas.microsoft.com/office/powerpoint/2010/main" val="1791685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40713-8A89-7504-3A04-BAB541E14CB9}"/>
              </a:ext>
            </a:extLst>
          </p:cNvPr>
          <p:cNvSpPr>
            <a:spLocks noGrp="1"/>
          </p:cNvSpPr>
          <p:nvPr>
            <p:ph type="title"/>
          </p:nvPr>
        </p:nvSpPr>
        <p:spPr>
          <a:xfrm>
            <a:off x="541145" y="810882"/>
            <a:ext cx="10571998" cy="641261"/>
          </a:xfrm>
        </p:spPr>
        <p:txBody>
          <a:bodyPr/>
          <a:lstStyle/>
          <a:p>
            <a:r>
              <a:rPr lang="en-GB" u="sng" dirty="0">
                <a:effectLst/>
                <a:latin typeface="Candara" panose="020E0502030303020204" pitchFamily="34" charset="0"/>
              </a:rPr>
              <a:t>Introducing leadership and exploring its importance.</a:t>
            </a:r>
          </a:p>
        </p:txBody>
      </p:sp>
      <p:sp>
        <p:nvSpPr>
          <p:cNvPr id="4" name="TextBox 3">
            <a:extLst>
              <a:ext uri="{FF2B5EF4-FFF2-40B4-BE49-F238E27FC236}">
                <a16:creationId xmlns:a16="http://schemas.microsoft.com/office/drawing/2014/main" id="{59DAF1E0-06B2-DAF5-39A9-6939CFA3551B}"/>
              </a:ext>
            </a:extLst>
          </p:cNvPr>
          <p:cNvSpPr txBox="1"/>
          <p:nvPr/>
        </p:nvSpPr>
        <p:spPr>
          <a:xfrm>
            <a:off x="112144" y="2300010"/>
            <a:ext cx="2286000" cy="2893100"/>
          </a:xfrm>
          <a:prstGeom prst="rect">
            <a:avLst/>
          </a:prstGeom>
          <a:noFill/>
          <a:ln>
            <a:solidFill>
              <a:schemeClr val="accent1">
                <a:lumMod val="60000"/>
                <a:lumOff val="40000"/>
              </a:schemeClr>
            </a:solidFill>
          </a:ln>
        </p:spPr>
        <p:txBody>
          <a:bodyPr wrap="square" rtlCol="0">
            <a:spAutoFit/>
          </a:bodyPr>
          <a:lstStyle/>
          <a:p>
            <a:pPr marL="285750" indent="-285750">
              <a:buFont typeface="Wingdings" panose="05000000000000000000" pitchFamily="2" charset="2"/>
              <a:buChar char="Ø"/>
            </a:pPr>
            <a:r>
              <a:rPr lang="en-GB" sz="1400" dirty="0"/>
              <a:t>The concept of leadership is an ever-evolving concept therefore cannot be universally defined, however key ideologies surrounding leadership consist of inspiring a vision and generating direction for others.</a:t>
            </a:r>
          </a:p>
        </p:txBody>
      </p:sp>
      <p:sp>
        <p:nvSpPr>
          <p:cNvPr id="9" name="TextBox 8">
            <a:extLst>
              <a:ext uri="{FF2B5EF4-FFF2-40B4-BE49-F238E27FC236}">
                <a16:creationId xmlns:a16="http://schemas.microsoft.com/office/drawing/2014/main" id="{24D30665-FDDB-1FFF-1636-00953E9B8143}"/>
              </a:ext>
            </a:extLst>
          </p:cNvPr>
          <p:cNvSpPr txBox="1"/>
          <p:nvPr/>
        </p:nvSpPr>
        <p:spPr>
          <a:xfrm>
            <a:off x="6259348" y="4437511"/>
            <a:ext cx="2452852" cy="1815882"/>
          </a:xfrm>
          <a:prstGeom prst="rect">
            <a:avLst/>
          </a:prstGeom>
          <a:noFill/>
          <a:ln>
            <a:solidFill>
              <a:schemeClr val="accent1">
                <a:lumMod val="60000"/>
                <a:lumOff val="40000"/>
              </a:schemeClr>
            </a:solidFill>
          </a:ln>
        </p:spPr>
        <p:txBody>
          <a:bodyPr wrap="square" rtlCol="0">
            <a:spAutoFit/>
          </a:bodyPr>
          <a:lstStyle/>
          <a:p>
            <a:pPr marL="285750" indent="-285750">
              <a:buFont typeface="Wingdings" panose="05000000000000000000" pitchFamily="2" charset="2"/>
              <a:buChar char="Ø"/>
            </a:pPr>
            <a:r>
              <a:rPr lang="en-GB" sz="1400" dirty="0"/>
              <a:t>Transformational leadership relies on the ability of the leader to not only inspire but aid development in order to ensure positive progression towards collective goals.</a:t>
            </a:r>
          </a:p>
        </p:txBody>
      </p:sp>
      <p:sp>
        <p:nvSpPr>
          <p:cNvPr id="10" name="TextBox 9">
            <a:extLst>
              <a:ext uri="{FF2B5EF4-FFF2-40B4-BE49-F238E27FC236}">
                <a16:creationId xmlns:a16="http://schemas.microsoft.com/office/drawing/2014/main" id="{BB91FC5F-0E79-7635-9C6B-33D976B6AD00}"/>
              </a:ext>
            </a:extLst>
          </p:cNvPr>
          <p:cNvSpPr txBox="1"/>
          <p:nvPr/>
        </p:nvSpPr>
        <p:spPr>
          <a:xfrm>
            <a:off x="9295764" y="2300010"/>
            <a:ext cx="2286000" cy="1815882"/>
          </a:xfrm>
          <a:prstGeom prst="rect">
            <a:avLst/>
          </a:prstGeom>
          <a:noFill/>
          <a:ln>
            <a:solidFill>
              <a:schemeClr val="accent1">
                <a:lumMod val="60000"/>
                <a:lumOff val="40000"/>
              </a:schemeClr>
            </a:solidFill>
          </a:ln>
        </p:spPr>
        <p:txBody>
          <a:bodyPr wrap="square" rtlCol="0">
            <a:spAutoFit/>
          </a:bodyPr>
          <a:lstStyle/>
          <a:p>
            <a:pPr marL="285750" indent="-285750">
              <a:buFont typeface="Wingdings" panose="05000000000000000000" pitchFamily="2" charset="2"/>
              <a:buChar char="Ø"/>
            </a:pPr>
            <a:r>
              <a:rPr lang="en-GB" sz="1400" dirty="0"/>
              <a:t>Leadership is fundamental to success as it allows for objectives to be achieved by inspiring and providing a vision to followers.</a:t>
            </a:r>
          </a:p>
        </p:txBody>
      </p:sp>
      <p:pic>
        <p:nvPicPr>
          <p:cNvPr id="2052" name="Picture 4" descr="Image result for transformational leadership">
            <a:extLst>
              <a:ext uri="{FF2B5EF4-FFF2-40B4-BE49-F238E27FC236}">
                <a16:creationId xmlns:a16="http://schemas.microsoft.com/office/drawing/2014/main" id="{032E9CF3-FA93-6A50-FB6A-F7694D59DE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1490" y="4208225"/>
            <a:ext cx="3371164" cy="25237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2054" name="Picture 6" descr="Image result for transformational leadership">
            <a:extLst>
              <a:ext uri="{FF2B5EF4-FFF2-40B4-BE49-F238E27FC236}">
                <a16:creationId xmlns:a16="http://schemas.microsoft.com/office/drawing/2014/main" id="{1E79CFB8-DD04-3BD8-A840-2811FE94EB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414" y="5345452"/>
            <a:ext cx="2033459" cy="135730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2056" name="Picture 8" descr="Image result for leadership images">
            <a:extLst>
              <a:ext uri="{FF2B5EF4-FFF2-40B4-BE49-F238E27FC236}">
                <a16:creationId xmlns:a16="http://schemas.microsoft.com/office/drawing/2014/main" id="{02467641-A07F-6D9D-14B2-CACC79505F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80990" y="4437511"/>
            <a:ext cx="2642619" cy="21819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2058" name="Picture 10" descr="Image result for Female Leadership">
            <a:extLst>
              <a:ext uri="{FF2B5EF4-FFF2-40B4-BE49-F238E27FC236}">
                <a16:creationId xmlns:a16="http://schemas.microsoft.com/office/drawing/2014/main" id="{E92A7907-4408-4DF8-FE3B-4650432E6E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28460" y="2541558"/>
            <a:ext cx="3371164" cy="133278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2060" name="Picture 12" descr="Image result for Female Leadership">
            <a:extLst>
              <a:ext uri="{FF2B5EF4-FFF2-40B4-BE49-F238E27FC236}">
                <a16:creationId xmlns:a16="http://schemas.microsoft.com/office/drawing/2014/main" id="{6E142245-37C9-D86E-46EA-E4109059D19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36492" y="2010383"/>
            <a:ext cx="1753619" cy="203090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828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6" name="Rectangle 2065">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Pin on SA Women's Hockey">
            <a:extLst>
              <a:ext uri="{FF2B5EF4-FFF2-40B4-BE49-F238E27FC236}">
                <a16:creationId xmlns:a16="http://schemas.microsoft.com/office/drawing/2014/main" id="{BA9FB871-7452-B3C3-31EA-A0B6012006CA}"/>
              </a:ext>
            </a:extLst>
          </p:cNvPr>
          <p:cNvPicPr>
            <a:picLocks noChangeAspect="1" noChangeArrowheads="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val="0"/>
              </a:ext>
            </a:extLst>
          </a:blip>
          <a:srcRect b="15730"/>
          <a:stretch/>
        </p:blipFill>
        <p:spPr bwMode="auto">
          <a:xfrm>
            <a:off x="20" y="86637"/>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5AA3D07-0F56-ACA8-2FFC-A19114B6DF28}"/>
              </a:ext>
            </a:extLst>
          </p:cNvPr>
          <p:cNvSpPr txBox="1"/>
          <p:nvPr/>
        </p:nvSpPr>
        <p:spPr>
          <a:xfrm>
            <a:off x="254001" y="1270076"/>
            <a:ext cx="10554574" cy="4491112"/>
          </a:xfrm>
          <a:prstGeom prst="rect">
            <a:avLst/>
          </a:prstGeom>
        </p:spPr>
        <p:txBody>
          <a:bodyPr vert="horz" lIns="91440" tIns="45720" rIns="91440" bIns="45720" rtlCol="0" anchor="ctr">
            <a:normAutofit lnSpcReduction="10000"/>
          </a:bodyPr>
          <a:lstStyle/>
          <a:p>
            <a:pPr>
              <a:spcBef>
                <a:spcPct val="20000"/>
              </a:spcBef>
              <a:spcAft>
                <a:spcPts val="600"/>
              </a:spcAft>
              <a:buClr>
                <a:schemeClr val="accent1"/>
              </a:buClr>
              <a:buFont typeface="Wingdings 2" charset="2"/>
              <a:buChar char=""/>
            </a:pPr>
            <a:endParaRPr lang="en-US" b="1" dirty="0"/>
          </a:p>
          <a:p>
            <a:pPr>
              <a:spcBef>
                <a:spcPct val="20000"/>
              </a:spcBef>
              <a:spcAft>
                <a:spcPts val="600"/>
              </a:spcAft>
              <a:buClr>
                <a:schemeClr val="accent1"/>
              </a:buClr>
              <a:buFont typeface="Wingdings 2" charset="2"/>
              <a:buChar char=""/>
            </a:pPr>
            <a:r>
              <a:rPr lang="en-US" b="1" dirty="0"/>
              <a:t>Historically men were more involved than women in the sporting industry (</a:t>
            </a:r>
            <a:r>
              <a:rPr lang="en-US" b="1" dirty="0" err="1"/>
              <a:t>Vertinsky</a:t>
            </a:r>
            <a:r>
              <a:rPr lang="en-US" b="1" dirty="0"/>
              <a:t> 1994).</a:t>
            </a:r>
          </a:p>
          <a:p>
            <a:pPr>
              <a:spcBef>
                <a:spcPct val="20000"/>
              </a:spcBef>
              <a:spcAft>
                <a:spcPts val="600"/>
              </a:spcAft>
              <a:buClr>
                <a:schemeClr val="accent1"/>
              </a:buClr>
              <a:buFont typeface="Wingdings 2" charset="2"/>
              <a:buChar char=""/>
            </a:pPr>
            <a:endParaRPr lang="en-US" b="1" dirty="0"/>
          </a:p>
          <a:p>
            <a:pPr>
              <a:spcBef>
                <a:spcPct val="20000"/>
              </a:spcBef>
              <a:spcAft>
                <a:spcPts val="600"/>
              </a:spcAft>
              <a:buClr>
                <a:schemeClr val="accent1"/>
              </a:buClr>
              <a:buFont typeface="Wingdings 2" charset="2"/>
              <a:buChar char=""/>
            </a:pPr>
            <a:r>
              <a:rPr lang="en-US" b="1" dirty="0"/>
              <a:t>Male dominancy of the industry some argue is due to the on average higher performance than women (Thibault et al 2010).</a:t>
            </a:r>
          </a:p>
          <a:p>
            <a:pPr>
              <a:spcBef>
                <a:spcPct val="20000"/>
              </a:spcBef>
              <a:spcAft>
                <a:spcPts val="600"/>
              </a:spcAft>
              <a:buClr>
                <a:schemeClr val="accent1"/>
              </a:buClr>
              <a:buFont typeface="Wingdings 2" charset="2"/>
              <a:buChar char=""/>
            </a:pPr>
            <a:endParaRPr lang="en-US" b="1" dirty="0"/>
          </a:p>
          <a:p>
            <a:pPr>
              <a:spcBef>
                <a:spcPct val="20000"/>
              </a:spcBef>
              <a:spcAft>
                <a:spcPts val="600"/>
              </a:spcAft>
              <a:buClr>
                <a:schemeClr val="accent1"/>
              </a:buClr>
              <a:buFont typeface="Wingdings 2" charset="2"/>
              <a:buChar char=""/>
            </a:pPr>
            <a:r>
              <a:rPr lang="en-US" b="1" dirty="0"/>
              <a:t>Media coverage of women sports was (and to some extent still is) minimal due to a smaller number of interactions then male sport; small exposure meant it was harder for women's sports to grow and influence new generations positively.</a:t>
            </a:r>
          </a:p>
          <a:p>
            <a:pPr>
              <a:spcBef>
                <a:spcPct val="20000"/>
              </a:spcBef>
              <a:spcAft>
                <a:spcPts val="600"/>
              </a:spcAft>
              <a:buClr>
                <a:schemeClr val="accent1"/>
              </a:buClr>
              <a:buFont typeface="Wingdings 2" charset="2"/>
              <a:buChar char=""/>
            </a:pPr>
            <a:endParaRPr lang="en-US" b="1" dirty="0"/>
          </a:p>
          <a:p>
            <a:pPr>
              <a:spcBef>
                <a:spcPct val="20000"/>
              </a:spcBef>
              <a:spcAft>
                <a:spcPts val="600"/>
              </a:spcAft>
              <a:buClr>
                <a:schemeClr val="accent1"/>
              </a:buClr>
              <a:buFont typeface="Wingdings 2" charset="2"/>
              <a:buChar char=""/>
            </a:pPr>
            <a:r>
              <a:rPr lang="en-US" b="1" dirty="0"/>
              <a:t>Comparison with the 21</a:t>
            </a:r>
            <a:r>
              <a:rPr lang="en-US" b="1" baseline="30000" dirty="0"/>
              <a:t>st</a:t>
            </a:r>
            <a:r>
              <a:rPr lang="en-US" b="1" dirty="0"/>
              <a:t> century showcases a closer to 50/50 gender split regarding the participation statistics however the media continue to report on male sports at a higher volume. </a:t>
            </a:r>
          </a:p>
          <a:p>
            <a:pPr>
              <a:spcBef>
                <a:spcPct val="20000"/>
              </a:spcBef>
              <a:spcAft>
                <a:spcPts val="600"/>
              </a:spcAft>
              <a:buClr>
                <a:schemeClr val="accent1"/>
              </a:buClr>
              <a:buFont typeface="Wingdings 2" charset="2"/>
              <a:buChar char=""/>
            </a:pPr>
            <a:endParaRPr lang="en-US" b="1" dirty="0"/>
          </a:p>
        </p:txBody>
      </p:sp>
      <p:sp>
        <p:nvSpPr>
          <p:cNvPr id="6" name="TextBox 5">
            <a:extLst>
              <a:ext uri="{FF2B5EF4-FFF2-40B4-BE49-F238E27FC236}">
                <a16:creationId xmlns:a16="http://schemas.microsoft.com/office/drawing/2014/main" id="{FCDAF454-60B2-AA99-C494-E667589B1BE3}"/>
              </a:ext>
            </a:extLst>
          </p:cNvPr>
          <p:cNvSpPr txBox="1"/>
          <p:nvPr/>
        </p:nvSpPr>
        <p:spPr>
          <a:xfrm>
            <a:off x="491705" y="498879"/>
            <a:ext cx="8108830" cy="923330"/>
          </a:xfrm>
          <a:prstGeom prst="rect">
            <a:avLst/>
          </a:prstGeom>
          <a:noFill/>
        </p:spPr>
        <p:txBody>
          <a:bodyPr wrap="square" rtlCol="0">
            <a:spAutoFit/>
          </a:bodyPr>
          <a:lstStyle/>
          <a:p>
            <a:r>
              <a:rPr lang="en-US" sz="3600" b="1" u="sng" dirty="0">
                <a:latin typeface="Candara" panose="020E0502030303020204" pitchFamily="34" charset="0"/>
              </a:rPr>
              <a:t>Background to the Sports Industry </a:t>
            </a:r>
          </a:p>
          <a:p>
            <a:endParaRPr lang="en-GB" dirty="0"/>
          </a:p>
        </p:txBody>
      </p:sp>
    </p:spTree>
    <p:extLst>
      <p:ext uri="{BB962C8B-B14F-4D97-AF65-F5344CB8AC3E}">
        <p14:creationId xmlns:p14="http://schemas.microsoft.com/office/powerpoint/2010/main" val="4035303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2" name="Picture 6" descr="Canadian Flag Waving Wallpapers - Wallpaper Cave">
            <a:extLst>
              <a:ext uri="{FF2B5EF4-FFF2-40B4-BE49-F238E27FC236}">
                <a16:creationId xmlns:a16="http://schemas.microsoft.com/office/drawing/2014/main" id="{EAEE5291-B3F2-53FB-F90E-87922B6E2C2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88"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812962B-260A-6B75-FBA4-70466D8256E7}"/>
              </a:ext>
            </a:extLst>
          </p:cNvPr>
          <p:cNvSpPr>
            <a:spLocks noGrp="1"/>
          </p:cNvSpPr>
          <p:nvPr>
            <p:ph type="title"/>
          </p:nvPr>
        </p:nvSpPr>
        <p:spPr>
          <a:xfrm>
            <a:off x="25588" y="5625068"/>
            <a:ext cx="3927100" cy="970450"/>
          </a:xfrm>
        </p:spPr>
        <p:txBody>
          <a:bodyPr/>
          <a:lstStyle/>
          <a:p>
            <a:r>
              <a:rPr lang="en-GB" u="sng" dirty="0">
                <a:solidFill>
                  <a:schemeClr val="tx1"/>
                </a:solidFill>
                <a:latin typeface="Candara" panose="020E0502030303020204" pitchFamily="34" charset="0"/>
              </a:rPr>
              <a:t>Women's Hockey and its opportunities for leadership progression.</a:t>
            </a:r>
          </a:p>
        </p:txBody>
      </p:sp>
      <p:graphicFrame>
        <p:nvGraphicFramePr>
          <p:cNvPr id="4" name="Chart 3">
            <a:extLst>
              <a:ext uri="{FF2B5EF4-FFF2-40B4-BE49-F238E27FC236}">
                <a16:creationId xmlns:a16="http://schemas.microsoft.com/office/drawing/2014/main" id="{46566B17-3D8E-CA17-F7C0-12FE9CB7CEA8}"/>
              </a:ext>
            </a:extLst>
          </p:cNvPr>
          <p:cNvGraphicFramePr/>
          <p:nvPr>
            <p:extLst>
              <p:ext uri="{D42A27DB-BD31-4B8C-83A1-F6EECF244321}">
                <p14:modId xmlns:p14="http://schemas.microsoft.com/office/powerpoint/2010/main" val="302075074"/>
              </p:ext>
            </p:extLst>
          </p:nvPr>
        </p:nvGraphicFramePr>
        <p:xfrm>
          <a:off x="3840621" y="3137609"/>
          <a:ext cx="5917282" cy="3578253"/>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a:extLst>
              <a:ext uri="{FF2B5EF4-FFF2-40B4-BE49-F238E27FC236}">
                <a16:creationId xmlns:a16="http://schemas.microsoft.com/office/drawing/2014/main" id="{411CEA13-0E69-ABD8-17FF-540F115394DF}"/>
              </a:ext>
            </a:extLst>
          </p:cNvPr>
          <p:cNvSpPr txBox="1"/>
          <p:nvPr/>
        </p:nvSpPr>
        <p:spPr>
          <a:xfrm>
            <a:off x="0" y="4658294"/>
            <a:ext cx="4864100" cy="369332"/>
          </a:xfrm>
          <a:prstGeom prst="rect">
            <a:avLst/>
          </a:prstGeom>
          <a:noFill/>
        </p:spPr>
        <p:txBody>
          <a:bodyPr wrap="square" rtlCol="0">
            <a:spAutoFit/>
          </a:bodyPr>
          <a:lstStyle/>
          <a:p>
            <a:pPr marL="285750" indent="-285750">
              <a:buFont typeface="Courier New" panose="02070309020205020404" pitchFamily="49" charset="0"/>
              <a:buChar char="o"/>
            </a:pPr>
            <a:r>
              <a:rPr lang="en-GB" dirty="0"/>
              <a:t>s</a:t>
            </a:r>
          </a:p>
        </p:txBody>
      </p:sp>
      <p:pic>
        <p:nvPicPr>
          <p:cNvPr id="4098" name="Picture 2" descr="Katie Glynn Continues As Assistant Coach | Hockey World News">
            <a:extLst>
              <a:ext uri="{FF2B5EF4-FFF2-40B4-BE49-F238E27FC236}">
                <a16:creationId xmlns:a16="http://schemas.microsoft.com/office/drawing/2014/main" id="{CD872C13-620C-5685-04B5-5620FFC5B11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3825" y="221384"/>
            <a:ext cx="3858863" cy="26948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8405272-B13B-9521-8C27-2DB3DDABA5BD}"/>
              </a:ext>
            </a:extLst>
          </p:cNvPr>
          <p:cNvSpPr txBox="1"/>
          <p:nvPr/>
        </p:nvSpPr>
        <p:spPr>
          <a:xfrm>
            <a:off x="4305300" y="221384"/>
            <a:ext cx="6718300" cy="2092881"/>
          </a:xfrm>
          <a:prstGeom prst="rect">
            <a:avLst/>
          </a:prstGeom>
          <a:solidFill>
            <a:schemeClr val="tx1">
              <a:lumMod val="95000"/>
            </a:schemeClr>
          </a:solidFill>
          <a:ln w="38100">
            <a:solidFill>
              <a:schemeClr val="bg1"/>
            </a:solidFill>
          </a:ln>
        </p:spPr>
        <p:txBody>
          <a:bodyPr wrap="square" rtlCol="0">
            <a:spAutoFit/>
          </a:bodyPr>
          <a:lstStyle/>
          <a:p>
            <a:pPr marL="285750" indent="-285750">
              <a:buFont typeface="Courier New" panose="02070309020205020404" pitchFamily="49" charset="0"/>
              <a:buChar char="o"/>
            </a:pPr>
            <a:r>
              <a:rPr lang="en-GB" sz="1400" b="1" dirty="0">
                <a:solidFill>
                  <a:schemeClr val="bg1"/>
                </a:solidFill>
              </a:rPr>
              <a:t>Women's hockey and the success it sees today is due to the focus Canada projected onto the women's game by providing funding equal training programs between both men and women causing other countries to follow suit.</a:t>
            </a:r>
          </a:p>
          <a:p>
            <a:pPr marL="285750" indent="-285750">
              <a:buFont typeface="Courier New" panose="02070309020205020404" pitchFamily="49" charset="0"/>
              <a:buChar char="o"/>
            </a:pPr>
            <a:endParaRPr lang="en-GB" sz="1400" b="1" dirty="0">
              <a:solidFill>
                <a:schemeClr val="bg1"/>
              </a:solidFill>
            </a:endParaRPr>
          </a:p>
          <a:p>
            <a:pPr marL="285750" indent="-285750">
              <a:buFont typeface="Courier New" panose="02070309020205020404" pitchFamily="49" charset="0"/>
              <a:buChar char="o"/>
            </a:pPr>
            <a:r>
              <a:rPr lang="en-GB" sz="1400" b="1" dirty="0">
                <a:solidFill>
                  <a:schemeClr val="bg1"/>
                </a:solidFill>
              </a:rPr>
              <a:t>Katie Glynn (England's assistant coach) is a key example of a modern transformational leader through inspiring the team to her vision and ensuring time goes into creating a culture based around progression.</a:t>
            </a:r>
          </a:p>
          <a:p>
            <a:pPr marL="285750" indent="-285750">
              <a:buFont typeface="Courier New" panose="02070309020205020404" pitchFamily="49" charset="0"/>
              <a:buChar char="o"/>
            </a:pPr>
            <a:endParaRPr lang="en-GB" dirty="0">
              <a:solidFill>
                <a:schemeClr val="bg1"/>
              </a:solidFill>
            </a:endParaRPr>
          </a:p>
        </p:txBody>
      </p:sp>
      <p:sp>
        <p:nvSpPr>
          <p:cNvPr id="10" name="TextBox 9">
            <a:extLst>
              <a:ext uri="{FF2B5EF4-FFF2-40B4-BE49-F238E27FC236}">
                <a16:creationId xmlns:a16="http://schemas.microsoft.com/office/drawing/2014/main" id="{E235AE84-9332-FC2D-AAC7-0BC23C4BAF55}"/>
              </a:ext>
            </a:extLst>
          </p:cNvPr>
          <p:cNvSpPr txBox="1"/>
          <p:nvPr/>
        </p:nvSpPr>
        <p:spPr>
          <a:xfrm>
            <a:off x="10314457" y="2932659"/>
            <a:ext cx="1727200" cy="3785652"/>
          </a:xfrm>
          <a:prstGeom prst="rect">
            <a:avLst/>
          </a:prstGeom>
          <a:noFill/>
          <a:ln w="38100">
            <a:solidFill>
              <a:schemeClr val="bg1"/>
            </a:solidFill>
          </a:ln>
        </p:spPr>
        <p:txBody>
          <a:bodyPr wrap="square" rtlCol="0">
            <a:spAutoFit/>
          </a:bodyPr>
          <a:lstStyle/>
          <a:p>
            <a:r>
              <a:rPr lang="en-GB" sz="2000" b="1" dirty="0"/>
              <a:t>80% of field hockey participants are female.</a:t>
            </a:r>
          </a:p>
          <a:p>
            <a:r>
              <a:rPr lang="en-GB" sz="2000" b="1" dirty="0">
                <a:solidFill>
                  <a:srgbClr val="FF0000"/>
                </a:solidFill>
              </a:rPr>
              <a:t>However,</a:t>
            </a:r>
          </a:p>
          <a:p>
            <a:r>
              <a:rPr lang="en-GB" sz="2000" b="1" dirty="0">
                <a:solidFill>
                  <a:schemeClr val="bg1"/>
                </a:solidFill>
              </a:rPr>
              <a:t>80% of international head coaches are currently male.</a:t>
            </a:r>
          </a:p>
        </p:txBody>
      </p:sp>
    </p:spTree>
    <p:extLst>
      <p:ext uri="{BB962C8B-B14F-4D97-AF65-F5344CB8AC3E}">
        <p14:creationId xmlns:p14="http://schemas.microsoft.com/office/powerpoint/2010/main" val="33615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B8F5419B-BCBD-42A2-BFFF-781C60733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967BF97D-37D0-D512-DFBB-261E3D61B5D0}"/>
              </a:ext>
            </a:extLst>
          </p:cNvPr>
          <p:cNvGrpSpPr/>
          <p:nvPr/>
        </p:nvGrpSpPr>
        <p:grpSpPr>
          <a:xfrm>
            <a:off x="6441806" y="965200"/>
            <a:ext cx="5243280" cy="4927600"/>
            <a:chOff x="7760740" y="1657350"/>
            <a:chExt cx="2603217" cy="2933700"/>
          </a:xfrm>
          <a:blipFill>
            <a:blip r:embed="rId3"/>
            <a:stretch>
              <a:fillRect/>
            </a:stretch>
          </a:blipFill>
        </p:grpSpPr>
        <p:sp>
          <p:nvSpPr>
            <p:cNvPr id="5" name="Rectangle: Rounded Corners 4">
              <a:extLst>
                <a:ext uri="{FF2B5EF4-FFF2-40B4-BE49-F238E27FC236}">
                  <a16:creationId xmlns:a16="http://schemas.microsoft.com/office/drawing/2014/main" id="{7C2FDAB1-10DE-D031-FC59-FD9DEB599652}"/>
                </a:ext>
              </a:extLst>
            </p:cNvPr>
            <p:cNvSpPr/>
            <p:nvPr/>
          </p:nvSpPr>
          <p:spPr>
            <a:xfrm>
              <a:off x="9492464" y="1965324"/>
              <a:ext cx="406400" cy="2352675"/>
            </a:xfrm>
            <a:prstGeom prst="roundRect">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blipFill>
                  <a:blip r:embed="rId4">
                    <a:extLst>
                      <a:ext uri="{96DAC541-7B7A-43D3-8B79-37D633B846F1}">
                        <asvg:svgBlip xmlns:asvg="http://schemas.microsoft.com/office/drawing/2016/SVG/main" r:embed="rId5"/>
                      </a:ext>
                    </a:extLst>
                  </a:blip>
                  <a:stretch>
                    <a:fillRect/>
                  </a:stretch>
                </a:blipFill>
              </a:endParaRPr>
            </a:p>
          </p:txBody>
        </p:sp>
        <p:sp>
          <p:nvSpPr>
            <p:cNvPr id="7" name="Rectangle: Rounded Corners 6">
              <a:extLst>
                <a:ext uri="{FF2B5EF4-FFF2-40B4-BE49-F238E27FC236}">
                  <a16:creationId xmlns:a16="http://schemas.microsoft.com/office/drawing/2014/main" id="{B1681739-30E2-5222-762E-B1C3B988AB5D}"/>
                </a:ext>
              </a:extLst>
            </p:cNvPr>
            <p:cNvSpPr/>
            <p:nvPr/>
          </p:nvSpPr>
          <p:spPr>
            <a:xfrm>
              <a:off x="7760740" y="2255837"/>
              <a:ext cx="406400" cy="1771650"/>
            </a:xfrm>
            <a:prstGeom prst="roundRect">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blipFill>
                  <a:blip r:embed="rId4">
                    <a:extLst>
                      <a:ext uri="{96DAC541-7B7A-43D3-8B79-37D633B846F1}">
                        <asvg:svgBlip xmlns:asvg="http://schemas.microsoft.com/office/drawing/2016/SVG/main" r:embed="rId5"/>
                      </a:ext>
                    </a:extLst>
                  </a:blip>
                  <a:stretch>
                    <a:fillRect/>
                  </a:stretch>
                </a:blipFill>
              </a:endParaRPr>
            </a:p>
          </p:txBody>
        </p:sp>
        <p:sp>
          <p:nvSpPr>
            <p:cNvPr id="9" name="Rectangle: Rounded Corners 8">
              <a:extLst>
                <a:ext uri="{FF2B5EF4-FFF2-40B4-BE49-F238E27FC236}">
                  <a16:creationId xmlns:a16="http://schemas.microsoft.com/office/drawing/2014/main" id="{6380AFB5-7D5A-77A1-9879-7F8052EC76FA}"/>
                </a:ext>
              </a:extLst>
            </p:cNvPr>
            <p:cNvSpPr/>
            <p:nvPr/>
          </p:nvSpPr>
          <p:spPr>
            <a:xfrm>
              <a:off x="9957557" y="2255837"/>
              <a:ext cx="406400" cy="1771650"/>
            </a:xfrm>
            <a:prstGeom prst="roundRect">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blipFill>
                  <a:blip r:embed="rId4">
                    <a:extLst>
                      <a:ext uri="{96DAC541-7B7A-43D3-8B79-37D633B846F1}">
                        <asvg:svgBlip xmlns:asvg="http://schemas.microsoft.com/office/drawing/2016/SVG/main" r:embed="rId5"/>
                      </a:ext>
                    </a:extLst>
                  </a:blip>
                  <a:stretch>
                    <a:fillRect/>
                  </a:stretch>
                </a:blipFill>
              </a:endParaRPr>
            </a:p>
          </p:txBody>
        </p:sp>
        <p:sp>
          <p:nvSpPr>
            <p:cNvPr id="11" name="Rectangle: Rounded Corners 10">
              <a:extLst>
                <a:ext uri="{FF2B5EF4-FFF2-40B4-BE49-F238E27FC236}">
                  <a16:creationId xmlns:a16="http://schemas.microsoft.com/office/drawing/2014/main" id="{5D13D619-1C12-5451-8AF0-FFFEC3F394B7}"/>
                </a:ext>
              </a:extLst>
            </p:cNvPr>
            <p:cNvSpPr/>
            <p:nvPr/>
          </p:nvSpPr>
          <p:spPr>
            <a:xfrm>
              <a:off x="8221706" y="1965324"/>
              <a:ext cx="406400" cy="2352675"/>
            </a:xfrm>
            <a:prstGeom prst="roundRect">
              <a:avLst/>
            </a:prstGeom>
            <a:grp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blipFill>
                  <a:blip r:embed="rId4">
                    <a:extLst>
                      <a:ext uri="{96DAC541-7B7A-43D3-8B79-37D633B846F1}">
                        <asvg:svgBlip xmlns:asvg="http://schemas.microsoft.com/office/drawing/2016/SVG/main" r:embed="rId5"/>
                      </a:ext>
                    </a:extLst>
                  </a:blip>
                  <a:stretch>
                    <a:fillRect/>
                  </a:stretch>
                </a:blipFill>
              </a:endParaRPr>
            </a:p>
          </p:txBody>
        </p:sp>
        <p:sp>
          <p:nvSpPr>
            <p:cNvPr id="12" name="Rectangle: Rounded Corners 11">
              <a:extLst>
                <a:ext uri="{FF2B5EF4-FFF2-40B4-BE49-F238E27FC236}">
                  <a16:creationId xmlns:a16="http://schemas.microsoft.com/office/drawing/2014/main" id="{E7242C4E-D2C0-45B1-3011-29A6413BA118}"/>
                </a:ext>
              </a:extLst>
            </p:cNvPr>
            <p:cNvSpPr/>
            <p:nvPr/>
          </p:nvSpPr>
          <p:spPr>
            <a:xfrm>
              <a:off x="8686800" y="1657350"/>
              <a:ext cx="746970" cy="2933700"/>
            </a:xfrm>
            <a:prstGeom prst="roundRect">
              <a:avLst/>
            </a:prstGeom>
            <a:grp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blipFill>
                  <a:blip r:embed="rId4">
                    <a:extLst>
                      <a:ext uri="{96DAC541-7B7A-43D3-8B79-37D633B846F1}">
                        <asvg:svgBlip xmlns:asvg="http://schemas.microsoft.com/office/drawing/2016/SVG/main" r:embed="rId5"/>
                      </a:ext>
                    </a:extLst>
                  </a:blip>
                  <a:stretch>
                    <a:fillRect/>
                  </a:stretch>
                </a:blipFill>
              </a:endParaRPr>
            </a:p>
          </p:txBody>
        </p:sp>
      </p:grpSp>
      <p:sp>
        <p:nvSpPr>
          <p:cNvPr id="15" name="TextBox 14">
            <a:extLst>
              <a:ext uri="{FF2B5EF4-FFF2-40B4-BE49-F238E27FC236}">
                <a16:creationId xmlns:a16="http://schemas.microsoft.com/office/drawing/2014/main" id="{2A123C08-6B0D-A289-7FA8-C19542DCD9FE}"/>
              </a:ext>
            </a:extLst>
          </p:cNvPr>
          <p:cNvSpPr txBox="1"/>
          <p:nvPr/>
        </p:nvSpPr>
        <p:spPr>
          <a:xfrm>
            <a:off x="555057" y="175098"/>
            <a:ext cx="5398271" cy="1815882"/>
          </a:xfrm>
          <a:prstGeom prst="rect">
            <a:avLst/>
          </a:prstGeom>
          <a:noFill/>
        </p:spPr>
        <p:txBody>
          <a:bodyPr wrap="square" rtlCol="0">
            <a:spAutoFit/>
          </a:bodyPr>
          <a:lstStyle/>
          <a:p>
            <a:r>
              <a:rPr lang="en-GB" sz="2800" b="1" i="1" u="sng" dirty="0"/>
              <a:t>Evaluating restrictions women face in progressing to leadership roles within hockey.</a:t>
            </a:r>
          </a:p>
        </p:txBody>
      </p:sp>
      <p:graphicFrame>
        <p:nvGraphicFramePr>
          <p:cNvPr id="17" name="TextBox 13">
            <a:extLst>
              <a:ext uri="{FF2B5EF4-FFF2-40B4-BE49-F238E27FC236}">
                <a16:creationId xmlns:a16="http://schemas.microsoft.com/office/drawing/2014/main" id="{8F1BD87F-2612-2976-0C04-5EE4656E9A49}"/>
              </a:ext>
            </a:extLst>
          </p:cNvPr>
          <p:cNvGraphicFramePr/>
          <p:nvPr>
            <p:extLst>
              <p:ext uri="{D42A27DB-BD31-4B8C-83A1-F6EECF244321}">
                <p14:modId xmlns:p14="http://schemas.microsoft.com/office/powerpoint/2010/main" val="2824147123"/>
              </p:ext>
            </p:extLst>
          </p:nvPr>
        </p:nvGraphicFramePr>
        <p:xfrm>
          <a:off x="488478" y="2317332"/>
          <a:ext cx="5446414" cy="403187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096957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7" name="Rectangle 5146">
            <a:extLst>
              <a:ext uri="{FF2B5EF4-FFF2-40B4-BE49-F238E27FC236}">
                <a16:creationId xmlns:a16="http://schemas.microsoft.com/office/drawing/2014/main" id="{A5BA3AE5-0FB8-4948-A421-5CEE1A5E8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9" name="Freeform 9">
            <a:extLst>
              <a:ext uri="{FF2B5EF4-FFF2-40B4-BE49-F238E27FC236}">
                <a16:creationId xmlns:a16="http://schemas.microsoft.com/office/drawing/2014/main" id="{615FFFBF-F0D2-4BB8-BB9E-3ADC47E3B6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8FB94-0D09-923B-1826-420DAFDF2FA9}"/>
              </a:ext>
            </a:extLst>
          </p:cNvPr>
          <p:cNvSpPr>
            <a:spLocks noGrp="1"/>
          </p:cNvSpPr>
          <p:nvPr>
            <p:ph type="title"/>
          </p:nvPr>
        </p:nvSpPr>
        <p:spPr>
          <a:xfrm>
            <a:off x="810000" y="447188"/>
            <a:ext cx="5039035" cy="1559412"/>
          </a:xfrm>
        </p:spPr>
        <p:txBody>
          <a:bodyPr vert="horz" lIns="91440" tIns="45720" rIns="91440" bIns="45720" rtlCol="0" anchor="b">
            <a:normAutofit/>
          </a:bodyPr>
          <a:lstStyle/>
          <a:p>
            <a:pPr>
              <a:lnSpc>
                <a:spcPct val="90000"/>
              </a:lnSpc>
            </a:pPr>
            <a:r>
              <a:rPr lang="en-US" sz="3100" u="sng" dirty="0"/>
              <a:t>The Impact Societies have on Women’s Progression to Leadership </a:t>
            </a:r>
          </a:p>
        </p:txBody>
      </p:sp>
      <p:sp>
        <p:nvSpPr>
          <p:cNvPr id="5151" name="Rounded Rectangle 17">
            <a:extLst>
              <a:ext uri="{FF2B5EF4-FFF2-40B4-BE49-F238E27FC236}">
                <a16:creationId xmlns:a16="http://schemas.microsoft.com/office/drawing/2014/main" id="{FD056B7E-FBD7-4858-966D-9C4DEDA7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8932" y="958640"/>
            <a:ext cx="4419604" cy="4945244"/>
          </a:xfrm>
          <a:prstGeom prst="roundRect">
            <a:avLst>
              <a:gd name="adj" fmla="val 3513"/>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mage result for Female Leadership">
            <a:extLst>
              <a:ext uri="{FF2B5EF4-FFF2-40B4-BE49-F238E27FC236}">
                <a16:creationId xmlns:a16="http://schemas.microsoft.com/office/drawing/2014/main" id="{121E1993-AED3-B3E2-2047-171994CB59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22713" y="1512979"/>
            <a:ext cx="3832042" cy="38320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28BCBF3-78C5-EC3D-589C-AFDBDA13D851}"/>
              </a:ext>
            </a:extLst>
          </p:cNvPr>
          <p:cNvSpPr txBox="1"/>
          <p:nvPr/>
        </p:nvSpPr>
        <p:spPr>
          <a:xfrm>
            <a:off x="8368934" y="2707987"/>
            <a:ext cx="3461187" cy="723275"/>
          </a:xfrm>
          <a:prstGeom prst="rect">
            <a:avLst/>
          </a:prstGeom>
          <a:noFill/>
        </p:spPr>
        <p:txBody>
          <a:bodyPr wrap="square" rtlCol="0">
            <a:spAutoFit/>
          </a:bodyPr>
          <a:lstStyle/>
          <a:p>
            <a:pPr marL="285750" indent="-285750">
              <a:spcAft>
                <a:spcPts val="600"/>
              </a:spcAft>
              <a:buFont typeface="Courier New" panose="02070309020205020404" pitchFamily="49" charset="0"/>
              <a:buChar char="o"/>
            </a:pPr>
            <a:endParaRPr lang="en-GB"/>
          </a:p>
          <a:p>
            <a:pPr marL="285750" indent="-285750">
              <a:spcAft>
                <a:spcPts val="600"/>
              </a:spcAft>
              <a:buFont typeface="Courier New" panose="02070309020205020404" pitchFamily="49" charset="0"/>
              <a:buChar char="o"/>
            </a:pPr>
            <a:endParaRPr lang="en-GB"/>
          </a:p>
        </p:txBody>
      </p:sp>
      <p:graphicFrame>
        <p:nvGraphicFramePr>
          <p:cNvPr id="5161" name="TextBox 3">
            <a:extLst>
              <a:ext uri="{FF2B5EF4-FFF2-40B4-BE49-F238E27FC236}">
                <a16:creationId xmlns:a16="http://schemas.microsoft.com/office/drawing/2014/main" id="{064582D6-0717-FCA7-1538-19286DC50AED}"/>
              </a:ext>
            </a:extLst>
          </p:cNvPr>
          <p:cNvGraphicFramePr/>
          <p:nvPr>
            <p:extLst>
              <p:ext uri="{D42A27DB-BD31-4B8C-83A1-F6EECF244321}">
                <p14:modId xmlns:p14="http://schemas.microsoft.com/office/powerpoint/2010/main" val="949071457"/>
              </p:ext>
            </p:extLst>
          </p:nvPr>
        </p:nvGraphicFramePr>
        <p:xfrm>
          <a:off x="818712" y="2413000"/>
          <a:ext cx="5016259" cy="3632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735055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TextBox 3">
            <a:extLst>
              <a:ext uri="{FF2B5EF4-FFF2-40B4-BE49-F238E27FC236}">
                <a16:creationId xmlns:a16="http://schemas.microsoft.com/office/drawing/2014/main" id="{0CEDDF46-DFA3-A7CC-683A-D6526C158520}"/>
              </a:ext>
            </a:extLst>
          </p:cNvPr>
          <p:cNvGraphicFramePr/>
          <p:nvPr>
            <p:extLst>
              <p:ext uri="{D42A27DB-BD31-4B8C-83A1-F6EECF244321}">
                <p14:modId xmlns:p14="http://schemas.microsoft.com/office/powerpoint/2010/main" val="4033725469"/>
              </p:ext>
            </p:extLst>
          </p:nvPr>
        </p:nvGraphicFramePr>
        <p:xfrm>
          <a:off x="0" y="0"/>
          <a:ext cx="5369220" cy="4244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2F34289-493A-048F-19E7-B72BA2CC4B5B}"/>
              </a:ext>
            </a:extLst>
          </p:cNvPr>
          <p:cNvSpPr txBox="1"/>
          <p:nvPr/>
        </p:nvSpPr>
        <p:spPr>
          <a:xfrm>
            <a:off x="8585918" y="5086674"/>
            <a:ext cx="2792564" cy="1569660"/>
          </a:xfrm>
          <a:prstGeom prst="rect">
            <a:avLst/>
          </a:prstGeom>
          <a:noFill/>
          <a:ln>
            <a:solidFill>
              <a:schemeClr val="tx1"/>
            </a:solidFill>
          </a:ln>
        </p:spPr>
        <p:txBody>
          <a:bodyPr wrap="square" rtlCol="0">
            <a:spAutoFit/>
          </a:bodyPr>
          <a:lstStyle/>
          <a:p>
            <a:r>
              <a:rPr lang="en-GB" sz="1600" dirty="0"/>
              <a:t>A recent BBC article informed however that 83% of sports now offer the same prize money to both men and women (</a:t>
            </a:r>
            <a:r>
              <a:rPr lang="en-GB" sz="1600" dirty="0" err="1"/>
              <a:t>Perasso</a:t>
            </a:r>
            <a:r>
              <a:rPr lang="en-GB" sz="1600" dirty="0"/>
              <a:t>, 2017).</a:t>
            </a:r>
          </a:p>
        </p:txBody>
      </p:sp>
      <p:sp>
        <p:nvSpPr>
          <p:cNvPr id="7" name="TextBox 6">
            <a:extLst>
              <a:ext uri="{FF2B5EF4-FFF2-40B4-BE49-F238E27FC236}">
                <a16:creationId xmlns:a16="http://schemas.microsoft.com/office/drawing/2014/main" id="{3E0F5836-DC29-A292-5399-E9B5C54297F7}"/>
              </a:ext>
            </a:extLst>
          </p:cNvPr>
          <p:cNvSpPr txBox="1"/>
          <p:nvPr/>
        </p:nvSpPr>
        <p:spPr>
          <a:xfrm>
            <a:off x="5468844" y="2853642"/>
            <a:ext cx="3822700" cy="2062103"/>
          </a:xfrm>
          <a:prstGeom prst="rect">
            <a:avLst/>
          </a:prstGeom>
          <a:noFill/>
          <a:ln>
            <a:solidFill>
              <a:schemeClr val="tx1"/>
            </a:solidFill>
          </a:ln>
        </p:spPr>
        <p:txBody>
          <a:bodyPr wrap="square" rtlCol="0">
            <a:spAutoFit/>
          </a:bodyPr>
          <a:lstStyle/>
          <a:p>
            <a:r>
              <a:rPr lang="en-GB" sz="1600" dirty="0"/>
              <a:t>Female leadership is evidently lacking regarding academic research. Therefore, it can be presumed that a lack of research signifies poor societal knowledge on the subject providing an insight as to why males in some cases struggle to be under a female leader.</a:t>
            </a:r>
          </a:p>
        </p:txBody>
      </p:sp>
      <p:pic>
        <p:nvPicPr>
          <p:cNvPr id="6146" name="Picture 2" descr="Image result for Female Leadership">
            <a:extLst>
              <a:ext uri="{FF2B5EF4-FFF2-40B4-BE49-F238E27FC236}">
                <a16:creationId xmlns:a16="http://schemas.microsoft.com/office/drawing/2014/main" id="{6C65C959-67AC-2B23-0770-3E5C339A33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98984" y="161242"/>
            <a:ext cx="3792560" cy="25311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6148" name="Picture 4" descr="Image result for Female Leadership">
            <a:extLst>
              <a:ext uri="{FF2B5EF4-FFF2-40B4-BE49-F238E27FC236}">
                <a16:creationId xmlns:a16="http://schemas.microsoft.com/office/drawing/2014/main" id="{36ACEF07-DCFC-3576-A749-D6AF648C0A8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3417" y="2697611"/>
            <a:ext cx="2522101" cy="221813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152" name="Picture 8" descr="Image result for Female Leadership">
            <a:extLst>
              <a:ext uri="{FF2B5EF4-FFF2-40B4-BE49-F238E27FC236}">
                <a16:creationId xmlns:a16="http://schemas.microsoft.com/office/drawing/2014/main" id="{813B04F2-F6B4-5499-D1A7-FB5CB7F28DB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4279" y="4369991"/>
            <a:ext cx="4448175" cy="2362200"/>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6154" name="Picture 10" descr="Image result for men under female leadership">
            <a:extLst>
              <a:ext uri="{FF2B5EF4-FFF2-40B4-BE49-F238E27FC236}">
                <a16:creationId xmlns:a16="http://schemas.microsoft.com/office/drawing/2014/main" id="{C0AC39BB-9E79-D852-FA65-300541CF84D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503417" y="287553"/>
            <a:ext cx="2522101" cy="20266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6158" name="Picture 14" descr="Image result for men under female leadership">
            <a:extLst>
              <a:ext uri="{FF2B5EF4-FFF2-40B4-BE49-F238E27FC236}">
                <a16:creationId xmlns:a16="http://schemas.microsoft.com/office/drawing/2014/main" id="{500933BB-53A7-3D5D-216B-5935A6DF434A}"/>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8371" r="722"/>
          <a:stretch/>
        </p:blipFill>
        <p:spPr bwMode="auto">
          <a:xfrm>
            <a:off x="5248106" y="5076987"/>
            <a:ext cx="2524294" cy="168637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070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CD3A0-F143-036D-8990-0684E262112E}"/>
              </a:ext>
            </a:extLst>
          </p:cNvPr>
          <p:cNvSpPr>
            <a:spLocks noGrp="1"/>
          </p:cNvSpPr>
          <p:nvPr>
            <p:ph type="title"/>
          </p:nvPr>
        </p:nvSpPr>
        <p:spPr>
          <a:xfrm>
            <a:off x="307975" y="663078"/>
            <a:ext cx="10363200" cy="753428"/>
          </a:xfrm>
        </p:spPr>
        <p:txBody>
          <a:bodyPr/>
          <a:lstStyle/>
          <a:p>
            <a:r>
              <a:rPr lang="en-GB" sz="3200" u="sng" dirty="0"/>
              <a:t>Hockey in comparison to other sports and the leadership opportunities available to women.</a:t>
            </a:r>
          </a:p>
        </p:txBody>
      </p:sp>
      <p:pic>
        <p:nvPicPr>
          <p:cNvPr id="7170" name="Picture 2" descr="Image result for sarina wiegman">
            <a:extLst>
              <a:ext uri="{FF2B5EF4-FFF2-40B4-BE49-F238E27FC236}">
                <a16:creationId xmlns:a16="http://schemas.microsoft.com/office/drawing/2014/main" id="{1C73BE42-7CF7-7F34-18D6-D506E39FCD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806700"/>
            <a:ext cx="3752850" cy="25717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DEE436-F31B-B47D-9F41-F62E47F2F094}"/>
              </a:ext>
            </a:extLst>
          </p:cNvPr>
          <p:cNvSpPr txBox="1"/>
          <p:nvPr/>
        </p:nvSpPr>
        <p:spPr>
          <a:xfrm>
            <a:off x="307975" y="5582802"/>
            <a:ext cx="3429000" cy="523220"/>
          </a:xfrm>
          <a:prstGeom prst="rect">
            <a:avLst/>
          </a:prstGeom>
          <a:noFill/>
        </p:spPr>
        <p:txBody>
          <a:bodyPr wrap="square" rtlCol="0">
            <a:spAutoFit/>
          </a:bodyPr>
          <a:lstStyle/>
          <a:p>
            <a:r>
              <a:rPr lang="en-GB" sz="1400" dirty="0"/>
              <a:t>Sarina </a:t>
            </a:r>
            <a:r>
              <a:rPr lang="en-GB" sz="1400" dirty="0" err="1"/>
              <a:t>Wiegman</a:t>
            </a:r>
            <a:r>
              <a:rPr lang="en-GB" sz="1400" dirty="0"/>
              <a:t> (Current </a:t>
            </a:r>
            <a:r>
              <a:rPr lang="en-GB" sz="1400" dirty="0" err="1"/>
              <a:t>womens</a:t>
            </a:r>
            <a:r>
              <a:rPr lang="en-GB" sz="1400" dirty="0"/>
              <a:t> England manager).</a:t>
            </a:r>
          </a:p>
        </p:txBody>
      </p:sp>
      <p:sp>
        <p:nvSpPr>
          <p:cNvPr id="5" name="TextBox 4">
            <a:extLst>
              <a:ext uri="{FF2B5EF4-FFF2-40B4-BE49-F238E27FC236}">
                <a16:creationId xmlns:a16="http://schemas.microsoft.com/office/drawing/2014/main" id="{DE38ACA8-8023-3C4E-A252-12DE4042FE16}"/>
              </a:ext>
            </a:extLst>
          </p:cNvPr>
          <p:cNvSpPr txBox="1"/>
          <p:nvPr/>
        </p:nvSpPr>
        <p:spPr>
          <a:xfrm>
            <a:off x="4305300" y="2412118"/>
            <a:ext cx="2501900" cy="3539430"/>
          </a:xfrm>
          <a:prstGeom prst="rect">
            <a:avLst/>
          </a:prstGeom>
          <a:noFill/>
          <a:ln w="28575">
            <a:solidFill>
              <a:schemeClr val="tx1"/>
            </a:solidFill>
          </a:ln>
        </p:spPr>
        <p:txBody>
          <a:bodyPr wrap="square" rtlCol="0">
            <a:spAutoFit/>
          </a:bodyPr>
          <a:lstStyle/>
          <a:p>
            <a:pPr marL="285750" indent="-285750">
              <a:buFont typeface="Courier New" panose="02070309020205020404" pitchFamily="49" charset="0"/>
              <a:buChar char="o"/>
            </a:pPr>
            <a:r>
              <a:rPr lang="en-GB" sz="1400" dirty="0"/>
              <a:t>Hockey is a leading sport in ensuring women are treated as equal to men and given the same progression opportunities to leadership.</a:t>
            </a:r>
          </a:p>
          <a:p>
            <a:endParaRPr lang="en-GB" sz="1400" dirty="0"/>
          </a:p>
          <a:p>
            <a:pPr marL="285750" indent="-285750">
              <a:buFont typeface="Courier New" panose="02070309020205020404" pitchFamily="49" charset="0"/>
              <a:buChar char="o"/>
            </a:pPr>
            <a:r>
              <a:rPr lang="en-GB" sz="1400" dirty="0"/>
              <a:t>This is not to say that equality has been achieved but there is a positive correlation for the number of female leaders seen in hockey.</a:t>
            </a:r>
          </a:p>
          <a:p>
            <a:r>
              <a:rPr lang="en-GB" sz="1400" dirty="0"/>
              <a:t> </a:t>
            </a:r>
            <a:endParaRPr lang="en-GB" sz="1600" dirty="0"/>
          </a:p>
        </p:txBody>
      </p:sp>
      <p:sp>
        <p:nvSpPr>
          <p:cNvPr id="7" name="TextBox 6">
            <a:extLst>
              <a:ext uri="{FF2B5EF4-FFF2-40B4-BE49-F238E27FC236}">
                <a16:creationId xmlns:a16="http://schemas.microsoft.com/office/drawing/2014/main" id="{7B3A3DA2-A66D-5903-A8A9-86ACD7536B31}"/>
              </a:ext>
            </a:extLst>
          </p:cNvPr>
          <p:cNvSpPr txBox="1"/>
          <p:nvPr/>
        </p:nvSpPr>
        <p:spPr>
          <a:xfrm>
            <a:off x="7051675" y="2130918"/>
            <a:ext cx="4832350" cy="996619"/>
          </a:xfrm>
          <a:prstGeom prst="rect">
            <a:avLst/>
          </a:prstGeom>
          <a:noFill/>
          <a:ln w="28575">
            <a:solidFill>
              <a:schemeClr val="tx1"/>
            </a:solidFill>
          </a:ln>
        </p:spPr>
        <p:txBody>
          <a:bodyPr wrap="square">
            <a:spAutoFit/>
          </a:bodyPr>
          <a:lstStyle/>
          <a:p>
            <a:pPr marL="285750" indent="-285750">
              <a:lnSpc>
                <a:spcPct val="107000"/>
              </a:lnSpc>
              <a:spcAft>
                <a:spcPts val="800"/>
              </a:spcAft>
              <a:buFont typeface="Courier New" panose="02070309020205020404" pitchFamily="49" charset="0"/>
              <a:buChar char="o"/>
            </a:pPr>
            <a:r>
              <a:rPr lang="en-GB" sz="1400" dirty="0">
                <a:effectLst/>
                <a:ea typeface="Calibri" panose="020F0502020204030204" pitchFamily="34" charset="0"/>
                <a:cs typeface="Times New Roman" panose="02020603050405020304" pitchFamily="18" charset="0"/>
              </a:rPr>
              <a:t>Football demonstrates an extreme gender imbalance and up until recently the only inclusion they were given, particularly in the men’s game, were areas stripped of influence.</a:t>
            </a:r>
          </a:p>
        </p:txBody>
      </p:sp>
      <p:sp>
        <p:nvSpPr>
          <p:cNvPr id="9" name="TextBox 8">
            <a:extLst>
              <a:ext uri="{FF2B5EF4-FFF2-40B4-BE49-F238E27FC236}">
                <a16:creationId xmlns:a16="http://schemas.microsoft.com/office/drawing/2014/main" id="{D3ED6F20-AEFE-916E-EE5B-F3D7A6B1F67C}"/>
              </a:ext>
            </a:extLst>
          </p:cNvPr>
          <p:cNvSpPr txBox="1"/>
          <p:nvPr/>
        </p:nvSpPr>
        <p:spPr>
          <a:xfrm>
            <a:off x="7055021" y="5582802"/>
            <a:ext cx="4832350" cy="996619"/>
          </a:xfrm>
          <a:prstGeom prst="rect">
            <a:avLst/>
          </a:prstGeom>
          <a:noFill/>
          <a:ln w="28575">
            <a:solidFill>
              <a:schemeClr val="tx1"/>
            </a:solidFill>
          </a:ln>
        </p:spPr>
        <p:txBody>
          <a:bodyPr wrap="square">
            <a:spAutoFit/>
          </a:bodyPr>
          <a:lstStyle/>
          <a:p>
            <a:pPr marL="285750" indent="-285750">
              <a:lnSpc>
                <a:spcPct val="107000"/>
              </a:lnSpc>
              <a:spcAft>
                <a:spcPts val="800"/>
              </a:spcAft>
              <a:buFont typeface="Courier New" panose="02070309020205020404" pitchFamily="49" charset="0"/>
              <a:buChar char="o"/>
            </a:pPr>
            <a:r>
              <a:rPr lang="en-GB" sz="1400" dirty="0">
                <a:effectLst/>
                <a:ea typeface="Calibri" panose="020F0502020204030204" pitchFamily="34" charset="0"/>
                <a:cs typeface="Times New Roman" panose="02020603050405020304" pitchFamily="18" charset="0"/>
              </a:rPr>
              <a:t>Sarina </a:t>
            </a:r>
            <a:r>
              <a:rPr lang="en-GB" sz="1400" dirty="0" err="1">
                <a:effectLst/>
                <a:ea typeface="Calibri" panose="020F0502020204030204" pitchFamily="34" charset="0"/>
                <a:cs typeface="Times New Roman" panose="02020603050405020304" pitchFamily="18" charset="0"/>
              </a:rPr>
              <a:t>Wiegman</a:t>
            </a:r>
            <a:r>
              <a:rPr lang="en-GB" sz="1400" dirty="0">
                <a:effectLst/>
                <a:ea typeface="Calibri" panose="020F0502020204030204" pitchFamily="34" charset="0"/>
                <a:cs typeface="Times New Roman" panose="02020603050405020304" pitchFamily="18" charset="0"/>
              </a:rPr>
              <a:t> is one of the most predominant leaders in modern sport undertaking a visionary leadership style and showcasing that generic male autocratic leadership styles are outdated.</a:t>
            </a:r>
          </a:p>
        </p:txBody>
      </p:sp>
      <p:pic>
        <p:nvPicPr>
          <p:cNvPr id="7172" name="Picture 4" descr="Image result for womens england football team">
            <a:extLst>
              <a:ext uri="{FF2B5EF4-FFF2-40B4-BE49-F238E27FC236}">
                <a16:creationId xmlns:a16="http://schemas.microsoft.com/office/drawing/2014/main" id="{AFE375B0-B1E9-3CEE-D502-1323A37F07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2575" y="3327082"/>
            <a:ext cx="2930525" cy="20513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807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E4983-6796-70CE-AC6E-70EFBC61E326}"/>
              </a:ext>
            </a:extLst>
          </p:cNvPr>
          <p:cNvSpPr>
            <a:spLocks noGrp="1"/>
          </p:cNvSpPr>
          <p:nvPr>
            <p:ph type="title"/>
          </p:nvPr>
        </p:nvSpPr>
        <p:spPr>
          <a:xfrm>
            <a:off x="818712" y="205888"/>
            <a:ext cx="10571998" cy="970450"/>
          </a:xfrm>
        </p:spPr>
        <p:txBody>
          <a:bodyPr/>
          <a:lstStyle/>
          <a:p>
            <a:r>
              <a:rPr lang="en-GB" sz="2800" u="sng" dirty="0"/>
              <a:t>The Role Leadership Plays in Developing Diversity for all</a:t>
            </a:r>
          </a:p>
        </p:txBody>
      </p:sp>
      <p:sp>
        <p:nvSpPr>
          <p:cNvPr id="4" name="TextBox 3">
            <a:extLst>
              <a:ext uri="{FF2B5EF4-FFF2-40B4-BE49-F238E27FC236}">
                <a16:creationId xmlns:a16="http://schemas.microsoft.com/office/drawing/2014/main" id="{A62D5FEE-7EFA-54BA-224C-88AE07B47593}"/>
              </a:ext>
            </a:extLst>
          </p:cNvPr>
          <p:cNvSpPr txBox="1"/>
          <p:nvPr/>
        </p:nvSpPr>
        <p:spPr>
          <a:xfrm>
            <a:off x="187532" y="2413337"/>
            <a:ext cx="2710048" cy="1815882"/>
          </a:xfrm>
          <a:prstGeom prst="rect">
            <a:avLst/>
          </a:prstGeom>
          <a:noFill/>
          <a:ln w="28575">
            <a:solidFill>
              <a:schemeClr val="tx1"/>
            </a:solidFill>
          </a:ln>
        </p:spPr>
        <p:txBody>
          <a:bodyPr wrap="square" rtlCol="0">
            <a:spAutoFit/>
          </a:bodyPr>
          <a:lstStyle/>
          <a:p>
            <a:r>
              <a:rPr lang="en-GB" sz="1600" dirty="0"/>
              <a:t>Women leaders are key for the inspiration of future generations globally and ensuring the development of opportunities for all continue.</a:t>
            </a:r>
          </a:p>
        </p:txBody>
      </p:sp>
      <p:sp>
        <p:nvSpPr>
          <p:cNvPr id="5" name="TextBox 4">
            <a:extLst>
              <a:ext uri="{FF2B5EF4-FFF2-40B4-BE49-F238E27FC236}">
                <a16:creationId xmlns:a16="http://schemas.microsoft.com/office/drawing/2014/main" id="{F954EB29-6CD5-7CCD-AF5C-C7C9F7B7772D}"/>
              </a:ext>
            </a:extLst>
          </p:cNvPr>
          <p:cNvSpPr txBox="1"/>
          <p:nvPr/>
        </p:nvSpPr>
        <p:spPr>
          <a:xfrm>
            <a:off x="3236401" y="2280730"/>
            <a:ext cx="3479470" cy="4339650"/>
          </a:xfrm>
          <a:prstGeom prst="rect">
            <a:avLst/>
          </a:prstGeom>
          <a:noFill/>
        </p:spPr>
        <p:txBody>
          <a:bodyPr wrap="square" rtlCol="0">
            <a:spAutoFit/>
          </a:bodyPr>
          <a:lstStyle/>
          <a:p>
            <a:r>
              <a:rPr lang="en-GB" b="1" dirty="0"/>
              <a:t>Key concluding points:</a:t>
            </a:r>
          </a:p>
          <a:p>
            <a:endParaRPr lang="en-GB" dirty="0"/>
          </a:p>
          <a:p>
            <a:pPr marL="285750" indent="-285750">
              <a:buFont typeface="Courier New" panose="02070309020205020404" pitchFamily="49" charset="0"/>
              <a:buChar char="o"/>
            </a:pPr>
            <a:r>
              <a:rPr lang="en-GB" sz="1600" dirty="0"/>
              <a:t>Male autocratic leadership styles are classic expectations of leaders; emotional intelligence is a modern-expectation of leadership, which is a trait naturally found more prominent in women.</a:t>
            </a:r>
          </a:p>
          <a:p>
            <a:pPr marL="285750" indent="-285750">
              <a:buFont typeface="Courier New" panose="02070309020205020404" pitchFamily="49" charset="0"/>
              <a:buChar char="o"/>
            </a:pPr>
            <a:endParaRPr lang="en-GB" sz="1600" dirty="0"/>
          </a:p>
          <a:p>
            <a:pPr marL="285750" indent="-285750">
              <a:buFont typeface="Courier New" panose="02070309020205020404" pitchFamily="49" charset="0"/>
              <a:buChar char="o"/>
            </a:pPr>
            <a:r>
              <a:rPr lang="en-GB" sz="1600" dirty="0"/>
              <a:t>Hindrances are evident for women regarding their progression to leadership within the sports industry, but these are fuelled mainly by societal expectations and stereotypes.</a:t>
            </a:r>
          </a:p>
        </p:txBody>
      </p:sp>
      <p:pic>
        <p:nvPicPr>
          <p:cNvPr id="8194" name="Picture 2" descr="Image result for diversity">
            <a:extLst>
              <a:ext uri="{FF2B5EF4-FFF2-40B4-BE49-F238E27FC236}">
                <a16:creationId xmlns:a16="http://schemas.microsoft.com/office/drawing/2014/main" id="{4BEDD236-8C33-EB58-A8BB-90E4ABCB86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532" y="4450555"/>
            <a:ext cx="2828808" cy="20313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14E7322-7908-7E9A-198A-A95F469A54BB}"/>
              </a:ext>
            </a:extLst>
          </p:cNvPr>
          <p:cNvSpPr txBox="1"/>
          <p:nvPr/>
        </p:nvSpPr>
        <p:spPr>
          <a:xfrm>
            <a:off x="6715870" y="4686834"/>
            <a:ext cx="3183581" cy="1569660"/>
          </a:xfrm>
          <a:prstGeom prst="rect">
            <a:avLst/>
          </a:prstGeom>
          <a:noFill/>
        </p:spPr>
        <p:txBody>
          <a:bodyPr wrap="square" rtlCol="0">
            <a:spAutoFit/>
          </a:bodyPr>
          <a:lstStyle/>
          <a:p>
            <a:pPr marL="285750" indent="-285750">
              <a:buFont typeface="Courier New" panose="02070309020205020404" pitchFamily="49" charset="0"/>
              <a:buChar char="o"/>
            </a:pPr>
            <a:r>
              <a:rPr lang="en-GB" sz="1600" dirty="0"/>
              <a:t>Visionary leadership is key in opposed to traditional styles of leadership allowing for others to join in a shared vision and contribute to objectives.</a:t>
            </a:r>
          </a:p>
        </p:txBody>
      </p:sp>
      <p:pic>
        <p:nvPicPr>
          <p:cNvPr id="8196" name="Picture 4" descr="Image result for diversity in leadership">
            <a:extLst>
              <a:ext uri="{FF2B5EF4-FFF2-40B4-BE49-F238E27FC236}">
                <a16:creationId xmlns:a16="http://schemas.microsoft.com/office/drawing/2014/main" id="{863579EE-D05F-4F3A-EEFF-272D42B389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5871" y="2139922"/>
            <a:ext cx="3183581" cy="218302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1625C4B-9E29-DC86-7F3B-50EB49E86608}"/>
              </a:ext>
            </a:extLst>
          </p:cNvPr>
          <p:cNvSpPr txBox="1"/>
          <p:nvPr/>
        </p:nvSpPr>
        <p:spPr>
          <a:xfrm>
            <a:off x="10007809" y="2095123"/>
            <a:ext cx="1996659" cy="4801314"/>
          </a:xfrm>
          <a:prstGeom prst="rect">
            <a:avLst/>
          </a:prstGeom>
          <a:noFill/>
        </p:spPr>
        <p:txBody>
          <a:bodyPr wrap="square" rtlCol="0">
            <a:spAutoFit/>
          </a:bodyPr>
          <a:lstStyle/>
          <a:p>
            <a:pPr marL="285750" indent="-285750">
              <a:buFont typeface="Courier New" panose="02070309020205020404" pitchFamily="49" charset="0"/>
              <a:buChar char="o"/>
            </a:pPr>
            <a:r>
              <a:rPr lang="en-GB" sz="1600" dirty="0"/>
              <a:t>The more diversity seen within leadership roles, the more people are represented therefore, better informed decisions will be made alongside more opportunities for all  (Robinson (1997).</a:t>
            </a:r>
          </a:p>
          <a:p>
            <a:endParaRPr lang="en-GB" dirty="0"/>
          </a:p>
        </p:txBody>
      </p:sp>
    </p:spTree>
    <p:extLst>
      <p:ext uri="{BB962C8B-B14F-4D97-AF65-F5344CB8AC3E}">
        <p14:creationId xmlns:p14="http://schemas.microsoft.com/office/powerpoint/2010/main" val="2042136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A906-CC00-B22D-CD52-E4B2FC8AE0A4}"/>
              </a:ext>
            </a:extLst>
          </p:cNvPr>
          <p:cNvSpPr>
            <a:spLocks noGrp="1"/>
          </p:cNvSpPr>
          <p:nvPr>
            <p:ph type="title"/>
          </p:nvPr>
        </p:nvSpPr>
        <p:spPr>
          <a:xfrm>
            <a:off x="725333" y="-39645"/>
            <a:ext cx="10571998" cy="970450"/>
          </a:xfrm>
        </p:spPr>
        <p:txBody>
          <a:bodyPr/>
          <a:lstStyle/>
          <a:p>
            <a:r>
              <a:rPr lang="en-GB" u="sng" dirty="0"/>
              <a:t>References </a:t>
            </a:r>
          </a:p>
        </p:txBody>
      </p:sp>
      <p:sp>
        <p:nvSpPr>
          <p:cNvPr id="3" name="Content Placeholder 2">
            <a:extLst>
              <a:ext uri="{FF2B5EF4-FFF2-40B4-BE49-F238E27FC236}">
                <a16:creationId xmlns:a16="http://schemas.microsoft.com/office/drawing/2014/main" id="{9AA68004-793E-4586-8FD0-6AF6F727F91B}"/>
              </a:ext>
            </a:extLst>
          </p:cNvPr>
          <p:cNvSpPr>
            <a:spLocks noGrp="1"/>
          </p:cNvSpPr>
          <p:nvPr>
            <p:ph idx="1"/>
          </p:nvPr>
        </p:nvSpPr>
        <p:spPr>
          <a:xfrm>
            <a:off x="818712" y="2222287"/>
            <a:ext cx="10554574" cy="4496013"/>
          </a:xfrm>
        </p:spPr>
        <p:txBody>
          <a:bodyPr>
            <a:normAutofit fontScale="25000" lnSpcReduction="20000"/>
          </a:bodyPr>
          <a:lstStyle/>
          <a:p>
            <a:pPr marL="0" indent="0">
              <a:buNone/>
            </a:pPr>
            <a:endParaRPr lang="en-GB" sz="12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400" dirty="0">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Bass, B. M. (1990). "From transactional to transformational leadership: Learning to share the vision". Organizational Dynamics. Winter, 19-31.</a:t>
            </a: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Bolden, R. (2005). </a:t>
            </a:r>
            <a:r>
              <a:rPr lang="en-GB" sz="4400" i="1" dirty="0">
                <a:effectLst/>
                <a:latin typeface="Candara" panose="020E0502030303020204" pitchFamily="34" charset="0"/>
                <a:ea typeface="Calibri" panose="020F0502020204030204" pitchFamily="34" charset="0"/>
                <a:cs typeface="Calibri" panose="020F0502020204030204" pitchFamily="34" charset="0"/>
              </a:rPr>
              <a:t>What is leadership development: purpose and practice?</a:t>
            </a:r>
            <a:r>
              <a:rPr lang="en-GB" sz="4400" dirty="0">
                <a:effectLst/>
                <a:latin typeface="Candara" panose="020E0502030303020204" pitchFamily="34" charset="0"/>
                <a:ea typeface="Calibri" panose="020F0502020204030204" pitchFamily="34" charset="0"/>
                <a:cs typeface="Calibri" panose="020F0502020204030204" pitchFamily="34" charset="0"/>
              </a:rPr>
              <a:t>. [Online]. ResearchGate. Available at: https://www.researchgate.net/publication/29811807_What_is_leadership_development_purpose_and_practic [Accessed 30 November 2023].</a:t>
            </a: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Bryan, A., Pope, S. and Rankin-Wright, A.J. (2021). On the periphery: Examining women’s exclusion from core leadership roles in the “extremely gendered” organization of men’s club football in England. </a:t>
            </a:r>
            <a:r>
              <a:rPr lang="en-GB" sz="4400" i="1" dirty="0">
                <a:effectLst/>
                <a:latin typeface="Candara" panose="020E0502030303020204" pitchFamily="34" charset="0"/>
                <a:ea typeface="Calibri" panose="020F0502020204030204" pitchFamily="34" charset="0"/>
                <a:cs typeface="Times New Roman" panose="02020603050405020304" pitchFamily="18" charset="0"/>
              </a:rPr>
              <a:t>Gender &amp; Society</a:t>
            </a:r>
            <a:r>
              <a:rPr lang="en-GB" sz="4400" dirty="0">
                <a:effectLst/>
                <a:latin typeface="Candara" panose="020E0502030303020204" pitchFamily="34" charset="0"/>
                <a:ea typeface="Calibri" panose="020F0502020204030204" pitchFamily="34" charset="0"/>
                <a:cs typeface="Times New Roman" panose="02020603050405020304" pitchFamily="18" charset="0"/>
              </a:rPr>
              <a:t>, </a:t>
            </a:r>
            <a:r>
              <a:rPr lang="en-GB" sz="4400" i="1" dirty="0">
                <a:effectLst/>
                <a:latin typeface="Candara" panose="020E0502030303020204" pitchFamily="34" charset="0"/>
                <a:ea typeface="Calibri" panose="020F0502020204030204" pitchFamily="34" charset="0"/>
                <a:cs typeface="Times New Roman" panose="02020603050405020304" pitchFamily="18" charset="0"/>
              </a:rPr>
              <a:t>35</a:t>
            </a:r>
            <a:r>
              <a:rPr lang="en-GB" sz="4400" dirty="0">
                <a:effectLst/>
                <a:latin typeface="Candara" panose="020E0502030303020204" pitchFamily="34" charset="0"/>
                <a:ea typeface="Calibri" panose="020F0502020204030204" pitchFamily="34" charset="0"/>
                <a:cs typeface="Times New Roman" panose="02020603050405020304" pitchFamily="18" charset="0"/>
              </a:rPr>
              <a:t>(6), pp.940-970.</a:t>
            </a:r>
            <a:endParaRPr lang="en-GB" sz="4400" dirty="0">
              <a:effectLst/>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4400" dirty="0">
                <a:effectLst/>
                <a:latin typeface="Candara" panose="020E0502030303020204" pitchFamily="34" charset="0"/>
                <a:ea typeface="Calibri" panose="020F0502020204030204" pitchFamily="34" charset="0"/>
                <a:cs typeface="Times New Roman" panose="02020603050405020304" pitchFamily="18" charset="0"/>
              </a:rPr>
              <a:t>Burton, L.J. (2015). Underrepresentation of women in sport leadership: A review of research. Sport Management Review, 18(2), 155–165.</a:t>
            </a:r>
            <a:endParaRPr lang="en-GB" sz="4400" dirty="0">
              <a:effectLst/>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Costa, C. and </a:t>
            </a:r>
            <a:r>
              <a:rPr lang="en-GB" sz="4400" dirty="0" err="1">
                <a:effectLst/>
                <a:latin typeface="Candara" panose="020E0502030303020204" pitchFamily="34" charset="0"/>
                <a:ea typeface="Calibri" panose="020F0502020204030204" pitchFamily="34" charset="0"/>
                <a:cs typeface="Calibri" panose="020F0502020204030204" pitchFamily="34" charset="0"/>
              </a:rPr>
              <a:t>Miragaia</a:t>
            </a:r>
            <a:r>
              <a:rPr lang="en-GB" sz="4400" dirty="0">
                <a:effectLst/>
                <a:latin typeface="Candara" panose="020E0502030303020204" pitchFamily="34" charset="0"/>
                <a:ea typeface="Calibri" panose="020F0502020204030204" pitchFamily="34" charset="0"/>
                <a:cs typeface="Calibri" panose="020F0502020204030204" pitchFamily="34" charset="0"/>
              </a:rPr>
              <a:t>, D.A.M. (2022) ‘A systematic review of women’s entrepreneurship in the sports industry: has anything changed?’, </a:t>
            </a:r>
            <a:r>
              <a:rPr lang="en-GB" sz="4400" i="1" dirty="0">
                <a:effectLst/>
                <a:latin typeface="Candara" panose="020E0502030303020204" pitchFamily="34" charset="0"/>
                <a:ea typeface="Calibri" panose="020F0502020204030204" pitchFamily="34" charset="0"/>
                <a:cs typeface="Times New Roman" panose="02020603050405020304" pitchFamily="18" charset="0"/>
              </a:rPr>
              <a:t>Gender in management</a:t>
            </a:r>
            <a:r>
              <a:rPr lang="en-GB" sz="4400" dirty="0">
                <a:effectLst/>
                <a:latin typeface="Candara" panose="020E0502030303020204" pitchFamily="34" charset="0"/>
                <a:ea typeface="Calibri" panose="020F0502020204030204" pitchFamily="34" charset="0"/>
                <a:cs typeface="Times New Roman" panose="02020603050405020304" pitchFamily="18" charset="0"/>
              </a:rPr>
              <a:t>, 37(8), pp. 988–1008. </a:t>
            </a:r>
          </a:p>
          <a:p>
            <a:pPr marL="0" indent="0">
              <a:buNone/>
            </a:pPr>
            <a:r>
              <a:rPr lang="en-GB" sz="4400" dirty="0">
                <a:effectLst/>
                <a:latin typeface="Candara" panose="020E0502030303020204" pitchFamily="34" charset="0"/>
                <a:ea typeface="Calibri" panose="020F0502020204030204" pitchFamily="34" charset="0"/>
                <a:cs typeface="Times New Roman" panose="02020603050405020304" pitchFamily="18" charset="0"/>
              </a:rPr>
              <a:t>Donnelly, J.H., Gibson, J.L., </a:t>
            </a:r>
            <a:r>
              <a:rPr lang="en-GB" sz="4400" dirty="0" err="1">
                <a:effectLst/>
                <a:latin typeface="Candara" panose="020E0502030303020204" pitchFamily="34" charset="0"/>
                <a:ea typeface="Calibri" panose="020F0502020204030204" pitchFamily="34" charset="0"/>
                <a:cs typeface="Times New Roman" panose="02020603050405020304" pitchFamily="18" charset="0"/>
              </a:rPr>
              <a:t>Ivacevich</a:t>
            </a:r>
            <a:r>
              <a:rPr lang="en-GB" sz="4400" dirty="0">
                <a:effectLst/>
                <a:latin typeface="Candara" panose="020E0502030303020204" pitchFamily="34" charset="0"/>
                <a:ea typeface="Calibri" panose="020F0502020204030204" pitchFamily="34" charset="0"/>
                <a:cs typeface="Times New Roman" panose="02020603050405020304" pitchFamily="18" charset="0"/>
              </a:rPr>
              <a:t>, J.M. (1992). Fundamentals  of Management, IRWIN, Boston.</a:t>
            </a: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Edwards, J.R. and Stevens, J. (2015). </a:t>
            </a:r>
            <a:r>
              <a:rPr lang="en-GB" sz="4400" i="1" dirty="0">
                <a:effectLst/>
                <a:latin typeface="Candara" panose="020E0502030303020204" pitchFamily="34" charset="0"/>
                <a:ea typeface="Calibri" panose="020F0502020204030204" pitchFamily="34" charset="0"/>
                <a:cs typeface="Calibri" panose="020F0502020204030204" pitchFamily="34" charset="0"/>
              </a:rPr>
              <a:t>FEMALE HOCKEY DEVELOPMENT IN CANADA; AN ANALYSIS OF PLAYERS, PATHWAYS, AND PRESSURES</a:t>
            </a:r>
            <a:r>
              <a:rPr lang="en-GB" sz="4400" dirty="0">
                <a:effectLst/>
                <a:latin typeface="Candara" panose="020E0502030303020204" pitchFamily="34" charset="0"/>
                <a:ea typeface="Calibri" panose="020F0502020204030204" pitchFamily="34" charset="0"/>
                <a:cs typeface="Calibri" panose="020F0502020204030204" pitchFamily="34" charset="0"/>
              </a:rPr>
              <a:t>. [Online]. Research Gate. Available at: https://www.researchgate.net/publication/305851815_FEMALE_HOCKEY_DEVELOPMENT_IN_CANADA_AN_ANALYSIS_O [Accessed 18 November 2023].</a:t>
            </a:r>
            <a:endParaRPr lang="en-GB" sz="4400" dirty="0">
              <a:effectLst/>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England Hockey. (2021). </a:t>
            </a:r>
            <a:r>
              <a:rPr lang="en-GB" sz="4400" i="1" dirty="0">
                <a:effectLst/>
                <a:latin typeface="Candara" panose="020E0502030303020204" pitchFamily="34" charset="0"/>
                <a:ea typeface="Calibri" panose="020F0502020204030204" pitchFamily="34" charset="0"/>
                <a:cs typeface="Calibri" panose="020F0502020204030204" pitchFamily="34" charset="0"/>
              </a:rPr>
              <a:t>Katie Glynn To Continue As England &amp; Great Britain Women’s Assistant Coach</a:t>
            </a:r>
            <a:r>
              <a:rPr lang="en-GB" sz="4400" dirty="0">
                <a:effectLst/>
                <a:latin typeface="Candara" panose="020E0502030303020204" pitchFamily="34" charset="0"/>
                <a:ea typeface="Calibri" panose="020F0502020204030204" pitchFamily="34" charset="0"/>
                <a:cs typeface="Calibri" panose="020F0502020204030204" pitchFamily="34" charset="0"/>
              </a:rPr>
              <a:t>. [Online]. England Hockey. Available at: https://www.englandhockey.co.uk/media/news/katie-glynn-to-continue-as-england-great-britain-women-s- [Accessed 30 November 2023].</a:t>
            </a:r>
            <a:endParaRPr lang="en-GB" sz="4400" dirty="0">
              <a:effectLst/>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Fernandez-Lasa, U. </a:t>
            </a:r>
            <a:r>
              <a:rPr lang="en-GB" sz="4400" i="1" dirty="0">
                <a:effectLst/>
                <a:latin typeface="Candara" panose="020E0502030303020204" pitchFamily="34" charset="0"/>
                <a:ea typeface="Calibri" panose="020F0502020204030204" pitchFamily="34" charset="0"/>
                <a:cs typeface="Times New Roman" panose="02020603050405020304" pitchFamily="18" charset="0"/>
              </a:rPr>
              <a:t>et al.</a:t>
            </a:r>
            <a:r>
              <a:rPr lang="en-GB" sz="4400" dirty="0">
                <a:effectLst/>
                <a:latin typeface="Candara" panose="020E0502030303020204" pitchFamily="34" charset="0"/>
                <a:ea typeface="Calibri" panose="020F0502020204030204" pitchFamily="34" charset="0"/>
                <a:cs typeface="Times New Roman" panose="02020603050405020304" pitchFamily="18" charset="0"/>
              </a:rPr>
              <a:t> (2021) ‘Negotiating alternative femininities? Gender identity construction in female Basque pelota players’, </a:t>
            </a:r>
            <a:r>
              <a:rPr lang="en-GB" sz="4400" i="1" dirty="0">
                <a:effectLst/>
                <a:latin typeface="Candara" panose="020E0502030303020204" pitchFamily="34" charset="0"/>
                <a:ea typeface="Calibri" panose="020F0502020204030204" pitchFamily="34" charset="0"/>
                <a:cs typeface="Times New Roman" panose="02020603050405020304" pitchFamily="18" charset="0"/>
              </a:rPr>
              <a:t>Sport, education and society</a:t>
            </a:r>
            <a:r>
              <a:rPr lang="en-GB" sz="4400" dirty="0">
                <a:effectLst/>
                <a:latin typeface="Candara" panose="020E0502030303020204" pitchFamily="34" charset="0"/>
                <a:ea typeface="Calibri" panose="020F0502020204030204" pitchFamily="34" charset="0"/>
                <a:cs typeface="Times New Roman" panose="02020603050405020304" pitchFamily="18" charset="0"/>
              </a:rPr>
              <a:t>, 26(2), pp. 188–201. Available at: </a:t>
            </a:r>
            <a:r>
              <a:rPr lang="en-GB" sz="4400" u="sng" dirty="0">
                <a:solidFill>
                  <a:srgbClr val="8F8F8F"/>
                </a:solidFill>
                <a:effectLst/>
                <a:latin typeface="Candara" panose="020E0502030303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Negotiating alternative femininities? Gender identity construction in </a:t>
            </a:r>
            <a:r>
              <a:rPr lang="en-GB" sz="4400" u="sng" dirty="0" err="1">
                <a:solidFill>
                  <a:srgbClr val="8F8F8F"/>
                </a:solidFill>
                <a:effectLst/>
                <a:latin typeface="Candara" panose="020E0502030303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femal</a:t>
            </a:r>
            <a:r>
              <a:rPr lang="en-GB" sz="4400" u="sng" dirty="0">
                <a:effectLst/>
                <a:latin typeface="Candara" panose="020E0502030303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 EBSCOhost (uwtsd.ac.uk)</a:t>
            </a:r>
            <a:endParaRPr lang="en-GB" sz="4400" dirty="0">
              <a:effectLst/>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GB" sz="4400" dirty="0">
                <a:effectLst/>
                <a:latin typeface="Candara" panose="020E0502030303020204" pitchFamily="34" charset="0"/>
                <a:ea typeface="Calibri" panose="020F0502020204030204" pitchFamily="34" charset="0"/>
                <a:cs typeface="Times New Roman" panose="02020603050405020304" pitchFamily="18" charset="0"/>
              </a:rPr>
              <a:t>Fink, J,S. (2015). Female athletes, women's sport, and the sport media commercial complex: Have we really “come a long way, baby”?. </a:t>
            </a:r>
            <a:r>
              <a:rPr lang="en-GB" sz="4400" i="1" dirty="0">
                <a:effectLst/>
                <a:latin typeface="Candara" panose="020E0502030303020204" pitchFamily="34" charset="0"/>
                <a:ea typeface="Calibri" panose="020F0502020204030204" pitchFamily="34" charset="0"/>
                <a:cs typeface="Times New Roman" panose="02020603050405020304" pitchFamily="18" charset="0"/>
              </a:rPr>
              <a:t>Sport Management Review</a:t>
            </a:r>
            <a:r>
              <a:rPr lang="en-GB" sz="4400" dirty="0">
                <a:effectLst/>
                <a:latin typeface="Candara" panose="020E0502030303020204" pitchFamily="34" charset="0"/>
                <a:ea typeface="Calibri" panose="020F0502020204030204" pitchFamily="34" charset="0"/>
                <a:cs typeface="Times New Roman" panose="02020603050405020304" pitchFamily="18" charset="0"/>
              </a:rPr>
              <a:t>. 18(3), pp.331-342. [Online]. Available at: https://www.sciencedirect.com/science/article/abs/pii/S1441352314000369 [Accessed 17 November 2023].</a:t>
            </a:r>
            <a:endParaRPr lang="en-GB" sz="4400" dirty="0">
              <a:effectLst/>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Great Britain Hockey. (2023). </a:t>
            </a:r>
            <a:r>
              <a:rPr lang="en-GB" sz="4400" i="1" dirty="0">
                <a:effectLst/>
                <a:latin typeface="Candara" panose="020E0502030303020204" pitchFamily="34" charset="0"/>
                <a:ea typeface="Calibri" panose="020F0502020204030204" pitchFamily="34" charset="0"/>
                <a:cs typeface="Calibri" panose="020F0502020204030204" pitchFamily="34" charset="0"/>
              </a:rPr>
              <a:t>KATIE GLYNN</a:t>
            </a:r>
            <a:r>
              <a:rPr lang="en-GB" sz="4400" dirty="0">
                <a:effectLst/>
                <a:latin typeface="Candara" panose="020E0502030303020204" pitchFamily="34" charset="0"/>
                <a:ea typeface="Calibri" panose="020F0502020204030204" pitchFamily="34" charset="0"/>
                <a:cs typeface="Calibri" panose="020F0502020204030204" pitchFamily="34" charset="0"/>
              </a:rPr>
              <a:t>. [Online]. Great Britain Hockey. Available at: https://www.greatbritainhockey.co.uk/players/gb-senior-squad/katie-glynn [Accessed 30 November 2023].</a:t>
            </a:r>
          </a:p>
          <a:p>
            <a:pPr marL="0" indent="0">
              <a:buNone/>
            </a:pPr>
            <a:r>
              <a:rPr lang="en-GB" sz="4400" dirty="0">
                <a:effectLst/>
                <a:latin typeface="Candara" panose="020E0502030303020204" pitchFamily="34" charset="0"/>
                <a:ea typeface="Calibri" panose="020F0502020204030204" pitchFamily="34" charset="0"/>
                <a:cs typeface="Calibri" panose="020F0502020204030204" pitchFamily="34" charset="0"/>
              </a:rPr>
              <a:t>Handy, C. (1992). "The language of leadership". Frontiers of Leadership. Eds. </a:t>
            </a:r>
            <a:r>
              <a:rPr lang="en-GB" sz="4400" dirty="0" err="1">
                <a:effectLst/>
                <a:latin typeface="Candara" panose="020E0502030303020204" pitchFamily="34" charset="0"/>
                <a:ea typeface="Calibri" panose="020F0502020204030204" pitchFamily="34" charset="0"/>
                <a:cs typeface="Calibri" panose="020F0502020204030204" pitchFamily="34" charset="0"/>
              </a:rPr>
              <a:t>Syrett</a:t>
            </a:r>
            <a:r>
              <a:rPr lang="en-GB" sz="4400" dirty="0">
                <a:effectLst/>
                <a:latin typeface="Candara" panose="020E0502030303020204" pitchFamily="34" charset="0"/>
                <a:ea typeface="Calibri" panose="020F0502020204030204" pitchFamily="34" charset="0"/>
                <a:cs typeface="Calibri" panose="020F0502020204030204" pitchFamily="34" charset="0"/>
              </a:rPr>
              <a:t> and Hogg. Oxford: Blackwell.</a:t>
            </a:r>
          </a:p>
          <a:p>
            <a:pPr marL="0" indent="0">
              <a:buNone/>
            </a:pPr>
            <a:r>
              <a:rPr lang="en-GB" sz="4400" dirty="0">
                <a:effectLst/>
                <a:latin typeface="Candara" panose="020E0502030303020204" pitchFamily="34" charset="0"/>
                <a:ea typeface="Calibri" panose="020F0502020204030204" pitchFamily="34" charset="0"/>
                <a:cs typeface="Times New Roman" panose="02020603050405020304" pitchFamily="18" charset="0"/>
              </a:rPr>
              <a:t>Hardy, S., &amp; Holman, A. C. and Andrew C. (2018). </a:t>
            </a:r>
            <a:r>
              <a:rPr lang="en-GB" sz="4400" i="1" dirty="0">
                <a:effectLst/>
                <a:latin typeface="Candara" panose="020E0502030303020204" pitchFamily="34" charset="0"/>
                <a:ea typeface="Calibri" panose="020F0502020204030204" pitchFamily="34" charset="0"/>
                <a:cs typeface="Times New Roman" panose="02020603050405020304" pitchFamily="18" charset="0"/>
              </a:rPr>
              <a:t>Hockey : a global history</a:t>
            </a:r>
            <a:r>
              <a:rPr lang="en-GB" sz="4400" dirty="0">
                <a:effectLst/>
                <a:latin typeface="Candara" panose="020E0502030303020204" pitchFamily="34" charset="0"/>
                <a:ea typeface="Calibri" panose="020F0502020204030204" pitchFamily="34" charset="0"/>
                <a:cs typeface="Times New Roman" panose="02020603050405020304" pitchFamily="18" charset="0"/>
              </a:rPr>
              <a:t>. University of Illinois Press.</a:t>
            </a:r>
          </a:p>
          <a:p>
            <a:pPr marL="0" indent="0">
              <a:buNone/>
            </a:pP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p>
        </p:txBody>
      </p:sp>
    </p:spTree>
    <p:extLst>
      <p:ext uri="{BB962C8B-B14F-4D97-AF65-F5344CB8AC3E}">
        <p14:creationId xmlns:p14="http://schemas.microsoft.com/office/powerpoint/2010/main" val="2508227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557C1-0D7C-DB46-19A5-2536074C7FDF}"/>
              </a:ext>
            </a:extLst>
          </p:cNvPr>
          <p:cNvSpPr>
            <a:spLocks noGrp="1"/>
          </p:cNvSpPr>
          <p:nvPr>
            <p:ph type="title"/>
          </p:nvPr>
        </p:nvSpPr>
        <p:spPr/>
        <p:txBody>
          <a:bodyPr/>
          <a:lstStyle/>
          <a:p>
            <a:r>
              <a:rPr lang="en-GB" u="sng" dirty="0"/>
              <a:t>References</a:t>
            </a:r>
            <a:r>
              <a:rPr lang="en-GB" dirty="0"/>
              <a:t> </a:t>
            </a:r>
          </a:p>
        </p:txBody>
      </p:sp>
      <p:sp>
        <p:nvSpPr>
          <p:cNvPr id="3" name="Content Placeholder 2">
            <a:extLst>
              <a:ext uri="{FF2B5EF4-FFF2-40B4-BE49-F238E27FC236}">
                <a16:creationId xmlns:a16="http://schemas.microsoft.com/office/drawing/2014/main" id="{27BF2D86-1E01-AC80-5E71-7B914F7D5B28}"/>
              </a:ext>
            </a:extLst>
          </p:cNvPr>
          <p:cNvSpPr>
            <a:spLocks noGrp="1"/>
          </p:cNvSpPr>
          <p:nvPr>
            <p:ph idx="1"/>
          </p:nvPr>
        </p:nvSpPr>
        <p:spPr>
          <a:xfrm>
            <a:off x="532694" y="2560321"/>
            <a:ext cx="10554574" cy="4164751"/>
          </a:xfrm>
        </p:spPr>
        <p:txBody>
          <a:bodyPr>
            <a:normAutofit fontScale="70000" lnSpcReduction="20000"/>
          </a:bodyPr>
          <a:lstStyle/>
          <a:p>
            <a:pPr marL="0" indent="0">
              <a:buNone/>
            </a:pPr>
            <a:r>
              <a:rPr lang="en-GB" sz="1600" dirty="0">
                <a:effectLst/>
                <a:latin typeface="Candara" panose="020E0502030303020204" pitchFamily="34" charset="0"/>
                <a:ea typeface="Calibri" panose="020F0502020204030204" pitchFamily="34" charset="0"/>
                <a:cs typeface="Calibri" panose="020F0502020204030204" pitchFamily="34" charset="0"/>
              </a:rPr>
              <a:t>Hargreaves, J. (1997) ‘Women’s sport, development, and cultural diversity: The South African experience’, Women’s studies international forum, 20(2), pp. 191–209. Available at: PII: S0277-5395(97)00006-X (sciencedirectassets.com)</a:t>
            </a:r>
          </a:p>
          <a:p>
            <a:pPr marL="0" indent="0">
              <a:buNone/>
            </a:pPr>
            <a:r>
              <a:rPr lang="en-GB" sz="1600" dirty="0">
                <a:effectLst/>
                <a:latin typeface="Candara" panose="020E0502030303020204" pitchFamily="34" charset="0"/>
                <a:ea typeface="Calibri" panose="020F0502020204030204" pitchFamily="34" charset="0"/>
                <a:cs typeface="Times New Roman" panose="02020603050405020304" pitchFamily="18" charset="0"/>
              </a:rPr>
              <a:t>Huggins, A. and Randell, S. (2007).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The Contribution of Sports to Gender Equality and Women's Empowerment1</a:t>
            </a:r>
            <a:r>
              <a:rPr lang="en-GB" sz="1600" dirty="0">
                <a:effectLst/>
                <a:latin typeface="Candara" panose="020E0502030303020204" pitchFamily="34" charset="0"/>
                <a:ea typeface="Calibri" panose="020F0502020204030204" pitchFamily="34" charset="0"/>
                <a:cs typeface="Times New Roman" panose="02020603050405020304" pitchFamily="18" charset="0"/>
              </a:rPr>
              <a:t>. [Online]. ResearchGate. Available at: https://www.researchgate.net/publication/237386165_The_Contribution_of_Sports_to_Gender_Equality_and [Accessed 17 November 2023]</a:t>
            </a:r>
            <a:endParaRPr lang="en-GB" sz="1600" dirty="0">
              <a:effectLst/>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1600" dirty="0">
                <a:effectLst/>
                <a:latin typeface="Candara" panose="020E0502030303020204" pitchFamily="34" charset="0"/>
                <a:ea typeface="Calibri" panose="020F0502020204030204" pitchFamily="34" charset="0"/>
                <a:cs typeface="Calibri" panose="020F0502020204030204" pitchFamily="34" charset="0"/>
              </a:rPr>
              <a:t>Hunt, T. and </a:t>
            </a:r>
            <a:r>
              <a:rPr lang="en-GB" sz="1600" dirty="0" err="1">
                <a:effectLst/>
                <a:latin typeface="Candara" panose="020E0502030303020204" pitchFamily="34" charset="0"/>
                <a:ea typeface="Calibri" panose="020F0502020204030204" pitchFamily="34" charset="0"/>
                <a:cs typeface="Calibri" panose="020F0502020204030204" pitchFamily="34" charset="0"/>
              </a:rPr>
              <a:t>Fedynich</a:t>
            </a:r>
            <a:r>
              <a:rPr lang="en-GB" sz="1600" dirty="0">
                <a:effectLst/>
                <a:latin typeface="Candara" panose="020E0502030303020204" pitchFamily="34" charset="0"/>
                <a:ea typeface="Calibri" panose="020F0502020204030204" pitchFamily="34" charset="0"/>
                <a:cs typeface="Calibri" panose="020F0502020204030204" pitchFamily="34" charset="0"/>
              </a:rPr>
              <a:t>, L. (2019). Leadership: Past, present, and future: An evolution of an idea.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Journal of Arts and Humanities</a:t>
            </a:r>
            <a:r>
              <a:rPr lang="en-GB" sz="1600" dirty="0">
                <a:effectLst/>
                <a:latin typeface="Candara" panose="020E0502030303020204" pitchFamily="34" charset="0"/>
                <a:ea typeface="Calibri" panose="020F0502020204030204" pitchFamily="34" charset="0"/>
                <a:cs typeface="Times New Roman" panose="02020603050405020304" pitchFamily="18" charset="0"/>
              </a:rPr>
              <a:t>,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8</a:t>
            </a:r>
            <a:r>
              <a:rPr lang="en-GB" sz="1600" dirty="0">
                <a:effectLst/>
                <a:latin typeface="Candara" panose="020E0502030303020204" pitchFamily="34" charset="0"/>
                <a:ea typeface="Calibri" panose="020F0502020204030204" pitchFamily="34" charset="0"/>
                <a:cs typeface="Times New Roman" panose="02020603050405020304" pitchFamily="18" charset="0"/>
              </a:rPr>
              <a:t>(2), pp.22-26.</a:t>
            </a:r>
          </a:p>
          <a:p>
            <a:pPr marL="0" indent="0">
              <a:buNone/>
            </a:pPr>
            <a:r>
              <a:rPr lang="en-GB" sz="1600" dirty="0">
                <a:effectLst/>
                <a:latin typeface="Candara" panose="020E0502030303020204" pitchFamily="34" charset="0"/>
                <a:ea typeface="Calibri" panose="020F0502020204030204" pitchFamily="34" charset="0"/>
                <a:cs typeface="Calibri" panose="020F0502020204030204" pitchFamily="34" charset="0"/>
              </a:rPr>
              <a:t>Jackson, S.E., May, K.E., Whitney, K., </a:t>
            </a:r>
            <a:r>
              <a:rPr lang="en-GB" sz="1600" dirty="0" err="1">
                <a:effectLst/>
                <a:latin typeface="Candara" panose="020E0502030303020204" pitchFamily="34" charset="0"/>
                <a:ea typeface="Calibri" panose="020F0502020204030204" pitchFamily="34" charset="0"/>
                <a:cs typeface="Calibri" panose="020F0502020204030204" pitchFamily="34" charset="0"/>
              </a:rPr>
              <a:t>Guzzo</a:t>
            </a:r>
            <a:r>
              <a:rPr lang="en-GB" sz="1600" dirty="0">
                <a:effectLst/>
                <a:latin typeface="Candara" panose="020E0502030303020204" pitchFamily="34" charset="0"/>
                <a:ea typeface="Calibri" panose="020F0502020204030204" pitchFamily="34" charset="0"/>
                <a:cs typeface="Calibri" panose="020F0502020204030204" pitchFamily="34" charset="0"/>
              </a:rPr>
              <a:t>, R.A. and Salas, E., (1995). Understanding the dynamics of diversity in decision-making teams.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Team effectiveness and decision making in organizations</a:t>
            </a:r>
            <a:r>
              <a:rPr lang="en-GB" sz="1600" dirty="0">
                <a:effectLst/>
                <a:latin typeface="Candara" panose="020E0502030303020204" pitchFamily="34" charset="0"/>
                <a:ea typeface="Calibri" panose="020F0502020204030204" pitchFamily="34" charset="0"/>
                <a:cs typeface="Times New Roman" panose="02020603050405020304" pitchFamily="18" charset="0"/>
              </a:rPr>
              <a:t>,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204</a:t>
            </a:r>
            <a:r>
              <a:rPr lang="en-GB" sz="1600" dirty="0">
                <a:effectLst/>
                <a:latin typeface="Candara" panose="020E0502030303020204" pitchFamily="34" charset="0"/>
                <a:ea typeface="Calibri" panose="020F0502020204030204" pitchFamily="34" charset="0"/>
                <a:cs typeface="Times New Roman" panose="02020603050405020304" pitchFamily="18" charset="0"/>
              </a:rPr>
              <a:t>, p.261.</a:t>
            </a:r>
          </a:p>
          <a:p>
            <a:pPr marL="0" indent="0">
              <a:buNone/>
            </a:pPr>
            <a:r>
              <a:rPr lang="en-GB" sz="1600" dirty="0">
                <a:effectLst/>
                <a:latin typeface="Candara" panose="020E0502030303020204" pitchFamily="34" charset="0"/>
                <a:ea typeface="Calibri" panose="020F0502020204030204" pitchFamily="34" charset="0"/>
                <a:cs typeface="Calibri" panose="020F0502020204030204" pitchFamily="34" charset="0"/>
              </a:rPr>
              <a:t>Jones, M.S. and Solomon, J. (2019) ‘Challenges and supports for women conservation leaders’,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Conservation science and practice</a:t>
            </a:r>
            <a:r>
              <a:rPr lang="en-GB" sz="1600" dirty="0">
                <a:effectLst/>
                <a:latin typeface="Candara" panose="020E0502030303020204" pitchFamily="34" charset="0"/>
                <a:ea typeface="Calibri" panose="020F0502020204030204" pitchFamily="34" charset="0"/>
                <a:cs typeface="Times New Roman" panose="02020603050405020304" pitchFamily="18" charset="0"/>
              </a:rPr>
              <a:t>, 1(6). Available at: </a:t>
            </a:r>
            <a:r>
              <a:rPr lang="en-GB" sz="1600" u="sng" dirty="0">
                <a:solidFill>
                  <a:srgbClr val="000000"/>
                </a:solidFill>
                <a:effectLst/>
                <a:latin typeface="Candara" panose="020E0502030303020204" pitchFamily="34" charset="0"/>
                <a:ea typeface="Calibri" panose="020F0502020204030204" pitchFamily="34" charset="0"/>
                <a:cs typeface="Calibri" panose="020F0502020204030204" pitchFamily="34" charset="0"/>
                <a:hlinkClick r:id="rId3"/>
              </a:rPr>
              <a:t>https://www.proquest.com/docview/2348242816?accountid=130472&amp;parentSessionId=0DJRhBwlo8f%2F%2FxxOnc%2FwMdrrKpj9bQTsHY6TA4GSQ9E</a:t>
            </a:r>
            <a:r>
              <a:rPr lang="en-GB" sz="1600" dirty="0">
                <a:solidFill>
                  <a:srgbClr val="000000"/>
                </a:solidFill>
                <a:effectLst/>
                <a:latin typeface="Candara" panose="020E0502030303020204" pitchFamily="34" charset="0"/>
                <a:ea typeface="Calibri" panose="020F0502020204030204" pitchFamily="34" charset="0"/>
                <a:cs typeface="Calibri" panose="020F0502020204030204" pitchFamily="34" charset="0"/>
              </a:rPr>
              <a:t>  </a:t>
            </a:r>
            <a:endParaRPr lang="en-GB" sz="1600" dirty="0">
              <a:effectLst/>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GB" sz="1600" dirty="0">
                <a:effectLst/>
                <a:latin typeface="Candara" panose="020E0502030303020204" pitchFamily="34" charset="0"/>
                <a:ea typeface="Calibri" panose="020F0502020204030204" pitchFamily="34" charset="0"/>
                <a:cs typeface="Times New Roman" panose="02020603050405020304" pitchFamily="18" charset="0"/>
              </a:rPr>
              <a:t>Katz, R.S. and </a:t>
            </a:r>
            <a:r>
              <a:rPr lang="en-GB" sz="1600" dirty="0" err="1">
                <a:effectLst/>
                <a:latin typeface="Candara" panose="020E0502030303020204" pitchFamily="34" charset="0"/>
                <a:ea typeface="Calibri" panose="020F0502020204030204" pitchFamily="34" charset="0"/>
                <a:cs typeface="Times New Roman" panose="02020603050405020304" pitchFamily="18" charset="0"/>
              </a:rPr>
              <a:t>Luckinbill</a:t>
            </a:r>
            <a:r>
              <a:rPr lang="en-GB" sz="1600" dirty="0">
                <a:effectLst/>
                <a:latin typeface="Candara" panose="020E0502030303020204" pitchFamily="34" charset="0"/>
                <a:ea typeface="Calibri" panose="020F0502020204030204" pitchFamily="34" charset="0"/>
                <a:cs typeface="Times New Roman" panose="02020603050405020304" pitchFamily="18" charset="0"/>
              </a:rPr>
              <a:t>, R.W., (2017). Changing sex/gender roles and sport.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Stan. L. &amp; </a:t>
            </a:r>
            <a:r>
              <a:rPr lang="en-GB" sz="1600" i="1" dirty="0" err="1">
                <a:effectLst/>
                <a:latin typeface="Candara" panose="020E0502030303020204" pitchFamily="34" charset="0"/>
                <a:ea typeface="Calibri" panose="020F0502020204030204" pitchFamily="34" charset="0"/>
                <a:cs typeface="Times New Roman" panose="02020603050405020304" pitchFamily="18" charset="0"/>
              </a:rPr>
              <a:t>Pol'y</a:t>
            </a:r>
            <a:r>
              <a:rPr lang="en-GB" sz="1600" i="1" dirty="0">
                <a:effectLst/>
                <a:latin typeface="Candara" panose="020E0502030303020204" pitchFamily="34" charset="0"/>
                <a:ea typeface="Calibri" panose="020F0502020204030204" pitchFamily="34" charset="0"/>
                <a:cs typeface="Times New Roman" panose="02020603050405020304" pitchFamily="18" charset="0"/>
              </a:rPr>
              <a:t> Rev.</a:t>
            </a:r>
            <a:r>
              <a:rPr lang="en-GB" sz="1600" dirty="0">
                <a:effectLst/>
                <a:latin typeface="Candara" panose="020E0502030303020204" pitchFamily="34" charset="0"/>
                <a:ea typeface="Calibri" panose="020F0502020204030204" pitchFamily="34" charset="0"/>
                <a:cs typeface="Times New Roman" panose="02020603050405020304" pitchFamily="18" charset="0"/>
              </a:rPr>
              <a:t>,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28</a:t>
            </a:r>
            <a:r>
              <a:rPr lang="en-GB" sz="1600" dirty="0">
                <a:effectLst/>
                <a:latin typeface="Candara" panose="020E0502030303020204" pitchFamily="34" charset="0"/>
                <a:ea typeface="Calibri" panose="020F0502020204030204" pitchFamily="34" charset="0"/>
                <a:cs typeface="Times New Roman" panose="02020603050405020304" pitchFamily="18" charset="0"/>
              </a:rPr>
              <a:t>, p.215.</a:t>
            </a:r>
            <a:endParaRPr lang="en-GB" sz="1600" dirty="0">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GB" sz="1600" dirty="0">
                <a:effectLst/>
                <a:latin typeface="Candara" panose="020E0502030303020204" pitchFamily="34" charset="0"/>
                <a:ea typeface="Calibri" panose="020F0502020204030204" pitchFamily="34" charset="0"/>
                <a:cs typeface="Calibri" panose="020F0502020204030204" pitchFamily="34" charset="0"/>
              </a:rPr>
              <a:t>Molloy, E. (2022). </a:t>
            </a:r>
            <a:r>
              <a:rPr lang="en-GB" sz="1600" i="1" dirty="0">
                <a:effectLst/>
                <a:latin typeface="Candara" panose="020E0502030303020204" pitchFamily="34" charset="0"/>
                <a:ea typeface="Calibri" panose="020F0502020204030204" pitchFamily="34" charset="0"/>
                <a:cs typeface="Calibri" panose="020F0502020204030204" pitchFamily="34" charset="0"/>
              </a:rPr>
              <a:t>Sarina </a:t>
            </a:r>
            <a:r>
              <a:rPr lang="en-GB" sz="1600" i="1" dirty="0" err="1">
                <a:effectLst/>
                <a:latin typeface="Candara" panose="020E0502030303020204" pitchFamily="34" charset="0"/>
                <a:ea typeface="Calibri" panose="020F0502020204030204" pitchFamily="34" charset="0"/>
                <a:cs typeface="Calibri" panose="020F0502020204030204" pitchFamily="34" charset="0"/>
              </a:rPr>
              <a:t>Wiegman’s</a:t>
            </a:r>
            <a:r>
              <a:rPr lang="en-GB" sz="1600" i="1" dirty="0">
                <a:effectLst/>
                <a:latin typeface="Candara" panose="020E0502030303020204" pitchFamily="34" charset="0"/>
                <a:ea typeface="Calibri" panose="020F0502020204030204" pitchFamily="34" charset="0"/>
                <a:cs typeface="Calibri" panose="020F0502020204030204" pitchFamily="34" charset="0"/>
              </a:rPr>
              <a:t> winning leadership secrets</a:t>
            </a:r>
            <a:r>
              <a:rPr lang="en-GB" sz="1600" dirty="0">
                <a:effectLst/>
                <a:latin typeface="Candara" panose="020E0502030303020204" pitchFamily="34" charset="0"/>
                <a:ea typeface="Calibri" panose="020F0502020204030204" pitchFamily="34" charset="0"/>
                <a:cs typeface="Calibri" panose="020F0502020204030204" pitchFamily="34" charset="0"/>
              </a:rPr>
              <a:t>. [Online]. CNN. Available at: https://www.managers.org.uk/knowledge-and-insights/article/sarina-wiegmans-winning-leadership-secret [Accessed 3 December 2023].</a:t>
            </a:r>
          </a:p>
          <a:p>
            <a:pPr marL="0" indent="0">
              <a:buNone/>
            </a:pPr>
            <a:r>
              <a:rPr lang="en-GB" sz="1600" dirty="0" err="1">
                <a:effectLst/>
                <a:latin typeface="Candara" panose="020E0502030303020204" pitchFamily="34" charset="0"/>
                <a:ea typeface="Calibri" panose="020F0502020204030204" pitchFamily="34" charset="0"/>
                <a:cs typeface="Calibri" panose="020F0502020204030204" pitchFamily="34" charset="0"/>
              </a:rPr>
              <a:t>Perasso</a:t>
            </a:r>
            <a:r>
              <a:rPr lang="en-GB" sz="1600" dirty="0">
                <a:effectLst/>
                <a:latin typeface="Candara" panose="020E0502030303020204" pitchFamily="34" charset="0"/>
                <a:ea typeface="Calibri" panose="020F0502020204030204" pitchFamily="34" charset="0"/>
                <a:cs typeface="Calibri" panose="020F0502020204030204" pitchFamily="34" charset="0"/>
              </a:rPr>
              <a:t>, V. (2017). </a:t>
            </a:r>
            <a:r>
              <a:rPr lang="en-GB" sz="1600" i="1" dirty="0">
                <a:effectLst/>
                <a:latin typeface="Candara" panose="020E0502030303020204" pitchFamily="34" charset="0"/>
                <a:ea typeface="Calibri" panose="020F0502020204030204" pitchFamily="34" charset="0"/>
                <a:cs typeface="Calibri" panose="020F0502020204030204" pitchFamily="34" charset="0"/>
              </a:rPr>
              <a:t>100 Women: Is the gender pay gap in sport really closing?</a:t>
            </a:r>
            <a:r>
              <a:rPr lang="en-GB" sz="1600" dirty="0">
                <a:effectLst/>
                <a:latin typeface="Candara" panose="020E0502030303020204" pitchFamily="34" charset="0"/>
                <a:ea typeface="Calibri" panose="020F0502020204030204" pitchFamily="34" charset="0"/>
                <a:cs typeface="Calibri" panose="020F0502020204030204" pitchFamily="34" charset="0"/>
              </a:rPr>
              <a:t>. [Online]. BBC. Available at: https://www.bbc.co.uk/news/world-41685042 [Accessed 2 December 2023].</a:t>
            </a:r>
            <a:endParaRPr lang="en-GB" sz="1600" dirty="0">
              <a:effectLst/>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GB" sz="1600" dirty="0">
                <a:effectLst/>
                <a:latin typeface="Candara" panose="020E0502030303020204" pitchFamily="34" charset="0"/>
                <a:ea typeface="Calibri" panose="020F0502020204030204" pitchFamily="34" charset="0"/>
                <a:cs typeface="Calibri" panose="020F0502020204030204" pitchFamily="34" charset="0"/>
              </a:rPr>
              <a:t>Radu, C., </a:t>
            </a:r>
            <a:r>
              <a:rPr lang="en-GB" sz="1600" dirty="0" err="1">
                <a:effectLst/>
                <a:latin typeface="Candara" panose="020E0502030303020204" pitchFamily="34" charset="0"/>
                <a:ea typeface="Calibri" panose="020F0502020204030204" pitchFamily="34" charset="0"/>
                <a:cs typeface="Calibri" panose="020F0502020204030204" pitchFamily="34" charset="0"/>
              </a:rPr>
              <a:t>Deaconu</a:t>
            </a:r>
            <a:r>
              <a:rPr lang="en-GB" sz="1600" dirty="0">
                <a:effectLst/>
                <a:latin typeface="Candara" panose="020E0502030303020204" pitchFamily="34" charset="0"/>
                <a:ea typeface="Calibri" panose="020F0502020204030204" pitchFamily="34" charset="0"/>
                <a:cs typeface="Calibri" panose="020F0502020204030204" pitchFamily="34" charset="0"/>
              </a:rPr>
              <a:t>, A., and </a:t>
            </a:r>
            <a:r>
              <a:rPr lang="en-GB" sz="1600" dirty="0" err="1">
                <a:effectLst/>
                <a:latin typeface="Candara" panose="020E0502030303020204" pitchFamily="34" charset="0"/>
                <a:ea typeface="Calibri" panose="020F0502020204030204" pitchFamily="34" charset="0"/>
                <a:cs typeface="Calibri" panose="020F0502020204030204" pitchFamily="34" charset="0"/>
              </a:rPr>
              <a:t>Frăsineanu</a:t>
            </a:r>
            <a:r>
              <a:rPr lang="en-GB" sz="1600" dirty="0">
                <a:effectLst/>
                <a:latin typeface="Candara" panose="020E0502030303020204" pitchFamily="34" charset="0"/>
                <a:ea typeface="Calibri" panose="020F0502020204030204" pitchFamily="34" charset="0"/>
                <a:cs typeface="Calibri" panose="020F0502020204030204" pitchFamily="34" charset="0"/>
              </a:rPr>
              <a:t>, C. (2017). Chapter 4 Leadership and Gender Differences—Are Men and Women Leading in the Same. In: </a:t>
            </a:r>
            <a:r>
              <a:rPr lang="en-GB" sz="1600" dirty="0" err="1">
                <a:effectLst/>
                <a:latin typeface="Candara" panose="020E0502030303020204" pitchFamily="34" charset="0"/>
                <a:ea typeface="Calibri" panose="020F0502020204030204" pitchFamily="34" charset="0"/>
                <a:cs typeface="Calibri" panose="020F0502020204030204" pitchFamily="34" charset="0"/>
              </a:rPr>
              <a:t>Alvinius</a:t>
            </a:r>
            <a:r>
              <a:rPr lang="en-GB" sz="1600" dirty="0">
                <a:effectLst/>
                <a:latin typeface="Candara" panose="020E0502030303020204" pitchFamily="34" charset="0"/>
                <a:ea typeface="Calibri" panose="020F0502020204030204" pitchFamily="34" charset="0"/>
                <a:cs typeface="Calibri" panose="020F0502020204030204" pitchFamily="34" charset="0"/>
              </a:rPr>
              <a:t>, A. (Ed). </a:t>
            </a:r>
            <a:r>
              <a:rPr lang="en-GB" sz="1600" i="1" dirty="0">
                <a:effectLst/>
                <a:latin typeface="Candara" panose="020E0502030303020204" pitchFamily="34" charset="0"/>
                <a:ea typeface="Calibri" panose="020F0502020204030204" pitchFamily="34" charset="0"/>
                <a:cs typeface="Calibri" panose="020F0502020204030204" pitchFamily="34" charset="0"/>
              </a:rPr>
              <a:t>Contemporary Leadership Challenges</a:t>
            </a:r>
            <a:r>
              <a:rPr lang="en-GB" sz="1600" dirty="0">
                <a:effectLst/>
                <a:latin typeface="Candara" panose="020E0502030303020204" pitchFamily="34" charset="0"/>
                <a:ea typeface="Calibri" panose="020F0502020204030204" pitchFamily="34" charset="0"/>
                <a:cs typeface="Calibri" panose="020F0502020204030204" pitchFamily="34" charset="0"/>
              </a:rPr>
              <a:t>. Houston: Intech. pp.63-73.</a:t>
            </a:r>
            <a:endParaRPr lang="en-GB" sz="1600" dirty="0">
              <a:effectLst/>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GB" sz="1600" dirty="0">
                <a:effectLst/>
                <a:latin typeface="Candara" panose="020E0502030303020204" pitchFamily="34" charset="0"/>
                <a:ea typeface="Calibri" panose="020F0502020204030204" pitchFamily="34" charset="0"/>
                <a:cs typeface="Times New Roman" panose="02020603050405020304" pitchFamily="18" charset="0"/>
              </a:rPr>
              <a:t>Robinson, G. and </a:t>
            </a:r>
            <a:r>
              <a:rPr lang="en-GB" sz="1600" dirty="0" err="1">
                <a:effectLst/>
                <a:latin typeface="Candara" panose="020E0502030303020204" pitchFamily="34" charset="0"/>
                <a:ea typeface="Calibri" panose="020F0502020204030204" pitchFamily="34" charset="0"/>
                <a:cs typeface="Times New Roman" panose="02020603050405020304" pitchFamily="18" charset="0"/>
              </a:rPr>
              <a:t>Dechant</a:t>
            </a:r>
            <a:r>
              <a:rPr lang="en-GB" sz="1600" dirty="0">
                <a:effectLst/>
                <a:latin typeface="Candara" panose="020E0502030303020204" pitchFamily="34" charset="0"/>
                <a:ea typeface="Calibri" panose="020F0502020204030204" pitchFamily="34" charset="0"/>
                <a:cs typeface="Times New Roman" panose="02020603050405020304" pitchFamily="18" charset="0"/>
              </a:rPr>
              <a:t>, K. (1997). Building a business case for diversity.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Academy of Management Perspectives</a:t>
            </a:r>
            <a:r>
              <a:rPr lang="en-GB" sz="1600" dirty="0">
                <a:effectLst/>
                <a:latin typeface="Candara" panose="020E0502030303020204" pitchFamily="34" charset="0"/>
                <a:ea typeface="Calibri" panose="020F0502020204030204" pitchFamily="34" charset="0"/>
                <a:cs typeface="Times New Roman" panose="02020603050405020304" pitchFamily="18" charset="0"/>
              </a:rPr>
              <a:t>, </a:t>
            </a:r>
            <a:r>
              <a:rPr lang="en-GB" sz="1600" i="1" dirty="0">
                <a:effectLst/>
                <a:latin typeface="Candara" panose="020E0502030303020204" pitchFamily="34" charset="0"/>
                <a:ea typeface="Calibri" panose="020F0502020204030204" pitchFamily="34" charset="0"/>
                <a:cs typeface="Times New Roman" panose="02020603050405020304" pitchFamily="18" charset="0"/>
              </a:rPr>
              <a:t>11</a:t>
            </a:r>
            <a:r>
              <a:rPr lang="en-GB" sz="1600" dirty="0">
                <a:effectLst/>
                <a:latin typeface="Candara" panose="020E0502030303020204" pitchFamily="34" charset="0"/>
                <a:ea typeface="Calibri" panose="020F0502020204030204" pitchFamily="34" charset="0"/>
                <a:cs typeface="Times New Roman" panose="02020603050405020304" pitchFamily="18" charset="0"/>
              </a:rPr>
              <a:t>(3), pp.21-31.</a:t>
            </a:r>
            <a:endParaRPr lang="en-GB" sz="1600" dirty="0">
              <a:effectLst/>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1600" dirty="0">
                <a:effectLst/>
                <a:latin typeface="Candara" panose="020E0502030303020204" pitchFamily="34" charset="0"/>
                <a:ea typeface="Calibri" panose="020F0502020204030204" pitchFamily="34" charset="0"/>
                <a:cs typeface="Calibri" panose="020F0502020204030204" pitchFamily="34" charset="0"/>
              </a:rPr>
              <a:t>Shifflett, B., Murphy, D., </a:t>
            </a:r>
            <a:r>
              <a:rPr lang="en-GB" sz="1600" dirty="0" err="1">
                <a:effectLst/>
                <a:latin typeface="Candara" panose="020E0502030303020204" pitchFamily="34" charset="0"/>
                <a:ea typeface="Calibri" panose="020F0502020204030204" pitchFamily="34" charset="0"/>
                <a:cs typeface="Calibri" panose="020F0502020204030204" pitchFamily="34" charset="0"/>
              </a:rPr>
              <a:t>Ghiasvand</a:t>
            </a:r>
            <a:r>
              <a:rPr lang="en-GB" sz="1600" dirty="0">
                <a:effectLst/>
                <a:latin typeface="Candara" panose="020E0502030303020204" pitchFamily="34" charset="0"/>
                <a:ea typeface="Calibri" panose="020F0502020204030204" pitchFamily="34" charset="0"/>
                <a:cs typeface="Calibri" panose="020F0502020204030204" pitchFamily="34" charset="0"/>
              </a:rPr>
              <a:t>, F., and Carlton, M. (2016). Gender Bias in Sports-Media Analytics. </a:t>
            </a:r>
            <a:r>
              <a:rPr lang="en-GB" sz="1600" i="1" dirty="0">
                <a:effectLst/>
                <a:latin typeface="Candara" panose="020E0502030303020204" pitchFamily="34" charset="0"/>
                <a:ea typeface="Calibri" panose="020F0502020204030204" pitchFamily="34" charset="0"/>
                <a:cs typeface="Calibri" panose="020F0502020204030204" pitchFamily="34" charset="0"/>
              </a:rPr>
              <a:t>Journal of Sports Media</a:t>
            </a:r>
            <a:r>
              <a:rPr lang="en-GB" sz="1600" dirty="0">
                <a:effectLst/>
                <a:latin typeface="Candara" panose="020E0502030303020204" pitchFamily="34" charset="0"/>
                <a:ea typeface="Calibri" panose="020F0502020204030204" pitchFamily="34" charset="0"/>
                <a:cs typeface="Calibri" panose="020F0502020204030204" pitchFamily="34" charset="0"/>
              </a:rPr>
              <a:t>. 11(2), pp.111-128. [Online]. Available at: https://www.researchgate.net/publication/317110243_Gender_Bias_in_Sports-Media_Analytics [Accessed 30 November 2023].</a:t>
            </a:r>
            <a:endParaRPr lang="en-GB" sz="1600" dirty="0">
              <a:effectLst/>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US" sz="1600" b="0" i="0" dirty="0">
                <a:effectLst/>
                <a:latin typeface="Candara" panose="020E0502030303020204" pitchFamily="34" charset="0"/>
              </a:rPr>
              <a:t>Sports 247. (2017). </a:t>
            </a:r>
            <a:r>
              <a:rPr lang="en-US" sz="1600" b="0" i="1" dirty="0">
                <a:effectLst/>
                <a:latin typeface="Candara" panose="020E0502030303020204" pitchFamily="34" charset="0"/>
              </a:rPr>
              <a:t>New Zealand reach final of Women’s Hockey World League Final</a:t>
            </a:r>
            <a:r>
              <a:rPr lang="en-US" sz="1600" b="0" i="0" dirty="0">
                <a:effectLst/>
                <a:latin typeface="Candara" panose="020E0502030303020204" pitchFamily="34" charset="0"/>
              </a:rPr>
              <a:t>. [Photograph]. Malaysia: The Ultimate Malaysian Sports Channel.</a:t>
            </a:r>
          </a:p>
          <a:p>
            <a:pPr marL="0" indent="0">
              <a:buNone/>
            </a:pPr>
            <a:endParaRPr lang="en-GB" sz="17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21051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C9F2A-F3F7-CD5A-1E69-DCC212E62CB5}"/>
              </a:ext>
            </a:extLst>
          </p:cNvPr>
          <p:cNvSpPr>
            <a:spLocks noGrp="1"/>
          </p:cNvSpPr>
          <p:nvPr>
            <p:ph type="title"/>
          </p:nvPr>
        </p:nvSpPr>
        <p:spPr/>
        <p:txBody>
          <a:bodyPr/>
          <a:lstStyle/>
          <a:p>
            <a:r>
              <a:rPr lang="en-GB" u="sng" dirty="0"/>
              <a:t>References</a:t>
            </a:r>
          </a:p>
        </p:txBody>
      </p:sp>
      <p:sp>
        <p:nvSpPr>
          <p:cNvPr id="4" name="TextBox 3">
            <a:extLst>
              <a:ext uri="{FF2B5EF4-FFF2-40B4-BE49-F238E27FC236}">
                <a16:creationId xmlns:a16="http://schemas.microsoft.com/office/drawing/2014/main" id="{CF57088E-47A9-D0CE-4241-70AE9D67ADA7}"/>
              </a:ext>
            </a:extLst>
          </p:cNvPr>
          <p:cNvSpPr txBox="1"/>
          <p:nvPr/>
        </p:nvSpPr>
        <p:spPr>
          <a:xfrm>
            <a:off x="360395" y="2457963"/>
            <a:ext cx="10684042" cy="3754874"/>
          </a:xfrm>
          <a:prstGeom prst="rect">
            <a:avLst/>
          </a:prstGeom>
          <a:noFill/>
        </p:spPr>
        <p:txBody>
          <a:bodyPr wrap="square" rtlCol="0">
            <a:spAutoFit/>
          </a:bodyPr>
          <a:lstStyle/>
          <a:p>
            <a:pPr marL="0" indent="0">
              <a:buNone/>
            </a:pPr>
            <a:r>
              <a:rPr lang="en-US" sz="1100" b="0" i="0" dirty="0">
                <a:effectLst/>
                <a:latin typeface="Candara" panose="020E0502030303020204" pitchFamily="34" charset="0"/>
              </a:rPr>
              <a:t>Sports 247. (2017). </a:t>
            </a:r>
            <a:r>
              <a:rPr lang="en-US" sz="1100" b="0" i="1" dirty="0">
                <a:effectLst/>
                <a:latin typeface="Candara" panose="020E0502030303020204" pitchFamily="34" charset="0"/>
              </a:rPr>
              <a:t>New Zealand reach final of Women’s Hockey World League Final</a:t>
            </a:r>
            <a:r>
              <a:rPr lang="en-US" sz="1100" b="0" i="0" dirty="0">
                <a:effectLst/>
                <a:latin typeface="Candara" panose="020E0502030303020204" pitchFamily="34" charset="0"/>
              </a:rPr>
              <a:t>. [Photograph]. Malaysia: The Ultimate Malaysian Sports Channel.</a:t>
            </a:r>
          </a:p>
          <a:p>
            <a:pPr marL="0" indent="0">
              <a:buNone/>
            </a:pPr>
            <a:endParaRPr lang="en-GB" sz="1100" dirty="0">
              <a:effectLst/>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1100" dirty="0">
                <a:effectLst/>
                <a:latin typeface="Candara" panose="020E0502030303020204" pitchFamily="34" charset="0"/>
                <a:ea typeface="Calibri" panose="020F0502020204030204" pitchFamily="34" charset="0"/>
                <a:cs typeface="Calibri" panose="020F0502020204030204" pitchFamily="34" charset="0"/>
              </a:rPr>
              <a:t>Strauss, T. (2023). </a:t>
            </a:r>
            <a:r>
              <a:rPr lang="en-GB" sz="1100" i="1" dirty="0">
                <a:effectLst/>
                <a:latin typeface="Candara" panose="020E0502030303020204" pitchFamily="34" charset="0"/>
                <a:ea typeface="Calibri" panose="020F0502020204030204" pitchFamily="34" charset="0"/>
                <a:cs typeface="Calibri" panose="020F0502020204030204" pitchFamily="34" charset="0"/>
              </a:rPr>
              <a:t>How Many Men Play Field Hockey? The Answer May Surprise You!</a:t>
            </a:r>
            <a:r>
              <a:rPr lang="en-GB" sz="1100" dirty="0">
                <a:effectLst/>
                <a:latin typeface="Candara" panose="020E0502030303020204" pitchFamily="34" charset="0"/>
                <a:ea typeface="Calibri" panose="020F0502020204030204" pitchFamily="34" charset="0"/>
                <a:cs typeface="Calibri" panose="020F0502020204030204" pitchFamily="34" charset="0"/>
              </a:rPr>
              <a:t>. [Online]. Ice Hockey Central. Available at: https://icehockeycentral.com/how-many-men-play-field-hockey-the-answer-may-surprise-you/#:~:text=In% [Accessed 29 November 2023].  </a:t>
            </a:r>
            <a:endParaRPr lang="en-GB" sz="1100" dirty="0">
              <a:latin typeface="Candara" panose="020E0502030303020204" pitchFamily="34" charset="0"/>
              <a:ea typeface="Calibri" panose="020F0502020204030204" pitchFamily="34" charset="0"/>
              <a:cs typeface="Times New Roman" panose="02020603050405020304" pitchFamily="18" charset="0"/>
            </a:endParaRPr>
          </a:p>
          <a:p>
            <a:pPr marL="0" indent="0">
              <a:buNone/>
            </a:pPr>
            <a:endParaRPr lang="en-GB" sz="1100" dirty="0">
              <a:effectLst/>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1100" dirty="0">
                <a:effectLst/>
                <a:latin typeface="Candara" panose="020E0502030303020204" pitchFamily="34" charset="0"/>
                <a:ea typeface="Calibri" panose="020F0502020204030204" pitchFamily="34" charset="0"/>
                <a:cs typeface="Calibri" panose="020F0502020204030204" pitchFamily="34" charset="0"/>
              </a:rPr>
              <a:t>Stogdill, R.M. (1974). Handbook of leadership: A survey of theory and research. New York: The Free Press.</a:t>
            </a:r>
          </a:p>
          <a:p>
            <a:pPr marL="0" indent="0">
              <a:buNone/>
            </a:pPr>
            <a:endParaRPr lang="en-GB" sz="1100" dirty="0">
              <a:effectLst/>
              <a:latin typeface="Candara" panose="020E0502030303020204" pitchFamily="34" charset="0"/>
              <a:ea typeface="Calibri" panose="020F0502020204030204" pitchFamily="34" charset="0"/>
              <a:cs typeface="Times New Roman" panose="02020603050405020304" pitchFamily="18" charset="0"/>
            </a:endParaRPr>
          </a:p>
          <a:p>
            <a:pPr marL="0" indent="0">
              <a:buNone/>
            </a:pPr>
            <a:r>
              <a:rPr lang="en-GB" sz="1100" dirty="0">
                <a:effectLst/>
                <a:latin typeface="Candara" panose="020E0502030303020204" pitchFamily="34" charset="0"/>
                <a:ea typeface="Calibri" panose="020F0502020204030204" pitchFamily="34" charset="0"/>
                <a:cs typeface="Times New Roman" panose="02020603050405020304" pitchFamily="18" charset="0"/>
              </a:rPr>
              <a:t>Taylor, T. Toohey, K. (2006). Negotiating Cultural Diversity for Women in Sport: from assimilation to multiculturalism. </a:t>
            </a:r>
            <a:r>
              <a:rPr lang="en-GB" sz="1100" i="1" dirty="0">
                <a:effectLst/>
                <a:latin typeface="Candara" panose="020E0502030303020204" pitchFamily="34" charset="0"/>
                <a:ea typeface="Calibri" panose="020F0502020204030204" pitchFamily="34" charset="0"/>
                <a:cs typeface="Times New Roman" panose="02020603050405020304" pitchFamily="18" charset="0"/>
              </a:rPr>
              <a:t>Race Ethnicity and Education</a:t>
            </a:r>
            <a:r>
              <a:rPr lang="en-GB" sz="1100" dirty="0">
                <a:effectLst/>
                <a:latin typeface="Candara" panose="020E0502030303020204" pitchFamily="34" charset="0"/>
                <a:ea typeface="Calibri" panose="020F0502020204030204" pitchFamily="34" charset="0"/>
                <a:cs typeface="Times New Roman" panose="02020603050405020304" pitchFamily="18" charset="0"/>
              </a:rPr>
              <a:t>. 1(1), pp.75-90. [Online]. Available at: https://www.tandfonline.com/doi/abs/10.1080/1361332980010106 [Accessed 15 November 2023].</a:t>
            </a:r>
          </a:p>
          <a:p>
            <a:pPr marL="0" indent="0">
              <a:buNone/>
            </a:pPr>
            <a:endParaRPr lang="en-US" sz="1100" b="0" i="0" dirty="0">
              <a:effectLst/>
              <a:latin typeface="Candara" panose="020E0502030303020204" pitchFamily="34" charset="0"/>
            </a:endParaRPr>
          </a:p>
          <a:p>
            <a:pPr marL="0" indent="0">
              <a:buNone/>
            </a:pPr>
            <a:r>
              <a:rPr lang="en-US" sz="1100" b="0" i="0" dirty="0">
                <a:effectLst/>
                <a:latin typeface="Candara" panose="020E0502030303020204" pitchFamily="34" charset="0"/>
              </a:rPr>
              <a:t>Theberge. (1997). “IT'S PART OF THE GAME”: Physicality and the Production of Gender in Women's Hockey. </a:t>
            </a:r>
            <a:r>
              <a:rPr lang="en-US" sz="1100" b="0" i="1" dirty="0">
                <a:effectLst/>
                <a:latin typeface="Candara" panose="020E0502030303020204" pitchFamily="34" charset="0"/>
              </a:rPr>
              <a:t>Sage Journals</a:t>
            </a:r>
            <a:r>
              <a:rPr lang="en-US" sz="1100" b="0" i="0" dirty="0">
                <a:effectLst/>
                <a:latin typeface="Candara" panose="020E0502030303020204" pitchFamily="34" charset="0"/>
              </a:rPr>
              <a:t>. 11(1), </a:t>
            </a:r>
            <a:r>
              <a:rPr lang="en-US" sz="1100" b="0" i="0" dirty="0" err="1">
                <a:effectLst/>
                <a:latin typeface="Candara" panose="020E0502030303020204" pitchFamily="34" charset="0"/>
              </a:rPr>
              <a:t>p.y</a:t>
            </a:r>
            <a:r>
              <a:rPr lang="en-US" sz="1100" b="0" i="0" dirty="0">
                <a:effectLst/>
                <a:latin typeface="Candara" panose="020E0502030303020204" pitchFamily="34" charset="0"/>
              </a:rPr>
              <a:t> 199. [Online]. Available at: https://www-jstor-org.ezproxy.uwtsd.ac.uk/stable/190226?sid=primo [Accessed 12 November 2023].</a:t>
            </a:r>
          </a:p>
          <a:p>
            <a:pPr marL="0" indent="0">
              <a:buNone/>
            </a:pPr>
            <a:endParaRPr lang="en-GB" sz="1100" dirty="0">
              <a:effectLst/>
              <a:latin typeface="Candara" panose="020E0502030303020204" pitchFamily="34" charset="0"/>
              <a:ea typeface="Calibri" panose="020F0502020204030204" pitchFamily="34" charset="0"/>
              <a:cs typeface="Calibri" panose="020F0502020204030204" pitchFamily="34" charset="0"/>
            </a:endParaRPr>
          </a:p>
          <a:p>
            <a:pPr marL="0" indent="0">
              <a:buNone/>
            </a:pPr>
            <a:r>
              <a:rPr lang="en-GB" sz="1100" dirty="0">
                <a:effectLst/>
                <a:latin typeface="Candara" panose="020E0502030303020204" pitchFamily="34" charset="0"/>
                <a:ea typeface="Calibri" panose="020F0502020204030204" pitchFamily="34" charset="0"/>
                <a:cs typeface="Calibri" panose="020F0502020204030204" pitchFamily="34" charset="0"/>
              </a:rPr>
              <a:t>Theberge, N. (2003) ‘No Fear Comes: Adolescent Girls, Ice Hockey, and the Embodiment of Gender’, </a:t>
            </a:r>
            <a:r>
              <a:rPr lang="en-GB" sz="1100" i="1" dirty="0">
                <a:effectLst/>
                <a:latin typeface="Candara" panose="020E0502030303020204" pitchFamily="34" charset="0"/>
                <a:ea typeface="Calibri" panose="020F0502020204030204" pitchFamily="34" charset="0"/>
                <a:cs typeface="Times New Roman" panose="02020603050405020304" pitchFamily="18" charset="0"/>
              </a:rPr>
              <a:t>Youth &amp; society</a:t>
            </a:r>
            <a:r>
              <a:rPr lang="en-GB" sz="1100" dirty="0">
                <a:effectLst/>
                <a:latin typeface="Candara" panose="020E0502030303020204" pitchFamily="34" charset="0"/>
                <a:ea typeface="Calibri" panose="020F0502020204030204" pitchFamily="34" charset="0"/>
                <a:cs typeface="Times New Roman" panose="02020603050405020304" pitchFamily="18" charset="0"/>
              </a:rPr>
              <a:t>, 34(4), pp. 497–516. Available at: </a:t>
            </a:r>
            <a:r>
              <a:rPr lang="en-GB" sz="1100" u="sng" dirty="0">
                <a:effectLst/>
                <a:latin typeface="Candara" panose="020E0502030303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“No Fear Comes”: Adolescent Girls, Ice Hockey, and the Embodiment of Gender - Nancy Theberge, 2003 (uwtsd.ac.uk)</a:t>
            </a:r>
            <a:r>
              <a:rPr lang="en-GB" sz="1100" dirty="0">
                <a:effectLst/>
                <a:latin typeface="Candara" panose="020E0502030303020204" pitchFamily="34" charset="0"/>
                <a:ea typeface="Calibri" panose="020F0502020204030204" pitchFamily="34" charset="0"/>
                <a:cs typeface="Times New Roman" panose="02020603050405020304" pitchFamily="18" charset="0"/>
              </a:rPr>
              <a:t>  </a:t>
            </a:r>
          </a:p>
          <a:p>
            <a:pPr marL="0" indent="0">
              <a:buNone/>
            </a:pPr>
            <a:endParaRPr lang="en-US" sz="1100" b="0" i="0" dirty="0">
              <a:effectLst/>
              <a:latin typeface="Candara" panose="020E0502030303020204" pitchFamily="34" charset="0"/>
            </a:endParaRPr>
          </a:p>
          <a:p>
            <a:pPr marL="0" indent="0">
              <a:buNone/>
            </a:pPr>
            <a:r>
              <a:rPr lang="en-GB" sz="1100" dirty="0">
                <a:effectLst/>
                <a:latin typeface="Candara" panose="020E0502030303020204" pitchFamily="34" charset="0"/>
                <a:ea typeface="Calibri" panose="020F0502020204030204" pitchFamily="34" charset="0"/>
                <a:cs typeface="Times New Roman" panose="02020603050405020304" pitchFamily="18" charset="0"/>
              </a:rPr>
              <a:t>Thibault, V., Guillaume, M., Berthelot, G., El </a:t>
            </a:r>
            <a:r>
              <a:rPr lang="en-GB" sz="1100" dirty="0" err="1">
                <a:effectLst/>
                <a:latin typeface="Candara" panose="020E0502030303020204" pitchFamily="34" charset="0"/>
                <a:ea typeface="Calibri" panose="020F0502020204030204" pitchFamily="34" charset="0"/>
                <a:cs typeface="Times New Roman" panose="02020603050405020304" pitchFamily="18" charset="0"/>
              </a:rPr>
              <a:t>Helou</a:t>
            </a:r>
            <a:r>
              <a:rPr lang="en-GB" sz="1100" dirty="0">
                <a:effectLst/>
                <a:latin typeface="Candara" panose="020E0502030303020204" pitchFamily="34" charset="0"/>
                <a:ea typeface="Calibri" panose="020F0502020204030204" pitchFamily="34" charset="0"/>
                <a:cs typeface="Times New Roman" panose="02020603050405020304" pitchFamily="18" charset="0"/>
              </a:rPr>
              <a:t>, N., </a:t>
            </a:r>
            <a:r>
              <a:rPr lang="en-GB" sz="1100" dirty="0" err="1">
                <a:effectLst/>
                <a:latin typeface="Candara" panose="020E0502030303020204" pitchFamily="34" charset="0"/>
                <a:ea typeface="Calibri" panose="020F0502020204030204" pitchFamily="34" charset="0"/>
                <a:cs typeface="Times New Roman" panose="02020603050405020304" pitchFamily="18" charset="0"/>
              </a:rPr>
              <a:t>Schaal</a:t>
            </a:r>
            <a:r>
              <a:rPr lang="en-GB" sz="1100" dirty="0">
                <a:effectLst/>
                <a:latin typeface="Candara" panose="020E0502030303020204" pitchFamily="34" charset="0"/>
                <a:ea typeface="Calibri" panose="020F0502020204030204" pitchFamily="34" charset="0"/>
                <a:cs typeface="Times New Roman" panose="02020603050405020304" pitchFamily="18" charset="0"/>
              </a:rPr>
              <a:t>, K., </a:t>
            </a:r>
            <a:r>
              <a:rPr lang="en-GB" sz="1100" dirty="0" err="1">
                <a:effectLst/>
                <a:latin typeface="Candara" panose="020E0502030303020204" pitchFamily="34" charset="0"/>
                <a:ea typeface="Calibri" panose="020F0502020204030204" pitchFamily="34" charset="0"/>
                <a:cs typeface="Times New Roman" panose="02020603050405020304" pitchFamily="18" charset="0"/>
              </a:rPr>
              <a:t>Quinquis</a:t>
            </a:r>
            <a:r>
              <a:rPr lang="en-GB" sz="1100" dirty="0">
                <a:effectLst/>
                <a:latin typeface="Candara" panose="020E0502030303020204" pitchFamily="34" charset="0"/>
                <a:ea typeface="Calibri" panose="020F0502020204030204" pitchFamily="34" charset="0"/>
                <a:cs typeface="Times New Roman" panose="02020603050405020304" pitchFamily="18" charset="0"/>
              </a:rPr>
              <a:t>, L., Nassif, H., </a:t>
            </a:r>
            <a:r>
              <a:rPr lang="en-GB" sz="1100" dirty="0" err="1">
                <a:effectLst/>
                <a:latin typeface="Candara" panose="020E0502030303020204" pitchFamily="34" charset="0"/>
                <a:ea typeface="Calibri" panose="020F0502020204030204" pitchFamily="34" charset="0"/>
                <a:cs typeface="Times New Roman" panose="02020603050405020304" pitchFamily="18" charset="0"/>
              </a:rPr>
              <a:t>Tafflet</a:t>
            </a:r>
            <a:r>
              <a:rPr lang="en-GB" sz="1100" dirty="0">
                <a:effectLst/>
                <a:latin typeface="Candara" panose="020E0502030303020204" pitchFamily="34" charset="0"/>
                <a:ea typeface="Calibri" panose="020F0502020204030204" pitchFamily="34" charset="0"/>
                <a:cs typeface="Times New Roman" panose="02020603050405020304" pitchFamily="18" charset="0"/>
              </a:rPr>
              <a:t>, M., </a:t>
            </a:r>
            <a:r>
              <a:rPr lang="en-GB" sz="1100" dirty="0" err="1">
                <a:effectLst/>
                <a:latin typeface="Candara" panose="020E0502030303020204" pitchFamily="34" charset="0"/>
                <a:ea typeface="Calibri" panose="020F0502020204030204" pitchFamily="34" charset="0"/>
                <a:cs typeface="Times New Roman" panose="02020603050405020304" pitchFamily="18" charset="0"/>
              </a:rPr>
              <a:t>Escolano</a:t>
            </a:r>
            <a:r>
              <a:rPr lang="en-GB" sz="1100" dirty="0">
                <a:effectLst/>
                <a:latin typeface="Candara" panose="020E0502030303020204" pitchFamily="34" charset="0"/>
                <a:ea typeface="Calibri" panose="020F0502020204030204" pitchFamily="34" charset="0"/>
                <a:cs typeface="Times New Roman" panose="02020603050405020304" pitchFamily="18" charset="0"/>
              </a:rPr>
              <a:t>, S., Hermine, O. and Toussaint, J.F., (2010). Women and men in sport performance: the gender gap has not evolved since 1983. </a:t>
            </a:r>
            <a:r>
              <a:rPr lang="en-GB" sz="1100" i="1" dirty="0">
                <a:effectLst/>
                <a:latin typeface="Candara" panose="020E0502030303020204" pitchFamily="34" charset="0"/>
                <a:ea typeface="Calibri" panose="020F0502020204030204" pitchFamily="34" charset="0"/>
                <a:cs typeface="Times New Roman" panose="02020603050405020304" pitchFamily="18" charset="0"/>
              </a:rPr>
              <a:t>Journal of sports science &amp; medicine</a:t>
            </a:r>
            <a:r>
              <a:rPr lang="en-GB" sz="1100" dirty="0">
                <a:effectLst/>
                <a:latin typeface="Candara" panose="020E0502030303020204" pitchFamily="34" charset="0"/>
                <a:ea typeface="Calibri" panose="020F0502020204030204" pitchFamily="34" charset="0"/>
                <a:cs typeface="Times New Roman" panose="02020603050405020304" pitchFamily="18" charset="0"/>
              </a:rPr>
              <a:t>, </a:t>
            </a:r>
            <a:r>
              <a:rPr lang="en-GB" sz="1100" i="1" dirty="0">
                <a:effectLst/>
                <a:latin typeface="Candara" panose="020E0502030303020204" pitchFamily="34" charset="0"/>
                <a:ea typeface="Calibri" panose="020F0502020204030204" pitchFamily="34" charset="0"/>
                <a:cs typeface="Times New Roman" panose="02020603050405020304" pitchFamily="18" charset="0"/>
              </a:rPr>
              <a:t>9</a:t>
            </a:r>
            <a:r>
              <a:rPr lang="en-GB" sz="1100" dirty="0">
                <a:effectLst/>
                <a:latin typeface="Candara" panose="020E0502030303020204" pitchFamily="34" charset="0"/>
                <a:ea typeface="Calibri" panose="020F0502020204030204" pitchFamily="34" charset="0"/>
                <a:cs typeface="Times New Roman" panose="02020603050405020304" pitchFamily="18" charset="0"/>
              </a:rPr>
              <a:t>(2), p.214.</a:t>
            </a:r>
            <a:endParaRPr lang="en-US" sz="1100" b="0" i="0" dirty="0">
              <a:effectLst/>
              <a:latin typeface="Candara" panose="020E0502030303020204" pitchFamily="34" charset="0"/>
            </a:endParaRPr>
          </a:p>
          <a:p>
            <a:pPr marL="0" indent="0">
              <a:buNone/>
            </a:pPr>
            <a:endParaRPr lang="en-US" sz="1100" dirty="0">
              <a:latin typeface="Candara" panose="020E0502030303020204" pitchFamily="34" charset="0"/>
            </a:endParaRPr>
          </a:p>
          <a:p>
            <a:pPr marL="0" indent="0">
              <a:buNone/>
            </a:pPr>
            <a:r>
              <a:rPr lang="en-GB" sz="1100" dirty="0" err="1">
                <a:effectLst/>
                <a:latin typeface="Candara" panose="020E0502030303020204" pitchFamily="34" charset="0"/>
                <a:ea typeface="Calibri" panose="020F0502020204030204" pitchFamily="34" charset="0"/>
                <a:cs typeface="Times New Roman" panose="02020603050405020304" pitchFamily="18" charset="0"/>
              </a:rPr>
              <a:t>Vertinsky</a:t>
            </a:r>
            <a:r>
              <a:rPr lang="en-GB" sz="1100" dirty="0">
                <a:effectLst/>
                <a:latin typeface="Candara" panose="020E0502030303020204" pitchFamily="34" charset="0"/>
                <a:ea typeface="Calibri" panose="020F0502020204030204" pitchFamily="34" charset="0"/>
                <a:cs typeface="Times New Roman" panose="02020603050405020304" pitchFamily="18" charset="0"/>
              </a:rPr>
              <a:t>, P.A. (1994) ‘Gender Relations, Women’s History and Sport History: A Decade of Changing Enquiry, 1983-1993’, </a:t>
            </a:r>
            <a:r>
              <a:rPr lang="en-GB" sz="1100" i="1" dirty="0">
                <a:effectLst/>
                <a:latin typeface="Candara" panose="020E0502030303020204" pitchFamily="34" charset="0"/>
                <a:ea typeface="Calibri" panose="020F0502020204030204" pitchFamily="34" charset="0"/>
                <a:cs typeface="Times New Roman" panose="02020603050405020304" pitchFamily="18" charset="0"/>
              </a:rPr>
              <a:t>Journal of sport history</a:t>
            </a:r>
            <a:r>
              <a:rPr lang="en-GB" sz="1100" dirty="0">
                <a:effectLst/>
                <a:latin typeface="Candara" panose="020E0502030303020204" pitchFamily="34" charset="0"/>
                <a:ea typeface="Calibri" panose="020F0502020204030204" pitchFamily="34" charset="0"/>
                <a:cs typeface="Times New Roman" panose="02020603050405020304" pitchFamily="18" charset="0"/>
              </a:rPr>
              <a:t>, 21(1), pp. 1–24.</a:t>
            </a:r>
          </a:p>
          <a:p>
            <a:endParaRPr lang="en-GB" dirty="0"/>
          </a:p>
        </p:txBody>
      </p:sp>
    </p:spTree>
    <p:extLst>
      <p:ext uri="{BB962C8B-B14F-4D97-AF65-F5344CB8AC3E}">
        <p14:creationId xmlns:p14="http://schemas.microsoft.com/office/powerpoint/2010/main" val="38765532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41018</TotalTime>
  <Words>4040</Words>
  <Application>Microsoft Office PowerPoint</Application>
  <PresentationFormat>Widescreen</PresentationFormat>
  <Paragraphs>180</Paragraphs>
  <Slides>12</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Arial</vt:lpstr>
      <vt:lpstr>Calibri</vt:lpstr>
      <vt:lpstr>Candara</vt:lpstr>
      <vt:lpstr>Century Gothic</vt:lpstr>
      <vt:lpstr>Courier New</vt:lpstr>
      <vt:lpstr>Noto Sans</vt:lpstr>
      <vt:lpstr>Source Sans Pro</vt:lpstr>
      <vt:lpstr>Wingdings</vt:lpstr>
      <vt:lpstr>Wingdings 2</vt:lpstr>
      <vt:lpstr>Quotable</vt:lpstr>
      <vt:lpstr>PowerPoint Presentation</vt:lpstr>
      <vt:lpstr>Introducing leadership and exploring its importance.</vt:lpstr>
      <vt:lpstr>PowerPoint Presentation</vt:lpstr>
      <vt:lpstr>Women's Hockey and its opportunities for leadership progression.</vt:lpstr>
      <vt:lpstr>PowerPoint Presentation</vt:lpstr>
      <vt:lpstr>The Impact Societies have on Women’s Progression to Leadership </vt:lpstr>
      <vt:lpstr>PowerPoint Presentation</vt:lpstr>
      <vt:lpstr>Hockey in comparison to other sports and the leadership opportunities available to women.</vt:lpstr>
      <vt:lpstr>The Role Leadership Plays in Developing Diversity for all</vt:lpstr>
      <vt:lpstr>References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Tom Pendlebery (2003955)</cp:lastModifiedBy>
  <cp:revision>2</cp:revision>
  <dcterms:created xsi:type="dcterms:W3CDTF">2023-10-27T22:35:13Z</dcterms:created>
  <dcterms:modified xsi:type="dcterms:W3CDTF">2023-12-04T12:11:03Z</dcterms:modified>
</cp:coreProperties>
</file>