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5"/>
  </p:notesMasterIdLst>
  <p:sldIdLst>
    <p:sldId id="256" r:id="rId2"/>
    <p:sldId id="257" r:id="rId3"/>
    <p:sldId id="258" r:id="rId4"/>
    <p:sldId id="260" r:id="rId5"/>
    <p:sldId id="261" r:id="rId6"/>
    <p:sldId id="262" r:id="rId7"/>
    <p:sldId id="264" r:id="rId8"/>
    <p:sldId id="269" r:id="rId9"/>
    <p:sldId id="270" r:id="rId10"/>
    <p:sldId id="271" r:id="rId11"/>
    <p:sldId id="265" r:id="rId12"/>
    <p:sldId id="266" r:id="rId13"/>
    <p:sldId id="267"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30825" autoAdjust="0"/>
    <p:restoredTop sz="94660"/>
  </p:normalViewPr>
  <p:slideViewPr>
    <p:cSldViewPr snapToGrid="0" snapToObjects="1">
      <p:cViewPr>
        <p:scale>
          <a:sx n="50" d="100"/>
          <a:sy n="50" d="100"/>
        </p:scale>
        <p:origin x="608" y="264"/>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596A542-9B3D-4095-9128-857DD4B2C7D0}"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70242B61-6E16-42F1-B964-7DF8734FB715}">
      <dgm:prSet/>
      <dgm:spPr/>
      <dgm:t>
        <a:bodyPr/>
        <a:lstStyle/>
        <a:p>
          <a:r>
            <a:rPr lang="en-US" b="1" dirty="0"/>
            <a:t>1. Donabedian Model (1966)</a:t>
          </a:r>
          <a:endParaRPr lang="en-US" dirty="0"/>
        </a:p>
      </dgm:t>
    </dgm:pt>
    <dgm:pt modelId="{4A52651B-9885-462D-A6EA-F1F86A10A703}" type="parTrans" cxnId="{8DC94D5B-4084-4C18-A5BE-C02932D179C3}">
      <dgm:prSet/>
      <dgm:spPr/>
      <dgm:t>
        <a:bodyPr/>
        <a:lstStyle/>
        <a:p>
          <a:endParaRPr lang="en-US"/>
        </a:p>
      </dgm:t>
    </dgm:pt>
    <dgm:pt modelId="{33FAA506-459E-491D-989A-E857BC285BAC}" type="sibTrans" cxnId="{8DC94D5B-4084-4C18-A5BE-C02932D179C3}">
      <dgm:prSet/>
      <dgm:spPr/>
      <dgm:t>
        <a:bodyPr/>
        <a:lstStyle/>
        <a:p>
          <a:endParaRPr lang="en-US"/>
        </a:p>
      </dgm:t>
    </dgm:pt>
    <dgm:pt modelId="{D55C66A1-F441-4117-9625-7F9252837698}">
      <dgm:prSet/>
      <dgm:spPr/>
      <dgm:t>
        <a:bodyPr/>
        <a:lstStyle/>
        <a:p>
          <a:r>
            <a:rPr lang="en-US" b="1" dirty="0">
              <a:latin typeface="+mj-lt"/>
            </a:rPr>
            <a:t>Structure:</a:t>
          </a:r>
          <a:r>
            <a:rPr lang="en-US" dirty="0">
              <a:latin typeface="+mj-lt"/>
            </a:rPr>
            <a:t> Weak governance, poor staffing, inadequate training/resources.</a:t>
          </a:r>
        </a:p>
      </dgm:t>
    </dgm:pt>
    <dgm:pt modelId="{82D77A92-DC2B-4D2A-B892-003E755BED22}" type="parTrans" cxnId="{D5F346AB-0254-49A1-A304-672646435984}">
      <dgm:prSet/>
      <dgm:spPr/>
      <dgm:t>
        <a:bodyPr/>
        <a:lstStyle/>
        <a:p>
          <a:endParaRPr lang="en-US"/>
        </a:p>
      </dgm:t>
    </dgm:pt>
    <dgm:pt modelId="{2D2ABD6E-41BE-4DC3-B994-4A2C7F642952}" type="sibTrans" cxnId="{D5F346AB-0254-49A1-A304-672646435984}">
      <dgm:prSet/>
      <dgm:spPr/>
      <dgm:t>
        <a:bodyPr/>
        <a:lstStyle/>
        <a:p>
          <a:endParaRPr lang="en-US"/>
        </a:p>
      </dgm:t>
    </dgm:pt>
    <dgm:pt modelId="{005F9C30-F720-4642-90CD-13E297988520}">
      <dgm:prSet/>
      <dgm:spPr/>
      <dgm:t>
        <a:bodyPr/>
        <a:lstStyle/>
        <a:p>
          <a:r>
            <a:rPr lang="en-US" b="1" dirty="0">
              <a:latin typeface="+mj-lt"/>
            </a:rPr>
            <a:t>Process:</a:t>
          </a:r>
          <a:r>
            <a:rPr lang="en-US" dirty="0">
              <a:latin typeface="+mj-lt"/>
            </a:rPr>
            <a:t> Failure to follow maternity guidelines, poor communication &amp; escalation.</a:t>
          </a:r>
        </a:p>
      </dgm:t>
    </dgm:pt>
    <dgm:pt modelId="{98B1D510-AFEF-43DA-B777-A7FB1E26689A}" type="parTrans" cxnId="{5C5F2DB1-71F7-4FBA-B343-4494408708EF}">
      <dgm:prSet/>
      <dgm:spPr/>
      <dgm:t>
        <a:bodyPr/>
        <a:lstStyle/>
        <a:p>
          <a:endParaRPr lang="en-US"/>
        </a:p>
      </dgm:t>
    </dgm:pt>
    <dgm:pt modelId="{DFF73508-15E2-4BFC-883C-80CA1402305B}" type="sibTrans" cxnId="{5C5F2DB1-71F7-4FBA-B343-4494408708EF}">
      <dgm:prSet/>
      <dgm:spPr/>
      <dgm:t>
        <a:bodyPr/>
        <a:lstStyle/>
        <a:p>
          <a:endParaRPr lang="en-US"/>
        </a:p>
      </dgm:t>
    </dgm:pt>
    <dgm:pt modelId="{FA32B128-A62E-4C52-8BFD-0DC59D1CEDAE}">
      <dgm:prSet/>
      <dgm:spPr/>
      <dgm:t>
        <a:bodyPr/>
        <a:lstStyle/>
        <a:p>
          <a:r>
            <a:rPr lang="en-US" b="1" dirty="0">
              <a:latin typeface="+mj-lt"/>
            </a:rPr>
            <a:t>Outcome:</a:t>
          </a:r>
          <a:r>
            <a:rPr lang="en-US" dirty="0">
              <a:latin typeface="+mj-lt"/>
            </a:rPr>
            <a:t> Avoidable deaths, injuries, loss of public trust, reputational damage.</a:t>
          </a:r>
        </a:p>
      </dgm:t>
    </dgm:pt>
    <dgm:pt modelId="{1FC7F6FD-1171-497F-A20B-6DB4A79A3FAD}" type="parTrans" cxnId="{91B06BB5-C726-456E-8153-E890E82995A8}">
      <dgm:prSet/>
      <dgm:spPr/>
      <dgm:t>
        <a:bodyPr/>
        <a:lstStyle/>
        <a:p>
          <a:endParaRPr lang="en-US"/>
        </a:p>
      </dgm:t>
    </dgm:pt>
    <dgm:pt modelId="{0E2CC09F-3C02-457E-B161-47DE51B8F5F9}" type="sibTrans" cxnId="{91B06BB5-C726-456E-8153-E890E82995A8}">
      <dgm:prSet/>
      <dgm:spPr/>
      <dgm:t>
        <a:bodyPr/>
        <a:lstStyle/>
        <a:p>
          <a:endParaRPr lang="en-US"/>
        </a:p>
      </dgm:t>
    </dgm:pt>
    <dgm:pt modelId="{14FCA485-220D-4BAC-BC37-3CABE40F26E5}">
      <dgm:prSet/>
      <dgm:spPr/>
      <dgm:t>
        <a:bodyPr/>
        <a:lstStyle/>
        <a:p>
          <a:r>
            <a:rPr lang="en-US" b="1"/>
            <a:t>2. Systems Theory</a:t>
          </a:r>
          <a:endParaRPr lang="en-US"/>
        </a:p>
      </dgm:t>
    </dgm:pt>
    <dgm:pt modelId="{E07F0F0F-D508-4B9B-9E70-70BE32D1782A}" type="parTrans" cxnId="{2DD1496B-483D-4E95-9B94-71CBDEC83B85}">
      <dgm:prSet/>
      <dgm:spPr/>
      <dgm:t>
        <a:bodyPr/>
        <a:lstStyle/>
        <a:p>
          <a:endParaRPr lang="en-US"/>
        </a:p>
      </dgm:t>
    </dgm:pt>
    <dgm:pt modelId="{6F642ACF-317E-4D73-AFE0-8234FC6586A6}" type="sibTrans" cxnId="{2DD1496B-483D-4E95-9B94-71CBDEC83B85}">
      <dgm:prSet/>
      <dgm:spPr/>
      <dgm:t>
        <a:bodyPr/>
        <a:lstStyle/>
        <a:p>
          <a:endParaRPr lang="en-US"/>
        </a:p>
      </dgm:t>
    </dgm:pt>
    <dgm:pt modelId="{6013B2CC-919D-477F-B529-D3F1A06C2617}">
      <dgm:prSet/>
      <dgm:spPr/>
      <dgm:t>
        <a:bodyPr/>
        <a:lstStyle/>
        <a:p>
          <a:r>
            <a:rPr lang="en-US" dirty="0">
              <a:latin typeface="+mj-lt"/>
            </a:rPr>
            <a:t>Failures occurred across all levels – leadership, teamwork, and policy.</a:t>
          </a:r>
        </a:p>
      </dgm:t>
    </dgm:pt>
    <dgm:pt modelId="{2CEEA455-7000-49F9-A129-D7F0E90B8737}" type="parTrans" cxnId="{762BC4F5-5100-43B9-90E7-042B19BB1E28}">
      <dgm:prSet/>
      <dgm:spPr/>
      <dgm:t>
        <a:bodyPr/>
        <a:lstStyle/>
        <a:p>
          <a:endParaRPr lang="en-US"/>
        </a:p>
      </dgm:t>
    </dgm:pt>
    <dgm:pt modelId="{C05C0251-6FB5-434E-AE14-B57ED0E0A869}" type="sibTrans" cxnId="{762BC4F5-5100-43B9-90E7-042B19BB1E28}">
      <dgm:prSet/>
      <dgm:spPr/>
      <dgm:t>
        <a:bodyPr/>
        <a:lstStyle/>
        <a:p>
          <a:endParaRPr lang="en-US"/>
        </a:p>
      </dgm:t>
    </dgm:pt>
    <dgm:pt modelId="{FF606DBB-196E-4873-AC1C-C0E98546C67A}">
      <dgm:prSet/>
      <dgm:spPr/>
      <dgm:t>
        <a:bodyPr/>
        <a:lstStyle/>
        <a:p>
          <a:r>
            <a:rPr lang="en-US" dirty="0">
              <a:latin typeface="+mj-lt"/>
            </a:rPr>
            <a:t>Interconnected weaknesses created widespread, long-term quality failures </a:t>
          </a:r>
          <a:r>
            <a:rPr lang="en-GB" dirty="0">
              <a:latin typeface="+mj-lt"/>
            </a:rPr>
            <a:t>(Donabedian, 1988; Reason, 2000).</a:t>
          </a:r>
          <a:endParaRPr lang="en-US" dirty="0">
            <a:latin typeface="+mj-lt"/>
          </a:endParaRPr>
        </a:p>
      </dgm:t>
    </dgm:pt>
    <dgm:pt modelId="{F7C5D9E2-CB5F-4145-BE39-B38546C273D5}" type="parTrans" cxnId="{7EB3FDCA-BC3C-4D83-B5DE-6856E700ED7C}">
      <dgm:prSet/>
      <dgm:spPr/>
      <dgm:t>
        <a:bodyPr/>
        <a:lstStyle/>
        <a:p>
          <a:endParaRPr lang="en-US"/>
        </a:p>
      </dgm:t>
    </dgm:pt>
    <dgm:pt modelId="{8C39F599-2436-469F-878D-604F0D41BCC8}" type="sibTrans" cxnId="{7EB3FDCA-BC3C-4D83-B5DE-6856E700ED7C}">
      <dgm:prSet/>
      <dgm:spPr/>
      <dgm:t>
        <a:bodyPr/>
        <a:lstStyle/>
        <a:p>
          <a:endParaRPr lang="en-US"/>
        </a:p>
      </dgm:t>
    </dgm:pt>
    <dgm:pt modelId="{80B37159-0F9E-43EB-A9BE-3334D9B891B9}" type="pres">
      <dgm:prSet presAssocID="{5596A542-9B3D-4095-9128-857DD4B2C7D0}" presName="linear" presStyleCnt="0">
        <dgm:presLayoutVars>
          <dgm:animLvl val="lvl"/>
          <dgm:resizeHandles val="exact"/>
        </dgm:presLayoutVars>
      </dgm:prSet>
      <dgm:spPr/>
    </dgm:pt>
    <dgm:pt modelId="{1BBA1C31-F967-43E3-82F8-A4B650006861}" type="pres">
      <dgm:prSet presAssocID="{70242B61-6E16-42F1-B964-7DF8734FB715}" presName="parentText" presStyleLbl="node1" presStyleIdx="0" presStyleCnt="2">
        <dgm:presLayoutVars>
          <dgm:chMax val="0"/>
          <dgm:bulletEnabled val="1"/>
        </dgm:presLayoutVars>
      </dgm:prSet>
      <dgm:spPr/>
    </dgm:pt>
    <dgm:pt modelId="{14174130-C4FA-419B-AFBB-85163788B9AE}" type="pres">
      <dgm:prSet presAssocID="{70242B61-6E16-42F1-B964-7DF8734FB715}" presName="childText" presStyleLbl="revTx" presStyleIdx="0" presStyleCnt="2">
        <dgm:presLayoutVars>
          <dgm:bulletEnabled val="1"/>
        </dgm:presLayoutVars>
      </dgm:prSet>
      <dgm:spPr/>
    </dgm:pt>
    <dgm:pt modelId="{4EB6B585-8CC2-46A3-A922-413F4A9F5525}" type="pres">
      <dgm:prSet presAssocID="{14FCA485-220D-4BAC-BC37-3CABE40F26E5}" presName="parentText" presStyleLbl="node1" presStyleIdx="1" presStyleCnt="2">
        <dgm:presLayoutVars>
          <dgm:chMax val="0"/>
          <dgm:bulletEnabled val="1"/>
        </dgm:presLayoutVars>
      </dgm:prSet>
      <dgm:spPr/>
    </dgm:pt>
    <dgm:pt modelId="{D83D641F-4BBB-4BB1-9025-075C47573040}" type="pres">
      <dgm:prSet presAssocID="{14FCA485-220D-4BAC-BC37-3CABE40F26E5}" presName="childText" presStyleLbl="revTx" presStyleIdx="1" presStyleCnt="2">
        <dgm:presLayoutVars>
          <dgm:bulletEnabled val="1"/>
        </dgm:presLayoutVars>
      </dgm:prSet>
      <dgm:spPr/>
    </dgm:pt>
  </dgm:ptLst>
  <dgm:cxnLst>
    <dgm:cxn modelId="{FB88C018-066F-4420-82D1-A59ECF6340B9}" type="presOf" srcId="{14FCA485-220D-4BAC-BC37-3CABE40F26E5}" destId="{4EB6B585-8CC2-46A3-A922-413F4A9F5525}" srcOrd="0" destOrd="0" presId="urn:microsoft.com/office/officeart/2005/8/layout/vList2"/>
    <dgm:cxn modelId="{1128F82C-985A-4D4F-9B08-A3752E7EB92B}" type="presOf" srcId="{6013B2CC-919D-477F-B529-D3F1A06C2617}" destId="{D83D641F-4BBB-4BB1-9025-075C47573040}" srcOrd="0" destOrd="0" presId="urn:microsoft.com/office/officeart/2005/8/layout/vList2"/>
    <dgm:cxn modelId="{8DC94D5B-4084-4C18-A5BE-C02932D179C3}" srcId="{5596A542-9B3D-4095-9128-857DD4B2C7D0}" destId="{70242B61-6E16-42F1-B964-7DF8734FB715}" srcOrd="0" destOrd="0" parTransId="{4A52651B-9885-462D-A6EA-F1F86A10A703}" sibTransId="{33FAA506-459E-491D-989A-E857BC285BAC}"/>
    <dgm:cxn modelId="{2DD1496B-483D-4E95-9B94-71CBDEC83B85}" srcId="{5596A542-9B3D-4095-9128-857DD4B2C7D0}" destId="{14FCA485-220D-4BAC-BC37-3CABE40F26E5}" srcOrd="1" destOrd="0" parTransId="{E07F0F0F-D508-4B9B-9E70-70BE32D1782A}" sibTransId="{6F642ACF-317E-4D73-AFE0-8234FC6586A6}"/>
    <dgm:cxn modelId="{A641C36D-4920-419D-8A77-A1A17B65E4CF}" type="presOf" srcId="{5596A542-9B3D-4095-9128-857DD4B2C7D0}" destId="{80B37159-0F9E-43EB-A9BE-3334D9B891B9}" srcOrd="0" destOrd="0" presId="urn:microsoft.com/office/officeart/2005/8/layout/vList2"/>
    <dgm:cxn modelId="{5CCDF792-0643-4765-80CE-176D9D728315}" type="presOf" srcId="{FF606DBB-196E-4873-AC1C-C0E98546C67A}" destId="{D83D641F-4BBB-4BB1-9025-075C47573040}" srcOrd="0" destOrd="1" presId="urn:microsoft.com/office/officeart/2005/8/layout/vList2"/>
    <dgm:cxn modelId="{D5F346AB-0254-49A1-A304-672646435984}" srcId="{70242B61-6E16-42F1-B964-7DF8734FB715}" destId="{D55C66A1-F441-4117-9625-7F9252837698}" srcOrd="0" destOrd="0" parTransId="{82D77A92-DC2B-4D2A-B892-003E755BED22}" sibTransId="{2D2ABD6E-41BE-4DC3-B994-4A2C7F642952}"/>
    <dgm:cxn modelId="{49FD41AD-672D-4F56-8E5B-43D39F49B69B}" type="presOf" srcId="{FA32B128-A62E-4C52-8BFD-0DC59D1CEDAE}" destId="{14174130-C4FA-419B-AFBB-85163788B9AE}" srcOrd="0" destOrd="2" presId="urn:microsoft.com/office/officeart/2005/8/layout/vList2"/>
    <dgm:cxn modelId="{1B294CB0-43F0-40B1-8B57-61CD4D12BEF8}" type="presOf" srcId="{70242B61-6E16-42F1-B964-7DF8734FB715}" destId="{1BBA1C31-F967-43E3-82F8-A4B650006861}" srcOrd="0" destOrd="0" presId="urn:microsoft.com/office/officeart/2005/8/layout/vList2"/>
    <dgm:cxn modelId="{5C5F2DB1-71F7-4FBA-B343-4494408708EF}" srcId="{70242B61-6E16-42F1-B964-7DF8734FB715}" destId="{005F9C30-F720-4642-90CD-13E297988520}" srcOrd="1" destOrd="0" parTransId="{98B1D510-AFEF-43DA-B777-A7FB1E26689A}" sibTransId="{DFF73508-15E2-4BFC-883C-80CA1402305B}"/>
    <dgm:cxn modelId="{91B06BB5-C726-456E-8153-E890E82995A8}" srcId="{70242B61-6E16-42F1-B964-7DF8734FB715}" destId="{FA32B128-A62E-4C52-8BFD-0DC59D1CEDAE}" srcOrd="2" destOrd="0" parTransId="{1FC7F6FD-1171-497F-A20B-6DB4A79A3FAD}" sibTransId="{0E2CC09F-3C02-457E-B161-47DE51B8F5F9}"/>
    <dgm:cxn modelId="{7EB3FDCA-BC3C-4D83-B5DE-6856E700ED7C}" srcId="{14FCA485-220D-4BAC-BC37-3CABE40F26E5}" destId="{FF606DBB-196E-4873-AC1C-C0E98546C67A}" srcOrd="1" destOrd="0" parTransId="{F7C5D9E2-CB5F-4145-BE39-B38546C273D5}" sibTransId="{8C39F599-2436-469F-878D-604F0D41BCC8}"/>
    <dgm:cxn modelId="{BFDC7CDF-6BA4-4AE0-8F07-E5D8642D9AB1}" type="presOf" srcId="{D55C66A1-F441-4117-9625-7F9252837698}" destId="{14174130-C4FA-419B-AFBB-85163788B9AE}" srcOrd="0" destOrd="0" presId="urn:microsoft.com/office/officeart/2005/8/layout/vList2"/>
    <dgm:cxn modelId="{EEBBC1F2-CB6C-4015-9DA7-A13EFBD7E5C8}" type="presOf" srcId="{005F9C30-F720-4642-90CD-13E297988520}" destId="{14174130-C4FA-419B-AFBB-85163788B9AE}" srcOrd="0" destOrd="1" presId="urn:microsoft.com/office/officeart/2005/8/layout/vList2"/>
    <dgm:cxn modelId="{762BC4F5-5100-43B9-90E7-042B19BB1E28}" srcId="{14FCA485-220D-4BAC-BC37-3CABE40F26E5}" destId="{6013B2CC-919D-477F-B529-D3F1A06C2617}" srcOrd="0" destOrd="0" parTransId="{2CEEA455-7000-49F9-A129-D7F0E90B8737}" sibTransId="{C05C0251-6FB5-434E-AE14-B57ED0E0A869}"/>
    <dgm:cxn modelId="{C57E0AE8-17B5-4691-BECF-17A095C79246}" type="presParOf" srcId="{80B37159-0F9E-43EB-A9BE-3334D9B891B9}" destId="{1BBA1C31-F967-43E3-82F8-A4B650006861}" srcOrd="0" destOrd="0" presId="urn:microsoft.com/office/officeart/2005/8/layout/vList2"/>
    <dgm:cxn modelId="{9523AD3F-86FF-46B0-B6E7-4F3BF73F2FB7}" type="presParOf" srcId="{80B37159-0F9E-43EB-A9BE-3334D9B891B9}" destId="{14174130-C4FA-419B-AFBB-85163788B9AE}" srcOrd="1" destOrd="0" presId="urn:microsoft.com/office/officeart/2005/8/layout/vList2"/>
    <dgm:cxn modelId="{9C88958C-1ACA-4057-B9C5-9FDE1D467CEE}" type="presParOf" srcId="{80B37159-0F9E-43EB-A9BE-3334D9B891B9}" destId="{4EB6B585-8CC2-46A3-A922-413F4A9F5525}" srcOrd="2" destOrd="0" presId="urn:microsoft.com/office/officeart/2005/8/layout/vList2"/>
    <dgm:cxn modelId="{C3288005-329D-410A-A125-FC583EA1D96C}" type="presParOf" srcId="{80B37159-0F9E-43EB-A9BE-3334D9B891B9}" destId="{D83D641F-4BBB-4BB1-9025-075C47573040}" srcOrd="3"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BBA1C31-F967-43E3-82F8-A4B650006861}">
      <dsp:nvSpPr>
        <dsp:cNvPr id="0" name=""/>
        <dsp:cNvSpPr/>
      </dsp:nvSpPr>
      <dsp:spPr>
        <a:xfrm>
          <a:off x="0" y="219574"/>
          <a:ext cx="5048250" cy="51480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b="1" kern="1200" dirty="0"/>
            <a:t>1. Donabedian Model (1966)</a:t>
          </a:r>
          <a:endParaRPr lang="en-US" sz="2200" kern="1200" dirty="0"/>
        </a:p>
      </dsp:txBody>
      <dsp:txXfrm>
        <a:off x="25130" y="244704"/>
        <a:ext cx="4997990" cy="464540"/>
      </dsp:txXfrm>
    </dsp:sp>
    <dsp:sp modelId="{14174130-C4FA-419B-AFBB-85163788B9AE}">
      <dsp:nvSpPr>
        <dsp:cNvPr id="0" name=""/>
        <dsp:cNvSpPr/>
      </dsp:nvSpPr>
      <dsp:spPr>
        <a:xfrm>
          <a:off x="0" y="734374"/>
          <a:ext cx="5048250" cy="15028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0282" tIns="27940" rIns="156464" bIns="27940" numCol="1" spcCol="1270" anchor="t" anchorCtr="0">
          <a:noAutofit/>
        </a:bodyPr>
        <a:lstStyle/>
        <a:p>
          <a:pPr marL="171450" lvl="1" indent="-171450" algn="l" defTabSz="755650">
            <a:lnSpc>
              <a:spcPct val="90000"/>
            </a:lnSpc>
            <a:spcBef>
              <a:spcPct val="0"/>
            </a:spcBef>
            <a:spcAft>
              <a:spcPct val="20000"/>
            </a:spcAft>
            <a:buChar char="•"/>
          </a:pPr>
          <a:r>
            <a:rPr lang="en-US" sz="1700" b="1" kern="1200" dirty="0">
              <a:latin typeface="+mj-lt"/>
            </a:rPr>
            <a:t>Structure:</a:t>
          </a:r>
          <a:r>
            <a:rPr lang="en-US" sz="1700" kern="1200" dirty="0">
              <a:latin typeface="+mj-lt"/>
            </a:rPr>
            <a:t> Weak governance, poor staffing, inadequate training/resources.</a:t>
          </a:r>
        </a:p>
        <a:p>
          <a:pPr marL="171450" lvl="1" indent="-171450" algn="l" defTabSz="755650">
            <a:lnSpc>
              <a:spcPct val="90000"/>
            </a:lnSpc>
            <a:spcBef>
              <a:spcPct val="0"/>
            </a:spcBef>
            <a:spcAft>
              <a:spcPct val="20000"/>
            </a:spcAft>
            <a:buChar char="•"/>
          </a:pPr>
          <a:r>
            <a:rPr lang="en-US" sz="1700" b="1" kern="1200" dirty="0">
              <a:latin typeface="+mj-lt"/>
            </a:rPr>
            <a:t>Process:</a:t>
          </a:r>
          <a:r>
            <a:rPr lang="en-US" sz="1700" kern="1200" dirty="0">
              <a:latin typeface="+mj-lt"/>
            </a:rPr>
            <a:t> Failure to follow maternity guidelines, poor communication &amp; escalation.</a:t>
          </a:r>
        </a:p>
        <a:p>
          <a:pPr marL="171450" lvl="1" indent="-171450" algn="l" defTabSz="755650">
            <a:lnSpc>
              <a:spcPct val="90000"/>
            </a:lnSpc>
            <a:spcBef>
              <a:spcPct val="0"/>
            </a:spcBef>
            <a:spcAft>
              <a:spcPct val="20000"/>
            </a:spcAft>
            <a:buChar char="•"/>
          </a:pPr>
          <a:r>
            <a:rPr lang="en-US" sz="1700" b="1" kern="1200" dirty="0">
              <a:latin typeface="+mj-lt"/>
            </a:rPr>
            <a:t>Outcome:</a:t>
          </a:r>
          <a:r>
            <a:rPr lang="en-US" sz="1700" kern="1200" dirty="0">
              <a:latin typeface="+mj-lt"/>
            </a:rPr>
            <a:t> Avoidable deaths, injuries, loss of public trust, reputational damage.</a:t>
          </a:r>
        </a:p>
      </dsp:txBody>
      <dsp:txXfrm>
        <a:off x="0" y="734374"/>
        <a:ext cx="5048250" cy="1502820"/>
      </dsp:txXfrm>
    </dsp:sp>
    <dsp:sp modelId="{4EB6B585-8CC2-46A3-A922-413F4A9F5525}">
      <dsp:nvSpPr>
        <dsp:cNvPr id="0" name=""/>
        <dsp:cNvSpPr/>
      </dsp:nvSpPr>
      <dsp:spPr>
        <a:xfrm>
          <a:off x="0" y="2237195"/>
          <a:ext cx="5048250" cy="51480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b="1" kern="1200"/>
            <a:t>2. Systems Theory</a:t>
          </a:r>
          <a:endParaRPr lang="en-US" sz="2200" kern="1200"/>
        </a:p>
      </dsp:txBody>
      <dsp:txXfrm>
        <a:off x="25130" y="2262325"/>
        <a:ext cx="4997990" cy="464540"/>
      </dsp:txXfrm>
    </dsp:sp>
    <dsp:sp modelId="{D83D641F-4BBB-4BB1-9025-075C47573040}">
      <dsp:nvSpPr>
        <dsp:cNvPr id="0" name=""/>
        <dsp:cNvSpPr/>
      </dsp:nvSpPr>
      <dsp:spPr>
        <a:xfrm>
          <a:off x="0" y="2751995"/>
          <a:ext cx="5048250" cy="12295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0282" tIns="27940" rIns="156464" bIns="27940" numCol="1" spcCol="1270" anchor="t" anchorCtr="0">
          <a:noAutofit/>
        </a:bodyPr>
        <a:lstStyle/>
        <a:p>
          <a:pPr marL="171450" lvl="1" indent="-171450" algn="l" defTabSz="755650">
            <a:lnSpc>
              <a:spcPct val="90000"/>
            </a:lnSpc>
            <a:spcBef>
              <a:spcPct val="0"/>
            </a:spcBef>
            <a:spcAft>
              <a:spcPct val="20000"/>
            </a:spcAft>
            <a:buChar char="•"/>
          </a:pPr>
          <a:r>
            <a:rPr lang="en-US" sz="1700" kern="1200" dirty="0">
              <a:latin typeface="+mj-lt"/>
            </a:rPr>
            <a:t>Failures occurred across all levels – leadership, teamwork, and policy.</a:t>
          </a:r>
        </a:p>
        <a:p>
          <a:pPr marL="171450" lvl="1" indent="-171450" algn="l" defTabSz="755650">
            <a:lnSpc>
              <a:spcPct val="90000"/>
            </a:lnSpc>
            <a:spcBef>
              <a:spcPct val="0"/>
            </a:spcBef>
            <a:spcAft>
              <a:spcPct val="20000"/>
            </a:spcAft>
            <a:buChar char="•"/>
          </a:pPr>
          <a:r>
            <a:rPr lang="en-US" sz="1700" kern="1200" dirty="0">
              <a:latin typeface="+mj-lt"/>
            </a:rPr>
            <a:t>Interconnected weaknesses created widespread, long-term quality failures </a:t>
          </a:r>
          <a:r>
            <a:rPr lang="en-GB" sz="1700" kern="1200" dirty="0">
              <a:latin typeface="+mj-lt"/>
            </a:rPr>
            <a:t>(Donabedian, 1988; Reason, 2000).</a:t>
          </a:r>
          <a:endParaRPr lang="en-US" sz="1700" kern="1200" dirty="0">
            <a:latin typeface="+mj-lt"/>
          </a:endParaRPr>
        </a:p>
      </dsp:txBody>
      <dsp:txXfrm>
        <a:off x="0" y="2751995"/>
        <a:ext cx="5048250" cy="122958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67807227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This presentation explores the Bristol Royal Infirmary Inquiry, covering events between 1984 and 1995 that exposed serious failures in pediatric cardiac surgery. The inquiry revealed critical gaps in clinical governance and quality assurance systems, leading to fundamental reforms in healthcare accountability and patient safety standards across the United Kingdom.</a:t>
            </a:r>
          </a:p>
        </p:txBody>
      </p:sp>
      <p:sp>
        <p:nvSpPr>
          <p:cNvPr id="4" name="Slide Number Placeholder 3"/>
          <p:cNvSpPr>
            <a:spLocks noGrp="1"/>
          </p:cNvSpPr>
          <p:nvPr>
            <p:ph type="sldNum" sz="quarter" idx="5"/>
          </p:nvPr>
        </p:nvSpPr>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The Bristol Royal Infirmary Inquiry examined one of the most significant healthcare failures in the UK. Between 1984 and 1995, children undergoing cardiac surgery experienced mortality rates far exceeding national standards. Professor Ian Kennedy led the inquiry, which concluded in 2001 with a landmark report identifying fundamental problems in how the healthcare system operated, including inadequate quality controls, poor leadership structures, and lack of proper accountability mechanisms.</a:t>
            </a:r>
          </a:p>
        </p:txBody>
      </p:sp>
      <p:sp>
        <p:nvSpPr>
          <p:cNvPr id="4" name="Slide Number Placeholder 3"/>
          <p:cNvSpPr>
            <a:spLocks noGrp="1"/>
          </p:cNvSpPr>
          <p:nvPr>
            <p:ph type="sldNum" sz="quarter" idx="5"/>
          </p:nvPr>
        </p:nvSpPr>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This slide presents the tragic background of a pediatric cardiac surgery program that resulted in 35 to 50 preventable deaths over 11 years. Despite repeated warnings and concerns raised by families, poor surgical outcomes continued. The situation was compounded by systemic failures including lack of transparency, absence of external review mechanisms, and a pervasive culture of denial that ignored legitimate concerns.</a:t>
            </a:r>
          </a:p>
        </p:txBody>
      </p:sp>
      <p:sp>
        <p:nvSpPr>
          <p:cNvPr id="4" name="Slide Number Placeholder 3"/>
          <p:cNvSpPr>
            <a:spLocks noGrp="1"/>
          </p:cNvSpPr>
          <p:nvPr>
            <p:ph type="sldNum" sz="quarter" idx="5"/>
          </p:nvPr>
        </p:nvSpPr>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The Swiss Cheese Model illustrates how system failures align across multiple layers to create adverse events. In this case, organizational weaknesses in clinical governance combined with supervisory gaps in leadership. Workplace issues including poor communication and training intersected with individual factors like overconfidence and skill limitations. Most critically, there was no systematic approach to identify or learn from errors, allowing these conditions to persist.</a:t>
            </a:r>
          </a:p>
        </p:txBody>
      </p:sp>
      <p:sp>
        <p:nvSpPr>
          <p:cNvPr id="4" name="Slide Number Placeholder 3"/>
          <p:cNvSpPr>
            <a:spLocks noGrp="1"/>
          </p:cNvSpPr>
          <p:nvPr>
            <p:ph type="sldNum" sz="quarter" idx="5"/>
          </p:nvPr>
        </p:nvSpPr>
        <p:spPr/>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This slide presents two foundational theoretical frameworks used to analyze healthcare quality failures. The Donabedian Model breaks down quality into structure, process, and outcome dimensions, while Systems Theory emphasizes the interconnected nature of healthcare delivery where failures at one level cascade throughout the entire system.</a:t>
            </a:r>
          </a:p>
        </p:txBody>
      </p:sp>
      <p:sp>
        <p:nvSpPr>
          <p:cNvPr id="4" name="Slide Number Placeholder 3"/>
          <p:cNvSpPr>
            <a:spLocks noGrp="1"/>
          </p:cNvSpPr>
          <p:nvPr>
            <p:ph type="sldNum" sz="quarter" idx="5"/>
          </p:nvPr>
        </p:nvSpPr>
        <p:spPr/>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This slide highlights critical governance failures in the NHS before 1999. The absence of clinical governance frameworks meant no mandatory audits or outcome transparency, while weak regional oversight failed to enforce standards in specialized areas like paediatric cardiac surgery. These systemic failures ultimately led to the establishment of NICE and the Commission for Health Improvement, marking a transformative shift toward accountability and standardized care in the NHS.</a:t>
            </a:r>
          </a:p>
        </p:txBody>
      </p:sp>
      <p:sp>
        <p:nvSpPr>
          <p:cNvPr id="4" name="Slide Number Placeholder 3"/>
          <p:cNvSpPr>
            <a:spLocks noGrp="1"/>
          </p:cNvSpPr>
          <p:nvPr>
            <p:ph type="sldNum" sz="quarter" idx="5"/>
          </p:nvPr>
        </p:nvSpPr>
        <p:spPr/>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Quality assurance in healthcare relies on five interconnected principles. Clinical governance ensures every clinician takes ownership of quality and safety. Continuous audit through regular data review identifies areas for improvement. A positive learning culture encourages staff to report incidents and reflect on practice without fear. Strong leadership provides open, responsive, and evidence-based management. Finally, the patient voice must remain central to all quality assurance efforts and service redesign initiatives.</a:t>
            </a:r>
          </a:p>
        </p:txBody>
      </p:sp>
      <p:sp>
        <p:nvSpPr>
          <p:cNvPr id="4" name="Slide Number Placeholder 3"/>
          <p:cNvSpPr>
            <a:spLocks noGrp="1"/>
          </p:cNvSpPr>
          <p:nvPr>
            <p:ph type="sldNum" sz="quarter" idx="5"/>
          </p:nvPr>
        </p:nvSpPr>
        <p:spPr/>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1C7A0B1-4199-F3F5-F971-99695FA13C5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14F76B5-41FD-C045-C563-5B064A9256CD}"/>
              </a:ext>
            </a:extLst>
          </p:cNvPr>
          <p:cNvSpPr>
            <a:spLocks noGrp="1" noRot="1" noChangeAspect="1"/>
          </p:cNvSpPr>
          <p:nvPr>
            <p:ph type="sldImg" idx="2"/>
          </p:nvPr>
        </p:nvSpPr>
        <p:spPr/>
      </p:sp>
      <p:sp>
        <p:nvSpPr>
          <p:cNvPr id="3" name="Notes Placeholder 2">
            <a:extLst>
              <a:ext uri="{FF2B5EF4-FFF2-40B4-BE49-F238E27FC236}">
                <a16:creationId xmlns:a16="http://schemas.microsoft.com/office/drawing/2014/main" id="{73613752-7A6E-CDF8-B6CD-51D9BE41639D}"/>
              </a:ext>
            </a:extLst>
          </p:cNvPr>
          <p:cNvSpPr>
            <a:spLocks noGrp="1"/>
          </p:cNvSpPr>
          <p:nvPr>
            <p:ph type="body" sz="quarter" idx="3"/>
          </p:nvPr>
        </p:nvSpPr>
        <p:spPr/>
        <p:txBody>
          <a:bodyPr/>
          <a:lstStyle/>
          <a:p>
            <a:r>
              <a:t>Quality assurance in healthcare relies on five interconnected principles. Clinical governance ensures every clinician takes ownership of quality and safety. Continuous audit through regular data review identifies areas for improvement. A positive learning culture encourages staff to report incidents and reflect on practice without fear. Strong leadership provides open, responsive, and evidence-based management. Finally, the patient voice must remain central to all quality assurance efforts and service redesign initiatives.</a:t>
            </a:r>
          </a:p>
        </p:txBody>
      </p:sp>
      <p:sp>
        <p:nvSpPr>
          <p:cNvPr id="4" name="Slide Number Placeholder 3">
            <a:extLst>
              <a:ext uri="{FF2B5EF4-FFF2-40B4-BE49-F238E27FC236}">
                <a16:creationId xmlns:a16="http://schemas.microsoft.com/office/drawing/2014/main" id="{7EA12EEE-B426-8B7B-DA57-D239C12F8377}"/>
              </a:ext>
            </a:extLst>
          </p:cNvPr>
          <p:cNvSpPr>
            <a:spLocks noGrp="1"/>
          </p:cNvSpPr>
          <p:nvPr>
            <p:ph type="sldNum" sz="quarter" idx="5"/>
          </p:nvPr>
        </p:nvSpPr>
        <p:spPr/>
      </p:sp>
    </p:spTree>
    <p:extLst>
      <p:ext uri="{BB962C8B-B14F-4D97-AF65-F5344CB8AC3E}">
        <p14:creationId xmlns:p14="http://schemas.microsoft.com/office/powerpoint/2010/main" val="116539291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46DA301-F0F3-DD11-44D8-126FC920A03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2AD1111-4F2B-41DD-1ADB-F2ADEE4FCDFC}"/>
              </a:ext>
            </a:extLst>
          </p:cNvPr>
          <p:cNvSpPr>
            <a:spLocks noGrp="1" noRot="1" noChangeAspect="1"/>
          </p:cNvSpPr>
          <p:nvPr>
            <p:ph type="sldImg" idx="2"/>
          </p:nvPr>
        </p:nvSpPr>
        <p:spPr/>
      </p:sp>
      <p:sp>
        <p:nvSpPr>
          <p:cNvPr id="3" name="Notes Placeholder 2">
            <a:extLst>
              <a:ext uri="{FF2B5EF4-FFF2-40B4-BE49-F238E27FC236}">
                <a16:creationId xmlns:a16="http://schemas.microsoft.com/office/drawing/2014/main" id="{E1D3DF93-9153-94D8-BCF0-8FEC4BB00A25}"/>
              </a:ext>
            </a:extLst>
          </p:cNvPr>
          <p:cNvSpPr>
            <a:spLocks noGrp="1"/>
          </p:cNvSpPr>
          <p:nvPr>
            <p:ph type="body" sz="quarter" idx="3"/>
          </p:nvPr>
        </p:nvSpPr>
        <p:spPr/>
        <p:txBody>
          <a:bodyPr/>
          <a:lstStyle/>
          <a:p>
            <a:r>
              <a:t>Quality assurance in healthcare relies on five interconnected principles. Clinical governance ensures every clinician takes ownership of quality and safety. Continuous audit through regular data review identifies areas for improvement. A positive learning culture encourages staff to report incidents and reflect on practice without fear. Strong leadership provides open, responsive, and evidence-based management. Finally, the patient voice must remain central to all quality assurance efforts and service redesign initiatives.</a:t>
            </a:r>
          </a:p>
        </p:txBody>
      </p:sp>
      <p:sp>
        <p:nvSpPr>
          <p:cNvPr id="4" name="Slide Number Placeholder 3">
            <a:extLst>
              <a:ext uri="{FF2B5EF4-FFF2-40B4-BE49-F238E27FC236}">
                <a16:creationId xmlns:a16="http://schemas.microsoft.com/office/drawing/2014/main" id="{72FC2ADE-A7D0-06B8-A9F7-64917AEB0E36}"/>
              </a:ext>
            </a:extLst>
          </p:cNvPr>
          <p:cNvSpPr>
            <a:spLocks noGrp="1"/>
          </p:cNvSpPr>
          <p:nvPr>
            <p:ph type="sldNum" sz="quarter" idx="5"/>
          </p:nvPr>
        </p:nvSpPr>
        <p:spPr/>
      </p:sp>
    </p:spTree>
    <p:extLst>
      <p:ext uri="{BB962C8B-B14F-4D97-AF65-F5344CB8AC3E}">
        <p14:creationId xmlns:p14="http://schemas.microsoft.com/office/powerpoint/2010/main" val="163329981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C4896E5-3EF1-464C-568D-BE7FF39ACC6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7BCE8F8-98A3-EB85-B99F-398973FEC70F}"/>
              </a:ext>
            </a:extLst>
          </p:cNvPr>
          <p:cNvSpPr>
            <a:spLocks noGrp="1" noRot="1" noChangeAspect="1"/>
          </p:cNvSpPr>
          <p:nvPr>
            <p:ph type="sldImg" idx="2"/>
          </p:nvPr>
        </p:nvSpPr>
        <p:spPr/>
      </p:sp>
      <p:sp>
        <p:nvSpPr>
          <p:cNvPr id="3" name="Notes Placeholder 2">
            <a:extLst>
              <a:ext uri="{FF2B5EF4-FFF2-40B4-BE49-F238E27FC236}">
                <a16:creationId xmlns:a16="http://schemas.microsoft.com/office/drawing/2014/main" id="{A51CD8F0-B917-DBB5-8D80-EDD81B8A802E}"/>
              </a:ext>
            </a:extLst>
          </p:cNvPr>
          <p:cNvSpPr>
            <a:spLocks noGrp="1"/>
          </p:cNvSpPr>
          <p:nvPr>
            <p:ph type="body" sz="quarter" idx="3"/>
          </p:nvPr>
        </p:nvSpPr>
        <p:spPr/>
        <p:txBody>
          <a:bodyPr/>
          <a:lstStyle/>
          <a:p>
            <a:r>
              <a:t>Quality assurance in healthcare relies on five interconnected principles. Clinical governance ensures every clinician takes ownership of quality and safety. Continuous audit through regular data review identifies areas for improvement. A positive learning culture encourages staff to report incidents and reflect on practice without fear. Strong leadership provides open, responsive, and evidence-based management. Finally, the patient voice must remain central to all quality assurance efforts and service redesign initiatives.</a:t>
            </a:r>
          </a:p>
        </p:txBody>
      </p:sp>
      <p:sp>
        <p:nvSpPr>
          <p:cNvPr id="4" name="Slide Number Placeholder 3">
            <a:extLst>
              <a:ext uri="{FF2B5EF4-FFF2-40B4-BE49-F238E27FC236}">
                <a16:creationId xmlns:a16="http://schemas.microsoft.com/office/drawing/2014/main" id="{4F5FB9D2-6D5E-C21D-4ADF-0C1C5666BCBF}"/>
              </a:ext>
            </a:extLst>
          </p:cNvPr>
          <p:cNvSpPr>
            <a:spLocks noGrp="1"/>
          </p:cNvSpPr>
          <p:nvPr>
            <p:ph type="sldNum" sz="quarter" idx="5"/>
          </p:nvPr>
        </p:nvSpPr>
        <p:spPr/>
      </p:sp>
    </p:spTree>
    <p:extLst>
      <p:ext uri="{BB962C8B-B14F-4D97-AF65-F5344CB8AC3E}">
        <p14:creationId xmlns:p14="http://schemas.microsoft.com/office/powerpoint/2010/main" val="384842295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This slide presents five key recommendations for improving healthcare quality and safety. First, implementing mandatory clinical audits with external review and strengthening governance boards with clinical representation ensures oversight and accountability. Second, promoting a just culture that encourages whistleblowing, combined with regular staff training on patient safety and data use, builds a knowledgeable and transparent workforce. Finally, engaging families and patients in decision-making processes ensures care remains patient-centered and responsive to actual needs.</a:t>
            </a:r>
          </a:p>
        </p:txBody>
      </p:sp>
      <p:sp>
        <p:nvSpPr>
          <p:cNvPr id="4" name="Slide Number Placeholder 3"/>
          <p:cNvSpPr>
            <a:spLocks noGrp="1"/>
          </p:cNvSpPr>
          <p:nvPr>
            <p:ph type="sldNum" sz="quarter" idx="5"/>
          </p:nvPr>
        </p:nvSpPr>
        <p:spPr/>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FE0DF66-7E3E-E36C-8059-99BB22F41EA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C3D28BF-26C2-146F-BD2B-D2E73C9335CF}"/>
              </a:ext>
            </a:extLst>
          </p:cNvPr>
          <p:cNvSpPr>
            <a:spLocks noGrp="1" noRot="1" noChangeAspect="1"/>
          </p:cNvSpPr>
          <p:nvPr>
            <p:ph type="sldImg" idx="2"/>
          </p:nvPr>
        </p:nvSpPr>
        <p:spPr/>
      </p:sp>
      <p:sp>
        <p:nvSpPr>
          <p:cNvPr id="3" name="Notes Placeholder 2">
            <a:extLst>
              <a:ext uri="{FF2B5EF4-FFF2-40B4-BE49-F238E27FC236}">
                <a16:creationId xmlns:a16="http://schemas.microsoft.com/office/drawing/2014/main" id="{BCEBDCA7-821C-9127-C038-5CA9CD7B7E47}"/>
              </a:ext>
            </a:extLst>
          </p:cNvPr>
          <p:cNvSpPr>
            <a:spLocks noGrp="1"/>
          </p:cNvSpPr>
          <p:nvPr>
            <p:ph type="body" sz="quarter" idx="3"/>
          </p:nvPr>
        </p:nvSpPr>
        <p:spPr/>
        <p:txBody>
          <a:bodyPr/>
          <a:lstStyle/>
          <a:p>
            <a:r>
              <a:rPr dirty="0"/>
              <a:t>This slide presents five key recommendations for improving healthcare quality and safety. First, implementing mandatory clinical audits with external review and strengthening governance boards with clinical representation ensures oversight and accountability. Second, promoting a just culture that encourages whistleblowing, combined with regular staff training on patient safety and data use, builds a knowledgeable and transparent workforce. Finally, engaging families and patients in decision-making processes ensures care remains patient-centered and responsive to actual needs.</a:t>
            </a:r>
          </a:p>
        </p:txBody>
      </p:sp>
      <p:sp>
        <p:nvSpPr>
          <p:cNvPr id="4" name="Slide Number Placeholder 3">
            <a:extLst>
              <a:ext uri="{FF2B5EF4-FFF2-40B4-BE49-F238E27FC236}">
                <a16:creationId xmlns:a16="http://schemas.microsoft.com/office/drawing/2014/main" id="{87FE0D4A-F422-A3F1-971E-5087867F4CF5}"/>
              </a:ext>
            </a:extLst>
          </p:cNvPr>
          <p:cNvSpPr>
            <a:spLocks noGrp="1"/>
          </p:cNvSpPr>
          <p:nvPr>
            <p:ph type="sldNum" sz="quarter" idx="5"/>
          </p:nvPr>
        </p:nvSpPr>
        <p:spPr/>
      </p:sp>
    </p:spTree>
    <p:extLst>
      <p:ext uri="{BB962C8B-B14F-4D97-AF65-F5344CB8AC3E}">
        <p14:creationId xmlns:p14="http://schemas.microsoft.com/office/powerpoint/2010/main" val="354439851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AB43BCE-F636-5B93-430F-9F60560EBD0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E3FCF31-2314-5F10-9392-2E17DE646B7E}"/>
              </a:ext>
            </a:extLst>
          </p:cNvPr>
          <p:cNvSpPr>
            <a:spLocks noGrp="1" noRot="1" noChangeAspect="1"/>
          </p:cNvSpPr>
          <p:nvPr>
            <p:ph type="sldImg" idx="2"/>
          </p:nvPr>
        </p:nvSpPr>
        <p:spPr/>
      </p:sp>
      <p:sp>
        <p:nvSpPr>
          <p:cNvPr id="3" name="Notes Placeholder 2">
            <a:extLst>
              <a:ext uri="{FF2B5EF4-FFF2-40B4-BE49-F238E27FC236}">
                <a16:creationId xmlns:a16="http://schemas.microsoft.com/office/drawing/2014/main" id="{6F010DE8-3424-1A1B-7797-E2E466464E9E}"/>
              </a:ext>
            </a:extLst>
          </p:cNvPr>
          <p:cNvSpPr>
            <a:spLocks noGrp="1"/>
          </p:cNvSpPr>
          <p:nvPr>
            <p:ph type="body" sz="quarter" idx="3"/>
          </p:nvPr>
        </p:nvSpPr>
        <p:spPr/>
        <p:txBody>
          <a:bodyPr/>
          <a:lstStyle/>
          <a:p>
            <a:r>
              <a:rPr dirty="0"/>
              <a:t>This slide presents five key recommendations for improving healthcare quality and safety. First, implementing mandatory clinical audits with external review and strengthening governance boards with clinical representation ensures oversight and accountability. Second, promoting a just culture that encourages whistleblowing, combined with regular staff training on patient safety and data use, builds a knowledgeable and transparent workforce. Finally, engaging families and patients in decision-making processes ensures care remains patient-centered and responsive to actual needs.</a:t>
            </a:r>
          </a:p>
        </p:txBody>
      </p:sp>
      <p:sp>
        <p:nvSpPr>
          <p:cNvPr id="4" name="Slide Number Placeholder 3">
            <a:extLst>
              <a:ext uri="{FF2B5EF4-FFF2-40B4-BE49-F238E27FC236}">
                <a16:creationId xmlns:a16="http://schemas.microsoft.com/office/drawing/2014/main" id="{6C1B14EC-6337-5587-6A74-FB31D6889DED}"/>
              </a:ext>
            </a:extLst>
          </p:cNvPr>
          <p:cNvSpPr>
            <a:spLocks noGrp="1"/>
          </p:cNvSpPr>
          <p:nvPr>
            <p:ph type="sldNum" sz="quarter" idx="5"/>
          </p:nvPr>
        </p:nvSpPr>
        <p:spPr/>
      </p:sp>
    </p:spTree>
    <p:extLst>
      <p:ext uri="{BB962C8B-B14F-4D97-AF65-F5344CB8AC3E}">
        <p14:creationId xmlns:p14="http://schemas.microsoft.com/office/powerpoint/2010/main" val="428793603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5BCAD085-E8A6-8845-BD4E-CB4CCA059FC4}" type="datetimeFigureOut">
              <a:rPr lang="en-US" smtClean="0"/>
              <a:t>11/18/2025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680755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11/18/2025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614314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11/18/2025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606483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BCAD085-E8A6-8845-BD4E-CB4CCA059FC4}" type="datetimeFigureOut">
              <a:rPr lang="en-US" smtClean="0"/>
              <a:t>11/18/2025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7822449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BCAD085-E8A6-8845-BD4E-CB4CCA059FC4}" type="datetimeFigureOut">
              <a:rPr lang="en-US" smtClean="0"/>
              <a:t>11/18/2025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901587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BCAD085-E8A6-8845-BD4E-CB4CCA059FC4}" type="datetimeFigureOut">
              <a:rPr lang="en-US" smtClean="0"/>
              <a:t>11/18/2025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270277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11/18/2025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2129998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11/18/2025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8407265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11/18/2025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89236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11/18/2025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109279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11/18/2025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122237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CAD085-E8A6-8845-BD4E-CB4CCA059FC4}" type="datetimeFigureOut">
              <a:rPr lang="en-US" smtClean="0"/>
              <a:t>11/18/2025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2099775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7.xml"/><Relationship Id="rId4" Type="http://schemas.openxmlformats.org/officeDocument/2006/relationships/image" Target="../media/image3.jpg"/></Relationships>
</file>

<file path=ppt/slides/_rels/slide3.xml.rels><?xml version="1.0" encoding="UTF-8" standalone="yes"?>
<Relationships xmlns="http://schemas.openxmlformats.org/package/2006/relationships"><Relationship Id="rId8" Type="http://schemas.openxmlformats.org/officeDocument/2006/relationships/image" Target="../media/image9.pn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image" Target="../media/image5.png"/><Relationship Id="rId9" Type="http://schemas.openxmlformats.org/officeDocument/2006/relationships/image" Target="../media/image1.png"/></Relationships>
</file>

<file path=ppt/slides/_rels/slide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4.xml"/><Relationship Id="rId1" Type="http://schemas.openxmlformats.org/officeDocument/2006/relationships/slideLayout" Target="../slideLayouts/slideLayout7.xml"/><Relationship Id="rId4" Type="http://schemas.openxmlformats.org/officeDocument/2006/relationships/image" Target="../media/image11.png"/></Relationships>
</file>

<file path=ppt/slides/_rels/slide5.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image" Target="../media/image12.png"/><Relationship Id="rId7" Type="http://schemas.openxmlformats.org/officeDocument/2006/relationships/diagramQuickStyle" Target="../diagrams/quickStyle1.xml"/><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diagramLayout" Target="../diagrams/layout1.xml"/><Relationship Id="rId5" Type="http://schemas.openxmlformats.org/officeDocument/2006/relationships/diagramData" Target="../diagrams/data1.xml"/><Relationship Id="rId4" Type="http://schemas.openxmlformats.org/officeDocument/2006/relationships/image" Target="../media/image1.png"/><Relationship Id="rId9" Type="http://schemas.microsoft.com/office/2007/relationships/diagramDrawing" Target="../diagrams/drawing1.xml"/></Relationships>
</file>

<file path=ppt/slides/_rels/slide6.xml.rels><?xml version="1.0" encoding="UTF-8" standalone="yes"?>
<Relationships xmlns="http://schemas.openxmlformats.org/package/2006/relationships"><Relationship Id="rId8" Type="http://schemas.openxmlformats.org/officeDocument/2006/relationships/image" Target="../media/image17.png"/><Relationship Id="rId3" Type="http://schemas.openxmlformats.org/officeDocument/2006/relationships/image" Target="../media/image4.png"/><Relationship Id="rId7" Type="http://schemas.openxmlformats.org/officeDocument/2006/relationships/image" Target="../media/image16.png"/><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image" Target="../media/image15.png"/><Relationship Id="rId5" Type="http://schemas.openxmlformats.org/officeDocument/2006/relationships/image" Target="../media/image14.png"/><Relationship Id="rId4" Type="http://schemas.openxmlformats.org/officeDocument/2006/relationships/image" Target="../media/image13.png"/><Relationship Id="rId9" Type="http://schemas.openxmlformats.org/officeDocument/2006/relationships/image" Target="../media/image1.png"/></Relationships>
</file>

<file path=ppt/slides/_rels/slide7.xml.rels><?xml version="1.0" encoding="UTF-8" standalone="yes"?>
<Relationships xmlns="http://schemas.openxmlformats.org/package/2006/relationships"><Relationship Id="rId8" Type="http://schemas.openxmlformats.org/officeDocument/2006/relationships/image" Target="../media/image23.png"/><Relationship Id="rId3" Type="http://schemas.openxmlformats.org/officeDocument/2006/relationships/image" Target="../media/image18.png"/><Relationship Id="rId7" Type="http://schemas.openxmlformats.org/officeDocument/2006/relationships/image" Target="../media/image22.png"/><Relationship Id="rId12" Type="http://schemas.openxmlformats.org/officeDocument/2006/relationships/image" Target="../media/image4.png"/><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image" Target="../media/image21.png"/><Relationship Id="rId11" Type="http://schemas.openxmlformats.org/officeDocument/2006/relationships/image" Target="../media/image1.png"/><Relationship Id="rId5" Type="http://schemas.openxmlformats.org/officeDocument/2006/relationships/image" Target="../media/image20.png"/><Relationship Id="rId10" Type="http://schemas.openxmlformats.org/officeDocument/2006/relationships/image" Target="../media/image25.png"/><Relationship Id="rId4" Type="http://schemas.openxmlformats.org/officeDocument/2006/relationships/image" Target="../media/image19.png"/><Relationship Id="rId9" Type="http://schemas.openxmlformats.org/officeDocument/2006/relationships/image" Target="../media/image24.png"/></Relationships>
</file>

<file path=ppt/slides/_rels/slide8.xml.rels><?xml version="1.0" encoding="UTF-8" standalone="yes"?>
<Relationships xmlns="http://schemas.openxmlformats.org/package/2006/relationships"><Relationship Id="rId8" Type="http://schemas.openxmlformats.org/officeDocument/2006/relationships/image" Target="../media/image25.png"/><Relationship Id="rId3" Type="http://schemas.openxmlformats.org/officeDocument/2006/relationships/image" Target="../media/image4.png"/><Relationship Id="rId7" Type="http://schemas.openxmlformats.org/officeDocument/2006/relationships/image" Target="../media/image22.png"/><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image" Target="../media/image21.png"/><Relationship Id="rId11" Type="http://schemas.openxmlformats.org/officeDocument/2006/relationships/image" Target="../media/image27.png"/><Relationship Id="rId5" Type="http://schemas.openxmlformats.org/officeDocument/2006/relationships/image" Target="../media/image19.png"/><Relationship Id="rId10" Type="http://schemas.openxmlformats.org/officeDocument/2006/relationships/image" Target="../media/image26.png"/><Relationship Id="rId4" Type="http://schemas.openxmlformats.org/officeDocument/2006/relationships/image" Target="../media/image18.png"/><Relationship Id="rId9" Type="http://schemas.openxmlformats.org/officeDocument/2006/relationships/image" Target="../media/image1.png"/></Relationships>
</file>

<file path=ppt/slides/_rels/slide9.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image" Target="../media/image4.png"/><Relationship Id="rId7" Type="http://schemas.openxmlformats.org/officeDocument/2006/relationships/image" Target="../media/image22.png"/><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image" Target="../media/image21.png"/><Relationship Id="rId5" Type="http://schemas.openxmlformats.org/officeDocument/2006/relationships/image" Target="../media/image19.png"/><Relationship Id="rId4" Type="http://schemas.openxmlformats.org/officeDocument/2006/relationships/image" Target="../media/image18.png"/><Relationship Id="rId9" Type="http://schemas.openxmlformats.org/officeDocument/2006/relationships/image" Target="../media/image28.png"/></Relationships>
</file>

<file path=ppt/slides/_rels/slide10.xml.rels><?xml version="1.0" encoding="UTF-8" standalone="yes"?>
<Relationships xmlns="http://schemas.openxmlformats.org/package/2006/relationships"><Relationship Id="rId3" Type="http://schemas.openxmlformats.org/officeDocument/2006/relationships/image" Target="../media/image18.png"/><Relationship Id="rId7" Type="http://schemas.openxmlformats.org/officeDocument/2006/relationships/image" Target="../media/image1.png"/><Relationship Id="rId2" Type="http://schemas.openxmlformats.org/officeDocument/2006/relationships/notesSlide" Target="../notesSlides/notesSlide10.xml"/><Relationship Id="rId1" Type="http://schemas.openxmlformats.org/officeDocument/2006/relationships/slideLayout" Target="../slideLayouts/slideLayout7.xml"/><Relationship Id="rId6" Type="http://schemas.openxmlformats.org/officeDocument/2006/relationships/image" Target="../media/image22.png"/><Relationship Id="rId5" Type="http://schemas.openxmlformats.org/officeDocument/2006/relationships/image" Target="../media/image21.png"/><Relationship Id="rId4" Type="http://schemas.openxmlformats.org/officeDocument/2006/relationships/image" Target="../media/image19.png"/></Relationships>
</file>

<file path=ppt/slides/_rels/slide1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1.xml"/><Relationship Id="rId1" Type="http://schemas.openxmlformats.org/officeDocument/2006/relationships/slideLayout" Target="../slideLayouts/slideLayout7.xml"/><Relationship Id="rId5" Type="http://schemas.openxmlformats.org/officeDocument/2006/relationships/image" Target="../media/image29.png"/><Relationship Id="rId4" Type="http://schemas.openxmlformats.org/officeDocument/2006/relationships/image" Target="../media/image1.png"/></Relationships>
</file>

<file path=ppt/slides/_rels/slide1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Rounded Rectangle 1"/>
          <p:cNvSpPr/>
          <p:nvPr/>
        </p:nvSpPr>
        <p:spPr>
          <a:xfrm>
            <a:off x="7188619" y="1848682"/>
            <a:ext cx="4502941" cy="2834821"/>
          </a:xfrm>
          <a:prstGeom prst="roundRect">
            <a:avLst>
              <a:gd name="adj" fmla="val 5000"/>
            </a:avLst>
          </a:prstGeom>
          <a:solidFill>
            <a:srgbClr val="FFFFFF"/>
          </a:solidFill>
          <a:ln>
            <a:noFill/>
          </a:ln>
          <a:effectLst>
            <a:outerShdw blurRad="142875" dist="95250" dir="5400000" rotWithShape="0">
              <a:srgbClr val="000000">
                <a:alpha val="10000"/>
              </a:srgbClr>
            </a:outerShdw>
          </a:effectLst>
        </p:spPr>
        <p:style>
          <a:lnRef idx="1">
            <a:schemeClr val="accent1"/>
          </a:lnRef>
          <a:fillRef idx="3">
            <a:schemeClr val="accent1"/>
          </a:fillRef>
          <a:effectRef idx="2">
            <a:schemeClr val="accent1"/>
          </a:effectRef>
          <a:fontRef idx="minor">
            <a:schemeClr val="lt1"/>
          </a:fontRef>
        </p:style>
        <p:txBody>
          <a:bodyPr wrap="square" lIns="0" tIns="0" rIns="0" bIns="0" rtlCol="0" anchor="ctr"/>
          <a:lstStyle/>
          <a:p>
            <a:pPr algn="ctr"/>
            <a:endParaRPr/>
          </a:p>
        </p:txBody>
      </p:sp>
      <p:sp>
        <p:nvSpPr>
          <p:cNvPr id="5" name="TextBox 4"/>
          <p:cNvSpPr txBox="1"/>
          <p:nvPr/>
        </p:nvSpPr>
        <p:spPr>
          <a:xfrm>
            <a:off x="671040" y="484942"/>
            <a:ext cx="9467370" cy="1124282"/>
          </a:xfrm>
          <a:prstGeom prst="rect">
            <a:avLst/>
          </a:prstGeom>
          <a:noFill/>
          <a:ln>
            <a:noFill/>
          </a:ln>
          <a:effectLst>
            <a:outerShdw>
              <a:srgbClr val="000000">
                <a:alpha val="0"/>
              </a:srgbClr>
            </a:outerShdw>
          </a:effectLst>
        </p:spPr>
        <p:txBody>
          <a:bodyPr wrap="square" lIns="0" tIns="0" rIns="0" bIns="0">
            <a:spAutoFit/>
          </a:bodyPr>
          <a:lstStyle/>
          <a:p>
            <a:pPr>
              <a:lnSpc>
                <a:spcPct val="80000"/>
              </a:lnSpc>
              <a:defRPr sz="4500" b="1" i="0">
                <a:solidFill>
                  <a:srgbClr val="111827"/>
                </a:solidFill>
                <a:latin typeface="Poppins"/>
              </a:defRPr>
            </a:pPr>
            <a:r>
              <a:rPr lang="en-GB" sz="4500" b="1" i="0" dirty="0">
                <a:solidFill>
                  <a:srgbClr val="111827"/>
                </a:solidFill>
                <a:latin typeface="+mj-lt"/>
              </a:rPr>
              <a:t>A Case Study of </a:t>
            </a:r>
            <a:r>
              <a:rPr lang="en-US" sz="4500" b="1" dirty="0">
                <a:latin typeface="+mj-lt"/>
              </a:rPr>
              <a:t>The Bristol Heart Surgery Inquiry (UK)</a:t>
            </a:r>
            <a:endParaRPr sz="4500" b="1" i="0" dirty="0">
              <a:solidFill>
                <a:srgbClr val="111827"/>
              </a:solidFill>
              <a:latin typeface="+mj-lt"/>
            </a:endParaRPr>
          </a:p>
        </p:txBody>
      </p:sp>
      <p:sp>
        <p:nvSpPr>
          <p:cNvPr id="11" name="Rounded Rectangle 10"/>
          <p:cNvSpPr/>
          <p:nvPr/>
        </p:nvSpPr>
        <p:spPr>
          <a:xfrm>
            <a:off x="671041" y="1938240"/>
            <a:ext cx="762000" cy="38100"/>
          </a:xfrm>
          <a:prstGeom prst="roundRect">
            <a:avLst>
              <a:gd name="adj" fmla="val 50000"/>
            </a:avLst>
          </a:prstGeom>
          <a:solidFill>
            <a:srgbClr val="9333EA"/>
          </a:solidFill>
          <a:ln>
            <a:noFill/>
          </a:ln>
          <a:effectLst>
            <a:outerShdw>
              <a:srgbClr val="000000">
                <a:alpha val="0"/>
              </a:srgbClr>
            </a:outerShdw>
          </a:effectLst>
        </p:spPr>
        <p:style>
          <a:lnRef idx="1">
            <a:schemeClr val="accent1"/>
          </a:lnRef>
          <a:fillRef idx="3">
            <a:schemeClr val="accent1"/>
          </a:fillRef>
          <a:effectRef idx="2">
            <a:schemeClr val="accent1"/>
          </a:effectRef>
          <a:fontRef idx="minor">
            <a:schemeClr val="lt1"/>
          </a:fontRef>
        </p:style>
        <p:txBody>
          <a:bodyPr wrap="square" lIns="0" tIns="0" rIns="0" bIns="0" rtlCol="0" anchor="ctr"/>
          <a:lstStyle/>
          <a:p>
            <a:pPr algn="ctr"/>
            <a:endParaRPr/>
          </a:p>
        </p:txBody>
      </p:sp>
      <p:pic>
        <p:nvPicPr>
          <p:cNvPr id="12" name="Picture 11" descr="133d2ceb-686e-4c85-b1f5-801f5377758f.png">
            <a:extLst>
              <a:ext uri="{FF2B5EF4-FFF2-40B4-BE49-F238E27FC236}">
                <a16:creationId xmlns:a16="http://schemas.microsoft.com/office/drawing/2014/main" id="{E2B0E48A-F6BB-7F0E-5DB0-3BE5F3D53742}"/>
              </a:ext>
            </a:extLst>
          </p:cNvPr>
          <p:cNvPicPr>
            <a:picLocks noChangeAspect="1"/>
          </p:cNvPicPr>
          <p:nvPr/>
        </p:nvPicPr>
        <p:blipFill>
          <a:blip r:embed="rId3"/>
          <a:stretch>
            <a:fillRect/>
          </a:stretch>
        </p:blipFill>
        <p:spPr>
          <a:xfrm>
            <a:off x="0" y="6096000"/>
            <a:ext cx="12192000" cy="762000"/>
          </a:xfrm>
          <a:prstGeom prst="rect">
            <a:avLst/>
          </a:prstGeom>
        </p:spPr>
      </p:pic>
      <p:pic>
        <p:nvPicPr>
          <p:cNvPr id="14" name="Picture 13" descr="A person in a suit standing at a podium&#10;&#10;AI-generated content may be incorrect.">
            <a:extLst>
              <a:ext uri="{FF2B5EF4-FFF2-40B4-BE49-F238E27FC236}">
                <a16:creationId xmlns:a16="http://schemas.microsoft.com/office/drawing/2014/main" id="{079D38E9-B652-D632-D890-F24E09427A57}"/>
              </a:ext>
            </a:extLst>
          </p:cNvPr>
          <p:cNvPicPr>
            <a:picLocks noChangeAspect="1"/>
          </p:cNvPicPr>
          <p:nvPr/>
        </p:nvPicPr>
        <p:blipFill>
          <a:blip r:embed="rId4"/>
          <a:stretch>
            <a:fillRect/>
          </a:stretch>
        </p:blipFill>
        <p:spPr>
          <a:xfrm>
            <a:off x="7188620" y="1848683"/>
            <a:ext cx="4527837" cy="2834820"/>
          </a:xfrm>
          <a:prstGeom prst="rect">
            <a:avLst/>
          </a:prstGeom>
        </p:spPr>
      </p:pic>
      <p:grpSp>
        <p:nvGrpSpPr>
          <p:cNvPr id="15" name="Group 14">
            <a:extLst>
              <a:ext uri="{FF2B5EF4-FFF2-40B4-BE49-F238E27FC236}">
                <a16:creationId xmlns:a16="http://schemas.microsoft.com/office/drawing/2014/main" id="{771AEAC6-56B2-6623-68BF-DAE894FE8490}"/>
              </a:ext>
            </a:extLst>
          </p:cNvPr>
          <p:cNvGrpSpPr/>
          <p:nvPr/>
        </p:nvGrpSpPr>
        <p:grpSpPr>
          <a:xfrm>
            <a:off x="671039" y="2237388"/>
            <a:ext cx="4398903" cy="1688476"/>
            <a:chOff x="793789" y="4593908"/>
            <a:chExt cx="7556422" cy="2569570"/>
          </a:xfrm>
        </p:grpSpPr>
        <p:sp>
          <p:nvSpPr>
            <p:cNvPr id="16" name="Text 1">
              <a:extLst>
                <a:ext uri="{FF2B5EF4-FFF2-40B4-BE49-F238E27FC236}">
                  <a16:creationId xmlns:a16="http://schemas.microsoft.com/office/drawing/2014/main" id="{025677FA-ADAE-F755-06DB-BD7C9652E369}"/>
                </a:ext>
              </a:extLst>
            </p:cNvPr>
            <p:cNvSpPr/>
            <p:nvPr/>
          </p:nvSpPr>
          <p:spPr>
            <a:xfrm>
              <a:off x="793790" y="4593908"/>
              <a:ext cx="7556421" cy="362903"/>
            </a:xfrm>
            <a:prstGeom prst="rect">
              <a:avLst/>
            </a:prstGeom>
            <a:noFill/>
            <a:ln/>
          </p:spPr>
          <p:txBody>
            <a:bodyPr wrap="none" lIns="0" tIns="0" rIns="0" bIns="0" rtlCol="0" anchor="t"/>
            <a:lstStyle/>
            <a:p>
              <a:pPr marL="0" indent="0" algn="l">
                <a:lnSpc>
                  <a:spcPts val="2850"/>
                </a:lnSpc>
                <a:buNone/>
              </a:pPr>
              <a:r>
                <a:rPr lang="en-US" sz="2000" b="1" dirty="0">
                  <a:solidFill>
                    <a:srgbClr val="4A4A45"/>
                  </a:solidFill>
                  <a:latin typeface="Arial" panose="020B0604020202020204" pitchFamily="34" charset="0"/>
                  <a:ea typeface="Lato" pitchFamily="34" charset="-122"/>
                  <a:cs typeface="Arial" panose="020B0604020202020204" pitchFamily="34" charset="0"/>
                </a:rPr>
                <a:t>Name : </a:t>
              </a:r>
              <a:r>
                <a:rPr lang="en-US" sz="2000" dirty="0">
                  <a:solidFill>
                    <a:srgbClr val="4A4A45"/>
                  </a:solidFill>
                  <a:latin typeface="Arial" panose="020B0604020202020204" pitchFamily="34" charset="0"/>
                  <a:ea typeface="Lato" pitchFamily="34" charset="-122"/>
                  <a:cs typeface="Arial" panose="020B0604020202020204" pitchFamily="34" charset="0"/>
                </a:rPr>
                <a:t>Vishal Kishor Hirani</a:t>
              </a:r>
              <a:endParaRPr lang="en-US" sz="2000" dirty="0">
                <a:latin typeface="Arial" panose="020B0604020202020204" pitchFamily="34" charset="0"/>
                <a:cs typeface="Arial" panose="020B0604020202020204" pitchFamily="34" charset="0"/>
              </a:endParaRPr>
            </a:p>
          </p:txBody>
        </p:sp>
        <p:sp>
          <p:nvSpPr>
            <p:cNvPr id="17" name="Text 2">
              <a:extLst>
                <a:ext uri="{FF2B5EF4-FFF2-40B4-BE49-F238E27FC236}">
                  <a16:creationId xmlns:a16="http://schemas.microsoft.com/office/drawing/2014/main" id="{412A784F-9EDD-53AA-5E19-7A6BF1F1C273}"/>
                </a:ext>
              </a:extLst>
            </p:cNvPr>
            <p:cNvSpPr/>
            <p:nvPr/>
          </p:nvSpPr>
          <p:spPr>
            <a:xfrm>
              <a:off x="793790" y="5160882"/>
              <a:ext cx="7556421" cy="362903"/>
            </a:xfrm>
            <a:prstGeom prst="rect">
              <a:avLst/>
            </a:prstGeom>
            <a:noFill/>
            <a:ln/>
          </p:spPr>
          <p:txBody>
            <a:bodyPr wrap="none" lIns="0" tIns="0" rIns="0" bIns="0" rtlCol="0" anchor="t"/>
            <a:lstStyle/>
            <a:p>
              <a:pPr marL="0" indent="0" algn="l">
                <a:lnSpc>
                  <a:spcPts val="2850"/>
                </a:lnSpc>
                <a:buNone/>
              </a:pPr>
              <a:r>
                <a:rPr lang="en-US" sz="2000" b="1" dirty="0">
                  <a:solidFill>
                    <a:srgbClr val="4A4A45"/>
                  </a:solidFill>
                  <a:latin typeface="Arial" panose="020B0604020202020204" pitchFamily="34" charset="0"/>
                  <a:ea typeface="Lato" pitchFamily="34" charset="-122"/>
                  <a:cs typeface="Arial" panose="020B0604020202020204" pitchFamily="34" charset="0"/>
                </a:rPr>
                <a:t>Student : </a:t>
              </a:r>
              <a:r>
                <a:rPr lang="en-US" sz="2000" dirty="0">
                  <a:solidFill>
                    <a:srgbClr val="4A4A45"/>
                  </a:solidFill>
                  <a:latin typeface="Arial" panose="020B0604020202020204" pitchFamily="34" charset="0"/>
                  <a:ea typeface="Lato" pitchFamily="34" charset="-122"/>
                  <a:cs typeface="Arial" panose="020B0604020202020204" pitchFamily="34" charset="0"/>
                </a:rPr>
                <a:t>2431583</a:t>
              </a:r>
              <a:endParaRPr lang="en-US" sz="2000" dirty="0">
                <a:latin typeface="Arial" panose="020B0604020202020204" pitchFamily="34" charset="0"/>
                <a:cs typeface="Arial" panose="020B0604020202020204" pitchFamily="34" charset="0"/>
              </a:endParaRPr>
            </a:p>
          </p:txBody>
        </p:sp>
        <p:sp>
          <p:nvSpPr>
            <p:cNvPr id="18" name="Text 3">
              <a:extLst>
                <a:ext uri="{FF2B5EF4-FFF2-40B4-BE49-F238E27FC236}">
                  <a16:creationId xmlns:a16="http://schemas.microsoft.com/office/drawing/2014/main" id="{C7DA8865-4A76-2038-C14E-CC260ED08C82}"/>
                </a:ext>
              </a:extLst>
            </p:cNvPr>
            <p:cNvSpPr/>
            <p:nvPr/>
          </p:nvSpPr>
          <p:spPr>
            <a:xfrm>
              <a:off x="793790" y="5830014"/>
              <a:ext cx="7556421" cy="362903"/>
            </a:xfrm>
            <a:prstGeom prst="rect">
              <a:avLst/>
            </a:prstGeom>
            <a:noFill/>
            <a:ln/>
          </p:spPr>
          <p:txBody>
            <a:bodyPr wrap="none" lIns="0" tIns="0" rIns="0" bIns="0" rtlCol="0" anchor="t"/>
            <a:lstStyle/>
            <a:p>
              <a:pPr marL="0" indent="0" algn="l">
                <a:buNone/>
              </a:pPr>
              <a:r>
                <a:rPr lang="en-US" sz="2000" b="1" dirty="0">
                  <a:solidFill>
                    <a:srgbClr val="4A4A45"/>
                  </a:solidFill>
                  <a:latin typeface="Arial" panose="020B0604020202020204" pitchFamily="34" charset="0"/>
                  <a:ea typeface="Lato" pitchFamily="34" charset="-122"/>
                  <a:cs typeface="Arial" panose="020B0604020202020204" pitchFamily="34" charset="0"/>
                </a:rPr>
                <a:t>Module: </a:t>
              </a:r>
              <a:r>
                <a:rPr lang="en-US" sz="2000" dirty="0">
                  <a:solidFill>
                    <a:srgbClr val="4A4A45"/>
                  </a:solidFill>
                  <a:latin typeface="Arial" panose="020B0604020202020204" pitchFamily="34" charset="0"/>
                  <a:ea typeface="Lato" pitchFamily="34" charset="-122"/>
                  <a:cs typeface="Arial" panose="020B0604020202020204" pitchFamily="34" charset="0"/>
                </a:rPr>
                <a:t>LCHS7006 – Quality Assurance and Service </a:t>
              </a:r>
            </a:p>
            <a:p>
              <a:pPr marL="0" indent="0" algn="l">
                <a:buNone/>
              </a:pPr>
              <a:r>
                <a:rPr lang="en-US" sz="2000" dirty="0">
                  <a:solidFill>
                    <a:srgbClr val="4A4A45"/>
                  </a:solidFill>
                  <a:latin typeface="Arial" panose="020B0604020202020204" pitchFamily="34" charset="0"/>
                  <a:ea typeface="Lato" pitchFamily="34" charset="-122"/>
                  <a:cs typeface="Arial" panose="020B0604020202020204" pitchFamily="34" charset="0"/>
                </a:rPr>
                <a:t>Improvements</a:t>
              </a:r>
            </a:p>
          </p:txBody>
        </p:sp>
        <p:sp>
          <p:nvSpPr>
            <p:cNvPr id="19" name="Text 4">
              <a:extLst>
                <a:ext uri="{FF2B5EF4-FFF2-40B4-BE49-F238E27FC236}">
                  <a16:creationId xmlns:a16="http://schemas.microsoft.com/office/drawing/2014/main" id="{89B659EA-6062-5B38-D1BF-FF8729AE8209}"/>
                </a:ext>
              </a:extLst>
            </p:cNvPr>
            <p:cNvSpPr/>
            <p:nvPr/>
          </p:nvSpPr>
          <p:spPr>
            <a:xfrm>
              <a:off x="793789" y="6800575"/>
              <a:ext cx="7556421" cy="362903"/>
            </a:xfrm>
            <a:prstGeom prst="rect">
              <a:avLst/>
            </a:prstGeom>
            <a:noFill/>
            <a:ln/>
          </p:spPr>
          <p:txBody>
            <a:bodyPr wrap="none" lIns="0" tIns="0" rIns="0" bIns="0" rtlCol="0" anchor="t"/>
            <a:lstStyle/>
            <a:p>
              <a:pPr marL="0" indent="0" algn="l">
                <a:lnSpc>
                  <a:spcPts val="2850"/>
                </a:lnSpc>
                <a:buNone/>
              </a:pPr>
              <a:r>
                <a:rPr lang="en-US" sz="2000" b="1" dirty="0">
                  <a:solidFill>
                    <a:srgbClr val="4A4A45"/>
                  </a:solidFill>
                  <a:latin typeface="Arial" panose="020B0604020202020204" pitchFamily="34" charset="0"/>
                  <a:ea typeface="Lato" pitchFamily="34" charset="-122"/>
                  <a:cs typeface="Arial" panose="020B0604020202020204" pitchFamily="34" charset="0"/>
                </a:rPr>
                <a:t>Lecturer: </a:t>
              </a:r>
              <a:r>
                <a:rPr lang="en-US" sz="2000" dirty="0">
                  <a:solidFill>
                    <a:srgbClr val="4A4A45"/>
                  </a:solidFill>
                  <a:latin typeface="Arial" panose="020B0604020202020204" pitchFamily="34" charset="0"/>
                  <a:ea typeface="Lato" pitchFamily="34" charset="-122"/>
                  <a:cs typeface="Arial" panose="020B0604020202020204" pitchFamily="34" charset="0"/>
                </a:rPr>
                <a:t>Shepherd Ziko</a:t>
              </a:r>
              <a:endParaRPr lang="en-US" sz="2000" dirty="0">
                <a:latin typeface="Arial" panose="020B0604020202020204" pitchFamily="34" charset="0"/>
                <a:cs typeface="Arial" panose="020B0604020202020204" pitchFamily="34" charset="0"/>
              </a:endParaRPr>
            </a:p>
          </p:txBody>
        </p:sp>
      </p:gr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Rounded Rectangle 1"/>
          <p:cNvSpPr/>
          <p:nvPr/>
        </p:nvSpPr>
        <p:spPr>
          <a:xfrm>
            <a:off x="253130" y="2267606"/>
            <a:ext cx="5987302" cy="2624434"/>
          </a:xfrm>
          <a:prstGeom prst="roundRect">
            <a:avLst>
              <a:gd name="adj" fmla="val 5000"/>
            </a:avLst>
          </a:prstGeom>
          <a:solidFill>
            <a:srgbClr val="FFFFFF"/>
          </a:solidFill>
          <a:ln>
            <a:noFill/>
          </a:ln>
          <a:effectLst>
            <a:outerShdw blurRad="142875" dist="95250" dir="5400000" rotWithShape="0">
              <a:srgbClr val="000000">
                <a:alpha val="10000"/>
              </a:srgbClr>
            </a:outerShdw>
          </a:effectLst>
        </p:spPr>
        <p:style>
          <a:lnRef idx="1">
            <a:schemeClr val="accent1"/>
          </a:lnRef>
          <a:fillRef idx="3">
            <a:schemeClr val="accent1"/>
          </a:fillRef>
          <a:effectRef idx="2">
            <a:schemeClr val="accent1"/>
          </a:effectRef>
          <a:fontRef idx="minor">
            <a:schemeClr val="lt1"/>
          </a:fontRef>
        </p:style>
        <p:txBody>
          <a:bodyPr wrap="square" lIns="0" tIns="0" rIns="0" bIns="0" rtlCol="0" anchor="ctr"/>
          <a:lstStyle/>
          <a:p>
            <a:pPr algn="ctr"/>
            <a:endParaRPr/>
          </a:p>
        </p:txBody>
      </p:sp>
      <p:sp>
        <p:nvSpPr>
          <p:cNvPr id="5" name="TextBox 4"/>
          <p:cNvSpPr txBox="1"/>
          <p:nvPr/>
        </p:nvSpPr>
        <p:spPr>
          <a:xfrm>
            <a:off x="6400800" y="441474"/>
            <a:ext cx="5048250" cy="1107996"/>
          </a:xfrm>
          <a:prstGeom prst="rect">
            <a:avLst/>
          </a:prstGeom>
          <a:noFill/>
          <a:ln>
            <a:noFill/>
          </a:ln>
          <a:effectLst>
            <a:outerShdw>
              <a:srgbClr val="000000">
                <a:alpha val="0"/>
              </a:srgbClr>
            </a:outerShdw>
          </a:effectLst>
        </p:spPr>
        <p:txBody>
          <a:bodyPr wrap="square" lIns="0" tIns="0" rIns="0" bIns="0">
            <a:spAutoFit/>
          </a:bodyPr>
          <a:lstStyle/>
          <a:p>
            <a:pPr>
              <a:lnSpc>
                <a:spcPct val="80000"/>
              </a:lnSpc>
              <a:defRPr sz="4500" b="1" i="0">
                <a:solidFill>
                  <a:srgbClr val="111827"/>
                </a:solidFill>
                <a:latin typeface="Poppins"/>
              </a:defRPr>
            </a:pPr>
            <a:r>
              <a:rPr lang="en-GB" sz="4500" b="1" i="0" dirty="0">
                <a:solidFill>
                  <a:srgbClr val="111827"/>
                </a:solidFill>
                <a:latin typeface="+mj-lt"/>
              </a:rPr>
              <a:t>The Bristol heart surgery inquiry</a:t>
            </a:r>
            <a:endParaRPr sz="4500" b="1" i="0" dirty="0">
              <a:solidFill>
                <a:srgbClr val="111827"/>
              </a:solidFill>
              <a:latin typeface="+mj-lt"/>
            </a:endParaRPr>
          </a:p>
        </p:txBody>
      </p:sp>
      <p:sp>
        <p:nvSpPr>
          <p:cNvPr id="6" name="Rounded Rectangle 5"/>
          <p:cNvSpPr/>
          <p:nvPr/>
        </p:nvSpPr>
        <p:spPr>
          <a:xfrm>
            <a:off x="6400800" y="1886605"/>
            <a:ext cx="762000" cy="38100"/>
          </a:xfrm>
          <a:prstGeom prst="roundRect">
            <a:avLst>
              <a:gd name="adj" fmla="val 50000"/>
            </a:avLst>
          </a:prstGeom>
          <a:solidFill>
            <a:srgbClr val="9333EA"/>
          </a:solidFill>
          <a:ln>
            <a:noFill/>
          </a:ln>
          <a:effectLst>
            <a:outerShdw>
              <a:srgbClr val="000000">
                <a:alpha val="0"/>
              </a:srgbClr>
            </a:outerShdw>
          </a:effectLst>
        </p:spPr>
        <p:style>
          <a:lnRef idx="1">
            <a:schemeClr val="accent1"/>
          </a:lnRef>
          <a:fillRef idx="3">
            <a:schemeClr val="accent1"/>
          </a:fillRef>
          <a:effectRef idx="2">
            <a:schemeClr val="accent1"/>
          </a:effectRef>
          <a:fontRef idx="minor">
            <a:schemeClr val="lt1"/>
          </a:fontRef>
        </p:style>
        <p:txBody>
          <a:bodyPr wrap="square" lIns="0" tIns="0" rIns="0" bIns="0" rtlCol="0" anchor="ctr"/>
          <a:lstStyle/>
          <a:p>
            <a:pPr algn="ctr"/>
            <a:endParaRPr/>
          </a:p>
        </p:txBody>
      </p:sp>
      <p:pic>
        <p:nvPicPr>
          <p:cNvPr id="7" name="Picture 6" descr="133d2ceb-686e-4c85-b1f5-801f5377758f.png">
            <a:extLst>
              <a:ext uri="{FF2B5EF4-FFF2-40B4-BE49-F238E27FC236}">
                <a16:creationId xmlns:a16="http://schemas.microsoft.com/office/drawing/2014/main" id="{96195B89-1DAB-7BFB-7691-235A1A725085}"/>
              </a:ext>
            </a:extLst>
          </p:cNvPr>
          <p:cNvPicPr>
            <a:picLocks noChangeAspect="1"/>
          </p:cNvPicPr>
          <p:nvPr/>
        </p:nvPicPr>
        <p:blipFill>
          <a:blip r:embed="rId3"/>
          <a:stretch>
            <a:fillRect/>
          </a:stretch>
        </p:blipFill>
        <p:spPr>
          <a:xfrm>
            <a:off x="0" y="6096000"/>
            <a:ext cx="12192000" cy="762000"/>
          </a:xfrm>
          <a:prstGeom prst="rect">
            <a:avLst/>
          </a:prstGeom>
        </p:spPr>
      </p:pic>
      <p:sp>
        <p:nvSpPr>
          <p:cNvPr id="13" name="TextBox 12">
            <a:extLst>
              <a:ext uri="{FF2B5EF4-FFF2-40B4-BE49-F238E27FC236}">
                <a16:creationId xmlns:a16="http://schemas.microsoft.com/office/drawing/2014/main" id="{BD2743E2-D8DC-6301-6708-539C466F4DFE}"/>
              </a:ext>
            </a:extLst>
          </p:cNvPr>
          <p:cNvSpPr txBox="1"/>
          <p:nvPr/>
        </p:nvSpPr>
        <p:spPr>
          <a:xfrm>
            <a:off x="6400800" y="2055907"/>
            <a:ext cx="5154930" cy="4312847"/>
          </a:xfrm>
          <a:prstGeom prst="rect">
            <a:avLst/>
          </a:prstGeom>
          <a:noFill/>
        </p:spPr>
        <p:txBody>
          <a:bodyPr wrap="square" rtlCol="0">
            <a:spAutoFit/>
          </a:bodyPr>
          <a:lstStyle/>
          <a:p>
            <a:pPr marL="285750" indent="-285750">
              <a:lnSpc>
                <a:spcPct val="150000"/>
              </a:lnSpc>
              <a:spcBef>
                <a:spcPts val="600"/>
              </a:spcBef>
              <a:buFont typeface="Arial" panose="020B0604020202020204" pitchFamily="34" charset="0"/>
              <a:buChar char="•"/>
            </a:pPr>
            <a:r>
              <a:rPr lang="en-GB" sz="1750" dirty="0">
                <a:latin typeface="Arial" panose="020B0604020202020204" pitchFamily="34" charset="0"/>
                <a:cs typeface="Arial" panose="020B0604020202020204" pitchFamily="34" charset="0"/>
              </a:rPr>
              <a:t>This Case study investigated failures in paediatric cardiac surgery from 1955-1984.</a:t>
            </a:r>
          </a:p>
          <a:p>
            <a:pPr marL="285750" indent="-285750">
              <a:lnSpc>
                <a:spcPct val="150000"/>
              </a:lnSpc>
              <a:spcBef>
                <a:spcPts val="600"/>
              </a:spcBef>
              <a:buFont typeface="Arial" panose="020B0604020202020204" pitchFamily="34" charset="0"/>
              <a:buChar char="•"/>
            </a:pPr>
            <a:r>
              <a:rPr lang="en-GB" sz="1750" dirty="0">
                <a:latin typeface="Arial" panose="020B0604020202020204" pitchFamily="34" charset="0"/>
                <a:cs typeface="Arial" panose="020B0604020202020204" pitchFamily="34" charset="0"/>
              </a:rPr>
              <a:t>Mortality rates among children were significantly higher than national averages.</a:t>
            </a:r>
          </a:p>
          <a:p>
            <a:pPr marL="285750" indent="-285750">
              <a:lnSpc>
                <a:spcPct val="150000"/>
              </a:lnSpc>
              <a:spcBef>
                <a:spcPts val="600"/>
              </a:spcBef>
              <a:buFont typeface="Arial" panose="020B0604020202020204" pitchFamily="34" charset="0"/>
              <a:buChar char="•"/>
            </a:pPr>
            <a:r>
              <a:rPr lang="en-GB" sz="1750" dirty="0">
                <a:latin typeface="Arial" panose="020B0604020202020204" pitchFamily="34" charset="0"/>
                <a:cs typeface="Arial" panose="020B0604020202020204" pitchFamily="34" charset="0"/>
              </a:rPr>
              <a:t>The inquiry, led by Professor Ian Kennedy, reported in 2001.</a:t>
            </a:r>
          </a:p>
          <a:p>
            <a:pPr marL="285750" indent="-285750">
              <a:lnSpc>
                <a:spcPct val="150000"/>
              </a:lnSpc>
              <a:spcBef>
                <a:spcPts val="600"/>
              </a:spcBef>
              <a:buFont typeface="Arial" panose="020B0604020202020204" pitchFamily="34" charset="0"/>
              <a:buChar char="•"/>
            </a:pPr>
            <a:r>
              <a:rPr lang="en-GB" sz="1750" dirty="0">
                <a:cs typeface="Arial" panose="020B0604020202020204" pitchFamily="34" charset="0"/>
              </a:rPr>
              <a:t>It highlighted systemic failures in quality assurance, leadership and accountability</a:t>
            </a:r>
            <a:r>
              <a:rPr lang="en-US" sz="1750" dirty="0">
                <a:cs typeface="Arial" panose="020B0604020202020204" pitchFamily="34" charset="0"/>
              </a:rPr>
              <a:t> </a:t>
            </a:r>
            <a:r>
              <a:rPr lang="en-US" sz="1750" dirty="0"/>
              <a:t>(Bristol Royal Infirmary Inquiry, 2001; Kennedy, 2001)</a:t>
            </a:r>
            <a:endParaRPr lang="en-GB" sz="1750" dirty="0">
              <a:cs typeface="Arial" panose="020B0604020202020204" pitchFamily="34" charset="0"/>
            </a:endParaRPr>
          </a:p>
        </p:txBody>
      </p:sp>
      <p:pic>
        <p:nvPicPr>
          <p:cNvPr id="18" name="Picture 17" descr="A newspaper with black text&#10;&#10;AI-generated content may be incorrect.">
            <a:extLst>
              <a:ext uri="{FF2B5EF4-FFF2-40B4-BE49-F238E27FC236}">
                <a16:creationId xmlns:a16="http://schemas.microsoft.com/office/drawing/2014/main" id="{92755084-0286-09C3-C5AC-0E4DD91DB63D}"/>
              </a:ext>
            </a:extLst>
          </p:cNvPr>
          <p:cNvPicPr>
            <a:picLocks noChangeAspect="1"/>
          </p:cNvPicPr>
          <p:nvPr/>
        </p:nvPicPr>
        <p:blipFill>
          <a:blip r:embed="rId4"/>
          <a:stretch>
            <a:fillRect/>
          </a:stretch>
        </p:blipFill>
        <p:spPr>
          <a:xfrm>
            <a:off x="253130" y="2267606"/>
            <a:ext cx="5987302" cy="2624434"/>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pic>
        <p:nvPicPr>
          <p:cNvPr id="2" name="Picture 1" descr="f1ee6d96-32ee-4d89-b9dd-e507e69889ec.png"/>
          <p:cNvPicPr>
            <a:picLocks noChangeAspect="1"/>
          </p:cNvPicPr>
          <p:nvPr/>
        </p:nvPicPr>
        <p:blipFill>
          <a:blip r:embed="rId3"/>
          <a:stretch>
            <a:fillRect/>
          </a:stretch>
        </p:blipFill>
        <p:spPr>
          <a:xfrm>
            <a:off x="762000" y="1333500"/>
            <a:ext cx="5029200" cy="5219700"/>
          </a:xfrm>
          <a:prstGeom prst="rect">
            <a:avLst/>
          </a:prstGeom>
        </p:spPr>
      </p:pic>
      <p:sp>
        <p:nvSpPr>
          <p:cNvPr id="3" name="TextBox 2"/>
          <p:cNvSpPr txBox="1"/>
          <p:nvPr/>
        </p:nvSpPr>
        <p:spPr>
          <a:xfrm>
            <a:off x="762000" y="457200"/>
            <a:ext cx="10687050" cy="571500"/>
          </a:xfrm>
          <a:prstGeom prst="rect">
            <a:avLst/>
          </a:prstGeom>
          <a:noFill/>
          <a:ln>
            <a:noFill/>
          </a:ln>
          <a:effectLst>
            <a:outerShdw>
              <a:srgbClr val="000000">
                <a:alpha val="0"/>
              </a:srgbClr>
            </a:outerShdw>
          </a:effectLst>
        </p:spPr>
        <p:txBody>
          <a:bodyPr wrap="square" lIns="0" tIns="0" rIns="0" bIns="0">
            <a:spAutoFit/>
          </a:bodyPr>
          <a:lstStyle/>
          <a:p>
            <a:pPr>
              <a:lnSpc>
                <a:spcPct val="80000"/>
              </a:lnSpc>
              <a:defRPr sz="4500" b="1" i="0">
                <a:solidFill>
                  <a:srgbClr val="111827"/>
                </a:solidFill>
                <a:latin typeface="Poppins"/>
              </a:defRPr>
            </a:pPr>
            <a:r>
              <a:rPr sz="4500" b="1" i="0" dirty="0">
                <a:solidFill>
                  <a:srgbClr val="111827"/>
                </a:solidFill>
                <a:latin typeface="+mj-lt"/>
              </a:rPr>
              <a:t>Background and Context</a:t>
            </a:r>
          </a:p>
        </p:txBody>
      </p:sp>
      <p:sp>
        <p:nvSpPr>
          <p:cNvPr id="4" name="TextBox 3"/>
          <p:cNvSpPr txBox="1"/>
          <p:nvPr/>
        </p:nvSpPr>
        <p:spPr>
          <a:xfrm>
            <a:off x="6400800" y="1529230"/>
            <a:ext cx="5048250" cy="1091133"/>
          </a:xfrm>
          <a:prstGeom prst="rect">
            <a:avLst/>
          </a:prstGeom>
          <a:noFill/>
          <a:ln>
            <a:noFill/>
          </a:ln>
          <a:effectLst>
            <a:outerShdw>
              <a:srgbClr val="000000">
                <a:alpha val="0"/>
              </a:srgbClr>
            </a:outerShdw>
          </a:effectLst>
        </p:spPr>
        <p:txBody>
          <a:bodyPr wrap="square" lIns="0" tIns="0" rIns="0" bIns="0">
            <a:spAutoFit/>
          </a:bodyPr>
          <a:lstStyle/>
          <a:p>
            <a:pPr>
              <a:lnSpc>
                <a:spcPct val="130000"/>
              </a:lnSpc>
              <a:defRPr sz="1350" b="0" i="0">
                <a:solidFill>
                  <a:srgbClr val="4B5563"/>
                </a:solidFill>
                <a:latin typeface="Poppins"/>
              </a:defRPr>
            </a:pPr>
            <a:r>
              <a:rPr sz="1400" b="0" i="0" dirty="0">
                <a:solidFill>
                  <a:srgbClr val="4B5563"/>
                </a:solidFill>
                <a:latin typeface="+mj-lt"/>
                <a:cs typeface="Arial" panose="020B0604020202020204" pitchFamily="34" charset="0"/>
              </a:rPr>
              <a:t>A tragic case of pediatric cardiac surgery revealed </a:t>
            </a:r>
            <a:r>
              <a:rPr sz="1400" b="1" i="0" dirty="0">
                <a:solidFill>
                  <a:srgbClr val="4B5563"/>
                </a:solidFill>
                <a:latin typeface="+mj-lt"/>
                <a:cs typeface="Arial" panose="020B0604020202020204" pitchFamily="34" charset="0"/>
              </a:rPr>
              <a:t>35-50 excess deaths</a:t>
            </a:r>
            <a:r>
              <a:rPr sz="1400" b="0" i="0" dirty="0">
                <a:solidFill>
                  <a:srgbClr val="4B5563"/>
                </a:solidFill>
                <a:latin typeface="+mj-lt"/>
                <a:cs typeface="Arial" panose="020B0604020202020204" pitchFamily="34" charset="0"/>
              </a:rPr>
              <a:t> over 11 years, where poor outcomes persisted despite warnings and family concerns</a:t>
            </a:r>
            <a:r>
              <a:rPr lang="en-GB" sz="1400" b="0" i="0" dirty="0">
                <a:solidFill>
                  <a:srgbClr val="4B5563"/>
                </a:solidFill>
                <a:latin typeface="+mj-lt"/>
                <a:cs typeface="Arial" panose="020B0604020202020204" pitchFamily="34" charset="0"/>
              </a:rPr>
              <a:t> </a:t>
            </a:r>
            <a:r>
              <a:rPr lang="en-US" sz="1400" dirty="0">
                <a:latin typeface="+mj-lt"/>
              </a:rPr>
              <a:t>(Department of Health, 2001; Scally and Donaldson, 1998)</a:t>
            </a:r>
            <a:endParaRPr sz="1400" b="0" i="0" dirty="0">
              <a:solidFill>
                <a:srgbClr val="4B5563"/>
              </a:solidFill>
              <a:latin typeface="+mj-lt"/>
              <a:cs typeface="Arial" panose="020B0604020202020204" pitchFamily="34" charset="0"/>
            </a:endParaRPr>
          </a:p>
        </p:txBody>
      </p:sp>
      <p:sp>
        <p:nvSpPr>
          <p:cNvPr id="5" name="TextBox 4"/>
          <p:cNvSpPr txBox="1"/>
          <p:nvPr/>
        </p:nvSpPr>
        <p:spPr>
          <a:xfrm>
            <a:off x="7010400" y="3303984"/>
            <a:ext cx="4438650" cy="493084"/>
          </a:xfrm>
          <a:prstGeom prst="rect">
            <a:avLst/>
          </a:prstGeom>
          <a:noFill/>
          <a:ln>
            <a:noFill/>
          </a:ln>
          <a:effectLst>
            <a:outerShdw>
              <a:srgbClr val="000000">
                <a:alpha val="0"/>
              </a:srgbClr>
            </a:outerShdw>
          </a:effectLst>
        </p:spPr>
        <p:txBody>
          <a:bodyPr wrap="square" lIns="0" tIns="0" rIns="0" bIns="0">
            <a:spAutoFit/>
          </a:bodyPr>
          <a:lstStyle/>
          <a:p>
            <a:pPr>
              <a:lnSpc>
                <a:spcPct val="130000"/>
              </a:lnSpc>
              <a:defRPr sz="1200" b="0" i="0">
                <a:solidFill>
                  <a:srgbClr val="4B5563"/>
                </a:solidFill>
                <a:latin typeface="Poppins"/>
              </a:defRPr>
            </a:pPr>
            <a:r>
              <a:rPr sz="1300" b="0" i="0" dirty="0">
                <a:solidFill>
                  <a:srgbClr val="4B5563"/>
                </a:solidFill>
                <a:latin typeface="+mj-lt"/>
              </a:rPr>
              <a:t>35-50 excess deaths occurred over 11 years due to persistently poor surgical outcomes.</a:t>
            </a:r>
          </a:p>
        </p:txBody>
      </p:sp>
      <p:sp>
        <p:nvSpPr>
          <p:cNvPr id="6" name="TextBox 5"/>
          <p:cNvSpPr txBox="1"/>
          <p:nvPr/>
        </p:nvSpPr>
        <p:spPr>
          <a:xfrm>
            <a:off x="7010400" y="4504134"/>
            <a:ext cx="4438650" cy="753155"/>
          </a:xfrm>
          <a:prstGeom prst="rect">
            <a:avLst/>
          </a:prstGeom>
          <a:noFill/>
          <a:ln>
            <a:noFill/>
          </a:ln>
          <a:effectLst>
            <a:outerShdw>
              <a:srgbClr val="000000">
                <a:alpha val="0"/>
              </a:srgbClr>
            </a:outerShdw>
          </a:effectLst>
        </p:spPr>
        <p:txBody>
          <a:bodyPr wrap="square" lIns="0" tIns="0" rIns="0" bIns="0">
            <a:spAutoFit/>
          </a:bodyPr>
          <a:lstStyle/>
          <a:p>
            <a:pPr>
              <a:lnSpc>
                <a:spcPct val="130000"/>
              </a:lnSpc>
              <a:defRPr sz="1200" b="0" i="0">
                <a:solidFill>
                  <a:srgbClr val="4B5563"/>
                </a:solidFill>
                <a:latin typeface="Poppins"/>
              </a:defRPr>
            </a:pPr>
            <a:r>
              <a:rPr lang="en-US" sz="1300" dirty="0">
                <a:latin typeface="+mj-lt"/>
              </a:rPr>
              <a:t>Because things were not open or checked by outside people, the problems kept going without anyone stopping them.</a:t>
            </a:r>
            <a:endParaRPr sz="1300" b="0" i="0" dirty="0">
              <a:solidFill>
                <a:srgbClr val="4B5563"/>
              </a:solidFill>
              <a:latin typeface="+mj-lt"/>
            </a:endParaRPr>
          </a:p>
        </p:txBody>
      </p:sp>
      <p:sp>
        <p:nvSpPr>
          <p:cNvPr id="8" name="TextBox 7"/>
          <p:cNvSpPr txBox="1"/>
          <p:nvPr/>
        </p:nvSpPr>
        <p:spPr>
          <a:xfrm>
            <a:off x="7010400" y="2827734"/>
            <a:ext cx="4438650" cy="237694"/>
          </a:xfrm>
          <a:prstGeom prst="rect">
            <a:avLst/>
          </a:prstGeom>
          <a:noFill/>
          <a:ln>
            <a:noFill/>
          </a:ln>
          <a:effectLst>
            <a:outerShdw>
              <a:srgbClr val="000000">
                <a:alpha val="0"/>
              </a:srgbClr>
            </a:outerShdw>
          </a:effectLst>
        </p:spPr>
        <p:txBody>
          <a:bodyPr wrap="square" lIns="0" tIns="0" rIns="0" bIns="0">
            <a:spAutoFit/>
          </a:bodyPr>
          <a:lstStyle/>
          <a:p>
            <a:pPr>
              <a:lnSpc>
                <a:spcPct val="112000"/>
              </a:lnSpc>
              <a:defRPr sz="1500" b="0" i="0">
                <a:solidFill>
                  <a:srgbClr val="111827"/>
                </a:solidFill>
                <a:latin typeface="Poppins"/>
              </a:defRPr>
            </a:pPr>
            <a:r>
              <a:rPr sz="1500" b="1" i="0" dirty="0">
                <a:solidFill>
                  <a:srgbClr val="111827"/>
                </a:solidFill>
                <a:latin typeface="+mj-lt"/>
              </a:rPr>
              <a:t>Preventable Deaths</a:t>
            </a:r>
          </a:p>
        </p:txBody>
      </p:sp>
      <p:sp>
        <p:nvSpPr>
          <p:cNvPr id="9" name="TextBox 8"/>
          <p:cNvSpPr txBox="1"/>
          <p:nvPr/>
        </p:nvSpPr>
        <p:spPr>
          <a:xfrm>
            <a:off x="7010400" y="4027884"/>
            <a:ext cx="4438650" cy="237694"/>
          </a:xfrm>
          <a:prstGeom prst="rect">
            <a:avLst/>
          </a:prstGeom>
          <a:noFill/>
          <a:ln>
            <a:noFill/>
          </a:ln>
          <a:effectLst>
            <a:outerShdw>
              <a:srgbClr val="000000">
                <a:alpha val="0"/>
              </a:srgbClr>
            </a:outerShdw>
          </a:effectLst>
        </p:spPr>
        <p:txBody>
          <a:bodyPr wrap="square" lIns="0" tIns="0" rIns="0" bIns="0">
            <a:spAutoFit/>
          </a:bodyPr>
          <a:lstStyle/>
          <a:p>
            <a:pPr>
              <a:lnSpc>
                <a:spcPct val="112000"/>
              </a:lnSpc>
              <a:defRPr sz="1500" b="0" i="0">
                <a:solidFill>
                  <a:srgbClr val="111827"/>
                </a:solidFill>
                <a:latin typeface="Poppins"/>
              </a:defRPr>
            </a:pPr>
            <a:r>
              <a:rPr lang="en-GB" sz="1500" b="1" i="0" dirty="0">
                <a:solidFill>
                  <a:srgbClr val="111827"/>
                </a:solidFill>
                <a:latin typeface="+mj-lt"/>
              </a:rPr>
              <a:t>Systemic Failures</a:t>
            </a:r>
            <a:endParaRPr sz="1500" b="1" i="0" dirty="0">
              <a:solidFill>
                <a:srgbClr val="111827"/>
              </a:solidFill>
              <a:latin typeface="+mj-lt"/>
            </a:endParaRPr>
          </a:p>
        </p:txBody>
      </p:sp>
      <p:sp>
        <p:nvSpPr>
          <p:cNvPr id="11" name="Rounded Rectangle 10"/>
          <p:cNvSpPr/>
          <p:nvPr/>
        </p:nvSpPr>
        <p:spPr>
          <a:xfrm>
            <a:off x="6400800" y="2827734"/>
            <a:ext cx="457200" cy="457200"/>
          </a:xfrm>
          <a:prstGeom prst="roundRect">
            <a:avLst>
              <a:gd name="adj" fmla="val 16666"/>
            </a:avLst>
          </a:prstGeom>
          <a:solidFill>
            <a:srgbClr val="9333EA"/>
          </a:solidFill>
          <a:ln>
            <a:noFill/>
          </a:ln>
          <a:effectLst>
            <a:outerShdw blurRad="57150" dist="38100" dir="5400000" rotWithShape="0">
              <a:srgbClr val="000000">
                <a:alpha val="10000"/>
              </a:srgbClr>
            </a:outerShdw>
          </a:effectLst>
        </p:spPr>
        <p:style>
          <a:lnRef idx="1">
            <a:schemeClr val="accent1"/>
          </a:lnRef>
          <a:fillRef idx="3">
            <a:schemeClr val="accent1"/>
          </a:fillRef>
          <a:effectRef idx="2">
            <a:schemeClr val="accent1"/>
          </a:effectRef>
          <a:fontRef idx="minor">
            <a:schemeClr val="lt1"/>
          </a:fontRef>
        </p:style>
        <p:txBody>
          <a:bodyPr wrap="square" lIns="0" tIns="0" rIns="0" bIns="0" rtlCol="0" anchor="ctr"/>
          <a:lstStyle/>
          <a:p>
            <a:pPr algn="ctr"/>
            <a:endParaRPr/>
          </a:p>
        </p:txBody>
      </p:sp>
      <p:sp>
        <p:nvSpPr>
          <p:cNvPr id="12" name="Rounded Rectangle 11"/>
          <p:cNvSpPr/>
          <p:nvPr/>
        </p:nvSpPr>
        <p:spPr>
          <a:xfrm>
            <a:off x="6400800" y="4027884"/>
            <a:ext cx="457200" cy="457200"/>
          </a:xfrm>
          <a:prstGeom prst="roundRect">
            <a:avLst>
              <a:gd name="adj" fmla="val 16666"/>
            </a:avLst>
          </a:prstGeom>
          <a:solidFill>
            <a:srgbClr val="9333EA"/>
          </a:solidFill>
          <a:ln>
            <a:noFill/>
          </a:ln>
          <a:effectLst>
            <a:outerShdw blurRad="57150" dist="38100" dir="5400000" rotWithShape="0">
              <a:srgbClr val="000000">
                <a:alpha val="10000"/>
              </a:srgbClr>
            </a:outerShdw>
          </a:effectLst>
        </p:spPr>
        <p:style>
          <a:lnRef idx="1">
            <a:schemeClr val="accent1"/>
          </a:lnRef>
          <a:fillRef idx="3">
            <a:schemeClr val="accent1"/>
          </a:fillRef>
          <a:effectRef idx="2">
            <a:schemeClr val="accent1"/>
          </a:effectRef>
          <a:fontRef idx="minor">
            <a:schemeClr val="lt1"/>
          </a:fontRef>
        </p:style>
        <p:txBody>
          <a:bodyPr wrap="square" lIns="0" tIns="0" rIns="0" bIns="0" rtlCol="0" anchor="ctr"/>
          <a:lstStyle/>
          <a:p>
            <a:pPr algn="ctr"/>
            <a:endParaRPr/>
          </a:p>
        </p:txBody>
      </p:sp>
      <p:pic>
        <p:nvPicPr>
          <p:cNvPr id="14" name="Picture 13" descr="dc79df25-afef-4e52-bb99-ccc3cac01010.png"/>
          <p:cNvPicPr>
            <a:picLocks noChangeAspect="1"/>
          </p:cNvPicPr>
          <p:nvPr/>
        </p:nvPicPr>
        <p:blipFill>
          <a:blip r:embed="rId4"/>
          <a:stretch>
            <a:fillRect/>
          </a:stretch>
        </p:blipFill>
        <p:spPr>
          <a:xfrm>
            <a:off x="5257800" y="2095500"/>
            <a:ext cx="228600" cy="228600"/>
          </a:xfrm>
          <a:prstGeom prst="rect">
            <a:avLst/>
          </a:prstGeom>
        </p:spPr>
      </p:pic>
      <p:pic>
        <p:nvPicPr>
          <p:cNvPr id="15" name="Picture 14" descr="aa309ade-aede-4f43-84c6-ece924edff68.png"/>
          <p:cNvPicPr>
            <a:picLocks noChangeAspect="1"/>
          </p:cNvPicPr>
          <p:nvPr/>
        </p:nvPicPr>
        <p:blipFill>
          <a:blip r:embed="rId5"/>
          <a:stretch>
            <a:fillRect/>
          </a:stretch>
        </p:blipFill>
        <p:spPr>
          <a:xfrm>
            <a:off x="6515100" y="2944862"/>
            <a:ext cx="228600" cy="228600"/>
          </a:xfrm>
          <a:prstGeom prst="rect">
            <a:avLst/>
          </a:prstGeom>
        </p:spPr>
      </p:pic>
      <p:pic>
        <p:nvPicPr>
          <p:cNvPr id="16" name="Picture 15" descr="c770dd8b-de7b-4b3f-bfe8-d71df0b44b98.png"/>
          <p:cNvPicPr>
            <a:picLocks noChangeAspect="1"/>
          </p:cNvPicPr>
          <p:nvPr/>
        </p:nvPicPr>
        <p:blipFill>
          <a:blip r:embed="rId6"/>
          <a:stretch>
            <a:fillRect/>
          </a:stretch>
        </p:blipFill>
        <p:spPr>
          <a:xfrm>
            <a:off x="6515100" y="4145012"/>
            <a:ext cx="228600" cy="228600"/>
          </a:xfrm>
          <a:prstGeom prst="rect">
            <a:avLst/>
          </a:prstGeom>
        </p:spPr>
      </p:pic>
      <p:sp>
        <p:nvSpPr>
          <p:cNvPr id="18" name="Rounded Rectangle 17"/>
          <p:cNvSpPr/>
          <p:nvPr/>
        </p:nvSpPr>
        <p:spPr>
          <a:xfrm>
            <a:off x="7010400" y="3170634"/>
            <a:ext cx="457200" cy="19050"/>
          </a:xfrm>
          <a:prstGeom prst="roundRect">
            <a:avLst>
              <a:gd name="adj" fmla="val 100000"/>
            </a:avLst>
          </a:prstGeom>
          <a:solidFill>
            <a:srgbClr val="9333EA"/>
          </a:solidFill>
          <a:ln>
            <a:noFill/>
          </a:ln>
          <a:effectLst>
            <a:outerShdw>
              <a:srgbClr val="000000">
                <a:alpha val="0"/>
              </a:srgbClr>
            </a:outerShdw>
          </a:effectLst>
        </p:spPr>
        <p:style>
          <a:lnRef idx="1">
            <a:schemeClr val="accent1"/>
          </a:lnRef>
          <a:fillRef idx="3">
            <a:schemeClr val="accent1"/>
          </a:fillRef>
          <a:effectRef idx="2">
            <a:schemeClr val="accent1"/>
          </a:effectRef>
          <a:fontRef idx="minor">
            <a:schemeClr val="lt1"/>
          </a:fontRef>
        </p:style>
        <p:txBody>
          <a:bodyPr wrap="square" lIns="0" tIns="0" rIns="0" bIns="0" rtlCol="0" anchor="ctr"/>
          <a:lstStyle/>
          <a:p>
            <a:pPr algn="ctr"/>
            <a:endParaRPr/>
          </a:p>
        </p:txBody>
      </p:sp>
      <p:sp>
        <p:nvSpPr>
          <p:cNvPr id="19" name="Rounded Rectangle 18"/>
          <p:cNvSpPr/>
          <p:nvPr/>
        </p:nvSpPr>
        <p:spPr>
          <a:xfrm>
            <a:off x="7010400" y="4370784"/>
            <a:ext cx="457200" cy="19050"/>
          </a:xfrm>
          <a:prstGeom prst="roundRect">
            <a:avLst>
              <a:gd name="adj" fmla="val 100000"/>
            </a:avLst>
          </a:prstGeom>
          <a:solidFill>
            <a:srgbClr val="9333EA"/>
          </a:solidFill>
          <a:ln>
            <a:noFill/>
          </a:ln>
          <a:effectLst>
            <a:outerShdw>
              <a:srgbClr val="000000">
                <a:alpha val="0"/>
              </a:srgbClr>
            </a:outerShdw>
          </a:effectLst>
        </p:spPr>
        <p:style>
          <a:lnRef idx="1">
            <a:schemeClr val="accent1"/>
          </a:lnRef>
          <a:fillRef idx="3">
            <a:schemeClr val="accent1"/>
          </a:fillRef>
          <a:effectRef idx="2">
            <a:schemeClr val="accent1"/>
          </a:effectRef>
          <a:fontRef idx="minor">
            <a:schemeClr val="lt1"/>
          </a:fontRef>
        </p:style>
        <p:txBody>
          <a:bodyPr wrap="square" lIns="0" tIns="0" rIns="0" bIns="0" rtlCol="0" anchor="ctr"/>
          <a:lstStyle/>
          <a:p>
            <a:pPr algn="ctr"/>
            <a:endParaRPr/>
          </a:p>
        </p:txBody>
      </p:sp>
      <p:grpSp>
        <p:nvGrpSpPr>
          <p:cNvPr id="24" name="Group 23">
            <a:extLst>
              <a:ext uri="{FF2B5EF4-FFF2-40B4-BE49-F238E27FC236}">
                <a16:creationId xmlns:a16="http://schemas.microsoft.com/office/drawing/2014/main" id="{224B85A4-36A9-F3E3-3048-1E46A6516AA1}"/>
              </a:ext>
            </a:extLst>
          </p:cNvPr>
          <p:cNvGrpSpPr/>
          <p:nvPr/>
        </p:nvGrpSpPr>
        <p:grpSpPr>
          <a:xfrm>
            <a:off x="6400800" y="5407984"/>
            <a:ext cx="5048250" cy="969334"/>
            <a:chOff x="6400800" y="5228034"/>
            <a:chExt cx="5048250" cy="969334"/>
          </a:xfrm>
        </p:grpSpPr>
        <p:sp>
          <p:nvSpPr>
            <p:cNvPr id="7" name="TextBox 6"/>
            <p:cNvSpPr txBox="1"/>
            <p:nvPr/>
          </p:nvSpPr>
          <p:spPr>
            <a:xfrm>
              <a:off x="7010400" y="5704284"/>
              <a:ext cx="4438650" cy="493084"/>
            </a:xfrm>
            <a:prstGeom prst="rect">
              <a:avLst/>
            </a:prstGeom>
            <a:noFill/>
            <a:ln>
              <a:noFill/>
            </a:ln>
            <a:effectLst>
              <a:outerShdw>
                <a:srgbClr val="000000">
                  <a:alpha val="0"/>
                </a:srgbClr>
              </a:outerShdw>
            </a:effectLst>
          </p:spPr>
          <p:txBody>
            <a:bodyPr wrap="square" lIns="0" tIns="0" rIns="0" bIns="0">
              <a:spAutoFit/>
            </a:bodyPr>
            <a:lstStyle/>
            <a:p>
              <a:pPr>
                <a:lnSpc>
                  <a:spcPct val="130000"/>
                </a:lnSpc>
                <a:defRPr sz="1200" b="0" i="0">
                  <a:solidFill>
                    <a:srgbClr val="4B5563"/>
                  </a:solidFill>
                  <a:latin typeface="Poppins"/>
                </a:defRPr>
              </a:pPr>
              <a:r>
                <a:rPr lang="en-US" sz="1300" dirty="0">
                  <a:latin typeface="+mj-lt"/>
                </a:rPr>
                <a:t>People kept ignoring families’ worries, which made a place where no one took responsibility for problems.</a:t>
              </a:r>
              <a:endParaRPr sz="1300" b="0" i="0" dirty="0">
                <a:solidFill>
                  <a:srgbClr val="4B5563"/>
                </a:solidFill>
                <a:latin typeface="+mj-lt"/>
              </a:endParaRPr>
            </a:p>
          </p:txBody>
        </p:sp>
        <p:sp>
          <p:nvSpPr>
            <p:cNvPr id="10" name="TextBox 9"/>
            <p:cNvSpPr txBox="1"/>
            <p:nvPr/>
          </p:nvSpPr>
          <p:spPr>
            <a:xfrm>
              <a:off x="7010400" y="5228034"/>
              <a:ext cx="4438650" cy="237694"/>
            </a:xfrm>
            <a:prstGeom prst="rect">
              <a:avLst/>
            </a:prstGeom>
            <a:noFill/>
            <a:ln>
              <a:noFill/>
            </a:ln>
            <a:effectLst>
              <a:outerShdw>
                <a:srgbClr val="000000">
                  <a:alpha val="0"/>
                </a:srgbClr>
              </a:outerShdw>
            </a:effectLst>
          </p:spPr>
          <p:txBody>
            <a:bodyPr wrap="square" lIns="0" tIns="0" rIns="0" bIns="0">
              <a:spAutoFit/>
            </a:bodyPr>
            <a:lstStyle/>
            <a:p>
              <a:pPr>
                <a:lnSpc>
                  <a:spcPct val="112000"/>
                </a:lnSpc>
                <a:defRPr sz="1500" b="0" i="0">
                  <a:solidFill>
                    <a:srgbClr val="111827"/>
                  </a:solidFill>
                  <a:latin typeface="Poppins"/>
                </a:defRPr>
              </a:pPr>
              <a:r>
                <a:rPr sz="1500" b="1" i="0" dirty="0">
                  <a:solidFill>
                    <a:srgbClr val="111827"/>
                  </a:solidFill>
                  <a:latin typeface="+mj-lt"/>
                </a:rPr>
                <a:t>Culture of Denial</a:t>
              </a:r>
            </a:p>
          </p:txBody>
        </p:sp>
        <p:sp>
          <p:nvSpPr>
            <p:cNvPr id="13" name="Rounded Rectangle 12"/>
            <p:cNvSpPr/>
            <p:nvPr/>
          </p:nvSpPr>
          <p:spPr>
            <a:xfrm>
              <a:off x="6400800" y="5228034"/>
              <a:ext cx="457200" cy="457200"/>
            </a:xfrm>
            <a:prstGeom prst="roundRect">
              <a:avLst>
                <a:gd name="adj" fmla="val 16666"/>
              </a:avLst>
            </a:prstGeom>
            <a:solidFill>
              <a:srgbClr val="9333EA"/>
            </a:solidFill>
            <a:ln>
              <a:noFill/>
            </a:ln>
            <a:effectLst>
              <a:outerShdw blurRad="57150" dist="38100" dir="5400000" rotWithShape="0">
                <a:srgbClr val="000000">
                  <a:alpha val="10000"/>
                </a:srgbClr>
              </a:outerShdw>
            </a:effectLst>
          </p:spPr>
          <p:style>
            <a:lnRef idx="1">
              <a:schemeClr val="accent1"/>
            </a:lnRef>
            <a:fillRef idx="3">
              <a:schemeClr val="accent1"/>
            </a:fillRef>
            <a:effectRef idx="2">
              <a:schemeClr val="accent1"/>
            </a:effectRef>
            <a:fontRef idx="minor">
              <a:schemeClr val="lt1"/>
            </a:fontRef>
          </p:style>
          <p:txBody>
            <a:bodyPr wrap="square" lIns="0" tIns="0" rIns="0" bIns="0" rtlCol="0" anchor="ctr"/>
            <a:lstStyle/>
            <a:p>
              <a:pPr algn="ctr"/>
              <a:endParaRPr/>
            </a:p>
          </p:txBody>
        </p:sp>
        <p:pic>
          <p:nvPicPr>
            <p:cNvPr id="17" name="Picture 16" descr="7536b7ad-aafe-42e6-a00d-7acce127cc4b.png"/>
            <p:cNvPicPr>
              <a:picLocks noChangeAspect="1"/>
            </p:cNvPicPr>
            <p:nvPr/>
          </p:nvPicPr>
          <p:blipFill>
            <a:blip r:embed="rId7"/>
            <a:stretch>
              <a:fillRect/>
            </a:stretch>
          </p:blipFill>
          <p:spPr>
            <a:xfrm>
              <a:off x="6515100" y="5345162"/>
              <a:ext cx="228600" cy="228600"/>
            </a:xfrm>
            <a:prstGeom prst="rect">
              <a:avLst/>
            </a:prstGeom>
          </p:spPr>
        </p:pic>
        <p:sp>
          <p:nvSpPr>
            <p:cNvPr id="20" name="Rounded Rectangle 19"/>
            <p:cNvSpPr/>
            <p:nvPr/>
          </p:nvSpPr>
          <p:spPr>
            <a:xfrm>
              <a:off x="7010400" y="5570934"/>
              <a:ext cx="457200" cy="19050"/>
            </a:xfrm>
            <a:prstGeom prst="roundRect">
              <a:avLst>
                <a:gd name="adj" fmla="val 100000"/>
              </a:avLst>
            </a:prstGeom>
            <a:solidFill>
              <a:srgbClr val="9333EA"/>
            </a:solidFill>
            <a:ln>
              <a:noFill/>
            </a:ln>
            <a:effectLst>
              <a:outerShdw>
                <a:srgbClr val="000000">
                  <a:alpha val="0"/>
                </a:srgbClr>
              </a:outerShdw>
            </a:effectLst>
          </p:spPr>
          <p:style>
            <a:lnRef idx="1">
              <a:schemeClr val="accent1"/>
            </a:lnRef>
            <a:fillRef idx="3">
              <a:schemeClr val="accent1"/>
            </a:fillRef>
            <a:effectRef idx="2">
              <a:schemeClr val="accent1"/>
            </a:effectRef>
            <a:fontRef idx="minor">
              <a:schemeClr val="lt1"/>
            </a:fontRef>
          </p:style>
          <p:txBody>
            <a:bodyPr wrap="square" lIns="0" tIns="0" rIns="0" bIns="0" rtlCol="0" anchor="ctr"/>
            <a:lstStyle/>
            <a:p>
              <a:pPr algn="ctr"/>
              <a:endParaRPr/>
            </a:p>
          </p:txBody>
        </p:sp>
      </p:grpSp>
      <p:sp>
        <p:nvSpPr>
          <p:cNvPr id="21" name="Rounded Rectangle 20"/>
          <p:cNvSpPr/>
          <p:nvPr/>
        </p:nvSpPr>
        <p:spPr>
          <a:xfrm>
            <a:off x="1143000" y="2419350"/>
            <a:ext cx="4267200" cy="3048000"/>
          </a:xfrm>
          <a:prstGeom prst="roundRect">
            <a:avLst>
              <a:gd name="adj" fmla="val 5000"/>
            </a:avLst>
          </a:prstGeom>
          <a:solidFill>
            <a:srgbClr val="FFFFFF"/>
          </a:solidFill>
          <a:ln>
            <a:noFill/>
          </a:ln>
          <a:effectLst>
            <a:outerShdw blurRad="142875" dist="95250" dir="5400000" rotWithShape="0">
              <a:srgbClr val="000000">
                <a:alpha val="10000"/>
              </a:srgbClr>
            </a:outerShdw>
          </a:effectLst>
        </p:spPr>
        <p:style>
          <a:lnRef idx="1">
            <a:schemeClr val="accent1"/>
          </a:lnRef>
          <a:fillRef idx="3">
            <a:schemeClr val="accent1"/>
          </a:fillRef>
          <a:effectRef idx="2">
            <a:schemeClr val="accent1"/>
          </a:effectRef>
          <a:fontRef idx="minor">
            <a:schemeClr val="lt1"/>
          </a:fontRef>
        </p:style>
        <p:txBody>
          <a:bodyPr wrap="square" lIns="0" tIns="0" rIns="0" bIns="0" rtlCol="0" anchor="ctr"/>
          <a:lstStyle/>
          <a:p>
            <a:pPr algn="ctr"/>
            <a:endParaRPr/>
          </a:p>
        </p:txBody>
      </p:sp>
      <p:pic>
        <p:nvPicPr>
          <p:cNvPr id="22" name="Picture 21" descr="d1453469-080a-4f8d-841f-835a3bb77d8a.png"/>
          <p:cNvPicPr>
            <a:picLocks noChangeAspect="1"/>
          </p:cNvPicPr>
          <p:nvPr/>
        </p:nvPicPr>
        <p:blipFill>
          <a:blip r:embed="rId8"/>
          <a:stretch>
            <a:fillRect/>
          </a:stretch>
        </p:blipFill>
        <p:spPr>
          <a:xfrm>
            <a:off x="1143000" y="2419350"/>
            <a:ext cx="4267200" cy="3048000"/>
          </a:xfrm>
          <a:prstGeom prst="rect">
            <a:avLst/>
          </a:prstGeom>
        </p:spPr>
      </p:pic>
      <p:pic>
        <p:nvPicPr>
          <p:cNvPr id="23" name="Picture 22" descr="133d2ceb-686e-4c85-b1f5-801f5377758f.png">
            <a:extLst>
              <a:ext uri="{FF2B5EF4-FFF2-40B4-BE49-F238E27FC236}">
                <a16:creationId xmlns:a16="http://schemas.microsoft.com/office/drawing/2014/main" id="{90A327B2-1D23-912B-DA8E-5EDB99E46157}"/>
              </a:ext>
            </a:extLst>
          </p:cNvPr>
          <p:cNvPicPr>
            <a:picLocks noChangeAspect="1"/>
          </p:cNvPicPr>
          <p:nvPr/>
        </p:nvPicPr>
        <p:blipFill>
          <a:blip r:embed="rId9"/>
          <a:stretch>
            <a:fillRect/>
          </a:stretch>
        </p:blipFill>
        <p:spPr>
          <a:xfrm>
            <a:off x="0" y="6096000"/>
            <a:ext cx="12192000" cy="762000"/>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pic>
        <p:nvPicPr>
          <p:cNvPr id="2" name="Picture 1" descr="2001be2a-371a-44f8-843b-2d38ac790904.png"/>
          <p:cNvPicPr>
            <a:picLocks noChangeAspect="1"/>
          </p:cNvPicPr>
          <p:nvPr/>
        </p:nvPicPr>
        <p:blipFill>
          <a:blip r:embed="rId3"/>
          <a:stretch>
            <a:fillRect/>
          </a:stretch>
        </p:blipFill>
        <p:spPr>
          <a:xfrm>
            <a:off x="0" y="6096000"/>
            <a:ext cx="12192000" cy="762000"/>
          </a:xfrm>
          <a:prstGeom prst="rect">
            <a:avLst/>
          </a:prstGeom>
        </p:spPr>
      </p:pic>
      <p:sp>
        <p:nvSpPr>
          <p:cNvPr id="3" name="TextBox 2"/>
          <p:cNvSpPr txBox="1"/>
          <p:nvPr/>
        </p:nvSpPr>
        <p:spPr>
          <a:xfrm>
            <a:off x="762000" y="457200"/>
            <a:ext cx="11273790" cy="1131079"/>
          </a:xfrm>
          <a:prstGeom prst="rect">
            <a:avLst/>
          </a:prstGeom>
          <a:noFill/>
          <a:ln>
            <a:noFill/>
          </a:ln>
          <a:effectLst>
            <a:outerShdw>
              <a:srgbClr val="000000">
                <a:alpha val="0"/>
              </a:srgbClr>
            </a:outerShdw>
          </a:effectLst>
        </p:spPr>
        <p:txBody>
          <a:bodyPr wrap="square" lIns="0" tIns="0" rIns="0" bIns="0">
            <a:spAutoFit/>
          </a:bodyPr>
          <a:lstStyle/>
          <a:p>
            <a:pPr>
              <a:lnSpc>
                <a:spcPct val="80000"/>
              </a:lnSpc>
              <a:defRPr sz="4500" b="1" i="0">
                <a:solidFill>
                  <a:srgbClr val="111827"/>
                </a:solidFill>
                <a:latin typeface="Poppins"/>
              </a:defRPr>
            </a:pPr>
            <a:r>
              <a:rPr sz="4500" b="1" i="0" dirty="0">
                <a:solidFill>
                  <a:srgbClr val="111827"/>
                </a:solidFill>
                <a:latin typeface="+mj-lt"/>
              </a:rPr>
              <a:t>Root Cause Analysis (Swiss Cheese Model)</a:t>
            </a:r>
          </a:p>
        </p:txBody>
      </p:sp>
      <p:grpSp>
        <p:nvGrpSpPr>
          <p:cNvPr id="15" name="Group 14">
            <a:extLst>
              <a:ext uri="{FF2B5EF4-FFF2-40B4-BE49-F238E27FC236}">
                <a16:creationId xmlns:a16="http://schemas.microsoft.com/office/drawing/2014/main" id="{422A6747-C8BE-FFE8-E88F-1C15728A7971}"/>
              </a:ext>
            </a:extLst>
          </p:cNvPr>
          <p:cNvGrpSpPr/>
          <p:nvPr/>
        </p:nvGrpSpPr>
        <p:grpSpPr>
          <a:xfrm>
            <a:off x="742950" y="5360211"/>
            <a:ext cx="5200649" cy="1102133"/>
            <a:chOff x="762000" y="4133850"/>
            <a:chExt cx="5200649" cy="1102133"/>
          </a:xfrm>
        </p:grpSpPr>
        <p:sp>
          <p:nvSpPr>
            <p:cNvPr id="7" name="TextBox 6"/>
            <p:cNvSpPr txBox="1"/>
            <p:nvPr/>
          </p:nvSpPr>
          <p:spPr>
            <a:xfrm>
              <a:off x="1489174" y="4629150"/>
              <a:ext cx="4473475" cy="606833"/>
            </a:xfrm>
            <a:prstGeom prst="rect">
              <a:avLst/>
            </a:prstGeom>
            <a:noFill/>
            <a:ln>
              <a:noFill/>
            </a:ln>
            <a:effectLst>
              <a:outerShdw>
                <a:srgbClr val="000000">
                  <a:alpha val="0"/>
                </a:srgbClr>
              </a:outerShdw>
            </a:effectLst>
          </p:spPr>
          <p:txBody>
            <a:bodyPr wrap="square" lIns="0" tIns="0" rIns="0" bIns="0">
              <a:spAutoFit/>
            </a:bodyPr>
            <a:lstStyle/>
            <a:p>
              <a:pPr>
                <a:lnSpc>
                  <a:spcPct val="130000"/>
                </a:lnSpc>
                <a:defRPr sz="1200" b="0" i="0">
                  <a:solidFill>
                    <a:srgbClr val="4B5563"/>
                  </a:solidFill>
                  <a:latin typeface="Poppins"/>
                </a:defRPr>
              </a:pPr>
              <a:r>
                <a:rPr lang="en-US" sz="1600" dirty="0">
                  <a:latin typeface="+mj-lt"/>
                </a:rPr>
                <a:t>Lack of systems for error detection and learning, letting failures persist (Reason, 2000).</a:t>
              </a:r>
              <a:endParaRPr sz="1600" b="0" i="0" dirty="0">
                <a:solidFill>
                  <a:srgbClr val="4B5563"/>
                </a:solidFill>
                <a:latin typeface="+mj-lt"/>
              </a:endParaRPr>
            </a:p>
          </p:txBody>
        </p:sp>
        <p:sp>
          <p:nvSpPr>
            <p:cNvPr id="10" name="TextBox 9"/>
            <p:cNvSpPr txBox="1"/>
            <p:nvPr/>
          </p:nvSpPr>
          <p:spPr>
            <a:xfrm>
              <a:off x="1489174" y="4210050"/>
              <a:ext cx="4473475" cy="290144"/>
            </a:xfrm>
            <a:prstGeom prst="rect">
              <a:avLst/>
            </a:prstGeom>
            <a:noFill/>
            <a:ln>
              <a:noFill/>
            </a:ln>
            <a:effectLst>
              <a:outerShdw>
                <a:srgbClr val="000000">
                  <a:alpha val="0"/>
                </a:srgbClr>
              </a:outerShdw>
            </a:effectLst>
          </p:spPr>
          <p:txBody>
            <a:bodyPr wrap="square" lIns="0" tIns="0" rIns="0" bIns="0">
              <a:spAutoFit/>
            </a:bodyPr>
            <a:lstStyle/>
            <a:p>
              <a:pPr>
                <a:lnSpc>
                  <a:spcPct val="106667"/>
                </a:lnSpc>
                <a:defRPr sz="1800" b="1" i="0">
                  <a:solidFill>
                    <a:srgbClr val="111827"/>
                  </a:solidFill>
                  <a:latin typeface="Poppins"/>
                </a:defRPr>
              </a:pPr>
              <a:r>
                <a:rPr sz="1900" b="1" i="0" dirty="0">
                  <a:solidFill>
                    <a:srgbClr val="111827"/>
                  </a:solidFill>
                  <a:latin typeface="+mj-lt"/>
                </a:rPr>
                <a:t>Latent Conditions &amp; Learning Gaps</a:t>
              </a:r>
            </a:p>
          </p:txBody>
        </p:sp>
        <p:sp>
          <p:nvSpPr>
            <p:cNvPr id="11" name="TextBox 10"/>
            <p:cNvSpPr txBox="1"/>
            <p:nvPr/>
          </p:nvSpPr>
          <p:spPr>
            <a:xfrm>
              <a:off x="762000" y="4133850"/>
              <a:ext cx="593824" cy="457200"/>
            </a:xfrm>
            <a:prstGeom prst="rect">
              <a:avLst/>
            </a:prstGeom>
            <a:noFill/>
            <a:ln>
              <a:noFill/>
            </a:ln>
            <a:effectLst>
              <a:outerShdw>
                <a:srgbClr val="000000">
                  <a:alpha val="0"/>
                </a:srgbClr>
              </a:outerShdw>
            </a:effectLst>
          </p:spPr>
          <p:txBody>
            <a:bodyPr wrap="square" lIns="0" tIns="0" rIns="0" bIns="0">
              <a:spAutoFit/>
            </a:bodyPr>
            <a:lstStyle/>
            <a:p>
              <a:pPr>
                <a:lnSpc>
                  <a:spcPct val="80000"/>
                </a:lnSpc>
                <a:defRPr sz="3600" b="1" i="0">
                  <a:solidFill>
                    <a:srgbClr val="111827"/>
                  </a:solidFill>
                  <a:latin typeface="Poppins"/>
                </a:defRPr>
              </a:pPr>
              <a:r>
                <a:rPr sz="3600" b="1" i="0">
                  <a:solidFill>
                    <a:srgbClr val="111827"/>
                  </a:solidFill>
                  <a:latin typeface="Poppins"/>
                </a:rPr>
                <a:t>03</a:t>
              </a:r>
            </a:p>
          </p:txBody>
        </p:sp>
      </p:grpSp>
      <p:grpSp>
        <p:nvGrpSpPr>
          <p:cNvPr id="18" name="Group 17">
            <a:extLst>
              <a:ext uri="{FF2B5EF4-FFF2-40B4-BE49-F238E27FC236}">
                <a16:creationId xmlns:a16="http://schemas.microsoft.com/office/drawing/2014/main" id="{000A6C6C-7D9C-6280-D1B3-7BE377FA1F29}"/>
              </a:ext>
            </a:extLst>
          </p:cNvPr>
          <p:cNvGrpSpPr/>
          <p:nvPr/>
        </p:nvGrpSpPr>
        <p:grpSpPr>
          <a:xfrm>
            <a:off x="742950" y="3610199"/>
            <a:ext cx="5200649" cy="1430556"/>
            <a:chOff x="6248400" y="2590800"/>
            <a:chExt cx="5200649" cy="1430556"/>
          </a:xfrm>
        </p:grpSpPr>
        <p:sp>
          <p:nvSpPr>
            <p:cNvPr id="6" name="TextBox 5"/>
            <p:cNvSpPr txBox="1"/>
            <p:nvPr/>
          </p:nvSpPr>
          <p:spPr>
            <a:xfrm>
              <a:off x="6960096" y="3086100"/>
              <a:ext cx="4488953" cy="935256"/>
            </a:xfrm>
            <a:prstGeom prst="rect">
              <a:avLst/>
            </a:prstGeom>
            <a:noFill/>
            <a:ln>
              <a:noFill/>
            </a:ln>
            <a:effectLst>
              <a:outerShdw>
                <a:srgbClr val="000000">
                  <a:alpha val="0"/>
                </a:srgbClr>
              </a:outerShdw>
            </a:effectLst>
          </p:spPr>
          <p:txBody>
            <a:bodyPr wrap="square" lIns="0" tIns="0" rIns="0" bIns="0">
              <a:spAutoFit/>
            </a:bodyPr>
            <a:lstStyle/>
            <a:p>
              <a:pPr>
                <a:lnSpc>
                  <a:spcPct val="130000"/>
                </a:lnSpc>
                <a:defRPr sz="1200" b="0" i="0">
                  <a:solidFill>
                    <a:srgbClr val="4B5563"/>
                  </a:solidFill>
                  <a:latin typeface="Poppins"/>
                </a:defRPr>
              </a:pPr>
              <a:r>
                <a:rPr lang="en-US" sz="1600" dirty="0">
                  <a:latin typeface="+mj-lt"/>
                </a:rPr>
                <a:t>Poor communication and training, plus practitioner overconfidence and limited surgical skills (Reason, 2000).</a:t>
              </a:r>
              <a:endParaRPr sz="1600" b="0" i="0" dirty="0">
                <a:solidFill>
                  <a:srgbClr val="4B5563"/>
                </a:solidFill>
                <a:latin typeface="+mj-lt"/>
              </a:endParaRPr>
            </a:p>
          </p:txBody>
        </p:sp>
        <p:sp>
          <p:nvSpPr>
            <p:cNvPr id="9" name="TextBox 8"/>
            <p:cNvSpPr txBox="1"/>
            <p:nvPr/>
          </p:nvSpPr>
          <p:spPr>
            <a:xfrm>
              <a:off x="6960096" y="2667000"/>
              <a:ext cx="4488953" cy="290144"/>
            </a:xfrm>
            <a:prstGeom prst="rect">
              <a:avLst/>
            </a:prstGeom>
            <a:noFill/>
            <a:ln>
              <a:noFill/>
            </a:ln>
            <a:effectLst>
              <a:outerShdw>
                <a:srgbClr val="000000">
                  <a:alpha val="0"/>
                </a:srgbClr>
              </a:outerShdw>
            </a:effectLst>
          </p:spPr>
          <p:txBody>
            <a:bodyPr wrap="square" lIns="0" tIns="0" rIns="0" bIns="0">
              <a:spAutoFit/>
            </a:bodyPr>
            <a:lstStyle/>
            <a:p>
              <a:pPr>
                <a:lnSpc>
                  <a:spcPct val="106667"/>
                </a:lnSpc>
                <a:defRPr sz="1800" b="1" i="0">
                  <a:solidFill>
                    <a:srgbClr val="111827"/>
                  </a:solidFill>
                  <a:latin typeface="Poppins"/>
                </a:defRPr>
              </a:pPr>
              <a:r>
                <a:rPr sz="1900" b="1" i="0" dirty="0">
                  <a:solidFill>
                    <a:srgbClr val="111827"/>
                  </a:solidFill>
                  <a:latin typeface="+mj-lt"/>
                </a:rPr>
                <a:t>Workplace &amp; Individual Deficiencies</a:t>
              </a:r>
            </a:p>
          </p:txBody>
        </p:sp>
        <p:sp>
          <p:nvSpPr>
            <p:cNvPr id="12" name="TextBox 11"/>
            <p:cNvSpPr txBox="1"/>
            <p:nvPr/>
          </p:nvSpPr>
          <p:spPr>
            <a:xfrm>
              <a:off x="6248400" y="2590800"/>
              <a:ext cx="578346" cy="457200"/>
            </a:xfrm>
            <a:prstGeom prst="rect">
              <a:avLst/>
            </a:prstGeom>
            <a:noFill/>
            <a:ln>
              <a:noFill/>
            </a:ln>
            <a:effectLst>
              <a:outerShdw>
                <a:srgbClr val="000000">
                  <a:alpha val="0"/>
                </a:srgbClr>
              </a:outerShdw>
            </a:effectLst>
          </p:spPr>
          <p:txBody>
            <a:bodyPr wrap="square" lIns="0" tIns="0" rIns="0" bIns="0">
              <a:spAutoFit/>
            </a:bodyPr>
            <a:lstStyle/>
            <a:p>
              <a:pPr>
                <a:lnSpc>
                  <a:spcPct val="80000"/>
                </a:lnSpc>
                <a:defRPr sz="3600" b="1" i="0">
                  <a:solidFill>
                    <a:srgbClr val="111827"/>
                  </a:solidFill>
                  <a:latin typeface="Poppins"/>
                </a:defRPr>
              </a:pPr>
              <a:r>
                <a:rPr sz="3600" b="1" i="0">
                  <a:solidFill>
                    <a:srgbClr val="111827"/>
                  </a:solidFill>
                  <a:latin typeface="Poppins"/>
                </a:rPr>
                <a:t>02</a:t>
              </a:r>
            </a:p>
          </p:txBody>
        </p:sp>
      </p:grpSp>
      <p:grpSp>
        <p:nvGrpSpPr>
          <p:cNvPr id="4" name="Group 3">
            <a:extLst>
              <a:ext uri="{FF2B5EF4-FFF2-40B4-BE49-F238E27FC236}">
                <a16:creationId xmlns:a16="http://schemas.microsoft.com/office/drawing/2014/main" id="{93820F35-C886-9F19-736C-568EE1045AEF}"/>
              </a:ext>
            </a:extLst>
          </p:cNvPr>
          <p:cNvGrpSpPr/>
          <p:nvPr/>
        </p:nvGrpSpPr>
        <p:grpSpPr>
          <a:xfrm>
            <a:off x="742951" y="2157806"/>
            <a:ext cx="5200649" cy="1102133"/>
            <a:chOff x="762000" y="2590800"/>
            <a:chExt cx="5200649" cy="1102133"/>
          </a:xfrm>
        </p:grpSpPr>
        <p:sp>
          <p:nvSpPr>
            <p:cNvPr id="5" name="TextBox 4"/>
            <p:cNvSpPr txBox="1"/>
            <p:nvPr/>
          </p:nvSpPr>
          <p:spPr>
            <a:xfrm>
              <a:off x="1384548" y="3086100"/>
              <a:ext cx="4578101" cy="606833"/>
            </a:xfrm>
            <a:prstGeom prst="rect">
              <a:avLst/>
            </a:prstGeom>
            <a:noFill/>
            <a:ln>
              <a:noFill/>
            </a:ln>
            <a:effectLst>
              <a:outerShdw>
                <a:srgbClr val="000000">
                  <a:alpha val="0"/>
                </a:srgbClr>
              </a:outerShdw>
            </a:effectLst>
          </p:spPr>
          <p:txBody>
            <a:bodyPr wrap="square" lIns="0" tIns="0" rIns="0" bIns="0">
              <a:spAutoFit/>
            </a:bodyPr>
            <a:lstStyle/>
            <a:p>
              <a:pPr>
                <a:lnSpc>
                  <a:spcPct val="130000"/>
                </a:lnSpc>
                <a:defRPr sz="1200" b="0" i="0">
                  <a:solidFill>
                    <a:srgbClr val="4B5563"/>
                  </a:solidFill>
                  <a:latin typeface="Poppins"/>
                </a:defRPr>
              </a:pPr>
              <a:r>
                <a:rPr lang="en-US" sz="1600" dirty="0">
                  <a:latin typeface="+mj-lt"/>
                </a:rPr>
                <a:t>Lack of clinical governance, leadership, and supervisory accountability (Reason, 2000).</a:t>
              </a:r>
              <a:endParaRPr sz="1600" b="0" i="0" dirty="0">
                <a:solidFill>
                  <a:srgbClr val="4B5563"/>
                </a:solidFill>
                <a:latin typeface="+mj-lt"/>
              </a:endParaRPr>
            </a:p>
          </p:txBody>
        </p:sp>
        <p:sp>
          <p:nvSpPr>
            <p:cNvPr id="8" name="TextBox 7"/>
            <p:cNvSpPr txBox="1"/>
            <p:nvPr/>
          </p:nvSpPr>
          <p:spPr>
            <a:xfrm>
              <a:off x="1384548" y="2667000"/>
              <a:ext cx="4578101" cy="290144"/>
            </a:xfrm>
            <a:prstGeom prst="rect">
              <a:avLst/>
            </a:prstGeom>
            <a:noFill/>
            <a:ln>
              <a:noFill/>
            </a:ln>
            <a:effectLst>
              <a:outerShdw>
                <a:srgbClr val="000000">
                  <a:alpha val="0"/>
                </a:srgbClr>
              </a:outerShdw>
            </a:effectLst>
          </p:spPr>
          <p:txBody>
            <a:bodyPr wrap="square" lIns="0" tIns="0" rIns="0" bIns="0">
              <a:spAutoFit/>
            </a:bodyPr>
            <a:lstStyle/>
            <a:p>
              <a:pPr>
                <a:lnSpc>
                  <a:spcPct val="106667"/>
                </a:lnSpc>
                <a:defRPr sz="1800" b="1" i="0">
                  <a:solidFill>
                    <a:srgbClr val="111827"/>
                  </a:solidFill>
                  <a:latin typeface="Poppins"/>
                </a:defRPr>
              </a:pPr>
              <a:r>
                <a:rPr lang="en-GB" sz="1900" b="1" i="0" dirty="0">
                  <a:solidFill>
                    <a:srgbClr val="111827"/>
                  </a:solidFill>
                  <a:latin typeface="+mj-lt"/>
                </a:rPr>
                <a:t>Organizational &amp; Supervisory Failures</a:t>
              </a:r>
              <a:endParaRPr sz="1900" b="1" i="0" dirty="0">
                <a:solidFill>
                  <a:srgbClr val="111827"/>
                </a:solidFill>
                <a:latin typeface="+mj-lt"/>
              </a:endParaRPr>
            </a:p>
          </p:txBody>
        </p:sp>
        <p:sp>
          <p:nvSpPr>
            <p:cNvPr id="13" name="TextBox 12"/>
            <p:cNvSpPr txBox="1"/>
            <p:nvPr/>
          </p:nvSpPr>
          <p:spPr>
            <a:xfrm>
              <a:off x="762000" y="2590800"/>
              <a:ext cx="489198" cy="457200"/>
            </a:xfrm>
            <a:prstGeom prst="rect">
              <a:avLst/>
            </a:prstGeom>
            <a:noFill/>
            <a:ln>
              <a:noFill/>
            </a:ln>
            <a:effectLst>
              <a:outerShdw>
                <a:srgbClr val="000000">
                  <a:alpha val="0"/>
                </a:srgbClr>
              </a:outerShdw>
            </a:effectLst>
          </p:spPr>
          <p:txBody>
            <a:bodyPr wrap="square" lIns="0" tIns="0" rIns="0" bIns="0">
              <a:spAutoFit/>
            </a:bodyPr>
            <a:lstStyle/>
            <a:p>
              <a:pPr>
                <a:lnSpc>
                  <a:spcPct val="80000"/>
                </a:lnSpc>
                <a:defRPr sz="3600" b="1" i="0">
                  <a:solidFill>
                    <a:srgbClr val="111827"/>
                  </a:solidFill>
                  <a:latin typeface="Poppins"/>
                </a:defRPr>
              </a:pPr>
              <a:r>
                <a:rPr sz="3600" b="1" i="0" dirty="0">
                  <a:solidFill>
                    <a:srgbClr val="111827"/>
                  </a:solidFill>
                  <a:latin typeface="Poppins"/>
                </a:rPr>
                <a:t>01</a:t>
              </a:r>
            </a:p>
          </p:txBody>
        </p:sp>
      </p:grpSp>
      <p:sp>
        <p:nvSpPr>
          <p:cNvPr id="14" name="Rounded Rectangle 13"/>
          <p:cNvSpPr/>
          <p:nvPr/>
        </p:nvSpPr>
        <p:spPr>
          <a:xfrm>
            <a:off x="762000" y="1752600"/>
            <a:ext cx="914400" cy="38100"/>
          </a:xfrm>
          <a:prstGeom prst="roundRect">
            <a:avLst>
              <a:gd name="adj" fmla="val 50000"/>
            </a:avLst>
          </a:prstGeom>
          <a:solidFill>
            <a:srgbClr val="9333EA"/>
          </a:solidFill>
          <a:ln>
            <a:noFill/>
          </a:ln>
          <a:effectLst>
            <a:outerShdw>
              <a:srgbClr val="000000">
                <a:alpha val="0"/>
              </a:srgbClr>
            </a:outerShdw>
          </a:effectLst>
        </p:spPr>
        <p:style>
          <a:lnRef idx="1">
            <a:schemeClr val="accent1"/>
          </a:lnRef>
          <a:fillRef idx="3">
            <a:schemeClr val="accent1"/>
          </a:fillRef>
          <a:effectRef idx="2">
            <a:schemeClr val="accent1"/>
          </a:effectRef>
          <a:fontRef idx="minor">
            <a:schemeClr val="lt1"/>
          </a:fontRef>
        </p:style>
        <p:txBody>
          <a:bodyPr wrap="square" lIns="0" tIns="0" rIns="0" bIns="0" rtlCol="0" anchor="ctr"/>
          <a:lstStyle/>
          <a:p>
            <a:pPr algn="ctr"/>
            <a:endParaRPr/>
          </a:p>
        </p:txBody>
      </p:sp>
      <p:pic>
        <p:nvPicPr>
          <p:cNvPr id="16" name="Picture 15" descr="A diagram of a safety accident&#10;&#10;AI-generated content may be incorrect.">
            <a:extLst>
              <a:ext uri="{FF2B5EF4-FFF2-40B4-BE49-F238E27FC236}">
                <a16:creationId xmlns:a16="http://schemas.microsoft.com/office/drawing/2014/main" id="{4F877DA3-0B57-4699-21EB-083877586B6E}"/>
              </a:ext>
            </a:extLst>
          </p:cNvPr>
          <p:cNvPicPr>
            <a:picLocks noChangeAspect="1"/>
          </p:cNvPicPr>
          <p:nvPr/>
        </p:nvPicPr>
        <p:blipFill>
          <a:blip r:embed="rId4"/>
          <a:stretch>
            <a:fillRect/>
          </a:stretch>
        </p:blipFill>
        <p:spPr>
          <a:xfrm>
            <a:off x="6248402" y="1588279"/>
            <a:ext cx="5105199" cy="4499816"/>
          </a:xfrm>
          <a:prstGeom prst="rect">
            <a:avLst/>
          </a:prstGeom>
        </p:spPr>
      </p:pic>
      <p:sp>
        <p:nvSpPr>
          <p:cNvPr id="19" name="TextBox 18">
            <a:extLst>
              <a:ext uri="{FF2B5EF4-FFF2-40B4-BE49-F238E27FC236}">
                <a16:creationId xmlns:a16="http://schemas.microsoft.com/office/drawing/2014/main" id="{D35513BA-D155-9415-6EFD-D6EBC94E3770}"/>
              </a:ext>
            </a:extLst>
          </p:cNvPr>
          <p:cNvSpPr txBox="1"/>
          <p:nvPr/>
        </p:nvSpPr>
        <p:spPr>
          <a:xfrm>
            <a:off x="7874000" y="5981700"/>
            <a:ext cx="3187700" cy="646331"/>
          </a:xfrm>
          <a:prstGeom prst="rect">
            <a:avLst/>
          </a:prstGeom>
          <a:noFill/>
        </p:spPr>
        <p:txBody>
          <a:bodyPr wrap="square" rtlCol="0">
            <a:spAutoFit/>
          </a:bodyPr>
          <a:lstStyle/>
          <a:p>
            <a:r>
              <a:rPr lang="en-US" b="1" dirty="0"/>
              <a:t>Figure: </a:t>
            </a:r>
            <a:r>
              <a:rPr lang="en-US" dirty="0"/>
              <a:t>Swiss Cheese Model (Reason, 2000)</a:t>
            </a:r>
            <a:endParaRPr lang="en-GB" b="1"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5" name="TextBox 4"/>
          <p:cNvSpPr txBox="1"/>
          <p:nvPr/>
        </p:nvSpPr>
        <p:spPr>
          <a:xfrm>
            <a:off x="5077252" y="291084"/>
            <a:ext cx="5628849" cy="1131079"/>
          </a:xfrm>
          <a:prstGeom prst="rect">
            <a:avLst/>
          </a:prstGeom>
          <a:noFill/>
          <a:ln>
            <a:noFill/>
          </a:ln>
          <a:effectLst>
            <a:outerShdw>
              <a:srgbClr val="000000">
                <a:alpha val="0"/>
              </a:srgbClr>
            </a:outerShdw>
          </a:effectLst>
        </p:spPr>
        <p:txBody>
          <a:bodyPr wrap="square" lIns="0" tIns="0" rIns="0" bIns="0">
            <a:spAutoFit/>
          </a:bodyPr>
          <a:lstStyle/>
          <a:p>
            <a:pPr algn="ctr">
              <a:lnSpc>
                <a:spcPct val="80000"/>
              </a:lnSpc>
              <a:defRPr sz="4500" b="1" i="0">
                <a:solidFill>
                  <a:srgbClr val="111827"/>
                </a:solidFill>
                <a:latin typeface="Poppins"/>
              </a:defRPr>
            </a:pPr>
            <a:r>
              <a:rPr sz="4500" b="1" i="0" dirty="0">
                <a:solidFill>
                  <a:srgbClr val="111827"/>
                </a:solidFill>
                <a:latin typeface="+mj-lt"/>
              </a:rPr>
              <a:t>Theoretical</a:t>
            </a:r>
            <a:r>
              <a:rPr lang="en-GB" sz="4500" b="1" i="0" dirty="0">
                <a:solidFill>
                  <a:srgbClr val="111827"/>
                </a:solidFill>
                <a:latin typeface="+mj-lt"/>
              </a:rPr>
              <a:t> </a:t>
            </a:r>
            <a:r>
              <a:rPr sz="4500" b="1" i="0" dirty="0">
                <a:solidFill>
                  <a:srgbClr val="111827"/>
                </a:solidFill>
                <a:latin typeface="+mj-lt"/>
              </a:rPr>
              <a:t>Framework</a:t>
            </a:r>
          </a:p>
        </p:txBody>
      </p:sp>
      <p:sp>
        <p:nvSpPr>
          <p:cNvPr id="6" name="Rounded Rectangle 5"/>
          <p:cNvSpPr/>
          <p:nvPr/>
        </p:nvSpPr>
        <p:spPr>
          <a:xfrm>
            <a:off x="6400800" y="1651054"/>
            <a:ext cx="762000" cy="38100"/>
          </a:xfrm>
          <a:prstGeom prst="roundRect">
            <a:avLst>
              <a:gd name="adj" fmla="val 50000"/>
            </a:avLst>
          </a:prstGeom>
          <a:solidFill>
            <a:srgbClr val="9333EA"/>
          </a:solidFill>
          <a:ln>
            <a:noFill/>
          </a:ln>
          <a:effectLst>
            <a:outerShdw>
              <a:srgbClr val="000000">
                <a:alpha val="0"/>
              </a:srgbClr>
            </a:outerShdw>
          </a:effectLst>
        </p:spPr>
        <p:style>
          <a:lnRef idx="1">
            <a:schemeClr val="accent1"/>
          </a:lnRef>
          <a:fillRef idx="3">
            <a:schemeClr val="accent1"/>
          </a:fillRef>
          <a:effectRef idx="2">
            <a:schemeClr val="accent1"/>
          </a:effectRef>
          <a:fontRef idx="minor">
            <a:schemeClr val="lt1"/>
          </a:fontRef>
        </p:style>
        <p:txBody>
          <a:bodyPr wrap="square" lIns="0" tIns="0" rIns="0" bIns="0" rtlCol="0" anchor="ctr"/>
          <a:lstStyle/>
          <a:p>
            <a:pPr algn="ctr"/>
            <a:endParaRPr/>
          </a:p>
        </p:txBody>
      </p:sp>
      <p:pic>
        <p:nvPicPr>
          <p:cNvPr id="8" name="Picture 7" descr="A diagram of process and process&#10;&#10;AI-generated content may be incorrect.">
            <a:extLst>
              <a:ext uri="{FF2B5EF4-FFF2-40B4-BE49-F238E27FC236}">
                <a16:creationId xmlns:a16="http://schemas.microsoft.com/office/drawing/2014/main" id="{0B8E02CE-44B1-151D-46CA-D112089B1E99}"/>
              </a:ext>
            </a:extLst>
          </p:cNvPr>
          <p:cNvPicPr>
            <a:picLocks noChangeAspect="1"/>
          </p:cNvPicPr>
          <p:nvPr/>
        </p:nvPicPr>
        <p:blipFill>
          <a:blip r:embed="rId3"/>
          <a:stretch>
            <a:fillRect/>
          </a:stretch>
        </p:blipFill>
        <p:spPr>
          <a:xfrm>
            <a:off x="162353" y="1319067"/>
            <a:ext cx="5628848" cy="2687955"/>
          </a:xfrm>
          <a:prstGeom prst="rect">
            <a:avLst/>
          </a:prstGeom>
        </p:spPr>
      </p:pic>
      <p:pic>
        <p:nvPicPr>
          <p:cNvPr id="9" name="Picture 8" descr="133d2ceb-686e-4c85-b1f5-801f5377758f.png">
            <a:extLst>
              <a:ext uri="{FF2B5EF4-FFF2-40B4-BE49-F238E27FC236}">
                <a16:creationId xmlns:a16="http://schemas.microsoft.com/office/drawing/2014/main" id="{0764F814-F208-9C68-0EED-B9F1F2C52A25}"/>
              </a:ext>
            </a:extLst>
          </p:cNvPr>
          <p:cNvPicPr>
            <a:picLocks noChangeAspect="1"/>
          </p:cNvPicPr>
          <p:nvPr/>
        </p:nvPicPr>
        <p:blipFill>
          <a:blip r:embed="rId4"/>
          <a:stretch>
            <a:fillRect/>
          </a:stretch>
        </p:blipFill>
        <p:spPr>
          <a:xfrm>
            <a:off x="0" y="6096000"/>
            <a:ext cx="12192000" cy="762000"/>
          </a:xfrm>
          <a:prstGeom prst="rect">
            <a:avLst/>
          </a:prstGeom>
        </p:spPr>
      </p:pic>
      <p:graphicFrame>
        <p:nvGraphicFramePr>
          <p:cNvPr id="11" name="TextBox 3">
            <a:extLst>
              <a:ext uri="{FF2B5EF4-FFF2-40B4-BE49-F238E27FC236}">
                <a16:creationId xmlns:a16="http://schemas.microsoft.com/office/drawing/2014/main" id="{B1251468-1675-3F1C-DFC1-C90100BC65B7}"/>
              </a:ext>
            </a:extLst>
          </p:cNvPr>
          <p:cNvGraphicFramePr/>
          <p:nvPr>
            <p:extLst>
              <p:ext uri="{D42A27DB-BD31-4B8C-83A1-F6EECF244321}">
                <p14:modId xmlns:p14="http://schemas.microsoft.com/office/powerpoint/2010/main" val="1999788522"/>
              </p:ext>
            </p:extLst>
          </p:nvPr>
        </p:nvGraphicFramePr>
        <p:xfrm>
          <a:off x="6400800" y="1918045"/>
          <a:ext cx="5048250" cy="420115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2" name="TextBox 1">
            <a:extLst>
              <a:ext uri="{FF2B5EF4-FFF2-40B4-BE49-F238E27FC236}">
                <a16:creationId xmlns:a16="http://schemas.microsoft.com/office/drawing/2014/main" id="{80166132-AFF4-C18E-1254-4D8927F58F02}"/>
              </a:ext>
            </a:extLst>
          </p:cNvPr>
          <p:cNvSpPr txBox="1"/>
          <p:nvPr/>
        </p:nvSpPr>
        <p:spPr>
          <a:xfrm>
            <a:off x="1527175" y="3986768"/>
            <a:ext cx="3708400" cy="646331"/>
          </a:xfrm>
          <a:prstGeom prst="rect">
            <a:avLst/>
          </a:prstGeom>
          <a:noFill/>
        </p:spPr>
        <p:txBody>
          <a:bodyPr wrap="square" rtlCol="0">
            <a:spAutoFit/>
          </a:bodyPr>
          <a:lstStyle/>
          <a:p>
            <a:r>
              <a:rPr lang="en-US" b="1" dirty="0"/>
              <a:t>Figure: </a:t>
            </a:r>
            <a:r>
              <a:rPr lang="en-US" dirty="0"/>
              <a:t>Donabedian Model (Donabedian, 1988)</a:t>
            </a:r>
            <a:endParaRPr lang="en-GB" b="1"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pic>
        <p:nvPicPr>
          <p:cNvPr id="2" name="Picture 1" descr="f1ee6d96-32ee-4d89-b9dd-e507e69889ec.png"/>
          <p:cNvPicPr>
            <a:picLocks noChangeAspect="1"/>
          </p:cNvPicPr>
          <p:nvPr/>
        </p:nvPicPr>
        <p:blipFill>
          <a:blip r:embed="rId3"/>
          <a:stretch>
            <a:fillRect/>
          </a:stretch>
        </p:blipFill>
        <p:spPr>
          <a:xfrm>
            <a:off x="762000" y="1333500"/>
            <a:ext cx="5029200" cy="5219700"/>
          </a:xfrm>
          <a:prstGeom prst="rect">
            <a:avLst/>
          </a:prstGeom>
        </p:spPr>
      </p:pic>
      <p:sp>
        <p:nvSpPr>
          <p:cNvPr id="3" name="TextBox 2"/>
          <p:cNvSpPr txBox="1"/>
          <p:nvPr/>
        </p:nvSpPr>
        <p:spPr>
          <a:xfrm>
            <a:off x="762000" y="457200"/>
            <a:ext cx="10687050" cy="571500"/>
          </a:xfrm>
          <a:prstGeom prst="rect">
            <a:avLst/>
          </a:prstGeom>
          <a:noFill/>
          <a:ln>
            <a:noFill/>
          </a:ln>
          <a:effectLst>
            <a:outerShdw>
              <a:srgbClr val="000000">
                <a:alpha val="0"/>
              </a:srgbClr>
            </a:outerShdw>
          </a:effectLst>
        </p:spPr>
        <p:txBody>
          <a:bodyPr wrap="square" lIns="0" tIns="0" rIns="0" bIns="0">
            <a:spAutoFit/>
          </a:bodyPr>
          <a:lstStyle/>
          <a:p>
            <a:pPr>
              <a:lnSpc>
                <a:spcPct val="80000"/>
              </a:lnSpc>
              <a:defRPr sz="4500" b="1" i="0">
                <a:solidFill>
                  <a:srgbClr val="111827"/>
                </a:solidFill>
                <a:latin typeface="Poppins"/>
              </a:defRPr>
            </a:pPr>
            <a:r>
              <a:rPr sz="4500" b="1" i="0" dirty="0">
                <a:solidFill>
                  <a:srgbClr val="111827"/>
                </a:solidFill>
                <a:latin typeface="+mj-lt"/>
              </a:rPr>
              <a:t>Policy and Governance Failures</a:t>
            </a:r>
          </a:p>
        </p:txBody>
      </p:sp>
      <p:sp>
        <p:nvSpPr>
          <p:cNvPr id="4" name="TextBox 3"/>
          <p:cNvSpPr txBox="1"/>
          <p:nvPr/>
        </p:nvSpPr>
        <p:spPr>
          <a:xfrm>
            <a:off x="6400800" y="1468361"/>
            <a:ext cx="5562600" cy="811056"/>
          </a:xfrm>
          <a:prstGeom prst="rect">
            <a:avLst/>
          </a:prstGeom>
          <a:noFill/>
          <a:ln>
            <a:noFill/>
          </a:ln>
          <a:effectLst>
            <a:outerShdw>
              <a:srgbClr val="000000">
                <a:alpha val="0"/>
              </a:srgbClr>
            </a:outerShdw>
          </a:effectLst>
        </p:spPr>
        <p:txBody>
          <a:bodyPr wrap="square" lIns="0" tIns="0" rIns="0" bIns="0">
            <a:spAutoFit/>
          </a:bodyPr>
          <a:lstStyle/>
          <a:p>
            <a:pPr>
              <a:lnSpc>
                <a:spcPct val="130000"/>
              </a:lnSpc>
              <a:defRPr sz="1350" b="0" i="0">
                <a:solidFill>
                  <a:srgbClr val="4B5563"/>
                </a:solidFill>
                <a:latin typeface="Poppins"/>
              </a:defRPr>
            </a:pPr>
            <a:r>
              <a:rPr lang="en-US" sz="1400" dirty="0">
                <a:latin typeface="+mj-lt"/>
              </a:rPr>
              <a:t>Before 1999, the NHS lacked formal clinical governance, mandatory audits, and transparent outcome reporting (Department of Health, 1998; Scally and Donaldson, 1998).</a:t>
            </a:r>
            <a:endParaRPr sz="1400" b="0" i="0" dirty="0">
              <a:solidFill>
                <a:srgbClr val="4B5563"/>
              </a:solidFill>
              <a:latin typeface="+mj-lt"/>
            </a:endParaRPr>
          </a:p>
        </p:txBody>
      </p:sp>
      <p:sp>
        <p:nvSpPr>
          <p:cNvPr id="5" name="TextBox 4"/>
          <p:cNvSpPr txBox="1"/>
          <p:nvPr/>
        </p:nvSpPr>
        <p:spPr>
          <a:xfrm>
            <a:off x="7010400" y="3303984"/>
            <a:ext cx="4438650" cy="493084"/>
          </a:xfrm>
          <a:prstGeom prst="rect">
            <a:avLst/>
          </a:prstGeom>
          <a:noFill/>
          <a:ln>
            <a:noFill/>
          </a:ln>
          <a:effectLst>
            <a:outerShdw>
              <a:srgbClr val="000000">
                <a:alpha val="0"/>
              </a:srgbClr>
            </a:outerShdw>
          </a:effectLst>
        </p:spPr>
        <p:txBody>
          <a:bodyPr wrap="square" lIns="0" tIns="0" rIns="0" bIns="0">
            <a:spAutoFit/>
          </a:bodyPr>
          <a:lstStyle/>
          <a:p>
            <a:pPr>
              <a:lnSpc>
                <a:spcPct val="130000"/>
              </a:lnSpc>
              <a:defRPr sz="1200" b="0" i="0">
                <a:solidFill>
                  <a:srgbClr val="4B5563"/>
                </a:solidFill>
                <a:latin typeface="Poppins"/>
              </a:defRPr>
            </a:pPr>
            <a:r>
              <a:rPr sz="1300" b="0" i="0" dirty="0">
                <a:solidFill>
                  <a:srgbClr val="4B5563"/>
                </a:solidFill>
                <a:latin typeface="+mj-lt"/>
              </a:rPr>
              <a:t>No formal NHS Clinical Governance Framework existed, leading to inconsistent quality standards.</a:t>
            </a:r>
          </a:p>
        </p:txBody>
      </p:sp>
      <p:sp>
        <p:nvSpPr>
          <p:cNvPr id="6" name="TextBox 5"/>
          <p:cNvSpPr txBox="1"/>
          <p:nvPr/>
        </p:nvSpPr>
        <p:spPr>
          <a:xfrm>
            <a:off x="7010400" y="4504134"/>
            <a:ext cx="4438650" cy="493084"/>
          </a:xfrm>
          <a:prstGeom prst="rect">
            <a:avLst/>
          </a:prstGeom>
          <a:noFill/>
          <a:ln>
            <a:noFill/>
          </a:ln>
          <a:effectLst>
            <a:outerShdw>
              <a:srgbClr val="000000">
                <a:alpha val="0"/>
              </a:srgbClr>
            </a:outerShdw>
          </a:effectLst>
        </p:spPr>
        <p:txBody>
          <a:bodyPr wrap="square" lIns="0" tIns="0" rIns="0" bIns="0">
            <a:spAutoFit/>
          </a:bodyPr>
          <a:lstStyle/>
          <a:p>
            <a:pPr>
              <a:lnSpc>
                <a:spcPct val="130000"/>
              </a:lnSpc>
              <a:defRPr sz="1200" b="0" i="0">
                <a:solidFill>
                  <a:srgbClr val="4B5563"/>
                </a:solidFill>
                <a:latin typeface="Poppins"/>
              </a:defRPr>
            </a:pPr>
            <a:r>
              <a:rPr sz="1300" b="0" i="0" dirty="0">
                <a:solidFill>
                  <a:srgbClr val="4B5563"/>
                </a:solidFill>
                <a:latin typeface="+mj-lt"/>
              </a:rPr>
              <a:t>Regional health authorities provided inadequate oversight with no national pediatric cardiac standards.</a:t>
            </a:r>
          </a:p>
        </p:txBody>
      </p:sp>
      <p:sp>
        <p:nvSpPr>
          <p:cNvPr id="7" name="TextBox 6"/>
          <p:cNvSpPr txBox="1"/>
          <p:nvPr/>
        </p:nvSpPr>
        <p:spPr>
          <a:xfrm>
            <a:off x="7010400" y="5704284"/>
            <a:ext cx="4438650" cy="493084"/>
          </a:xfrm>
          <a:prstGeom prst="rect">
            <a:avLst/>
          </a:prstGeom>
          <a:noFill/>
          <a:ln>
            <a:noFill/>
          </a:ln>
          <a:effectLst>
            <a:outerShdw>
              <a:srgbClr val="000000">
                <a:alpha val="0"/>
              </a:srgbClr>
            </a:outerShdw>
          </a:effectLst>
        </p:spPr>
        <p:txBody>
          <a:bodyPr wrap="square" lIns="0" tIns="0" rIns="0" bIns="0">
            <a:spAutoFit/>
          </a:bodyPr>
          <a:lstStyle/>
          <a:p>
            <a:pPr>
              <a:lnSpc>
                <a:spcPct val="130000"/>
              </a:lnSpc>
              <a:defRPr sz="1200" b="0" i="0">
                <a:solidFill>
                  <a:srgbClr val="4B5563"/>
                </a:solidFill>
                <a:latin typeface="Poppins"/>
              </a:defRPr>
            </a:pPr>
            <a:r>
              <a:rPr lang="en-US" sz="1300" b="0" i="0" dirty="0">
                <a:solidFill>
                  <a:srgbClr val="4B5563"/>
                </a:solidFill>
                <a:latin typeface="+mj-lt"/>
              </a:rPr>
              <a:t>The inquiry catalyzed the </a:t>
            </a:r>
            <a:r>
              <a:rPr lang="en-US" sz="1300" dirty="0">
                <a:solidFill>
                  <a:srgbClr val="4B5563"/>
                </a:solidFill>
                <a:latin typeface="+mj-lt"/>
              </a:rPr>
              <a:t>launch</a:t>
            </a:r>
            <a:r>
              <a:rPr lang="en-US" sz="1300" b="0" i="0" dirty="0">
                <a:solidFill>
                  <a:srgbClr val="4B5563"/>
                </a:solidFill>
                <a:latin typeface="+mj-lt"/>
              </a:rPr>
              <a:t> of NICE and Commission for Health Improvement in 1999.</a:t>
            </a:r>
            <a:endParaRPr sz="1300" b="0" i="0" dirty="0">
              <a:solidFill>
                <a:srgbClr val="4B5563"/>
              </a:solidFill>
              <a:latin typeface="+mj-lt"/>
            </a:endParaRPr>
          </a:p>
        </p:txBody>
      </p:sp>
      <p:sp>
        <p:nvSpPr>
          <p:cNvPr id="8" name="TextBox 7"/>
          <p:cNvSpPr txBox="1"/>
          <p:nvPr/>
        </p:nvSpPr>
        <p:spPr>
          <a:xfrm>
            <a:off x="6991350" y="2582726"/>
            <a:ext cx="4438650" cy="529312"/>
          </a:xfrm>
          <a:prstGeom prst="rect">
            <a:avLst/>
          </a:prstGeom>
          <a:noFill/>
          <a:ln>
            <a:noFill/>
          </a:ln>
          <a:effectLst>
            <a:outerShdw>
              <a:srgbClr val="000000">
                <a:alpha val="0"/>
              </a:srgbClr>
            </a:outerShdw>
          </a:effectLst>
        </p:spPr>
        <p:txBody>
          <a:bodyPr wrap="square" lIns="0" tIns="0" rIns="0" bIns="0">
            <a:spAutoFit/>
          </a:bodyPr>
          <a:lstStyle/>
          <a:p>
            <a:pPr>
              <a:lnSpc>
                <a:spcPct val="112000"/>
              </a:lnSpc>
              <a:defRPr sz="1500" b="0" i="0">
                <a:solidFill>
                  <a:srgbClr val="111827"/>
                </a:solidFill>
                <a:latin typeface="Poppins"/>
              </a:defRPr>
            </a:pPr>
            <a:r>
              <a:rPr sz="1600" b="1" i="0" dirty="0">
                <a:solidFill>
                  <a:srgbClr val="111827"/>
                </a:solidFill>
                <a:latin typeface="+mj-lt"/>
              </a:rPr>
              <a:t>Absence of </a:t>
            </a:r>
            <a:r>
              <a:rPr lang="en-GB" sz="1600" b="1" dirty="0">
                <a:latin typeface="+mj-lt"/>
              </a:rPr>
              <a:t>healthcare quality oversight</a:t>
            </a:r>
            <a:r>
              <a:rPr sz="1600" b="1" i="0" dirty="0">
                <a:solidFill>
                  <a:srgbClr val="111827"/>
                </a:solidFill>
                <a:latin typeface="+mj-lt"/>
              </a:rPr>
              <a:t> Framework</a:t>
            </a:r>
          </a:p>
        </p:txBody>
      </p:sp>
      <p:sp>
        <p:nvSpPr>
          <p:cNvPr id="9" name="TextBox 8"/>
          <p:cNvSpPr txBox="1"/>
          <p:nvPr/>
        </p:nvSpPr>
        <p:spPr>
          <a:xfrm>
            <a:off x="7010400" y="4027884"/>
            <a:ext cx="4438650" cy="253531"/>
          </a:xfrm>
          <a:prstGeom prst="rect">
            <a:avLst/>
          </a:prstGeom>
          <a:noFill/>
          <a:ln>
            <a:noFill/>
          </a:ln>
          <a:effectLst>
            <a:outerShdw>
              <a:srgbClr val="000000">
                <a:alpha val="0"/>
              </a:srgbClr>
            </a:outerShdw>
          </a:effectLst>
        </p:spPr>
        <p:txBody>
          <a:bodyPr wrap="square" lIns="0" tIns="0" rIns="0" bIns="0">
            <a:spAutoFit/>
          </a:bodyPr>
          <a:lstStyle/>
          <a:p>
            <a:pPr>
              <a:lnSpc>
                <a:spcPct val="112000"/>
              </a:lnSpc>
              <a:defRPr sz="1500" b="0" i="0">
                <a:solidFill>
                  <a:srgbClr val="111827"/>
                </a:solidFill>
                <a:latin typeface="Poppins"/>
              </a:defRPr>
            </a:pPr>
            <a:r>
              <a:rPr sz="1600" b="1" i="0" dirty="0">
                <a:solidFill>
                  <a:srgbClr val="111827"/>
                </a:solidFill>
                <a:latin typeface="+mj-lt"/>
              </a:rPr>
              <a:t>Weak Regulatory Oversight</a:t>
            </a:r>
          </a:p>
        </p:txBody>
      </p:sp>
      <p:sp>
        <p:nvSpPr>
          <p:cNvPr id="10" name="TextBox 9"/>
          <p:cNvSpPr txBox="1"/>
          <p:nvPr/>
        </p:nvSpPr>
        <p:spPr>
          <a:xfrm>
            <a:off x="7010400" y="5228034"/>
            <a:ext cx="4438650" cy="253531"/>
          </a:xfrm>
          <a:prstGeom prst="rect">
            <a:avLst/>
          </a:prstGeom>
          <a:noFill/>
          <a:ln>
            <a:noFill/>
          </a:ln>
          <a:effectLst>
            <a:outerShdw>
              <a:srgbClr val="000000">
                <a:alpha val="0"/>
              </a:srgbClr>
            </a:outerShdw>
          </a:effectLst>
        </p:spPr>
        <p:txBody>
          <a:bodyPr wrap="square" lIns="0" tIns="0" rIns="0" bIns="0">
            <a:spAutoFit/>
          </a:bodyPr>
          <a:lstStyle/>
          <a:p>
            <a:pPr>
              <a:lnSpc>
                <a:spcPct val="112000"/>
              </a:lnSpc>
              <a:defRPr sz="1500" b="0" i="0">
                <a:solidFill>
                  <a:srgbClr val="111827"/>
                </a:solidFill>
                <a:latin typeface="Poppins"/>
              </a:defRPr>
            </a:pPr>
            <a:r>
              <a:rPr sz="1600" b="1" i="0" dirty="0">
                <a:solidFill>
                  <a:srgbClr val="111827"/>
                </a:solidFill>
                <a:latin typeface="+mj-lt"/>
              </a:rPr>
              <a:t>Birth of NICE and CHI</a:t>
            </a:r>
          </a:p>
        </p:txBody>
      </p:sp>
      <p:sp>
        <p:nvSpPr>
          <p:cNvPr id="11" name="Rounded Rectangle 10"/>
          <p:cNvSpPr/>
          <p:nvPr/>
        </p:nvSpPr>
        <p:spPr>
          <a:xfrm>
            <a:off x="6400800" y="2536626"/>
            <a:ext cx="457200" cy="457200"/>
          </a:xfrm>
          <a:prstGeom prst="roundRect">
            <a:avLst>
              <a:gd name="adj" fmla="val 16666"/>
            </a:avLst>
          </a:prstGeom>
          <a:solidFill>
            <a:srgbClr val="9333EA"/>
          </a:solidFill>
          <a:ln>
            <a:noFill/>
          </a:ln>
          <a:effectLst>
            <a:outerShdw blurRad="57150" dist="38100" dir="5400000" rotWithShape="0">
              <a:srgbClr val="000000">
                <a:alpha val="10000"/>
              </a:srgbClr>
            </a:outerShdw>
          </a:effectLst>
        </p:spPr>
        <p:style>
          <a:lnRef idx="1">
            <a:schemeClr val="accent1"/>
          </a:lnRef>
          <a:fillRef idx="3">
            <a:schemeClr val="accent1"/>
          </a:fillRef>
          <a:effectRef idx="2">
            <a:schemeClr val="accent1"/>
          </a:effectRef>
          <a:fontRef idx="minor">
            <a:schemeClr val="lt1"/>
          </a:fontRef>
        </p:style>
        <p:txBody>
          <a:bodyPr wrap="square" lIns="0" tIns="0" rIns="0" bIns="0" rtlCol="0" anchor="ctr"/>
          <a:lstStyle/>
          <a:p>
            <a:pPr algn="ctr"/>
            <a:endParaRPr/>
          </a:p>
        </p:txBody>
      </p:sp>
      <p:sp>
        <p:nvSpPr>
          <p:cNvPr id="12" name="Rounded Rectangle 11"/>
          <p:cNvSpPr/>
          <p:nvPr/>
        </p:nvSpPr>
        <p:spPr>
          <a:xfrm>
            <a:off x="6400800" y="4027884"/>
            <a:ext cx="457200" cy="457200"/>
          </a:xfrm>
          <a:prstGeom prst="roundRect">
            <a:avLst>
              <a:gd name="adj" fmla="val 16666"/>
            </a:avLst>
          </a:prstGeom>
          <a:solidFill>
            <a:srgbClr val="9333EA"/>
          </a:solidFill>
          <a:ln>
            <a:noFill/>
          </a:ln>
          <a:effectLst>
            <a:outerShdw blurRad="57150" dist="38100" dir="5400000" rotWithShape="0">
              <a:srgbClr val="000000">
                <a:alpha val="10000"/>
              </a:srgbClr>
            </a:outerShdw>
          </a:effectLst>
        </p:spPr>
        <p:style>
          <a:lnRef idx="1">
            <a:schemeClr val="accent1"/>
          </a:lnRef>
          <a:fillRef idx="3">
            <a:schemeClr val="accent1"/>
          </a:fillRef>
          <a:effectRef idx="2">
            <a:schemeClr val="accent1"/>
          </a:effectRef>
          <a:fontRef idx="minor">
            <a:schemeClr val="lt1"/>
          </a:fontRef>
        </p:style>
        <p:txBody>
          <a:bodyPr wrap="square" lIns="0" tIns="0" rIns="0" bIns="0" rtlCol="0" anchor="ctr"/>
          <a:lstStyle/>
          <a:p>
            <a:pPr algn="ctr"/>
            <a:endParaRPr/>
          </a:p>
        </p:txBody>
      </p:sp>
      <p:sp>
        <p:nvSpPr>
          <p:cNvPr id="13" name="Rounded Rectangle 12"/>
          <p:cNvSpPr/>
          <p:nvPr/>
        </p:nvSpPr>
        <p:spPr>
          <a:xfrm>
            <a:off x="6400800" y="5228034"/>
            <a:ext cx="457200" cy="457200"/>
          </a:xfrm>
          <a:prstGeom prst="roundRect">
            <a:avLst>
              <a:gd name="adj" fmla="val 16666"/>
            </a:avLst>
          </a:prstGeom>
          <a:solidFill>
            <a:srgbClr val="9333EA"/>
          </a:solidFill>
          <a:ln>
            <a:noFill/>
          </a:ln>
          <a:effectLst>
            <a:outerShdw blurRad="57150" dist="38100" dir="5400000" rotWithShape="0">
              <a:srgbClr val="000000">
                <a:alpha val="10000"/>
              </a:srgbClr>
            </a:outerShdw>
          </a:effectLst>
        </p:spPr>
        <p:style>
          <a:lnRef idx="1">
            <a:schemeClr val="accent1"/>
          </a:lnRef>
          <a:fillRef idx="3">
            <a:schemeClr val="accent1"/>
          </a:fillRef>
          <a:effectRef idx="2">
            <a:schemeClr val="accent1"/>
          </a:effectRef>
          <a:fontRef idx="minor">
            <a:schemeClr val="lt1"/>
          </a:fontRef>
        </p:style>
        <p:txBody>
          <a:bodyPr wrap="square" lIns="0" tIns="0" rIns="0" bIns="0" rtlCol="0" anchor="ctr"/>
          <a:lstStyle/>
          <a:p>
            <a:pPr algn="ctr"/>
            <a:endParaRPr/>
          </a:p>
        </p:txBody>
      </p:sp>
      <p:pic>
        <p:nvPicPr>
          <p:cNvPr id="14" name="Picture 13" descr="b7096305-36f6-4720-b50a-2f3a87437f3d.png"/>
          <p:cNvPicPr>
            <a:picLocks noChangeAspect="1"/>
          </p:cNvPicPr>
          <p:nvPr/>
        </p:nvPicPr>
        <p:blipFill>
          <a:blip r:embed="rId4"/>
          <a:stretch>
            <a:fillRect/>
          </a:stretch>
        </p:blipFill>
        <p:spPr>
          <a:xfrm>
            <a:off x="5257800" y="2095500"/>
            <a:ext cx="228600" cy="228600"/>
          </a:xfrm>
          <a:prstGeom prst="rect">
            <a:avLst/>
          </a:prstGeom>
        </p:spPr>
      </p:pic>
      <p:pic>
        <p:nvPicPr>
          <p:cNvPr id="15" name="Picture 14" descr="7cb48fcc-feb7-4d8a-a7b4-17ec46785b24.png"/>
          <p:cNvPicPr>
            <a:picLocks noChangeAspect="1"/>
          </p:cNvPicPr>
          <p:nvPr/>
        </p:nvPicPr>
        <p:blipFill>
          <a:blip r:embed="rId5"/>
          <a:stretch>
            <a:fillRect/>
          </a:stretch>
        </p:blipFill>
        <p:spPr>
          <a:xfrm>
            <a:off x="6525895" y="2627788"/>
            <a:ext cx="228600" cy="228600"/>
          </a:xfrm>
          <a:prstGeom prst="rect">
            <a:avLst/>
          </a:prstGeom>
        </p:spPr>
      </p:pic>
      <p:pic>
        <p:nvPicPr>
          <p:cNvPr id="16" name="Picture 15" descr="4a9a502a-1619-448d-97bc-95c4aab96917.png"/>
          <p:cNvPicPr>
            <a:picLocks noChangeAspect="1"/>
          </p:cNvPicPr>
          <p:nvPr/>
        </p:nvPicPr>
        <p:blipFill>
          <a:blip r:embed="rId6"/>
          <a:stretch>
            <a:fillRect/>
          </a:stretch>
        </p:blipFill>
        <p:spPr>
          <a:xfrm>
            <a:off x="6515100" y="4145012"/>
            <a:ext cx="228600" cy="228600"/>
          </a:xfrm>
          <a:prstGeom prst="rect">
            <a:avLst/>
          </a:prstGeom>
        </p:spPr>
      </p:pic>
      <p:pic>
        <p:nvPicPr>
          <p:cNvPr id="17" name="Picture 16" descr="687eb3e1-56b0-4176-8776-6b30675fa231.png"/>
          <p:cNvPicPr>
            <a:picLocks noChangeAspect="1"/>
          </p:cNvPicPr>
          <p:nvPr/>
        </p:nvPicPr>
        <p:blipFill>
          <a:blip r:embed="rId7"/>
          <a:stretch>
            <a:fillRect/>
          </a:stretch>
        </p:blipFill>
        <p:spPr>
          <a:xfrm>
            <a:off x="6515100" y="5345162"/>
            <a:ext cx="228600" cy="228600"/>
          </a:xfrm>
          <a:prstGeom prst="rect">
            <a:avLst/>
          </a:prstGeom>
        </p:spPr>
      </p:pic>
      <p:sp>
        <p:nvSpPr>
          <p:cNvPr id="18" name="Rounded Rectangle 17"/>
          <p:cNvSpPr/>
          <p:nvPr/>
        </p:nvSpPr>
        <p:spPr>
          <a:xfrm>
            <a:off x="7010400" y="3170634"/>
            <a:ext cx="457200" cy="19050"/>
          </a:xfrm>
          <a:prstGeom prst="roundRect">
            <a:avLst>
              <a:gd name="adj" fmla="val 100000"/>
            </a:avLst>
          </a:prstGeom>
          <a:solidFill>
            <a:srgbClr val="9333EA"/>
          </a:solidFill>
          <a:ln>
            <a:noFill/>
          </a:ln>
          <a:effectLst>
            <a:outerShdw>
              <a:srgbClr val="000000">
                <a:alpha val="0"/>
              </a:srgbClr>
            </a:outerShdw>
          </a:effectLst>
        </p:spPr>
        <p:style>
          <a:lnRef idx="1">
            <a:schemeClr val="accent1"/>
          </a:lnRef>
          <a:fillRef idx="3">
            <a:schemeClr val="accent1"/>
          </a:fillRef>
          <a:effectRef idx="2">
            <a:schemeClr val="accent1"/>
          </a:effectRef>
          <a:fontRef idx="minor">
            <a:schemeClr val="lt1"/>
          </a:fontRef>
        </p:style>
        <p:txBody>
          <a:bodyPr wrap="square" lIns="0" tIns="0" rIns="0" bIns="0" rtlCol="0" anchor="ctr"/>
          <a:lstStyle/>
          <a:p>
            <a:pPr algn="ctr"/>
            <a:endParaRPr/>
          </a:p>
        </p:txBody>
      </p:sp>
      <p:sp>
        <p:nvSpPr>
          <p:cNvPr id="19" name="Rounded Rectangle 18"/>
          <p:cNvSpPr/>
          <p:nvPr/>
        </p:nvSpPr>
        <p:spPr>
          <a:xfrm>
            <a:off x="7010400" y="4370784"/>
            <a:ext cx="457200" cy="19050"/>
          </a:xfrm>
          <a:prstGeom prst="roundRect">
            <a:avLst>
              <a:gd name="adj" fmla="val 100000"/>
            </a:avLst>
          </a:prstGeom>
          <a:solidFill>
            <a:srgbClr val="9333EA"/>
          </a:solidFill>
          <a:ln>
            <a:noFill/>
          </a:ln>
          <a:effectLst>
            <a:outerShdw>
              <a:srgbClr val="000000">
                <a:alpha val="0"/>
              </a:srgbClr>
            </a:outerShdw>
          </a:effectLst>
        </p:spPr>
        <p:style>
          <a:lnRef idx="1">
            <a:schemeClr val="accent1"/>
          </a:lnRef>
          <a:fillRef idx="3">
            <a:schemeClr val="accent1"/>
          </a:fillRef>
          <a:effectRef idx="2">
            <a:schemeClr val="accent1"/>
          </a:effectRef>
          <a:fontRef idx="minor">
            <a:schemeClr val="lt1"/>
          </a:fontRef>
        </p:style>
        <p:txBody>
          <a:bodyPr wrap="square" lIns="0" tIns="0" rIns="0" bIns="0" rtlCol="0" anchor="ctr"/>
          <a:lstStyle/>
          <a:p>
            <a:pPr algn="ctr"/>
            <a:endParaRPr/>
          </a:p>
        </p:txBody>
      </p:sp>
      <p:sp>
        <p:nvSpPr>
          <p:cNvPr id="20" name="Rounded Rectangle 19"/>
          <p:cNvSpPr/>
          <p:nvPr/>
        </p:nvSpPr>
        <p:spPr>
          <a:xfrm>
            <a:off x="7010400" y="5570934"/>
            <a:ext cx="457200" cy="19050"/>
          </a:xfrm>
          <a:prstGeom prst="roundRect">
            <a:avLst>
              <a:gd name="adj" fmla="val 100000"/>
            </a:avLst>
          </a:prstGeom>
          <a:solidFill>
            <a:srgbClr val="9333EA"/>
          </a:solidFill>
          <a:ln>
            <a:noFill/>
          </a:ln>
          <a:effectLst>
            <a:outerShdw>
              <a:srgbClr val="000000">
                <a:alpha val="0"/>
              </a:srgbClr>
            </a:outerShdw>
          </a:effectLst>
        </p:spPr>
        <p:style>
          <a:lnRef idx="1">
            <a:schemeClr val="accent1"/>
          </a:lnRef>
          <a:fillRef idx="3">
            <a:schemeClr val="accent1"/>
          </a:fillRef>
          <a:effectRef idx="2">
            <a:schemeClr val="accent1"/>
          </a:effectRef>
          <a:fontRef idx="minor">
            <a:schemeClr val="lt1"/>
          </a:fontRef>
        </p:style>
        <p:txBody>
          <a:bodyPr wrap="square" lIns="0" tIns="0" rIns="0" bIns="0" rtlCol="0" anchor="ctr"/>
          <a:lstStyle/>
          <a:p>
            <a:pPr algn="ctr"/>
            <a:endParaRPr/>
          </a:p>
        </p:txBody>
      </p:sp>
      <p:sp>
        <p:nvSpPr>
          <p:cNvPr id="21" name="Rounded Rectangle 20"/>
          <p:cNvSpPr/>
          <p:nvPr/>
        </p:nvSpPr>
        <p:spPr>
          <a:xfrm>
            <a:off x="1143000" y="2419350"/>
            <a:ext cx="4267200" cy="3048000"/>
          </a:xfrm>
          <a:prstGeom prst="roundRect">
            <a:avLst>
              <a:gd name="adj" fmla="val 5000"/>
            </a:avLst>
          </a:prstGeom>
          <a:solidFill>
            <a:srgbClr val="FFFFFF"/>
          </a:solidFill>
          <a:ln>
            <a:noFill/>
          </a:ln>
          <a:effectLst>
            <a:outerShdw blurRad="142875" dist="95250" dir="5400000" rotWithShape="0">
              <a:srgbClr val="000000">
                <a:alpha val="10000"/>
              </a:srgbClr>
            </a:outerShdw>
          </a:effectLst>
        </p:spPr>
        <p:style>
          <a:lnRef idx="1">
            <a:schemeClr val="accent1"/>
          </a:lnRef>
          <a:fillRef idx="3">
            <a:schemeClr val="accent1"/>
          </a:fillRef>
          <a:effectRef idx="2">
            <a:schemeClr val="accent1"/>
          </a:effectRef>
          <a:fontRef idx="minor">
            <a:schemeClr val="lt1"/>
          </a:fontRef>
        </p:style>
        <p:txBody>
          <a:bodyPr wrap="square" lIns="0" tIns="0" rIns="0" bIns="0" rtlCol="0" anchor="ctr"/>
          <a:lstStyle/>
          <a:p>
            <a:pPr algn="ctr"/>
            <a:endParaRPr/>
          </a:p>
        </p:txBody>
      </p:sp>
      <p:pic>
        <p:nvPicPr>
          <p:cNvPr id="22" name="Picture 21" descr="33f1a40e-14e9-4a32-8d89-28b9229ac2fb.png"/>
          <p:cNvPicPr>
            <a:picLocks noChangeAspect="1"/>
          </p:cNvPicPr>
          <p:nvPr/>
        </p:nvPicPr>
        <p:blipFill>
          <a:blip r:embed="rId8"/>
          <a:stretch>
            <a:fillRect/>
          </a:stretch>
        </p:blipFill>
        <p:spPr>
          <a:xfrm>
            <a:off x="1143000" y="2419350"/>
            <a:ext cx="4267200" cy="3048000"/>
          </a:xfrm>
          <a:prstGeom prst="rect">
            <a:avLst/>
          </a:prstGeom>
        </p:spPr>
      </p:pic>
      <p:pic>
        <p:nvPicPr>
          <p:cNvPr id="23" name="Picture 22" descr="133d2ceb-686e-4c85-b1f5-801f5377758f.png">
            <a:extLst>
              <a:ext uri="{FF2B5EF4-FFF2-40B4-BE49-F238E27FC236}">
                <a16:creationId xmlns:a16="http://schemas.microsoft.com/office/drawing/2014/main" id="{DDE29550-1CAD-1AF7-7E46-6D30675DA49B}"/>
              </a:ext>
            </a:extLst>
          </p:cNvPr>
          <p:cNvPicPr>
            <a:picLocks noChangeAspect="1"/>
          </p:cNvPicPr>
          <p:nvPr/>
        </p:nvPicPr>
        <p:blipFill>
          <a:blip r:embed="rId9"/>
          <a:stretch>
            <a:fillRect/>
          </a:stretch>
        </p:blipFill>
        <p:spPr>
          <a:xfrm>
            <a:off x="0" y="6096000"/>
            <a:ext cx="12192000" cy="762000"/>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pic>
        <p:nvPicPr>
          <p:cNvPr id="2" name="Picture 1" descr="4237cc2c-d96c-427c-979b-bf08ea757bb2.png"/>
          <p:cNvPicPr>
            <a:picLocks noChangeAspect="1"/>
          </p:cNvPicPr>
          <p:nvPr/>
        </p:nvPicPr>
        <p:blipFill>
          <a:blip r:embed="rId3"/>
          <a:stretch>
            <a:fillRect/>
          </a:stretch>
        </p:blipFill>
        <p:spPr>
          <a:xfrm>
            <a:off x="0" y="0"/>
            <a:ext cx="1219200" cy="6858000"/>
          </a:xfrm>
          <a:prstGeom prst="rect">
            <a:avLst/>
          </a:prstGeom>
        </p:spPr>
      </p:pic>
      <p:pic>
        <p:nvPicPr>
          <p:cNvPr id="3" name="Picture 2" descr="1b54dbf1-681d-4ade-aee1-bab843f6ae94.png"/>
          <p:cNvPicPr>
            <a:picLocks noChangeAspect="1"/>
          </p:cNvPicPr>
          <p:nvPr/>
        </p:nvPicPr>
        <p:blipFill>
          <a:blip r:embed="rId4"/>
          <a:stretch>
            <a:fillRect/>
          </a:stretch>
        </p:blipFill>
        <p:spPr>
          <a:xfrm>
            <a:off x="0" y="5638800"/>
            <a:ext cx="1828800" cy="1219200"/>
          </a:xfrm>
          <a:prstGeom prst="rect">
            <a:avLst/>
          </a:prstGeom>
        </p:spPr>
      </p:pic>
      <p:sp>
        <p:nvSpPr>
          <p:cNvPr id="4" name="Rounded Rectangle 3"/>
          <p:cNvSpPr/>
          <p:nvPr/>
        </p:nvSpPr>
        <p:spPr>
          <a:xfrm>
            <a:off x="7772400" y="1981200"/>
            <a:ext cx="3657600" cy="3048000"/>
          </a:xfrm>
          <a:prstGeom prst="roundRect">
            <a:avLst>
              <a:gd name="adj" fmla="val 5000"/>
            </a:avLst>
          </a:prstGeom>
          <a:solidFill>
            <a:srgbClr val="FFFFFF"/>
          </a:solidFill>
          <a:ln>
            <a:noFill/>
          </a:ln>
          <a:effectLst>
            <a:outerShdw blurRad="142875" dist="95250" dir="5400000" rotWithShape="0">
              <a:srgbClr val="000000">
                <a:alpha val="10000"/>
              </a:srgbClr>
            </a:outerShdw>
          </a:effectLst>
        </p:spPr>
        <p:style>
          <a:lnRef idx="1">
            <a:schemeClr val="accent1"/>
          </a:lnRef>
          <a:fillRef idx="3">
            <a:schemeClr val="accent1"/>
          </a:fillRef>
          <a:effectRef idx="2">
            <a:schemeClr val="accent1"/>
          </a:effectRef>
          <a:fontRef idx="minor">
            <a:schemeClr val="lt1"/>
          </a:fontRef>
        </p:style>
        <p:txBody>
          <a:bodyPr wrap="square" lIns="0" tIns="0" rIns="0" bIns="0" rtlCol="0" anchor="ctr"/>
          <a:lstStyle/>
          <a:p>
            <a:pPr algn="ctr"/>
            <a:endParaRPr/>
          </a:p>
        </p:txBody>
      </p:sp>
      <p:pic>
        <p:nvPicPr>
          <p:cNvPr id="5" name="Picture 4" descr="5b4153ff-8727-4628-965d-b9fe7098ad74.png"/>
          <p:cNvPicPr>
            <a:picLocks noChangeAspect="1"/>
          </p:cNvPicPr>
          <p:nvPr/>
        </p:nvPicPr>
        <p:blipFill>
          <a:blip r:embed="rId5"/>
          <a:stretch>
            <a:fillRect/>
          </a:stretch>
        </p:blipFill>
        <p:spPr>
          <a:xfrm>
            <a:off x="7772400" y="1981200"/>
            <a:ext cx="3657600" cy="3048000"/>
          </a:xfrm>
          <a:prstGeom prst="rect">
            <a:avLst/>
          </a:prstGeom>
        </p:spPr>
      </p:pic>
      <p:sp>
        <p:nvSpPr>
          <p:cNvPr id="6" name="TextBox 5"/>
          <p:cNvSpPr txBox="1"/>
          <p:nvPr/>
        </p:nvSpPr>
        <p:spPr>
          <a:xfrm>
            <a:off x="762000" y="457200"/>
            <a:ext cx="6724650" cy="1131079"/>
          </a:xfrm>
          <a:prstGeom prst="rect">
            <a:avLst/>
          </a:prstGeom>
          <a:noFill/>
          <a:ln>
            <a:noFill/>
          </a:ln>
          <a:effectLst>
            <a:outerShdw>
              <a:srgbClr val="000000">
                <a:alpha val="0"/>
              </a:srgbClr>
            </a:outerShdw>
          </a:effectLst>
        </p:spPr>
        <p:txBody>
          <a:bodyPr wrap="square" lIns="0" tIns="0" rIns="0" bIns="0">
            <a:spAutoFit/>
          </a:bodyPr>
          <a:lstStyle/>
          <a:p>
            <a:pPr>
              <a:lnSpc>
                <a:spcPct val="80000"/>
              </a:lnSpc>
              <a:defRPr sz="5400" b="1" i="0">
                <a:solidFill>
                  <a:srgbClr val="111827"/>
                </a:solidFill>
                <a:latin typeface="Poppins"/>
              </a:defRPr>
            </a:pPr>
            <a:r>
              <a:rPr sz="4500" b="1" i="0" dirty="0">
                <a:solidFill>
                  <a:srgbClr val="111827"/>
                </a:solidFill>
                <a:latin typeface="+mj-lt"/>
              </a:rPr>
              <a:t>Quality Assurance Lessons</a:t>
            </a:r>
          </a:p>
        </p:txBody>
      </p:sp>
      <p:sp>
        <p:nvSpPr>
          <p:cNvPr id="7" name="TextBox 6"/>
          <p:cNvSpPr txBox="1"/>
          <p:nvPr/>
        </p:nvSpPr>
        <p:spPr>
          <a:xfrm>
            <a:off x="4991100" y="2993231"/>
            <a:ext cx="2343150" cy="1273297"/>
          </a:xfrm>
          <a:prstGeom prst="rect">
            <a:avLst/>
          </a:prstGeom>
          <a:noFill/>
          <a:ln>
            <a:noFill/>
          </a:ln>
          <a:effectLst>
            <a:outerShdw>
              <a:srgbClr val="000000">
                <a:alpha val="0"/>
              </a:srgbClr>
            </a:outerShdw>
          </a:effectLst>
        </p:spPr>
        <p:txBody>
          <a:bodyPr wrap="square" lIns="0" tIns="0" rIns="0" bIns="0">
            <a:spAutoFit/>
          </a:bodyPr>
          <a:lstStyle/>
          <a:p>
            <a:pPr>
              <a:lnSpc>
                <a:spcPct val="130000"/>
              </a:lnSpc>
              <a:defRPr sz="1050" b="0" i="0">
                <a:solidFill>
                  <a:srgbClr val="4B5563"/>
                </a:solidFill>
                <a:latin typeface="Poppins"/>
              </a:defRPr>
            </a:pPr>
            <a:r>
              <a:rPr sz="1300" b="0" i="0" dirty="0">
                <a:solidFill>
                  <a:srgbClr val="4B5563"/>
                </a:solidFill>
                <a:latin typeface="+mj-lt"/>
              </a:rPr>
              <a:t>Regular </a:t>
            </a:r>
            <a:r>
              <a:rPr sz="1300" b="1" i="0" dirty="0">
                <a:solidFill>
                  <a:srgbClr val="4B5563"/>
                </a:solidFill>
                <a:latin typeface="+mj-lt"/>
              </a:rPr>
              <a:t>data review</a:t>
            </a:r>
            <a:r>
              <a:rPr sz="1300" b="0" i="0" dirty="0">
                <a:solidFill>
                  <a:srgbClr val="4B5563"/>
                </a:solidFill>
                <a:latin typeface="+mj-lt"/>
              </a:rPr>
              <a:t> combined with incident reporting and reflection drives ongoing improvement and professional development.</a:t>
            </a:r>
          </a:p>
        </p:txBody>
      </p:sp>
      <p:sp>
        <p:nvSpPr>
          <p:cNvPr id="9" name="TextBox 8"/>
          <p:cNvSpPr txBox="1"/>
          <p:nvPr/>
        </p:nvSpPr>
        <p:spPr>
          <a:xfrm>
            <a:off x="1524000" y="2993231"/>
            <a:ext cx="2343150" cy="1533368"/>
          </a:xfrm>
          <a:prstGeom prst="rect">
            <a:avLst/>
          </a:prstGeom>
          <a:noFill/>
          <a:ln>
            <a:noFill/>
          </a:ln>
          <a:effectLst>
            <a:outerShdw>
              <a:srgbClr val="000000">
                <a:alpha val="0"/>
              </a:srgbClr>
            </a:outerShdw>
          </a:effectLst>
        </p:spPr>
        <p:txBody>
          <a:bodyPr wrap="square" lIns="0" tIns="0" rIns="0" bIns="0">
            <a:spAutoFit/>
          </a:bodyPr>
          <a:lstStyle/>
          <a:p>
            <a:pPr>
              <a:lnSpc>
                <a:spcPct val="130000"/>
              </a:lnSpc>
              <a:defRPr sz="1050" b="0" i="0">
                <a:solidFill>
                  <a:srgbClr val="4B5563"/>
                </a:solidFill>
                <a:latin typeface="Poppins"/>
              </a:defRPr>
            </a:pPr>
            <a:r>
              <a:rPr lang="en-US" sz="1300" dirty="0">
                <a:latin typeface="+mj-lt"/>
              </a:rPr>
              <a:t>Clinicians are responsible for upholding quality standards and ensuring patient safety in practice (NHS England, 2013; Care Quality Commission, 2020).</a:t>
            </a:r>
            <a:endParaRPr sz="1300" b="0" i="0" dirty="0">
              <a:solidFill>
                <a:srgbClr val="4B5563"/>
              </a:solidFill>
              <a:latin typeface="+mj-lt"/>
            </a:endParaRPr>
          </a:p>
        </p:txBody>
      </p:sp>
      <p:sp>
        <p:nvSpPr>
          <p:cNvPr id="10" name="TextBox 9"/>
          <p:cNvSpPr txBox="1"/>
          <p:nvPr/>
        </p:nvSpPr>
        <p:spPr>
          <a:xfrm>
            <a:off x="1524000" y="2421731"/>
            <a:ext cx="2343150" cy="529312"/>
          </a:xfrm>
          <a:prstGeom prst="rect">
            <a:avLst/>
          </a:prstGeom>
          <a:noFill/>
          <a:ln>
            <a:noFill/>
          </a:ln>
          <a:effectLst>
            <a:outerShdw>
              <a:srgbClr val="000000">
                <a:alpha val="0"/>
              </a:srgbClr>
            </a:outerShdw>
          </a:effectLst>
        </p:spPr>
        <p:txBody>
          <a:bodyPr wrap="square" lIns="0" tIns="0" rIns="0" bIns="0">
            <a:spAutoFit/>
          </a:bodyPr>
          <a:lstStyle/>
          <a:p>
            <a:pPr>
              <a:lnSpc>
                <a:spcPct val="112000"/>
              </a:lnSpc>
              <a:defRPr sz="1500" b="0" i="0">
                <a:solidFill>
                  <a:srgbClr val="111827"/>
                </a:solidFill>
                <a:latin typeface="Poppins"/>
              </a:defRPr>
            </a:pPr>
            <a:r>
              <a:rPr sz="1600" b="1" i="0" dirty="0">
                <a:solidFill>
                  <a:srgbClr val="111827"/>
                </a:solidFill>
                <a:latin typeface="+mj-lt"/>
              </a:rPr>
              <a:t>Clinical Governance &amp; Accountability</a:t>
            </a:r>
          </a:p>
        </p:txBody>
      </p:sp>
      <p:sp>
        <p:nvSpPr>
          <p:cNvPr id="11" name="TextBox 10"/>
          <p:cNvSpPr txBox="1"/>
          <p:nvPr/>
        </p:nvSpPr>
        <p:spPr>
          <a:xfrm>
            <a:off x="4991100" y="2421731"/>
            <a:ext cx="2343150" cy="529312"/>
          </a:xfrm>
          <a:prstGeom prst="rect">
            <a:avLst/>
          </a:prstGeom>
          <a:noFill/>
          <a:ln>
            <a:noFill/>
          </a:ln>
          <a:effectLst>
            <a:outerShdw>
              <a:srgbClr val="000000">
                <a:alpha val="0"/>
              </a:srgbClr>
            </a:outerShdw>
          </a:effectLst>
        </p:spPr>
        <p:txBody>
          <a:bodyPr wrap="square" lIns="0" tIns="0" rIns="0" bIns="0">
            <a:spAutoFit/>
          </a:bodyPr>
          <a:lstStyle/>
          <a:p>
            <a:pPr>
              <a:lnSpc>
                <a:spcPct val="112000"/>
              </a:lnSpc>
              <a:defRPr sz="1500" b="0" i="0">
                <a:solidFill>
                  <a:srgbClr val="111827"/>
                </a:solidFill>
                <a:latin typeface="Poppins"/>
              </a:defRPr>
            </a:pPr>
            <a:r>
              <a:rPr sz="1600" b="1" i="0" dirty="0">
                <a:solidFill>
                  <a:srgbClr val="111827"/>
                </a:solidFill>
                <a:latin typeface="+mj-lt"/>
              </a:rPr>
              <a:t>Continuous Audit &amp; Learning Culture</a:t>
            </a:r>
          </a:p>
        </p:txBody>
      </p:sp>
      <p:sp>
        <p:nvSpPr>
          <p:cNvPr id="13" name="Rounded Rectangle 12"/>
          <p:cNvSpPr/>
          <p:nvPr/>
        </p:nvSpPr>
        <p:spPr>
          <a:xfrm>
            <a:off x="914400" y="2421731"/>
            <a:ext cx="457200" cy="457200"/>
          </a:xfrm>
          <a:prstGeom prst="roundRect">
            <a:avLst>
              <a:gd name="adj" fmla="val 50000"/>
            </a:avLst>
          </a:prstGeom>
          <a:solidFill>
            <a:srgbClr val="9333EA"/>
          </a:solidFill>
          <a:ln>
            <a:noFill/>
          </a:ln>
          <a:effectLst>
            <a:outerShdw>
              <a:srgbClr val="000000">
                <a:alpha val="0"/>
              </a:srgbClr>
            </a:outerShdw>
          </a:effectLst>
        </p:spPr>
        <p:style>
          <a:lnRef idx="1">
            <a:schemeClr val="accent1"/>
          </a:lnRef>
          <a:fillRef idx="3">
            <a:schemeClr val="accent1"/>
          </a:fillRef>
          <a:effectRef idx="2">
            <a:schemeClr val="accent1"/>
          </a:effectRef>
          <a:fontRef idx="minor">
            <a:schemeClr val="lt1"/>
          </a:fontRef>
        </p:style>
        <p:txBody>
          <a:bodyPr wrap="square" lIns="0" tIns="0" rIns="0" bIns="0" rtlCol="0" anchor="ctr"/>
          <a:lstStyle/>
          <a:p>
            <a:pPr algn="ctr"/>
            <a:endParaRPr/>
          </a:p>
        </p:txBody>
      </p:sp>
      <p:sp>
        <p:nvSpPr>
          <p:cNvPr id="14" name="Rounded Rectangle 13"/>
          <p:cNvSpPr/>
          <p:nvPr/>
        </p:nvSpPr>
        <p:spPr>
          <a:xfrm>
            <a:off x="4381500" y="2421731"/>
            <a:ext cx="457200" cy="457200"/>
          </a:xfrm>
          <a:prstGeom prst="roundRect">
            <a:avLst>
              <a:gd name="adj" fmla="val 50000"/>
            </a:avLst>
          </a:prstGeom>
          <a:solidFill>
            <a:srgbClr val="9333EA"/>
          </a:solidFill>
          <a:ln>
            <a:noFill/>
          </a:ln>
          <a:effectLst>
            <a:outerShdw>
              <a:srgbClr val="000000">
                <a:alpha val="0"/>
              </a:srgbClr>
            </a:outerShdw>
          </a:effectLst>
        </p:spPr>
        <p:style>
          <a:lnRef idx="1">
            <a:schemeClr val="accent1"/>
          </a:lnRef>
          <a:fillRef idx="3">
            <a:schemeClr val="accent1"/>
          </a:fillRef>
          <a:effectRef idx="2">
            <a:schemeClr val="accent1"/>
          </a:effectRef>
          <a:fontRef idx="minor">
            <a:schemeClr val="lt1"/>
          </a:fontRef>
        </p:style>
        <p:txBody>
          <a:bodyPr wrap="square" lIns="0" tIns="0" rIns="0" bIns="0" rtlCol="0" anchor="ctr"/>
          <a:lstStyle/>
          <a:p>
            <a:pPr algn="ctr"/>
            <a:endParaRPr/>
          </a:p>
        </p:txBody>
      </p:sp>
      <p:pic>
        <p:nvPicPr>
          <p:cNvPr id="16" name="Picture 15" descr="84cee999-c6f6-40e1-ba01-7c87d22e0ce1.png"/>
          <p:cNvPicPr>
            <a:picLocks noChangeAspect="1"/>
          </p:cNvPicPr>
          <p:nvPr/>
        </p:nvPicPr>
        <p:blipFill>
          <a:blip r:embed="rId6"/>
          <a:stretch>
            <a:fillRect/>
          </a:stretch>
        </p:blipFill>
        <p:spPr>
          <a:xfrm>
            <a:off x="8077200" y="1066800"/>
            <a:ext cx="762000" cy="190500"/>
          </a:xfrm>
          <a:prstGeom prst="rect">
            <a:avLst/>
          </a:prstGeom>
        </p:spPr>
      </p:pic>
      <p:pic>
        <p:nvPicPr>
          <p:cNvPr id="17" name="Picture 16" descr="ff3da8c1-2299-43cc-a703-4c1f080259e7.png"/>
          <p:cNvPicPr>
            <a:picLocks noChangeAspect="1"/>
          </p:cNvPicPr>
          <p:nvPr/>
        </p:nvPicPr>
        <p:blipFill>
          <a:blip r:embed="rId7"/>
          <a:stretch>
            <a:fillRect/>
          </a:stretch>
        </p:blipFill>
        <p:spPr>
          <a:xfrm>
            <a:off x="10820400" y="762000"/>
            <a:ext cx="304800" cy="304800"/>
          </a:xfrm>
          <a:prstGeom prst="rect">
            <a:avLst/>
          </a:prstGeom>
        </p:spPr>
      </p:pic>
      <p:pic>
        <p:nvPicPr>
          <p:cNvPr id="18" name="Picture 17" descr="9fac2ee2-0398-4470-994f-51d99214f4e1.png"/>
          <p:cNvPicPr>
            <a:picLocks noChangeAspect="1"/>
          </p:cNvPicPr>
          <p:nvPr/>
        </p:nvPicPr>
        <p:blipFill>
          <a:blip r:embed="rId8"/>
          <a:stretch>
            <a:fillRect/>
          </a:stretch>
        </p:blipFill>
        <p:spPr>
          <a:xfrm>
            <a:off x="1028700" y="2538858"/>
            <a:ext cx="228600" cy="228600"/>
          </a:xfrm>
          <a:prstGeom prst="rect">
            <a:avLst/>
          </a:prstGeom>
        </p:spPr>
      </p:pic>
      <p:pic>
        <p:nvPicPr>
          <p:cNvPr id="19" name="Picture 18" descr="1195ba9b-64cc-43ec-b6cd-bd37a19125e8.png"/>
          <p:cNvPicPr>
            <a:picLocks noChangeAspect="1"/>
          </p:cNvPicPr>
          <p:nvPr/>
        </p:nvPicPr>
        <p:blipFill>
          <a:blip r:embed="rId9"/>
          <a:stretch>
            <a:fillRect/>
          </a:stretch>
        </p:blipFill>
        <p:spPr>
          <a:xfrm>
            <a:off x="4495800" y="2538858"/>
            <a:ext cx="228600" cy="228600"/>
          </a:xfrm>
          <a:prstGeom prst="rect">
            <a:avLst/>
          </a:prstGeom>
        </p:spPr>
      </p:pic>
      <p:grpSp>
        <p:nvGrpSpPr>
          <p:cNvPr id="23" name="Group 22">
            <a:extLst>
              <a:ext uri="{FF2B5EF4-FFF2-40B4-BE49-F238E27FC236}">
                <a16:creationId xmlns:a16="http://schemas.microsoft.com/office/drawing/2014/main" id="{2CF8AB26-1629-F956-493B-84B57B444B20}"/>
              </a:ext>
            </a:extLst>
          </p:cNvPr>
          <p:cNvGrpSpPr/>
          <p:nvPr/>
        </p:nvGrpSpPr>
        <p:grpSpPr>
          <a:xfrm>
            <a:off x="914400" y="4793281"/>
            <a:ext cx="2952750" cy="1844797"/>
            <a:chOff x="914400" y="4610100"/>
            <a:chExt cx="2952750" cy="1844797"/>
          </a:xfrm>
        </p:grpSpPr>
        <p:sp>
          <p:nvSpPr>
            <p:cNvPr id="8" name="TextBox 7"/>
            <p:cNvSpPr txBox="1"/>
            <p:nvPr/>
          </p:nvSpPr>
          <p:spPr>
            <a:xfrm>
              <a:off x="1524000" y="5181600"/>
              <a:ext cx="2343150" cy="1273297"/>
            </a:xfrm>
            <a:prstGeom prst="rect">
              <a:avLst/>
            </a:prstGeom>
            <a:noFill/>
            <a:ln>
              <a:noFill/>
            </a:ln>
            <a:effectLst>
              <a:outerShdw>
                <a:srgbClr val="000000">
                  <a:alpha val="0"/>
                </a:srgbClr>
              </a:outerShdw>
            </a:effectLst>
          </p:spPr>
          <p:txBody>
            <a:bodyPr wrap="square" lIns="0" tIns="0" rIns="0" bIns="0">
              <a:spAutoFit/>
            </a:bodyPr>
            <a:lstStyle/>
            <a:p>
              <a:pPr>
                <a:lnSpc>
                  <a:spcPct val="130000"/>
                </a:lnSpc>
                <a:defRPr sz="1050" b="0" i="0">
                  <a:solidFill>
                    <a:srgbClr val="4B5563"/>
                  </a:solidFill>
                  <a:latin typeface="Poppins"/>
                </a:defRPr>
              </a:pPr>
              <a:r>
                <a:rPr sz="1300" b="1" i="0" dirty="0">
                  <a:solidFill>
                    <a:srgbClr val="4B5563"/>
                  </a:solidFill>
                  <a:latin typeface="+mj-lt"/>
                </a:rPr>
                <a:t>Evidence-based management</a:t>
              </a:r>
              <a:r>
                <a:rPr sz="1300" b="0" i="0" dirty="0">
                  <a:solidFill>
                    <a:srgbClr val="4B5563"/>
                  </a:solidFill>
                  <a:latin typeface="+mj-lt"/>
                </a:rPr>
                <a:t> and incorporating the patient voice are central to effective service redesign and quality assurance.</a:t>
              </a:r>
            </a:p>
          </p:txBody>
        </p:sp>
        <p:sp>
          <p:nvSpPr>
            <p:cNvPr id="12" name="TextBox 11"/>
            <p:cNvSpPr txBox="1"/>
            <p:nvPr/>
          </p:nvSpPr>
          <p:spPr>
            <a:xfrm>
              <a:off x="1524000" y="4610100"/>
              <a:ext cx="2343150" cy="529312"/>
            </a:xfrm>
            <a:prstGeom prst="rect">
              <a:avLst/>
            </a:prstGeom>
            <a:noFill/>
            <a:ln>
              <a:noFill/>
            </a:ln>
            <a:effectLst>
              <a:outerShdw>
                <a:srgbClr val="000000">
                  <a:alpha val="0"/>
                </a:srgbClr>
              </a:outerShdw>
            </a:effectLst>
          </p:spPr>
          <p:txBody>
            <a:bodyPr wrap="square" lIns="0" tIns="0" rIns="0" bIns="0">
              <a:spAutoFit/>
            </a:bodyPr>
            <a:lstStyle/>
            <a:p>
              <a:pPr>
                <a:lnSpc>
                  <a:spcPct val="112000"/>
                </a:lnSpc>
                <a:defRPr sz="1500" b="0" i="0">
                  <a:solidFill>
                    <a:srgbClr val="111827"/>
                  </a:solidFill>
                  <a:latin typeface="Poppins"/>
                </a:defRPr>
              </a:pPr>
              <a:r>
                <a:rPr sz="1600" b="1" i="0" dirty="0">
                  <a:solidFill>
                    <a:srgbClr val="111827"/>
                  </a:solidFill>
                  <a:latin typeface="+mj-lt"/>
                </a:rPr>
                <a:t>Leadership &amp; Patient-Centered Care</a:t>
              </a:r>
            </a:p>
          </p:txBody>
        </p:sp>
        <p:sp>
          <p:nvSpPr>
            <p:cNvPr id="15" name="Rounded Rectangle 14"/>
            <p:cNvSpPr/>
            <p:nvPr/>
          </p:nvSpPr>
          <p:spPr>
            <a:xfrm>
              <a:off x="914400" y="4610100"/>
              <a:ext cx="457200" cy="457200"/>
            </a:xfrm>
            <a:prstGeom prst="roundRect">
              <a:avLst>
                <a:gd name="adj" fmla="val 50000"/>
              </a:avLst>
            </a:prstGeom>
            <a:solidFill>
              <a:srgbClr val="9333EA"/>
            </a:solidFill>
            <a:ln>
              <a:noFill/>
            </a:ln>
            <a:effectLst>
              <a:outerShdw>
                <a:srgbClr val="000000">
                  <a:alpha val="0"/>
                </a:srgbClr>
              </a:outerShdw>
            </a:effectLst>
          </p:spPr>
          <p:style>
            <a:lnRef idx="1">
              <a:schemeClr val="accent1"/>
            </a:lnRef>
            <a:fillRef idx="3">
              <a:schemeClr val="accent1"/>
            </a:fillRef>
            <a:effectRef idx="2">
              <a:schemeClr val="accent1"/>
            </a:effectRef>
            <a:fontRef idx="minor">
              <a:schemeClr val="lt1"/>
            </a:fontRef>
          </p:style>
          <p:txBody>
            <a:bodyPr wrap="square" lIns="0" tIns="0" rIns="0" bIns="0" rtlCol="0" anchor="ctr"/>
            <a:lstStyle/>
            <a:p>
              <a:pPr algn="ctr"/>
              <a:endParaRPr/>
            </a:p>
          </p:txBody>
        </p:sp>
        <p:pic>
          <p:nvPicPr>
            <p:cNvPr id="20" name="Picture 19" descr="257ced65-4a70-4606-8f6f-9105647d1f74.png"/>
            <p:cNvPicPr>
              <a:picLocks noChangeAspect="1"/>
            </p:cNvPicPr>
            <p:nvPr/>
          </p:nvPicPr>
          <p:blipFill>
            <a:blip r:embed="rId10"/>
            <a:stretch>
              <a:fillRect/>
            </a:stretch>
          </p:blipFill>
          <p:spPr>
            <a:xfrm>
              <a:off x="1028700" y="4727227"/>
              <a:ext cx="228600" cy="228600"/>
            </a:xfrm>
            <a:prstGeom prst="rect">
              <a:avLst/>
            </a:prstGeom>
          </p:spPr>
        </p:pic>
      </p:grpSp>
      <p:pic>
        <p:nvPicPr>
          <p:cNvPr id="21" name="Picture 20" descr="133d2ceb-686e-4c85-b1f5-801f5377758f.png">
            <a:extLst>
              <a:ext uri="{FF2B5EF4-FFF2-40B4-BE49-F238E27FC236}">
                <a16:creationId xmlns:a16="http://schemas.microsoft.com/office/drawing/2014/main" id="{D522B086-1F2B-B240-6267-9FA84BCDC78A}"/>
              </a:ext>
            </a:extLst>
          </p:cNvPr>
          <p:cNvPicPr>
            <a:picLocks noChangeAspect="1"/>
          </p:cNvPicPr>
          <p:nvPr/>
        </p:nvPicPr>
        <p:blipFill>
          <a:blip r:embed="rId11"/>
          <a:stretch>
            <a:fillRect/>
          </a:stretch>
        </p:blipFill>
        <p:spPr>
          <a:xfrm>
            <a:off x="0" y="6096000"/>
            <a:ext cx="12192000" cy="762000"/>
          </a:xfrm>
          <a:prstGeom prst="rect">
            <a:avLst/>
          </a:prstGeom>
        </p:spPr>
      </p:pic>
      <p:pic>
        <p:nvPicPr>
          <p:cNvPr id="22" name="Picture 21" descr="f1ee6d96-32ee-4d89-b9dd-e507e69889ec.png">
            <a:extLst>
              <a:ext uri="{FF2B5EF4-FFF2-40B4-BE49-F238E27FC236}">
                <a16:creationId xmlns:a16="http://schemas.microsoft.com/office/drawing/2014/main" id="{DD1526C9-EB9A-E7D7-D4F1-431330B1556A}"/>
              </a:ext>
            </a:extLst>
          </p:cNvPr>
          <p:cNvPicPr>
            <a:picLocks noChangeAspect="1"/>
          </p:cNvPicPr>
          <p:nvPr/>
        </p:nvPicPr>
        <p:blipFill>
          <a:blip r:embed="rId12"/>
          <a:stretch>
            <a:fillRect/>
          </a:stretch>
        </p:blipFill>
        <p:spPr>
          <a:xfrm>
            <a:off x="7600950" y="1588279"/>
            <a:ext cx="4591050" cy="4050522"/>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a:extLst>
            <a:ext uri="{FF2B5EF4-FFF2-40B4-BE49-F238E27FC236}">
              <a16:creationId xmlns:a16="http://schemas.microsoft.com/office/drawing/2014/main" id="{9F12301F-AF0C-2BC0-FBA5-6301B5D1F03A}"/>
            </a:ext>
          </a:extLst>
        </p:cNvPr>
        <p:cNvGrpSpPr/>
        <p:nvPr/>
      </p:nvGrpSpPr>
      <p:grpSpPr>
        <a:xfrm>
          <a:off x="0" y="0"/>
          <a:ext cx="0" cy="0"/>
          <a:chOff x="0" y="0"/>
          <a:chExt cx="0" cy="0"/>
        </a:xfrm>
      </p:grpSpPr>
      <p:pic>
        <p:nvPicPr>
          <p:cNvPr id="4" name="Picture 3" descr="f1ee6d96-32ee-4d89-b9dd-e507e69889ec.png">
            <a:extLst>
              <a:ext uri="{FF2B5EF4-FFF2-40B4-BE49-F238E27FC236}">
                <a16:creationId xmlns:a16="http://schemas.microsoft.com/office/drawing/2014/main" id="{10F7E497-6FBC-0784-AF00-0666831331BD}"/>
              </a:ext>
            </a:extLst>
          </p:cNvPr>
          <p:cNvPicPr>
            <a:picLocks noChangeAspect="1"/>
          </p:cNvPicPr>
          <p:nvPr/>
        </p:nvPicPr>
        <p:blipFill>
          <a:blip r:embed="rId3"/>
          <a:stretch>
            <a:fillRect/>
          </a:stretch>
        </p:blipFill>
        <p:spPr>
          <a:xfrm>
            <a:off x="6248402" y="1257300"/>
            <a:ext cx="6032498" cy="3924300"/>
          </a:xfrm>
          <a:prstGeom prst="rect">
            <a:avLst/>
          </a:prstGeom>
        </p:spPr>
      </p:pic>
      <p:pic>
        <p:nvPicPr>
          <p:cNvPr id="2" name="Picture 1" descr="4237cc2c-d96c-427c-979b-bf08ea757bb2.png">
            <a:extLst>
              <a:ext uri="{FF2B5EF4-FFF2-40B4-BE49-F238E27FC236}">
                <a16:creationId xmlns:a16="http://schemas.microsoft.com/office/drawing/2014/main" id="{5F55731C-E6FF-7DBE-546D-CD7A342A92EE}"/>
              </a:ext>
            </a:extLst>
          </p:cNvPr>
          <p:cNvPicPr>
            <a:picLocks noChangeAspect="1"/>
          </p:cNvPicPr>
          <p:nvPr/>
        </p:nvPicPr>
        <p:blipFill>
          <a:blip r:embed="rId4"/>
          <a:stretch>
            <a:fillRect/>
          </a:stretch>
        </p:blipFill>
        <p:spPr>
          <a:xfrm>
            <a:off x="0" y="0"/>
            <a:ext cx="1219200" cy="6858000"/>
          </a:xfrm>
          <a:prstGeom prst="rect">
            <a:avLst/>
          </a:prstGeom>
        </p:spPr>
      </p:pic>
      <p:pic>
        <p:nvPicPr>
          <p:cNvPr id="3" name="Picture 2" descr="1b54dbf1-681d-4ade-aee1-bab843f6ae94.png">
            <a:extLst>
              <a:ext uri="{FF2B5EF4-FFF2-40B4-BE49-F238E27FC236}">
                <a16:creationId xmlns:a16="http://schemas.microsoft.com/office/drawing/2014/main" id="{FC76D5F2-1C9C-30E3-4486-746CC12A94B8}"/>
              </a:ext>
            </a:extLst>
          </p:cNvPr>
          <p:cNvPicPr>
            <a:picLocks noChangeAspect="1"/>
          </p:cNvPicPr>
          <p:nvPr/>
        </p:nvPicPr>
        <p:blipFill>
          <a:blip r:embed="rId5"/>
          <a:stretch>
            <a:fillRect/>
          </a:stretch>
        </p:blipFill>
        <p:spPr>
          <a:xfrm>
            <a:off x="0" y="5638800"/>
            <a:ext cx="1828800" cy="1219200"/>
          </a:xfrm>
          <a:prstGeom prst="rect">
            <a:avLst/>
          </a:prstGeom>
        </p:spPr>
      </p:pic>
      <p:sp>
        <p:nvSpPr>
          <p:cNvPr id="6" name="TextBox 5">
            <a:extLst>
              <a:ext uri="{FF2B5EF4-FFF2-40B4-BE49-F238E27FC236}">
                <a16:creationId xmlns:a16="http://schemas.microsoft.com/office/drawing/2014/main" id="{D05D342B-0A6B-401F-5CB6-F8583986F577}"/>
              </a:ext>
            </a:extLst>
          </p:cNvPr>
          <p:cNvSpPr txBox="1"/>
          <p:nvPr/>
        </p:nvSpPr>
        <p:spPr>
          <a:xfrm>
            <a:off x="761999" y="457200"/>
            <a:ext cx="8077201" cy="1107996"/>
          </a:xfrm>
          <a:prstGeom prst="rect">
            <a:avLst/>
          </a:prstGeom>
          <a:noFill/>
          <a:ln>
            <a:noFill/>
          </a:ln>
          <a:effectLst>
            <a:outerShdw>
              <a:srgbClr val="000000">
                <a:alpha val="0"/>
              </a:srgbClr>
            </a:outerShdw>
          </a:effectLst>
        </p:spPr>
        <p:txBody>
          <a:bodyPr wrap="square" lIns="0" tIns="0" rIns="0" bIns="0">
            <a:spAutoFit/>
          </a:bodyPr>
          <a:lstStyle/>
          <a:p>
            <a:pPr>
              <a:lnSpc>
                <a:spcPct val="80000"/>
              </a:lnSpc>
              <a:defRPr sz="5400" b="1" i="0">
                <a:solidFill>
                  <a:srgbClr val="111827"/>
                </a:solidFill>
                <a:latin typeface="Poppins"/>
              </a:defRPr>
            </a:pPr>
            <a:r>
              <a:rPr lang="en-GB" sz="4500" b="1" dirty="0">
                <a:latin typeface="+mj-lt"/>
              </a:rPr>
              <a:t>Leadership Strategies + Lewin’s Model</a:t>
            </a:r>
            <a:endParaRPr sz="4500" b="1" i="0" dirty="0">
              <a:solidFill>
                <a:srgbClr val="111827"/>
              </a:solidFill>
              <a:latin typeface="+mj-lt"/>
            </a:endParaRPr>
          </a:p>
        </p:txBody>
      </p:sp>
      <p:sp>
        <p:nvSpPr>
          <p:cNvPr id="8" name="TextBox 7">
            <a:extLst>
              <a:ext uri="{FF2B5EF4-FFF2-40B4-BE49-F238E27FC236}">
                <a16:creationId xmlns:a16="http://schemas.microsoft.com/office/drawing/2014/main" id="{A2E98878-9A7D-094D-5D17-4D55993F45B9}"/>
              </a:ext>
            </a:extLst>
          </p:cNvPr>
          <p:cNvSpPr txBox="1"/>
          <p:nvPr/>
        </p:nvSpPr>
        <p:spPr>
          <a:xfrm>
            <a:off x="1371599" y="5181600"/>
            <a:ext cx="7628021" cy="1186992"/>
          </a:xfrm>
          <a:prstGeom prst="rect">
            <a:avLst/>
          </a:prstGeom>
          <a:noFill/>
          <a:ln>
            <a:noFill/>
          </a:ln>
          <a:effectLst>
            <a:outerShdw>
              <a:srgbClr val="000000">
                <a:alpha val="0"/>
              </a:srgbClr>
            </a:outerShdw>
          </a:effectLst>
        </p:spPr>
        <p:txBody>
          <a:bodyPr wrap="square" lIns="0" tIns="0" rIns="0" bIns="0">
            <a:spAutoFit/>
          </a:bodyPr>
          <a:lstStyle/>
          <a:p>
            <a:pPr>
              <a:lnSpc>
                <a:spcPct val="130000"/>
              </a:lnSpc>
              <a:defRPr sz="1050" b="0" i="0">
                <a:solidFill>
                  <a:srgbClr val="4B5563"/>
                </a:solidFill>
                <a:latin typeface="Poppins"/>
              </a:defRPr>
            </a:pPr>
            <a:r>
              <a:rPr lang="en-GB" sz="1500" b="1" i="0" dirty="0">
                <a:solidFill>
                  <a:srgbClr val="4B5563"/>
                </a:solidFill>
                <a:latin typeface="+mj-lt"/>
              </a:rPr>
              <a:t>Unfreeze: </a:t>
            </a:r>
            <a:r>
              <a:rPr lang="en-US" sz="1500" dirty="0">
                <a:latin typeface="+mj-lt"/>
              </a:rPr>
              <a:t>Highlight risks and need for change </a:t>
            </a:r>
            <a:r>
              <a:rPr lang="en-GB" sz="1500" b="0" i="0" dirty="0">
                <a:solidFill>
                  <a:srgbClr val="4B5563"/>
                </a:solidFill>
                <a:latin typeface="+mj-lt"/>
              </a:rPr>
              <a:t>(Lewin, 1951).</a:t>
            </a:r>
          </a:p>
          <a:p>
            <a:pPr>
              <a:lnSpc>
                <a:spcPct val="130000"/>
              </a:lnSpc>
              <a:defRPr sz="1050" b="0" i="0">
                <a:solidFill>
                  <a:srgbClr val="4B5563"/>
                </a:solidFill>
                <a:latin typeface="Poppins"/>
              </a:defRPr>
            </a:pPr>
            <a:r>
              <a:rPr lang="en-GB" sz="1500" b="1" dirty="0">
                <a:solidFill>
                  <a:srgbClr val="4B5563"/>
                </a:solidFill>
                <a:latin typeface="+mj-lt"/>
              </a:rPr>
              <a:t>Change: </a:t>
            </a:r>
            <a:r>
              <a:rPr lang="en-US" sz="1500" dirty="0">
                <a:latin typeface="+mj-lt"/>
              </a:rPr>
              <a:t>Introduce improved communication and processes </a:t>
            </a:r>
            <a:r>
              <a:rPr lang="en-GB" sz="1500" dirty="0">
                <a:solidFill>
                  <a:srgbClr val="4B5563"/>
                </a:solidFill>
                <a:latin typeface="+mj-lt"/>
              </a:rPr>
              <a:t>(Cummings &amp; Worley, 2015)</a:t>
            </a:r>
            <a:endParaRPr lang="en-GB" sz="1500" b="1" dirty="0">
              <a:solidFill>
                <a:srgbClr val="4B5563"/>
              </a:solidFill>
              <a:latin typeface="+mj-lt"/>
            </a:endParaRPr>
          </a:p>
          <a:p>
            <a:pPr>
              <a:lnSpc>
                <a:spcPct val="130000"/>
              </a:lnSpc>
              <a:defRPr sz="1050" b="0" i="0">
                <a:solidFill>
                  <a:srgbClr val="4B5563"/>
                </a:solidFill>
                <a:latin typeface="Poppins"/>
              </a:defRPr>
            </a:pPr>
            <a:r>
              <a:rPr lang="en-GB" sz="1500" b="1" i="0" dirty="0">
                <a:solidFill>
                  <a:srgbClr val="4B5563"/>
                </a:solidFill>
                <a:latin typeface="+mj-lt"/>
              </a:rPr>
              <a:t>Refreeze:</a:t>
            </a:r>
            <a:r>
              <a:rPr lang="en-GB" sz="1500" b="0" i="0" dirty="0">
                <a:solidFill>
                  <a:srgbClr val="4B5563"/>
                </a:solidFill>
                <a:latin typeface="+mj-lt"/>
              </a:rPr>
              <a:t> </a:t>
            </a:r>
            <a:r>
              <a:rPr lang="en-US" sz="1500" dirty="0">
                <a:latin typeface="+mj-lt"/>
              </a:rPr>
              <a:t>Embed new practices through monitoring </a:t>
            </a:r>
            <a:r>
              <a:rPr lang="en-GB" sz="1500" dirty="0">
                <a:solidFill>
                  <a:srgbClr val="4B5563"/>
                </a:solidFill>
                <a:latin typeface="+mj-lt"/>
              </a:rPr>
              <a:t>(Lewin, 1951).</a:t>
            </a:r>
            <a:endParaRPr lang="en-GB" sz="1500" b="0" i="0" dirty="0">
              <a:solidFill>
                <a:srgbClr val="4B5563"/>
              </a:solidFill>
              <a:latin typeface="+mj-lt"/>
            </a:endParaRPr>
          </a:p>
          <a:p>
            <a:pPr>
              <a:lnSpc>
                <a:spcPct val="130000"/>
              </a:lnSpc>
              <a:defRPr sz="1050" b="0" i="0">
                <a:solidFill>
                  <a:srgbClr val="4B5563"/>
                </a:solidFill>
                <a:latin typeface="Poppins"/>
              </a:defRPr>
            </a:pPr>
            <a:endParaRPr sz="1500" b="0" i="0" dirty="0">
              <a:solidFill>
                <a:srgbClr val="4B5563"/>
              </a:solidFill>
              <a:latin typeface="+mj-lt"/>
            </a:endParaRPr>
          </a:p>
        </p:txBody>
      </p:sp>
      <p:sp>
        <p:nvSpPr>
          <p:cNvPr id="9" name="TextBox 8">
            <a:extLst>
              <a:ext uri="{FF2B5EF4-FFF2-40B4-BE49-F238E27FC236}">
                <a16:creationId xmlns:a16="http://schemas.microsoft.com/office/drawing/2014/main" id="{7CC9EC24-9201-82D1-4948-50DAC763DB63}"/>
              </a:ext>
            </a:extLst>
          </p:cNvPr>
          <p:cNvSpPr txBox="1"/>
          <p:nvPr/>
        </p:nvSpPr>
        <p:spPr>
          <a:xfrm>
            <a:off x="1104900" y="2703291"/>
            <a:ext cx="5143502" cy="1169103"/>
          </a:xfrm>
          <a:prstGeom prst="rect">
            <a:avLst/>
          </a:prstGeom>
          <a:noFill/>
          <a:ln>
            <a:noFill/>
          </a:ln>
          <a:effectLst>
            <a:outerShdw>
              <a:srgbClr val="000000">
                <a:alpha val="0"/>
              </a:srgbClr>
            </a:outerShdw>
          </a:effectLst>
        </p:spPr>
        <p:txBody>
          <a:bodyPr wrap="square" lIns="0" tIns="0" rIns="0" bIns="0">
            <a:spAutoFit/>
          </a:bodyPr>
          <a:lstStyle/>
          <a:p>
            <a:pPr marL="285750" indent="-285750">
              <a:lnSpc>
                <a:spcPct val="130000"/>
              </a:lnSpc>
              <a:buFont typeface="Arial" panose="020B0604020202020204" pitchFamily="34" charset="0"/>
              <a:buChar char="•"/>
              <a:defRPr sz="1050" b="0" i="0">
                <a:solidFill>
                  <a:srgbClr val="4B5563"/>
                </a:solidFill>
                <a:latin typeface="Poppins"/>
              </a:defRPr>
            </a:pPr>
            <a:r>
              <a:rPr lang="en-GB" sz="1500" b="1" i="0" dirty="0">
                <a:solidFill>
                  <a:srgbClr val="4B5563"/>
                </a:solidFill>
                <a:latin typeface="+mj-lt"/>
              </a:rPr>
              <a:t>Transformational leadership: </a:t>
            </a:r>
            <a:r>
              <a:rPr lang="en-GB" sz="1500" i="0" dirty="0">
                <a:solidFill>
                  <a:srgbClr val="4B5563"/>
                </a:solidFill>
                <a:latin typeface="+mj-lt"/>
              </a:rPr>
              <a:t>Inspires and motivates staff to improve safety (Bass, 1999).</a:t>
            </a:r>
          </a:p>
          <a:p>
            <a:pPr marL="285750" indent="-285750">
              <a:lnSpc>
                <a:spcPct val="130000"/>
              </a:lnSpc>
              <a:buFont typeface="Arial" panose="020B0604020202020204" pitchFamily="34" charset="0"/>
              <a:buChar char="•"/>
              <a:defRPr sz="1050" b="0" i="0">
                <a:solidFill>
                  <a:srgbClr val="4B5563"/>
                </a:solidFill>
                <a:latin typeface="Poppins"/>
              </a:defRPr>
            </a:pPr>
            <a:r>
              <a:rPr lang="en-GB" sz="1500" b="1" dirty="0">
                <a:solidFill>
                  <a:srgbClr val="4B5563"/>
                </a:solidFill>
                <a:latin typeface="+mj-lt"/>
              </a:rPr>
              <a:t>Transactional leadership: </a:t>
            </a:r>
            <a:r>
              <a:rPr lang="en-GB" sz="1500" dirty="0">
                <a:solidFill>
                  <a:srgbClr val="4B5563"/>
                </a:solidFill>
                <a:latin typeface="+mj-lt"/>
              </a:rPr>
              <a:t>Reinforces standard and compliance (Burns, 1978).</a:t>
            </a:r>
            <a:endParaRPr sz="1500" b="1" i="0" dirty="0">
              <a:solidFill>
                <a:srgbClr val="4B5563"/>
              </a:solidFill>
              <a:latin typeface="+mj-lt"/>
            </a:endParaRPr>
          </a:p>
        </p:txBody>
      </p:sp>
      <p:sp>
        <p:nvSpPr>
          <p:cNvPr id="10" name="TextBox 9">
            <a:extLst>
              <a:ext uri="{FF2B5EF4-FFF2-40B4-BE49-F238E27FC236}">
                <a16:creationId xmlns:a16="http://schemas.microsoft.com/office/drawing/2014/main" id="{16486809-7899-1F2E-8DBF-FEF5D0551A37}"/>
              </a:ext>
            </a:extLst>
          </p:cNvPr>
          <p:cNvSpPr txBox="1"/>
          <p:nvPr/>
        </p:nvSpPr>
        <p:spPr>
          <a:xfrm>
            <a:off x="1371600" y="1971437"/>
            <a:ext cx="4306957" cy="615553"/>
          </a:xfrm>
          <a:prstGeom prst="rect">
            <a:avLst/>
          </a:prstGeom>
          <a:noFill/>
          <a:ln>
            <a:noFill/>
          </a:ln>
          <a:effectLst>
            <a:outerShdw>
              <a:srgbClr val="000000">
                <a:alpha val="0"/>
              </a:srgbClr>
            </a:outerShdw>
          </a:effectLst>
        </p:spPr>
        <p:txBody>
          <a:bodyPr wrap="square" lIns="0" tIns="0" rIns="0" bIns="0">
            <a:spAutoFit/>
          </a:bodyPr>
          <a:lstStyle/>
          <a:p>
            <a:r>
              <a:rPr lang="en-US" sz="2000" b="1" dirty="0"/>
              <a:t>Leadership Strategies for Enacting Change</a:t>
            </a:r>
          </a:p>
        </p:txBody>
      </p:sp>
      <p:sp>
        <p:nvSpPr>
          <p:cNvPr id="12" name="TextBox 11">
            <a:extLst>
              <a:ext uri="{FF2B5EF4-FFF2-40B4-BE49-F238E27FC236}">
                <a16:creationId xmlns:a16="http://schemas.microsoft.com/office/drawing/2014/main" id="{B10DCD01-5EBE-C557-1D39-C00C9E396484}"/>
              </a:ext>
            </a:extLst>
          </p:cNvPr>
          <p:cNvSpPr txBox="1"/>
          <p:nvPr/>
        </p:nvSpPr>
        <p:spPr>
          <a:xfrm>
            <a:off x="1371600" y="4311426"/>
            <a:ext cx="4572000" cy="661656"/>
          </a:xfrm>
          <a:prstGeom prst="rect">
            <a:avLst/>
          </a:prstGeom>
          <a:noFill/>
          <a:ln>
            <a:noFill/>
          </a:ln>
          <a:effectLst>
            <a:outerShdw>
              <a:srgbClr val="000000">
                <a:alpha val="0"/>
              </a:srgbClr>
            </a:outerShdw>
          </a:effectLst>
        </p:spPr>
        <p:txBody>
          <a:bodyPr wrap="square" lIns="0" tIns="0" rIns="0" bIns="0">
            <a:spAutoFit/>
          </a:bodyPr>
          <a:lstStyle/>
          <a:p>
            <a:pPr>
              <a:lnSpc>
                <a:spcPct val="112000"/>
              </a:lnSpc>
              <a:defRPr sz="1500" b="0" i="0">
                <a:solidFill>
                  <a:srgbClr val="111827"/>
                </a:solidFill>
                <a:latin typeface="Poppins"/>
              </a:defRPr>
            </a:pPr>
            <a:r>
              <a:rPr lang="en-US" sz="2000" b="1" dirty="0">
                <a:latin typeface="+mj-lt"/>
              </a:rPr>
              <a:t>Lewin’s Change Model (Workforce Preparation)</a:t>
            </a:r>
            <a:endParaRPr sz="2000" b="1" i="0" dirty="0">
              <a:solidFill>
                <a:srgbClr val="111827"/>
              </a:solidFill>
              <a:latin typeface="+mj-lt"/>
            </a:endParaRPr>
          </a:p>
        </p:txBody>
      </p:sp>
      <p:sp>
        <p:nvSpPr>
          <p:cNvPr id="13" name="Rounded Rectangle 12">
            <a:extLst>
              <a:ext uri="{FF2B5EF4-FFF2-40B4-BE49-F238E27FC236}">
                <a16:creationId xmlns:a16="http://schemas.microsoft.com/office/drawing/2014/main" id="{60A4C38E-911C-AF8C-3473-327CD9FCE13C}"/>
              </a:ext>
            </a:extLst>
          </p:cNvPr>
          <p:cNvSpPr/>
          <p:nvPr/>
        </p:nvSpPr>
        <p:spPr>
          <a:xfrm>
            <a:off x="774700" y="1921359"/>
            <a:ext cx="457200" cy="457200"/>
          </a:xfrm>
          <a:prstGeom prst="roundRect">
            <a:avLst>
              <a:gd name="adj" fmla="val 50000"/>
            </a:avLst>
          </a:prstGeom>
          <a:solidFill>
            <a:srgbClr val="9333EA"/>
          </a:solidFill>
          <a:ln>
            <a:noFill/>
          </a:ln>
          <a:effectLst>
            <a:outerShdw>
              <a:srgbClr val="000000">
                <a:alpha val="0"/>
              </a:srgbClr>
            </a:outerShdw>
          </a:effectLst>
        </p:spPr>
        <p:style>
          <a:lnRef idx="1">
            <a:schemeClr val="accent1"/>
          </a:lnRef>
          <a:fillRef idx="3">
            <a:schemeClr val="accent1"/>
          </a:fillRef>
          <a:effectRef idx="2">
            <a:schemeClr val="accent1"/>
          </a:effectRef>
          <a:fontRef idx="minor">
            <a:schemeClr val="lt1"/>
          </a:fontRef>
        </p:style>
        <p:txBody>
          <a:bodyPr wrap="square" lIns="0" tIns="0" rIns="0" bIns="0" rtlCol="0" anchor="ctr"/>
          <a:lstStyle/>
          <a:p>
            <a:pPr algn="ctr"/>
            <a:endParaRPr/>
          </a:p>
        </p:txBody>
      </p:sp>
      <p:sp>
        <p:nvSpPr>
          <p:cNvPr id="15" name="Rounded Rectangle 14">
            <a:extLst>
              <a:ext uri="{FF2B5EF4-FFF2-40B4-BE49-F238E27FC236}">
                <a16:creationId xmlns:a16="http://schemas.microsoft.com/office/drawing/2014/main" id="{BE158DCE-0F5B-69B5-A7FC-73A697C6AF58}"/>
              </a:ext>
            </a:extLst>
          </p:cNvPr>
          <p:cNvSpPr/>
          <p:nvPr/>
        </p:nvSpPr>
        <p:spPr>
          <a:xfrm>
            <a:off x="774700" y="4290945"/>
            <a:ext cx="457200" cy="457200"/>
          </a:xfrm>
          <a:prstGeom prst="roundRect">
            <a:avLst>
              <a:gd name="adj" fmla="val 50000"/>
            </a:avLst>
          </a:prstGeom>
          <a:solidFill>
            <a:srgbClr val="9333EA"/>
          </a:solidFill>
          <a:ln>
            <a:noFill/>
          </a:ln>
          <a:effectLst>
            <a:outerShdw>
              <a:srgbClr val="000000">
                <a:alpha val="0"/>
              </a:srgbClr>
            </a:outerShdw>
          </a:effectLst>
        </p:spPr>
        <p:style>
          <a:lnRef idx="1">
            <a:schemeClr val="accent1"/>
          </a:lnRef>
          <a:fillRef idx="3">
            <a:schemeClr val="accent1"/>
          </a:fillRef>
          <a:effectRef idx="2">
            <a:schemeClr val="accent1"/>
          </a:effectRef>
          <a:fontRef idx="minor">
            <a:schemeClr val="lt1"/>
          </a:fontRef>
        </p:style>
        <p:txBody>
          <a:bodyPr wrap="square" lIns="0" tIns="0" rIns="0" bIns="0" rtlCol="0" anchor="ctr"/>
          <a:lstStyle/>
          <a:p>
            <a:pPr algn="ctr"/>
            <a:endParaRPr/>
          </a:p>
        </p:txBody>
      </p:sp>
      <p:pic>
        <p:nvPicPr>
          <p:cNvPr id="16" name="Picture 15" descr="84cee999-c6f6-40e1-ba01-7c87d22e0ce1.png">
            <a:extLst>
              <a:ext uri="{FF2B5EF4-FFF2-40B4-BE49-F238E27FC236}">
                <a16:creationId xmlns:a16="http://schemas.microsoft.com/office/drawing/2014/main" id="{344B7D44-4B10-F638-151D-1EC3A966C63E}"/>
              </a:ext>
            </a:extLst>
          </p:cNvPr>
          <p:cNvPicPr>
            <a:picLocks noChangeAspect="1"/>
          </p:cNvPicPr>
          <p:nvPr/>
        </p:nvPicPr>
        <p:blipFill>
          <a:blip r:embed="rId6"/>
          <a:stretch>
            <a:fillRect/>
          </a:stretch>
        </p:blipFill>
        <p:spPr>
          <a:xfrm>
            <a:off x="8077200" y="1066800"/>
            <a:ext cx="762000" cy="190500"/>
          </a:xfrm>
          <a:prstGeom prst="rect">
            <a:avLst/>
          </a:prstGeom>
        </p:spPr>
      </p:pic>
      <p:pic>
        <p:nvPicPr>
          <p:cNvPr id="17" name="Picture 16" descr="ff3da8c1-2299-43cc-a703-4c1f080259e7.png">
            <a:extLst>
              <a:ext uri="{FF2B5EF4-FFF2-40B4-BE49-F238E27FC236}">
                <a16:creationId xmlns:a16="http://schemas.microsoft.com/office/drawing/2014/main" id="{B503F30D-CAD9-E04D-AB00-55857302CCDE}"/>
              </a:ext>
            </a:extLst>
          </p:cNvPr>
          <p:cNvPicPr>
            <a:picLocks noChangeAspect="1"/>
          </p:cNvPicPr>
          <p:nvPr/>
        </p:nvPicPr>
        <p:blipFill>
          <a:blip r:embed="rId7"/>
          <a:stretch>
            <a:fillRect/>
          </a:stretch>
        </p:blipFill>
        <p:spPr>
          <a:xfrm>
            <a:off x="10820400" y="762000"/>
            <a:ext cx="304800" cy="304800"/>
          </a:xfrm>
          <a:prstGeom prst="rect">
            <a:avLst/>
          </a:prstGeom>
        </p:spPr>
      </p:pic>
      <p:pic>
        <p:nvPicPr>
          <p:cNvPr id="20" name="Picture 19" descr="257ced65-4a70-4606-8f6f-9105647d1f74.png">
            <a:extLst>
              <a:ext uri="{FF2B5EF4-FFF2-40B4-BE49-F238E27FC236}">
                <a16:creationId xmlns:a16="http://schemas.microsoft.com/office/drawing/2014/main" id="{AFEE5945-B521-550F-4434-3F77A9051B75}"/>
              </a:ext>
            </a:extLst>
          </p:cNvPr>
          <p:cNvPicPr>
            <a:picLocks noChangeAspect="1"/>
          </p:cNvPicPr>
          <p:nvPr/>
        </p:nvPicPr>
        <p:blipFill>
          <a:blip r:embed="rId8"/>
          <a:stretch>
            <a:fillRect/>
          </a:stretch>
        </p:blipFill>
        <p:spPr>
          <a:xfrm>
            <a:off x="889000" y="4395626"/>
            <a:ext cx="228600" cy="228600"/>
          </a:xfrm>
          <a:prstGeom prst="rect">
            <a:avLst/>
          </a:prstGeom>
        </p:spPr>
      </p:pic>
      <p:pic>
        <p:nvPicPr>
          <p:cNvPr id="21" name="Picture 20" descr="133d2ceb-686e-4c85-b1f5-801f5377758f.png">
            <a:extLst>
              <a:ext uri="{FF2B5EF4-FFF2-40B4-BE49-F238E27FC236}">
                <a16:creationId xmlns:a16="http://schemas.microsoft.com/office/drawing/2014/main" id="{C4B3F279-55BC-866E-EE92-B427351A9F6C}"/>
              </a:ext>
            </a:extLst>
          </p:cNvPr>
          <p:cNvPicPr>
            <a:picLocks noChangeAspect="1"/>
          </p:cNvPicPr>
          <p:nvPr/>
        </p:nvPicPr>
        <p:blipFill>
          <a:blip r:embed="rId9"/>
          <a:stretch>
            <a:fillRect/>
          </a:stretch>
        </p:blipFill>
        <p:spPr>
          <a:xfrm>
            <a:off x="0" y="6096000"/>
            <a:ext cx="12192000" cy="762000"/>
          </a:xfrm>
          <a:prstGeom prst="rect">
            <a:avLst/>
          </a:prstGeom>
        </p:spPr>
      </p:pic>
      <p:sp>
        <p:nvSpPr>
          <p:cNvPr id="28" name="TextBox 27">
            <a:extLst>
              <a:ext uri="{FF2B5EF4-FFF2-40B4-BE49-F238E27FC236}">
                <a16:creationId xmlns:a16="http://schemas.microsoft.com/office/drawing/2014/main" id="{120C54A9-2247-D9B9-36F0-4831B428EC8A}"/>
              </a:ext>
            </a:extLst>
          </p:cNvPr>
          <p:cNvSpPr txBox="1"/>
          <p:nvPr/>
        </p:nvSpPr>
        <p:spPr>
          <a:xfrm>
            <a:off x="7251701" y="4768334"/>
            <a:ext cx="4025900" cy="369332"/>
          </a:xfrm>
          <a:prstGeom prst="rect">
            <a:avLst/>
          </a:prstGeom>
          <a:noFill/>
        </p:spPr>
        <p:txBody>
          <a:bodyPr wrap="square" rtlCol="0">
            <a:spAutoFit/>
          </a:bodyPr>
          <a:lstStyle/>
          <a:p>
            <a:r>
              <a:rPr lang="en-GB" b="1" dirty="0"/>
              <a:t>Figure: </a:t>
            </a:r>
            <a:r>
              <a:rPr lang="en-GB" dirty="0"/>
              <a:t>Lewin's Model (Lewin, 1951)</a:t>
            </a:r>
          </a:p>
        </p:txBody>
      </p:sp>
      <p:pic>
        <p:nvPicPr>
          <p:cNvPr id="14" name="Picture 13" descr="A group of people in suits&#10;&#10;AI-generated content may be incorrect.">
            <a:extLst>
              <a:ext uri="{FF2B5EF4-FFF2-40B4-BE49-F238E27FC236}">
                <a16:creationId xmlns:a16="http://schemas.microsoft.com/office/drawing/2014/main" id="{2590E85D-34AF-1E31-F79B-EBBF210EBF18}"/>
              </a:ext>
            </a:extLst>
          </p:cNvPr>
          <p:cNvPicPr>
            <a:picLocks noChangeAspect="1"/>
          </p:cNvPicPr>
          <p:nvPr/>
        </p:nvPicPr>
        <p:blipFill>
          <a:blip r:embed="rId10">
            <a:lum bright="70000" contrast="-70000"/>
          </a:blip>
          <a:stretch>
            <a:fillRect/>
          </a:stretch>
        </p:blipFill>
        <p:spPr>
          <a:xfrm flipH="1">
            <a:off x="800100" y="1993107"/>
            <a:ext cx="406400" cy="321056"/>
          </a:xfrm>
          <a:prstGeom prst="rect">
            <a:avLst/>
          </a:prstGeom>
        </p:spPr>
      </p:pic>
      <p:pic>
        <p:nvPicPr>
          <p:cNvPr id="22" name="Picture 21" descr="A diagram of a refreshment&#10;&#10;AI-generated content may be incorrect.">
            <a:extLst>
              <a:ext uri="{FF2B5EF4-FFF2-40B4-BE49-F238E27FC236}">
                <a16:creationId xmlns:a16="http://schemas.microsoft.com/office/drawing/2014/main" id="{588C0168-2295-DA7C-1127-8D4F01ACE279}"/>
              </a:ext>
            </a:extLst>
          </p:cNvPr>
          <p:cNvPicPr>
            <a:picLocks noChangeAspect="1"/>
          </p:cNvPicPr>
          <p:nvPr/>
        </p:nvPicPr>
        <p:blipFill>
          <a:blip r:embed="rId11"/>
          <a:stretch>
            <a:fillRect/>
          </a:stretch>
        </p:blipFill>
        <p:spPr>
          <a:xfrm>
            <a:off x="5856453" y="1419612"/>
            <a:ext cx="6816396" cy="3408198"/>
          </a:xfrm>
          <a:prstGeom prst="rect">
            <a:avLst/>
          </a:prstGeom>
        </p:spPr>
      </p:pic>
    </p:spTree>
    <p:extLst>
      <p:ext uri="{BB962C8B-B14F-4D97-AF65-F5344CB8AC3E}">
        <p14:creationId xmlns:p14="http://schemas.microsoft.com/office/powerpoint/2010/main" val="370488283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a:extLst>
            <a:ext uri="{FF2B5EF4-FFF2-40B4-BE49-F238E27FC236}">
              <a16:creationId xmlns:a16="http://schemas.microsoft.com/office/drawing/2014/main" id="{E1DD0F4C-B4F0-3B12-AC56-87E79FD1C41E}"/>
            </a:ext>
          </a:extLst>
        </p:cNvPr>
        <p:cNvGrpSpPr/>
        <p:nvPr/>
      </p:nvGrpSpPr>
      <p:grpSpPr>
        <a:xfrm>
          <a:off x="0" y="0"/>
          <a:ext cx="0" cy="0"/>
          <a:chOff x="0" y="0"/>
          <a:chExt cx="0" cy="0"/>
        </a:xfrm>
      </p:grpSpPr>
      <p:pic>
        <p:nvPicPr>
          <p:cNvPr id="5" name="Picture 4" descr="f1ee6d96-32ee-4d89-b9dd-e507e69889ec.png">
            <a:extLst>
              <a:ext uri="{FF2B5EF4-FFF2-40B4-BE49-F238E27FC236}">
                <a16:creationId xmlns:a16="http://schemas.microsoft.com/office/drawing/2014/main" id="{67DC1B49-82D5-6D3E-F69B-A9E8FEFAEDC9}"/>
              </a:ext>
            </a:extLst>
          </p:cNvPr>
          <p:cNvPicPr>
            <a:picLocks noChangeAspect="1"/>
          </p:cNvPicPr>
          <p:nvPr/>
        </p:nvPicPr>
        <p:blipFill>
          <a:blip r:embed="rId3"/>
          <a:stretch>
            <a:fillRect/>
          </a:stretch>
        </p:blipFill>
        <p:spPr>
          <a:xfrm>
            <a:off x="7191558" y="1324512"/>
            <a:ext cx="5029200" cy="4870590"/>
          </a:xfrm>
          <a:prstGeom prst="rect">
            <a:avLst/>
          </a:prstGeom>
        </p:spPr>
      </p:pic>
      <p:pic>
        <p:nvPicPr>
          <p:cNvPr id="2" name="Picture 1" descr="4237cc2c-d96c-427c-979b-bf08ea757bb2.png">
            <a:extLst>
              <a:ext uri="{FF2B5EF4-FFF2-40B4-BE49-F238E27FC236}">
                <a16:creationId xmlns:a16="http://schemas.microsoft.com/office/drawing/2014/main" id="{4027E203-3476-F3A8-0CA9-EB8F1BA378C1}"/>
              </a:ext>
            </a:extLst>
          </p:cNvPr>
          <p:cNvPicPr>
            <a:picLocks noChangeAspect="1"/>
          </p:cNvPicPr>
          <p:nvPr/>
        </p:nvPicPr>
        <p:blipFill>
          <a:blip r:embed="rId4"/>
          <a:stretch>
            <a:fillRect/>
          </a:stretch>
        </p:blipFill>
        <p:spPr>
          <a:xfrm>
            <a:off x="0" y="0"/>
            <a:ext cx="1219200" cy="6858000"/>
          </a:xfrm>
          <a:prstGeom prst="rect">
            <a:avLst/>
          </a:prstGeom>
        </p:spPr>
      </p:pic>
      <p:pic>
        <p:nvPicPr>
          <p:cNvPr id="3" name="Picture 2" descr="1b54dbf1-681d-4ade-aee1-bab843f6ae94.png">
            <a:extLst>
              <a:ext uri="{FF2B5EF4-FFF2-40B4-BE49-F238E27FC236}">
                <a16:creationId xmlns:a16="http://schemas.microsoft.com/office/drawing/2014/main" id="{35831728-ACBA-F138-E0FB-964D55E325A0}"/>
              </a:ext>
            </a:extLst>
          </p:cNvPr>
          <p:cNvPicPr>
            <a:picLocks noChangeAspect="1"/>
          </p:cNvPicPr>
          <p:nvPr/>
        </p:nvPicPr>
        <p:blipFill>
          <a:blip r:embed="rId5"/>
          <a:stretch>
            <a:fillRect/>
          </a:stretch>
        </p:blipFill>
        <p:spPr>
          <a:xfrm>
            <a:off x="0" y="5638800"/>
            <a:ext cx="1828800" cy="1219200"/>
          </a:xfrm>
          <a:prstGeom prst="rect">
            <a:avLst/>
          </a:prstGeom>
        </p:spPr>
      </p:pic>
      <p:sp>
        <p:nvSpPr>
          <p:cNvPr id="6" name="TextBox 5">
            <a:extLst>
              <a:ext uri="{FF2B5EF4-FFF2-40B4-BE49-F238E27FC236}">
                <a16:creationId xmlns:a16="http://schemas.microsoft.com/office/drawing/2014/main" id="{1C76FBE0-C3AC-9DDA-A471-BE3B4BB813D8}"/>
              </a:ext>
            </a:extLst>
          </p:cNvPr>
          <p:cNvSpPr txBox="1"/>
          <p:nvPr/>
        </p:nvSpPr>
        <p:spPr>
          <a:xfrm>
            <a:off x="914400" y="604200"/>
            <a:ext cx="8328991" cy="553998"/>
          </a:xfrm>
          <a:prstGeom prst="rect">
            <a:avLst/>
          </a:prstGeom>
          <a:noFill/>
          <a:ln>
            <a:noFill/>
          </a:ln>
          <a:effectLst>
            <a:outerShdw>
              <a:srgbClr val="000000">
                <a:alpha val="0"/>
              </a:srgbClr>
            </a:outerShdw>
          </a:effectLst>
        </p:spPr>
        <p:txBody>
          <a:bodyPr wrap="square" lIns="0" tIns="0" rIns="0" bIns="0">
            <a:spAutoFit/>
          </a:bodyPr>
          <a:lstStyle/>
          <a:p>
            <a:pPr>
              <a:lnSpc>
                <a:spcPct val="80000"/>
              </a:lnSpc>
              <a:defRPr sz="5400" b="1" i="0">
                <a:solidFill>
                  <a:srgbClr val="111827"/>
                </a:solidFill>
                <a:latin typeface="Poppins"/>
              </a:defRPr>
            </a:pPr>
            <a:r>
              <a:rPr lang="en-GB" sz="4500" b="1" dirty="0">
                <a:latin typeface="+mj-lt"/>
              </a:rPr>
              <a:t>DMAIC Framework</a:t>
            </a:r>
            <a:endParaRPr sz="4500" b="1" i="0" dirty="0">
              <a:solidFill>
                <a:srgbClr val="111827"/>
              </a:solidFill>
              <a:latin typeface="+mj-lt"/>
            </a:endParaRPr>
          </a:p>
        </p:txBody>
      </p:sp>
      <p:sp>
        <p:nvSpPr>
          <p:cNvPr id="7" name="TextBox 6">
            <a:extLst>
              <a:ext uri="{FF2B5EF4-FFF2-40B4-BE49-F238E27FC236}">
                <a16:creationId xmlns:a16="http://schemas.microsoft.com/office/drawing/2014/main" id="{885C8A68-27B0-AA5A-CA44-713CFE790B1F}"/>
              </a:ext>
            </a:extLst>
          </p:cNvPr>
          <p:cNvSpPr txBox="1"/>
          <p:nvPr/>
        </p:nvSpPr>
        <p:spPr>
          <a:xfrm>
            <a:off x="914400" y="2087992"/>
            <a:ext cx="6299200" cy="4456220"/>
          </a:xfrm>
          <a:prstGeom prst="rect">
            <a:avLst/>
          </a:prstGeom>
          <a:noFill/>
          <a:ln>
            <a:noFill/>
          </a:ln>
          <a:effectLst>
            <a:outerShdw>
              <a:srgbClr val="000000">
                <a:alpha val="0"/>
              </a:srgbClr>
            </a:outerShdw>
          </a:effectLst>
        </p:spPr>
        <p:txBody>
          <a:bodyPr wrap="square" lIns="0" tIns="0" rIns="0" bIns="0">
            <a:spAutoFit/>
          </a:bodyPr>
          <a:lstStyle/>
          <a:p>
            <a:pPr>
              <a:lnSpc>
                <a:spcPct val="130000"/>
              </a:lnSpc>
              <a:defRPr sz="1050" b="0" i="0">
                <a:solidFill>
                  <a:srgbClr val="4B5563"/>
                </a:solidFill>
                <a:latin typeface="Poppins"/>
              </a:defRPr>
            </a:pPr>
            <a:r>
              <a:rPr lang="en-US" sz="1600" b="1" dirty="0">
                <a:latin typeface="+mj-lt"/>
              </a:rPr>
              <a:t>Define:</a:t>
            </a:r>
            <a:r>
              <a:rPr lang="en-US" sz="1600" dirty="0">
                <a:latin typeface="+mj-lt"/>
              </a:rPr>
              <a:t> Identify the main issue (poor governance and outcomes) (Walshe &amp; Offen, 2001).</a:t>
            </a:r>
          </a:p>
          <a:p>
            <a:pPr>
              <a:lnSpc>
                <a:spcPct val="130000"/>
              </a:lnSpc>
              <a:defRPr sz="1050" b="0" i="0">
                <a:solidFill>
                  <a:srgbClr val="4B5563"/>
                </a:solidFill>
                <a:latin typeface="Poppins"/>
              </a:defRPr>
            </a:pPr>
            <a:br>
              <a:rPr lang="en-US" sz="1600" dirty="0">
                <a:latin typeface="+mj-lt"/>
              </a:rPr>
            </a:br>
            <a:r>
              <a:rPr lang="en-US" sz="1600" b="1" dirty="0">
                <a:latin typeface="+mj-lt"/>
              </a:rPr>
              <a:t>Measure:</a:t>
            </a:r>
            <a:r>
              <a:rPr lang="en-US" sz="1600" dirty="0">
                <a:latin typeface="+mj-lt"/>
              </a:rPr>
              <a:t> Collect baseline data on mortality and audit findings (Scally &amp; Donaldson, 1998).</a:t>
            </a:r>
          </a:p>
          <a:p>
            <a:pPr>
              <a:lnSpc>
                <a:spcPct val="130000"/>
              </a:lnSpc>
              <a:defRPr sz="1050" b="0" i="0">
                <a:solidFill>
                  <a:srgbClr val="4B5563"/>
                </a:solidFill>
                <a:latin typeface="Poppins"/>
              </a:defRPr>
            </a:pPr>
            <a:br>
              <a:rPr lang="en-US" sz="1600" dirty="0">
                <a:latin typeface="+mj-lt"/>
              </a:rPr>
            </a:br>
            <a:r>
              <a:rPr lang="en-US" sz="1600" b="1" dirty="0">
                <a:latin typeface="+mj-lt"/>
              </a:rPr>
              <a:t>Analyze:</a:t>
            </a:r>
            <a:r>
              <a:rPr lang="en-US" sz="1600" dirty="0">
                <a:latin typeface="+mj-lt"/>
              </a:rPr>
              <a:t> Determine root causes such as leadership gaps and communication failures (Reason, 2000).</a:t>
            </a:r>
          </a:p>
          <a:p>
            <a:pPr>
              <a:lnSpc>
                <a:spcPct val="130000"/>
              </a:lnSpc>
              <a:defRPr sz="1050" b="0" i="0">
                <a:solidFill>
                  <a:srgbClr val="4B5563"/>
                </a:solidFill>
                <a:latin typeface="Poppins"/>
              </a:defRPr>
            </a:pPr>
            <a:br>
              <a:rPr lang="en-US" sz="1600" dirty="0">
                <a:latin typeface="+mj-lt"/>
              </a:rPr>
            </a:br>
            <a:r>
              <a:rPr lang="en-US" sz="1600" b="1" dirty="0">
                <a:latin typeface="+mj-lt"/>
              </a:rPr>
              <a:t>Improve:</a:t>
            </a:r>
            <a:r>
              <a:rPr lang="en-US" sz="1600" dirty="0">
                <a:latin typeface="+mj-lt"/>
              </a:rPr>
              <a:t> Introduce training, standardized guidelines and safety processes (CQC, 2020).</a:t>
            </a:r>
          </a:p>
          <a:p>
            <a:pPr>
              <a:lnSpc>
                <a:spcPct val="130000"/>
              </a:lnSpc>
              <a:defRPr sz="1050" b="0" i="0">
                <a:solidFill>
                  <a:srgbClr val="4B5563"/>
                </a:solidFill>
                <a:latin typeface="Poppins"/>
              </a:defRPr>
            </a:pPr>
            <a:br>
              <a:rPr lang="en-US" sz="1600" dirty="0">
                <a:latin typeface="+mj-lt"/>
              </a:rPr>
            </a:br>
            <a:r>
              <a:rPr lang="en-US" sz="1600" b="1" dirty="0">
                <a:latin typeface="+mj-lt"/>
              </a:rPr>
              <a:t>Control:</a:t>
            </a:r>
            <a:r>
              <a:rPr lang="en-US" sz="1600" dirty="0">
                <a:latin typeface="+mj-lt"/>
              </a:rPr>
              <a:t> Use audits, KPIs, and dashboards to maintain improvement (NHS England, 2013).</a:t>
            </a:r>
            <a:endParaRPr sz="1600" b="0" i="0" dirty="0">
              <a:latin typeface="+mj-lt"/>
            </a:endParaRPr>
          </a:p>
        </p:txBody>
      </p:sp>
      <p:sp>
        <p:nvSpPr>
          <p:cNvPr id="11" name="TextBox 10">
            <a:extLst>
              <a:ext uri="{FF2B5EF4-FFF2-40B4-BE49-F238E27FC236}">
                <a16:creationId xmlns:a16="http://schemas.microsoft.com/office/drawing/2014/main" id="{FCF53EBB-955B-D65B-17B0-97342C64B4F6}"/>
              </a:ext>
            </a:extLst>
          </p:cNvPr>
          <p:cNvSpPr txBox="1"/>
          <p:nvPr/>
        </p:nvSpPr>
        <p:spPr>
          <a:xfrm>
            <a:off x="914400" y="1351922"/>
            <a:ext cx="5381626" cy="348622"/>
          </a:xfrm>
          <a:prstGeom prst="rect">
            <a:avLst/>
          </a:prstGeom>
          <a:noFill/>
          <a:ln>
            <a:noFill/>
          </a:ln>
          <a:effectLst>
            <a:outerShdw>
              <a:srgbClr val="000000">
                <a:alpha val="0"/>
              </a:srgbClr>
            </a:outerShdw>
          </a:effectLst>
        </p:spPr>
        <p:txBody>
          <a:bodyPr wrap="square" lIns="0" tIns="0" rIns="0" bIns="0">
            <a:spAutoFit/>
          </a:bodyPr>
          <a:lstStyle/>
          <a:p>
            <a:pPr>
              <a:lnSpc>
                <a:spcPct val="112000"/>
              </a:lnSpc>
              <a:defRPr sz="1500" b="0" i="0">
                <a:solidFill>
                  <a:srgbClr val="111827"/>
                </a:solidFill>
                <a:latin typeface="Poppins"/>
              </a:defRPr>
            </a:pPr>
            <a:r>
              <a:rPr lang="en-GB" sz="2200" b="1" i="0" dirty="0">
                <a:solidFill>
                  <a:srgbClr val="111827"/>
                </a:solidFill>
                <a:latin typeface="+mj-lt"/>
              </a:rPr>
              <a:t>DMAIC for Quality Improvement</a:t>
            </a:r>
            <a:endParaRPr sz="2200" b="1" i="0" dirty="0">
              <a:solidFill>
                <a:srgbClr val="111827"/>
              </a:solidFill>
              <a:latin typeface="+mj-lt"/>
            </a:endParaRPr>
          </a:p>
        </p:txBody>
      </p:sp>
      <p:pic>
        <p:nvPicPr>
          <p:cNvPr id="16" name="Picture 15" descr="84cee999-c6f6-40e1-ba01-7c87d22e0ce1.png">
            <a:extLst>
              <a:ext uri="{FF2B5EF4-FFF2-40B4-BE49-F238E27FC236}">
                <a16:creationId xmlns:a16="http://schemas.microsoft.com/office/drawing/2014/main" id="{F7F4D1E5-9EDB-3D6E-B58A-C7B5EBCE5CD4}"/>
              </a:ext>
            </a:extLst>
          </p:cNvPr>
          <p:cNvPicPr>
            <a:picLocks noChangeAspect="1"/>
          </p:cNvPicPr>
          <p:nvPr/>
        </p:nvPicPr>
        <p:blipFill>
          <a:blip r:embed="rId6"/>
          <a:stretch>
            <a:fillRect/>
          </a:stretch>
        </p:blipFill>
        <p:spPr>
          <a:xfrm>
            <a:off x="8077200" y="1066800"/>
            <a:ext cx="762000" cy="190500"/>
          </a:xfrm>
          <a:prstGeom prst="rect">
            <a:avLst/>
          </a:prstGeom>
        </p:spPr>
      </p:pic>
      <p:pic>
        <p:nvPicPr>
          <p:cNvPr id="17" name="Picture 16" descr="ff3da8c1-2299-43cc-a703-4c1f080259e7.png">
            <a:extLst>
              <a:ext uri="{FF2B5EF4-FFF2-40B4-BE49-F238E27FC236}">
                <a16:creationId xmlns:a16="http://schemas.microsoft.com/office/drawing/2014/main" id="{5A36419A-C859-DE1F-A71E-1CD56A408293}"/>
              </a:ext>
            </a:extLst>
          </p:cNvPr>
          <p:cNvPicPr>
            <a:picLocks noChangeAspect="1"/>
          </p:cNvPicPr>
          <p:nvPr/>
        </p:nvPicPr>
        <p:blipFill>
          <a:blip r:embed="rId7"/>
          <a:stretch>
            <a:fillRect/>
          </a:stretch>
        </p:blipFill>
        <p:spPr>
          <a:xfrm>
            <a:off x="10820400" y="762000"/>
            <a:ext cx="304800" cy="304800"/>
          </a:xfrm>
          <a:prstGeom prst="rect">
            <a:avLst/>
          </a:prstGeom>
        </p:spPr>
      </p:pic>
      <p:pic>
        <p:nvPicPr>
          <p:cNvPr id="21" name="Picture 20" descr="133d2ceb-686e-4c85-b1f5-801f5377758f.png">
            <a:extLst>
              <a:ext uri="{FF2B5EF4-FFF2-40B4-BE49-F238E27FC236}">
                <a16:creationId xmlns:a16="http://schemas.microsoft.com/office/drawing/2014/main" id="{912A7AE2-AB28-8FC9-1206-664C5ECC5034}"/>
              </a:ext>
            </a:extLst>
          </p:cNvPr>
          <p:cNvPicPr>
            <a:picLocks noChangeAspect="1"/>
          </p:cNvPicPr>
          <p:nvPr/>
        </p:nvPicPr>
        <p:blipFill>
          <a:blip r:embed="rId8"/>
          <a:stretch>
            <a:fillRect/>
          </a:stretch>
        </p:blipFill>
        <p:spPr>
          <a:xfrm>
            <a:off x="0" y="6096000"/>
            <a:ext cx="12192000" cy="762000"/>
          </a:xfrm>
          <a:prstGeom prst="rect">
            <a:avLst/>
          </a:prstGeom>
        </p:spPr>
      </p:pic>
      <p:sp>
        <p:nvSpPr>
          <p:cNvPr id="24" name="TextBox 23">
            <a:extLst>
              <a:ext uri="{FF2B5EF4-FFF2-40B4-BE49-F238E27FC236}">
                <a16:creationId xmlns:a16="http://schemas.microsoft.com/office/drawing/2014/main" id="{57A1BDC0-5EB8-3E35-F752-A1598BAEC34C}"/>
              </a:ext>
            </a:extLst>
          </p:cNvPr>
          <p:cNvSpPr txBox="1"/>
          <p:nvPr/>
        </p:nvSpPr>
        <p:spPr>
          <a:xfrm>
            <a:off x="8343900" y="5485758"/>
            <a:ext cx="3200400" cy="646331"/>
          </a:xfrm>
          <a:prstGeom prst="rect">
            <a:avLst/>
          </a:prstGeom>
          <a:noFill/>
        </p:spPr>
        <p:txBody>
          <a:bodyPr wrap="square" rtlCol="0">
            <a:spAutoFit/>
          </a:bodyPr>
          <a:lstStyle/>
          <a:p>
            <a:r>
              <a:rPr lang="en-US" b="1" dirty="0"/>
              <a:t>Figure: </a:t>
            </a:r>
            <a:r>
              <a:rPr lang="en-GB" dirty="0"/>
              <a:t>DMAIC Diagram (George, 2003)</a:t>
            </a:r>
          </a:p>
        </p:txBody>
      </p:sp>
      <p:pic>
        <p:nvPicPr>
          <p:cNvPr id="9" name="Picture 8" descr="A diagram of a diagram&#10;&#10;AI-generated content may be incorrect.">
            <a:extLst>
              <a:ext uri="{FF2B5EF4-FFF2-40B4-BE49-F238E27FC236}">
                <a16:creationId xmlns:a16="http://schemas.microsoft.com/office/drawing/2014/main" id="{66760A92-B446-F263-C166-3BD79FD8185E}"/>
              </a:ext>
            </a:extLst>
          </p:cNvPr>
          <p:cNvPicPr>
            <a:picLocks noChangeAspect="1"/>
          </p:cNvPicPr>
          <p:nvPr/>
        </p:nvPicPr>
        <p:blipFill>
          <a:blip r:embed="rId9"/>
          <a:stretch>
            <a:fillRect/>
          </a:stretch>
        </p:blipFill>
        <p:spPr>
          <a:xfrm>
            <a:off x="6896100" y="1449138"/>
            <a:ext cx="5867400" cy="3921106"/>
          </a:xfrm>
          <a:prstGeom prst="rect">
            <a:avLst/>
          </a:prstGeom>
        </p:spPr>
      </p:pic>
    </p:spTree>
    <p:extLst>
      <p:ext uri="{BB962C8B-B14F-4D97-AF65-F5344CB8AC3E}">
        <p14:creationId xmlns:p14="http://schemas.microsoft.com/office/powerpoint/2010/main" val="44175414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a:extLst>
            <a:ext uri="{FF2B5EF4-FFF2-40B4-BE49-F238E27FC236}">
              <a16:creationId xmlns:a16="http://schemas.microsoft.com/office/drawing/2014/main" id="{C0E5A517-ECDC-089A-A891-321A0CD0F420}"/>
            </a:ext>
          </a:extLst>
        </p:cNvPr>
        <p:cNvGrpSpPr/>
        <p:nvPr/>
      </p:nvGrpSpPr>
      <p:grpSpPr>
        <a:xfrm>
          <a:off x="0" y="0"/>
          <a:ext cx="0" cy="0"/>
          <a:chOff x="0" y="0"/>
          <a:chExt cx="0" cy="0"/>
        </a:xfrm>
      </p:grpSpPr>
      <p:pic>
        <p:nvPicPr>
          <p:cNvPr id="2" name="Picture 1" descr="4237cc2c-d96c-427c-979b-bf08ea757bb2.png">
            <a:extLst>
              <a:ext uri="{FF2B5EF4-FFF2-40B4-BE49-F238E27FC236}">
                <a16:creationId xmlns:a16="http://schemas.microsoft.com/office/drawing/2014/main" id="{B411F10A-3C75-E239-15C1-36B7E7B93CA5}"/>
              </a:ext>
            </a:extLst>
          </p:cNvPr>
          <p:cNvPicPr>
            <a:picLocks noChangeAspect="1"/>
          </p:cNvPicPr>
          <p:nvPr/>
        </p:nvPicPr>
        <p:blipFill>
          <a:blip r:embed="rId3"/>
          <a:stretch>
            <a:fillRect/>
          </a:stretch>
        </p:blipFill>
        <p:spPr>
          <a:xfrm>
            <a:off x="0" y="0"/>
            <a:ext cx="1219200" cy="6858000"/>
          </a:xfrm>
          <a:prstGeom prst="rect">
            <a:avLst/>
          </a:prstGeom>
        </p:spPr>
      </p:pic>
      <p:pic>
        <p:nvPicPr>
          <p:cNvPr id="3" name="Picture 2" descr="1b54dbf1-681d-4ade-aee1-bab843f6ae94.png">
            <a:extLst>
              <a:ext uri="{FF2B5EF4-FFF2-40B4-BE49-F238E27FC236}">
                <a16:creationId xmlns:a16="http://schemas.microsoft.com/office/drawing/2014/main" id="{6DB2E010-F49B-D138-7453-84B3AFDB1A8C}"/>
              </a:ext>
            </a:extLst>
          </p:cNvPr>
          <p:cNvPicPr>
            <a:picLocks noChangeAspect="1"/>
          </p:cNvPicPr>
          <p:nvPr/>
        </p:nvPicPr>
        <p:blipFill>
          <a:blip r:embed="rId4"/>
          <a:stretch>
            <a:fillRect/>
          </a:stretch>
        </p:blipFill>
        <p:spPr>
          <a:xfrm>
            <a:off x="0" y="5638800"/>
            <a:ext cx="1828800" cy="1219200"/>
          </a:xfrm>
          <a:prstGeom prst="rect">
            <a:avLst/>
          </a:prstGeom>
        </p:spPr>
      </p:pic>
      <p:sp>
        <p:nvSpPr>
          <p:cNvPr id="6" name="TextBox 5">
            <a:extLst>
              <a:ext uri="{FF2B5EF4-FFF2-40B4-BE49-F238E27FC236}">
                <a16:creationId xmlns:a16="http://schemas.microsoft.com/office/drawing/2014/main" id="{A4BA419D-707A-5268-A140-F1053A9538D2}"/>
              </a:ext>
            </a:extLst>
          </p:cNvPr>
          <p:cNvSpPr txBox="1"/>
          <p:nvPr/>
        </p:nvSpPr>
        <p:spPr>
          <a:xfrm>
            <a:off x="914400" y="536198"/>
            <a:ext cx="8328991" cy="553998"/>
          </a:xfrm>
          <a:prstGeom prst="rect">
            <a:avLst/>
          </a:prstGeom>
          <a:noFill/>
          <a:ln>
            <a:noFill/>
          </a:ln>
          <a:effectLst>
            <a:outerShdw>
              <a:srgbClr val="000000">
                <a:alpha val="0"/>
              </a:srgbClr>
            </a:outerShdw>
          </a:effectLst>
        </p:spPr>
        <p:txBody>
          <a:bodyPr wrap="square" lIns="0" tIns="0" rIns="0" bIns="0">
            <a:spAutoFit/>
          </a:bodyPr>
          <a:lstStyle/>
          <a:p>
            <a:pPr>
              <a:lnSpc>
                <a:spcPct val="80000"/>
              </a:lnSpc>
              <a:defRPr sz="5400" b="1" i="0">
                <a:solidFill>
                  <a:srgbClr val="111827"/>
                </a:solidFill>
                <a:latin typeface="Poppins"/>
              </a:defRPr>
            </a:pPr>
            <a:r>
              <a:rPr lang="en-GB" sz="4500" b="1" dirty="0">
                <a:latin typeface="+mj-lt"/>
              </a:rPr>
              <a:t>Barriers &amp; Solution</a:t>
            </a:r>
            <a:endParaRPr sz="4500" b="1" i="0" dirty="0">
              <a:solidFill>
                <a:srgbClr val="111827"/>
              </a:solidFill>
              <a:latin typeface="+mj-lt"/>
            </a:endParaRPr>
          </a:p>
        </p:txBody>
      </p:sp>
      <p:sp>
        <p:nvSpPr>
          <p:cNvPr id="8" name="TextBox 7">
            <a:extLst>
              <a:ext uri="{FF2B5EF4-FFF2-40B4-BE49-F238E27FC236}">
                <a16:creationId xmlns:a16="http://schemas.microsoft.com/office/drawing/2014/main" id="{776C51BF-E264-C7BB-A968-0EE839D26C25}"/>
              </a:ext>
            </a:extLst>
          </p:cNvPr>
          <p:cNvSpPr txBox="1"/>
          <p:nvPr/>
        </p:nvSpPr>
        <p:spPr>
          <a:xfrm>
            <a:off x="914400" y="4522253"/>
            <a:ext cx="6667500" cy="1247008"/>
          </a:xfrm>
          <a:prstGeom prst="rect">
            <a:avLst/>
          </a:prstGeom>
          <a:noFill/>
          <a:ln>
            <a:noFill/>
          </a:ln>
          <a:effectLst>
            <a:outerShdw>
              <a:srgbClr val="000000">
                <a:alpha val="0"/>
              </a:srgbClr>
            </a:outerShdw>
          </a:effectLst>
        </p:spPr>
        <p:txBody>
          <a:bodyPr wrap="square" lIns="0" tIns="0" rIns="0" bIns="0">
            <a:spAutoFit/>
          </a:bodyPr>
          <a:lstStyle/>
          <a:p>
            <a:pPr marL="285750" indent="-285750">
              <a:lnSpc>
                <a:spcPct val="130000"/>
              </a:lnSpc>
              <a:buFont typeface="Arial" panose="020B0604020202020204" pitchFamily="34" charset="0"/>
              <a:buChar char="•"/>
              <a:defRPr sz="1050" b="0" i="0">
                <a:solidFill>
                  <a:srgbClr val="4B5563"/>
                </a:solidFill>
                <a:latin typeface="Poppins"/>
              </a:defRPr>
            </a:pPr>
            <a:r>
              <a:rPr lang="en-GB" sz="1600" dirty="0">
                <a:solidFill>
                  <a:srgbClr val="4B5563"/>
                </a:solidFill>
                <a:latin typeface="+mj-lt"/>
              </a:rPr>
              <a:t>Develop a no-blame culture to encourage reporting (CQC, 2020)</a:t>
            </a:r>
          </a:p>
          <a:p>
            <a:pPr marL="285750" indent="-285750">
              <a:lnSpc>
                <a:spcPct val="130000"/>
              </a:lnSpc>
              <a:buFont typeface="Arial" panose="020B0604020202020204" pitchFamily="34" charset="0"/>
              <a:buChar char="•"/>
              <a:defRPr sz="1050" b="0" i="0">
                <a:solidFill>
                  <a:srgbClr val="4B5563"/>
                </a:solidFill>
                <a:latin typeface="Poppins"/>
              </a:defRPr>
            </a:pPr>
            <a:r>
              <a:rPr lang="en-GB" sz="1600" i="0" dirty="0">
                <a:solidFill>
                  <a:srgbClr val="4B5563"/>
                </a:solidFill>
                <a:latin typeface="+mj-lt"/>
              </a:rPr>
              <a:t>Apply Transformational leadership to build trust (Bass, 1999)</a:t>
            </a:r>
          </a:p>
          <a:p>
            <a:pPr marL="285750" indent="-285750">
              <a:lnSpc>
                <a:spcPct val="130000"/>
              </a:lnSpc>
              <a:buFont typeface="Arial" panose="020B0604020202020204" pitchFamily="34" charset="0"/>
              <a:buChar char="•"/>
              <a:defRPr sz="1050" b="0" i="0">
                <a:solidFill>
                  <a:srgbClr val="4B5563"/>
                </a:solidFill>
                <a:latin typeface="Poppins"/>
              </a:defRPr>
            </a:pPr>
            <a:r>
              <a:rPr lang="en-GB" sz="1600" dirty="0">
                <a:solidFill>
                  <a:srgbClr val="4B5563"/>
                </a:solidFill>
                <a:latin typeface="+mj-lt"/>
              </a:rPr>
              <a:t>Provide focused training on QA and audit tools (NHS England, 2013).</a:t>
            </a:r>
          </a:p>
          <a:p>
            <a:pPr marL="285750" indent="-285750">
              <a:lnSpc>
                <a:spcPct val="130000"/>
              </a:lnSpc>
              <a:buFont typeface="Arial" panose="020B0604020202020204" pitchFamily="34" charset="0"/>
              <a:buChar char="•"/>
              <a:defRPr sz="1050" b="0" i="0">
                <a:solidFill>
                  <a:srgbClr val="4B5563"/>
                </a:solidFill>
                <a:latin typeface="Poppins"/>
              </a:defRPr>
            </a:pPr>
            <a:endParaRPr sz="1600" i="0" dirty="0">
              <a:solidFill>
                <a:srgbClr val="4B5563"/>
              </a:solidFill>
              <a:latin typeface="+mj-lt"/>
            </a:endParaRPr>
          </a:p>
        </p:txBody>
      </p:sp>
      <p:sp>
        <p:nvSpPr>
          <p:cNvPr id="9" name="TextBox 8">
            <a:extLst>
              <a:ext uri="{FF2B5EF4-FFF2-40B4-BE49-F238E27FC236}">
                <a16:creationId xmlns:a16="http://schemas.microsoft.com/office/drawing/2014/main" id="{6DF438C8-83A5-94ED-4638-B72639C6B9CE}"/>
              </a:ext>
            </a:extLst>
          </p:cNvPr>
          <p:cNvSpPr txBox="1"/>
          <p:nvPr/>
        </p:nvSpPr>
        <p:spPr>
          <a:xfrm>
            <a:off x="914400" y="2025134"/>
            <a:ext cx="6096000" cy="1567096"/>
          </a:xfrm>
          <a:prstGeom prst="rect">
            <a:avLst/>
          </a:prstGeom>
          <a:noFill/>
          <a:ln>
            <a:noFill/>
          </a:ln>
          <a:effectLst>
            <a:outerShdw>
              <a:srgbClr val="000000">
                <a:alpha val="0"/>
              </a:srgbClr>
            </a:outerShdw>
          </a:effectLst>
        </p:spPr>
        <p:txBody>
          <a:bodyPr wrap="square" lIns="0" tIns="0" rIns="0" bIns="0">
            <a:spAutoFit/>
          </a:bodyPr>
          <a:lstStyle/>
          <a:p>
            <a:pPr marL="285750" indent="-285750">
              <a:lnSpc>
                <a:spcPct val="130000"/>
              </a:lnSpc>
              <a:buFont typeface="Arial" panose="020B0604020202020204" pitchFamily="34" charset="0"/>
              <a:buChar char="•"/>
              <a:defRPr sz="1050" b="0" i="0">
                <a:solidFill>
                  <a:srgbClr val="4B5563"/>
                </a:solidFill>
                <a:latin typeface="Poppins"/>
              </a:defRPr>
            </a:pPr>
            <a:r>
              <a:rPr lang="en-GB" sz="1600" b="0" i="0" dirty="0">
                <a:solidFill>
                  <a:srgbClr val="4B5563"/>
                </a:solidFill>
                <a:latin typeface="+mj-lt"/>
              </a:rPr>
              <a:t>Staff Resistance to new processes (</a:t>
            </a:r>
            <a:r>
              <a:rPr lang="en-GB" sz="1600" dirty="0">
                <a:solidFill>
                  <a:srgbClr val="4B5563"/>
                </a:solidFill>
                <a:latin typeface="+mj-lt"/>
              </a:rPr>
              <a:t>K</a:t>
            </a:r>
            <a:r>
              <a:rPr lang="en-GB" sz="1600" b="0" i="0" dirty="0">
                <a:solidFill>
                  <a:srgbClr val="4B5563"/>
                </a:solidFill>
                <a:latin typeface="+mj-lt"/>
              </a:rPr>
              <a:t>otter, 1996)</a:t>
            </a:r>
          </a:p>
          <a:p>
            <a:pPr marL="285750" indent="-285750">
              <a:lnSpc>
                <a:spcPct val="130000"/>
              </a:lnSpc>
              <a:buFont typeface="Arial" panose="020B0604020202020204" pitchFamily="34" charset="0"/>
              <a:buChar char="•"/>
              <a:defRPr sz="1050" b="0" i="0">
                <a:solidFill>
                  <a:srgbClr val="4B5563"/>
                </a:solidFill>
                <a:latin typeface="Poppins"/>
              </a:defRPr>
            </a:pPr>
            <a:r>
              <a:rPr lang="en-GB" sz="1600" dirty="0">
                <a:solidFill>
                  <a:srgbClr val="4B5563"/>
                </a:solidFill>
                <a:latin typeface="+mj-lt"/>
              </a:rPr>
              <a:t>Fear of blame or performance scrutiny </a:t>
            </a:r>
          </a:p>
          <a:p>
            <a:pPr marL="285750" indent="-285750">
              <a:lnSpc>
                <a:spcPct val="130000"/>
              </a:lnSpc>
              <a:buFont typeface="Arial" panose="020B0604020202020204" pitchFamily="34" charset="0"/>
              <a:buChar char="•"/>
              <a:defRPr sz="1050" b="0" i="0">
                <a:solidFill>
                  <a:srgbClr val="4B5563"/>
                </a:solidFill>
                <a:latin typeface="Poppins"/>
              </a:defRPr>
            </a:pPr>
            <a:r>
              <a:rPr lang="en-GB" sz="1600" b="0" i="0" dirty="0">
                <a:solidFill>
                  <a:srgbClr val="4B5563"/>
                </a:solidFill>
                <a:latin typeface="+mj-lt"/>
              </a:rPr>
              <a:t>Limited training in QA systems (Dixon-Woods et al., 2014)</a:t>
            </a:r>
          </a:p>
          <a:p>
            <a:pPr marL="285750" indent="-285750">
              <a:lnSpc>
                <a:spcPct val="130000"/>
              </a:lnSpc>
              <a:buFont typeface="Arial" panose="020B0604020202020204" pitchFamily="34" charset="0"/>
              <a:buChar char="•"/>
              <a:defRPr sz="1050" b="0" i="0">
                <a:solidFill>
                  <a:srgbClr val="4B5563"/>
                </a:solidFill>
                <a:latin typeface="Poppins"/>
              </a:defRPr>
            </a:pPr>
            <a:r>
              <a:rPr lang="en-GB" sz="1600" dirty="0">
                <a:solidFill>
                  <a:srgbClr val="4B5563"/>
                </a:solidFill>
                <a:latin typeface="+mj-lt"/>
              </a:rPr>
              <a:t>Poor communication or silo working (Ockenden, 2022)</a:t>
            </a:r>
          </a:p>
          <a:p>
            <a:pPr marL="285750" indent="-285750">
              <a:lnSpc>
                <a:spcPct val="130000"/>
              </a:lnSpc>
              <a:buFont typeface="Arial" panose="020B0604020202020204" pitchFamily="34" charset="0"/>
              <a:buChar char="•"/>
              <a:defRPr sz="1050" b="0" i="0">
                <a:solidFill>
                  <a:srgbClr val="4B5563"/>
                </a:solidFill>
                <a:latin typeface="Poppins"/>
              </a:defRPr>
            </a:pPr>
            <a:r>
              <a:rPr lang="en-GB" sz="1600" b="0" i="0" dirty="0">
                <a:solidFill>
                  <a:srgbClr val="4B5563"/>
                </a:solidFill>
                <a:latin typeface="+mj-lt"/>
              </a:rPr>
              <a:t>Sta</a:t>
            </a:r>
            <a:r>
              <a:rPr lang="en-GB" sz="1600" dirty="0">
                <a:solidFill>
                  <a:srgbClr val="4B5563"/>
                </a:solidFill>
                <a:latin typeface="+mj-lt"/>
              </a:rPr>
              <a:t>ffing or resource constraints (Department of Health, 1998)</a:t>
            </a:r>
            <a:endParaRPr sz="1600" b="0" i="0" dirty="0">
              <a:solidFill>
                <a:srgbClr val="4B5563"/>
              </a:solidFill>
              <a:latin typeface="+mj-lt"/>
            </a:endParaRPr>
          </a:p>
        </p:txBody>
      </p:sp>
      <p:sp>
        <p:nvSpPr>
          <p:cNvPr id="12" name="TextBox 11">
            <a:extLst>
              <a:ext uri="{FF2B5EF4-FFF2-40B4-BE49-F238E27FC236}">
                <a16:creationId xmlns:a16="http://schemas.microsoft.com/office/drawing/2014/main" id="{BB516BF3-61C7-BCB4-856C-DFDD2B0D2A9C}"/>
              </a:ext>
            </a:extLst>
          </p:cNvPr>
          <p:cNvSpPr txBox="1"/>
          <p:nvPr/>
        </p:nvSpPr>
        <p:spPr>
          <a:xfrm>
            <a:off x="976795" y="3984004"/>
            <a:ext cx="4102100" cy="348622"/>
          </a:xfrm>
          <a:prstGeom prst="rect">
            <a:avLst/>
          </a:prstGeom>
          <a:noFill/>
          <a:ln>
            <a:noFill/>
          </a:ln>
          <a:effectLst>
            <a:outerShdw>
              <a:srgbClr val="000000">
                <a:alpha val="0"/>
              </a:srgbClr>
            </a:outerShdw>
          </a:effectLst>
        </p:spPr>
        <p:txBody>
          <a:bodyPr wrap="square" lIns="0" tIns="0" rIns="0" bIns="0">
            <a:spAutoFit/>
          </a:bodyPr>
          <a:lstStyle/>
          <a:p>
            <a:pPr>
              <a:lnSpc>
                <a:spcPct val="112000"/>
              </a:lnSpc>
              <a:defRPr sz="1500" b="0" i="0">
                <a:solidFill>
                  <a:srgbClr val="111827"/>
                </a:solidFill>
                <a:latin typeface="Poppins"/>
              </a:defRPr>
            </a:pPr>
            <a:r>
              <a:rPr lang="en-GB" sz="2200" b="1" dirty="0">
                <a:latin typeface="+mj-lt"/>
              </a:rPr>
              <a:t>How to Address Them</a:t>
            </a:r>
            <a:endParaRPr sz="2200" b="1" i="0" dirty="0">
              <a:solidFill>
                <a:srgbClr val="111827"/>
              </a:solidFill>
              <a:latin typeface="+mj-lt"/>
            </a:endParaRPr>
          </a:p>
        </p:txBody>
      </p:sp>
      <p:pic>
        <p:nvPicPr>
          <p:cNvPr id="16" name="Picture 15" descr="84cee999-c6f6-40e1-ba01-7c87d22e0ce1.png">
            <a:extLst>
              <a:ext uri="{FF2B5EF4-FFF2-40B4-BE49-F238E27FC236}">
                <a16:creationId xmlns:a16="http://schemas.microsoft.com/office/drawing/2014/main" id="{9979AECB-4520-3FF3-2172-2A59A98D8227}"/>
              </a:ext>
            </a:extLst>
          </p:cNvPr>
          <p:cNvPicPr>
            <a:picLocks noChangeAspect="1"/>
          </p:cNvPicPr>
          <p:nvPr/>
        </p:nvPicPr>
        <p:blipFill>
          <a:blip r:embed="rId5"/>
          <a:stretch>
            <a:fillRect/>
          </a:stretch>
        </p:blipFill>
        <p:spPr>
          <a:xfrm>
            <a:off x="8077200" y="1066800"/>
            <a:ext cx="762000" cy="190500"/>
          </a:xfrm>
          <a:prstGeom prst="rect">
            <a:avLst/>
          </a:prstGeom>
        </p:spPr>
      </p:pic>
      <p:pic>
        <p:nvPicPr>
          <p:cNvPr id="17" name="Picture 16" descr="ff3da8c1-2299-43cc-a703-4c1f080259e7.png">
            <a:extLst>
              <a:ext uri="{FF2B5EF4-FFF2-40B4-BE49-F238E27FC236}">
                <a16:creationId xmlns:a16="http://schemas.microsoft.com/office/drawing/2014/main" id="{8C0E3448-7199-8044-E8CB-273356210335}"/>
              </a:ext>
            </a:extLst>
          </p:cNvPr>
          <p:cNvPicPr>
            <a:picLocks noChangeAspect="1"/>
          </p:cNvPicPr>
          <p:nvPr/>
        </p:nvPicPr>
        <p:blipFill>
          <a:blip r:embed="rId6"/>
          <a:stretch>
            <a:fillRect/>
          </a:stretch>
        </p:blipFill>
        <p:spPr>
          <a:xfrm>
            <a:off x="10820400" y="762000"/>
            <a:ext cx="304800" cy="304800"/>
          </a:xfrm>
          <a:prstGeom prst="rect">
            <a:avLst/>
          </a:prstGeom>
        </p:spPr>
      </p:pic>
      <p:pic>
        <p:nvPicPr>
          <p:cNvPr id="21" name="Picture 20" descr="133d2ceb-686e-4c85-b1f5-801f5377758f.png">
            <a:extLst>
              <a:ext uri="{FF2B5EF4-FFF2-40B4-BE49-F238E27FC236}">
                <a16:creationId xmlns:a16="http://schemas.microsoft.com/office/drawing/2014/main" id="{DBC3DBF8-C771-0CAB-9FF5-C842BB61A7A3}"/>
              </a:ext>
            </a:extLst>
          </p:cNvPr>
          <p:cNvPicPr>
            <a:picLocks noChangeAspect="1"/>
          </p:cNvPicPr>
          <p:nvPr/>
        </p:nvPicPr>
        <p:blipFill>
          <a:blip r:embed="rId7"/>
          <a:stretch>
            <a:fillRect/>
          </a:stretch>
        </p:blipFill>
        <p:spPr>
          <a:xfrm>
            <a:off x="0" y="6096000"/>
            <a:ext cx="12192000" cy="762000"/>
          </a:xfrm>
          <a:prstGeom prst="rect">
            <a:avLst/>
          </a:prstGeom>
        </p:spPr>
      </p:pic>
      <p:sp>
        <p:nvSpPr>
          <p:cNvPr id="23" name="TextBox 22">
            <a:extLst>
              <a:ext uri="{FF2B5EF4-FFF2-40B4-BE49-F238E27FC236}">
                <a16:creationId xmlns:a16="http://schemas.microsoft.com/office/drawing/2014/main" id="{8290E273-DE77-F156-4D98-C049D5BAF00E}"/>
              </a:ext>
            </a:extLst>
          </p:cNvPr>
          <p:cNvSpPr txBox="1"/>
          <p:nvPr/>
        </p:nvSpPr>
        <p:spPr>
          <a:xfrm>
            <a:off x="914400" y="1510727"/>
            <a:ext cx="6096000" cy="440955"/>
          </a:xfrm>
          <a:prstGeom prst="rect">
            <a:avLst/>
          </a:prstGeom>
          <a:noFill/>
        </p:spPr>
        <p:txBody>
          <a:bodyPr wrap="square">
            <a:spAutoFit/>
          </a:bodyPr>
          <a:lstStyle/>
          <a:p>
            <a:pPr>
              <a:lnSpc>
                <a:spcPct val="112000"/>
              </a:lnSpc>
              <a:defRPr sz="1500" b="0" i="0">
                <a:solidFill>
                  <a:srgbClr val="111827"/>
                </a:solidFill>
                <a:latin typeface="Poppins"/>
              </a:defRPr>
            </a:pPr>
            <a:r>
              <a:rPr lang="en-GB" sz="2200" b="1" i="0" dirty="0">
                <a:solidFill>
                  <a:srgbClr val="111827"/>
                </a:solidFill>
                <a:latin typeface="+mj-lt"/>
              </a:rPr>
              <a:t>Potential Barriers</a:t>
            </a:r>
          </a:p>
        </p:txBody>
      </p:sp>
    </p:spTree>
    <p:extLst>
      <p:ext uri="{BB962C8B-B14F-4D97-AF65-F5344CB8AC3E}">
        <p14:creationId xmlns:p14="http://schemas.microsoft.com/office/powerpoint/2010/main" val="415078213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pic>
        <p:nvPicPr>
          <p:cNvPr id="5" name="Picture 4" descr="f1ee6d96-32ee-4d89-b9dd-e507e69889ec.png">
            <a:extLst>
              <a:ext uri="{FF2B5EF4-FFF2-40B4-BE49-F238E27FC236}">
                <a16:creationId xmlns:a16="http://schemas.microsoft.com/office/drawing/2014/main" id="{A0D47F4C-7D0F-FF9D-A58C-46F9A37026D4}"/>
              </a:ext>
            </a:extLst>
          </p:cNvPr>
          <p:cNvPicPr>
            <a:picLocks noChangeAspect="1"/>
          </p:cNvPicPr>
          <p:nvPr/>
        </p:nvPicPr>
        <p:blipFill>
          <a:blip r:embed="rId3"/>
          <a:stretch>
            <a:fillRect/>
          </a:stretch>
        </p:blipFill>
        <p:spPr>
          <a:xfrm>
            <a:off x="101600" y="1481199"/>
            <a:ext cx="5029200" cy="5219700"/>
          </a:xfrm>
          <a:prstGeom prst="rect">
            <a:avLst/>
          </a:prstGeom>
        </p:spPr>
      </p:pic>
      <p:sp>
        <p:nvSpPr>
          <p:cNvPr id="3" name="TextBox 2"/>
          <p:cNvSpPr txBox="1"/>
          <p:nvPr/>
        </p:nvSpPr>
        <p:spPr>
          <a:xfrm>
            <a:off x="762000" y="457200"/>
            <a:ext cx="10687050" cy="861774"/>
          </a:xfrm>
          <a:prstGeom prst="rect">
            <a:avLst/>
          </a:prstGeom>
          <a:noFill/>
          <a:ln>
            <a:noFill/>
          </a:ln>
          <a:effectLst>
            <a:outerShdw>
              <a:srgbClr val="000000">
                <a:alpha val="0"/>
              </a:srgbClr>
            </a:outerShdw>
          </a:effectLst>
        </p:spPr>
        <p:txBody>
          <a:bodyPr wrap="square" lIns="0" tIns="0" rIns="0" bIns="0">
            <a:spAutoFit/>
          </a:bodyPr>
          <a:lstStyle/>
          <a:p>
            <a:pPr>
              <a:lnSpc>
                <a:spcPct val="80000"/>
              </a:lnSpc>
              <a:defRPr sz="4500" b="1" i="0">
                <a:solidFill>
                  <a:srgbClr val="111827"/>
                </a:solidFill>
                <a:latin typeface="Poppins"/>
              </a:defRPr>
            </a:pPr>
            <a:r>
              <a:rPr lang="en-GB" sz="3500" b="1" dirty="0">
                <a:solidFill>
                  <a:srgbClr val="111827"/>
                </a:solidFill>
                <a:latin typeface="+mj-lt"/>
              </a:rPr>
              <a:t>Lessons &amp; Recommendations (Kotter’s change Leadership process)</a:t>
            </a:r>
            <a:endParaRPr sz="3500" b="1" i="0" dirty="0">
              <a:solidFill>
                <a:srgbClr val="111827"/>
              </a:solidFill>
              <a:latin typeface="+mj-lt"/>
            </a:endParaRPr>
          </a:p>
        </p:txBody>
      </p:sp>
      <p:sp>
        <p:nvSpPr>
          <p:cNvPr id="4" name="TextBox 3"/>
          <p:cNvSpPr txBox="1"/>
          <p:nvPr/>
        </p:nvSpPr>
        <p:spPr>
          <a:xfrm>
            <a:off x="5695950" y="1577023"/>
            <a:ext cx="6236969" cy="5150962"/>
          </a:xfrm>
          <a:prstGeom prst="rect">
            <a:avLst/>
          </a:prstGeom>
          <a:noFill/>
          <a:ln>
            <a:noFill/>
          </a:ln>
          <a:effectLst>
            <a:outerShdw>
              <a:srgbClr val="000000">
                <a:alpha val="0"/>
              </a:srgbClr>
            </a:outerShdw>
          </a:effectLst>
        </p:spPr>
        <p:txBody>
          <a:bodyPr wrap="square" lIns="0" tIns="0" rIns="0" bIns="0">
            <a:spAutoFit/>
          </a:bodyPr>
          <a:lstStyle/>
          <a:p>
            <a:pPr>
              <a:lnSpc>
                <a:spcPct val="150000"/>
              </a:lnSpc>
              <a:spcBef>
                <a:spcPts val="600"/>
              </a:spcBef>
              <a:defRPr sz="1350" b="0" i="0">
                <a:solidFill>
                  <a:srgbClr val="4B5563"/>
                </a:solidFill>
                <a:latin typeface="Poppins"/>
              </a:defRPr>
            </a:pPr>
            <a:r>
              <a:rPr lang="en-US" sz="1500" b="1" dirty="0">
                <a:latin typeface="Arial" panose="020B0604020202020204" pitchFamily="34" charset="0"/>
                <a:cs typeface="Arial" panose="020B0604020202020204" pitchFamily="34" charset="0"/>
              </a:rPr>
              <a:t>1. Create Urgency</a:t>
            </a:r>
            <a:r>
              <a:rPr lang="en-US" sz="1500" dirty="0">
                <a:latin typeface="Arial" panose="020B0604020202020204" pitchFamily="34" charset="0"/>
                <a:cs typeface="Arial" panose="020B0604020202020204" pitchFamily="34" charset="0"/>
              </a:rPr>
              <a:t> – Highlight high mortality and system failures to drive immediate action (Walshe and Offen, 2001; Dixon-Woods et al., 2014)</a:t>
            </a:r>
            <a:br>
              <a:rPr lang="en-US" sz="1500" dirty="0">
                <a:latin typeface="Arial" panose="020B0604020202020204" pitchFamily="34" charset="0"/>
                <a:cs typeface="Arial" panose="020B0604020202020204" pitchFamily="34" charset="0"/>
              </a:rPr>
            </a:br>
            <a:r>
              <a:rPr lang="en-US" sz="1500" b="1" dirty="0">
                <a:latin typeface="Arial" panose="020B0604020202020204" pitchFamily="34" charset="0"/>
                <a:cs typeface="Arial" panose="020B0604020202020204" pitchFamily="34" charset="0"/>
              </a:rPr>
              <a:t>2.</a:t>
            </a:r>
            <a:r>
              <a:rPr lang="en-US" sz="1500" dirty="0">
                <a:latin typeface="Arial" panose="020B0604020202020204" pitchFamily="34" charset="0"/>
                <a:cs typeface="Arial" panose="020B0604020202020204" pitchFamily="34" charset="0"/>
              </a:rPr>
              <a:t> </a:t>
            </a:r>
            <a:r>
              <a:rPr lang="en-US" sz="1500" b="1" dirty="0">
                <a:latin typeface="Arial" panose="020B0604020202020204" pitchFamily="34" charset="0"/>
                <a:cs typeface="Arial" panose="020B0604020202020204" pitchFamily="34" charset="0"/>
              </a:rPr>
              <a:t>Build a Coalition</a:t>
            </a:r>
            <a:r>
              <a:rPr lang="en-US" sz="1500" dirty="0">
                <a:latin typeface="Arial" panose="020B0604020202020204" pitchFamily="34" charset="0"/>
                <a:cs typeface="Arial" panose="020B0604020202020204" pitchFamily="34" charset="0"/>
              </a:rPr>
              <a:t> – Form strong multidisciplinary and leadership teams.</a:t>
            </a:r>
            <a:br>
              <a:rPr lang="en-US" sz="1500" dirty="0">
                <a:latin typeface="Arial" panose="020B0604020202020204" pitchFamily="34" charset="0"/>
                <a:cs typeface="Arial" panose="020B0604020202020204" pitchFamily="34" charset="0"/>
              </a:rPr>
            </a:br>
            <a:r>
              <a:rPr lang="en-US" sz="1500" b="1" dirty="0">
                <a:latin typeface="Arial" panose="020B0604020202020204" pitchFamily="34" charset="0"/>
                <a:cs typeface="Arial" panose="020B0604020202020204" pitchFamily="34" charset="0"/>
              </a:rPr>
              <a:t>3. Create a Vision</a:t>
            </a:r>
            <a:r>
              <a:rPr lang="en-US" sz="1500" dirty="0">
                <a:latin typeface="Arial" panose="020B0604020202020204" pitchFamily="34" charset="0"/>
                <a:cs typeface="Arial" panose="020B0604020202020204" pitchFamily="34" charset="0"/>
              </a:rPr>
              <a:t> – “Safe, transparent, and accountable healthcare.”</a:t>
            </a:r>
            <a:br>
              <a:rPr lang="en-US" sz="1500" dirty="0">
                <a:latin typeface="Arial" panose="020B0604020202020204" pitchFamily="34" charset="0"/>
                <a:cs typeface="Arial" panose="020B0604020202020204" pitchFamily="34" charset="0"/>
              </a:rPr>
            </a:br>
            <a:r>
              <a:rPr lang="en-US" sz="1500" b="1" dirty="0">
                <a:latin typeface="Arial" panose="020B0604020202020204" pitchFamily="34" charset="0"/>
                <a:cs typeface="Arial" panose="020B0604020202020204" pitchFamily="34" charset="0"/>
              </a:rPr>
              <a:t>4. Communicate the Vision</a:t>
            </a:r>
            <a:r>
              <a:rPr lang="en-US" sz="1500" dirty="0">
                <a:latin typeface="Arial" panose="020B0604020202020204" pitchFamily="34" charset="0"/>
                <a:cs typeface="Arial" panose="020B0604020202020204" pitchFamily="34" charset="0"/>
              </a:rPr>
              <a:t> – Promote open dialogue, reporting, and learning culture.</a:t>
            </a:r>
            <a:br>
              <a:rPr lang="en-US" sz="1500" dirty="0">
                <a:latin typeface="Arial" panose="020B0604020202020204" pitchFamily="34" charset="0"/>
                <a:cs typeface="Arial" panose="020B0604020202020204" pitchFamily="34" charset="0"/>
              </a:rPr>
            </a:br>
            <a:r>
              <a:rPr lang="en-US" sz="1500" b="1" dirty="0">
                <a:latin typeface="Arial" panose="020B0604020202020204" pitchFamily="34" charset="0"/>
                <a:cs typeface="Arial" panose="020B0604020202020204" pitchFamily="34" charset="0"/>
              </a:rPr>
              <a:t>5. Empower Action</a:t>
            </a:r>
            <a:r>
              <a:rPr lang="en-US" sz="1500" dirty="0">
                <a:latin typeface="Arial" panose="020B0604020202020204" pitchFamily="34" charset="0"/>
                <a:cs typeface="Arial" panose="020B0604020202020204" pitchFamily="34" charset="0"/>
              </a:rPr>
              <a:t> – Remove hierarchy barriers; train staff in QA and safety.</a:t>
            </a:r>
            <a:br>
              <a:rPr lang="en-US" sz="1500" dirty="0">
                <a:latin typeface="Arial" panose="020B0604020202020204" pitchFamily="34" charset="0"/>
                <a:cs typeface="Arial" panose="020B0604020202020204" pitchFamily="34" charset="0"/>
              </a:rPr>
            </a:br>
            <a:r>
              <a:rPr lang="en-US" sz="1500" b="1" dirty="0">
                <a:latin typeface="Arial" panose="020B0604020202020204" pitchFamily="34" charset="0"/>
                <a:cs typeface="Arial" panose="020B0604020202020204" pitchFamily="34" charset="0"/>
              </a:rPr>
              <a:t>6. Short-Term Wins</a:t>
            </a:r>
            <a:r>
              <a:rPr lang="en-US" sz="1500" dirty="0">
                <a:latin typeface="Arial" panose="020B0604020202020204" pitchFamily="34" charset="0"/>
                <a:cs typeface="Arial" panose="020B0604020202020204" pitchFamily="34" charset="0"/>
              </a:rPr>
              <a:t> – Early audits, visible quality improvements, share success.</a:t>
            </a:r>
            <a:br>
              <a:rPr lang="en-US" sz="1500" dirty="0">
                <a:latin typeface="Arial" panose="020B0604020202020204" pitchFamily="34" charset="0"/>
                <a:cs typeface="Arial" panose="020B0604020202020204" pitchFamily="34" charset="0"/>
              </a:rPr>
            </a:br>
            <a:r>
              <a:rPr lang="en-US" sz="1500" b="1" dirty="0">
                <a:latin typeface="Arial" panose="020B0604020202020204" pitchFamily="34" charset="0"/>
                <a:cs typeface="Arial" panose="020B0604020202020204" pitchFamily="34" charset="0"/>
              </a:rPr>
              <a:t>7. Consolidate Change</a:t>
            </a:r>
            <a:r>
              <a:rPr lang="en-US" sz="1500" dirty="0">
                <a:latin typeface="Arial" panose="020B0604020202020204" pitchFamily="34" charset="0"/>
                <a:cs typeface="Arial" panose="020B0604020202020204" pitchFamily="34" charset="0"/>
              </a:rPr>
              <a:t> – Strengthen governance, expand audits trust-wide.</a:t>
            </a:r>
            <a:br>
              <a:rPr lang="en-US" sz="1500" dirty="0">
                <a:latin typeface="Arial" panose="020B0604020202020204" pitchFamily="34" charset="0"/>
                <a:cs typeface="Arial" panose="020B0604020202020204" pitchFamily="34" charset="0"/>
              </a:rPr>
            </a:br>
            <a:r>
              <a:rPr lang="en-US" sz="1500" b="1" dirty="0">
                <a:latin typeface="Arial" panose="020B0604020202020204" pitchFamily="34" charset="0"/>
                <a:cs typeface="Arial" panose="020B0604020202020204" pitchFamily="34" charset="0"/>
              </a:rPr>
              <a:t>8. Anchor in Culture</a:t>
            </a:r>
            <a:r>
              <a:rPr lang="en-US" sz="1500" dirty="0">
                <a:latin typeface="Arial" panose="020B0604020202020204" pitchFamily="34" charset="0"/>
                <a:cs typeface="Arial" panose="020B0604020202020204" pitchFamily="34" charset="0"/>
              </a:rPr>
              <a:t> – Embed continuous learning, accountability, and clinical governance in everyday practice.</a:t>
            </a:r>
            <a:endParaRPr sz="1500" b="0" i="0" dirty="0">
              <a:solidFill>
                <a:srgbClr val="4B5563"/>
              </a:solidFill>
              <a:latin typeface="Arial" panose="020B0604020202020204" pitchFamily="34" charset="0"/>
              <a:cs typeface="Arial" panose="020B0604020202020204" pitchFamily="34" charset="0"/>
            </a:endParaRPr>
          </a:p>
        </p:txBody>
      </p:sp>
      <p:pic>
        <p:nvPicPr>
          <p:cNvPr id="29" name="Picture 28" descr="133d2ceb-686e-4c85-b1f5-801f5377758f.png">
            <a:extLst>
              <a:ext uri="{FF2B5EF4-FFF2-40B4-BE49-F238E27FC236}">
                <a16:creationId xmlns:a16="http://schemas.microsoft.com/office/drawing/2014/main" id="{FCD733C4-E3CA-A936-6D79-5A5DCFBF7082}"/>
              </a:ext>
            </a:extLst>
          </p:cNvPr>
          <p:cNvPicPr>
            <a:picLocks noChangeAspect="1"/>
          </p:cNvPicPr>
          <p:nvPr/>
        </p:nvPicPr>
        <p:blipFill>
          <a:blip r:embed="rId4"/>
          <a:stretch>
            <a:fillRect/>
          </a:stretch>
        </p:blipFill>
        <p:spPr>
          <a:xfrm>
            <a:off x="0" y="6096000"/>
            <a:ext cx="12192000" cy="762000"/>
          </a:xfrm>
          <a:prstGeom prst="rect">
            <a:avLst/>
          </a:prstGeom>
        </p:spPr>
      </p:pic>
      <p:sp>
        <p:nvSpPr>
          <p:cNvPr id="6" name="TextBox 5">
            <a:extLst>
              <a:ext uri="{FF2B5EF4-FFF2-40B4-BE49-F238E27FC236}">
                <a16:creationId xmlns:a16="http://schemas.microsoft.com/office/drawing/2014/main" id="{339939BB-289C-1FBC-DB59-6335647113A4}"/>
              </a:ext>
            </a:extLst>
          </p:cNvPr>
          <p:cNvSpPr txBox="1"/>
          <p:nvPr/>
        </p:nvSpPr>
        <p:spPr>
          <a:xfrm>
            <a:off x="523029" y="6007158"/>
            <a:ext cx="4227547" cy="369332"/>
          </a:xfrm>
          <a:prstGeom prst="rect">
            <a:avLst/>
          </a:prstGeom>
          <a:noFill/>
        </p:spPr>
        <p:txBody>
          <a:bodyPr wrap="square" rtlCol="0">
            <a:spAutoFit/>
          </a:bodyPr>
          <a:lstStyle/>
          <a:p>
            <a:r>
              <a:rPr lang="en-GB" b="1" dirty="0"/>
              <a:t>Figure: </a:t>
            </a:r>
            <a:r>
              <a:rPr lang="en-GB" dirty="0"/>
              <a:t>Kotter’s Model (Kotter, 1996)</a:t>
            </a:r>
          </a:p>
        </p:txBody>
      </p:sp>
      <p:pic>
        <p:nvPicPr>
          <p:cNvPr id="7" name="Picture 6" descr="A diagram of a step change model&#10;&#10;AI-generated content may be incorrect.">
            <a:extLst>
              <a:ext uri="{FF2B5EF4-FFF2-40B4-BE49-F238E27FC236}">
                <a16:creationId xmlns:a16="http://schemas.microsoft.com/office/drawing/2014/main" id="{8270882D-C1CD-0BD5-4040-DA3923F220DA}"/>
              </a:ext>
            </a:extLst>
          </p:cNvPr>
          <p:cNvPicPr>
            <a:picLocks noChangeAspect="1"/>
          </p:cNvPicPr>
          <p:nvPr/>
        </p:nvPicPr>
        <p:blipFill>
          <a:blip r:embed="rId5"/>
          <a:stretch>
            <a:fillRect/>
          </a:stretch>
        </p:blipFill>
        <p:spPr>
          <a:xfrm>
            <a:off x="101600" y="1632190"/>
            <a:ext cx="4890735" cy="4401662"/>
          </a:xfrm>
          <a:prstGeom prst="rect">
            <a:avLst/>
          </a:prstGeom>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a:extLst>
            <a:ext uri="{FF2B5EF4-FFF2-40B4-BE49-F238E27FC236}">
              <a16:creationId xmlns:a16="http://schemas.microsoft.com/office/drawing/2014/main" id="{11A82584-45F1-05D4-E7FF-7DEDF4BC042C}"/>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95F7D5B1-553E-7F98-1FD7-79FCBB6B584F}"/>
              </a:ext>
            </a:extLst>
          </p:cNvPr>
          <p:cNvSpPr txBox="1"/>
          <p:nvPr/>
        </p:nvSpPr>
        <p:spPr>
          <a:xfrm>
            <a:off x="752474" y="672643"/>
            <a:ext cx="10687050" cy="430887"/>
          </a:xfrm>
          <a:prstGeom prst="rect">
            <a:avLst/>
          </a:prstGeom>
          <a:noFill/>
          <a:ln>
            <a:noFill/>
          </a:ln>
          <a:effectLst>
            <a:outerShdw>
              <a:srgbClr val="000000">
                <a:alpha val="0"/>
              </a:srgbClr>
            </a:outerShdw>
          </a:effectLst>
        </p:spPr>
        <p:txBody>
          <a:bodyPr wrap="square" lIns="0" tIns="0" rIns="0" bIns="0">
            <a:spAutoFit/>
          </a:bodyPr>
          <a:lstStyle/>
          <a:p>
            <a:pPr algn="ctr">
              <a:lnSpc>
                <a:spcPct val="80000"/>
              </a:lnSpc>
              <a:defRPr sz="4500" b="1" i="0">
                <a:solidFill>
                  <a:srgbClr val="111827"/>
                </a:solidFill>
                <a:latin typeface="Poppins"/>
              </a:defRPr>
            </a:pPr>
            <a:r>
              <a:rPr lang="en-GB" sz="3500" b="1" dirty="0">
                <a:solidFill>
                  <a:srgbClr val="111827"/>
                </a:solidFill>
                <a:latin typeface="+mj-lt"/>
              </a:rPr>
              <a:t>Conclusion</a:t>
            </a:r>
            <a:endParaRPr sz="3500" b="1" i="0" dirty="0">
              <a:solidFill>
                <a:srgbClr val="111827"/>
              </a:solidFill>
              <a:latin typeface="+mj-lt"/>
            </a:endParaRPr>
          </a:p>
        </p:txBody>
      </p:sp>
      <p:sp>
        <p:nvSpPr>
          <p:cNvPr id="4" name="TextBox 3">
            <a:extLst>
              <a:ext uri="{FF2B5EF4-FFF2-40B4-BE49-F238E27FC236}">
                <a16:creationId xmlns:a16="http://schemas.microsoft.com/office/drawing/2014/main" id="{B51CDF3D-F00C-1363-FDDF-94251F91D54A}"/>
              </a:ext>
            </a:extLst>
          </p:cNvPr>
          <p:cNvSpPr txBox="1"/>
          <p:nvPr/>
        </p:nvSpPr>
        <p:spPr>
          <a:xfrm>
            <a:off x="312420" y="1706939"/>
            <a:ext cx="11567159" cy="4001095"/>
          </a:xfrm>
          <a:prstGeom prst="rect">
            <a:avLst/>
          </a:prstGeom>
          <a:noFill/>
          <a:ln>
            <a:noFill/>
          </a:ln>
          <a:effectLst>
            <a:outerShdw>
              <a:srgbClr val="000000">
                <a:alpha val="0"/>
              </a:srgbClr>
            </a:outerShdw>
          </a:effectLst>
        </p:spPr>
        <p:txBody>
          <a:bodyPr wrap="square" lIns="0" tIns="0" rIns="0" bIns="0">
            <a:spAutoFit/>
          </a:bodyPr>
          <a:lstStyle/>
          <a:p>
            <a:pPr marL="285750" indent="-285750">
              <a:buFont typeface="Arial" panose="020B0604020202020204" pitchFamily="34" charset="0"/>
              <a:buChar char="•"/>
            </a:pPr>
            <a:r>
              <a:rPr lang="en-US" sz="2000" dirty="0"/>
              <a:t>The inquiry into the Bristol Heart Surgery (1984–1995) exposed major shortcomings in clinical oversight, management, and communication, which led to avoidable patient deaths and damaged public confidence (Department of Health, 2001).</a:t>
            </a:r>
          </a:p>
          <a:p>
            <a:endParaRPr lang="en-US" sz="2000" dirty="0">
              <a:latin typeface="+mj-lt"/>
            </a:endParaRPr>
          </a:p>
          <a:p>
            <a:pPr marL="285750" indent="-285750">
              <a:buFont typeface="Arial" panose="020B0604020202020204" pitchFamily="34" charset="0"/>
              <a:buChar char="•"/>
            </a:pPr>
            <a:r>
              <a:rPr lang="en-US" sz="2000" dirty="0">
                <a:latin typeface="+mj-lt"/>
              </a:rPr>
              <a:t>Weak audit systems and poor oversight highlighted the urgent need for effective quality assurance and accountability within healthcare (Scally and Donaldson, 1998).</a:t>
            </a:r>
          </a:p>
          <a:p>
            <a:pPr marL="285750" indent="-285750">
              <a:buFont typeface="Arial" panose="020B0604020202020204" pitchFamily="34" charset="0"/>
              <a:buChar char="•"/>
            </a:pPr>
            <a:endParaRPr lang="en-US" sz="2000" dirty="0">
              <a:latin typeface="+mj-lt"/>
            </a:endParaRPr>
          </a:p>
          <a:p>
            <a:pPr marL="285750" indent="-285750">
              <a:buFont typeface="Arial" panose="020B0604020202020204" pitchFamily="34" charset="0"/>
              <a:buChar char="•"/>
            </a:pPr>
            <a:r>
              <a:rPr lang="en-US" sz="2000" dirty="0">
                <a:latin typeface="+mj-lt"/>
              </a:rPr>
              <a:t>The case led to major NHS reforms, including the establishment of NICE, the CHI, and mandatory clinical governance (Walshe and Offen, 2001). </a:t>
            </a:r>
          </a:p>
          <a:p>
            <a:pPr marL="285750" indent="-285750">
              <a:buFont typeface="Arial" panose="020B0604020202020204" pitchFamily="34" charset="0"/>
              <a:buChar char="•"/>
            </a:pPr>
            <a:endParaRPr lang="en-US" sz="2000" dirty="0">
              <a:latin typeface="+mj-lt"/>
            </a:endParaRPr>
          </a:p>
          <a:p>
            <a:pPr marL="285750" indent="-285750">
              <a:buFont typeface="Arial" panose="020B0604020202020204" pitchFamily="34" charset="0"/>
              <a:buChar char="•"/>
            </a:pPr>
            <a:r>
              <a:rPr lang="en-US" sz="2000" dirty="0">
                <a:latin typeface="+mj-lt"/>
              </a:rPr>
              <a:t>It underscores the importance of a transparent, learning culture supported by continuous audit, open reporting, and strong leadership to sustain patient safety and service improvement </a:t>
            </a:r>
            <a:r>
              <a:rPr lang="en-GB" sz="2000" dirty="0"/>
              <a:t>(Dixon-Woods et al., 2014).</a:t>
            </a:r>
            <a:endParaRPr lang="en-US" sz="2000" dirty="0">
              <a:latin typeface="+mj-lt"/>
            </a:endParaRPr>
          </a:p>
        </p:txBody>
      </p:sp>
      <p:pic>
        <p:nvPicPr>
          <p:cNvPr id="29" name="Picture 28" descr="133d2ceb-686e-4c85-b1f5-801f5377758f.png">
            <a:extLst>
              <a:ext uri="{FF2B5EF4-FFF2-40B4-BE49-F238E27FC236}">
                <a16:creationId xmlns:a16="http://schemas.microsoft.com/office/drawing/2014/main" id="{C938720E-7614-EEE3-511B-CB7425B747AA}"/>
              </a:ext>
            </a:extLst>
          </p:cNvPr>
          <p:cNvPicPr>
            <a:picLocks noChangeAspect="1"/>
          </p:cNvPicPr>
          <p:nvPr/>
        </p:nvPicPr>
        <p:blipFill>
          <a:blip r:embed="rId3"/>
          <a:stretch>
            <a:fillRect/>
          </a:stretch>
        </p:blipFill>
        <p:spPr>
          <a:xfrm>
            <a:off x="0" y="6096000"/>
            <a:ext cx="12192000" cy="762000"/>
          </a:xfrm>
          <a:prstGeom prst="rect">
            <a:avLst/>
          </a:prstGeom>
        </p:spPr>
      </p:pic>
    </p:spTree>
    <p:extLst>
      <p:ext uri="{BB962C8B-B14F-4D97-AF65-F5344CB8AC3E}">
        <p14:creationId xmlns:p14="http://schemas.microsoft.com/office/powerpoint/2010/main" val="396982285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a:extLst>
            <a:ext uri="{FF2B5EF4-FFF2-40B4-BE49-F238E27FC236}">
              <a16:creationId xmlns:a16="http://schemas.microsoft.com/office/drawing/2014/main" id="{0443F889-8914-F49E-8AB5-5C33E349F38F}"/>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72F8F5D7-61EA-FADF-2417-89F9AAFF4EB6}"/>
              </a:ext>
            </a:extLst>
          </p:cNvPr>
          <p:cNvSpPr txBox="1"/>
          <p:nvPr/>
        </p:nvSpPr>
        <p:spPr>
          <a:xfrm>
            <a:off x="752474" y="672643"/>
            <a:ext cx="10687050" cy="430887"/>
          </a:xfrm>
          <a:prstGeom prst="rect">
            <a:avLst/>
          </a:prstGeom>
          <a:noFill/>
          <a:ln>
            <a:noFill/>
          </a:ln>
          <a:effectLst>
            <a:outerShdw>
              <a:srgbClr val="000000">
                <a:alpha val="0"/>
              </a:srgbClr>
            </a:outerShdw>
          </a:effectLst>
        </p:spPr>
        <p:txBody>
          <a:bodyPr wrap="square" lIns="0" tIns="0" rIns="0" bIns="0">
            <a:spAutoFit/>
          </a:bodyPr>
          <a:lstStyle/>
          <a:p>
            <a:pPr algn="ctr">
              <a:lnSpc>
                <a:spcPct val="80000"/>
              </a:lnSpc>
              <a:defRPr sz="4500" b="1" i="0">
                <a:solidFill>
                  <a:srgbClr val="111827"/>
                </a:solidFill>
                <a:latin typeface="Poppins"/>
              </a:defRPr>
            </a:pPr>
            <a:r>
              <a:rPr lang="en-GB" sz="3500" b="1" dirty="0">
                <a:solidFill>
                  <a:srgbClr val="111827"/>
                </a:solidFill>
                <a:latin typeface="+mj-lt"/>
              </a:rPr>
              <a:t>References</a:t>
            </a:r>
            <a:endParaRPr sz="3500" b="1" i="0" dirty="0">
              <a:solidFill>
                <a:srgbClr val="111827"/>
              </a:solidFill>
              <a:latin typeface="+mj-lt"/>
            </a:endParaRPr>
          </a:p>
        </p:txBody>
      </p:sp>
      <p:sp>
        <p:nvSpPr>
          <p:cNvPr id="4" name="TextBox 3">
            <a:extLst>
              <a:ext uri="{FF2B5EF4-FFF2-40B4-BE49-F238E27FC236}">
                <a16:creationId xmlns:a16="http://schemas.microsoft.com/office/drawing/2014/main" id="{E53D635C-3693-CDDC-A1CE-229475EE40EB}"/>
              </a:ext>
            </a:extLst>
          </p:cNvPr>
          <p:cNvSpPr txBox="1"/>
          <p:nvPr/>
        </p:nvSpPr>
        <p:spPr>
          <a:xfrm>
            <a:off x="312420" y="1279921"/>
            <a:ext cx="11567159" cy="5170646"/>
          </a:xfrm>
          <a:prstGeom prst="rect">
            <a:avLst/>
          </a:prstGeom>
          <a:noFill/>
          <a:ln>
            <a:noFill/>
          </a:ln>
          <a:effectLst>
            <a:outerShdw>
              <a:srgbClr val="000000">
                <a:alpha val="0"/>
              </a:srgbClr>
            </a:outerShdw>
          </a:effectLst>
        </p:spPr>
        <p:txBody>
          <a:bodyPr wrap="square" lIns="0" tIns="0" rIns="0" bIns="0">
            <a:spAutoFit/>
          </a:bodyPr>
          <a:lstStyle/>
          <a:p>
            <a:pPr marL="285750" indent="-285750">
              <a:buFont typeface="Arial" panose="020B0604020202020204" pitchFamily="34" charset="0"/>
              <a:buChar char="•"/>
            </a:pPr>
            <a:r>
              <a:rPr lang="en-US" sz="1400" dirty="0">
                <a:latin typeface="+mj-lt"/>
              </a:rPr>
              <a:t>Bass, B.M. (1999) ‘Two decades of research and development in transformational leadership’, </a:t>
            </a:r>
            <a:r>
              <a:rPr lang="en-US" sz="1400" i="1" dirty="0">
                <a:latin typeface="+mj-lt"/>
              </a:rPr>
              <a:t>European Journal of Work and Organizational Psychology</a:t>
            </a:r>
            <a:r>
              <a:rPr lang="en-US" sz="1400" dirty="0">
                <a:latin typeface="+mj-lt"/>
              </a:rPr>
              <a:t>, 8(1), pp. 9–32.</a:t>
            </a:r>
          </a:p>
          <a:p>
            <a:pPr marL="285750" indent="-285750">
              <a:buFont typeface="Arial" panose="020B0604020202020204" pitchFamily="34" charset="0"/>
              <a:buChar char="•"/>
            </a:pPr>
            <a:r>
              <a:rPr lang="en-US" sz="1400" dirty="0">
                <a:latin typeface="+mj-lt"/>
              </a:rPr>
              <a:t>Bristol Royal Infirmary Inquiry (2001) </a:t>
            </a:r>
            <a:r>
              <a:rPr lang="en-US" sz="1400" i="1" dirty="0">
                <a:latin typeface="+mj-lt"/>
              </a:rPr>
              <a:t>Learning from Bristol: The report of the public inquiry into children’s heart surgery at the Bristol Royal Infirmary 1984–1995</a:t>
            </a:r>
            <a:r>
              <a:rPr lang="en-US" sz="1400" dirty="0">
                <a:latin typeface="+mj-lt"/>
              </a:rPr>
              <a:t>. London: The Stationery Office.</a:t>
            </a:r>
          </a:p>
          <a:p>
            <a:pPr marL="285750" indent="-285750">
              <a:buFont typeface="Arial" panose="020B0604020202020204" pitchFamily="34" charset="0"/>
              <a:buChar char="•"/>
            </a:pPr>
            <a:r>
              <a:rPr lang="en-US" sz="1400" dirty="0">
                <a:latin typeface="+mj-lt"/>
              </a:rPr>
              <a:t>Burns, J.M. (1978) </a:t>
            </a:r>
            <a:r>
              <a:rPr lang="en-US" sz="1400" i="1" dirty="0">
                <a:latin typeface="+mj-lt"/>
              </a:rPr>
              <a:t>Leadership</a:t>
            </a:r>
            <a:r>
              <a:rPr lang="en-US" sz="1400" dirty="0">
                <a:latin typeface="+mj-lt"/>
              </a:rPr>
              <a:t>. New York: Harper &amp; Row.</a:t>
            </a:r>
          </a:p>
          <a:p>
            <a:pPr marL="285750" indent="-285750">
              <a:buFont typeface="Arial" panose="020B0604020202020204" pitchFamily="34" charset="0"/>
              <a:buChar char="•"/>
            </a:pPr>
            <a:r>
              <a:rPr lang="en-US" sz="1400" dirty="0">
                <a:latin typeface="+mj-lt"/>
              </a:rPr>
              <a:t>Care Quality Commission (CQC) (2020) </a:t>
            </a:r>
            <a:r>
              <a:rPr lang="en-US" sz="1400" i="1" dirty="0">
                <a:latin typeface="+mj-lt"/>
              </a:rPr>
              <a:t>Learning from safety incidents</a:t>
            </a:r>
            <a:r>
              <a:rPr lang="en-US" sz="1400" dirty="0">
                <a:latin typeface="+mj-lt"/>
              </a:rPr>
              <a:t>. London: CQC.</a:t>
            </a:r>
          </a:p>
          <a:p>
            <a:pPr marL="285750" indent="-285750">
              <a:buFont typeface="Arial" panose="020B0604020202020204" pitchFamily="34" charset="0"/>
              <a:buChar char="•"/>
            </a:pPr>
            <a:r>
              <a:rPr lang="en-US" sz="1400" dirty="0">
                <a:latin typeface="+mj-lt"/>
              </a:rPr>
              <a:t>Cummings, T. and Worley, C. (2015) </a:t>
            </a:r>
            <a:r>
              <a:rPr lang="en-US" sz="1400" i="1" dirty="0">
                <a:latin typeface="+mj-lt"/>
              </a:rPr>
              <a:t>Organization development and change</a:t>
            </a:r>
            <a:r>
              <a:rPr lang="en-US" sz="1400" dirty="0">
                <a:latin typeface="+mj-lt"/>
              </a:rPr>
              <a:t>. 10th </a:t>
            </a:r>
            <a:r>
              <a:rPr lang="en-US" sz="1400" dirty="0" err="1">
                <a:latin typeface="+mj-lt"/>
              </a:rPr>
              <a:t>edn</a:t>
            </a:r>
            <a:r>
              <a:rPr lang="en-US" sz="1400" dirty="0">
                <a:latin typeface="+mj-lt"/>
              </a:rPr>
              <a:t>. Stamford: Cengage.</a:t>
            </a:r>
          </a:p>
          <a:p>
            <a:pPr marL="285750" indent="-285750">
              <a:buFont typeface="Arial" panose="020B0604020202020204" pitchFamily="34" charset="0"/>
              <a:buChar char="•"/>
            </a:pPr>
            <a:r>
              <a:rPr lang="en-US" sz="1400" dirty="0">
                <a:latin typeface="+mj-lt"/>
              </a:rPr>
              <a:t>Department of Health (1998) </a:t>
            </a:r>
            <a:r>
              <a:rPr lang="en-US" sz="1400" i="1" dirty="0">
                <a:latin typeface="+mj-lt"/>
              </a:rPr>
              <a:t>A first class service: Quality in the new NHS</a:t>
            </a:r>
            <a:r>
              <a:rPr lang="en-US" sz="1400" dirty="0">
                <a:latin typeface="+mj-lt"/>
              </a:rPr>
              <a:t>. London: Department of Health.</a:t>
            </a:r>
          </a:p>
          <a:p>
            <a:pPr marL="285750" indent="-285750">
              <a:buFont typeface="Arial" panose="020B0604020202020204" pitchFamily="34" charset="0"/>
              <a:buChar char="•"/>
            </a:pPr>
            <a:r>
              <a:rPr lang="en-US" sz="1400" dirty="0">
                <a:latin typeface="+mj-lt"/>
              </a:rPr>
              <a:t>Department of Health (2001) </a:t>
            </a:r>
            <a:r>
              <a:rPr lang="en-US" sz="1400" i="1" dirty="0">
                <a:latin typeface="+mj-lt"/>
              </a:rPr>
              <a:t>The report of the public inquiry into children’s heart surgery at the Bristol Royal Infirmary 1984–1995</a:t>
            </a:r>
            <a:r>
              <a:rPr lang="en-US" sz="1400" dirty="0">
                <a:latin typeface="+mj-lt"/>
              </a:rPr>
              <a:t>. London: The Stationery Office.</a:t>
            </a:r>
          </a:p>
          <a:p>
            <a:pPr marL="285750" indent="-285750">
              <a:buFont typeface="Arial" panose="020B0604020202020204" pitchFamily="34" charset="0"/>
              <a:buChar char="•"/>
            </a:pPr>
            <a:r>
              <a:rPr lang="en-US" sz="1400" dirty="0">
                <a:latin typeface="+mj-lt"/>
              </a:rPr>
              <a:t>Dixon-Woods, M. et al. (2014) ‘Culture and behavior in the English National Health Service: Overview of lessons from a large multimethod study’, </a:t>
            </a:r>
            <a:r>
              <a:rPr lang="en-US" sz="1400" i="1" dirty="0">
                <a:latin typeface="+mj-lt"/>
              </a:rPr>
              <a:t>BMJ Quality &amp; Safety</a:t>
            </a:r>
            <a:r>
              <a:rPr lang="en-US" sz="1400" dirty="0">
                <a:latin typeface="+mj-lt"/>
              </a:rPr>
              <a:t>, 23(8), pp. 741–749.</a:t>
            </a:r>
          </a:p>
          <a:p>
            <a:pPr marL="285750" indent="-285750">
              <a:buFont typeface="Arial" panose="020B0604020202020204" pitchFamily="34" charset="0"/>
              <a:buChar char="•"/>
            </a:pPr>
            <a:r>
              <a:rPr lang="en-US" sz="1400" dirty="0">
                <a:latin typeface="+mj-lt"/>
              </a:rPr>
              <a:t>Donabedian, A. (1988) ‘The quality of care: How can it be assessed?’, </a:t>
            </a:r>
            <a:r>
              <a:rPr lang="en-US" sz="1400" i="1" dirty="0">
                <a:latin typeface="+mj-lt"/>
              </a:rPr>
              <a:t>JAMA</a:t>
            </a:r>
            <a:r>
              <a:rPr lang="en-US" sz="1400" dirty="0">
                <a:latin typeface="+mj-lt"/>
              </a:rPr>
              <a:t>, 260(12), pp. 1743–1748.</a:t>
            </a:r>
          </a:p>
          <a:p>
            <a:pPr marL="285750" indent="-285750">
              <a:buFont typeface="Arial" panose="020B0604020202020204" pitchFamily="34" charset="0"/>
              <a:buChar char="•"/>
            </a:pPr>
            <a:r>
              <a:rPr lang="en-US" sz="1400" dirty="0">
                <a:latin typeface="+mj-lt"/>
              </a:rPr>
              <a:t>George, M. (2003) </a:t>
            </a:r>
            <a:r>
              <a:rPr lang="en-US" sz="1400" i="1" dirty="0">
                <a:latin typeface="+mj-lt"/>
              </a:rPr>
              <a:t>Lean Six Sigma for service</a:t>
            </a:r>
            <a:r>
              <a:rPr lang="en-US" sz="1400" dirty="0">
                <a:latin typeface="+mj-lt"/>
              </a:rPr>
              <a:t>. New York: McGraw-Hill.</a:t>
            </a:r>
          </a:p>
          <a:p>
            <a:pPr marL="285750" indent="-285750">
              <a:buFont typeface="Arial" panose="020B0604020202020204" pitchFamily="34" charset="0"/>
              <a:buChar char="•"/>
            </a:pPr>
            <a:r>
              <a:rPr lang="en-US" sz="1400" dirty="0">
                <a:latin typeface="+mj-lt"/>
              </a:rPr>
              <a:t>Kennedy, I. (2001) </a:t>
            </a:r>
            <a:r>
              <a:rPr lang="en-US" sz="1400" i="1" dirty="0">
                <a:latin typeface="+mj-lt"/>
              </a:rPr>
              <a:t>The Bristol Royal Infirmary Inquiry: Learning from Bristol – The Report of the Public Inquiry into children’s heart surgery at the Bristol Royal Infirmary 1984–1995</a:t>
            </a:r>
            <a:r>
              <a:rPr lang="en-US" sz="1400" dirty="0">
                <a:latin typeface="+mj-lt"/>
              </a:rPr>
              <a:t>. London: The Stationery Office.</a:t>
            </a:r>
          </a:p>
          <a:p>
            <a:pPr marL="285750" indent="-285750">
              <a:buFont typeface="Arial" panose="020B0604020202020204" pitchFamily="34" charset="0"/>
              <a:buChar char="•"/>
            </a:pPr>
            <a:r>
              <a:rPr lang="en-US" sz="1400" dirty="0">
                <a:latin typeface="+mj-lt"/>
              </a:rPr>
              <a:t>Kotter, J. (1996) </a:t>
            </a:r>
            <a:r>
              <a:rPr lang="en-US" sz="1400" i="1" dirty="0">
                <a:latin typeface="+mj-lt"/>
              </a:rPr>
              <a:t>Leading change</a:t>
            </a:r>
            <a:r>
              <a:rPr lang="en-US" sz="1400" dirty="0">
                <a:latin typeface="+mj-lt"/>
              </a:rPr>
              <a:t>. Boston: Harvard Business School Press.</a:t>
            </a:r>
          </a:p>
          <a:p>
            <a:pPr marL="285750" indent="-285750">
              <a:buFont typeface="Arial" panose="020B0604020202020204" pitchFamily="34" charset="0"/>
              <a:buChar char="•"/>
            </a:pPr>
            <a:r>
              <a:rPr lang="en-US" sz="1400" dirty="0">
                <a:latin typeface="+mj-lt"/>
              </a:rPr>
              <a:t>Lewin, K. (1951) </a:t>
            </a:r>
            <a:r>
              <a:rPr lang="en-US" sz="1400" i="1" dirty="0">
                <a:latin typeface="+mj-lt"/>
              </a:rPr>
              <a:t>Field theory in social science</a:t>
            </a:r>
            <a:r>
              <a:rPr lang="en-US" sz="1400" dirty="0">
                <a:latin typeface="+mj-lt"/>
              </a:rPr>
              <a:t>. New York: Harper &amp; Row.</a:t>
            </a:r>
          </a:p>
          <a:p>
            <a:pPr marL="285750" indent="-285750">
              <a:buFont typeface="Arial" panose="020B0604020202020204" pitchFamily="34" charset="0"/>
              <a:buChar char="•"/>
            </a:pPr>
            <a:r>
              <a:rPr lang="en-US" sz="1400" dirty="0">
                <a:latin typeface="+mj-lt"/>
              </a:rPr>
              <a:t>NHS England (2013) </a:t>
            </a:r>
            <a:r>
              <a:rPr lang="en-US" sz="1400" i="1" dirty="0">
                <a:latin typeface="+mj-lt"/>
              </a:rPr>
              <a:t>Developing the culture of safety and quality</a:t>
            </a:r>
            <a:r>
              <a:rPr lang="en-US" sz="1400" dirty="0">
                <a:latin typeface="+mj-lt"/>
              </a:rPr>
              <a:t>. London: NHS England.</a:t>
            </a:r>
          </a:p>
          <a:p>
            <a:pPr marL="285750" indent="-285750">
              <a:buFont typeface="Arial" panose="020B0604020202020204" pitchFamily="34" charset="0"/>
              <a:buChar char="•"/>
            </a:pPr>
            <a:r>
              <a:rPr lang="en-US" sz="1400" dirty="0" err="1">
                <a:latin typeface="+mj-lt"/>
              </a:rPr>
              <a:t>Ockenden</a:t>
            </a:r>
            <a:r>
              <a:rPr lang="en-US" sz="1400" dirty="0">
                <a:latin typeface="+mj-lt"/>
              </a:rPr>
              <a:t>, D. (2022) </a:t>
            </a:r>
            <a:r>
              <a:rPr lang="en-US" sz="1400" i="1" dirty="0">
                <a:latin typeface="+mj-lt"/>
              </a:rPr>
              <a:t>Final report of the independent review of maternity services</a:t>
            </a:r>
            <a:r>
              <a:rPr lang="en-US" sz="1400" dirty="0">
                <a:latin typeface="+mj-lt"/>
              </a:rPr>
              <a:t>. London: Department of Health and Social Care.</a:t>
            </a:r>
          </a:p>
          <a:p>
            <a:pPr marL="285750" indent="-285750">
              <a:buFont typeface="Arial" panose="020B0604020202020204" pitchFamily="34" charset="0"/>
              <a:buChar char="•"/>
            </a:pPr>
            <a:r>
              <a:rPr lang="en-US" sz="1400" dirty="0">
                <a:latin typeface="+mj-lt"/>
              </a:rPr>
              <a:t>Reason, J. (2000) ‘Human error: Models and management’, </a:t>
            </a:r>
            <a:r>
              <a:rPr lang="en-US" sz="1400" i="1" dirty="0">
                <a:latin typeface="+mj-lt"/>
              </a:rPr>
              <a:t>BMJ</a:t>
            </a:r>
            <a:r>
              <a:rPr lang="en-US" sz="1400" dirty="0">
                <a:latin typeface="+mj-lt"/>
              </a:rPr>
              <a:t>, 320(7237), pp. 768–770.</a:t>
            </a:r>
          </a:p>
          <a:p>
            <a:pPr marL="285750" indent="-285750">
              <a:buFont typeface="Arial" panose="020B0604020202020204" pitchFamily="34" charset="0"/>
              <a:buChar char="•"/>
            </a:pPr>
            <a:r>
              <a:rPr lang="en-US" sz="1400" dirty="0">
                <a:latin typeface="+mj-lt"/>
              </a:rPr>
              <a:t>Scally, G. and Donaldson, L.J. (1998) ‘Clinical governance and the drive for quality improvement in the NHS’, </a:t>
            </a:r>
            <a:r>
              <a:rPr lang="en-US" sz="1400" i="1" dirty="0">
                <a:latin typeface="+mj-lt"/>
              </a:rPr>
              <a:t>BMJ</a:t>
            </a:r>
            <a:r>
              <a:rPr lang="en-US" sz="1400" dirty="0">
                <a:latin typeface="+mj-lt"/>
              </a:rPr>
              <a:t>, 317(7150), pp. 61–65.</a:t>
            </a:r>
          </a:p>
          <a:p>
            <a:pPr marL="285750" indent="-285750">
              <a:buFont typeface="Arial" panose="020B0604020202020204" pitchFamily="34" charset="0"/>
              <a:buChar char="•"/>
            </a:pPr>
            <a:r>
              <a:rPr lang="en-US" sz="1400" dirty="0">
                <a:latin typeface="+mj-lt"/>
              </a:rPr>
              <a:t>Walshe, K. and Offen, N. (2001) ‘A very public failure: Lessons for quality improvement in healthcare </a:t>
            </a:r>
            <a:r>
              <a:rPr lang="en-US" sz="1400" dirty="0" err="1">
                <a:latin typeface="+mj-lt"/>
              </a:rPr>
              <a:t>organisations</a:t>
            </a:r>
            <a:r>
              <a:rPr lang="en-US" sz="1400" dirty="0">
                <a:latin typeface="+mj-lt"/>
              </a:rPr>
              <a:t> from the Bristol Royal Infirmary’, </a:t>
            </a:r>
            <a:r>
              <a:rPr lang="en-US" sz="1400" i="1" dirty="0">
                <a:latin typeface="+mj-lt"/>
              </a:rPr>
              <a:t>Quality in Health Care</a:t>
            </a:r>
            <a:r>
              <a:rPr lang="en-US" sz="1400" dirty="0">
                <a:latin typeface="+mj-lt"/>
              </a:rPr>
              <a:t>, 10(4), pp. 250–256.</a:t>
            </a:r>
          </a:p>
        </p:txBody>
      </p:sp>
      <p:pic>
        <p:nvPicPr>
          <p:cNvPr id="29" name="Picture 28" descr="133d2ceb-686e-4c85-b1f5-801f5377758f.png">
            <a:extLst>
              <a:ext uri="{FF2B5EF4-FFF2-40B4-BE49-F238E27FC236}">
                <a16:creationId xmlns:a16="http://schemas.microsoft.com/office/drawing/2014/main" id="{66B8520B-2F68-F32D-CC4D-D8C9E8F5EFC2}"/>
              </a:ext>
            </a:extLst>
          </p:cNvPr>
          <p:cNvPicPr>
            <a:picLocks noChangeAspect="1"/>
          </p:cNvPicPr>
          <p:nvPr/>
        </p:nvPicPr>
        <p:blipFill>
          <a:blip r:embed="rId3"/>
          <a:stretch>
            <a:fillRect/>
          </a:stretch>
        </p:blipFill>
        <p:spPr>
          <a:xfrm>
            <a:off x="0" y="6096000"/>
            <a:ext cx="12192000" cy="762000"/>
          </a:xfrm>
          <a:prstGeom prst="rect">
            <a:avLst/>
          </a:prstGeom>
        </p:spPr>
      </p:pic>
    </p:spTree>
    <p:extLst>
      <p:ext uri="{BB962C8B-B14F-4D97-AF65-F5344CB8AC3E}">
        <p14:creationId xmlns:p14="http://schemas.microsoft.com/office/powerpoint/2010/main" val="47797552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281</TotalTime>
  <Words>2550</Words>
  <Application>Microsoft Office PowerPoint</Application>
  <PresentationFormat>Widescreen</PresentationFormat>
  <Paragraphs>125</Paragraphs>
  <Slides>13</Slides>
  <Notes>13</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13</vt:i4>
      </vt:variant>
    </vt:vector>
  </HeadingPairs>
  <TitlesOfParts>
    <vt:vector size="16" baseType="lpstr">
      <vt:lpstr>Arial</vt:lpstr>
      <vt:lpstr>Poppins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Vishal Hirani</dc:creator>
  <cp:keywords/>
  <dc:description>generated using python-pptx</dc:description>
  <cp:lastModifiedBy>suresh varsani</cp:lastModifiedBy>
  <cp:revision>22</cp:revision>
  <dcterms:created xsi:type="dcterms:W3CDTF">2013-01-27T09:14:16Z</dcterms:created>
  <dcterms:modified xsi:type="dcterms:W3CDTF">2025-11-18T15:38:20Z</dcterms:modified>
  <cp:category/>
</cp:coreProperties>
</file>