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F1D0C7-3E5A-45C1-8906-BB43D8632027}" type="datetimeFigureOut">
              <a:rPr lang="en-IN" smtClean="0"/>
              <a:t>14-06-2025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0F10B3-C274-4D9F-A3AA-EF4ACA9F944D}" type="slidenum">
              <a:rPr lang="en-IN" smtClean="0"/>
              <a:t>‹#›</a:t>
            </a:fld>
            <a:endParaRPr lang="en-IN"/>
          </a:p>
        </p:txBody>
      </p:sp>
    </p:spTree>
    <p:extLst>
      <p:ext uri="{BB962C8B-B14F-4D97-AF65-F5344CB8AC3E}">
        <p14:creationId xmlns:p14="http://schemas.microsoft.com/office/powerpoint/2010/main" val="2117004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current presentation intends to explore the key significance of time management skills along with shedding light on the key challenges faced by students in managing time. Furthermore, the study would set such practical suggestions for ensuring time management. </a:t>
            </a:r>
          </a:p>
          <a:p>
            <a:endParaRPr lang="en-IN" dirty="0"/>
          </a:p>
        </p:txBody>
      </p:sp>
      <p:sp>
        <p:nvSpPr>
          <p:cNvPr id="4" name="Slide Number Placeholder 3"/>
          <p:cNvSpPr>
            <a:spLocks noGrp="1"/>
          </p:cNvSpPr>
          <p:nvPr>
            <p:ph type="sldNum" sz="quarter" idx="10"/>
          </p:nvPr>
        </p:nvSpPr>
        <p:spPr/>
        <p:txBody>
          <a:bodyPr/>
          <a:lstStyle/>
          <a:p>
            <a:fld id="{290F10B3-C274-4D9F-A3AA-EF4ACA9F944D}" type="slidenum">
              <a:rPr lang="en-IN" smtClean="0"/>
              <a:t>2</a:t>
            </a:fld>
            <a:endParaRPr lang="en-IN"/>
          </a:p>
        </p:txBody>
      </p:sp>
    </p:spTree>
    <p:extLst>
      <p:ext uri="{BB962C8B-B14F-4D97-AF65-F5344CB8AC3E}">
        <p14:creationId xmlns:p14="http://schemas.microsoft.com/office/powerpoint/2010/main" val="2301343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Moreover, the key significance of time management skill indicates it helps to find out free time by involving them into such self-care activities that ensures better mental wellbeing. The overall mental state being enhanced with developing the productivity of students throughout using time management skills.</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90F10B3-C274-4D9F-A3AA-EF4ACA9F944D}" type="slidenum">
              <a:rPr lang="en-IN" smtClean="0"/>
              <a:t>3</a:t>
            </a:fld>
            <a:endParaRPr lang="en-IN"/>
          </a:p>
        </p:txBody>
      </p:sp>
    </p:spTree>
    <p:extLst>
      <p:ext uri="{BB962C8B-B14F-4D97-AF65-F5344CB8AC3E}">
        <p14:creationId xmlns:p14="http://schemas.microsoft.com/office/powerpoint/2010/main" val="1455718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Another key issue which is faced by students in managing time indicates strict deadlines and consideration of multiple tasks at  a time which raises stress among students. The student gets stressed in involving multiple tasks and such extracurricular activities also raises such constraints in time management. </a:t>
            </a:r>
          </a:p>
          <a:p>
            <a:endParaRPr lang="en-IN" dirty="0"/>
          </a:p>
        </p:txBody>
      </p:sp>
      <p:sp>
        <p:nvSpPr>
          <p:cNvPr id="4" name="Slide Number Placeholder 3"/>
          <p:cNvSpPr>
            <a:spLocks noGrp="1"/>
          </p:cNvSpPr>
          <p:nvPr>
            <p:ph type="sldNum" sz="quarter" idx="10"/>
          </p:nvPr>
        </p:nvSpPr>
        <p:spPr/>
        <p:txBody>
          <a:bodyPr/>
          <a:lstStyle/>
          <a:p>
            <a:fld id="{290F10B3-C274-4D9F-A3AA-EF4ACA9F944D}" type="slidenum">
              <a:rPr lang="en-IN" smtClean="0"/>
              <a:t>4</a:t>
            </a:fld>
            <a:endParaRPr lang="en-IN"/>
          </a:p>
        </p:txBody>
      </p:sp>
    </p:spTree>
    <p:extLst>
      <p:ext uri="{BB962C8B-B14F-4D97-AF65-F5344CB8AC3E}">
        <p14:creationId xmlns:p14="http://schemas.microsoft.com/office/powerpoint/2010/main" val="3197676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significant practical strategy or the useful tools that are significant towards time management along with the successful avoidance of distraction in time management indicates the implementation of a to-do list with </a:t>
            </a:r>
            <a:r>
              <a:rPr lang="en-IN" sz="1200" kern="1200" dirty="0" err="1">
                <a:solidFill>
                  <a:schemeClr val="tx1"/>
                </a:solidFill>
                <a:effectLst/>
                <a:latin typeface="+mn-lt"/>
                <a:ea typeface="+mn-ea"/>
                <a:cs typeface="+mn-cs"/>
              </a:rPr>
              <a:t>Trello</a:t>
            </a:r>
            <a:r>
              <a:rPr lang="en-IN" sz="1200" kern="1200" dirty="0">
                <a:solidFill>
                  <a:schemeClr val="tx1"/>
                </a:solidFill>
                <a:effectLst/>
                <a:latin typeface="+mn-lt"/>
                <a:ea typeface="+mn-ea"/>
                <a:cs typeface="+mn-cs"/>
              </a:rPr>
              <a:t> as well as the Eisenhower matrix. The use of these tools would ensure the completion of tasks and achieving higher grades in education. </a:t>
            </a:r>
          </a:p>
          <a:p>
            <a:endParaRPr lang="en-IN" dirty="0"/>
          </a:p>
        </p:txBody>
      </p:sp>
      <p:sp>
        <p:nvSpPr>
          <p:cNvPr id="4" name="Slide Number Placeholder 3"/>
          <p:cNvSpPr>
            <a:spLocks noGrp="1"/>
          </p:cNvSpPr>
          <p:nvPr>
            <p:ph type="sldNum" sz="quarter" idx="10"/>
          </p:nvPr>
        </p:nvSpPr>
        <p:spPr/>
        <p:txBody>
          <a:bodyPr/>
          <a:lstStyle/>
          <a:p>
            <a:fld id="{290F10B3-C274-4D9F-A3AA-EF4ACA9F944D}" type="slidenum">
              <a:rPr lang="en-IN" smtClean="0"/>
              <a:t>5</a:t>
            </a:fld>
            <a:endParaRPr lang="en-IN"/>
          </a:p>
        </p:txBody>
      </p:sp>
    </p:spTree>
    <p:extLst>
      <p:ext uri="{BB962C8B-B14F-4D97-AF65-F5344CB8AC3E}">
        <p14:creationId xmlns:p14="http://schemas.microsoft.com/office/powerpoint/2010/main" val="770809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Moreover, time management skills work in meeting task deadlines and ensuring productivity in academic life. </a:t>
            </a:r>
          </a:p>
          <a:p>
            <a:endParaRPr lang="en-IN" dirty="0"/>
          </a:p>
        </p:txBody>
      </p:sp>
      <p:sp>
        <p:nvSpPr>
          <p:cNvPr id="4" name="Slide Number Placeholder 3"/>
          <p:cNvSpPr>
            <a:spLocks noGrp="1"/>
          </p:cNvSpPr>
          <p:nvPr>
            <p:ph type="sldNum" sz="quarter" idx="10"/>
          </p:nvPr>
        </p:nvSpPr>
        <p:spPr/>
        <p:txBody>
          <a:bodyPr/>
          <a:lstStyle/>
          <a:p>
            <a:fld id="{290F10B3-C274-4D9F-A3AA-EF4ACA9F944D}" type="slidenum">
              <a:rPr lang="en-IN" smtClean="0"/>
              <a:t>6</a:t>
            </a:fld>
            <a:endParaRPr lang="en-IN"/>
          </a:p>
        </p:txBody>
      </p:sp>
    </p:spTree>
    <p:extLst>
      <p:ext uri="{BB962C8B-B14F-4D97-AF65-F5344CB8AC3E}">
        <p14:creationId xmlns:p14="http://schemas.microsoft.com/office/powerpoint/2010/main" val="24108140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6/14/2025</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6/14/2025</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6424" y="1122363"/>
            <a:ext cx="8791575" cy="1551826"/>
          </a:xfrm>
        </p:spPr>
        <p:txBody>
          <a:bodyPr>
            <a:noAutofit/>
          </a:bodyPr>
          <a:lstStyle/>
          <a:p>
            <a:pPr algn="ctr"/>
            <a:r>
              <a:rPr lang="en-IN" sz="2800" b="1" dirty="0">
                <a:solidFill>
                  <a:schemeClr val="bg1"/>
                </a:solidFill>
                <a:latin typeface="Arial" panose="020B0604020202020204" pitchFamily="34" charset="0"/>
                <a:cs typeface="Arial" panose="020B0604020202020204" pitchFamily="34" charset="0"/>
              </a:rPr>
              <a:t>Academic Skills for the Digital Era</a:t>
            </a:r>
            <a:br>
              <a:rPr lang="en-IN" sz="2800" b="1" dirty="0">
                <a:solidFill>
                  <a:schemeClr val="bg1"/>
                </a:solidFill>
                <a:latin typeface="Arial" panose="020B0604020202020204" pitchFamily="34" charset="0"/>
                <a:cs typeface="Arial" panose="020B0604020202020204" pitchFamily="34" charset="0"/>
              </a:rPr>
            </a:br>
            <a:r>
              <a:rPr lang="en-IN" sz="2800" b="1" dirty="0">
                <a:solidFill>
                  <a:schemeClr val="bg1"/>
                </a:solidFill>
                <a:latin typeface="Arial" panose="020B0604020202020204" pitchFamily="34" charset="0"/>
                <a:cs typeface="Arial" panose="020B0604020202020204" pitchFamily="34" charset="0"/>
              </a:rPr>
              <a:t>(BMSW4013)</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fontScale="62500" lnSpcReduction="20000"/>
          </a:bodyPr>
          <a:lstStyle/>
          <a:p>
            <a:pPr algn="ctr"/>
            <a:r>
              <a:rPr lang="en-IN" sz="3200" b="1" dirty="0">
                <a:solidFill>
                  <a:schemeClr val="bg1"/>
                </a:solidFill>
                <a:latin typeface="Arial" panose="020B0604020202020204" pitchFamily="34" charset="0"/>
                <a:cs typeface="Arial" panose="020B0604020202020204" pitchFamily="34" charset="0"/>
              </a:rPr>
              <a:t>Component 3</a:t>
            </a:r>
          </a:p>
          <a:p>
            <a:pPr algn="ctr"/>
            <a:endParaRPr lang="en-IN" sz="3200" b="1" dirty="0">
              <a:solidFill>
                <a:schemeClr val="bg1"/>
              </a:solidFill>
              <a:latin typeface="Arial" panose="020B0604020202020204" pitchFamily="34" charset="0"/>
              <a:cs typeface="Arial" panose="020B0604020202020204" pitchFamily="34" charset="0"/>
            </a:endParaRPr>
          </a:p>
          <a:p>
            <a:pPr algn="ctr"/>
            <a:r>
              <a:rPr lang="en-US" sz="3200" dirty="0">
                <a:solidFill>
                  <a:schemeClr val="tx1"/>
                </a:solidFill>
                <a:latin typeface="Arial" panose="020B0604020202020204" pitchFamily="34" charset="0"/>
                <a:cs typeface="Arial" panose="020B0604020202020204" pitchFamily="34" charset="0"/>
              </a:rPr>
              <a:t>“Time Management”: An Essential Skill for Student Success in Higher Education</a:t>
            </a:r>
            <a:endParaRPr lang="en-IN"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5661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Arial" panose="020B0604020202020204" pitchFamily="34" charset="0"/>
                <a:cs typeface="Arial" panose="020B0604020202020204" pitchFamily="34" charset="0"/>
              </a:rPr>
              <a:t>Introduction</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28765" y="1856295"/>
            <a:ext cx="7005891" cy="3541714"/>
          </a:xfrm>
        </p:spPr>
        <p:txBody>
          <a:bodyPr>
            <a:normAutofit fontScale="92500"/>
          </a:bodyPr>
          <a:lstStyle/>
          <a:p>
            <a:pPr lvl="0" algn="just"/>
            <a:r>
              <a:rPr lang="en-IN" dirty="0">
                <a:latin typeface="Arial" panose="020B0604020202020204" pitchFamily="34" charset="0"/>
                <a:cs typeface="Arial" panose="020B0604020202020204" pitchFamily="34" charset="0"/>
              </a:rPr>
              <a:t>The concept of time management indicates planning while managing time to ensure productivity.</a:t>
            </a:r>
          </a:p>
          <a:p>
            <a:pPr lvl="0" algn="just"/>
            <a:r>
              <a:rPr lang="en-IN" dirty="0">
                <a:latin typeface="Arial" panose="020B0604020202020204" pitchFamily="34" charset="0"/>
                <a:cs typeface="Arial" panose="020B0604020202020204" pitchFamily="34" charset="0"/>
              </a:rPr>
              <a:t>The components of time management involve goal setting with prioritization, and scheduling with allocation of tasks (</a:t>
            </a:r>
            <a:r>
              <a:rPr lang="en-IN" dirty="0" err="1">
                <a:latin typeface="Arial" panose="020B0604020202020204" pitchFamily="34" charset="0"/>
                <a:cs typeface="Arial" panose="020B0604020202020204" pitchFamily="34" charset="0"/>
              </a:rPr>
              <a:t>Bargmann</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Kauffeld</a:t>
            </a:r>
            <a:r>
              <a:rPr lang="en-IN" dirty="0">
                <a:latin typeface="Arial" panose="020B0604020202020204" pitchFamily="34" charset="0"/>
                <a:cs typeface="Arial" panose="020B0604020202020204" pitchFamily="34" charset="0"/>
              </a:rPr>
              <a:t>, 2023) </a:t>
            </a:r>
          </a:p>
          <a:p>
            <a:pPr lvl="0" algn="just"/>
            <a:r>
              <a:rPr lang="en-IN" dirty="0">
                <a:latin typeface="Arial" panose="020B0604020202020204" pitchFamily="34" charset="0"/>
                <a:cs typeface="Arial" panose="020B0604020202020204" pitchFamily="34" charset="0"/>
              </a:rPr>
              <a:t>The current presentation will explore the significance of time management throughout higher education. </a:t>
            </a:r>
          </a:p>
          <a:p>
            <a:pPr algn="just"/>
            <a:endParaRPr lang="en-IN" dirty="0">
              <a:latin typeface="Arial" panose="020B0604020202020204" pitchFamily="34" charset="0"/>
              <a:cs typeface="Arial" panose="020B0604020202020204" pitchFamily="34" charset="0"/>
            </a:endParaRPr>
          </a:p>
        </p:txBody>
      </p:sp>
      <p:pic>
        <p:nvPicPr>
          <p:cNvPr id="1026" name="Picture 2" descr="Effective Time Management Tips for Researchers - Enago Academ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847" y="1928274"/>
            <a:ext cx="4089781" cy="4095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3129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Arial" panose="020B0604020202020204" pitchFamily="34" charset="0"/>
                <a:cs typeface="Arial" panose="020B0604020202020204" pitchFamily="34" charset="0"/>
              </a:rPr>
              <a:t>Importance of time management</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68696" y="2249487"/>
            <a:ext cx="5478715" cy="3541714"/>
          </a:xfrm>
        </p:spPr>
        <p:txBody>
          <a:bodyPr>
            <a:normAutofit fontScale="77500" lnSpcReduction="20000"/>
          </a:bodyPr>
          <a:lstStyle/>
          <a:p>
            <a:pPr lvl="0" algn="just"/>
            <a:r>
              <a:rPr lang="en-IN" dirty="0">
                <a:latin typeface="Arial" panose="020B0604020202020204" pitchFamily="34" charset="0"/>
                <a:cs typeface="Arial" panose="020B0604020202020204" pitchFamily="34" charset="0"/>
              </a:rPr>
              <a:t>The use of time management skills leads to the completion of tasks on time through active participation in class (</a:t>
            </a:r>
            <a:r>
              <a:rPr lang="en-IN" dirty="0" err="1">
                <a:latin typeface="Arial" panose="020B0604020202020204" pitchFamily="34" charset="0"/>
                <a:cs typeface="Arial" panose="020B0604020202020204" pitchFamily="34" charset="0"/>
              </a:rPr>
              <a:t>Agormedah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2021)</a:t>
            </a:r>
          </a:p>
          <a:p>
            <a:pPr lvl="0" algn="just"/>
            <a:r>
              <a:rPr lang="en-IN" dirty="0">
                <a:latin typeface="Arial" panose="020B0604020202020204" pitchFamily="34" charset="0"/>
                <a:cs typeface="Arial" panose="020B0604020202020204" pitchFamily="34" charset="0"/>
              </a:rPr>
              <a:t>The time management skill makes the students realize prioritization of tasks to ensure the reduction of stress as well as boost productivity </a:t>
            </a:r>
          </a:p>
          <a:p>
            <a:pPr lvl="0" algn="just"/>
            <a:r>
              <a:rPr lang="en-IN" dirty="0">
                <a:latin typeface="Arial" panose="020B0604020202020204" pitchFamily="34" charset="0"/>
                <a:cs typeface="Arial" panose="020B0604020202020204" pitchFamily="34" charset="0"/>
              </a:rPr>
              <a:t>Time management leads to personal well-being as it creates a balance between learning and private time it helps in reducing procrastination by involvement in self-care activities </a:t>
            </a:r>
          </a:p>
          <a:p>
            <a:pPr algn="just"/>
            <a:endParaRPr lang="en-IN" dirty="0">
              <a:latin typeface="Arial" panose="020B0604020202020204" pitchFamily="34" charset="0"/>
              <a:cs typeface="Arial" panose="020B0604020202020204" pitchFamily="34" charset="0"/>
            </a:endParaRPr>
          </a:p>
        </p:txBody>
      </p:sp>
      <p:pic>
        <p:nvPicPr>
          <p:cNvPr id="2050" name="Picture 2" descr="Time Management Coaching &amp; 5 Tips for Students | Beyond BookSm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286" y="1545336"/>
            <a:ext cx="5219410" cy="5219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2505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Common challenges students face in time management </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41413" y="2249487"/>
            <a:ext cx="6155500" cy="3541714"/>
          </a:xfrm>
        </p:spPr>
        <p:txBody>
          <a:bodyPr>
            <a:normAutofit fontScale="85000" lnSpcReduction="20000"/>
          </a:bodyPr>
          <a:lstStyle/>
          <a:p>
            <a:pPr lvl="0" algn="just"/>
            <a:r>
              <a:rPr lang="en-IN" b="1" dirty="0">
                <a:latin typeface="Arial" panose="020B0604020202020204" pitchFamily="34" charset="0"/>
                <a:cs typeface="Arial" panose="020B0604020202020204" pitchFamily="34" charset="0"/>
              </a:rPr>
              <a:t>S</a:t>
            </a:r>
            <a:r>
              <a:rPr lang="en-IN" dirty="0">
                <a:latin typeface="Arial" panose="020B0604020202020204" pitchFamily="34" charset="0"/>
                <a:cs typeface="Arial" panose="020B0604020202020204" pitchFamily="34" charset="0"/>
              </a:rPr>
              <a:t>ocial media creates distractions to students learning which leads to issues in managing time and procrastination</a:t>
            </a:r>
          </a:p>
          <a:p>
            <a:pPr lvl="0" algn="just"/>
            <a:r>
              <a:rPr lang="en-IN" dirty="0">
                <a:latin typeface="Arial" panose="020B0604020202020204" pitchFamily="34" charset="0"/>
                <a:cs typeface="Arial" panose="020B0604020202020204" pitchFamily="34" charset="0"/>
              </a:rPr>
              <a:t>The addition of online gaming remains trends among the student which makes them low focus on their study and it destroy the management of time (</a:t>
            </a:r>
            <a:r>
              <a:rPr lang="en-IN" dirty="0" err="1">
                <a:latin typeface="Arial" panose="020B0604020202020204" pitchFamily="34" charset="0"/>
                <a:cs typeface="Arial" panose="020B0604020202020204" pitchFamily="34" charset="0"/>
              </a:rPr>
              <a:t>Calonia</a:t>
            </a:r>
            <a:r>
              <a:rPr lang="en-IN" i="1" dirty="0">
                <a:latin typeface="Arial" panose="020B0604020202020204" pitchFamily="34" charset="0"/>
                <a:cs typeface="Arial" panose="020B0604020202020204" pitchFamily="34" charset="0"/>
              </a:rPr>
              <a:t> et al.,</a:t>
            </a:r>
            <a:r>
              <a:rPr lang="en-IN" dirty="0">
                <a:latin typeface="Arial" panose="020B0604020202020204" pitchFamily="34" charset="0"/>
                <a:cs typeface="Arial" panose="020B0604020202020204" pitchFamily="34" charset="0"/>
              </a:rPr>
              <a:t> 2023)</a:t>
            </a:r>
          </a:p>
          <a:p>
            <a:pPr lvl="0" algn="just"/>
            <a:r>
              <a:rPr lang="en-IN" dirty="0" err="1">
                <a:latin typeface="Arial" panose="020B0604020202020204" pitchFamily="34" charset="0"/>
                <a:cs typeface="Arial" panose="020B0604020202020204" pitchFamily="34" charset="0"/>
              </a:rPr>
              <a:t>Receival</a:t>
            </a:r>
            <a:r>
              <a:rPr lang="en-IN" dirty="0">
                <a:latin typeface="Arial" panose="020B0604020202020204" pitchFamily="34" charset="0"/>
                <a:cs typeface="Arial" panose="020B0604020202020204" pitchFamily="34" charset="0"/>
              </a:rPr>
              <a:t> of continuous notification from social media and applications remains an issue to students in the completion of tasks on time. </a:t>
            </a:r>
          </a:p>
          <a:p>
            <a:pPr algn="just"/>
            <a:endParaRPr lang="en-IN" dirty="0">
              <a:latin typeface="Arial" panose="020B0604020202020204" pitchFamily="34" charset="0"/>
              <a:cs typeface="Arial" panose="020B0604020202020204" pitchFamily="34" charset="0"/>
            </a:endParaRPr>
          </a:p>
        </p:txBody>
      </p:sp>
      <p:pic>
        <p:nvPicPr>
          <p:cNvPr id="3074" name="Picture 2" descr="Students Struggle With Time Management. Schools Can Help (Opi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3127" y="2249487"/>
            <a:ext cx="4366768" cy="4267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8802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Practical strategies to improve time management</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64808" y="1947735"/>
            <a:ext cx="5378131" cy="3541714"/>
          </a:xfrm>
        </p:spPr>
        <p:txBody>
          <a:bodyPr>
            <a:normAutofit fontScale="62500" lnSpcReduction="20000"/>
          </a:bodyPr>
          <a:lstStyle/>
          <a:p>
            <a:pPr lvl="0" algn="just"/>
            <a:r>
              <a:rPr lang="en-IN" dirty="0">
                <a:latin typeface="Arial" panose="020B0604020202020204" pitchFamily="34" charset="0"/>
                <a:cs typeface="Arial" panose="020B0604020202020204" pitchFamily="34" charset="0"/>
              </a:rPr>
              <a:t>The consideration of significant time management strategies like implementation of the </a:t>
            </a:r>
            <a:r>
              <a:rPr lang="en-IN" dirty="0" err="1">
                <a:latin typeface="Arial" panose="020B0604020202020204" pitchFamily="34" charset="0"/>
                <a:cs typeface="Arial" panose="020B0604020202020204" pitchFamily="34" charset="0"/>
              </a:rPr>
              <a:t>Pomodoro</a:t>
            </a:r>
            <a:r>
              <a:rPr lang="en-IN" dirty="0">
                <a:latin typeface="Arial" panose="020B0604020202020204" pitchFamily="34" charset="0"/>
                <a:cs typeface="Arial" panose="020B0604020202020204" pitchFamily="34" charset="0"/>
              </a:rPr>
              <a:t> techniques would ensure the betterment of productivity with avoiding such distractions (</a:t>
            </a:r>
            <a:r>
              <a:rPr lang="en-IN" dirty="0" err="1">
                <a:latin typeface="Arial" panose="020B0604020202020204" pitchFamily="34" charset="0"/>
                <a:cs typeface="Arial" panose="020B0604020202020204" pitchFamily="34" charset="0"/>
              </a:rPr>
              <a:t>Demırdağ</a:t>
            </a:r>
            <a:r>
              <a:rPr lang="en-IN" dirty="0">
                <a:latin typeface="Arial" panose="020B0604020202020204" pitchFamily="34" charset="0"/>
                <a:cs typeface="Arial" panose="020B0604020202020204" pitchFamily="34" charset="0"/>
              </a:rPr>
              <a:t>, 2021). </a:t>
            </a:r>
          </a:p>
          <a:p>
            <a:pPr lvl="0" algn="just"/>
            <a:r>
              <a:rPr lang="en-IN" dirty="0">
                <a:latin typeface="Arial" panose="020B0604020202020204" pitchFamily="34" charset="0"/>
                <a:cs typeface="Arial" panose="020B0604020202020204" pitchFamily="34" charset="0"/>
              </a:rPr>
              <a:t>The consideration of the prioritization method remaining useful enough towards prioritizing tasks like implementing the Eisenhower Matrix would ensure the reduction of stress</a:t>
            </a:r>
          </a:p>
          <a:p>
            <a:pPr lvl="0" algn="just"/>
            <a:r>
              <a:rPr lang="en-IN" dirty="0">
                <a:latin typeface="Arial" panose="020B0604020202020204" pitchFamily="34" charset="0"/>
                <a:cs typeface="Arial" panose="020B0604020202020204" pitchFamily="34" charset="0"/>
              </a:rPr>
              <a:t>Implementation of </a:t>
            </a:r>
            <a:r>
              <a:rPr lang="en-IN" dirty="0" err="1">
                <a:latin typeface="Arial" panose="020B0604020202020204" pitchFamily="34" charset="0"/>
                <a:cs typeface="Arial" panose="020B0604020202020204" pitchFamily="34" charset="0"/>
              </a:rPr>
              <a:t>Trello</a:t>
            </a:r>
            <a:r>
              <a:rPr lang="en-IN" dirty="0">
                <a:latin typeface="Arial" panose="020B0604020202020204" pitchFamily="34" charset="0"/>
                <a:cs typeface="Arial" panose="020B0604020202020204" pitchFamily="34" charset="0"/>
              </a:rPr>
              <a:t> would work in organizing tasks and avoiding distractions and using a  to-do list would be useful in avoiding time management-based issues </a:t>
            </a:r>
          </a:p>
          <a:p>
            <a:pPr algn="just"/>
            <a:endParaRPr lang="en-IN" dirty="0">
              <a:latin typeface="Arial" panose="020B0604020202020204" pitchFamily="34" charset="0"/>
              <a:cs typeface="Arial" panose="020B0604020202020204" pitchFamily="34" charset="0"/>
            </a:endParaRPr>
          </a:p>
        </p:txBody>
      </p:sp>
      <p:pic>
        <p:nvPicPr>
          <p:cNvPr id="4098" name="Picture 2" descr="Pomodoro Technique: A Simple Timer Improves Productivity | Clockwi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16" y="1786636"/>
            <a:ext cx="5853291" cy="5071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68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Arial" panose="020B0604020202020204" pitchFamily="34" charset="0"/>
                <a:cs typeface="Arial" panose="020B0604020202020204" pitchFamily="34" charset="0"/>
              </a:rPr>
              <a:t>Conclusion </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77840" y="2097088"/>
            <a:ext cx="5698171" cy="3541714"/>
          </a:xfrm>
        </p:spPr>
        <p:txBody>
          <a:bodyPr>
            <a:normAutofit fontScale="92500" lnSpcReduction="20000"/>
          </a:bodyPr>
          <a:lstStyle/>
          <a:p>
            <a:pPr lvl="0" algn="just"/>
            <a:r>
              <a:rPr lang="en-IN" dirty="0">
                <a:latin typeface="Arial" panose="020B0604020202020204" pitchFamily="34" charset="0"/>
                <a:cs typeface="Arial" panose="020B0604020202020204" pitchFamily="34" charset="0"/>
              </a:rPr>
              <a:t>It is concluded that time management skills remain useful for achieving higher grades in education </a:t>
            </a:r>
          </a:p>
          <a:p>
            <a:pPr lvl="0" algn="just"/>
            <a:r>
              <a:rPr lang="en-IN" dirty="0">
                <a:latin typeface="Arial" panose="020B0604020202020204" pitchFamily="34" charset="0"/>
                <a:cs typeface="Arial" panose="020B0604020202020204" pitchFamily="34" charset="0"/>
              </a:rPr>
              <a:t>Time management skills help in the completion of tasks on time and prioritizing tasks</a:t>
            </a:r>
          </a:p>
          <a:p>
            <a:pPr lvl="0" algn="just"/>
            <a:r>
              <a:rPr lang="en-IN" dirty="0">
                <a:latin typeface="Arial" panose="020B0604020202020204" pitchFamily="34" charset="0"/>
                <a:cs typeface="Arial" panose="020B0604020202020204" pitchFamily="34" charset="0"/>
              </a:rPr>
              <a:t>The key challenges linked to time management would be overcome by using prioritizing techniques and suing To-do list </a:t>
            </a:r>
          </a:p>
          <a:p>
            <a:pPr algn="just"/>
            <a:endParaRPr lang="en-IN" dirty="0">
              <a:latin typeface="Arial" panose="020B0604020202020204" pitchFamily="34" charset="0"/>
              <a:cs typeface="Arial" panose="020B0604020202020204" pitchFamily="34" charset="0"/>
            </a:endParaRPr>
          </a:p>
        </p:txBody>
      </p:sp>
      <p:pic>
        <p:nvPicPr>
          <p:cNvPr id="5122" name="Picture 2" descr="Time Management: Definition, Priorities and Effective Too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198" y="2097088"/>
            <a:ext cx="4797449" cy="4459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825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a:t>
            </a:r>
            <a:endParaRPr lang="en-IN" dirty="0"/>
          </a:p>
        </p:txBody>
      </p:sp>
      <p:sp>
        <p:nvSpPr>
          <p:cNvPr id="3" name="Content Placeholder 2"/>
          <p:cNvSpPr>
            <a:spLocks noGrp="1"/>
          </p:cNvSpPr>
          <p:nvPr>
            <p:ph idx="1"/>
          </p:nvPr>
        </p:nvSpPr>
        <p:spPr/>
        <p:txBody>
          <a:bodyPr>
            <a:normAutofit fontScale="70000" lnSpcReduction="20000"/>
          </a:bodyPr>
          <a:lstStyle/>
          <a:p>
            <a:pPr algn="just"/>
            <a:r>
              <a:rPr lang="en-IN" dirty="0" err="1">
                <a:latin typeface="Arial" panose="020B0604020202020204" pitchFamily="34" charset="0"/>
                <a:cs typeface="Arial" panose="020B0604020202020204" pitchFamily="34" charset="0"/>
              </a:rPr>
              <a:t>Agormedah</a:t>
            </a:r>
            <a:r>
              <a:rPr lang="en-IN" dirty="0">
                <a:latin typeface="Arial" panose="020B0604020202020204" pitchFamily="34" charset="0"/>
                <a:cs typeface="Arial" panose="020B0604020202020204" pitchFamily="34" charset="0"/>
              </a:rPr>
              <a:t>, E.K., </a:t>
            </a:r>
            <a:r>
              <a:rPr lang="en-IN" dirty="0" err="1">
                <a:latin typeface="Arial" panose="020B0604020202020204" pitchFamily="34" charset="0"/>
                <a:cs typeface="Arial" panose="020B0604020202020204" pitchFamily="34" charset="0"/>
              </a:rPr>
              <a:t>Britwum</a:t>
            </a:r>
            <a:r>
              <a:rPr lang="en-IN" dirty="0">
                <a:latin typeface="Arial" panose="020B0604020202020204" pitchFamily="34" charset="0"/>
                <a:cs typeface="Arial" panose="020B0604020202020204" pitchFamily="34" charset="0"/>
              </a:rPr>
              <a:t>, F., </a:t>
            </a:r>
            <a:r>
              <a:rPr lang="en-IN" dirty="0" err="1">
                <a:latin typeface="Arial" panose="020B0604020202020204" pitchFamily="34" charset="0"/>
                <a:cs typeface="Arial" panose="020B0604020202020204" pitchFamily="34" charset="0"/>
              </a:rPr>
              <a:t>Amoah</a:t>
            </a:r>
            <a:r>
              <a:rPr lang="en-IN" dirty="0">
                <a:latin typeface="Arial" panose="020B0604020202020204" pitchFamily="34" charset="0"/>
                <a:cs typeface="Arial" panose="020B0604020202020204" pitchFamily="34" charset="0"/>
              </a:rPr>
              <a:t>, S.O., </a:t>
            </a:r>
            <a:r>
              <a:rPr lang="en-IN" dirty="0" err="1">
                <a:latin typeface="Arial" panose="020B0604020202020204" pitchFamily="34" charset="0"/>
                <a:cs typeface="Arial" panose="020B0604020202020204" pitchFamily="34" charset="0"/>
              </a:rPr>
              <a:t>Acheampong</a:t>
            </a:r>
            <a:r>
              <a:rPr lang="en-IN" dirty="0">
                <a:latin typeface="Arial" panose="020B0604020202020204" pitchFamily="34" charset="0"/>
                <a:cs typeface="Arial" panose="020B0604020202020204" pitchFamily="34" charset="0"/>
              </a:rPr>
              <a:t>, H.Y., </a:t>
            </a:r>
            <a:r>
              <a:rPr lang="en-IN" dirty="0" err="1">
                <a:latin typeface="Arial" panose="020B0604020202020204" pitchFamily="34" charset="0"/>
                <a:cs typeface="Arial" panose="020B0604020202020204" pitchFamily="34" charset="0"/>
              </a:rPr>
              <a:t>Adjei</a:t>
            </a:r>
            <a:r>
              <a:rPr lang="en-IN" dirty="0">
                <a:latin typeface="Arial" panose="020B0604020202020204" pitchFamily="34" charset="0"/>
                <a:cs typeface="Arial" panose="020B0604020202020204" pitchFamily="34" charset="0"/>
              </a:rPr>
              <a:t>, E. and </a:t>
            </a:r>
            <a:r>
              <a:rPr lang="en-IN" dirty="0" err="1">
                <a:latin typeface="Arial" panose="020B0604020202020204" pitchFamily="34" charset="0"/>
                <a:cs typeface="Arial" panose="020B0604020202020204" pitchFamily="34" charset="0"/>
              </a:rPr>
              <a:t>Nyamekye</a:t>
            </a:r>
            <a:r>
              <a:rPr lang="en-IN" dirty="0">
                <a:latin typeface="Arial" panose="020B0604020202020204" pitchFamily="34" charset="0"/>
                <a:cs typeface="Arial" panose="020B0604020202020204" pitchFamily="34" charset="0"/>
              </a:rPr>
              <a:t>, F., 2021. Assessment of time management practices and students’ academic achievement: The moderating role of gender. </a:t>
            </a:r>
            <a:r>
              <a:rPr lang="en-IN" i="1" dirty="0">
                <a:latin typeface="Arial" panose="020B0604020202020204" pitchFamily="34" charset="0"/>
                <a:cs typeface="Arial" panose="020B0604020202020204" pitchFamily="34" charset="0"/>
              </a:rPr>
              <a:t>International Journal of Social Sciences &amp; Educational Studies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8</a:t>
            </a:r>
            <a:r>
              <a:rPr lang="en-IN" dirty="0">
                <a:latin typeface="Arial" panose="020B0604020202020204" pitchFamily="34" charset="0"/>
                <a:cs typeface="Arial" panose="020B0604020202020204" pitchFamily="34" charset="0"/>
              </a:rPr>
              <a:t>(4), pp.171-188.</a:t>
            </a:r>
          </a:p>
          <a:p>
            <a:pPr algn="just"/>
            <a:r>
              <a:rPr lang="en-IN" dirty="0" err="1">
                <a:latin typeface="Arial" panose="020B0604020202020204" pitchFamily="34" charset="0"/>
                <a:cs typeface="Arial" panose="020B0604020202020204" pitchFamily="34" charset="0"/>
              </a:rPr>
              <a:t>Bargmann</a:t>
            </a:r>
            <a:r>
              <a:rPr lang="en-IN" dirty="0">
                <a:latin typeface="Arial" panose="020B0604020202020204" pitchFamily="34" charset="0"/>
                <a:cs typeface="Arial" panose="020B0604020202020204" pitchFamily="34" charset="0"/>
              </a:rPr>
              <a:t>, C. and </a:t>
            </a:r>
            <a:r>
              <a:rPr lang="en-IN" dirty="0" err="1">
                <a:latin typeface="Arial" panose="020B0604020202020204" pitchFamily="34" charset="0"/>
                <a:cs typeface="Arial" panose="020B0604020202020204" pitchFamily="34" charset="0"/>
              </a:rPr>
              <a:t>Kauffeld</a:t>
            </a:r>
            <a:r>
              <a:rPr lang="en-IN" dirty="0">
                <a:latin typeface="Arial" panose="020B0604020202020204" pitchFamily="34" charset="0"/>
                <a:cs typeface="Arial" panose="020B0604020202020204" pitchFamily="34" charset="0"/>
              </a:rPr>
              <a:t>, S., 2023. The interplay of time management and academic self-efficacy and their influence on pre-service teachers’ commitment in the first year in higher education. </a:t>
            </a:r>
            <a:r>
              <a:rPr lang="en-IN" i="1" dirty="0">
                <a:latin typeface="Arial" panose="020B0604020202020204" pitchFamily="34" charset="0"/>
                <a:cs typeface="Arial" panose="020B0604020202020204" pitchFamily="34" charset="0"/>
              </a:rPr>
              <a:t>Higher Education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86</a:t>
            </a:r>
            <a:r>
              <a:rPr lang="en-IN" dirty="0">
                <a:latin typeface="Arial" panose="020B0604020202020204" pitchFamily="34" charset="0"/>
                <a:cs typeface="Arial" panose="020B0604020202020204" pitchFamily="34" charset="0"/>
              </a:rPr>
              <a:t>(6), pp.1507-1525.</a:t>
            </a:r>
          </a:p>
          <a:p>
            <a:pPr algn="just"/>
            <a:r>
              <a:rPr lang="en-IN" dirty="0" err="1">
                <a:latin typeface="Arial" panose="020B0604020202020204" pitchFamily="34" charset="0"/>
                <a:cs typeface="Arial" panose="020B0604020202020204" pitchFamily="34" charset="0"/>
              </a:rPr>
              <a:t>Calonia</a:t>
            </a:r>
            <a:r>
              <a:rPr lang="en-IN" dirty="0">
                <a:latin typeface="Arial" panose="020B0604020202020204" pitchFamily="34" charset="0"/>
                <a:cs typeface="Arial" panose="020B0604020202020204" pitchFamily="34" charset="0"/>
              </a:rPr>
              <a:t>, J.T., </a:t>
            </a:r>
            <a:r>
              <a:rPr lang="en-IN" dirty="0" err="1">
                <a:latin typeface="Arial" panose="020B0604020202020204" pitchFamily="34" charset="0"/>
                <a:cs typeface="Arial" panose="020B0604020202020204" pitchFamily="34" charset="0"/>
              </a:rPr>
              <a:t>Pagente</a:t>
            </a:r>
            <a:r>
              <a:rPr lang="en-IN" dirty="0">
                <a:latin typeface="Arial" panose="020B0604020202020204" pitchFamily="34" charset="0"/>
                <a:cs typeface="Arial" panose="020B0604020202020204" pitchFamily="34" charset="0"/>
              </a:rPr>
              <a:t>, D.P., </a:t>
            </a:r>
            <a:r>
              <a:rPr lang="en-IN" dirty="0" err="1">
                <a:latin typeface="Arial" panose="020B0604020202020204" pitchFamily="34" charset="0"/>
                <a:cs typeface="Arial" panose="020B0604020202020204" pitchFamily="34" charset="0"/>
              </a:rPr>
              <a:t>Desierto</a:t>
            </a:r>
            <a:r>
              <a:rPr lang="en-IN" dirty="0">
                <a:latin typeface="Arial" panose="020B0604020202020204" pitchFamily="34" charset="0"/>
                <a:cs typeface="Arial" panose="020B0604020202020204" pitchFamily="34" charset="0"/>
              </a:rPr>
              <a:t>, D.J.C., </a:t>
            </a:r>
            <a:r>
              <a:rPr lang="en-IN" dirty="0" err="1">
                <a:latin typeface="Arial" panose="020B0604020202020204" pitchFamily="34" charset="0"/>
                <a:cs typeface="Arial" panose="020B0604020202020204" pitchFamily="34" charset="0"/>
              </a:rPr>
              <a:t>Capio</a:t>
            </a:r>
            <a:r>
              <a:rPr lang="en-IN" dirty="0">
                <a:latin typeface="Arial" panose="020B0604020202020204" pitchFamily="34" charset="0"/>
                <a:cs typeface="Arial" panose="020B0604020202020204" pitchFamily="34" charset="0"/>
              </a:rPr>
              <a:t>, R.T., </a:t>
            </a:r>
            <a:r>
              <a:rPr lang="en-IN" dirty="0" err="1">
                <a:latin typeface="Arial" panose="020B0604020202020204" pitchFamily="34" charset="0"/>
                <a:cs typeface="Arial" panose="020B0604020202020204" pitchFamily="34" charset="0"/>
              </a:rPr>
              <a:t>Tembrevilla</a:t>
            </a:r>
            <a:r>
              <a:rPr lang="en-IN" dirty="0">
                <a:latin typeface="Arial" panose="020B0604020202020204" pitchFamily="34" charset="0"/>
                <a:cs typeface="Arial" panose="020B0604020202020204" pitchFamily="34" charset="0"/>
              </a:rPr>
              <a:t>, J.A.P., Guzman, C.A. and </a:t>
            </a:r>
            <a:r>
              <a:rPr lang="en-IN" dirty="0" err="1">
                <a:latin typeface="Arial" panose="020B0604020202020204" pitchFamily="34" charset="0"/>
                <a:cs typeface="Arial" panose="020B0604020202020204" pitchFamily="34" charset="0"/>
              </a:rPr>
              <a:t>Nicor</a:t>
            </a:r>
            <a:r>
              <a:rPr lang="en-IN" dirty="0">
                <a:latin typeface="Arial" panose="020B0604020202020204" pitchFamily="34" charset="0"/>
                <a:cs typeface="Arial" panose="020B0604020202020204" pitchFamily="34" charset="0"/>
              </a:rPr>
              <a:t>, A.J.S., 2023. Time Management and Academic Achievement: Examining the Roles of Prioritization, Procrastination and Socialization. </a:t>
            </a:r>
            <a:r>
              <a:rPr lang="en-IN" i="1" dirty="0">
                <a:latin typeface="Arial" panose="020B0604020202020204" pitchFamily="34" charset="0"/>
                <a:cs typeface="Arial" panose="020B0604020202020204" pitchFamily="34" charset="0"/>
              </a:rPr>
              <a:t>Online Submission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8</a:t>
            </a:r>
            <a:r>
              <a:rPr lang="en-IN" dirty="0">
                <a:latin typeface="Arial" panose="020B0604020202020204" pitchFamily="34" charset="0"/>
                <a:cs typeface="Arial" panose="020B0604020202020204" pitchFamily="34" charset="0"/>
              </a:rPr>
              <a:t>(6), pp.766-775.</a:t>
            </a:r>
          </a:p>
          <a:p>
            <a:pPr algn="just"/>
            <a:r>
              <a:rPr lang="en-IN" dirty="0" err="1">
                <a:latin typeface="Arial" panose="020B0604020202020204" pitchFamily="34" charset="0"/>
                <a:cs typeface="Arial" panose="020B0604020202020204" pitchFamily="34" charset="0"/>
              </a:rPr>
              <a:t>Demırdağ</a:t>
            </a:r>
            <a:r>
              <a:rPr lang="en-IN" dirty="0">
                <a:latin typeface="Arial" panose="020B0604020202020204" pitchFamily="34" charset="0"/>
                <a:cs typeface="Arial" panose="020B0604020202020204" pitchFamily="34" charset="0"/>
              </a:rPr>
              <a:t>, S., 2021. Communication skills and time management as the predictors of student motivation. </a:t>
            </a:r>
            <a:r>
              <a:rPr lang="en-IN" i="1" dirty="0">
                <a:latin typeface="Arial" panose="020B0604020202020204" pitchFamily="34" charset="0"/>
                <a:cs typeface="Arial" panose="020B0604020202020204" pitchFamily="34" charset="0"/>
              </a:rPr>
              <a:t>International Journal of Psychology and Educational Studies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8</a:t>
            </a:r>
            <a:r>
              <a:rPr lang="en-IN" dirty="0">
                <a:latin typeface="Arial" panose="020B0604020202020204" pitchFamily="34" charset="0"/>
                <a:cs typeface="Arial" panose="020B0604020202020204" pitchFamily="34" charset="0"/>
              </a:rPr>
              <a:t>(1), pp.38-50.</a:t>
            </a:r>
          </a:p>
          <a:p>
            <a:pPr algn="just"/>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59594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0</TotalTime>
  <Words>804</Words>
  <Application>Microsoft Office PowerPoint</Application>
  <PresentationFormat>Widescreen</PresentationFormat>
  <Paragraphs>39</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Tw Cen MT</vt:lpstr>
      <vt:lpstr>Circuit</vt:lpstr>
      <vt:lpstr>Academic Skills for the Digital Era (BMSW4013) </vt:lpstr>
      <vt:lpstr>Introduction </vt:lpstr>
      <vt:lpstr>Importance of time management </vt:lpstr>
      <vt:lpstr>Common challenges students face in time management  </vt:lpstr>
      <vt:lpstr>Practical strategies to improve time management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Employability Skills LEVEL 4 Academic Skills for the Digital Era (BMSW4013)</dc:title>
  <dc:creator>Marian Hricko</dc:creator>
  <cp:lastModifiedBy>Scott James</cp:lastModifiedBy>
  <cp:revision>78</cp:revision>
  <dcterms:created xsi:type="dcterms:W3CDTF">2025-05-24T08:03:54Z</dcterms:created>
  <dcterms:modified xsi:type="dcterms:W3CDTF">2025-06-14T08:15:36Z</dcterms:modified>
</cp:coreProperties>
</file>