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69" r:id="rId5"/>
    <p:sldId id="259" r:id="rId6"/>
    <p:sldId id="260" r:id="rId7"/>
    <p:sldId id="271" r:id="rId8"/>
    <p:sldId id="270" r:id="rId9"/>
    <p:sldId id="272" r:id="rId10"/>
    <p:sldId id="273" r:id="rId11"/>
    <p:sldId id="274" r:id="rId12"/>
    <p:sldId id="275" r:id="rId13"/>
    <p:sldId id="268" r:id="rId14"/>
  </p:sldIdLst>
  <p:sldSz cx="18288000" cy="10287000"/>
  <p:notesSz cx="6858000" cy="9144000"/>
  <p:embeddedFontLst>
    <p:embeddedFont>
      <p:font typeface="Anton" pitchFamily="2" charset="0"/>
      <p:regular r:id="rId16"/>
    </p:embeddedFont>
    <p:embeddedFont>
      <p:font typeface="Montserrat Semi-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784"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E187"/>
    <a:srgbClr val="4CBF5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58693" autoAdjust="0"/>
  </p:normalViewPr>
  <p:slideViewPr>
    <p:cSldViewPr>
      <p:cViewPr varScale="1">
        <p:scale>
          <a:sx n="32" d="100"/>
          <a:sy n="32" d="100"/>
        </p:scale>
        <p:origin x="2002" y="58"/>
      </p:cViewPr>
      <p:guideLst>
        <p:guide orient="horz" pos="2160"/>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showGuides="1">
      <p:cViewPr varScale="1">
        <p:scale>
          <a:sx n="57" d="100"/>
          <a:sy n="57" d="100"/>
        </p:scale>
        <p:origin x="2808" y="4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Grigore" userId="2202322af038cd61" providerId="LiveId" clId="{4D620AF0-D3C7-4667-BA63-DD95083859A3}"/>
    <pc:docChg chg="undo custSel modSld">
      <pc:chgData name="Adrian Grigore" userId="2202322af038cd61" providerId="LiveId" clId="{4D620AF0-D3C7-4667-BA63-DD95083859A3}" dt="2025-02-24T11:17:47.855" v="62" actId="20577"/>
      <pc:docMkLst>
        <pc:docMk/>
      </pc:docMkLst>
      <pc:sldChg chg="modSp mod">
        <pc:chgData name="Adrian Grigore" userId="2202322af038cd61" providerId="LiveId" clId="{4D620AF0-D3C7-4667-BA63-DD95083859A3}" dt="2025-02-24T11:17:47.855" v="62" actId="20577"/>
        <pc:sldMkLst>
          <pc:docMk/>
          <pc:sldMk cId="0" sldId="256"/>
        </pc:sldMkLst>
        <pc:spChg chg="mod">
          <ac:chgData name="Adrian Grigore" userId="2202322af038cd61" providerId="LiveId" clId="{4D620AF0-D3C7-4667-BA63-DD95083859A3}" dt="2025-02-24T11:17:47.855" v="62" actId="20577"/>
          <ac:spMkLst>
            <pc:docMk/>
            <pc:sldMk cId="0" sldId="256"/>
            <ac:spMk id="11" creationId="{00000000-0000-0000-0000-000000000000}"/>
          </ac:spMkLst>
        </pc:spChg>
      </pc:sldChg>
      <pc:sldChg chg="modNotesTx">
        <pc:chgData name="Adrian Grigore" userId="2202322af038cd61" providerId="LiveId" clId="{4D620AF0-D3C7-4667-BA63-DD95083859A3}" dt="2025-02-24T10:22:25.483" v="46" actId="33524"/>
        <pc:sldMkLst>
          <pc:docMk/>
          <pc:sldMk cId="0" sldId="257"/>
        </pc:sldMkLst>
      </pc:sldChg>
      <pc:sldChg chg="modNotesTx">
        <pc:chgData name="Adrian Grigore" userId="2202322af038cd61" providerId="LiveId" clId="{4D620AF0-D3C7-4667-BA63-DD95083859A3}" dt="2025-02-24T10:22:37.914" v="47" actId="33524"/>
        <pc:sldMkLst>
          <pc:docMk/>
          <pc:sldMk cId="0" sldId="258"/>
        </pc:sldMkLst>
      </pc:sldChg>
      <pc:sldChg chg="modNotesTx">
        <pc:chgData name="Adrian Grigore" userId="2202322af038cd61" providerId="LiveId" clId="{4D620AF0-D3C7-4667-BA63-DD95083859A3}" dt="2025-02-24T10:23:17.050" v="48" actId="33524"/>
        <pc:sldMkLst>
          <pc:docMk/>
          <pc:sldMk cId="0" sldId="260"/>
        </pc:sldMkLst>
      </pc:sldChg>
      <pc:sldChg chg="modNotesTx">
        <pc:chgData name="Adrian Grigore" userId="2202322af038cd61" providerId="LiveId" clId="{4D620AF0-D3C7-4667-BA63-DD95083859A3}" dt="2025-02-24T10:24:32.410" v="56" actId="313"/>
        <pc:sldMkLst>
          <pc:docMk/>
          <pc:sldMk cId="650792493" sldId="270"/>
        </pc:sldMkLst>
      </pc:sldChg>
      <pc:sldChg chg="modNotesTx">
        <pc:chgData name="Adrian Grigore" userId="2202322af038cd61" providerId="LiveId" clId="{4D620AF0-D3C7-4667-BA63-DD95083859A3}" dt="2025-02-24T10:24:51.341" v="57" actId="20577"/>
        <pc:sldMkLst>
          <pc:docMk/>
          <pc:sldMk cId="3389886129" sldId="274"/>
        </pc:sldMkLst>
      </pc:sldChg>
      <pc:sldChg chg="modSp mod">
        <pc:chgData name="Adrian Grigore" userId="2202322af038cd61" providerId="LiveId" clId="{4D620AF0-D3C7-4667-BA63-DD95083859A3}" dt="2025-02-24T10:25:18.899" v="59" actId="313"/>
        <pc:sldMkLst>
          <pc:docMk/>
          <pc:sldMk cId="2827686502" sldId="275"/>
        </pc:sldMkLst>
        <pc:spChg chg="mod">
          <ac:chgData name="Adrian Grigore" userId="2202322af038cd61" providerId="LiveId" clId="{4D620AF0-D3C7-4667-BA63-DD95083859A3}" dt="2025-02-24T10:25:18.899" v="59" actId="313"/>
          <ac:spMkLst>
            <pc:docMk/>
            <pc:sldMk cId="2827686502" sldId="275"/>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2B66F6-8EDE-4F5B-8D9E-D1B255CB7C85}"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51BA32-56E3-4151-B9CF-231F04ABCDC6}" type="slidenum">
              <a:rPr lang="en-GB" smtClean="0"/>
              <a:t>‹#›</a:t>
            </a:fld>
            <a:endParaRPr lang="en-GB"/>
          </a:p>
        </p:txBody>
      </p:sp>
    </p:spTree>
    <p:extLst>
      <p:ext uri="{BB962C8B-B14F-4D97-AF65-F5344CB8AC3E}">
        <p14:creationId xmlns:p14="http://schemas.microsoft.com/office/powerpoint/2010/main" val="411596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Introduction:</a:t>
            </a:r>
          </a:p>
          <a:p>
            <a:pPr algn="just"/>
            <a:r>
              <a:rPr lang="en-US" dirty="0">
                <a:latin typeface="Times New Roman" panose="02020603050405020304" pitchFamily="18" charset="0"/>
                <a:cs typeface="Times New Roman" panose="02020603050405020304" pitchFamily="18" charset="0"/>
              </a:rPr>
              <a:t>The hospitality sector in the UK is highly adopting sustainability practices because of consumers' increasing environmental awareness and regulatory pressures (Ford &amp; </a:t>
            </a:r>
            <a:r>
              <a:rPr lang="en-US" dirty="0" err="1">
                <a:latin typeface="Times New Roman" panose="02020603050405020304" pitchFamily="18" charset="0"/>
                <a:cs typeface="Times New Roman" panose="02020603050405020304" pitchFamily="18" charset="0"/>
              </a:rPr>
              <a:t>Sturman</a:t>
            </a:r>
            <a:r>
              <a:rPr lang="en-US" dirty="0">
                <a:latin typeface="Times New Roman" panose="02020603050405020304" pitchFamily="18" charset="0"/>
                <a:cs typeface="Times New Roman" panose="02020603050405020304" pitchFamily="18" charset="0"/>
              </a:rPr>
              <a:t>, 2019). Hotels negatively contribute to the environment as they use vast amounts of energy and water and produce increasing amounts of waste. Hotel chains such as Hilton, Marriott, and Premier Inn are now using sustainable practices including waste management systems, energy-efficient technologies, and water-preserving initiatives to identify these issues. On the other hand, small hotels are finding it difficult to adopt these practices as they have limited resources including financial and technological. This paper will cover crucial sustainability areas such as energy utilization, water preservation, and waste reduction. This paper will also investigate different approaches of small and large hotels dealing with these issues and suggest recommendations for better sustainability in the hospitality sector of the UK.</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2</a:t>
            </a:fld>
            <a:endParaRPr lang="en-GB"/>
          </a:p>
        </p:txBody>
      </p:sp>
    </p:spTree>
    <p:extLst>
      <p:ext uri="{BB962C8B-B14F-4D97-AF65-F5344CB8AC3E}">
        <p14:creationId xmlns:p14="http://schemas.microsoft.com/office/powerpoint/2010/main" val="343592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UK hospitality sectors consume energy in a significant amount of this industry. The energy consumption is 15% of the country's total commercial energy usage, as mentioned by UK Green Building Council (2023). This significant amount of energy consumption creates concerns for major hotel chains. In response to this, hotels like Hilton Marriott International and Premium In embraced energy-efficient technologies such as solar panels geothermal heating and LED lighting Energy efficient buildings can reduce energy costs by up to 20% as shown by in study by Deloitte (2023). These energy-efficient initiatives provide economic and environmental benefits. Major hotel chains are doing significantly great to these initiatives smaller hotels face challenges to adapt this technology these challenges arise from high upfront costs and lack of interest structure. These hotels are not capable of having resources to invest in energy-saving systems although the major hotel chains are doing significantly great there is a discrepancy due to small hotels, so it is required to have government or financial support to help them implement more sustainable energy practices to reduce environmental impact, as found by UK hospitality (2023).</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3</a:t>
            </a:fld>
            <a:endParaRPr lang="en-GB"/>
          </a:p>
        </p:txBody>
      </p:sp>
    </p:spTree>
    <p:extLst>
      <p:ext uri="{BB962C8B-B14F-4D97-AF65-F5344CB8AC3E}">
        <p14:creationId xmlns:p14="http://schemas.microsoft.com/office/powerpoint/2010/main" val="2680683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Around 75% of 920,000 tons of food waste is generated by UK hotel sectors (BusinessWaste.co.uk, 2020). This high amount of food waste creates concerns in the UK hotel sector as part of sustainable initiatives to resolve this issue hotel chains are implementing AI-driven systems. For example, Hilton and Accor have implemented AI-driven systems like Winnow. These systems help to track and reduce food waste by 50%, as per Hilton Food Group PLC (2023). Another term is the circular economy which is focuses on gaining traction with where materials like furniture or recycled. As part of circular economy practices, biodegradable toiletries replaced single-use plastics in the Lowry Hotel in Manchester, as found in Millennium Hotels and Resorts (2023).</a:t>
            </a:r>
          </a:p>
          <a:p>
            <a:pPr algn="just"/>
            <a:r>
              <a:rPr lang="en-GB" dirty="0">
                <a:latin typeface="Times New Roman" panose="02020603050405020304" pitchFamily="18" charset="0"/>
                <a:cs typeface="Times New Roman" panose="02020603050405020304" pitchFamily="18" charset="0"/>
              </a:rPr>
              <a:t>According to the Sustainable Hospitality Alliance (2023), Water consumption is another significant area for the UK hotel industry as 15,000 litres of water is used daily. In response to this high amount of consumption hotel chains are concerned about water-saving technologies as part of eight hotels are adopting water-saving technologies like low flow fixtures and water recycling systems. By utilising water recycling systems Hotel Premium Inn has reduced water usage by 20%. Similarly, these initiatives also impose challenges and limitations on small hotels due to cost and infrastructure, as stated by Whitbread PLC (2024).</a:t>
            </a:r>
          </a:p>
        </p:txBody>
      </p:sp>
      <p:sp>
        <p:nvSpPr>
          <p:cNvPr id="4" name="Slide Number Placeholder 3"/>
          <p:cNvSpPr>
            <a:spLocks noGrp="1"/>
          </p:cNvSpPr>
          <p:nvPr>
            <p:ph type="sldNum" sz="quarter" idx="10"/>
          </p:nvPr>
        </p:nvSpPr>
        <p:spPr/>
        <p:txBody>
          <a:bodyPr/>
          <a:lstStyle/>
          <a:p>
            <a:fld id="{EA51BA32-56E3-4151-B9CF-231F04ABCDC6}" type="slidenum">
              <a:rPr lang="en-GB" smtClean="0"/>
              <a:t>4</a:t>
            </a:fld>
            <a:endParaRPr lang="en-GB"/>
          </a:p>
        </p:txBody>
      </p:sp>
    </p:spTree>
    <p:extLst>
      <p:ext uri="{BB962C8B-B14F-4D97-AF65-F5344CB8AC3E}">
        <p14:creationId xmlns:p14="http://schemas.microsoft.com/office/powerpoint/2010/main" val="2084827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This qualitative study adopts secondary data analysis to experiment with the sustainability practice in the UK hotel sector. The secondary data sources include academic journal articles, industry reports, and sustainability certifications. SSRN, Emerald Insights, and Google Scholar are considered sources to ensure credible and recent information. This study adopts PEST analysis as its analytical framework to examine the political economy social and technological factors affecting sustainability practices. This analytical framework helps to analyse industry regulatory influences, financial constraints and technological innovations which affect sustainability and adoption in the hotel sector (Cooper &amp; Hall, 2019). UK leading hotel chains, including Hilton Marriott and Premium Inn, were analysed as case studies to benchmark sustainability initiatives.  Examples from this benchmark hotels help to analyse what challenges the hotel phase also helped to identify best practices and areas for improvement in this industry.</a:t>
            </a:r>
          </a:p>
        </p:txBody>
      </p:sp>
      <p:sp>
        <p:nvSpPr>
          <p:cNvPr id="4" name="Slide Number Placeholder 3"/>
          <p:cNvSpPr>
            <a:spLocks noGrp="1"/>
          </p:cNvSpPr>
          <p:nvPr>
            <p:ph type="sldNum" sz="quarter" idx="10"/>
          </p:nvPr>
        </p:nvSpPr>
        <p:spPr/>
        <p:txBody>
          <a:bodyPr/>
          <a:lstStyle/>
          <a:p>
            <a:fld id="{EA51BA32-56E3-4151-B9CF-231F04ABCDC6}" type="slidenum">
              <a:rPr lang="en-GB" smtClean="0"/>
              <a:t>5</a:t>
            </a:fld>
            <a:endParaRPr lang="en-GB"/>
          </a:p>
        </p:txBody>
      </p:sp>
    </p:spTree>
    <p:extLst>
      <p:ext uri="{BB962C8B-B14F-4D97-AF65-F5344CB8AC3E}">
        <p14:creationId xmlns:p14="http://schemas.microsoft.com/office/powerpoint/2010/main" val="2669198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The UK hospitality sector is strongly influenced by government policies. A significant strategy is the UK net zero strategy which aims to reduce 78% of carbon emissions by 2035 (British Tourist Authority, 2024). This policy is a significant driver for hotels to enhance eco-friendly practices. Currently, hotels from the UK are facing challenges to having rigorous performance requirements due to the introduction of minimum energy efficiency standards MEES. It aims to lower the carbon footprint across the industry. Additionally, green tourism and BREEAM are mentionable certifications which act as benchmarks to reward hotels for their sustainable practices (</a:t>
            </a:r>
            <a:r>
              <a:rPr lang="en-GB" dirty="0" err="1">
                <a:latin typeface="Times New Roman" panose="02020603050405020304" pitchFamily="18" charset="0"/>
                <a:cs typeface="Times New Roman" panose="02020603050405020304" pitchFamily="18" charset="0"/>
              </a:rPr>
              <a:t>Karatepe</a:t>
            </a:r>
            <a:r>
              <a:rPr lang="en-GB" dirty="0">
                <a:latin typeface="Times New Roman" panose="02020603050405020304" pitchFamily="18" charset="0"/>
                <a:cs typeface="Times New Roman" panose="02020603050405020304" pitchFamily="18" charset="0"/>
              </a:rPr>
              <a:t> et al., 2022). They also encourage other hotels to follow these. The larger hotels can comply with these policies while the small and independent hotels are facing financial challenges to comply with this struggles to follow this policy due to the high cost of compass and challenges of upgrading infrastructure to meet government standards. Hotels of all sizes can benefit from government incentives to maintain a level of sustainable practice (</a:t>
            </a:r>
            <a:r>
              <a:rPr lang="en-GB" dirty="0" err="1">
                <a:latin typeface="Times New Roman" panose="02020603050405020304" pitchFamily="18" charset="0"/>
                <a:cs typeface="Times New Roman" panose="02020603050405020304" pitchFamily="18" charset="0"/>
              </a:rPr>
              <a:t>Shahzad</a:t>
            </a:r>
            <a:r>
              <a:rPr lang="en-GB" dirty="0">
                <a:latin typeface="Times New Roman" panose="02020603050405020304" pitchFamily="18" charset="0"/>
                <a:cs typeface="Times New Roman" panose="02020603050405020304" pitchFamily="18" charset="0"/>
              </a:rPr>
              <a:t> et al., 2024).</a:t>
            </a:r>
          </a:p>
        </p:txBody>
      </p:sp>
      <p:sp>
        <p:nvSpPr>
          <p:cNvPr id="4" name="Slide Number Placeholder 3"/>
          <p:cNvSpPr>
            <a:spLocks noGrp="1"/>
          </p:cNvSpPr>
          <p:nvPr>
            <p:ph type="sldNum" sz="quarter" idx="10"/>
          </p:nvPr>
        </p:nvSpPr>
        <p:spPr/>
        <p:txBody>
          <a:bodyPr/>
          <a:lstStyle/>
          <a:p>
            <a:fld id="{EA51BA32-56E3-4151-B9CF-231F04ABCDC6}" type="slidenum">
              <a:rPr lang="en-GB" smtClean="0"/>
              <a:t>6</a:t>
            </a:fld>
            <a:endParaRPr lang="en-GB"/>
          </a:p>
        </p:txBody>
      </p:sp>
    </p:spTree>
    <p:extLst>
      <p:ext uri="{BB962C8B-B14F-4D97-AF65-F5344CB8AC3E}">
        <p14:creationId xmlns:p14="http://schemas.microsoft.com/office/powerpoint/2010/main" val="184654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The economic factors shape how UK hotel industries are utilising and prioritising sustainability practices. Large hotel chains are gating benefits from long-term cost savings in energy and waste management by installing energy-saving technologies and sustainable systems (Premier Inn, 2023). Implementation of smart climate control or energy-efficient lighting is contributing to reducing operational costs. </a:t>
            </a:r>
          </a:p>
          <a:p>
            <a:pPr algn="just"/>
            <a:r>
              <a:rPr lang="en-GB" dirty="0">
                <a:latin typeface="Times New Roman" panose="02020603050405020304" pitchFamily="18" charset="0"/>
                <a:cs typeface="Times New Roman" panose="02020603050405020304" pitchFamily="18" charset="0"/>
              </a:rPr>
              <a:t>Small hotels are facing significant challenges in investing in technologies due to their financial constraints. Lowest-interest loan incentives from the government are necessary to help smaller businesses transition into sustainable practice. Additionally, consumers are becoming eco-conscious 40% of consumers are willing to pay more for sustainable accommodations (Bennett, 2023). It limits the financial viability of this initiative for some hotels.</a:t>
            </a:r>
          </a:p>
        </p:txBody>
      </p:sp>
      <p:sp>
        <p:nvSpPr>
          <p:cNvPr id="4" name="Slide Number Placeholder 3"/>
          <p:cNvSpPr>
            <a:spLocks noGrp="1"/>
          </p:cNvSpPr>
          <p:nvPr>
            <p:ph type="sldNum" sz="quarter" idx="10"/>
          </p:nvPr>
        </p:nvSpPr>
        <p:spPr/>
        <p:txBody>
          <a:bodyPr/>
          <a:lstStyle/>
          <a:p>
            <a:fld id="{EA51BA32-56E3-4151-B9CF-231F04ABCDC6}" type="slidenum">
              <a:rPr lang="en-GB" smtClean="0"/>
              <a:t>7</a:t>
            </a:fld>
            <a:endParaRPr lang="en-GB"/>
          </a:p>
        </p:txBody>
      </p:sp>
    </p:spTree>
    <p:extLst>
      <p:ext uri="{BB962C8B-B14F-4D97-AF65-F5344CB8AC3E}">
        <p14:creationId xmlns:p14="http://schemas.microsoft.com/office/powerpoint/2010/main" val="1949881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introduction of sustainable practices in the hotel industry is heavily influenced by social factors. Studies indicate that 72% of customers prefer eco-friendly accommodations and sustainability has become an integral part of branding. “Planet 21” is a mentionable sustainable practice initiative by Accor (</a:t>
            </a:r>
            <a:r>
              <a:rPr lang="en-US" dirty="0" err="1">
                <a:latin typeface="Times New Roman" panose="02020603050405020304" pitchFamily="18" charset="0"/>
                <a:cs typeface="Times New Roman" panose="02020603050405020304" pitchFamily="18" charset="0"/>
              </a:rPr>
              <a:t>Bagdadi</a:t>
            </a:r>
            <a:r>
              <a:rPr lang="en-US" dirty="0">
                <a:latin typeface="Times New Roman" panose="02020603050405020304" pitchFamily="18" charset="0"/>
                <a:cs typeface="Times New Roman" panose="02020603050405020304" pitchFamily="18" charset="0"/>
              </a:rPr>
              <a:t>, 2023). This initiative aims to reduce waste achieve carbon neutrality and promote water conservation. Such initiatives shape hotels' images to Eco-conscious customers however there may be inconsistent behavioral patterns among consumers as many cases priorities price and convenience over sustainability. The rise of Green Washing is misleading consumers about hotels' sustainability actions. They misrepresent their sustainability actions. This greenwashing aims to make consigners believe that the company is more environmentally friendly than what consumers want. Because of this third-party certification is crucial (Nu et al., 2024). Certification such as BREEAM or Earth Check hands to identify genuine sustainability forces and build consumer trust.</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8</a:t>
            </a:fld>
            <a:endParaRPr lang="en-GB"/>
          </a:p>
        </p:txBody>
      </p:sp>
    </p:spTree>
    <p:extLst>
      <p:ext uri="{BB962C8B-B14F-4D97-AF65-F5344CB8AC3E}">
        <p14:creationId xmlns:p14="http://schemas.microsoft.com/office/powerpoint/2010/main" val="33244444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Improvement in sustainability is influenced by the adoption of technological advancements. Winnow is AI-driven to revolutionise food west management by reducing waste by up to 50% (Nu et al., 2024). This AI-driven system aims to contribute to sustainability goals. Technologies such as automatic climate control, energy-efficient lighting, water water-saving appliances are known as smart technologies to help hotels reduce resource consumption. These technologies also contribute to cutting down costs and lower carbon footprint. The implementation of these technologies requires high installation and maintenance costs. It becomes a challenge for small hotels due to their financial capacity to adapt such solutions even though there is a high initial cost this technology will have long-term benefits by enhancing operational efficiency which will result in cost reduction for hotel chains.</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9</a:t>
            </a:fld>
            <a:endParaRPr lang="en-GB"/>
          </a:p>
        </p:txBody>
      </p:sp>
    </p:spTree>
    <p:extLst>
      <p:ext uri="{BB962C8B-B14F-4D97-AF65-F5344CB8AC3E}">
        <p14:creationId xmlns:p14="http://schemas.microsoft.com/office/powerpoint/2010/main" val="1097521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The hospitality industry of the UK is facing a major change in sustainability. Significant hotel alliances including Hilton, Marriott, and Premier Inn have become successful in executing sustainability practices. They have adopted sustainable technologies to minimize environmental impact and fulfil regulatory compliances whereas the small hotels are facing challenges implementing these sustainable technologies for higher costs and resource limitations. Government initiatives including providing incentives and applying phased implementation strategies are required to ensure the sustainability of the hotel industry. In addition, long-term sustainability can be ensured by increasing the awareness of consumers and cooperation in the sector. Finally, efficient resource utilization and higher consumer engagement can bring economic welfare to the industry and minimize the environmental footprint by dealing with these challenges.</a:t>
            </a:r>
          </a:p>
        </p:txBody>
      </p:sp>
      <p:sp>
        <p:nvSpPr>
          <p:cNvPr id="4" name="Slide Number Placeholder 3"/>
          <p:cNvSpPr>
            <a:spLocks noGrp="1"/>
          </p:cNvSpPr>
          <p:nvPr>
            <p:ph type="sldNum" sz="quarter" idx="10"/>
          </p:nvPr>
        </p:nvSpPr>
        <p:spPr/>
        <p:txBody>
          <a:bodyPr/>
          <a:lstStyle/>
          <a:p>
            <a:fld id="{EA51BA32-56E3-4151-B9CF-231F04ABCDC6}" type="slidenum">
              <a:rPr lang="en-GB" smtClean="0"/>
              <a:t>10</a:t>
            </a:fld>
            <a:endParaRPr lang="en-GB"/>
          </a:p>
        </p:txBody>
      </p:sp>
    </p:spTree>
    <p:extLst>
      <p:ext uri="{BB962C8B-B14F-4D97-AF65-F5344CB8AC3E}">
        <p14:creationId xmlns:p14="http://schemas.microsoft.com/office/powerpoint/2010/main" val="2220259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The government should increase incentives for small hotels to help them adopt more sustainable practices. These incentives include grants, low interest rates, and tax reductions.  With the help of this financial aid, small businesses can establish energy-saving technologies with deduction systems and water conservation measures (Sharma et al., 2024). Another essential recommendation is phased implementation which allows hotels to adopt eco-friendly practices as per their budget and capacity. Transparency should be enhanced through third-party certifications such as BREEAM and Earth Check. These certifications create consumer trust and encourage more hotels to participate. Sustainability can lower operations costs through technology technologies such as AI-driven west management systems and smart climate control can be cost-effective solutions (</a:t>
            </a:r>
            <a:r>
              <a:rPr lang="en-GB" dirty="0" err="1">
                <a:latin typeface="Times New Roman" panose="02020603050405020304" pitchFamily="18" charset="0"/>
                <a:cs typeface="Times New Roman" panose="02020603050405020304" pitchFamily="18" charset="0"/>
              </a:rPr>
              <a:t>Bagdadi</a:t>
            </a:r>
            <a:r>
              <a:rPr lang="en-GB" dirty="0">
                <a:latin typeface="Times New Roman" panose="02020603050405020304" pitchFamily="18" charset="0"/>
                <a:cs typeface="Times New Roman" panose="02020603050405020304" pitchFamily="18" charset="0"/>
              </a:rPr>
              <a:t>, 2023). Educating customers is important for hotels to promote eco-friendly behaviour through in-room sustainability information loyal programs and incentivised actions. This initiative encourages the guest to be environmentally conscious during their stay.</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A51BA32-56E3-4151-B9CF-231F04ABCDC6}" type="slidenum">
              <a:rPr lang="en-GB" smtClean="0"/>
              <a:t>11</a:t>
            </a:fld>
            <a:endParaRPr lang="en-GB"/>
          </a:p>
        </p:txBody>
      </p:sp>
    </p:spTree>
    <p:extLst>
      <p:ext uri="{BB962C8B-B14F-4D97-AF65-F5344CB8AC3E}">
        <p14:creationId xmlns:p14="http://schemas.microsoft.com/office/powerpoint/2010/main" val="807216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7.pn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7.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8.sv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7.pn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8.svg"/><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7.png"/><Relationship Id="rId7"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8.sv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7.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7.png"/><Relationship Id="rId7"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8" Type="http://schemas.openxmlformats.org/officeDocument/2006/relationships/hyperlink" Target="https://www2.deloitte.com/content/dam/Deloitte/us/Documents/energy-resources/us-eri-delivering-sustainable-construction.pdf" TargetMode="External"/><Relationship Id="rId13" Type="http://schemas.openxmlformats.org/officeDocument/2006/relationships/hyperlink" Target="https://ietresearch.onlinelibrary.wiley.com/doi/full/10.1049/stg2.12185" TargetMode="External"/><Relationship Id="rId3" Type="http://schemas.openxmlformats.org/officeDocument/2006/relationships/image" Target="../media/image8.svg"/><Relationship Id="rId7" Type="http://schemas.openxmlformats.org/officeDocument/2006/relationships/hyperlink" Target="https://www.businesswaste.co.uk/news/britains-hospitality-sector-generates-920k-tonnes-of-food-waste-annually/" TargetMode="External"/><Relationship Id="rId12" Type="http://schemas.openxmlformats.org/officeDocument/2006/relationships/hyperlink" Target="https://www.premierinn.com/gb/en/why/force-for-good.html" TargetMode="External"/><Relationship Id="rId17" Type="http://schemas.openxmlformats.org/officeDocument/2006/relationships/hyperlink" Target="https://cdn.whitbread.co.uk/media/2024/05/Whitbread-PLC-ESG-Report-2023.pdf" TargetMode="External"/><Relationship Id="rId2" Type="http://schemas.openxmlformats.org/officeDocument/2006/relationships/image" Target="../media/image7.png"/><Relationship Id="rId16" Type="http://schemas.openxmlformats.org/officeDocument/2006/relationships/hyperlink" Target="https://ukhospitality.org.uk/wp-content/uploads/2023/10/UKH-ESS-2023.pdf" TargetMode="External"/><Relationship Id="rId1" Type="http://schemas.openxmlformats.org/officeDocument/2006/relationships/slideLayout" Target="../slideLayouts/slideLayout7.xml"/><Relationship Id="rId6" Type="http://schemas.openxmlformats.org/officeDocument/2006/relationships/hyperlink" Target="https://assets.publishing.service.gov.uk/media/67064e34e84ae1fd8592f034/E03131761_BTA_ARA_2023-24_Accessible_v2.pdf" TargetMode="External"/><Relationship Id="rId11" Type="http://schemas.openxmlformats.org/officeDocument/2006/relationships/hyperlink" Target="https://papers.ssrn.com/sol3/papers.cfm?abstract_id=4826777" TargetMode="External"/><Relationship Id="rId5" Type="http://schemas.openxmlformats.org/officeDocument/2006/relationships/hyperlink" Target="https://www.weforum.org/stories/2023/04/survey-of-travelers-finds-76-want-more-sustainable-options/" TargetMode="External"/><Relationship Id="rId15" Type="http://schemas.openxmlformats.org/officeDocument/2006/relationships/hyperlink" Target="https://ukgbc.org/solutions/trends-in-solutions-2023/" TargetMode="External"/><Relationship Id="rId10" Type="http://schemas.openxmlformats.org/officeDocument/2006/relationships/hyperlink" Target="https://www.millenniumhotels.com/en/manchester/the-lowry-hotel" TargetMode="External"/><Relationship Id="rId4" Type="http://schemas.openxmlformats.org/officeDocument/2006/relationships/hyperlink" Target="https://publikaciotar.uni-bge.hu/id/eprint/1913/" TargetMode="External"/><Relationship Id="rId9" Type="http://schemas.openxmlformats.org/officeDocument/2006/relationships/hyperlink" Target="https://www.sciencedirect.com/science/article/abs/pii/S0278431922000640" TargetMode="External"/><Relationship Id="rId14" Type="http://schemas.openxmlformats.org/officeDocument/2006/relationships/hyperlink" Target="https://sustainablehospitalityalliance.org/our-work/water-stewardship/"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37.sv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668415" y="5898495"/>
            <a:ext cx="9817949" cy="8496989"/>
          </a:xfrm>
          <a:custGeom>
            <a:avLst/>
            <a:gdLst/>
            <a:ahLst/>
            <a:cxnLst/>
            <a:rect l="l" t="t" r="r" b="b"/>
            <a:pathLst>
              <a:path w="9817949" h="8496989">
                <a:moveTo>
                  <a:pt x="0" y="0"/>
                </a:moveTo>
                <a:lnTo>
                  <a:pt x="9817949" y="0"/>
                </a:lnTo>
                <a:lnTo>
                  <a:pt x="9817949" y="8496989"/>
                </a:lnTo>
                <a:lnTo>
                  <a:pt x="0" y="849698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0119532" y="-484511"/>
            <a:ext cx="9817949" cy="8496989"/>
          </a:xfrm>
          <a:custGeom>
            <a:avLst/>
            <a:gdLst/>
            <a:ahLst/>
            <a:cxnLst/>
            <a:rect l="l" t="t" r="r" b="b"/>
            <a:pathLst>
              <a:path w="9817949" h="8496989">
                <a:moveTo>
                  <a:pt x="0" y="0"/>
                </a:moveTo>
                <a:lnTo>
                  <a:pt x="9817949" y="0"/>
                </a:lnTo>
                <a:lnTo>
                  <a:pt x="9817949" y="8496989"/>
                </a:lnTo>
                <a:lnTo>
                  <a:pt x="0" y="849698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9307571" y="1809980"/>
            <a:ext cx="9404351" cy="8477020"/>
          </a:xfrm>
          <a:custGeom>
            <a:avLst/>
            <a:gdLst/>
            <a:ahLst/>
            <a:cxnLst/>
            <a:rect l="l" t="t" r="r" b="b"/>
            <a:pathLst>
              <a:path w="9404351" h="8477020">
                <a:moveTo>
                  <a:pt x="0" y="0"/>
                </a:moveTo>
                <a:lnTo>
                  <a:pt x="9404351" y="0"/>
                </a:lnTo>
                <a:lnTo>
                  <a:pt x="9404351" y="8477020"/>
                </a:lnTo>
                <a:lnTo>
                  <a:pt x="0" y="84770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990600" y="7810500"/>
            <a:ext cx="4487569" cy="4114800"/>
          </a:xfrm>
          <a:custGeom>
            <a:avLst/>
            <a:gdLst/>
            <a:ahLst/>
            <a:cxnLst/>
            <a:rect l="l" t="t" r="r" b="b"/>
            <a:pathLst>
              <a:path w="4487569" h="4114800">
                <a:moveTo>
                  <a:pt x="0" y="0"/>
                </a:moveTo>
                <a:lnTo>
                  <a:pt x="4487569" y="0"/>
                </a:lnTo>
                <a:lnTo>
                  <a:pt x="4487569"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0"/>
          <p:cNvSpPr txBox="1"/>
          <p:nvPr/>
        </p:nvSpPr>
        <p:spPr>
          <a:xfrm>
            <a:off x="410705" y="853416"/>
            <a:ext cx="11766892" cy="6001643"/>
          </a:xfrm>
          <a:prstGeom prst="rect">
            <a:avLst/>
          </a:prstGeom>
          <a:noFill/>
        </p:spPr>
        <p:txBody>
          <a:bodyPr wrap="square" rtlCol="0">
            <a:spAutoFit/>
          </a:bodyPr>
          <a:lstStyle/>
          <a:p>
            <a:pPr algn="just">
              <a:lnSpc>
                <a:spcPct val="150000"/>
              </a:lnSpc>
            </a:pPr>
            <a:r>
              <a:rPr lang="en-GB" sz="3200" b="1" dirty="0">
                <a:latin typeface="Times New Roman" panose="02020603050405020304" pitchFamily="18" charset="0"/>
                <a:cs typeface="Times New Roman" panose="02020603050405020304" pitchFamily="18" charset="0"/>
              </a:rPr>
              <a:t>Title: </a:t>
            </a:r>
            <a:r>
              <a:rPr lang="en-GB" sz="3200" dirty="0">
                <a:latin typeface="Times New Roman" panose="02020603050405020304" pitchFamily="18" charset="0"/>
                <a:cs typeface="Times New Roman" panose="02020603050405020304" pitchFamily="18" charset="0"/>
              </a:rPr>
              <a:t>Impact of Sustainability Practices in the UK Tourism and Hospitality Industry</a:t>
            </a:r>
          </a:p>
          <a:p>
            <a:pPr algn="just">
              <a:lnSpc>
                <a:spcPct val="150000"/>
              </a:lnSpc>
            </a:pPr>
            <a:r>
              <a:rPr lang="en-GB" sz="3200" b="1" dirty="0">
                <a:latin typeface="Times New Roman" panose="02020603050405020304" pitchFamily="18" charset="0"/>
                <a:cs typeface="Times New Roman" panose="02020603050405020304" pitchFamily="18" charset="0"/>
              </a:rPr>
              <a:t>Module: </a:t>
            </a:r>
            <a:r>
              <a:rPr lang="en-GB" sz="3200" dirty="0">
                <a:latin typeface="Times New Roman" panose="02020603050405020304" pitchFamily="18" charset="0"/>
                <a:cs typeface="Times New Roman" panose="02020603050405020304" pitchFamily="18" charset="0"/>
              </a:rPr>
              <a:t>Contemporary Themes in the Hotel and Hospitality Sector</a:t>
            </a:r>
          </a:p>
          <a:p>
            <a:pPr algn="just">
              <a:lnSpc>
                <a:spcPct val="150000"/>
              </a:lnSpc>
            </a:pPr>
            <a:r>
              <a:rPr lang="en-GB" sz="3200" b="1" dirty="0">
                <a:latin typeface="Times New Roman" panose="02020603050405020304" pitchFamily="18" charset="0"/>
                <a:cs typeface="Times New Roman" panose="02020603050405020304" pitchFamily="18" charset="0"/>
              </a:rPr>
              <a:t>Module Code: </a:t>
            </a:r>
            <a:r>
              <a:rPr lang="en-GB" sz="3200" dirty="0">
                <a:latin typeface="Times New Roman" panose="02020603050405020304" pitchFamily="18" charset="0"/>
                <a:cs typeface="Times New Roman" panose="02020603050405020304" pitchFamily="18" charset="0"/>
              </a:rPr>
              <a:t>BMIH5001</a:t>
            </a:r>
          </a:p>
          <a:p>
            <a:pPr algn="just">
              <a:lnSpc>
                <a:spcPct val="150000"/>
              </a:lnSpc>
            </a:pPr>
            <a:r>
              <a:rPr lang="en-GB" sz="3200" b="1" dirty="0">
                <a:latin typeface="Times New Roman" panose="02020603050405020304" pitchFamily="18" charset="0"/>
                <a:cs typeface="Times New Roman" panose="02020603050405020304" pitchFamily="18" charset="0"/>
              </a:rPr>
              <a:t>Student Name: </a:t>
            </a:r>
            <a:r>
              <a:rPr lang="en-GB" sz="3200" dirty="0">
                <a:latin typeface="Times New Roman" panose="02020603050405020304" pitchFamily="18" charset="0"/>
                <a:cs typeface="Times New Roman" panose="02020603050405020304" pitchFamily="18" charset="0"/>
              </a:rPr>
              <a:t>Alina </a:t>
            </a:r>
            <a:r>
              <a:rPr lang="en-GB" sz="3200">
                <a:latin typeface="Times New Roman" panose="02020603050405020304" pitchFamily="18" charset="0"/>
                <a:cs typeface="Times New Roman" panose="02020603050405020304" pitchFamily="18" charset="0"/>
              </a:rPr>
              <a:t>Elena Grigore</a:t>
            </a:r>
            <a:endParaRPr lang="en-GB" sz="3200" dirty="0">
              <a:latin typeface="Times New Roman" panose="02020603050405020304" pitchFamily="18" charset="0"/>
              <a:cs typeface="Times New Roman" panose="02020603050405020304" pitchFamily="18" charset="0"/>
            </a:endParaRPr>
          </a:p>
          <a:p>
            <a:pPr algn="just">
              <a:lnSpc>
                <a:spcPct val="150000"/>
              </a:lnSpc>
            </a:pPr>
            <a:r>
              <a:rPr lang="en-GB" sz="3200" b="1" dirty="0">
                <a:latin typeface="Times New Roman" panose="02020603050405020304" pitchFamily="18" charset="0"/>
                <a:cs typeface="Times New Roman" panose="02020603050405020304" pitchFamily="18" charset="0"/>
              </a:rPr>
              <a:t>Student ID: </a:t>
            </a:r>
            <a:r>
              <a:rPr lang="en-GB" sz="3200" dirty="0">
                <a:latin typeface="Times New Roman" panose="02020603050405020304" pitchFamily="18" charset="0"/>
                <a:cs typeface="Times New Roman" panose="02020603050405020304" pitchFamily="18" charset="0"/>
              </a:rPr>
              <a:t>2127382</a:t>
            </a:r>
          </a:p>
          <a:p>
            <a:pPr algn="just">
              <a:lnSpc>
                <a:spcPct val="150000"/>
              </a:lnSpc>
            </a:pPr>
            <a:r>
              <a:rPr lang="en-GB" sz="3200" b="1" dirty="0">
                <a:latin typeface="Times New Roman" panose="02020603050405020304" pitchFamily="18" charset="0"/>
                <a:cs typeface="Times New Roman" panose="02020603050405020304" pitchFamily="18" charset="0"/>
              </a:rPr>
              <a:t>Programme: </a:t>
            </a:r>
            <a:r>
              <a:rPr lang="en-GB" sz="3200" dirty="0">
                <a:latin typeface="Times New Roman" panose="02020603050405020304" pitchFamily="18" charset="0"/>
                <a:cs typeface="Times New Roman" panose="02020603050405020304" pitchFamily="18" charset="0"/>
              </a:rPr>
              <a:t>BA International Hotel Management</a:t>
            </a:r>
          </a:p>
          <a:p>
            <a:pPr algn="just">
              <a:lnSpc>
                <a:spcPct val="150000"/>
              </a:lnSpc>
            </a:pPr>
            <a:r>
              <a:rPr lang="en-GB" sz="3200" b="1" dirty="0">
                <a:latin typeface="Times New Roman" panose="02020603050405020304" pitchFamily="18" charset="0"/>
                <a:cs typeface="Times New Roman" panose="02020603050405020304" pitchFamily="18" charset="0"/>
              </a:rPr>
              <a:t>Module Lead: </a:t>
            </a:r>
            <a:r>
              <a:rPr lang="en-GB" sz="3200" dirty="0">
                <a:latin typeface="Times New Roman" panose="02020603050405020304" pitchFamily="18" charset="0"/>
                <a:cs typeface="Times New Roman" panose="02020603050405020304" pitchFamily="18" charset="0"/>
              </a:rPr>
              <a:t>Dr. Ernest </a:t>
            </a:r>
            <a:r>
              <a:rPr lang="en-GB" sz="3200" dirty="0" err="1">
                <a:latin typeface="Times New Roman" panose="02020603050405020304" pitchFamily="18" charset="0"/>
                <a:cs typeface="Times New Roman" panose="02020603050405020304" pitchFamily="18" charset="0"/>
              </a:rPr>
              <a:t>Balutie</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Wavei</a:t>
            </a:r>
            <a:endParaRPr lang="en-GB"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3" name="Freeform 3"/>
          <p:cNvSpPr/>
          <p:nvPr/>
        </p:nvSpPr>
        <p:spPr>
          <a:xfrm rot="1663534">
            <a:off x="14315950" y="4976102"/>
            <a:ext cx="10681218" cy="8564395"/>
          </a:xfrm>
          <a:custGeom>
            <a:avLst/>
            <a:gdLst/>
            <a:ahLst/>
            <a:cxnLst/>
            <a:rect l="l" t="t" r="r" b="b"/>
            <a:pathLst>
              <a:path w="10681218" h="8564395">
                <a:moveTo>
                  <a:pt x="0" y="0"/>
                </a:moveTo>
                <a:lnTo>
                  <a:pt x="10681218" y="0"/>
                </a:lnTo>
                <a:lnTo>
                  <a:pt x="10681218" y="8564396"/>
                </a:lnTo>
                <a:lnTo>
                  <a:pt x="0" y="85643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5340609" y="4164488"/>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5316200" y="8139791"/>
            <a:ext cx="1359415" cy="1936989"/>
          </a:xfrm>
          <a:custGeom>
            <a:avLst/>
            <a:gdLst/>
            <a:ahLst/>
            <a:cxnLst/>
            <a:rect l="l" t="t" r="r" b="b"/>
            <a:pathLst>
              <a:path w="2109645" h="3005970">
                <a:moveTo>
                  <a:pt x="0" y="0"/>
                </a:moveTo>
                <a:lnTo>
                  <a:pt x="2109644" y="0"/>
                </a:lnTo>
                <a:lnTo>
                  <a:pt x="2109644" y="3005970"/>
                </a:lnTo>
                <a:lnTo>
                  <a:pt x="0" y="30059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2029068" y="7961560"/>
            <a:ext cx="1428263" cy="2035089"/>
          </a:xfrm>
          <a:custGeom>
            <a:avLst/>
            <a:gdLst/>
            <a:ahLst/>
            <a:cxnLst/>
            <a:rect l="l" t="t" r="r" b="b"/>
            <a:pathLst>
              <a:path w="2109645" h="3005970">
                <a:moveTo>
                  <a:pt x="0" y="0"/>
                </a:moveTo>
                <a:lnTo>
                  <a:pt x="2109645" y="0"/>
                </a:lnTo>
                <a:lnTo>
                  <a:pt x="2109645" y="3005970"/>
                </a:lnTo>
                <a:lnTo>
                  <a:pt x="0" y="30059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7591099" y="8067028"/>
            <a:ext cx="2643178" cy="2382543"/>
          </a:xfrm>
          <a:custGeom>
            <a:avLst/>
            <a:gdLst/>
            <a:ahLst/>
            <a:cxnLst/>
            <a:rect l="l" t="t" r="r" b="b"/>
            <a:pathLst>
              <a:path w="2643178" h="2382543">
                <a:moveTo>
                  <a:pt x="0" y="0"/>
                </a:moveTo>
                <a:lnTo>
                  <a:pt x="2643178" y="0"/>
                </a:lnTo>
                <a:lnTo>
                  <a:pt x="2643178" y="2382544"/>
                </a:lnTo>
                <a:lnTo>
                  <a:pt x="0" y="238254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TextBox 11"/>
          <p:cNvSpPr txBox="1"/>
          <p:nvPr/>
        </p:nvSpPr>
        <p:spPr>
          <a:xfrm>
            <a:off x="2533210" y="800100"/>
            <a:ext cx="13712432"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Introduction to Sustainability in the UK Hospitality Sector</a:t>
            </a:r>
            <a:endParaRPr lang="en-GB" sz="4000" b="1" dirty="0">
              <a:latin typeface="Times New Roman" panose="02020603050405020304" pitchFamily="18" charset="0"/>
              <a:cs typeface="Times New Roman" panose="02020603050405020304" pitchFamily="18" charset="0"/>
            </a:endParaRPr>
          </a:p>
        </p:txBody>
      </p:sp>
      <p:grpSp>
        <p:nvGrpSpPr>
          <p:cNvPr id="18" name="Group 17"/>
          <p:cNvGrpSpPr/>
          <p:nvPr/>
        </p:nvGrpSpPr>
        <p:grpSpPr>
          <a:xfrm>
            <a:off x="1041793" y="2495193"/>
            <a:ext cx="15876116" cy="762000"/>
            <a:chOff x="1116484" y="2495193"/>
            <a:chExt cx="15876116" cy="762000"/>
          </a:xfrm>
        </p:grpSpPr>
        <p:sp>
          <p:nvSpPr>
            <p:cNvPr id="16" name="TextBox 15"/>
            <p:cNvSpPr txBox="1"/>
            <p:nvPr/>
          </p:nvSpPr>
          <p:spPr>
            <a:xfrm>
              <a:off x="1878484" y="2552699"/>
              <a:ext cx="15114116" cy="646986"/>
            </a:xfrm>
            <a:prstGeom prst="roundRect">
              <a:avLst/>
            </a:prstGeom>
            <a:noFill/>
            <a:ln>
              <a:solidFill>
                <a:schemeClr val="tx1"/>
              </a:solidFill>
            </a:ln>
          </p:spPr>
          <p:txBody>
            <a:bodyPr wrap="square" rtlCol="0">
              <a:spAutoFit/>
            </a:bodyPr>
            <a:lstStyle/>
            <a:p>
              <a:pPr lvl="1" algn="just"/>
              <a:r>
                <a:rPr lang="en-GB" sz="3200" dirty="0">
                  <a:latin typeface="Times New Roman" panose="02020603050405020304" pitchFamily="18" charset="0"/>
                  <a:cs typeface="Times New Roman" panose="02020603050405020304" pitchFamily="18" charset="0"/>
                </a:rPr>
                <a:t>UK hotel industry’s growing focus on sustainability.</a:t>
              </a:r>
            </a:p>
          </p:txBody>
        </p:sp>
        <p:sp>
          <p:nvSpPr>
            <p:cNvPr id="17" name="Oval 16"/>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9" name="Group 18"/>
          <p:cNvGrpSpPr/>
          <p:nvPr/>
        </p:nvGrpSpPr>
        <p:grpSpPr>
          <a:xfrm>
            <a:off x="1041793" y="6128330"/>
            <a:ext cx="15876116" cy="762000"/>
            <a:chOff x="1116484" y="2495193"/>
            <a:chExt cx="15876116" cy="762000"/>
          </a:xfrm>
        </p:grpSpPr>
        <p:sp>
          <p:nvSpPr>
            <p:cNvPr id="20" name="TextBox 19"/>
            <p:cNvSpPr txBox="1"/>
            <p:nvPr/>
          </p:nvSpPr>
          <p:spPr>
            <a:xfrm>
              <a:off x="1878484" y="2552699"/>
              <a:ext cx="15114116" cy="646986"/>
            </a:xfrm>
            <a:prstGeom prst="roundRect">
              <a:avLst/>
            </a:prstGeom>
            <a:noFill/>
            <a:ln>
              <a:solidFill>
                <a:schemeClr val="tx1"/>
              </a:solidFill>
            </a:ln>
          </p:spPr>
          <p:txBody>
            <a:bodyPr wrap="square" rtlCol="0">
              <a:spAutoFit/>
            </a:bodyPr>
            <a:lstStyle/>
            <a:p>
              <a:pPr algn="just"/>
              <a:r>
                <a:rPr lang="en-GB" sz="3200" dirty="0">
                  <a:latin typeface="Times New Roman" panose="02020603050405020304" pitchFamily="18" charset="0"/>
                  <a:cs typeface="Times New Roman" panose="02020603050405020304" pitchFamily="18" charset="0"/>
                </a:rPr>
                <a:t>     Small hotels facing challenges due to financial constraints and infrastructure issues</a:t>
              </a:r>
            </a:p>
          </p:txBody>
        </p:sp>
        <p:sp>
          <p:nvSpPr>
            <p:cNvPr id="21" name="Oval 20"/>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p:cNvGrpSpPr/>
          <p:nvPr/>
        </p:nvGrpSpPr>
        <p:grpSpPr>
          <a:xfrm>
            <a:off x="1041793" y="7176936"/>
            <a:ext cx="15876116" cy="762000"/>
            <a:chOff x="1981200" y="6607938"/>
            <a:chExt cx="15876116" cy="762000"/>
          </a:xfrm>
        </p:grpSpPr>
        <p:sp>
          <p:nvSpPr>
            <p:cNvPr id="23" name="TextBox 22"/>
            <p:cNvSpPr txBox="1"/>
            <p:nvPr/>
          </p:nvSpPr>
          <p:spPr>
            <a:xfrm>
              <a:off x="2743200" y="6665445"/>
              <a:ext cx="15114116" cy="646986"/>
            </a:xfrm>
            <a:prstGeom prst="roundRect">
              <a:avLst/>
            </a:prstGeom>
            <a:noFill/>
            <a:ln>
              <a:solidFill>
                <a:schemeClr val="tx1"/>
              </a:solidFill>
            </a:ln>
          </p:spPr>
          <p:txBody>
            <a:bodyPr wrap="square" rtlCol="0">
              <a:spAutoFit/>
            </a:bodyPr>
            <a:lstStyle/>
            <a:p>
              <a:pPr lvl="1"/>
              <a:r>
                <a:rPr lang="en-GB" sz="3200" dirty="0">
                  <a:latin typeface="Times New Roman" panose="02020603050405020304" pitchFamily="18" charset="0"/>
                  <a:cs typeface="Times New Roman" panose="02020603050405020304" pitchFamily="18" charset="0"/>
                </a:rPr>
                <a:t>Focus on energy efficiency, waste reduction, and water conservation.</a:t>
              </a:r>
            </a:p>
          </p:txBody>
        </p:sp>
        <p:sp>
          <p:nvSpPr>
            <p:cNvPr id="24" name="Oval 23"/>
            <p:cNvSpPr/>
            <p:nvPr/>
          </p:nvSpPr>
          <p:spPr>
            <a:xfrm>
              <a:off x="1981200" y="6607938"/>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5" name="Group 24"/>
          <p:cNvGrpSpPr/>
          <p:nvPr/>
        </p:nvGrpSpPr>
        <p:grpSpPr>
          <a:xfrm>
            <a:off x="1041793" y="5079725"/>
            <a:ext cx="15876116" cy="762000"/>
            <a:chOff x="1116484" y="2495193"/>
            <a:chExt cx="15876116" cy="762000"/>
          </a:xfrm>
        </p:grpSpPr>
        <p:sp>
          <p:nvSpPr>
            <p:cNvPr id="26" name="TextBox 25"/>
            <p:cNvSpPr txBox="1"/>
            <p:nvPr/>
          </p:nvSpPr>
          <p:spPr>
            <a:xfrm>
              <a:off x="1878484" y="2552699"/>
              <a:ext cx="15114116" cy="646986"/>
            </a:xfrm>
            <a:prstGeom prst="roundRect">
              <a:avLst/>
            </a:prstGeom>
            <a:noFill/>
            <a:ln>
              <a:solidFill>
                <a:schemeClr val="tx1"/>
              </a:solidFill>
            </a:ln>
          </p:spPr>
          <p:txBody>
            <a:bodyPr wrap="square" rtlCol="0">
              <a:spAutoFit/>
            </a:bodyPr>
            <a:lstStyle/>
            <a:p>
              <a:pPr lvl="1" algn="just"/>
              <a:r>
                <a:rPr lang="en-GB" sz="3200" dirty="0">
                  <a:latin typeface="Times New Roman" panose="02020603050405020304" pitchFamily="18" charset="0"/>
                  <a:cs typeface="Times New Roman" panose="02020603050405020304" pitchFamily="18" charset="0"/>
                </a:rPr>
                <a:t>Major hotel chains adopting sustainable practices.</a:t>
              </a:r>
            </a:p>
          </p:txBody>
        </p:sp>
        <p:sp>
          <p:nvSpPr>
            <p:cNvPr id="27" name="Oval 26"/>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8" name="Group 27"/>
          <p:cNvGrpSpPr/>
          <p:nvPr/>
        </p:nvGrpSpPr>
        <p:grpSpPr>
          <a:xfrm>
            <a:off x="1041793" y="3543798"/>
            <a:ext cx="15876116" cy="1249322"/>
            <a:chOff x="1116484" y="2495193"/>
            <a:chExt cx="15876116" cy="1249322"/>
          </a:xfrm>
        </p:grpSpPr>
        <p:sp>
          <p:nvSpPr>
            <p:cNvPr id="29" name="TextBox 28"/>
            <p:cNvSpPr txBox="1"/>
            <p:nvPr/>
          </p:nvSpPr>
          <p:spPr>
            <a:xfrm>
              <a:off x="1878484" y="2552699"/>
              <a:ext cx="15114116" cy="1191816"/>
            </a:xfrm>
            <a:prstGeom prst="roundRect">
              <a:avLst/>
            </a:prstGeom>
            <a:noFill/>
            <a:ln>
              <a:solidFill>
                <a:schemeClr val="tx1"/>
              </a:solidFill>
            </a:ln>
          </p:spPr>
          <p:txBody>
            <a:bodyPr wrap="square" rtlCol="0">
              <a:spAutoFit/>
            </a:bodyPr>
            <a:lstStyle/>
            <a:p>
              <a:pPr lvl="1"/>
              <a:r>
                <a:rPr lang="en-GB" sz="3200" dirty="0">
                  <a:latin typeface="Times New Roman" panose="02020603050405020304" pitchFamily="18" charset="0"/>
                  <a:cs typeface="Times New Roman" panose="02020603050405020304" pitchFamily="18" charset="0"/>
                </a:rPr>
                <a:t>Driven by environmental concerns, regulatory pressures, and consumer demand </a:t>
              </a:r>
              <a:r>
                <a:rPr lang="en-US" sz="3200" dirty="0">
                  <a:latin typeface="Times New Roman" panose="02020603050405020304" pitchFamily="18" charset="0"/>
                  <a:cs typeface="Times New Roman" panose="02020603050405020304" pitchFamily="18" charset="0"/>
                </a:rPr>
                <a:t>(Ford &amp; </a:t>
              </a:r>
              <a:r>
                <a:rPr lang="en-US" sz="3200" dirty="0" err="1">
                  <a:latin typeface="Times New Roman" panose="02020603050405020304" pitchFamily="18" charset="0"/>
                  <a:cs typeface="Times New Roman" panose="02020603050405020304" pitchFamily="18" charset="0"/>
                </a:rPr>
                <a:t>Sturman</a:t>
              </a:r>
              <a:r>
                <a:rPr lang="en-US" sz="3200" dirty="0">
                  <a:latin typeface="Times New Roman" panose="02020603050405020304" pitchFamily="18" charset="0"/>
                  <a:cs typeface="Times New Roman" panose="02020603050405020304" pitchFamily="18" charset="0"/>
                </a:rPr>
                <a:t>, 2019).</a:t>
              </a:r>
              <a:endParaRPr lang="en-GB" sz="3200" dirty="0">
                <a:latin typeface="Times New Roman" panose="02020603050405020304" pitchFamily="18" charset="0"/>
                <a:cs typeface="Times New Roman" panose="02020603050405020304" pitchFamily="18" charset="0"/>
              </a:endParaRPr>
            </a:p>
          </p:txBody>
        </p:sp>
        <p:sp>
          <p:nvSpPr>
            <p:cNvPr id="30" name="Oval 29"/>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grpSp>
        <p:nvGrpSpPr>
          <p:cNvPr id="11" name="Group 10"/>
          <p:cNvGrpSpPr/>
          <p:nvPr/>
        </p:nvGrpSpPr>
        <p:grpSpPr>
          <a:xfrm>
            <a:off x="-7391400" y="-5829300"/>
            <a:ext cx="32683020" cy="19193744"/>
            <a:chOff x="-7391400" y="-5829300"/>
            <a:chExt cx="32683020" cy="19193744"/>
          </a:xfrm>
        </p:grpSpPr>
        <p:grpSp>
          <p:nvGrpSpPr>
            <p:cNvPr id="2" name="Group 1"/>
            <p:cNvGrpSpPr/>
            <p:nvPr/>
          </p:nvGrpSpPr>
          <p:grpSpPr>
            <a:xfrm>
              <a:off x="-7391400" y="-5829300"/>
              <a:ext cx="32683020" cy="19193744"/>
              <a:chOff x="-7456064" y="-5943049"/>
              <a:chExt cx="32683020" cy="19193744"/>
            </a:xfrm>
          </p:grpSpPr>
          <p:sp>
            <p:nvSpPr>
              <p:cNvPr id="3" name="Freeform 3"/>
              <p:cNvSpPr/>
              <p:nvPr/>
            </p:nvSpPr>
            <p:spPr>
              <a:xfrm>
                <a:off x="-7456064" y="4686300"/>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545738" y="-5943049"/>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3784158" y="7239551"/>
                <a:ext cx="3055835" cy="4276613"/>
              </a:xfrm>
              <a:custGeom>
                <a:avLst/>
                <a:gdLst/>
                <a:ahLst/>
                <a:cxnLst/>
                <a:rect l="l" t="t" r="r" b="b"/>
                <a:pathLst>
                  <a:path w="3818112" h="5343413">
                    <a:moveTo>
                      <a:pt x="0" y="0"/>
                    </a:moveTo>
                    <a:lnTo>
                      <a:pt x="3818112" y="0"/>
                    </a:lnTo>
                    <a:lnTo>
                      <a:pt x="3818112" y="5343414"/>
                    </a:lnTo>
                    <a:lnTo>
                      <a:pt x="0" y="53434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6" name="Group 6"/>
              <p:cNvGrpSpPr>
                <a:grpSpLocks noChangeAspect="1"/>
              </p:cNvGrpSpPr>
              <p:nvPr/>
            </p:nvGrpSpPr>
            <p:grpSpPr>
              <a:xfrm>
                <a:off x="14232938" y="6565164"/>
                <a:ext cx="3521662" cy="3521662"/>
                <a:chOff x="0" y="0"/>
                <a:chExt cx="14840029" cy="14840029"/>
              </a:xfrm>
            </p:grpSpPr>
            <p:sp>
              <p:nvSpPr>
                <p:cNvPr id="7" name="Freeform 7"/>
                <p:cNvSpPr/>
                <p:nvPr/>
              </p:nvSpPr>
              <p:spPr>
                <a:xfrm>
                  <a:off x="-366471" y="-11891"/>
                  <a:ext cx="15572971" cy="14863810"/>
                </a:xfrm>
                <a:custGeom>
                  <a:avLst/>
                  <a:gdLst/>
                  <a:ahLst/>
                  <a:cxnLst/>
                  <a:rect l="l" t="t" r="r" b="b"/>
                  <a:pathLst>
                    <a:path w="15572971" h="14863810">
                      <a:moveTo>
                        <a:pt x="7786486" y="11891"/>
                      </a:moveTo>
                      <a:cubicBezTo>
                        <a:pt x="5127664" y="0"/>
                        <a:pt x="2665709" y="1411641"/>
                        <a:pt x="1332855" y="3712286"/>
                      </a:cubicBezTo>
                      <a:cubicBezTo>
                        <a:pt x="0" y="6012931"/>
                        <a:pt x="0" y="8850880"/>
                        <a:pt x="1332855" y="11151525"/>
                      </a:cubicBezTo>
                      <a:cubicBezTo>
                        <a:pt x="2665709" y="13452170"/>
                        <a:pt x="5127664" y="14863811"/>
                        <a:pt x="7786486" y="14851920"/>
                      </a:cubicBezTo>
                      <a:cubicBezTo>
                        <a:pt x="10445306" y="14863811"/>
                        <a:pt x="12907262" y="13452170"/>
                        <a:pt x="14240117" y="11151525"/>
                      </a:cubicBezTo>
                      <a:cubicBezTo>
                        <a:pt x="15572971" y="8850880"/>
                        <a:pt x="15572971" y="6012931"/>
                        <a:pt x="14240117" y="3712286"/>
                      </a:cubicBezTo>
                      <a:cubicBezTo>
                        <a:pt x="12907262" y="1411641"/>
                        <a:pt x="10445306" y="0"/>
                        <a:pt x="7786486" y="11891"/>
                      </a:cubicBezTo>
                      <a:close/>
                    </a:path>
                  </a:pathLst>
                </a:custGeom>
                <a:solidFill>
                  <a:srgbClr val="94B143"/>
                </a:solidFill>
              </p:spPr>
              <p:txBody>
                <a:bodyPr/>
                <a:lstStyle/>
                <a:p>
                  <a:endParaRPr lang="en-GB"/>
                </a:p>
              </p:txBody>
            </p:sp>
            <p:sp>
              <p:nvSpPr>
                <p:cNvPr id="8" name="Freeform 8"/>
                <p:cNvSpPr/>
                <p:nvPr/>
              </p:nvSpPr>
              <p:spPr>
                <a:xfrm>
                  <a:off x="-156193" y="188812"/>
                  <a:ext cx="15152415" cy="14462405"/>
                </a:xfrm>
                <a:custGeom>
                  <a:avLst/>
                  <a:gdLst/>
                  <a:ahLst/>
                  <a:cxnLst/>
                  <a:rect l="l" t="t" r="r" b="b"/>
                  <a:pathLst>
                    <a:path w="15152415" h="14462405">
                      <a:moveTo>
                        <a:pt x="7576208" y="11570"/>
                      </a:moveTo>
                      <a:cubicBezTo>
                        <a:pt x="4989189" y="0"/>
                        <a:pt x="2593721" y="1373519"/>
                        <a:pt x="1296860" y="3612034"/>
                      </a:cubicBezTo>
                      <a:cubicBezTo>
                        <a:pt x="0" y="5850548"/>
                        <a:pt x="0" y="8611857"/>
                        <a:pt x="1296860" y="10850372"/>
                      </a:cubicBezTo>
                      <a:cubicBezTo>
                        <a:pt x="2593721" y="13088886"/>
                        <a:pt x="4989189" y="14462405"/>
                        <a:pt x="7576208" y="14450835"/>
                      </a:cubicBezTo>
                      <a:cubicBezTo>
                        <a:pt x="10163226" y="14462405"/>
                        <a:pt x="12558694" y="13088886"/>
                        <a:pt x="13855555" y="10850372"/>
                      </a:cubicBezTo>
                      <a:cubicBezTo>
                        <a:pt x="15152416" y="8611857"/>
                        <a:pt x="15152416" y="5850548"/>
                        <a:pt x="13855555" y="3612034"/>
                      </a:cubicBezTo>
                      <a:cubicBezTo>
                        <a:pt x="12558694" y="1373519"/>
                        <a:pt x="10163226" y="0"/>
                        <a:pt x="7576208" y="11570"/>
                      </a:cubicBezTo>
                      <a:close/>
                    </a:path>
                  </a:pathLst>
                </a:custGeom>
                <a:solidFill>
                  <a:srgbClr val="FFFFFF"/>
                </a:solidFill>
              </p:spPr>
              <p:txBody>
                <a:bodyPr/>
                <a:lstStyle/>
                <a:p>
                  <a:endParaRPr lang="en-GB"/>
                </a:p>
              </p:txBody>
            </p:sp>
            <p:sp>
              <p:nvSpPr>
                <p:cNvPr id="9" name="Freeform 9"/>
                <p:cNvSpPr/>
                <p:nvPr/>
              </p:nvSpPr>
              <p:spPr>
                <a:xfrm>
                  <a:off x="223301" y="551024"/>
                  <a:ext cx="14393427" cy="13737979"/>
                </a:xfrm>
                <a:custGeom>
                  <a:avLst/>
                  <a:gdLst/>
                  <a:ahLst/>
                  <a:cxnLst/>
                  <a:rect l="l" t="t" r="r" b="b"/>
                  <a:pathLst>
                    <a:path w="14393427" h="13737979">
                      <a:moveTo>
                        <a:pt x="7196714" y="10990"/>
                      </a:moveTo>
                      <a:cubicBezTo>
                        <a:pt x="4739280" y="0"/>
                        <a:pt x="2463801" y="1304719"/>
                        <a:pt x="1231900" y="3431106"/>
                      </a:cubicBezTo>
                      <a:cubicBezTo>
                        <a:pt x="0" y="5557493"/>
                        <a:pt x="0" y="8180487"/>
                        <a:pt x="1231900" y="10306874"/>
                      </a:cubicBezTo>
                      <a:cubicBezTo>
                        <a:pt x="2463801" y="12433261"/>
                        <a:pt x="4739280" y="13737980"/>
                        <a:pt x="7196714" y="13726990"/>
                      </a:cubicBezTo>
                      <a:cubicBezTo>
                        <a:pt x="9654147" y="13737980"/>
                        <a:pt x="11929626" y="12433261"/>
                        <a:pt x="13161527" y="10306874"/>
                      </a:cubicBezTo>
                      <a:cubicBezTo>
                        <a:pt x="14393427" y="8180487"/>
                        <a:pt x="14393427" y="5557493"/>
                        <a:pt x="13161527" y="3431106"/>
                      </a:cubicBezTo>
                      <a:cubicBezTo>
                        <a:pt x="11929626" y="1304719"/>
                        <a:pt x="9654147" y="0"/>
                        <a:pt x="7196714" y="10990"/>
                      </a:cubicBezTo>
                      <a:close/>
                    </a:path>
                  </a:pathLst>
                </a:custGeom>
                <a:blipFill>
                  <a:blip r:embed="rId7"/>
                  <a:stretch>
                    <a:fillRect l="-10788" r="-66196"/>
                  </a:stretch>
                </a:blipFill>
              </p:spPr>
              <p:txBody>
                <a:bodyPr/>
                <a:lstStyle/>
                <a:p>
                  <a:endParaRPr lang="en-GB"/>
                </a:p>
              </p:txBody>
            </p:sp>
          </p:grpSp>
          <p:sp>
            <p:nvSpPr>
              <p:cNvPr id="14" name="TextBox 13"/>
              <p:cNvSpPr txBox="1"/>
              <p:nvPr/>
            </p:nvSpPr>
            <p:spPr>
              <a:xfrm>
                <a:off x="6477000" y="426210"/>
                <a:ext cx="4968042" cy="851297"/>
              </a:xfrm>
              <a:prstGeom prst="roundRect">
                <a:avLst/>
              </a:prstGeom>
              <a:noFill/>
              <a:ln w="28575">
                <a:solidFill>
                  <a:schemeClr val="tx1"/>
                </a:solidFill>
              </a:ln>
            </p:spPr>
            <p:txBody>
              <a:bodyPr wrap="square" rtlCol="0">
                <a:spAutoFit/>
              </a:bodyPr>
              <a:lstStyle/>
              <a:p>
                <a:pPr algn="ctr"/>
                <a:r>
                  <a:rPr lang="en-US" sz="4400" b="1" dirty="0">
                    <a:latin typeface="Times New Roman" panose="02020603050405020304" pitchFamily="18" charset="0"/>
                    <a:cs typeface="Times New Roman" panose="02020603050405020304" pitchFamily="18" charset="0"/>
                  </a:rPr>
                  <a:t>Literature Review</a:t>
                </a:r>
                <a:endParaRPr lang="en-GB" sz="4400" b="1" dirty="0">
                  <a:latin typeface="Times New Roman" panose="02020603050405020304" pitchFamily="18" charset="0"/>
                  <a:cs typeface="Times New Roman" panose="02020603050405020304" pitchFamily="18" charset="0"/>
                </a:endParaRPr>
              </a:p>
            </p:txBody>
          </p:sp>
          <p:sp>
            <p:nvSpPr>
              <p:cNvPr id="15" name="Rounded Rectangle 14"/>
              <p:cNvSpPr/>
              <p:nvPr/>
            </p:nvSpPr>
            <p:spPr>
              <a:xfrm>
                <a:off x="719733" y="1818410"/>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Energy Consumption</a:t>
                </a:r>
              </a:p>
            </p:txBody>
          </p:sp>
          <p:sp>
            <p:nvSpPr>
              <p:cNvPr id="19" name="Rounded Rectangle 18"/>
              <p:cNvSpPr/>
              <p:nvPr/>
            </p:nvSpPr>
            <p:spPr>
              <a:xfrm>
                <a:off x="15034609" y="1818410"/>
                <a:ext cx="2743200" cy="801904"/>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Small Hotels</a:t>
                </a:r>
              </a:p>
            </p:txBody>
          </p:sp>
          <p:sp>
            <p:nvSpPr>
              <p:cNvPr id="18" name="Rounded Rectangle 17"/>
              <p:cNvSpPr/>
              <p:nvPr/>
            </p:nvSpPr>
            <p:spPr>
              <a:xfrm>
                <a:off x="11448692" y="1818410"/>
                <a:ext cx="2743200" cy="97881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Large Hotel Chains</a:t>
                </a:r>
              </a:p>
            </p:txBody>
          </p:sp>
          <p:sp>
            <p:nvSpPr>
              <p:cNvPr id="17" name="Rounded Rectangle 16"/>
              <p:cNvSpPr/>
              <p:nvPr/>
            </p:nvSpPr>
            <p:spPr>
              <a:xfrm>
                <a:off x="7862774" y="1818410"/>
                <a:ext cx="2743200" cy="791900"/>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Impact on Cost</a:t>
                </a:r>
              </a:p>
            </p:txBody>
          </p:sp>
          <p:sp>
            <p:nvSpPr>
              <p:cNvPr id="16" name="Rounded Rectangle 15"/>
              <p:cNvSpPr/>
              <p:nvPr/>
            </p:nvSpPr>
            <p:spPr>
              <a:xfrm>
                <a:off x="4276856" y="1818410"/>
                <a:ext cx="2743200" cy="801904"/>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Efficient Technologies</a:t>
                </a:r>
              </a:p>
            </p:txBody>
          </p:sp>
        </p:grpSp>
        <p:sp>
          <p:nvSpPr>
            <p:cNvPr id="10" name="TextBox 9"/>
            <p:cNvSpPr txBox="1"/>
            <p:nvPr/>
          </p:nvSpPr>
          <p:spPr>
            <a:xfrm>
              <a:off x="784397" y="2933682"/>
              <a:ext cx="2743200" cy="5517475"/>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UK hospitality sector accounts for 15% of total commercial energy usage (UK Green Building Council, 2023).</a:t>
              </a:r>
            </a:p>
          </p:txBody>
        </p:sp>
      </p:grpSp>
      <p:sp>
        <p:nvSpPr>
          <p:cNvPr id="36" name="TextBox 35"/>
          <p:cNvSpPr txBox="1"/>
          <p:nvPr/>
        </p:nvSpPr>
        <p:spPr>
          <a:xfrm>
            <a:off x="4370315" y="2818020"/>
            <a:ext cx="2743200" cy="3581162"/>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Adoption of solar panels, LED lighting, geothermal heating.</a:t>
            </a:r>
          </a:p>
        </p:txBody>
      </p:sp>
      <p:sp>
        <p:nvSpPr>
          <p:cNvPr id="37" name="TextBox 36"/>
          <p:cNvSpPr txBox="1"/>
          <p:nvPr/>
        </p:nvSpPr>
        <p:spPr>
          <a:xfrm>
            <a:off x="7868525" y="2781692"/>
            <a:ext cx="2826644" cy="4239101"/>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Energy-efficient buildings reduce energy costs by up to 20% (Deloitte, 2023). .</a:t>
            </a:r>
          </a:p>
        </p:txBody>
      </p:sp>
      <p:sp>
        <p:nvSpPr>
          <p:cNvPr id="38" name="TextBox 37"/>
          <p:cNvSpPr txBox="1"/>
          <p:nvPr/>
        </p:nvSpPr>
        <p:spPr>
          <a:xfrm>
            <a:off x="11501891" y="2975702"/>
            <a:ext cx="2826644" cy="4802587"/>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Hilton, Marriott, Premier Inn adopting sustainable energy practices UK hospitality (2023)..</a:t>
            </a:r>
          </a:p>
        </p:txBody>
      </p:sp>
      <p:sp>
        <p:nvSpPr>
          <p:cNvPr id="39" name="TextBox 38"/>
          <p:cNvSpPr txBox="1"/>
          <p:nvPr/>
        </p:nvSpPr>
        <p:spPr>
          <a:xfrm>
            <a:off x="15099273" y="2818020"/>
            <a:ext cx="2826644" cy="2851669"/>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Struggle with high costs and infrastructure limitations.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3" name="Freeform 3"/>
          <p:cNvSpPr/>
          <p:nvPr/>
        </p:nvSpPr>
        <p:spPr>
          <a:xfrm>
            <a:off x="-7456064" y="4686300"/>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545738" y="-5943049"/>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512149" y="7532068"/>
            <a:ext cx="3818112" cy="5343413"/>
          </a:xfrm>
          <a:custGeom>
            <a:avLst/>
            <a:gdLst/>
            <a:ahLst/>
            <a:cxnLst/>
            <a:rect l="l" t="t" r="r" b="b"/>
            <a:pathLst>
              <a:path w="3818112" h="5343413">
                <a:moveTo>
                  <a:pt x="0" y="0"/>
                </a:moveTo>
                <a:lnTo>
                  <a:pt x="3818112" y="0"/>
                </a:lnTo>
                <a:lnTo>
                  <a:pt x="3818112" y="5343414"/>
                </a:lnTo>
                <a:lnTo>
                  <a:pt x="0" y="53434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6" name="Group 6"/>
          <p:cNvGrpSpPr>
            <a:grpSpLocks noChangeAspect="1"/>
          </p:cNvGrpSpPr>
          <p:nvPr/>
        </p:nvGrpSpPr>
        <p:grpSpPr>
          <a:xfrm>
            <a:off x="14472012" y="7302211"/>
            <a:ext cx="2994314" cy="2994314"/>
            <a:chOff x="0" y="0"/>
            <a:chExt cx="14840029" cy="14840029"/>
          </a:xfrm>
        </p:grpSpPr>
        <p:sp>
          <p:nvSpPr>
            <p:cNvPr id="7" name="Freeform 7"/>
            <p:cNvSpPr/>
            <p:nvPr/>
          </p:nvSpPr>
          <p:spPr>
            <a:xfrm>
              <a:off x="-366471" y="-11891"/>
              <a:ext cx="15572971" cy="14863810"/>
            </a:xfrm>
            <a:custGeom>
              <a:avLst/>
              <a:gdLst/>
              <a:ahLst/>
              <a:cxnLst/>
              <a:rect l="l" t="t" r="r" b="b"/>
              <a:pathLst>
                <a:path w="15572971" h="14863810">
                  <a:moveTo>
                    <a:pt x="7786486" y="11891"/>
                  </a:moveTo>
                  <a:cubicBezTo>
                    <a:pt x="5127664" y="0"/>
                    <a:pt x="2665709" y="1411641"/>
                    <a:pt x="1332855" y="3712286"/>
                  </a:cubicBezTo>
                  <a:cubicBezTo>
                    <a:pt x="0" y="6012931"/>
                    <a:pt x="0" y="8850880"/>
                    <a:pt x="1332855" y="11151525"/>
                  </a:cubicBezTo>
                  <a:cubicBezTo>
                    <a:pt x="2665709" y="13452170"/>
                    <a:pt x="5127664" y="14863811"/>
                    <a:pt x="7786486" y="14851920"/>
                  </a:cubicBezTo>
                  <a:cubicBezTo>
                    <a:pt x="10445306" y="14863811"/>
                    <a:pt x="12907262" y="13452170"/>
                    <a:pt x="14240117" y="11151525"/>
                  </a:cubicBezTo>
                  <a:cubicBezTo>
                    <a:pt x="15572971" y="8850880"/>
                    <a:pt x="15572971" y="6012931"/>
                    <a:pt x="14240117" y="3712286"/>
                  </a:cubicBezTo>
                  <a:cubicBezTo>
                    <a:pt x="12907262" y="1411641"/>
                    <a:pt x="10445306" y="0"/>
                    <a:pt x="7786486" y="11891"/>
                  </a:cubicBezTo>
                  <a:close/>
                </a:path>
              </a:pathLst>
            </a:custGeom>
            <a:solidFill>
              <a:srgbClr val="94B143"/>
            </a:solidFill>
          </p:spPr>
          <p:txBody>
            <a:bodyPr/>
            <a:lstStyle/>
            <a:p>
              <a:endParaRPr lang="en-GB"/>
            </a:p>
          </p:txBody>
        </p:sp>
        <p:sp>
          <p:nvSpPr>
            <p:cNvPr id="8" name="Freeform 8"/>
            <p:cNvSpPr/>
            <p:nvPr/>
          </p:nvSpPr>
          <p:spPr>
            <a:xfrm>
              <a:off x="-156193" y="188812"/>
              <a:ext cx="15152415" cy="14462405"/>
            </a:xfrm>
            <a:custGeom>
              <a:avLst/>
              <a:gdLst/>
              <a:ahLst/>
              <a:cxnLst/>
              <a:rect l="l" t="t" r="r" b="b"/>
              <a:pathLst>
                <a:path w="15152415" h="14462405">
                  <a:moveTo>
                    <a:pt x="7576208" y="11570"/>
                  </a:moveTo>
                  <a:cubicBezTo>
                    <a:pt x="4989189" y="0"/>
                    <a:pt x="2593721" y="1373519"/>
                    <a:pt x="1296860" y="3612034"/>
                  </a:cubicBezTo>
                  <a:cubicBezTo>
                    <a:pt x="0" y="5850548"/>
                    <a:pt x="0" y="8611857"/>
                    <a:pt x="1296860" y="10850372"/>
                  </a:cubicBezTo>
                  <a:cubicBezTo>
                    <a:pt x="2593721" y="13088886"/>
                    <a:pt x="4989189" y="14462405"/>
                    <a:pt x="7576208" y="14450835"/>
                  </a:cubicBezTo>
                  <a:cubicBezTo>
                    <a:pt x="10163226" y="14462405"/>
                    <a:pt x="12558694" y="13088886"/>
                    <a:pt x="13855555" y="10850372"/>
                  </a:cubicBezTo>
                  <a:cubicBezTo>
                    <a:pt x="15152416" y="8611857"/>
                    <a:pt x="15152416" y="5850548"/>
                    <a:pt x="13855555" y="3612034"/>
                  </a:cubicBezTo>
                  <a:cubicBezTo>
                    <a:pt x="12558694" y="1373519"/>
                    <a:pt x="10163226" y="0"/>
                    <a:pt x="7576208" y="11570"/>
                  </a:cubicBezTo>
                  <a:close/>
                </a:path>
              </a:pathLst>
            </a:custGeom>
            <a:solidFill>
              <a:srgbClr val="FFFFFF"/>
            </a:solidFill>
          </p:spPr>
          <p:txBody>
            <a:bodyPr/>
            <a:lstStyle/>
            <a:p>
              <a:endParaRPr lang="en-GB"/>
            </a:p>
          </p:txBody>
        </p:sp>
        <p:sp>
          <p:nvSpPr>
            <p:cNvPr id="9" name="Freeform 9"/>
            <p:cNvSpPr/>
            <p:nvPr/>
          </p:nvSpPr>
          <p:spPr>
            <a:xfrm>
              <a:off x="223301" y="551024"/>
              <a:ext cx="14393427" cy="13737979"/>
            </a:xfrm>
            <a:custGeom>
              <a:avLst/>
              <a:gdLst/>
              <a:ahLst/>
              <a:cxnLst/>
              <a:rect l="l" t="t" r="r" b="b"/>
              <a:pathLst>
                <a:path w="14393427" h="13737979">
                  <a:moveTo>
                    <a:pt x="7196714" y="10990"/>
                  </a:moveTo>
                  <a:cubicBezTo>
                    <a:pt x="4739280" y="0"/>
                    <a:pt x="2463801" y="1304719"/>
                    <a:pt x="1231900" y="3431106"/>
                  </a:cubicBezTo>
                  <a:cubicBezTo>
                    <a:pt x="0" y="5557493"/>
                    <a:pt x="0" y="8180487"/>
                    <a:pt x="1231900" y="10306874"/>
                  </a:cubicBezTo>
                  <a:cubicBezTo>
                    <a:pt x="2463801" y="12433261"/>
                    <a:pt x="4739280" y="13737980"/>
                    <a:pt x="7196714" y="13726990"/>
                  </a:cubicBezTo>
                  <a:cubicBezTo>
                    <a:pt x="9654147" y="13737980"/>
                    <a:pt x="11929626" y="12433261"/>
                    <a:pt x="13161527" y="10306874"/>
                  </a:cubicBezTo>
                  <a:cubicBezTo>
                    <a:pt x="14393427" y="8180487"/>
                    <a:pt x="14393427" y="5557493"/>
                    <a:pt x="13161527" y="3431106"/>
                  </a:cubicBezTo>
                  <a:cubicBezTo>
                    <a:pt x="11929626" y="1304719"/>
                    <a:pt x="9654147" y="0"/>
                    <a:pt x="7196714" y="10990"/>
                  </a:cubicBezTo>
                  <a:close/>
                </a:path>
              </a:pathLst>
            </a:custGeom>
            <a:blipFill>
              <a:blip r:embed="rId7"/>
              <a:stretch>
                <a:fillRect l="-10788" r="-66196"/>
              </a:stretch>
            </a:blipFill>
          </p:spPr>
          <p:txBody>
            <a:bodyPr/>
            <a:lstStyle/>
            <a:p>
              <a:endParaRPr lang="en-GB"/>
            </a:p>
          </p:txBody>
        </p:sp>
      </p:grpSp>
      <p:sp>
        <p:nvSpPr>
          <p:cNvPr id="14" name="TextBox 13"/>
          <p:cNvSpPr txBox="1"/>
          <p:nvPr/>
        </p:nvSpPr>
        <p:spPr>
          <a:xfrm>
            <a:off x="5774462" y="562909"/>
            <a:ext cx="7307533" cy="851297"/>
          </a:xfrm>
          <a:prstGeom prst="roundRect">
            <a:avLst/>
          </a:prstGeom>
          <a:noFill/>
          <a:ln w="28575">
            <a:solidFill>
              <a:schemeClr val="tx1"/>
            </a:solidFill>
          </a:ln>
        </p:spPr>
        <p:txBody>
          <a:bodyPr wrap="square" rtlCol="0">
            <a:spAutoFit/>
          </a:bodyPr>
          <a:lstStyle/>
          <a:p>
            <a:pPr algn="ctr"/>
            <a:r>
              <a:rPr lang="en-US" sz="4400" b="1" dirty="0">
                <a:latin typeface="Times New Roman" panose="02020603050405020304" pitchFamily="18" charset="0"/>
                <a:cs typeface="Times New Roman" panose="02020603050405020304" pitchFamily="18" charset="0"/>
              </a:rPr>
              <a:t>Literature Review (Cont.)</a:t>
            </a:r>
            <a:endParaRPr lang="en-GB" sz="4400" b="1" dirty="0">
              <a:latin typeface="Times New Roman" panose="02020603050405020304" pitchFamily="18" charset="0"/>
              <a:cs typeface="Times New Roman" panose="02020603050405020304" pitchFamily="18" charset="0"/>
            </a:endParaRPr>
          </a:p>
        </p:txBody>
      </p:sp>
      <p:grpSp>
        <p:nvGrpSpPr>
          <p:cNvPr id="11" name="Group 10"/>
          <p:cNvGrpSpPr/>
          <p:nvPr/>
        </p:nvGrpSpPr>
        <p:grpSpPr>
          <a:xfrm>
            <a:off x="4421793" y="1963856"/>
            <a:ext cx="2743200" cy="6518998"/>
            <a:chOff x="-5367706" y="1196963"/>
            <a:chExt cx="2743200" cy="6518998"/>
          </a:xfrm>
        </p:grpSpPr>
        <p:sp>
          <p:nvSpPr>
            <p:cNvPr id="26" name="Rounded Rectangle 25"/>
            <p:cNvSpPr/>
            <p:nvPr/>
          </p:nvSpPr>
          <p:spPr>
            <a:xfrm>
              <a:off x="-5367706" y="1196963"/>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AI-Driven Solutions</a:t>
              </a:r>
            </a:p>
          </p:txBody>
        </p:sp>
        <p:sp>
          <p:nvSpPr>
            <p:cNvPr id="27" name="TextBox 26"/>
            <p:cNvSpPr txBox="1"/>
            <p:nvPr/>
          </p:nvSpPr>
          <p:spPr>
            <a:xfrm>
              <a:off x="-5367706" y="2198486"/>
              <a:ext cx="2743200" cy="5517475"/>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Systems like Winnow cut food waste by up to 50% (Hilton Food Group PLC, 2023) .</a:t>
              </a:r>
            </a:p>
            <a:p>
              <a:pPr algn="just">
                <a:lnSpc>
                  <a:spcPct val="150000"/>
                </a:lnSpc>
              </a:pPr>
              <a:endParaRPr lang="en-US" sz="2800" dirty="0">
                <a:solidFill>
                  <a:sysClr val="windowText" lastClr="000000"/>
                </a:solidFill>
                <a:latin typeface="Times New Roman" panose="02020603050405020304" pitchFamily="18" charset="0"/>
                <a:cs typeface="Times New Roman" panose="02020603050405020304" pitchFamily="18" charset="0"/>
              </a:endParaRPr>
            </a:p>
          </p:txBody>
        </p:sp>
      </p:grpSp>
      <p:grpSp>
        <p:nvGrpSpPr>
          <p:cNvPr id="12" name="Group 11"/>
          <p:cNvGrpSpPr/>
          <p:nvPr/>
        </p:nvGrpSpPr>
        <p:grpSpPr>
          <a:xfrm>
            <a:off x="11121939" y="1963856"/>
            <a:ext cx="2743200" cy="6518998"/>
            <a:chOff x="21275526" y="1383240"/>
            <a:chExt cx="2743200" cy="6518998"/>
          </a:xfrm>
        </p:grpSpPr>
        <p:sp>
          <p:nvSpPr>
            <p:cNvPr id="28" name="Rounded Rectangle 27"/>
            <p:cNvSpPr/>
            <p:nvPr/>
          </p:nvSpPr>
          <p:spPr>
            <a:xfrm>
              <a:off x="21275526" y="1383240"/>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Water Consumption</a:t>
              </a:r>
            </a:p>
          </p:txBody>
        </p:sp>
        <p:sp>
          <p:nvSpPr>
            <p:cNvPr id="29" name="TextBox 28"/>
            <p:cNvSpPr txBox="1"/>
            <p:nvPr/>
          </p:nvSpPr>
          <p:spPr>
            <a:xfrm>
              <a:off x="21275526" y="2384763"/>
              <a:ext cx="2743200" cy="5517475"/>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UK hotels use 1,500+ liters of water per guest daily (Sustainable Hospitality Alliance (2023),  .</a:t>
              </a:r>
            </a:p>
          </p:txBody>
        </p:sp>
      </p:grpSp>
      <p:grpSp>
        <p:nvGrpSpPr>
          <p:cNvPr id="30" name="Group 29"/>
          <p:cNvGrpSpPr/>
          <p:nvPr/>
        </p:nvGrpSpPr>
        <p:grpSpPr>
          <a:xfrm>
            <a:off x="1071720" y="1963856"/>
            <a:ext cx="2743200" cy="5841414"/>
            <a:chOff x="-5367706" y="1196963"/>
            <a:chExt cx="2743200" cy="5841414"/>
          </a:xfrm>
        </p:grpSpPr>
        <p:sp>
          <p:nvSpPr>
            <p:cNvPr id="32" name="Rounded Rectangle 31"/>
            <p:cNvSpPr/>
            <p:nvPr/>
          </p:nvSpPr>
          <p:spPr>
            <a:xfrm>
              <a:off x="-5367706" y="1196963"/>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Food Waste</a:t>
              </a:r>
            </a:p>
          </p:txBody>
        </p:sp>
        <p:sp>
          <p:nvSpPr>
            <p:cNvPr id="36" name="TextBox 35"/>
            <p:cNvSpPr txBox="1"/>
            <p:nvPr/>
          </p:nvSpPr>
          <p:spPr>
            <a:xfrm>
              <a:off x="-5367706" y="2198486"/>
              <a:ext cx="2743200" cy="4839891"/>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UK hotels produce 920,000 tons of food waste annually (BusinessWaste.co.uk, 2020). </a:t>
              </a:r>
            </a:p>
          </p:txBody>
        </p:sp>
      </p:grpSp>
      <p:grpSp>
        <p:nvGrpSpPr>
          <p:cNvPr id="37" name="Group 36"/>
          <p:cNvGrpSpPr/>
          <p:nvPr/>
        </p:nvGrpSpPr>
        <p:grpSpPr>
          <a:xfrm>
            <a:off x="7771866" y="1963856"/>
            <a:ext cx="2743200" cy="7139433"/>
            <a:chOff x="21275526" y="1383240"/>
            <a:chExt cx="2743200" cy="7139433"/>
          </a:xfrm>
        </p:grpSpPr>
        <p:sp>
          <p:nvSpPr>
            <p:cNvPr id="38" name="Rounded Rectangle 37"/>
            <p:cNvSpPr/>
            <p:nvPr/>
          </p:nvSpPr>
          <p:spPr>
            <a:xfrm>
              <a:off x="21275526" y="1383240"/>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Circular Economy</a:t>
              </a:r>
            </a:p>
          </p:txBody>
        </p:sp>
        <p:sp>
          <p:nvSpPr>
            <p:cNvPr id="45" name="TextBox 44"/>
            <p:cNvSpPr txBox="1"/>
            <p:nvPr/>
          </p:nvSpPr>
          <p:spPr>
            <a:xfrm>
              <a:off x="21275526" y="2384763"/>
              <a:ext cx="2743200" cy="6137910"/>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Recycling, biodegradable toiletries, and plastic-free practices (Millennium Hotels and Resorts, 2023). . </a:t>
              </a:r>
            </a:p>
          </p:txBody>
        </p:sp>
      </p:grpSp>
      <p:grpSp>
        <p:nvGrpSpPr>
          <p:cNvPr id="46" name="Group 45"/>
          <p:cNvGrpSpPr/>
          <p:nvPr/>
        </p:nvGrpSpPr>
        <p:grpSpPr>
          <a:xfrm>
            <a:off x="14472013" y="1963856"/>
            <a:ext cx="2743200" cy="5157923"/>
            <a:chOff x="21275526" y="1383240"/>
            <a:chExt cx="2743200" cy="5157923"/>
          </a:xfrm>
        </p:grpSpPr>
        <p:sp>
          <p:nvSpPr>
            <p:cNvPr id="47" name="Rounded Rectangle 46"/>
            <p:cNvSpPr/>
            <p:nvPr/>
          </p:nvSpPr>
          <p:spPr>
            <a:xfrm>
              <a:off x="21275526" y="1383240"/>
              <a:ext cx="2743200" cy="932431"/>
            </a:xfrm>
            <a:prstGeom prst="roundRect">
              <a:avLst/>
            </a:prstGeom>
            <a:gradFill flip="none" rotWithShape="1">
              <a:gsLst>
                <a:gs pos="0">
                  <a:srgbClr val="4CBF57">
                    <a:tint val="66000"/>
                    <a:satMod val="160000"/>
                  </a:srgbClr>
                </a:gs>
                <a:gs pos="50000">
                  <a:srgbClr val="4CBF57">
                    <a:tint val="44500"/>
                    <a:satMod val="160000"/>
                  </a:srgbClr>
                </a:gs>
                <a:gs pos="100000">
                  <a:srgbClr val="4CBF57">
                    <a:tint val="23500"/>
                    <a:satMod val="160000"/>
                  </a:srgbClr>
                </a:gs>
              </a:gsLst>
              <a:lin ang="2700000" scaled="1"/>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Times New Roman" panose="02020603050405020304" pitchFamily="18" charset="0"/>
                  <a:cs typeface="Times New Roman" panose="02020603050405020304" pitchFamily="18" charset="0"/>
                </a:rPr>
                <a:t>Water Conservation</a:t>
              </a:r>
            </a:p>
          </p:txBody>
        </p:sp>
        <p:sp>
          <p:nvSpPr>
            <p:cNvPr id="48" name="TextBox 47"/>
            <p:cNvSpPr txBox="1"/>
            <p:nvPr/>
          </p:nvSpPr>
          <p:spPr>
            <a:xfrm>
              <a:off x="21275526" y="2384763"/>
              <a:ext cx="2743200" cy="4156400"/>
            </a:xfrm>
            <a:prstGeom prst="roundRect">
              <a:avLst/>
            </a:prstGeom>
            <a:solidFill>
              <a:srgbClr val="DBE187"/>
            </a:solidFill>
            <a:ln w="38100">
              <a:solidFill>
                <a:schemeClr val="tx1"/>
              </a:solidFill>
            </a:ln>
          </p:spPr>
          <p:txBody>
            <a:bodyPr wrap="square" rtlCol="0">
              <a:spAutoFit/>
            </a:bodyPr>
            <a:lstStyle/>
            <a:p>
              <a:pPr algn="just">
                <a:lnSpc>
                  <a:spcPct val="150000"/>
                </a:lnSpc>
              </a:pPr>
              <a:r>
                <a:rPr lang="en-US" sz="2800" dirty="0">
                  <a:solidFill>
                    <a:sysClr val="windowText" lastClr="000000"/>
                  </a:solidFill>
                  <a:latin typeface="Times New Roman" panose="02020603050405020304" pitchFamily="18" charset="0"/>
                  <a:cs typeface="Times New Roman" panose="02020603050405020304" pitchFamily="18" charset="0"/>
                </a:rPr>
                <a:t>Low-flow fixtures and </a:t>
              </a:r>
              <a:r>
                <a:rPr lang="en-US" sz="2800" dirty="0" err="1">
                  <a:solidFill>
                    <a:sysClr val="windowText" lastClr="000000"/>
                  </a:solidFill>
                  <a:latin typeface="Times New Roman" panose="02020603050405020304" pitchFamily="18" charset="0"/>
                  <a:cs typeface="Times New Roman" panose="02020603050405020304" pitchFamily="18" charset="0"/>
                </a:rPr>
                <a:t>greywater</a:t>
              </a:r>
              <a:r>
                <a:rPr lang="en-US" sz="2800" dirty="0">
                  <a:solidFill>
                    <a:sysClr val="windowText" lastClr="000000"/>
                  </a:solidFill>
                  <a:latin typeface="Times New Roman" panose="02020603050405020304" pitchFamily="18" charset="0"/>
                  <a:cs typeface="Times New Roman" panose="02020603050405020304" pitchFamily="18" charset="0"/>
                </a:rPr>
                <a:t> recycling reduce consumption.</a:t>
              </a:r>
            </a:p>
          </p:txBody>
        </p:sp>
      </p:grpSp>
    </p:spTree>
    <p:extLst>
      <p:ext uri="{BB962C8B-B14F-4D97-AF65-F5344CB8AC3E}">
        <p14:creationId xmlns:p14="http://schemas.microsoft.com/office/powerpoint/2010/main" val="1374906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5855527" y="-5924149"/>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3973739" y="4976102"/>
            <a:ext cx="10681218" cy="8564395"/>
          </a:xfrm>
          <a:custGeom>
            <a:avLst/>
            <a:gdLst/>
            <a:ahLst/>
            <a:cxnLst/>
            <a:rect l="l" t="t" r="r" b="b"/>
            <a:pathLst>
              <a:path w="10681218" h="8564395">
                <a:moveTo>
                  <a:pt x="0" y="0"/>
                </a:moveTo>
                <a:lnTo>
                  <a:pt x="10681219" y="0"/>
                </a:lnTo>
                <a:lnTo>
                  <a:pt x="10681219" y="8564396"/>
                </a:lnTo>
                <a:lnTo>
                  <a:pt x="0" y="85643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4990078" y="392021"/>
            <a:ext cx="2643178" cy="2382543"/>
          </a:xfrm>
          <a:custGeom>
            <a:avLst/>
            <a:gdLst/>
            <a:ahLst/>
            <a:cxnLst/>
            <a:rect l="l" t="t" r="r" b="b"/>
            <a:pathLst>
              <a:path w="2643178" h="2382543">
                <a:moveTo>
                  <a:pt x="0" y="0"/>
                </a:moveTo>
                <a:lnTo>
                  <a:pt x="2643178" y="0"/>
                </a:lnTo>
                <a:lnTo>
                  <a:pt x="2643178" y="2382543"/>
                </a:lnTo>
                <a:lnTo>
                  <a:pt x="0" y="23825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8" name="Group 27"/>
          <p:cNvGrpSpPr/>
          <p:nvPr/>
        </p:nvGrpSpPr>
        <p:grpSpPr>
          <a:xfrm>
            <a:off x="187264" y="2926051"/>
            <a:ext cx="5260407" cy="1516409"/>
            <a:chOff x="1396073" y="4613740"/>
            <a:chExt cx="5260407" cy="1516409"/>
          </a:xfrm>
        </p:grpSpPr>
        <p:grpSp>
          <p:nvGrpSpPr>
            <p:cNvPr id="6" name="Group 6"/>
            <p:cNvGrpSpPr/>
            <p:nvPr/>
          </p:nvGrpSpPr>
          <p:grpSpPr>
            <a:xfrm>
              <a:off x="1396073" y="4613740"/>
              <a:ext cx="964822" cy="964822"/>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8" name="TextBox 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12" name="TextBox 12"/>
            <p:cNvSpPr txBox="1"/>
            <p:nvPr/>
          </p:nvSpPr>
          <p:spPr>
            <a:xfrm>
              <a:off x="1878484" y="5848020"/>
              <a:ext cx="4777996" cy="282129"/>
            </a:xfrm>
            <a:prstGeom prst="rect">
              <a:avLst/>
            </a:prstGeom>
          </p:spPr>
          <p:txBody>
            <a:bodyPr wrap="square" lIns="0" tIns="0" rIns="0" bIns="0" rtlCol="0" anchor="t">
              <a:spAutoFit/>
            </a:bodyPr>
            <a:lstStyle/>
            <a:p>
              <a:pPr marL="457200" indent="-457200">
                <a:lnSpc>
                  <a:spcPts val="2181"/>
                </a:lnSpc>
                <a:spcBef>
                  <a:spcPct val="0"/>
                </a:spcBef>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Secondary data analysis.</a:t>
              </a:r>
              <a:r>
                <a:rPr lang="en-US" sz="32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 </a:t>
              </a:r>
            </a:p>
          </p:txBody>
        </p:sp>
        <p:sp>
          <p:nvSpPr>
            <p:cNvPr id="15" name="TextBox 15"/>
            <p:cNvSpPr txBox="1"/>
            <p:nvPr/>
          </p:nvSpPr>
          <p:spPr>
            <a:xfrm>
              <a:off x="2579920" y="4680652"/>
              <a:ext cx="3851587" cy="830997"/>
            </a:xfrm>
            <a:prstGeom prst="rect">
              <a:avLst/>
            </a:prstGeom>
          </p:spPr>
          <p:txBody>
            <a:bodyPr wrap="square" lIns="0" tIns="0" rIns="0" bIns="0" rtlCol="0" anchor="t">
              <a:spAutoFit/>
            </a:bodyPr>
            <a:lstStyle/>
            <a:p>
              <a:pPr algn="just">
                <a:lnSpc>
                  <a:spcPct val="15000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Research Approach</a:t>
              </a:r>
            </a:p>
          </p:txBody>
        </p:sp>
      </p:grpSp>
      <p:sp>
        <p:nvSpPr>
          <p:cNvPr id="22" name="TextBox 22"/>
          <p:cNvSpPr txBox="1"/>
          <p:nvPr/>
        </p:nvSpPr>
        <p:spPr>
          <a:xfrm>
            <a:off x="574387" y="3269521"/>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1.</a:t>
            </a:r>
          </a:p>
        </p:txBody>
      </p:sp>
      <p:grpSp>
        <p:nvGrpSpPr>
          <p:cNvPr id="29" name="Group 28"/>
          <p:cNvGrpSpPr/>
          <p:nvPr/>
        </p:nvGrpSpPr>
        <p:grpSpPr>
          <a:xfrm>
            <a:off x="6295462" y="2931746"/>
            <a:ext cx="5394231" cy="2664259"/>
            <a:chOff x="6855348" y="4661089"/>
            <a:chExt cx="5292163" cy="2664259"/>
          </a:xfrm>
        </p:grpSpPr>
        <p:sp>
          <p:nvSpPr>
            <p:cNvPr id="13" name="TextBox 13"/>
            <p:cNvSpPr txBox="1"/>
            <p:nvPr/>
          </p:nvSpPr>
          <p:spPr>
            <a:xfrm>
              <a:off x="7385424" y="5848020"/>
              <a:ext cx="4762087" cy="1477328"/>
            </a:xfrm>
            <a:prstGeom prst="rect">
              <a:avLst/>
            </a:prstGeom>
          </p:spPr>
          <p:txBody>
            <a:bodyPr wrap="square" lIns="0" tIns="0" rIns="0" bIns="0" rtlCol="0" anchor="t">
              <a:spAutoFit/>
            </a:bodyPr>
            <a:lstStyle/>
            <a:p>
              <a:pPr algn="just">
                <a:spcBef>
                  <a:spcPct val="0"/>
                </a:spcBef>
              </a:pPr>
              <a:r>
                <a:rPr lang="en-GB" sz="3200" dirty="0">
                  <a:latin typeface="Times New Roman" panose="02020603050405020304" pitchFamily="18" charset="0"/>
                  <a:cs typeface="Times New Roman" panose="02020603050405020304" pitchFamily="18" charset="0"/>
                </a:rPr>
                <a:t>Academic articles, industry reports, sustainability certifications.</a:t>
              </a:r>
              <a:endParaRPr lang="en-US" sz="28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16" name="Group 16"/>
            <p:cNvGrpSpPr/>
            <p:nvPr/>
          </p:nvGrpSpPr>
          <p:grpSpPr>
            <a:xfrm>
              <a:off x="6855348" y="4661089"/>
              <a:ext cx="964822" cy="964822"/>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18"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23" name="TextBox 23"/>
            <p:cNvSpPr txBox="1"/>
            <p:nvPr/>
          </p:nvSpPr>
          <p:spPr>
            <a:xfrm>
              <a:off x="7186505" y="4931057"/>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2.</a:t>
              </a:r>
            </a:p>
          </p:txBody>
        </p:sp>
        <p:sp>
          <p:nvSpPr>
            <p:cNvPr id="25" name="TextBox 25"/>
            <p:cNvSpPr txBox="1"/>
            <p:nvPr/>
          </p:nvSpPr>
          <p:spPr>
            <a:xfrm>
              <a:off x="7999850" y="4985317"/>
              <a:ext cx="3274720" cy="371897"/>
            </a:xfrm>
            <a:prstGeom prst="rect">
              <a:avLst/>
            </a:prstGeom>
          </p:spPr>
          <p:txBody>
            <a:bodyPr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Sources</a:t>
              </a:r>
            </a:p>
          </p:txBody>
        </p:sp>
      </p:grpSp>
      <p:grpSp>
        <p:nvGrpSpPr>
          <p:cNvPr id="30" name="Group 29"/>
          <p:cNvGrpSpPr/>
          <p:nvPr/>
        </p:nvGrpSpPr>
        <p:grpSpPr>
          <a:xfrm>
            <a:off x="254249" y="5660259"/>
            <a:ext cx="5788752" cy="3156701"/>
            <a:chOff x="12509997" y="4661089"/>
            <a:chExt cx="5788752" cy="3156701"/>
          </a:xfrm>
        </p:grpSpPr>
        <p:sp>
          <p:nvSpPr>
            <p:cNvPr id="14" name="TextBox 14"/>
            <p:cNvSpPr txBox="1"/>
            <p:nvPr/>
          </p:nvSpPr>
          <p:spPr>
            <a:xfrm>
              <a:off x="13081995" y="5848020"/>
              <a:ext cx="4621994" cy="1969770"/>
            </a:xfrm>
            <a:prstGeom prst="rect">
              <a:avLst/>
            </a:prstGeom>
          </p:spPr>
          <p:txBody>
            <a:bodyPr wrap="square" lIns="0" tIns="0" rIns="0" bIns="0" rtlCol="0" anchor="t">
              <a:spAutoFit/>
            </a:bodyPr>
            <a:lstStyle/>
            <a:p>
              <a:pPr algn="just">
                <a:spcBef>
                  <a:spcPct val="0"/>
                </a:spcBef>
              </a:pPr>
              <a:r>
                <a:rPr lang="en-GB" sz="3200" dirty="0">
                  <a:latin typeface="Times New Roman" panose="02020603050405020304" pitchFamily="18" charset="0"/>
                  <a:cs typeface="Times New Roman" panose="02020603050405020304" pitchFamily="18" charset="0"/>
                </a:rPr>
                <a:t>PEST analysis (Political, Economic, Social, Technological) (Cooper &amp; Hall, 2019)..</a:t>
              </a:r>
              <a:endParaRPr lang="en-US" sz="28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19" name="Group 19"/>
            <p:cNvGrpSpPr/>
            <p:nvPr/>
          </p:nvGrpSpPr>
          <p:grpSpPr>
            <a:xfrm>
              <a:off x="12509997" y="4661089"/>
              <a:ext cx="964822" cy="96482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21" name="TextBox 21"/>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24" name="TextBox 24"/>
            <p:cNvSpPr txBox="1"/>
            <p:nvPr/>
          </p:nvSpPr>
          <p:spPr>
            <a:xfrm>
              <a:off x="12883075" y="4978406"/>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3.</a:t>
              </a:r>
            </a:p>
          </p:txBody>
        </p:sp>
        <p:sp>
          <p:nvSpPr>
            <p:cNvPr id="26" name="TextBox 26"/>
            <p:cNvSpPr txBox="1"/>
            <p:nvPr/>
          </p:nvSpPr>
          <p:spPr>
            <a:xfrm>
              <a:off x="13536442" y="5040131"/>
              <a:ext cx="4762307" cy="371897"/>
            </a:xfrm>
            <a:prstGeom prst="rect">
              <a:avLst/>
            </a:prstGeom>
          </p:spPr>
          <p:txBody>
            <a:bodyPr wrap="square" lIns="0" tIns="0" rIns="0" bIns="0" rtlCol="0" anchor="t">
              <a:spAutoFit/>
            </a:bodyPr>
            <a:lstStyle/>
            <a:p>
              <a:pPr>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Analytical Framework</a:t>
              </a:r>
            </a:p>
          </p:txBody>
        </p:sp>
      </p:grpSp>
      <p:sp>
        <p:nvSpPr>
          <p:cNvPr id="27" name="TextBox 26"/>
          <p:cNvSpPr txBox="1"/>
          <p:nvPr/>
        </p:nvSpPr>
        <p:spPr>
          <a:xfrm>
            <a:off x="6775288" y="733238"/>
            <a:ext cx="4700397"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Methodology </a:t>
            </a:r>
            <a:endParaRPr lang="en-GB" sz="4000" b="1" dirty="0">
              <a:latin typeface="Times New Roman" panose="02020603050405020304" pitchFamily="18" charset="0"/>
              <a:cs typeface="Times New Roman" panose="02020603050405020304" pitchFamily="18" charset="0"/>
            </a:endParaRPr>
          </a:p>
        </p:txBody>
      </p:sp>
      <p:grpSp>
        <p:nvGrpSpPr>
          <p:cNvPr id="38" name="Group 37"/>
          <p:cNvGrpSpPr/>
          <p:nvPr/>
        </p:nvGrpSpPr>
        <p:grpSpPr>
          <a:xfrm>
            <a:off x="6387659" y="5818114"/>
            <a:ext cx="5575741" cy="2506404"/>
            <a:chOff x="6855348" y="4661089"/>
            <a:chExt cx="5575741" cy="2506404"/>
          </a:xfrm>
        </p:grpSpPr>
        <p:sp>
          <p:nvSpPr>
            <p:cNvPr id="39" name="TextBox 13"/>
            <p:cNvSpPr txBox="1"/>
            <p:nvPr/>
          </p:nvSpPr>
          <p:spPr>
            <a:xfrm>
              <a:off x="7385425" y="5690165"/>
              <a:ext cx="5045664" cy="1477328"/>
            </a:xfrm>
            <a:prstGeom prst="rect">
              <a:avLst/>
            </a:prstGeom>
          </p:spPr>
          <p:txBody>
            <a:bodyPr wrap="square" lIns="0" tIns="0" rIns="0" bIns="0" rtlCol="0" anchor="t">
              <a:spAutoFit/>
            </a:bodyPr>
            <a:lstStyle/>
            <a:p>
              <a:pPr algn="just">
                <a:lnSpc>
                  <a:spcPct val="150000"/>
                </a:lnSpc>
                <a:spcBef>
                  <a:spcPct val="0"/>
                </a:spcBef>
              </a:pPr>
              <a:r>
                <a:rPr lang="en-GB" sz="3200" dirty="0">
                  <a:latin typeface="Times New Roman" panose="02020603050405020304" pitchFamily="18" charset="0"/>
                  <a:cs typeface="Times New Roman" panose="02020603050405020304" pitchFamily="18" charset="0"/>
                </a:rPr>
                <a:t>Benchmarking sustainability practices in major hotel chains</a:t>
              </a:r>
              <a:endParaRPr lang="en-US" sz="28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40" name="Group 16"/>
            <p:cNvGrpSpPr/>
            <p:nvPr/>
          </p:nvGrpSpPr>
          <p:grpSpPr>
            <a:xfrm>
              <a:off x="6855348" y="4661089"/>
              <a:ext cx="964822" cy="964822"/>
              <a:chOff x="0" y="0"/>
              <a:chExt cx="812800" cy="812800"/>
            </a:xfrm>
          </p:grpSpPr>
          <p:sp>
            <p:nvSpPr>
              <p:cNvPr id="43"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44"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41" name="TextBox 23"/>
            <p:cNvSpPr txBox="1"/>
            <p:nvPr/>
          </p:nvSpPr>
          <p:spPr>
            <a:xfrm>
              <a:off x="7186505" y="4931057"/>
              <a:ext cx="397840" cy="371897"/>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4.</a:t>
              </a:r>
            </a:p>
          </p:txBody>
        </p:sp>
        <p:sp>
          <p:nvSpPr>
            <p:cNvPr id="42" name="TextBox 25"/>
            <p:cNvSpPr txBox="1"/>
            <p:nvPr/>
          </p:nvSpPr>
          <p:spPr>
            <a:xfrm>
              <a:off x="8006881" y="5004316"/>
              <a:ext cx="3274720" cy="371897"/>
            </a:xfrm>
            <a:prstGeom prst="rect">
              <a:avLst/>
            </a:prstGeom>
          </p:spPr>
          <p:txBody>
            <a:bodyPr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Case Studies</a:t>
              </a:r>
            </a:p>
          </p:txBody>
        </p:sp>
      </p:grpSp>
      <p:pic>
        <p:nvPicPr>
          <p:cNvPr id="45" name="Picture 44"/>
          <p:cNvPicPr>
            <a:picLocks noChangeAspect="1"/>
          </p:cNvPicPr>
          <p:nvPr/>
        </p:nvPicPr>
        <p:blipFill>
          <a:blip r:embed="rId7"/>
          <a:stretch>
            <a:fillRect/>
          </a:stretch>
        </p:blipFill>
        <p:spPr>
          <a:xfrm>
            <a:off x="12690894" y="3273949"/>
            <a:ext cx="4598368" cy="4998750"/>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543800" y="3482047"/>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307405" y="7188064"/>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9"/>
          <p:cNvSpPr txBox="1"/>
          <p:nvPr/>
        </p:nvSpPr>
        <p:spPr>
          <a:xfrm>
            <a:off x="6701977" y="375026"/>
            <a:ext cx="6141685" cy="783193"/>
          </a:xfrm>
          <a:prstGeom prst="roundRect">
            <a:avLst/>
          </a:prstGeom>
          <a:noFill/>
          <a:ln w="28575">
            <a:solidFill>
              <a:schemeClr val="tx1"/>
            </a:solidFill>
          </a:ln>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Theme Impact Analysis </a:t>
            </a:r>
          </a:p>
        </p:txBody>
      </p:sp>
      <p:sp>
        <p:nvSpPr>
          <p:cNvPr id="12" name="Rectangle 11"/>
          <p:cNvSpPr/>
          <p:nvPr/>
        </p:nvSpPr>
        <p:spPr>
          <a:xfrm>
            <a:off x="457201" y="1442068"/>
            <a:ext cx="9559027"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Political Impact on Sustainability in Hospitality</a:t>
            </a:r>
            <a:endParaRPr lang="en-GB" sz="3600" b="1" dirty="0">
              <a:latin typeface="Times New Roman" panose="02020603050405020304" pitchFamily="18" charset="0"/>
              <a:cs typeface="Times New Roman" panose="02020603050405020304" pitchFamily="18" charset="0"/>
            </a:endParaRPr>
          </a:p>
        </p:txBody>
      </p:sp>
      <p:grpSp>
        <p:nvGrpSpPr>
          <p:cNvPr id="32" name="Group 31"/>
          <p:cNvGrpSpPr/>
          <p:nvPr/>
        </p:nvGrpSpPr>
        <p:grpSpPr>
          <a:xfrm>
            <a:off x="457201" y="2352357"/>
            <a:ext cx="17491914" cy="8041810"/>
            <a:chOff x="1219200" y="2618875"/>
            <a:chExt cx="22064990" cy="8041810"/>
          </a:xfrm>
        </p:grpSpPr>
        <p:sp>
          <p:nvSpPr>
            <p:cNvPr id="5" name="Freeform 5"/>
            <p:cNvSpPr/>
            <p:nvPr/>
          </p:nvSpPr>
          <p:spPr>
            <a:xfrm>
              <a:off x="19001710" y="3409762"/>
              <a:ext cx="4282480" cy="4619943"/>
            </a:xfrm>
            <a:custGeom>
              <a:avLst/>
              <a:gdLst/>
              <a:ahLst/>
              <a:cxnLst/>
              <a:rect l="l" t="t" r="r" b="b"/>
              <a:pathLst>
                <a:path w="5844965" h="6782132">
                  <a:moveTo>
                    <a:pt x="0" y="0"/>
                  </a:moveTo>
                  <a:lnTo>
                    <a:pt x="5844965" y="0"/>
                  </a:lnTo>
                  <a:lnTo>
                    <a:pt x="5844965" y="6782132"/>
                  </a:lnTo>
                  <a:lnTo>
                    <a:pt x="0" y="67821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2" name="Group 21"/>
            <p:cNvGrpSpPr/>
            <p:nvPr/>
          </p:nvGrpSpPr>
          <p:grpSpPr>
            <a:xfrm>
              <a:off x="1219200" y="6518387"/>
              <a:ext cx="17398023" cy="2338467"/>
              <a:chOff x="1066800" y="2608189"/>
              <a:chExt cx="17398023" cy="2338467"/>
            </a:xfrm>
          </p:grpSpPr>
          <p:sp>
            <p:nvSpPr>
              <p:cNvPr id="14" name="Pentagon 13"/>
              <p:cNvSpPr/>
              <p:nvPr/>
            </p:nvSpPr>
            <p:spPr>
              <a:xfrm>
                <a:off x="1066800" y="2608189"/>
                <a:ext cx="2590800" cy="162752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793627" y="2638332"/>
                <a:ext cx="14671196" cy="2308324"/>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Green Certifications: </a:t>
                </a:r>
                <a:r>
                  <a:rPr lang="en-US" sz="3200" dirty="0">
                    <a:latin typeface="Times New Roman" panose="02020603050405020304" pitchFamily="18" charset="0"/>
                    <a:cs typeface="Times New Roman" panose="02020603050405020304" pitchFamily="18" charset="0"/>
                  </a:rPr>
                  <a:t>Programs like Green Tourism and BREEAM incentivize hotels to adopt sustainable practices(</a:t>
                </a:r>
                <a:r>
                  <a:rPr lang="en-US" sz="3200" dirty="0" err="1">
                    <a:latin typeface="Times New Roman" panose="02020603050405020304" pitchFamily="18" charset="0"/>
                    <a:cs typeface="Times New Roman" panose="02020603050405020304" pitchFamily="18" charset="0"/>
                  </a:rPr>
                  <a:t>Karatepe</a:t>
                </a:r>
                <a:r>
                  <a:rPr lang="en-US" sz="3200" dirty="0">
                    <a:latin typeface="Times New Roman" panose="02020603050405020304" pitchFamily="18" charset="0"/>
                    <a:cs typeface="Times New Roman" panose="02020603050405020304" pitchFamily="18" charset="0"/>
                  </a:rPr>
                  <a:t> et al., 2022) .</a:t>
                </a:r>
              </a:p>
            </p:txBody>
          </p:sp>
        </p:grpSp>
        <p:grpSp>
          <p:nvGrpSpPr>
            <p:cNvPr id="23" name="Group 22"/>
            <p:cNvGrpSpPr/>
            <p:nvPr/>
          </p:nvGrpSpPr>
          <p:grpSpPr>
            <a:xfrm>
              <a:off x="1219200" y="2618875"/>
              <a:ext cx="17398023" cy="1708069"/>
              <a:chOff x="1066800" y="2466475"/>
              <a:chExt cx="17398023" cy="1708069"/>
            </a:xfrm>
          </p:grpSpPr>
          <p:sp>
            <p:nvSpPr>
              <p:cNvPr id="24" name="Pentagon 23"/>
              <p:cNvSpPr/>
              <p:nvPr/>
            </p:nvSpPr>
            <p:spPr>
              <a:xfrm>
                <a:off x="1066800" y="2466475"/>
                <a:ext cx="2590800" cy="162752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3629024" y="2604884"/>
                <a:ext cx="14835799" cy="1569660"/>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Government Policies: </a:t>
                </a:r>
                <a:r>
                  <a:rPr lang="en-US" sz="3200" dirty="0">
                    <a:latin typeface="Times New Roman" panose="02020603050405020304" pitchFamily="18" charset="0"/>
                    <a:cs typeface="Times New Roman" panose="02020603050405020304" pitchFamily="18" charset="0"/>
                  </a:rPr>
                  <a:t>UK Net Zero Strategy targets a 78% reduction in carbon emissions by 2035 (British Tourist Authority, 2024) .</a:t>
                </a:r>
              </a:p>
            </p:txBody>
          </p:sp>
        </p:grpSp>
        <p:grpSp>
          <p:nvGrpSpPr>
            <p:cNvPr id="26" name="Group 25"/>
            <p:cNvGrpSpPr/>
            <p:nvPr/>
          </p:nvGrpSpPr>
          <p:grpSpPr>
            <a:xfrm>
              <a:off x="1219200" y="4246398"/>
              <a:ext cx="16776620" cy="2219838"/>
              <a:chOff x="1066800" y="2202517"/>
              <a:chExt cx="16776620" cy="2219838"/>
            </a:xfrm>
          </p:grpSpPr>
          <p:sp>
            <p:nvSpPr>
              <p:cNvPr id="27" name="Pentagon 26"/>
              <p:cNvSpPr/>
              <p:nvPr/>
            </p:nvSpPr>
            <p:spPr>
              <a:xfrm>
                <a:off x="1066800" y="2466475"/>
                <a:ext cx="2590800" cy="162752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3729292" y="2202517"/>
                <a:ext cx="14114128" cy="2219838"/>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Energy Efficiency Regulations: </a:t>
                </a:r>
                <a:r>
                  <a:rPr lang="en-US" sz="3200" dirty="0">
                    <a:latin typeface="Times New Roman" panose="02020603050405020304" pitchFamily="18" charset="0"/>
                    <a:cs typeface="Times New Roman" panose="02020603050405020304" pitchFamily="18" charset="0"/>
                  </a:rPr>
                  <a:t>Minimum Energy Efficiency Standards (MEES) enforce energy performance requirements for commercial buildings.</a:t>
                </a:r>
              </a:p>
            </p:txBody>
          </p:sp>
        </p:grpSp>
        <p:grpSp>
          <p:nvGrpSpPr>
            <p:cNvPr id="29" name="Group 28"/>
            <p:cNvGrpSpPr/>
            <p:nvPr/>
          </p:nvGrpSpPr>
          <p:grpSpPr>
            <a:xfrm>
              <a:off x="1219200" y="8352361"/>
              <a:ext cx="17398023" cy="2308324"/>
              <a:chOff x="1066800" y="2404414"/>
              <a:chExt cx="17398023" cy="2308324"/>
            </a:xfrm>
          </p:grpSpPr>
          <p:sp>
            <p:nvSpPr>
              <p:cNvPr id="30" name="Pentagon 29"/>
              <p:cNvSpPr/>
              <p:nvPr/>
            </p:nvSpPr>
            <p:spPr>
              <a:xfrm>
                <a:off x="1066800" y="2466475"/>
                <a:ext cx="2590800" cy="162752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3629024" y="2404414"/>
                <a:ext cx="14835799" cy="2308324"/>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Challenges for Small Hotels: </a:t>
                </a:r>
                <a:r>
                  <a:rPr lang="en-US" sz="3200" dirty="0">
                    <a:latin typeface="Times New Roman" panose="02020603050405020304" pitchFamily="18" charset="0"/>
                    <a:cs typeface="Times New Roman" panose="02020603050405020304" pitchFamily="18" charset="0"/>
                  </a:rPr>
                  <a:t>Smaller establishments struggle with high compliance costs and infrastructure limitations (</a:t>
                </a:r>
                <a:r>
                  <a:rPr lang="en-US" sz="3200" dirty="0" err="1">
                    <a:latin typeface="Times New Roman" panose="02020603050405020304" pitchFamily="18" charset="0"/>
                    <a:cs typeface="Times New Roman" panose="02020603050405020304" pitchFamily="18" charset="0"/>
                  </a:rPr>
                  <a:t>Shahzad</a:t>
                </a:r>
                <a:r>
                  <a:rPr lang="en-US" sz="3200" dirty="0">
                    <a:latin typeface="Times New Roman" panose="02020603050405020304" pitchFamily="18" charset="0"/>
                    <a:cs typeface="Times New Roman" panose="02020603050405020304" pitchFamily="18" charset="0"/>
                  </a:rPr>
                  <a:t> et al., 2024). .</a:t>
                </a:r>
              </a:p>
            </p:txBody>
          </p:sp>
        </p:grpSp>
      </p:grpSp>
      <p:pic>
        <p:nvPicPr>
          <p:cNvPr id="33" name="Picture 32"/>
          <p:cNvPicPr>
            <a:picLocks noChangeAspect="1"/>
          </p:cNvPicPr>
          <p:nvPr/>
        </p:nvPicPr>
        <p:blipFill>
          <a:blip r:embed="rId7"/>
          <a:stretch>
            <a:fillRect/>
          </a:stretch>
        </p:blipFill>
        <p:spPr>
          <a:xfrm>
            <a:off x="802493" y="2613481"/>
            <a:ext cx="1059526" cy="1059526"/>
          </a:xfrm>
          <a:prstGeom prst="rect">
            <a:avLst/>
          </a:prstGeom>
        </p:spPr>
      </p:pic>
      <p:pic>
        <p:nvPicPr>
          <p:cNvPr id="34" name="Picture 33"/>
          <p:cNvPicPr>
            <a:picLocks noChangeAspect="1"/>
          </p:cNvPicPr>
          <p:nvPr/>
        </p:nvPicPr>
        <p:blipFill>
          <a:blip r:embed="rId8"/>
          <a:stretch>
            <a:fillRect/>
          </a:stretch>
        </p:blipFill>
        <p:spPr>
          <a:xfrm>
            <a:off x="558695" y="4453145"/>
            <a:ext cx="1312849" cy="1312849"/>
          </a:xfrm>
          <a:prstGeom prst="rect">
            <a:avLst/>
          </a:prstGeom>
        </p:spPr>
      </p:pic>
      <p:pic>
        <p:nvPicPr>
          <p:cNvPr id="35" name="Picture 34"/>
          <p:cNvPicPr>
            <a:picLocks noChangeAspect="1"/>
          </p:cNvPicPr>
          <p:nvPr/>
        </p:nvPicPr>
        <p:blipFill>
          <a:blip r:embed="rId9"/>
          <a:stretch>
            <a:fillRect/>
          </a:stretch>
        </p:blipFill>
        <p:spPr>
          <a:xfrm>
            <a:off x="782631" y="6671961"/>
            <a:ext cx="975362" cy="975362"/>
          </a:xfrm>
          <a:prstGeom prst="rect">
            <a:avLst/>
          </a:prstGeom>
        </p:spPr>
      </p:pic>
      <p:pic>
        <p:nvPicPr>
          <p:cNvPr id="37" name="Picture 36"/>
          <p:cNvPicPr>
            <a:picLocks noChangeAspect="1"/>
          </p:cNvPicPr>
          <p:nvPr/>
        </p:nvPicPr>
        <p:blipFill>
          <a:blip r:embed="rId10"/>
          <a:stretch>
            <a:fillRect/>
          </a:stretch>
        </p:blipFill>
        <p:spPr>
          <a:xfrm>
            <a:off x="695813" y="8328059"/>
            <a:ext cx="1175731" cy="117573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543800" y="3482047"/>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307405" y="7188064"/>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9"/>
          <p:cNvSpPr txBox="1"/>
          <p:nvPr/>
        </p:nvSpPr>
        <p:spPr>
          <a:xfrm>
            <a:off x="6002247" y="375026"/>
            <a:ext cx="6141685" cy="783193"/>
          </a:xfrm>
          <a:prstGeom prst="roundRect">
            <a:avLst/>
          </a:prstGeom>
          <a:noFill/>
          <a:ln w="28575">
            <a:solidFill>
              <a:schemeClr val="tx1"/>
            </a:solidFill>
          </a:ln>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Theme Impact Analysis </a:t>
            </a:r>
          </a:p>
        </p:txBody>
      </p:sp>
      <p:sp>
        <p:nvSpPr>
          <p:cNvPr id="12" name="Rectangle 11"/>
          <p:cNvSpPr/>
          <p:nvPr/>
        </p:nvSpPr>
        <p:spPr>
          <a:xfrm>
            <a:off x="1228884" y="1443961"/>
            <a:ext cx="9892452"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Economic Impact on Sustainability in Hospitality</a:t>
            </a:r>
            <a:endParaRPr lang="en-GB" sz="3600" b="1" dirty="0">
              <a:latin typeface="Times New Roman" panose="02020603050405020304" pitchFamily="18" charset="0"/>
              <a:cs typeface="Times New Roman" panose="02020603050405020304" pitchFamily="18" charset="0"/>
            </a:endParaRPr>
          </a:p>
        </p:txBody>
      </p:sp>
      <p:grpSp>
        <p:nvGrpSpPr>
          <p:cNvPr id="7" name="Group 6"/>
          <p:cNvGrpSpPr/>
          <p:nvPr/>
        </p:nvGrpSpPr>
        <p:grpSpPr>
          <a:xfrm>
            <a:off x="1406784" y="2457161"/>
            <a:ext cx="2743200" cy="6223172"/>
            <a:chOff x="949584" y="2372248"/>
            <a:chExt cx="2743200" cy="6223172"/>
          </a:xfrm>
        </p:grpSpPr>
        <p:sp>
          <p:nvSpPr>
            <p:cNvPr id="3" name="Flowchart: Alternate Process 2"/>
            <p:cNvSpPr/>
            <p:nvPr/>
          </p:nvSpPr>
          <p:spPr>
            <a:xfrm>
              <a:off x="949584" y="2372248"/>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050825" y="4071105"/>
              <a:ext cx="2604018" cy="452431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Investment</a:t>
              </a:r>
            </a:p>
            <a:p>
              <a:pPr algn="just"/>
              <a:r>
                <a:rPr lang="en-GB" sz="3200" dirty="0">
                  <a:latin typeface="Times New Roman" panose="02020603050405020304" pitchFamily="18" charset="0"/>
                  <a:cs typeface="Times New Roman" panose="02020603050405020304" pitchFamily="18" charset="0"/>
                </a:rPr>
                <a:t>High upfront costs associated with energy-saving technologies (Premier Inn, 2023).</a:t>
              </a:r>
            </a:p>
          </p:txBody>
        </p:sp>
      </p:grpSp>
      <p:grpSp>
        <p:nvGrpSpPr>
          <p:cNvPr id="11" name="Group 10"/>
          <p:cNvGrpSpPr/>
          <p:nvPr/>
        </p:nvGrpSpPr>
        <p:grpSpPr>
          <a:xfrm>
            <a:off x="10704577" y="2497463"/>
            <a:ext cx="2743200" cy="6195517"/>
            <a:chOff x="10363200" y="2412550"/>
            <a:chExt cx="2743200" cy="6195517"/>
          </a:xfrm>
        </p:grpSpPr>
        <p:sp>
          <p:nvSpPr>
            <p:cNvPr id="39" name="Flowchart: Alternate Process 38"/>
            <p:cNvSpPr/>
            <p:nvPr/>
          </p:nvSpPr>
          <p:spPr>
            <a:xfrm>
              <a:off x="10363200" y="2412550"/>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a:off x="10363200" y="4083752"/>
              <a:ext cx="2743200" cy="452431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Government Support</a:t>
              </a:r>
            </a:p>
            <a:p>
              <a:pPr algn="just"/>
              <a:r>
                <a:rPr lang="en-GB" sz="3200" dirty="0">
                  <a:latin typeface="Times New Roman" panose="02020603050405020304" pitchFamily="18" charset="0"/>
                  <a:cs typeface="Times New Roman" panose="02020603050405020304" pitchFamily="18" charset="0"/>
                </a:rPr>
                <a:t>Incentives and grants are essential for easing the financial burden on small hotels.</a:t>
              </a:r>
            </a:p>
          </p:txBody>
        </p:sp>
      </p:grpSp>
      <p:grpSp>
        <p:nvGrpSpPr>
          <p:cNvPr id="13" name="Group 12"/>
          <p:cNvGrpSpPr/>
          <p:nvPr/>
        </p:nvGrpSpPr>
        <p:grpSpPr>
          <a:xfrm>
            <a:off x="13792199" y="2499198"/>
            <a:ext cx="3122549" cy="6686225"/>
            <a:chOff x="13335000" y="2414285"/>
            <a:chExt cx="2743200" cy="6686225"/>
          </a:xfrm>
        </p:grpSpPr>
        <p:sp>
          <p:nvSpPr>
            <p:cNvPr id="40" name="Flowchart: Alternate Process 39"/>
            <p:cNvSpPr/>
            <p:nvPr/>
          </p:nvSpPr>
          <p:spPr>
            <a:xfrm>
              <a:off x="13335000" y="241428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p:cNvSpPr txBox="1"/>
            <p:nvPr/>
          </p:nvSpPr>
          <p:spPr>
            <a:xfrm>
              <a:off x="13474182" y="4083752"/>
              <a:ext cx="2604018" cy="5016758"/>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Consumer Willingness</a:t>
              </a:r>
            </a:p>
            <a:p>
              <a:pPr algn="just"/>
              <a:r>
                <a:rPr lang="en-GB" sz="3200" dirty="0">
                  <a:latin typeface="Times New Roman" panose="02020603050405020304" pitchFamily="18" charset="0"/>
                  <a:cs typeface="Times New Roman" panose="02020603050405020304" pitchFamily="18" charset="0"/>
                </a:rPr>
                <a:t>Only 40% of guests are willing to pay a premium for eco-friendly accommodations (Bennett, 2023) .</a:t>
              </a:r>
            </a:p>
          </p:txBody>
        </p:sp>
      </p:grpSp>
      <p:grpSp>
        <p:nvGrpSpPr>
          <p:cNvPr id="8" name="Group 7"/>
          <p:cNvGrpSpPr/>
          <p:nvPr/>
        </p:nvGrpSpPr>
        <p:grpSpPr>
          <a:xfrm>
            <a:off x="4494405" y="2495728"/>
            <a:ext cx="2743200" cy="5692163"/>
            <a:chOff x="4126719" y="2410815"/>
            <a:chExt cx="2743200" cy="5692163"/>
          </a:xfrm>
        </p:grpSpPr>
        <p:sp>
          <p:nvSpPr>
            <p:cNvPr id="36" name="Flowchart: Alternate Process 35"/>
            <p:cNvSpPr/>
            <p:nvPr/>
          </p:nvSpPr>
          <p:spPr>
            <a:xfrm>
              <a:off x="4126719" y="241081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4146291" y="4071105"/>
              <a:ext cx="2723628" cy="4031873"/>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Cost Savings</a:t>
              </a:r>
            </a:p>
            <a:p>
              <a:pPr algn="just"/>
              <a:r>
                <a:rPr lang="en-GB" sz="3200" dirty="0">
                  <a:latin typeface="Times New Roman" panose="02020603050405020304" pitchFamily="18" charset="0"/>
                  <a:cs typeface="Times New Roman" panose="02020603050405020304" pitchFamily="18" charset="0"/>
                </a:rPr>
                <a:t>Long-term savings through reduced energy and waste management costs.</a:t>
              </a:r>
            </a:p>
          </p:txBody>
        </p:sp>
      </p:grpSp>
      <p:grpSp>
        <p:nvGrpSpPr>
          <p:cNvPr id="9" name="Group 8"/>
          <p:cNvGrpSpPr/>
          <p:nvPr/>
        </p:nvGrpSpPr>
        <p:grpSpPr>
          <a:xfrm>
            <a:off x="7582026" y="2495728"/>
            <a:ext cx="2778130" cy="6122541"/>
            <a:chOff x="7356470" y="2410815"/>
            <a:chExt cx="2778130" cy="6122541"/>
          </a:xfrm>
        </p:grpSpPr>
        <p:sp>
          <p:nvSpPr>
            <p:cNvPr id="38" name="Flowchart: Alternate Process 37"/>
            <p:cNvSpPr/>
            <p:nvPr/>
          </p:nvSpPr>
          <p:spPr>
            <a:xfrm>
              <a:off x="7391400" y="241081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p:cNvSpPr txBox="1"/>
            <p:nvPr/>
          </p:nvSpPr>
          <p:spPr>
            <a:xfrm>
              <a:off x="7356470" y="4009041"/>
              <a:ext cx="2763454" cy="452431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Challenges for Small Hotels</a:t>
              </a:r>
            </a:p>
            <a:p>
              <a:pPr algn="just"/>
              <a:r>
                <a:rPr lang="en-GB" sz="3200" dirty="0">
                  <a:latin typeface="Times New Roman" panose="02020603050405020304" pitchFamily="18" charset="0"/>
                  <a:cs typeface="Times New Roman" panose="02020603050405020304" pitchFamily="18" charset="0"/>
                </a:rPr>
                <a:t>Financial constraints make it harder for small hotels to adopt sustainability measures.</a:t>
              </a:r>
            </a:p>
          </p:txBody>
        </p:sp>
      </p:grpSp>
      <p:pic>
        <p:nvPicPr>
          <p:cNvPr id="15" name="Picture 14"/>
          <p:cNvPicPr>
            <a:picLocks noChangeAspect="1"/>
          </p:cNvPicPr>
          <p:nvPr/>
        </p:nvPicPr>
        <p:blipFill>
          <a:blip r:embed="rId5"/>
          <a:stretch>
            <a:fillRect/>
          </a:stretch>
        </p:blipFill>
        <p:spPr>
          <a:xfrm>
            <a:off x="2078654" y="2571663"/>
            <a:ext cx="1399459" cy="1399459"/>
          </a:xfrm>
          <a:prstGeom prst="rect">
            <a:avLst/>
          </a:prstGeom>
        </p:spPr>
      </p:pic>
      <p:pic>
        <p:nvPicPr>
          <p:cNvPr id="16" name="Picture 15"/>
          <p:cNvPicPr>
            <a:picLocks noChangeAspect="1"/>
          </p:cNvPicPr>
          <p:nvPr/>
        </p:nvPicPr>
        <p:blipFill>
          <a:blip r:embed="rId6"/>
          <a:stretch>
            <a:fillRect/>
          </a:stretch>
        </p:blipFill>
        <p:spPr>
          <a:xfrm>
            <a:off x="5382146" y="2660270"/>
            <a:ext cx="1222244" cy="1222244"/>
          </a:xfrm>
          <a:prstGeom prst="rect">
            <a:avLst/>
          </a:prstGeom>
        </p:spPr>
      </p:pic>
      <p:pic>
        <p:nvPicPr>
          <p:cNvPr id="17" name="Picture 16"/>
          <p:cNvPicPr>
            <a:picLocks noChangeAspect="1"/>
          </p:cNvPicPr>
          <p:nvPr/>
        </p:nvPicPr>
        <p:blipFill>
          <a:blip r:embed="rId7"/>
          <a:stretch>
            <a:fillRect/>
          </a:stretch>
        </p:blipFill>
        <p:spPr>
          <a:xfrm>
            <a:off x="8271362" y="2571663"/>
            <a:ext cx="1399459" cy="1399459"/>
          </a:xfrm>
          <a:prstGeom prst="rect">
            <a:avLst/>
          </a:prstGeom>
        </p:spPr>
      </p:pic>
      <p:pic>
        <p:nvPicPr>
          <p:cNvPr id="18" name="Picture 17"/>
          <p:cNvPicPr>
            <a:picLocks noChangeAspect="1"/>
          </p:cNvPicPr>
          <p:nvPr/>
        </p:nvPicPr>
        <p:blipFill>
          <a:blip r:embed="rId8"/>
          <a:stretch>
            <a:fillRect/>
          </a:stretch>
        </p:blipFill>
        <p:spPr>
          <a:xfrm>
            <a:off x="11444203" y="2622901"/>
            <a:ext cx="1399459" cy="1348221"/>
          </a:xfrm>
          <a:prstGeom prst="rect">
            <a:avLst/>
          </a:prstGeom>
        </p:spPr>
      </p:pic>
      <p:pic>
        <p:nvPicPr>
          <p:cNvPr id="19" name="Picture 18"/>
          <p:cNvPicPr>
            <a:picLocks noChangeAspect="1"/>
          </p:cNvPicPr>
          <p:nvPr/>
        </p:nvPicPr>
        <p:blipFill>
          <a:blip r:embed="rId9"/>
          <a:stretch>
            <a:fillRect/>
          </a:stretch>
        </p:blipFill>
        <p:spPr>
          <a:xfrm>
            <a:off x="14533661" y="2609032"/>
            <a:ext cx="1399459" cy="1399459"/>
          </a:xfrm>
          <a:prstGeom prst="rect">
            <a:avLst/>
          </a:prstGeom>
        </p:spPr>
      </p:pic>
    </p:spTree>
    <p:extLst>
      <p:ext uri="{BB962C8B-B14F-4D97-AF65-F5344CB8AC3E}">
        <p14:creationId xmlns:p14="http://schemas.microsoft.com/office/powerpoint/2010/main" val="101489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315387" y="4997417"/>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307405" y="7188064"/>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9"/>
          <p:cNvSpPr txBox="1"/>
          <p:nvPr/>
        </p:nvSpPr>
        <p:spPr>
          <a:xfrm>
            <a:off x="6701977" y="375026"/>
            <a:ext cx="6141685" cy="783193"/>
          </a:xfrm>
          <a:prstGeom prst="roundRect">
            <a:avLst/>
          </a:prstGeom>
          <a:noFill/>
          <a:ln w="28575">
            <a:solidFill>
              <a:schemeClr val="tx1"/>
            </a:solidFill>
          </a:ln>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Theme Impact Analysis </a:t>
            </a:r>
          </a:p>
        </p:txBody>
      </p:sp>
      <p:sp>
        <p:nvSpPr>
          <p:cNvPr id="12" name="Rectangle 11"/>
          <p:cNvSpPr/>
          <p:nvPr/>
        </p:nvSpPr>
        <p:spPr>
          <a:xfrm>
            <a:off x="675209" y="1442068"/>
            <a:ext cx="9123010"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Social Impact on Sustainability in Hospitality</a:t>
            </a:r>
            <a:endParaRPr lang="en-GB" sz="3600" b="1" dirty="0">
              <a:latin typeface="Times New Roman" panose="02020603050405020304" pitchFamily="18" charset="0"/>
              <a:cs typeface="Times New Roman" panose="02020603050405020304" pitchFamily="18" charset="0"/>
            </a:endParaRPr>
          </a:p>
        </p:txBody>
      </p:sp>
      <p:grpSp>
        <p:nvGrpSpPr>
          <p:cNvPr id="32" name="Group 31"/>
          <p:cNvGrpSpPr/>
          <p:nvPr/>
        </p:nvGrpSpPr>
        <p:grpSpPr>
          <a:xfrm>
            <a:off x="457201" y="2352358"/>
            <a:ext cx="13415063" cy="7351579"/>
            <a:chOff x="1219200" y="2618876"/>
            <a:chExt cx="16922289" cy="7351579"/>
          </a:xfrm>
        </p:grpSpPr>
        <p:grpSp>
          <p:nvGrpSpPr>
            <p:cNvPr id="22" name="Group 21"/>
            <p:cNvGrpSpPr/>
            <p:nvPr/>
          </p:nvGrpSpPr>
          <p:grpSpPr>
            <a:xfrm>
              <a:off x="1219200" y="5376426"/>
              <a:ext cx="16840955" cy="1481175"/>
              <a:chOff x="1066800" y="1466228"/>
              <a:chExt cx="16840955" cy="1481175"/>
            </a:xfrm>
          </p:grpSpPr>
          <p:sp>
            <p:nvSpPr>
              <p:cNvPr id="14" name="Pentagon 13"/>
              <p:cNvSpPr/>
              <p:nvPr/>
            </p:nvSpPr>
            <p:spPr>
              <a:xfrm>
                <a:off x="1066800" y="1554172"/>
                <a:ext cx="2590800" cy="1211102"/>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793627" y="1466228"/>
                <a:ext cx="14114128" cy="1481175"/>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Inconsistent Behavior: </a:t>
                </a:r>
                <a:r>
                  <a:rPr lang="en-US" sz="3200" dirty="0">
                    <a:latin typeface="Times New Roman" panose="02020603050405020304" pitchFamily="18" charset="0"/>
                    <a:cs typeface="Times New Roman" panose="02020603050405020304" pitchFamily="18" charset="0"/>
                  </a:rPr>
                  <a:t>Guests still prioritize price and convenience over sustainability in their booking decisions.</a:t>
                </a:r>
              </a:p>
            </p:txBody>
          </p:sp>
        </p:grpSp>
        <p:grpSp>
          <p:nvGrpSpPr>
            <p:cNvPr id="23" name="Group 22"/>
            <p:cNvGrpSpPr/>
            <p:nvPr/>
          </p:nvGrpSpPr>
          <p:grpSpPr>
            <a:xfrm>
              <a:off x="1219200" y="2618876"/>
              <a:ext cx="16840956" cy="1185678"/>
              <a:chOff x="1066800" y="2466476"/>
              <a:chExt cx="16840956" cy="1185678"/>
            </a:xfrm>
          </p:grpSpPr>
          <p:sp>
            <p:nvSpPr>
              <p:cNvPr id="24" name="Pentagon 23"/>
              <p:cNvSpPr/>
              <p:nvPr/>
            </p:nvSpPr>
            <p:spPr>
              <a:xfrm>
                <a:off x="1066800" y="2466476"/>
                <a:ext cx="2590800" cy="1185678"/>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3793627" y="2543259"/>
                <a:ext cx="14114129" cy="742511"/>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Consumer Preference: </a:t>
                </a:r>
                <a:r>
                  <a:rPr lang="en-US" sz="3200" dirty="0">
                    <a:latin typeface="Times New Roman" panose="02020603050405020304" pitchFamily="18" charset="0"/>
                    <a:cs typeface="Times New Roman" panose="02020603050405020304" pitchFamily="18" charset="0"/>
                  </a:rPr>
                  <a:t>72% of guests prefer eco-friendly hotels.</a:t>
                </a:r>
              </a:p>
            </p:txBody>
          </p:sp>
        </p:grpSp>
        <p:grpSp>
          <p:nvGrpSpPr>
            <p:cNvPr id="26" name="Group 25"/>
            <p:cNvGrpSpPr/>
            <p:nvPr/>
          </p:nvGrpSpPr>
          <p:grpSpPr>
            <a:xfrm>
              <a:off x="1219200" y="3917045"/>
              <a:ext cx="16840955" cy="1569660"/>
              <a:chOff x="1066800" y="1873164"/>
              <a:chExt cx="16840955" cy="1569660"/>
            </a:xfrm>
          </p:grpSpPr>
          <p:sp>
            <p:nvSpPr>
              <p:cNvPr id="27" name="Pentagon 26"/>
              <p:cNvSpPr/>
              <p:nvPr/>
            </p:nvSpPr>
            <p:spPr>
              <a:xfrm>
                <a:off x="1066800" y="1974699"/>
                <a:ext cx="2590800" cy="1191013"/>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3793628" y="1873164"/>
                <a:ext cx="14114127" cy="1569660"/>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Branding: </a:t>
                </a:r>
                <a:r>
                  <a:rPr lang="en-US" sz="3200" dirty="0">
                    <a:latin typeface="Times New Roman" panose="02020603050405020304" pitchFamily="18" charset="0"/>
                    <a:cs typeface="Times New Roman" panose="02020603050405020304" pitchFamily="18" charset="0"/>
                  </a:rPr>
                  <a:t>Sustainability is integral to many hotel brands’ identities (e.g., Accor’s “Planet 21”) (</a:t>
                </a:r>
                <a:r>
                  <a:rPr lang="en-US" sz="3200" dirty="0" err="1">
                    <a:latin typeface="Times New Roman" panose="02020603050405020304" pitchFamily="18" charset="0"/>
                    <a:cs typeface="Times New Roman" panose="02020603050405020304" pitchFamily="18" charset="0"/>
                  </a:rPr>
                  <a:t>Bagdadi</a:t>
                </a:r>
                <a:r>
                  <a:rPr lang="en-US" sz="3200" dirty="0">
                    <a:latin typeface="Times New Roman" panose="02020603050405020304" pitchFamily="18" charset="0"/>
                    <a:cs typeface="Times New Roman" panose="02020603050405020304" pitchFamily="18" charset="0"/>
                  </a:rPr>
                  <a:t>, 2023).</a:t>
                </a:r>
              </a:p>
            </p:txBody>
          </p:sp>
        </p:grpSp>
        <p:grpSp>
          <p:nvGrpSpPr>
            <p:cNvPr id="29" name="Group 28"/>
            <p:cNvGrpSpPr/>
            <p:nvPr/>
          </p:nvGrpSpPr>
          <p:grpSpPr>
            <a:xfrm>
              <a:off x="1219200" y="6995023"/>
              <a:ext cx="16922289" cy="2975432"/>
              <a:chOff x="1066800" y="1047076"/>
              <a:chExt cx="16922289" cy="2975432"/>
            </a:xfrm>
          </p:grpSpPr>
          <p:sp>
            <p:nvSpPr>
              <p:cNvPr id="30" name="Pentagon 29"/>
              <p:cNvSpPr/>
              <p:nvPr/>
            </p:nvSpPr>
            <p:spPr>
              <a:xfrm>
                <a:off x="1091918" y="1047076"/>
                <a:ext cx="2590800" cy="1246336"/>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3793627" y="1047076"/>
                <a:ext cx="14114128" cy="1569660"/>
              </a:xfrm>
              <a:prstGeom prst="rect">
                <a:avLst/>
              </a:prstGeom>
              <a:noFill/>
            </p:spPr>
            <p:txBody>
              <a:bodyPr wrap="square" rtlCol="0">
                <a:spAutoFit/>
              </a:bodyPr>
              <a:lstStyle/>
              <a:p>
                <a:pPr algn="just">
                  <a:lnSpc>
                    <a:spcPct val="150000"/>
                  </a:lnSpc>
                </a:pPr>
                <a:r>
                  <a:rPr lang="en-US" sz="3200" b="1" dirty="0" err="1">
                    <a:latin typeface="Times New Roman" panose="02020603050405020304" pitchFamily="18" charset="0"/>
                    <a:cs typeface="Times New Roman" panose="02020603050405020304" pitchFamily="18" charset="0"/>
                  </a:rPr>
                  <a:t>Greenwashing</a:t>
                </a:r>
                <a:r>
                  <a:rPr lang="en-US" sz="3200" b="1"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Growing concern over hotels overstating their sustainability efforts (Nu et al., 2024).</a:t>
                </a:r>
              </a:p>
            </p:txBody>
          </p:sp>
          <p:sp>
            <p:nvSpPr>
              <p:cNvPr id="36" name="Pentagon 35"/>
              <p:cNvSpPr/>
              <p:nvPr/>
            </p:nvSpPr>
            <p:spPr>
              <a:xfrm>
                <a:off x="1066800" y="2612963"/>
                <a:ext cx="2590800" cy="1246336"/>
              </a:xfrm>
              <a:prstGeom prst="homePlat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p:cNvSpPr txBox="1"/>
              <p:nvPr/>
            </p:nvSpPr>
            <p:spPr>
              <a:xfrm>
                <a:off x="3874961" y="2541333"/>
                <a:ext cx="14114128" cy="1481175"/>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Transparency: </a:t>
                </a:r>
                <a:r>
                  <a:rPr lang="en-US" sz="3200" dirty="0">
                    <a:latin typeface="Times New Roman" panose="02020603050405020304" pitchFamily="18" charset="0"/>
                    <a:cs typeface="Times New Roman" panose="02020603050405020304" pitchFamily="18" charset="0"/>
                  </a:rPr>
                  <a:t>Importance of third-party certifications like BREEAM to validate sustainability claims.</a:t>
                </a:r>
              </a:p>
            </p:txBody>
          </p:sp>
        </p:grpSp>
      </p:grpSp>
      <p:pic>
        <p:nvPicPr>
          <p:cNvPr id="3" name="Picture 2"/>
          <p:cNvPicPr>
            <a:picLocks noChangeAspect="1"/>
          </p:cNvPicPr>
          <p:nvPr/>
        </p:nvPicPr>
        <p:blipFill>
          <a:blip r:embed="rId5"/>
          <a:stretch>
            <a:fillRect/>
          </a:stretch>
        </p:blipFill>
        <p:spPr>
          <a:xfrm>
            <a:off x="564222" y="2490766"/>
            <a:ext cx="1047269" cy="1047269"/>
          </a:xfrm>
          <a:prstGeom prst="rect">
            <a:avLst/>
          </a:prstGeom>
        </p:spPr>
      </p:pic>
      <p:pic>
        <p:nvPicPr>
          <p:cNvPr id="9" name="Picture 8"/>
          <p:cNvPicPr>
            <a:picLocks noChangeAspect="1"/>
          </p:cNvPicPr>
          <p:nvPr/>
        </p:nvPicPr>
        <p:blipFill>
          <a:blip r:embed="rId6"/>
          <a:stretch>
            <a:fillRect/>
          </a:stretch>
        </p:blipFill>
        <p:spPr>
          <a:xfrm>
            <a:off x="529529" y="3839155"/>
            <a:ext cx="1508297" cy="1103920"/>
          </a:xfrm>
          <a:prstGeom prst="rect">
            <a:avLst/>
          </a:prstGeom>
        </p:spPr>
      </p:pic>
      <p:pic>
        <p:nvPicPr>
          <p:cNvPr id="11" name="Picture 10"/>
          <p:cNvPicPr>
            <a:picLocks noChangeAspect="1"/>
          </p:cNvPicPr>
          <p:nvPr/>
        </p:nvPicPr>
        <p:blipFill>
          <a:blip r:embed="rId7"/>
          <a:stretch>
            <a:fillRect/>
          </a:stretch>
        </p:blipFill>
        <p:spPr>
          <a:xfrm>
            <a:off x="675208" y="5361668"/>
            <a:ext cx="936283" cy="936283"/>
          </a:xfrm>
          <a:prstGeom prst="rect">
            <a:avLst/>
          </a:prstGeom>
        </p:spPr>
      </p:pic>
      <p:pic>
        <p:nvPicPr>
          <p:cNvPr id="13" name="Picture 12"/>
          <p:cNvPicPr>
            <a:picLocks noChangeAspect="1"/>
          </p:cNvPicPr>
          <p:nvPr/>
        </p:nvPicPr>
        <p:blipFill>
          <a:blip r:embed="rId8"/>
          <a:stretch>
            <a:fillRect/>
          </a:stretch>
        </p:blipFill>
        <p:spPr>
          <a:xfrm>
            <a:off x="746963" y="6963817"/>
            <a:ext cx="799370" cy="799370"/>
          </a:xfrm>
          <a:prstGeom prst="rect">
            <a:avLst/>
          </a:prstGeom>
        </p:spPr>
      </p:pic>
      <p:pic>
        <p:nvPicPr>
          <p:cNvPr id="15" name="Picture 14"/>
          <p:cNvPicPr>
            <a:picLocks noChangeAspect="1"/>
          </p:cNvPicPr>
          <p:nvPr/>
        </p:nvPicPr>
        <p:blipFill>
          <a:blip r:embed="rId9"/>
          <a:stretch>
            <a:fillRect/>
          </a:stretch>
        </p:blipFill>
        <p:spPr>
          <a:xfrm>
            <a:off x="727913" y="8443622"/>
            <a:ext cx="990600" cy="990600"/>
          </a:xfrm>
          <a:prstGeom prst="rect">
            <a:avLst/>
          </a:prstGeom>
        </p:spPr>
      </p:pic>
      <p:pic>
        <p:nvPicPr>
          <p:cNvPr id="16" name="Picture 15"/>
          <p:cNvPicPr>
            <a:picLocks noChangeAspect="1"/>
          </p:cNvPicPr>
          <p:nvPr/>
        </p:nvPicPr>
        <p:blipFill>
          <a:blip r:embed="rId10"/>
          <a:stretch>
            <a:fillRect/>
          </a:stretch>
        </p:blipFill>
        <p:spPr>
          <a:xfrm>
            <a:off x="14285193" y="3538035"/>
            <a:ext cx="3909289" cy="3675168"/>
          </a:xfrm>
          <a:prstGeom prst="rect">
            <a:avLst/>
          </a:prstGeom>
        </p:spPr>
      </p:pic>
    </p:spTree>
    <p:extLst>
      <p:ext uri="{BB962C8B-B14F-4D97-AF65-F5344CB8AC3E}">
        <p14:creationId xmlns:p14="http://schemas.microsoft.com/office/powerpoint/2010/main" val="650792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7543800" y="3482047"/>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307405" y="7188064"/>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9"/>
          <p:cNvSpPr txBox="1"/>
          <p:nvPr/>
        </p:nvSpPr>
        <p:spPr>
          <a:xfrm>
            <a:off x="6002247" y="375026"/>
            <a:ext cx="6141685" cy="783193"/>
          </a:xfrm>
          <a:prstGeom prst="roundRect">
            <a:avLst/>
          </a:prstGeom>
          <a:noFill/>
          <a:ln w="28575">
            <a:solidFill>
              <a:schemeClr val="tx1"/>
            </a:solidFill>
          </a:ln>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Theme Impact Analysis </a:t>
            </a:r>
          </a:p>
        </p:txBody>
      </p:sp>
      <p:sp>
        <p:nvSpPr>
          <p:cNvPr id="12" name="Rectangle 11"/>
          <p:cNvSpPr/>
          <p:nvPr/>
        </p:nvSpPr>
        <p:spPr>
          <a:xfrm>
            <a:off x="1406784" y="1470716"/>
            <a:ext cx="10645158"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Technological Impact on Sustainability in Hospitality</a:t>
            </a:r>
            <a:endParaRPr lang="en-GB" sz="3600" b="1" dirty="0">
              <a:latin typeface="Times New Roman" panose="02020603050405020304" pitchFamily="18" charset="0"/>
              <a:cs typeface="Times New Roman" panose="02020603050405020304" pitchFamily="18" charset="0"/>
            </a:endParaRPr>
          </a:p>
        </p:txBody>
      </p:sp>
      <p:grpSp>
        <p:nvGrpSpPr>
          <p:cNvPr id="7" name="Group 6"/>
          <p:cNvGrpSpPr/>
          <p:nvPr/>
        </p:nvGrpSpPr>
        <p:grpSpPr>
          <a:xfrm>
            <a:off x="2116038" y="2340987"/>
            <a:ext cx="3341518" cy="6223172"/>
            <a:chOff x="949584" y="2372248"/>
            <a:chExt cx="2743200" cy="6223172"/>
          </a:xfrm>
        </p:grpSpPr>
        <p:sp>
          <p:nvSpPr>
            <p:cNvPr id="3" name="Flowchart: Alternate Process 2"/>
            <p:cNvSpPr/>
            <p:nvPr/>
          </p:nvSpPr>
          <p:spPr>
            <a:xfrm>
              <a:off x="949584" y="2372248"/>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050825" y="4071105"/>
              <a:ext cx="2604018" cy="452431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AI-driven Solutions</a:t>
              </a:r>
            </a:p>
            <a:p>
              <a:pPr algn="just"/>
              <a:r>
                <a:rPr lang="en-US" sz="3200" dirty="0">
                  <a:latin typeface="Times New Roman" panose="02020603050405020304" pitchFamily="18" charset="0"/>
                  <a:cs typeface="Times New Roman" panose="02020603050405020304" pitchFamily="18" charset="0"/>
                </a:rPr>
                <a:t> Winnow, an AI-based food waste monitoring system, reduces waste by up to 50% (Nu et al., 2024).</a:t>
              </a:r>
              <a:endParaRPr lang="en-GB" sz="3200" dirty="0">
                <a:latin typeface="Times New Roman" panose="02020603050405020304" pitchFamily="18" charset="0"/>
                <a:cs typeface="Times New Roman" panose="02020603050405020304" pitchFamily="18" charset="0"/>
              </a:endParaRPr>
            </a:p>
          </p:txBody>
        </p:sp>
      </p:grpSp>
      <p:grpSp>
        <p:nvGrpSpPr>
          <p:cNvPr id="11" name="Group 10"/>
          <p:cNvGrpSpPr/>
          <p:nvPr/>
        </p:nvGrpSpPr>
        <p:grpSpPr>
          <a:xfrm>
            <a:off x="13193882" y="2340987"/>
            <a:ext cx="3646318" cy="7180402"/>
            <a:chOff x="10363200" y="2412550"/>
            <a:chExt cx="2743200" cy="7180402"/>
          </a:xfrm>
        </p:grpSpPr>
        <p:sp>
          <p:nvSpPr>
            <p:cNvPr id="39" name="Flowchart: Alternate Process 38"/>
            <p:cNvSpPr/>
            <p:nvPr/>
          </p:nvSpPr>
          <p:spPr>
            <a:xfrm>
              <a:off x="10363200" y="2412550"/>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a:off x="10363200" y="4083752"/>
              <a:ext cx="2743200" cy="5509200"/>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Long-term Benefits</a:t>
              </a:r>
            </a:p>
            <a:p>
              <a:pPr algn="just"/>
              <a:r>
                <a:rPr lang="en-US" sz="3200" b="1"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Despite high initial costs, technology improves operational efficiency and offers significant cost savings in the long run.</a:t>
              </a:r>
              <a:endParaRPr lang="en-GB" sz="3200" dirty="0">
                <a:latin typeface="Times New Roman" panose="02020603050405020304" pitchFamily="18" charset="0"/>
                <a:cs typeface="Times New Roman" panose="02020603050405020304" pitchFamily="18" charset="0"/>
              </a:endParaRPr>
            </a:p>
          </p:txBody>
        </p:sp>
      </p:grpSp>
      <p:grpSp>
        <p:nvGrpSpPr>
          <p:cNvPr id="8" name="Group 7"/>
          <p:cNvGrpSpPr/>
          <p:nvPr/>
        </p:nvGrpSpPr>
        <p:grpSpPr>
          <a:xfrm>
            <a:off x="5794470" y="2340987"/>
            <a:ext cx="3341518" cy="6184605"/>
            <a:chOff x="4126719" y="2410815"/>
            <a:chExt cx="2743200" cy="6184605"/>
          </a:xfrm>
        </p:grpSpPr>
        <p:sp>
          <p:nvSpPr>
            <p:cNvPr id="36" name="Flowchart: Alternate Process 35"/>
            <p:cNvSpPr/>
            <p:nvPr/>
          </p:nvSpPr>
          <p:spPr>
            <a:xfrm>
              <a:off x="4126719" y="241081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4146291" y="4071105"/>
              <a:ext cx="2723628" cy="452431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Smart Technologies</a:t>
              </a:r>
              <a:endParaRPr lang="en-US" sz="3200" dirty="0">
                <a:latin typeface="Times New Roman" panose="02020603050405020304" pitchFamily="18" charset="0"/>
                <a:cs typeface="Times New Roman" panose="02020603050405020304" pitchFamily="18" charset="0"/>
              </a:endParaRPr>
            </a:p>
            <a:p>
              <a:pPr algn="just"/>
              <a:r>
                <a:rPr lang="en-US" sz="3200" dirty="0">
                  <a:latin typeface="Times New Roman" panose="02020603050405020304" pitchFamily="18" charset="0"/>
                  <a:cs typeface="Times New Roman" panose="02020603050405020304" pitchFamily="18" charset="0"/>
                </a:rPr>
                <a:t>Energy-efficient systems, automated climate control, and water-saving appliances reduce resource consumption</a:t>
              </a:r>
              <a:endParaRPr lang="en-GB" sz="3200" dirty="0">
                <a:latin typeface="Times New Roman" panose="02020603050405020304" pitchFamily="18" charset="0"/>
                <a:cs typeface="Times New Roman" panose="02020603050405020304" pitchFamily="18" charset="0"/>
              </a:endParaRPr>
            </a:p>
          </p:txBody>
        </p:sp>
      </p:grpSp>
      <p:grpSp>
        <p:nvGrpSpPr>
          <p:cNvPr id="9" name="Group 8"/>
          <p:cNvGrpSpPr/>
          <p:nvPr/>
        </p:nvGrpSpPr>
        <p:grpSpPr>
          <a:xfrm>
            <a:off x="9472902" y="2340987"/>
            <a:ext cx="3384067" cy="4645214"/>
            <a:chOff x="7356470" y="2410815"/>
            <a:chExt cx="2778130" cy="4645214"/>
          </a:xfrm>
        </p:grpSpPr>
        <p:sp>
          <p:nvSpPr>
            <p:cNvPr id="38" name="Flowchart: Alternate Process 37"/>
            <p:cNvSpPr/>
            <p:nvPr/>
          </p:nvSpPr>
          <p:spPr>
            <a:xfrm>
              <a:off x="7391400" y="2410815"/>
              <a:ext cx="2743200" cy="1551330"/>
            </a:xfrm>
            <a:prstGeom prst="flowChartAlternateProcess">
              <a:avLst/>
            </a:prstGeom>
            <a:solidFill>
              <a:srgbClr val="DBE18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p:cNvSpPr txBox="1"/>
            <p:nvPr/>
          </p:nvSpPr>
          <p:spPr>
            <a:xfrm>
              <a:off x="7356470" y="4009041"/>
              <a:ext cx="2763454" cy="3046988"/>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High Costs</a:t>
              </a:r>
            </a:p>
            <a:p>
              <a:pPr algn="just"/>
              <a:r>
                <a:rPr lang="en-US" sz="3200" dirty="0">
                  <a:latin typeface="Times New Roman" panose="02020603050405020304" pitchFamily="18" charset="0"/>
                  <a:cs typeface="Times New Roman" panose="02020603050405020304" pitchFamily="18" charset="0"/>
                </a:rPr>
                <a:t>Installation and maintenance costs limit adoption of technology by smaller hotels.</a:t>
              </a:r>
              <a:endParaRPr lang="en-GB" sz="3200" dirty="0">
                <a:latin typeface="Times New Roman" panose="02020603050405020304" pitchFamily="18" charset="0"/>
                <a:cs typeface="Times New Roman" panose="02020603050405020304" pitchFamily="18" charset="0"/>
              </a:endParaRPr>
            </a:p>
          </p:txBody>
        </p:sp>
      </p:grpSp>
      <p:pic>
        <p:nvPicPr>
          <p:cNvPr id="14" name="Picture 13"/>
          <p:cNvPicPr>
            <a:picLocks noChangeAspect="1"/>
          </p:cNvPicPr>
          <p:nvPr/>
        </p:nvPicPr>
        <p:blipFill>
          <a:blip r:embed="rId5"/>
          <a:stretch>
            <a:fillRect/>
          </a:stretch>
        </p:blipFill>
        <p:spPr>
          <a:xfrm>
            <a:off x="2994430" y="2365467"/>
            <a:ext cx="1529945" cy="1529945"/>
          </a:xfrm>
          <a:prstGeom prst="rect">
            <a:avLst/>
          </a:prstGeom>
        </p:spPr>
      </p:pic>
      <p:pic>
        <p:nvPicPr>
          <p:cNvPr id="20" name="Picture 19"/>
          <p:cNvPicPr>
            <a:picLocks noChangeAspect="1"/>
          </p:cNvPicPr>
          <p:nvPr/>
        </p:nvPicPr>
        <p:blipFill>
          <a:blip r:embed="rId6"/>
          <a:stretch>
            <a:fillRect/>
          </a:stretch>
        </p:blipFill>
        <p:spPr>
          <a:xfrm>
            <a:off x="6855629" y="2507052"/>
            <a:ext cx="1219199" cy="1219199"/>
          </a:xfrm>
          <a:prstGeom prst="rect">
            <a:avLst/>
          </a:prstGeom>
        </p:spPr>
      </p:pic>
      <p:pic>
        <p:nvPicPr>
          <p:cNvPr id="21" name="Picture 20"/>
          <p:cNvPicPr>
            <a:picLocks noChangeAspect="1"/>
          </p:cNvPicPr>
          <p:nvPr/>
        </p:nvPicPr>
        <p:blipFill>
          <a:blip r:embed="rId7"/>
          <a:stretch>
            <a:fillRect/>
          </a:stretch>
        </p:blipFill>
        <p:spPr>
          <a:xfrm>
            <a:off x="10462310" y="2504868"/>
            <a:ext cx="1447800" cy="1281734"/>
          </a:xfrm>
          <a:prstGeom prst="rect">
            <a:avLst/>
          </a:prstGeom>
        </p:spPr>
      </p:pic>
      <p:pic>
        <p:nvPicPr>
          <p:cNvPr id="22" name="Picture 21"/>
          <p:cNvPicPr>
            <a:picLocks noChangeAspect="1"/>
          </p:cNvPicPr>
          <p:nvPr/>
        </p:nvPicPr>
        <p:blipFill>
          <a:blip r:embed="rId8"/>
          <a:stretch>
            <a:fillRect/>
          </a:stretch>
        </p:blipFill>
        <p:spPr>
          <a:xfrm>
            <a:off x="14140741" y="2365467"/>
            <a:ext cx="1447800" cy="1447800"/>
          </a:xfrm>
          <a:prstGeom prst="rect">
            <a:avLst/>
          </a:prstGeom>
        </p:spPr>
      </p:pic>
    </p:spTree>
    <p:extLst>
      <p:ext uri="{BB962C8B-B14F-4D97-AF65-F5344CB8AC3E}">
        <p14:creationId xmlns:p14="http://schemas.microsoft.com/office/powerpoint/2010/main" val="2751283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5855527" y="-5924149"/>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700000">
            <a:off x="14821013" y="6004801"/>
            <a:ext cx="10681218" cy="8564395"/>
          </a:xfrm>
          <a:custGeom>
            <a:avLst/>
            <a:gdLst/>
            <a:ahLst/>
            <a:cxnLst/>
            <a:rect l="l" t="t" r="r" b="b"/>
            <a:pathLst>
              <a:path w="10681218" h="8564395">
                <a:moveTo>
                  <a:pt x="0" y="0"/>
                </a:moveTo>
                <a:lnTo>
                  <a:pt x="10681219" y="0"/>
                </a:lnTo>
                <a:lnTo>
                  <a:pt x="10681219" y="8564396"/>
                </a:lnTo>
                <a:lnTo>
                  <a:pt x="0" y="85643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5242223" y="357410"/>
            <a:ext cx="2125332" cy="1915760"/>
          </a:xfrm>
          <a:custGeom>
            <a:avLst/>
            <a:gdLst/>
            <a:ahLst/>
            <a:cxnLst/>
            <a:rect l="l" t="t" r="r" b="b"/>
            <a:pathLst>
              <a:path w="2643178" h="2382543">
                <a:moveTo>
                  <a:pt x="0" y="0"/>
                </a:moveTo>
                <a:lnTo>
                  <a:pt x="2643178" y="0"/>
                </a:lnTo>
                <a:lnTo>
                  <a:pt x="2643178" y="2382543"/>
                </a:lnTo>
                <a:lnTo>
                  <a:pt x="0" y="23825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8" name="Group 27"/>
          <p:cNvGrpSpPr/>
          <p:nvPr/>
        </p:nvGrpSpPr>
        <p:grpSpPr>
          <a:xfrm>
            <a:off x="187264" y="2384246"/>
            <a:ext cx="7155589" cy="2526942"/>
            <a:chOff x="1396073" y="4613740"/>
            <a:chExt cx="7274774" cy="2526942"/>
          </a:xfrm>
        </p:grpSpPr>
        <p:grpSp>
          <p:nvGrpSpPr>
            <p:cNvPr id="6" name="Group 6"/>
            <p:cNvGrpSpPr/>
            <p:nvPr/>
          </p:nvGrpSpPr>
          <p:grpSpPr>
            <a:xfrm>
              <a:off x="1396073" y="4613740"/>
              <a:ext cx="964822" cy="964822"/>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8" name="TextBox 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dirty="0"/>
              </a:p>
            </p:txBody>
          </p:sp>
        </p:grpSp>
        <p:sp>
          <p:nvSpPr>
            <p:cNvPr id="12" name="TextBox 12"/>
            <p:cNvSpPr txBox="1"/>
            <p:nvPr/>
          </p:nvSpPr>
          <p:spPr>
            <a:xfrm>
              <a:off x="1878483" y="5848020"/>
              <a:ext cx="5625787" cy="1292662"/>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UK hospitality industry becoming more sustainable.</a:t>
              </a:r>
              <a:endParaRPr lang="en-US" sz="28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sp>
          <p:nvSpPr>
            <p:cNvPr id="15" name="TextBox 15"/>
            <p:cNvSpPr txBox="1"/>
            <p:nvPr/>
          </p:nvSpPr>
          <p:spPr>
            <a:xfrm>
              <a:off x="2579920" y="4680652"/>
              <a:ext cx="6090927" cy="830997"/>
            </a:xfrm>
            <a:prstGeom prst="rect">
              <a:avLst/>
            </a:prstGeom>
          </p:spPr>
          <p:txBody>
            <a:bodyPr wrap="square" lIns="0" tIns="0" rIns="0" bIns="0" rtlCol="0" anchor="t">
              <a:spAutoFit/>
            </a:bodyPr>
            <a:lstStyle/>
            <a:p>
              <a:pPr algn="just">
                <a:lnSpc>
                  <a:spcPct val="15000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Sustainability Transformation</a:t>
              </a:r>
            </a:p>
          </p:txBody>
        </p:sp>
      </p:grpSp>
      <p:sp>
        <p:nvSpPr>
          <p:cNvPr id="22" name="TextBox 22"/>
          <p:cNvSpPr txBox="1"/>
          <p:nvPr/>
        </p:nvSpPr>
        <p:spPr>
          <a:xfrm>
            <a:off x="570973" y="2725559"/>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1.</a:t>
            </a:r>
          </a:p>
        </p:txBody>
      </p:sp>
      <p:grpSp>
        <p:nvGrpSpPr>
          <p:cNvPr id="29" name="Group 28"/>
          <p:cNvGrpSpPr/>
          <p:nvPr/>
        </p:nvGrpSpPr>
        <p:grpSpPr>
          <a:xfrm>
            <a:off x="7413806" y="2497311"/>
            <a:ext cx="4948041" cy="3715555"/>
            <a:chOff x="6855348" y="4661089"/>
            <a:chExt cx="4854416" cy="3715555"/>
          </a:xfrm>
        </p:grpSpPr>
        <p:sp>
          <p:nvSpPr>
            <p:cNvPr id="13" name="TextBox 13"/>
            <p:cNvSpPr txBox="1"/>
            <p:nvPr/>
          </p:nvSpPr>
          <p:spPr>
            <a:xfrm>
              <a:off x="6947677" y="5791321"/>
              <a:ext cx="4762087" cy="2585323"/>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Successfully implementing energy-efficient technologies, waste management, and water conservation.</a:t>
              </a:r>
              <a:endParaRPr lang="en-US" sz="24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16" name="Group 16"/>
            <p:cNvGrpSpPr/>
            <p:nvPr/>
          </p:nvGrpSpPr>
          <p:grpSpPr>
            <a:xfrm>
              <a:off x="6855348" y="4661089"/>
              <a:ext cx="964822" cy="964822"/>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18"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23" name="TextBox 23"/>
            <p:cNvSpPr txBox="1"/>
            <p:nvPr/>
          </p:nvSpPr>
          <p:spPr>
            <a:xfrm>
              <a:off x="7186505" y="4931057"/>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2.</a:t>
              </a:r>
            </a:p>
          </p:txBody>
        </p:sp>
        <p:sp>
          <p:nvSpPr>
            <p:cNvPr id="25" name="TextBox 25"/>
            <p:cNvSpPr txBox="1"/>
            <p:nvPr/>
          </p:nvSpPr>
          <p:spPr>
            <a:xfrm>
              <a:off x="7999850" y="4985317"/>
              <a:ext cx="3274720" cy="387094"/>
            </a:xfrm>
            <a:prstGeom prst="rect">
              <a:avLst/>
            </a:prstGeom>
          </p:spPr>
          <p:txBody>
            <a:bodyPr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Large Hotels</a:t>
              </a:r>
            </a:p>
          </p:txBody>
        </p:sp>
      </p:grpSp>
      <p:grpSp>
        <p:nvGrpSpPr>
          <p:cNvPr id="30" name="Group 29"/>
          <p:cNvGrpSpPr/>
          <p:nvPr/>
        </p:nvGrpSpPr>
        <p:grpSpPr>
          <a:xfrm>
            <a:off x="12869660" y="2555043"/>
            <a:ext cx="5788752" cy="2418951"/>
            <a:chOff x="12509997" y="4661089"/>
            <a:chExt cx="5788752" cy="2418951"/>
          </a:xfrm>
        </p:grpSpPr>
        <p:sp>
          <p:nvSpPr>
            <p:cNvPr id="14" name="TextBox 14"/>
            <p:cNvSpPr txBox="1"/>
            <p:nvPr/>
          </p:nvSpPr>
          <p:spPr>
            <a:xfrm>
              <a:off x="12758801" y="5787378"/>
              <a:ext cx="4621994" cy="1292662"/>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Facing financial and infrastructural challenges.</a:t>
              </a:r>
              <a:endParaRPr lang="en-US" sz="24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19" name="Group 19"/>
            <p:cNvGrpSpPr/>
            <p:nvPr/>
          </p:nvGrpSpPr>
          <p:grpSpPr>
            <a:xfrm>
              <a:off x="12509997" y="4661089"/>
              <a:ext cx="964822" cy="96482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21" name="TextBox 21"/>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24" name="TextBox 24"/>
            <p:cNvSpPr txBox="1"/>
            <p:nvPr/>
          </p:nvSpPr>
          <p:spPr>
            <a:xfrm>
              <a:off x="12883075" y="4978406"/>
              <a:ext cx="397840" cy="368289"/>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3.</a:t>
              </a:r>
            </a:p>
          </p:txBody>
        </p:sp>
        <p:sp>
          <p:nvSpPr>
            <p:cNvPr id="26" name="TextBox 26"/>
            <p:cNvSpPr txBox="1"/>
            <p:nvPr/>
          </p:nvSpPr>
          <p:spPr>
            <a:xfrm>
              <a:off x="13536442" y="5040131"/>
              <a:ext cx="4762307" cy="387094"/>
            </a:xfrm>
            <a:prstGeom prst="rect">
              <a:avLst/>
            </a:prstGeom>
          </p:spPr>
          <p:txBody>
            <a:bodyPr wrap="square" lIns="0" tIns="0" rIns="0" bIns="0" rtlCol="0" anchor="t">
              <a:spAutoFit/>
            </a:bodyPr>
            <a:lstStyle/>
            <a:p>
              <a:pPr>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Small Hotels</a:t>
              </a:r>
            </a:p>
          </p:txBody>
        </p:sp>
      </p:grpSp>
      <p:sp>
        <p:nvSpPr>
          <p:cNvPr id="27" name="TextBox 26"/>
          <p:cNvSpPr txBox="1"/>
          <p:nvPr/>
        </p:nvSpPr>
        <p:spPr>
          <a:xfrm>
            <a:off x="6775288" y="733238"/>
            <a:ext cx="4700397"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Conclusion</a:t>
            </a:r>
            <a:endParaRPr lang="en-GB" sz="4000" b="1" dirty="0">
              <a:latin typeface="Times New Roman" panose="02020603050405020304" pitchFamily="18" charset="0"/>
              <a:cs typeface="Times New Roman" panose="02020603050405020304" pitchFamily="18" charset="0"/>
            </a:endParaRPr>
          </a:p>
        </p:txBody>
      </p:sp>
      <p:grpSp>
        <p:nvGrpSpPr>
          <p:cNvPr id="38" name="Group 37"/>
          <p:cNvGrpSpPr/>
          <p:nvPr/>
        </p:nvGrpSpPr>
        <p:grpSpPr>
          <a:xfrm>
            <a:off x="10169614" y="6383829"/>
            <a:ext cx="7197941" cy="2890611"/>
            <a:chOff x="6855348" y="4661089"/>
            <a:chExt cx="7197941" cy="2890611"/>
          </a:xfrm>
        </p:grpSpPr>
        <p:sp>
          <p:nvSpPr>
            <p:cNvPr id="39" name="TextBox 13"/>
            <p:cNvSpPr txBox="1"/>
            <p:nvPr/>
          </p:nvSpPr>
          <p:spPr>
            <a:xfrm>
              <a:off x="7385425" y="5690165"/>
              <a:ext cx="5045664" cy="1861535"/>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Consumer awareness and industry-wide collaboration essential for success.</a:t>
              </a:r>
              <a:endParaRPr lang="en-US" sz="24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40" name="Group 16"/>
            <p:cNvGrpSpPr/>
            <p:nvPr/>
          </p:nvGrpSpPr>
          <p:grpSpPr>
            <a:xfrm>
              <a:off x="6855348" y="4661089"/>
              <a:ext cx="964822" cy="964822"/>
              <a:chOff x="0" y="0"/>
              <a:chExt cx="812800" cy="812800"/>
            </a:xfrm>
          </p:grpSpPr>
          <p:sp>
            <p:nvSpPr>
              <p:cNvPr id="43"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44"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41" name="TextBox 23"/>
            <p:cNvSpPr txBox="1"/>
            <p:nvPr/>
          </p:nvSpPr>
          <p:spPr>
            <a:xfrm>
              <a:off x="7186505" y="4931057"/>
              <a:ext cx="397840" cy="371897"/>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5.</a:t>
              </a:r>
            </a:p>
          </p:txBody>
        </p:sp>
        <p:sp>
          <p:nvSpPr>
            <p:cNvPr id="42" name="TextBox 25"/>
            <p:cNvSpPr txBox="1"/>
            <p:nvPr/>
          </p:nvSpPr>
          <p:spPr>
            <a:xfrm>
              <a:off x="8006880" y="5004316"/>
              <a:ext cx="6046409" cy="371897"/>
            </a:xfrm>
            <a:prstGeom prst="rect">
              <a:avLst/>
            </a:prstGeom>
          </p:spPr>
          <p:txBody>
            <a:bodyPr wrap="square"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Long-term Sustainability</a:t>
              </a:r>
            </a:p>
          </p:txBody>
        </p:sp>
      </p:grpSp>
      <p:pic>
        <p:nvPicPr>
          <p:cNvPr id="45" name="Picture 44"/>
          <p:cNvPicPr>
            <a:picLocks noChangeAspect="1"/>
          </p:cNvPicPr>
          <p:nvPr/>
        </p:nvPicPr>
        <p:blipFill>
          <a:blip r:embed="rId7"/>
          <a:stretch>
            <a:fillRect/>
          </a:stretch>
        </p:blipFill>
        <p:spPr>
          <a:xfrm>
            <a:off x="21646433" y="3273949"/>
            <a:ext cx="4598368" cy="4998750"/>
          </a:xfrm>
          <a:prstGeom prst="rect">
            <a:avLst/>
          </a:prstGeom>
          <a:ln>
            <a:noFill/>
          </a:ln>
          <a:effectLst>
            <a:softEdge rad="112500"/>
          </a:effectLst>
        </p:spPr>
      </p:pic>
      <p:grpSp>
        <p:nvGrpSpPr>
          <p:cNvPr id="35" name="Group 34"/>
          <p:cNvGrpSpPr/>
          <p:nvPr/>
        </p:nvGrpSpPr>
        <p:grpSpPr>
          <a:xfrm>
            <a:off x="2938566" y="6383829"/>
            <a:ext cx="5756639" cy="2244280"/>
            <a:chOff x="6855348" y="4661089"/>
            <a:chExt cx="5756639" cy="2244280"/>
          </a:xfrm>
        </p:grpSpPr>
        <p:sp>
          <p:nvSpPr>
            <p:cNvPr id="36" name="TextBox 13"/>
            <p:cNvSpPr txBox="1"/>
            <p:nvPr/>
          </p:nvSpPr>
          <p:spPr>
            <a:xfrm>
              <a:off x="7385425" y="5690165"/>
              <a:ext cx="5045664" cy="1215204"/>
            </a:xfrm>
            <a:prstGeom prst="rect">
              <a:avLst/>
            </a:prstGeom>
          </p:spPr>
          <p:txBody>
            <a:bodyPr wrap="square" lIns="0" tIns="0" rIns="0" bIns="0" rtlCol="0" anchor="t">
              <a:spAutoFit/>
            </a:bodyPr>
            <a:lstStyle/>
            <a:p>
              <a:pPr algn="just">
                <a:lnSpc>
                  <a:spcPct val="150000"/>
                </a:lnSpc>
                <a:spcBef>
                  <a:spcPct val="0"/>
                </a:spcBef>
              </a:pPr>
              <a:r>
                <a:rPr lang="en-US" sz="2800" dirty="0">
                  <a:latin typeface="Times New Roman" panose="02020603050405020304" pitchFamily="18" charset="0"/>
                  <a:cs typeface="Times New Roman" panose="02020603050405020304" pitchFamily="18" charset="0"/>
                </a:rPr>
                <a:t>Need for incentives and phased implementation.</a:t>
              </a:r>
              <a:endParaRPr lang="en-US" sz="2400" b="1" dirty="0">
                <a:solidFill>
                  <a:srgbClr val="44333F"/>
                </a:solidFill>
                <a:latin typeface="Times New Roman" panose="02020603050405020304" pitchFamily="18" charset="0"/>
                <a:ea typeface="Montserrat Semi-Bold"/>
                <a:cs typeface="Times New Roman" panose="02020603050405020304" pitchFamily="18" charset="0"/>
                <a:sym typeface="Montserrat Semi-Bold"/>
              </a:endParaRPr>
            </a:p>
          </p:txBody>
        </p:sp>
        <p:grpSp>
          <p:nvGrpSpPr>
            <p:cNvPr id="37" name="Group 16"/>
            <p:cNvGrpSpPr/>
            <p:nvPr/>
          </p:nvGrpSpPr>
          <p:grpSpPr>
            <a:xfrm>
              <a:off x="6855348" y="4661089"/>
              <a:ext cx="964822" cy="964822"/>
              <a:chOff x="0" y="0"/>
              <a:chExt cx="812800" cy="812800"/>
            </a:xfrm>
          </p:grpSpPr>
          <p:sp>
            <p:nvSpPr>
              <p:cNvPr id="48"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0CCB9"/>
              </a:solidFill>
            </p:spPr>
            <p:txBody>
              <a:bodyPr/>
              <a:lstStyle/>
              <a:p>
                <a:endParaRPr lang="en-GB"/>
              </a:p>
            </p:txBody>
          </p:sp>
          <p:sp>
            <p:nvSpPr>
              <p:cNvPr id="49" name="TextBox 18"/>
              <p:cNvSpPr txBox="1"/>
              <p:nvPr/>
            </p:nvSpPr>
            <p:spPr>
              <a:xfrm>
                <a:off x="76200" y="95250"/>
                <a:ext cx="660400" cy="641350"/>
              </a:xfrm>
              <a:prstGeom prst="rect">
                <a:avLst/>
              </a:prstGeom>
            </p:spPr>
            <p:txBody>
              <a:bodyPr lIns="50800" tIns="50800" rIns="50800" bIns="50800" rtlCol="0" anchor="ctr"/>
              <a:lstStyle/>
              <a:p>
                <a:pPr algn="ctr">
                  <a:lnSpc>
                    <a:spcPts val="1841"/>
                  </a:lnSpc>
                </a:pPr>
                <a:endParaRPr/>
              </a:p>
            </p:txBody>
          </p:sp>
        </p:grpSp>
        <p:sp>
          <p:nvSpPr>
            <p:cNvPr id="46" name="TextBox 23"/>
            <p:cNvSpPr txBox="1"/>
            <p:nvPr/>
          </p:nvSpPr>
          <p:spPr>
            <a:xfrm>
              <a:off x="7186505" y="4931057"/>
              <a:ext cx="397840" cy="371897"/>
            </a:xfrm>
            <a:prstGeom prst="rect">
              <a:avLst/>
            </a:prstGeom>
          </p:spPr>
          <p:txBody>
            <a:bodyPr lIns="0" tIns="0" rIns="0" bIns="0" rtlCol="0" anchor="t">
              <a:spAutoFit/>
            </a:bodyPr>
            <a:lstStyle/>
            <a:p>
              <a:pPr algn="l">
                <a:lnSpc>
                  <a:spcPts val="2880"/>
                </a:lnSpc>
                <a:spcBef>
                  <a:spcPct val="0"/>
                </a:spcBef>
              </a:pPr>
              <a:r>
                <a:rPr lang="en-US" sz="2717" b="1" dirty="0">
                  <a:solidFill>
                    <a:srgbClr val="44333F"/>
                  </a:solidFill>
                  <a:latin typeface="Montserrat Semi-Bold"/>
                  <a:ea typeface="Montserrat Semi-Bold"/>
                  <a:cs typeface="Montserrat Semi-Bold"/>
                  <a:sym typeface="Montserrat Semi-Bold"/>
                </a:rPr>
                <a:t>4.</a:t>
              </a:r>
            </a:p>
          </p:txBody>
        </p:sp>
        <p:sp>
          <p:nvSpPr>
            <p:cNvPr id="47" name="TextBox 25"/>
            <p:cNvSpPr txBox="1"/>
            <p:nvPr/>
          </p:nvSpPr>
          <p:spPr>
            <a:xfrm>
              <a:off x="8006881" y="5004316"/>
              <a:ext cx="4605106" cy="371897"/>
            </a:xfrm>
            <a:prstGeom prst="rect">
              <a:avLst/>
            </a:prstGeom>
          </p:spPr>
          <p:txBody>
            <a:bodyPr wrap="square" lIns="0" tIns="0" rIns="0" bIns="0" rtlCol="0" anchor="t">
              <a:spAutoFit/>
            </a:bodyPr>
            <a:lstStyle/>
            <a:p>
              <a:pPr algn="just">
                <a:lnSpc>
                  <a:spcPts val="2880"/>
                </a:lnSpc>
                <a:spcBef>
                  <a:spcPct val="0"/>
                </a:spcBef>
              </a:pPr>
              <a:r>
                <a:rPr lang="en-US" sz="3600" b="1" dirty="0">
                  <a:solidFill>
                    <a:srgbClr val="44333F"/>
                  </a:solidFill>
                  <a:latin typeface="Times New Roman" panose="02020603050405020304" pitchFamily="18" charset="0"/>
                  <a:ea typeface="Montserrat Semi-Bold"/>
                  <a:cs typeface="Times New Roman" panose="02020603050405020304" pitchFamily="18" charset="0"/>
                  <a:sym typeface="Montserrat Semi-Bold"/>
                </a:rPr>
                <a:t>Government Support</a:t>
              </a:r>
            </a:p>
          </p:txBody>
        </p:sp>
      </p:grpSp>
      <p:sp>
        <p:nvSpPr>
          <p:cNvPr id="50" name="Freeform 5"/>
          <p:cNvSpPr/>
          <p:nvPr/>
        </p:nvSpPr>
        <p:spPr>
          <a:xfrm>
            <a:off x="325249" y="7670229"/>
            <a:ext cx="2125332" cy="1915760"/>
          </a:xfrm>
          <a:custGeom>
            <a:avLst/>
            <a:gdLst/>
            <a:ahLst/>
            <a:cxnLst/>
            <a:rect l="l" t="t" r="r" b="b"/>
            <a:pathLst>
              <a:path w="2643178" h="2382543">
                <a:moveTo>
                  <a:pt x="0" y="0"/>
                </a:moveTo>
                <a:lnTo>
                  <a:pt x="2643178" y="0"/>
                </a:lnTo>
                <a:lnTo>
                  <a:pt x="2643178" y="2382543"/>
                </a:lnTo>
                <a:lnTo>
                  <a:pt x="0" y="238254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extLst>
      <p:ext uri="{BB962C8B-B14F-4D97-AF65-F5344CB8AC3E}">
        <p14:creationId xmlns:p14="http://schemas.microsoft.com/office/powerpoint/2010/main" val="1228221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3" name="Freeform 3"/>
          <p:cNvSpPr/>
          <p:nvPr/>
        </p:nvSpPr>
        <p:spPr>
          <a:xfrm rot="1663534">
            <a:off x="14315950" y="4976102"/>
            <a:ext cx="10681218" cy="8564395"/>
          </a:xfrm>
          <a:custGeom>
            <a:avLst/>
            <a:gdLst/>
            <a:ahLst/>
            <a:cxnLst/>
            <a:rect l="l" t="t" r="r" b="b"/>
            <a:pathLst>
              <a:path w="10681218" h="8564395">
                <a:moveTo>
                  <a:pt x="0" y="0"/>
                </a:moveTo>
                <a:lnTo>
                  <a:pt x="10681218" y="0"/>
                </a:lnTo>
                <a:lnTo>
                  <a:pt x="10681218" y="8564396"/>
                </a:lnTo>
                <a:lnTo>
                  <a:pt x="0" y="85643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5340609" y="4164488"/>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6"/>
          <p:cNvGrpSpPr/>
          <p:nvPr/>
        </p:nvGrpSpPr>
        <p:grpSpPr>
          <a:xfrm>
            <a:off x="2029068" y="8067028"/>
            <a:ext cx="14646547" cy="2009752"/>
            <a:chOff x="2029068" y="8067028"/>
            <a:chExt cx="14646547" cy="2009752"/>
          </a:xfrm>
        </p:grpSpPr>
        <p:sp>
          <p:nvSpPr>
            <p:cNvPr id="8" name="Freeform 8"/>
            <p:cNvSpPr/>
            <p:nvPr/>
          </p:nvSpPr>
          <p:spPr>
            <a:xfrm>
              <a:off x="15316200" y="8139791"/>
              <a:ext cx="1359415" cy="1936989"/>
            </a:xfrm>
            <a:custGeom>
              <a:avLst/>
              <a:gdLst/>
              <a:ahLst/>
              <a:cxnLst/>
              <a:rect l="l" t="t" r="r" b="b"/>
              <a:pathLst>
                <a:path w="2109645" h="3005970">
                  <a:moveTo>
                    <a:pt x="0" y="0"/>
                  </a:moveTo>
                  <a:lnTo>
                    <a:pt x="2109644" y="0"/>
                  </a:lnTo>
                  <a:lnTo>
                    <a:pt x="2109644" y="3005970"/>
                  </a:lnTo>
                  <a:lnTo>
                    <a:pt x="0" y="30059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2029068" y="8067028"/>
              <a:ext cx="1428263" cy="1936989"/>
            </a:xfrm>
            <a:custGeom>
              <a:avLst/>
              <a:gdLst/>
              <a:ahLst/>
              <a:cxnLst/>
              <a:rect l="l" t="t" r="r" b="b"/>
              <a:pathLst>
                <a:path w="2109645" h="3005970">
                  <a:moveTo>
                    <a:pt x="0" y="0"/>
                  </a:moveTo>
                  <a:lnTo>
                    <a:pt x="2109645" y="0"/>
                  </a:lnTo>
                  <a:lnTo>
                    <a:pt x="2109645" y="3005970"/>
                  </a:lnTo>
                  <a:lnTo>
                    <a:pt x="0" y="30059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11" name="Freeform 11"/>
          <p:cNvSpPr/>
          <p:nvPr/>
        </p:nvSpPr>
        <p:spPr>
          <a:xfrm>
            <a:off x="7591099" y="8067028"/>
            <a:ext cx="2643178" cy="2382543"/>
          </a:xfrm>
          <a:custGeom>
            <a:avLst/>
            <a:gdLst/>
            <a:ahLst/>
            <a:cxnLst/>
            <a:rect l="l" t="t" r="r" b="b"/>
            <a:pathLst>
              <a:path w="2643178" h="2382543">
                <a:moveTo>
                  <a:pt x="0" y="0"/>
                </a:moveTo>
                <a:lnTo>
                  <a:pt x="2643178" y="0"/>
                </a:lnTo>
                <a:lnTo>
                  <a:pt x="2643178" y="2382544"/>
                </a:lnTo>
                <a:lnTo>
                  <a:pt x="0" y="238254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TextBox 11"/>
          <p:cNvSpPr txBox="1"/>
          <p:nvPr/>
        </p:nvSpPr>
        <p:spPr>
          <a:xfrm>
            <a:off x="6600605" y="800100"/>
            <a:ext cx="5577642"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Recommendations </a:t>
            </a:r>
            <a:endParaRPr lang="en-GB" sz="4000" b="1" dirty="0">
              <a:latin typeface="Times New Roman" panose="02020603050405020304" pitchFamily="18" charset="0"/>
              <a:cs typeface="Times New Roman" panose="02020603050405020304" pitchFamily="18" charset="0"/>
            </a:endParaRPr>
          </a:p>
        </p:txBody>
      </p:sp>
      <p:grpSp>
        <p:nvGrpSpPr>
          <p:cNvPr id="18" name="Group 17"/>
          <p:cNvGrpSpPr/>
          <p:nvPr/>
        </p:nvGrpSpPr>
        <p:grpSpPr>
          <a:xfrm>
            <a:off x="1070368" y="2495193"/>
            <a:ext cx="15876116" cy="762000"/>
            <a:chOff x="1116484" y="2495193"/>
            <a:chExt cx="15876116" cy="762000"/>
          </a:xfrm>
        </p:grpSpPr>
        <p:sp>
          <p:nvSpPr>
            <p:cNvPr id="16" name="TextBox 15"/>
            <p:cNvSpPr txBox="1"/>
            <p:nvPr/>
          </p:nvSpPr>
          <p:spPr>
            <a:xfrm>
              <a:off x="1878484" y="2552699"/>
              <a:ext cx="15114116" cy="646986"/>
            </a:xfrm>
            <a:prstGeom prst="roundRect">
              <a:avLst/>
            </a:prstGeom>
            <a:noFill/>
            <a:ln>
              <a:solidFill>
                <a:schemeClr val="tx1"/>
              </a:solidFill>
            </a:ln>
          </p:spPr>
          <p:txBody>
            <a:bodyPr wrap="square" rtlCol="0">
              <a:spAutoFit/>
            </a:bodyPr>
            <a:lstStyle/>
            <a:p>
              <a:pPr lvl="1" algn="just"/>
              <a:r>
                <a:rPr lang="en-US" sz="3200" b="1" dirty="0">
                  <a:latin typeface="Times New Roman" panose="02020603050405020304" pitchFamily="18" charset="0"/>
                  <a:cs typeface="Times New Roman" panose="02020603050405020304" pitchFamily="18" charset="0"/>
                </a:rPr>
                <a:t>Government Incentives: </a:t>
              </a:r>
              <a:r>
                <a:rPr lang="en-US" sz="3200" dirty="0">
                  <a:latin typeface="Times New Roman" panose="02020603050405020304" pitchFamily="18" charset="0"/>
                  <a:cs typeface="Times New Roman" panose="02020603050405020304" pitchFamily="18" charset="0"/>
                </a:rPr>
                <a:t>Increase support for small hotels.</a:t>
              </a:r>
            </a:p>
          </p:txBody>
        </p:sp>
        <p:sp>
          <p:nvSpPr>
            <p:cNvPr id="17" name="Oval 16"/>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9" name="Group 18"/>
          <p:cNvGrpSpPr/>
          <p:nvPr/>
        </p:nvGrpSpPr>
        <p:grpSpPr>
          <a:xfrm>
            <a:off x="1070368" y="6006501"/>
            <a:ext cx="15876116" cy="762000"/>
            <a:chOff x="1116484" y="2495193"/>
            <a:chExt cx="15876116" cy="762000"/>
          </a:xfrm>
        </p:grpSpPr>
        <p:sp>
          <p:nvSpPr>
            <p:cNvPr id="20" name="TextBox 19"/>
            <p:cNvSpPr txBox="1"/>
            <p:nvPr/>
          </p:nvSpPr>
          <p:spPr>
            <a:xfrm>
              <a:off x="1878484" y="2552699"/>
              <a:ext cx="15114116" cy="646986"/>
            </a:xfrm>
            <a:prstGeom prst="roundRect">
              <a:avLst/>
            </a:prstGeom>
            <a:noFill/>
            <a:ln>
              <a:solidFill>
                <a:schemeClr val="tx1"/>
              </a:solidFill>
            </a:ln>
          </p:spPr>
          <p:txBody>
            <a:bodyPr wrap="square" rtlCol="0">
              <a:spAutoFit/>
            </a:bodyPr>
            <a:lstStyle/>
            <a:p>
              <a:pPr algn="just"/>
              <a:r>
                <a:rPr lang="en-US" sz="3200" dirty="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Leveraging Technology: </a:t>
              </a:r>
              <a:r>
                <a:rPr lang="en-US" sz="3200" dirty="0">
                  <a:latin typeface="Times New Roman" panose="02020603050405020304" pitchFamily="18" charset="0"/>
                  <a:cs typeface="Times New Roman" panose="02020603050405020304" pitchFamily="18" charset="0"/>
                </a:rPr>
                <a:t>Promote cost-effective solutions (</a:t>
              </a:r>
              <a:r>
                <a:rPr lang="en-US" sz="3200" dirty="0" err="1">
                  <a:latin typeface="Times New Roman" panose="02020603050405020304" pitchFamily="18" charset="0"/>
                  <a:cs typeface="Times New Roman" panose="02020603050405020304" pitchFamily="18" charset="0"/>
                </a:rPr>
                <a:t>Bagdadi</a:t>
              </a:r>
              <a:r>
                <a:rPr lang="en-US" sz="3200" dirty="0">
                  <a:latin typeface="Times New Roman" panose="02020603050405020304" pitchFamily="18" charset="0"/>
                  <a:cs typeface="Times New Roman" panose="02020603050405020304" pitchFamily="18" charset="0"/>
                </a:rPr>
                <a:t>, 2023).</a:t>
              </a:r>
            </a:p>
          </p:txBody>
        </p:sp>
        <p:sp>
          <p:nvSpPr>
            <p:cNvPr id="21" name="Oval 20"/>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p:cNvGrpSpPr/>
          <p:nvPr/>
        </p:nvGrpSpPr>
        <p:grpSpPr>
          <a:xfrm>
            <a:off x="1070368" y="7176936"/>
            <a:ext cx="15876116" cy="762000"/>
            <a:chOff x="1981200" y="6607938"/>
            <a:chExt cx="15876116" cy="762000"/>
          </a:xfrm>
        </p:grpSpPr>
        <p:sp>
          <p:nvSpPr>
            <p:cNvPr id="23" name="TextBox 22"/>
            <p:cNvSpPr txBox="1"/>
            <p:nvPr/>
          </p:nvSpPr>
          <p:spPr>
            <a:xfrm>
              <a:off x="2743200" y="6665445"/>
              <a:ext cx="15114116" cy="646986"/>
            </a:xfrm>
            <a:prstGeom prst="roundRect">
              <a:avLst/>
            </a:prstGeom>
            <a:noFill/>
            <a:ln>
              <a:solidFill>
                <a:schemeClr val="tx1"/>
              </a:solidFill>
            </a:ln>
          </p:spPr>
          <p:txBody>
            <a:bodyPr wrap="square" rtlCol="0">
              <a:spAutoFit/>
            </a:bodyPr>
            <a:lstStyle/>
            <a:p>
              <a:pPr algn="just"/>
              <a:r>
                <a:rPr lang="en-US" sz="3200" b="1" dirty="0">
                  <a:latin typeface="Times New Roman" panose="02020603050405020304" pitchFamily="18" charset="0"/>
                  <a:cs typeface="Times New Roman" panose="02020603050405020304" pitchFamily="18" charset="0"/>
                </a:rPr>
                <a:t>    Consumer Education: </a:t>
              </a:r>
              <a:r>
                <a:rPr lang="en-US" sz="3200" dirty="0">
                  <a:latin typeface="Times New Roman" panose="02020603050405020304" pitchFamily="18" charset="0"/>
                  <a:cs typeface="Times New Roman" panose="02020603050405020304" pitchFamily="18" charset="0"/>
                </a:rPr>
                <a:t>Encourage eco-friendly behavior among</a:t>
              </a:r>
            </a:p>
          </p:txBody>
        </p:sp>
        <p:sp>
          <p:nvSpPr>
            <p:cNvPr id="24" name="Oval 23"/>
            <p:cNvSpPr/>
            <p:nvPr/>
          </p:nvSpPr>
          <p:spPr>
            <a:xfrm>
              <a:off x="1981200" y="6607938"/>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5" name="Group 24"/>
          <p:cNvGrpSpPr/>
          <p:nvPr/>
        </p:nvGrpSpPr>
        <p:grpSpPr>
          <a:xfrm>
            <a:off x="1070368" y="4836065"/>
            <a:ext cx="15876116" cy="762000"/>
            <a:chOff x="1116484" y="2495193"/>
            <a:chExt cx="15876116" cy="762000"/>
          </a:xfrm>
        </p:grpSpPr>
        <p:sp>
          <p:nvSpPr>
            <p:cNvPr id="26" name="TextBox 25"/>
            <p:cNvSpPr txBox="1"/>
            <p:nvPr/>
          </p:nvSpPr>
          <p:spPr>
            <a:xfrm>
              <a:off x="1878484" y="2552699"/>
              <a:ext cx="15114116" cy="646986"/>
            </a:xfrm>
            <a:prstGeom prst="roundRect">
              <a:avLst/>
            </a:prstGeom>
            <a:noFill/>
            <a:ln>
              <a:solidFill>
                <a:schemeClr val="tx1"/>
              </a:solidFill>
            </a:ln>
          </p:spPr>
          <p:txBody>
            <a:bodyPr wrap="square" rtlCol="0">
              <a:spAutoFit/>
            </a:bodyPr>
            <a:lstStyle/>
            <a:p>
              <a:pPr lvl="1" algn="just"/>
              <a:r>
                <a:rPr lang="en-US" sz="3200" b="1" dirty="0">
                  <a:latin typeface="Times New Roman" panose="02020603050405020304" pitchFamily="18" charset="0"/>
                  <a:cs typeface="Times New Roman" panose="02020603050405020304" pitchFamily="18" charset="0"/>
                </a:rPr>
                <a:t>Strengthening Certifications: </a:t>
              </a:r>
              <a:r>
                <a:rPr lang="en-US" sz="3200" dirty="0">
                  <a:latin typeface="Times New Roman" panose="02020603050405020304" pitchFamily="18" charset="0"/>
                  <a:cs typeface="Times New Roman" panose="02020603050405020304" pitchFamily="18" charset="0"/>
                </a:rPr>
                <a:t>Ensure transparency through third-party certification.</a:t>
              </a:r>
            </a:p>
          </p:txBody>
        </p:sp>
        <p:sp>
          <p:nvSpPr>
            <p:cNvPr id="27" name="Oval 26"/>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8" name="Group 27"/>
          <p:cNvGrpSpPr/>
          <p:nvPr/>
        </p:nvGrpSpPr>
        <p:grpSpPr>
          <a:xfrm>
            <a:off x="1070368" y="3665629"/>
            <a:ext cx="15876116" cy="762000"/>
            <a:chOff x="1116484" y="2495193"/>
            <a:chExt cx="15876116" cy="762000"/>
          </a:xfrm>
        </p:grpSpPr>
        <p:sp>
          <p:nvSpPr>
            <p:cNvPr id="29" name="TextBox 28"/>
            <p:cNvSpPr txBox="1"/>
            <p:nvPr/>
          </p:nvSpPr>
          <p:spPr>
            <a:xfrm>
              <a:off x="1878484" y="2552699"/>
              <a:ext cx="15114116" cy="646986"/>
            </a:xfrm>
            <a:prstGeom prst="roundRect">
              <a:avLst/>
            </a:prstGeom>
            <a:noFill/>
            <a:ln>
              <a:solidFill>
                <a:schemeClr val="tx1"/>
              </a:solidFill>
            </a:ln>
          </p:spPr>
          <p:txBody>
            <a:bodyPr wrap="square" rtlCol="0">
              <a:spAutoFit/>
            </a:bodyPr>
            <a:lstStyle/>
            <a:p>
              <a:pPr lvl="1"/>
              <a:r>
                <a:rPr lang="en-US" sz="3200" b="1" dirty="0">
                  <a:latin typeface="Times New Roman" panose="02020603050405020304" pitchFamily="18" charset="0"/>
                  <a:cs typeface="Times New Roman" panose="02020603050405020304" pitchFamily="18" charset="0"/>
                </a:rPr>
                <a:t>Phased Implementation: </a:t>
              </a:r>
              <a:r>
                <a:rPr lang="en-US" sz="3200" dirty="0">
                  <a:latin typeface="Times New Roman" panose="02020603050405020304" pitchFamily="18" charset="0"/>
                  <a:cs typeface="Times New Roman" panose="02020603050405020304" pitchFamily="18" charset="0"/>
                </a:rPr>
                <a:t>Gradual adoption of sustainability practices.</a:t>
              </a:r>
            </a:p>
          </p:txBody>
        </p:sp>
        <p:sp>
          <p:nvSpPr>
            <p:cNvPr id="30" name="Oval 29"/>
            <p:cNvSpPr/>
            <p:nvPr/>
          </p:nvSpPr>
          <p:spPr>
            <a:xfrm>
              <a:off x="1116484" y="2495193"/>
              <a:ext cx="762000" cy="762000"/>
            </a:xfrm>
            <a:prstGeom prst="ellipse">
              <a:avLst/>
            </a:prstGeom>
            <a:solidFill>
              <a:srgbClr val="4CBF5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389886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3" name="Freeform 3"/>
          <p:cNvSpPr/>
          <p:nvPr/>
        </p:nvSpPr>
        <p:spPr>
          <a:xfrm rot="1663534">
            <a:off x="14315950" y="4976102"/>
            <a:ext cx="10681218" cy="8564395"/>
          </a:xfrm>
          <a:custGeom>
            <a:avLst/>
            <a:gdLst/>
            <a:ahLst/>
            <a:cxnLst/>
            <a:rect l="l" t="t" r="r" b="b"/>
            <a:pathLst>
              <a:path w="10681218" h="8564395">
                <a:moveTo>
                  <a:pt x="0" y="0"/>
                </a:moveTo>
                <a:lnTo>
                  <a:pt x="10681218" y="0"/>
                </a:lnTo>
                <a:lnTo>
                  <a:pt x="10681218" y="8564396"/>
                </a:lnTo>
                <a:lnTo>
                  <a:pt x="0" y="856439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5340609" y="4164488"/>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TextBox 11"/>
          <p:cNvSpPr txBox="1"/>
          <p:nvPr/>
        </p:nvSpPr>
        <p:spPr>
          <a:xfrm>
            <a:off x="7166964" y="433360"/>
            <a:ext cx="3491447" cy="783193"/>
          </a:xfrm>
          <a:prstGeom prst="roundRect">
            <a:avLst/>
          </a:prstGeom>
          <a:noFill/>
          <a:ln w="28575">
            <a:solidFill>
              <a:schemeClr val="tx1"/>
            </a:solidFill>
          </a:ln>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References</a:t>
            </a:r>
            <a:endParaRPr lang="en-GB" sz="4000" b="1" dirty="0">
              <a:latin typeface="Times New Roman" panose="02020603050405020304" pitchFamily="18" charset="0"/>
              <a:cs typeface="Times New Roman" panose="02020603050405020304" pitchFamily="18" charset="0"/>
            </a:endParaRPr>
          </a:p>
        </p:txBody>
      </p:sp>
      <p:sp>
        <p:nvSpPr>
          <p:cNvPr id="2" name="TextBox 1"/>
          <p:cNvSpPr txBox="1"/>
          <p:nvPr/>
        </p:nvSpPr>
        <p:spPr>
          <a:xfrm>
            <a:off x="337649" y="1287312"/>
            <a:ext cx="17602200" cy="7999562"/>
          </a:xfrm>
          <a:prstGeom prst="rect">
            <a:avLst/>
          </a:prstGeom>
          <a:noFill/>
        </p:spPr>
        <p:txBody>
          <a:bodyPr wrap="square" rtlCol="0">
            <a:spAutoFit/>
          </a:bodyPr>
          <a:lstStyle/>
          <a:p>
            <a:pPr algn="just">
              <a:lnSpc>
                <a:spcPct val="150000"/>
              </a:lnSpc>
              <a:spcAft>
                <a:spcPts val="800"/>
              </a:spcAft>
            </a:pPr>
            <a:r>
              <a:rPr lang="en-US" sz="1300" dirty="0" err="1">
                <a:latin typeface="Times New Roman" panose="02020603050405020304" pitchFamily="18" charset="0"/>
                <a:ea typeface="Calibri" panose="020F0502020204030204" pitchFamily="34" charset="0"/>
                <a:cs typeface="Times New Roman" panose="02020603050405020304" pitchFamily="18" charset="0"/>
              </a:rPr>
              <a:t>Bagdadi</a:t>
            </a:r>
            <a:r>
              <a:rPr lang="en-US" sz="1300" dirty="0">
                <a:latin typeface="Times New Roman" panose="02020603050405020304" pitchFamily="18" charset="0"/>
                <a:ea typeface="Calibri" panose="020F0502020204030204" pitchFamily="34" charset="0"/>
                <a:cs typeface="Times New Roman" panose="02020603050405020304" pitchFamily="18" charset="0"/>
              </a:rPr>
              <a:t>, A. (2023) ‘Corporate social responsibility practices within the scope of sustainable tourism: A research at Accor Hotels’, </a:t>
            </a:r>
            <a:r>
              <a:rPr lang="en-US" sz="1300" i="1" dirty="0" err="1">
                <a:latin typeface="Times New Roman" panose="02020603050405020304" pitchFamily="18" charset="0"/>
                <a:ea typeface="Calibri" panose="020F0502020204030204" pitchFamily="34" charset="0"/>
                <a:cs typeface="Times New Roman" panose="02020603050405020304" pitchFamily="18" charset="0"/>
              </a:rPr>
              <a:t>Prosperitas</a:t>
            </a:r>
            <a:r>
              <a:rPr lang="en-US" sz="1300" dirty="0">
                <a:latin typeface="Times New Roman" panose="02020603050405020304" pitchFamily="18" charset="0"/>
                <a:ea typeface="Calibri" panose="020F0502020204030204" pitchFamily="34" charset="0"/>
                <a:cs typeface="Times New Roman" panose="02020603050405020304" pitchFamily="18" charset="0"/>
              </a:rPr>
              <a:t>, 10(1), pp. 1–10.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https://publikaciotar.uni-bge.hu/id/eprint/1913/</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30 January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Bennett, P. (2023) ‘Survey of travelers finds 76% want more sustainable options’, </a:t>
            </a:r>
            <a:r>
              <a:rPr lang="en-US" sz="1300" i="1" dirty="0">
                <a:latin typeface="Times New Roman" panose="02020603050405020304" pitchFamily="18" charset="0"/>
                <a:ea typeface="Calibri" panose="020F0502020204030204" pitchFamily="34" charset="0"/>
                <a:cs typeface="Times New Roman" panose="02020603050405020304" pitchFamily="18" charset="0"/>
              </a:rPr>
              <a:t>World Economic Forum</a:t>
            </a:r>
            <a:r>
              <a:rPr lang="en-US" sz="1300" dirty="0">
                <a:latin typeface="Times New Roman" panose="02020603050405020304" pitchFamily="18" charset="0"/>
                <a:ea typeface="Calibri" panose="020F0502020204030204" pitchFamily="34" charset="0"/>
                <a:cs typeface="Times New Roman" panose="02020603050405020304" pitchFamily="18" charset="0"/>
              </a:rPr>
              <a:t>, 20 April.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https://www.weforum.org/stories/2023/04/survey-of-travelers-finds-76-want-more-sustainable-options/</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31 January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British Tourist Authority (2024) </a:t>
            </a:r>
            <a:r>
              <a:rPr lang="en-US" sz="1300" i="1" dirty="0">
                <a:latin typeface="Times New Roman" panose="02020603050405020304" pitchFamily="18" charset="0"/>
                <a:ea typeface="Calibri" panose="020F0502020204030204" pitchFamily="34" charset="0"/>
                <a:cs typeface="Times New Roman" panose="02020603050405020304" pitchFamily="18" charset="0"/>
              </a:rPr>
              <a:t>Annual report and accounts 2023-24</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https://assets.publishing.service.gov.uk/media/67064e34e84ae1fd8592f034/E03131761_BTA_ARA_2023-24_Accessible_v2.pdf</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2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BusinessWaste.co.uk (2020) ‘Britain’s hospitality sector generates 920K tones of food waste annually’.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https://www.businesswaste.co.uk/news/britains-hospitality-sector-generates-920k-tonnes-of-food-waste-annually/</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4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Cooper, C. and Hall, M. (2019) </a:t>
            </a:r>
            <a:r>
              <a:rPr lang="en-US" sz="1300" i="1" dirty="0">
                <a:latin typeface="Times New Roman" panose="02020603050405020304" pitchFamily="18" charset="0"/>
                <a:ea typeface="Calibri" panose="020F0502020204030204" pitchFamily="34" charset="0"/>
                <a:cs typeface="Times New Roman" panose="02020603050405020304" pitchFamily="18" charset="0"/>
              </a:rPr>
              <a:t>Contemporary tourism: An international approach</a:t>
            </a:r>
            <a:r>
              <a:rPr lang="en-US" sz="1300" dirty="0">
                <a:latin typeface="Times New Roman" panose="02020603050405020304" pitchFamily="18" charset="0"/>
                <a:ea typeface="Calibri" panose="020F0502020204030204" pitchFamily="34" charset="0"/>
                <a:cs typeface="Times New Roman" panose="02020603050405020304" pitchFamily="18" charset="0"/>
              </a:rPr>
              <a:t>. 4th </a:t>
            </a:r>
            <a:r>
              <a:rPr lang="en-US" sz="1300" dirty="0" err="1">
                <a:latin typeface="Times New Roman" panose="02020603050405020304" pitchFamily="18" charset="0"/>
                <a:ea typeface="Calibri" panose="020F0502020204030204" pitchFamily="34" charset="0"/>
                <a:cs typeface="Times New Roman" panose="02020603050405020304" pitchFamily="18" charset="0"/>
              </a:rPr>
              <a:t>edn</a:t>
            </a:r>
            <a:r>
              <a:rPr lang="en-US" sz="1300" dirty="0">
                <a:latin typeface="Times New Roman" panose="02020603050405020304" pitchFamily="18" charset="0"/>
                <a:ea typeface="Calibri" panose="020F0502020204030204" pitchFamily="34" charset="0"/>
                <a:cs typeface="Times New Roman" panose="02020603050405020304" pitchFamily="18" charset="0"/>
              </a:rPr>
              <a:t>. </a:t>
            </a:r>
            <a:r>
              <a:rPr lang="en-US" sz="1300" dirty="0" err="1">
                <a:latin typeface="Times New Roman" panose="02020603050405020304" pitchFamily="18" charset="0"/>
                <a:ea typeface="Calibri" panose="020F0502020204030204" pitchFamily="34" charset="0"/>
                <a:cs typeface="Times New Roman" panose="02020603050405020304" pitchFamily="18" charset="0"/>
              </a:rPr>
              <a:t>Goodfellow</a:t>
            </a:r>
            <a:r>
              <a:rPr lang="en-US" sz="1300" dirty="0">
                <a:latin typeface="Times New Roman" panose="02020603050405020304" pitchFamily="18" charset="0"/>
                <a:ea typeface="Calibri" panose="020F0502020204030204" pitchFamily="34" charset="0"/>
                <a:cs typeface="Times New Roman" panose="02020603050405020304" pitchFamily="18" charset="0"/>
              </a:rPr>
              <a:t> Publishers.</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Deloitte (2023) ‘Sustainable buildings: Designing, building, and operating to help create a greener future’.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https://www2.deloitte.com/content/dam/Deloitte/us/Documents/energy-resources/us-eri-delivering-sustainable-construction.pdf</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6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Ford, R.C.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Sturman</a:t>
            </a:r>
            <a:r>
              <a:rPr lang="en-US" sz="1300" dirty="0">
                <a:latin typeface="Times New Roman" panose="02020603050405020304" pitchFamily="18" charset="0"/>
                <a:ea typeface="Calibri" panose="020F0502020204030204" pitchFamily="34" charset="0"/>
                <a:cs typeface="Times New Roman" panose="02020603050405020304" pitchFamily="18" charset="0"/>
              </a:rPr>
              <a:t>, M.C. (2019) </a:t>
            </a:r>
            <a:r>
              <a:rPr lang="en-US" sz="1300" i="1" dirty="0">
                <a:latin typeface="Times New Roman" panose="02020603050405020304" pitchFamily="18" charset="0"/>
                <a:ea typeface="Calibri" panose="020F0502020204030204" pitchFamily="34" charset="0"/>
                <a:cs typeface="Times New Roman" panose="02020603050405020304" pitchFamily="18" charset="0"/>
              </a:rPr>
              <a:t>Managing hospitality organizations: Achieving excellence in the guest experience</a:t>
            </a:r>
            <a:r>
              <a:rPr lang="en-US" sz="1300" dirty="0">
                <a:latin typeface="Times New Roman" panose="02020603050405020304" pitchFamily="18" charset="0"/>
                <a:ea typeface="Calibri" panose="020F0502020204030204" pitchFamily="34" charset="0"/>
                <a:cs typeface="Times New Roman" panose="02020603050405020304" pitchFamily="18" charset="0"/>
              </a:rPr>
              <a:t>. 2nd edition. SAGE Publications.</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err="1">
                <a:latin typeface="Times New Roman" panose="02020603050405020304" pitchFamily="18" charset="0"/>
                <a:ea typeface="Calibri" panose="020F0502020204030204" pitchFamily="34" charset="0"/>
                <a:cs typeface="Times New Roman" panose="02020603050405020304" pitchFamily="18" charset="0"/>
              </a:rPr>
              <a:t>Karatepe</a:t>
            </a:r>
            <a:r>
              <a:rPr lang="en-US" sz="1300" dirty="0">
                <a:latin typeface="Times New Roman" panose="02020603050405020304" pitchFamily="18" charset="0"/>
                <a:ea typeface="Calibri" panose="020F0502020204030204" pitchFamily="34" charset="0"/>
                <a:cs typeface="Times New Roman" panose="02020603050405020304" pitchFamily="18" charset="0"/>
              </a:rPr>
              <a:t>, O.M., Hsieh, H.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Aboramadan</a:t>
            </a:r>
            <a:r>
              <a:rPr lang="en-US" sz="1300" dirty="0">
                <a:latin typeface="Times New Roman" panose="02020603050405020304" pitchFamily="18" charset="0"/>
                <a:ea typeface="Calibri" panose="020F0502020204030204" pitchFamily="34" charset="0"/>
                <a:cs typeface="Times New Roman" panose="02020603050405020304" pitchFamily="18" charset="0"/>
              </a:rPr>
              <a:t>, M. (2022) ‘The effects of green human resource management and perceived organizational support for the environment on green and non-green hotel employee outcomes’, </a:t>
            </a:r>
            <a:r>
              <a:rPr lang="en-US" sz="1300" i="1" dirty="0">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300" dirty="0">
                <a:latin typeface="Times New Roman" panose="02020603050405020304" pitchFamily="18" charset="0"/>
                <a:ea typeface="Calibri" panose="020F0502020204030204" pitchFamily="34" charset="0"/>
                <a:cs typeface="Times New Roman" panose="02020603050405020304" pitchFamily="18" charset="0"/>
              </a:rPr>
              <a:t>, 103, p. 103202.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rPr>
              <a:t>https://www.sciencedirect.com/science/article/abs/pii/S0278431922000640</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4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Millennium Hotels and Resorts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The Lowry Hotel</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rPr>
              <a:t>https://www.millenniumhotels.com/en/manchester/the-lowry-hotel</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30 January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Nu, Y., </a:t>
            </a:r>
            <a:r>
              <a:rPr lang="en-US" sz="1300" dirty="0" err="1">
                <a:latin typeface="Times New Roman" panose="02020603050405020304" pitchFamily="18" charset="0"/>
                <a:ea typeface="Calibri" panose="020F0502020204030204" pitchFamily="34" charset="0"/>
                <a:cs typeface="Times New Roman" panose="02020603050405020304" pitchFamily="18" charset="0"/>
              </a:rPr>
              <a:t>Belavina</a:t>
            </a:r>
            <a:r>
              <a:rPr lang="en-US" sz="1300" dirty="0">
                <a:latin typeface="Times New Roman" panose="02020603050405020304" pitchFamily="18" charset="0"/>
                <a:ea typeface="Calibri" panose="020F0502020204030204" pitchFamily="34" charset="0"/>
                <a:cs typeface="Times New Roman" panose="02020603050405020304" pitchFamily="18" charset="0"/>
              </a:rPr>
              <a:t>, E.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Girotra</a:t>
            </a:r>
            <a:r>
              <a:rPr lang="en-US" sz="1300" dirty="0">
                <a:latin typeface="Times New Roman" panose="02020603050405020304" pitchFamily="18" charset="0"/>
                <a:ea typeface="Calibri" panose="020F0502020204030204" pitchFamily="34" charset="0"/>
                <a:cs typeface="Times New Roman" panose="02020603050405020304" pitchFamily="18" charset="0"/>
              </a:rPr>
              <a:t>, K. (2024) ‘Using artificial intelligence to reduce food waste’, </a:t>
            </a:r>
            <a:r>
              <a:rPr lang="en-US" sz="1300" i="1" dirty="0">
                <a:latin typeface="Times New Roman" panose="02020603050405020304" pitchFamily="18" charset="0"/>
                <a:ea typeface="Calibri" panose="020F0502020204030204" pitchFamily="34" charset="0"/>
                <a:cs typeface="Times New Roman" panose="02020603050405020304" pitchFamily="18" charset="0"/>
              </a:rPr>
              <a:t>SSRN 4826777</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rPr>
              <a:t>https://papers.ssrn.com/sol3/papers.cfm?abstract_id=4826777</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31 January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Premier Inn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Force for good</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2"/>
              </a:rPr>
              <a:t>https://www.premierinn.com/gb/en/why/force-for-good.html</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2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err="1">
                <a:latin typeface="Times New Roman" panose="02020603050405020304" pitchFamily="18" charset="0"/>
                <a:ea typeface="Calibri" panose="020F0502020204030204" pitchFamily="34" charset="0"/>
                <a:cs typeface="Times New Roman" panose="02020603050405020304" pitchFamily="18" charset="0"/>
              </a:rPr>
              <a:t>Shahzad</a:t>
            </a:r>
            <a:r>
              <a:rPr lang="en-US" sz="1300" dirty="0">
                <a:latin typeface="Times New Roman" panose="02020603050405020304" pitchFamily="18" charset="0"/>
                <a:ea typeface="Calibri" panose="020F0502020204030204" pitchFamily="34" charset="0"/>
                <a:cs typeface="Times New Roman" panose="02020603050405020304" pitchFamily="18" charset="0"/>
              </a:rPr>
              <a:t>, S., </a:t>
            </a:r>
            <a:r>
              <a:rPr lang="en-US" sz="1300" dirty="0" err="1">
                <a:latin typeface="Times New Roman" panose="02020603050405020304" pitchFamily="18" charset="0"/>
                <a:ea typeface="Calibri" panose="020F0502020204030204" pitchFamily="34" charset="0"/>
                <a:cs typeface="Times New Roman" panose="02020603050405020304" pitchFamily="18" charset="0"/>
              </a:rPr>
              <a:t>Faheem</a:t>
            </a:r>
            <a:r>
              <a:rPr lang="en-US" sz="1300" dirty="0">
                <a:latin typeface="Times New Roman" panose="02020603050405020304" pitchFamily="18" charset="0"/>
                <a:ea typeface="Calibri" panose="020F0502020204030204" pitchFamily="34" charset="0"/>
                <a:cs typeface="Times New Roman" panose="02020603050405020304" pitchFamily="18" charset="0"/>
              </a:rPr>
              <a:t>, M., </a:t>
            </a:r>
            <a:r>
              <a:rPr lang="en-US" sz="1300" dirty="0" err="1">
                <a:latin typeface="Times New Roman" panose="02020603050405020304" pitchFamily="18" charset="0"/>
                <a:ea typeface="Calibri" panose="020F0502020204030204" pitchFamily="34" charset="0"/>
                <a:cs typeface="Times New Roman" panose="02020603050405020304" pitchFamily="18" charset="0"/>
              </a:rPr>
              <a:t>Muqeet</a:t>
            </a:r>
            <a:r>
              <a:rPr lang="en-US" sz="1300" dirty="0">
                <a:latin typeface="Times New Roman" panose="02020603050405020304" pitchFamily="18" charset="0"/>
                <a:ea typeface="Calibri" panose="020F0502020204030204" pitchFamily="34" charset="0"/>
                <a:cs typeface="Times New Roman" panose="02020603050405020304" pitchFamily="18" charset="0"/>
              </a:rPr>
              <a:t>, H.A.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Waseem</a:t>
            </a:r>
            <a:r>
              <a:rPr lang="en-US" sz="1300" dirty="0">
                <a:latin typeface="Times New Roman" panose="02020603050405020304" pitchFamily="18" charset="0"/>
                <a:ea typeface="Calibri" panose="020F0502020204030204" pitchFamily="34" charset="0"/>
                <a:cs typeface="Times New Roman" panose="02020603050405020304" pitchFamily="18" charset="0"/>
              </a:rPr>
              <a:t>, M. (2024) ‘Charting the UK's path to net zero emissions by 2050: Challenges, strategies, and future directions’, </a:t>
            </a:r>
            <a:r>
              <a:rPr lang="en-US" sz="1300" i="1" dirty="0">
                <a:latin typeface="Times New Roman" panose="02020603050405020304" pitchFamily="18" charset="0"/>
                <a:ea typeface="Calibri" panose="020F0502020204030204" pitchFamily="34" charset="0"/>
                <a:cs typeface="Times New Roman" panose="02020603050405020304" pitchFamily="18" charset="0"/>
              </a:rPr>
              <a:t>IET Smart Grid</a:t>
            </a:r>
            <a:r>
              <a:rPr lang="en-US" sz="1300" dirty="0">
                <a:latin typeface="Times New Roman" panose="02020603050405020304" pitchFamily="18" charset="0"/>
                <a:ea typeface="Calibri" panose="020F0502020204030204" pitchFamily="34" charset="0"/>
                <a:cs typeface="Times New Roman" panose="02020603050405020304" pitchFamily="18" charset="0"/>
              </a:rPr>
              <a:t>, 7(6), pp. 716–736.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3"/>
              </a:rPr>
              <a:t>https://ietresearch.onlinelibrary.wiley.com/doi/full/10.1049/stg2.12185</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4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Sharma, M., Singh, A.K. and </a:t>
            </a:r>
            <a:r>
              <a:rPr lang="en-US" sz="1300" dirty="0" err="1">
                <a:latin typeface="Times New Roman" panose="02020603050405020304" pitchFamily="18" charset="0"/>
                <a:ea typeface="Calibri" panose="020F0502020204030204" pitchFamily="34" charset="0"/>
                <a:cs typeface="Times New Roman" panose="02020603050405020304" pitchFamily="18" charset="0"/>
              </a:rPr>
              <a:t>Tyagi</a:t>
            </a:r>
            <a:r>
              <a:rPr lang="en-US" sz="1300" dirty="0">
                <a:latin typeface="Times New Roman" panose="02020603050405020304" pitchFamily="18" charset="0"/>
                <a:ea typeface="Calibri" panose="020F0502020204030204" pitchFamily="34" charset="0"/>
                <a:cs typeface="Times New Roman" panose="02020603050405020304" pitchFamily="18" charset="0"/>
              </a:rPr>
              <a:t>, P. (</a:t>
            </a:r>
            <a:r>
              <a:rPr lang="en-US" sz="1300" dirty="0" err="1">
                <a:latin typeface="Times New Roman" panose="02020603050405020304" pitchFamily="18" charset="0"/>
                <a:ea typeface="Calibri" panose="020F0502020204030204" pitchFamily="34" charset="0"/>
                <a:cs typeface="Times New Roman" panose="02020603050405020304" pitchFamily="18" charset="0"/>
              </a:rPr>
              <a:t>eds</a:t>
            </a:r>
            <a:r>
              <a:rPr lang="en-US" sz="1300" dirty="0">
                <a:latin typeface="Times New Roman" panose="02020603050405020304" pitchFamily="18" charset="0"/>
                <a:ea typeface="Calibri" panose="020F0502020204030204" pitchFamily="34" charset="0"/>
                <a:cs typeface="Times New Roman" panose="02020603050405020304" pitchFamily="18" charset="0"/>
              </a:rPr>
              <a:t>) (2024) </a:t>
            </a:r>
            <a:r>
              <a:rPr lang="en-US" sz="1300" i="1" dirty="0">
                <a:latin typeface="Times New Roman" panose="02020603050405020304" pitchFamily="18" charset="0"/>
                <a:ea typeface="Calibri" panose="020F0502020204030204" pitchFamily="34" charset="0"/>
                <a:cs typeface="Times New Roman" panose="02020603050405020304" pitchFamily="18" charset="0"/>
              </a:rPr>
              <a:t>Proceedings of the International Conference on Innovation and Regenerative Trends in Tourism and Hospitality Industry (IRTTHI 2024)</a:t>
            </a:r>
            <a:r>
              <a:rPr lang="en-US" sz="1300" dirty="0">
                <a:latin typeface="Times New Roman" panose="02020603050405020304" pitchFamily="18" charset="0"/>
                <a:ea typeface="Calibri" panose="020F0502020204030204" pitchFamily="34" charset="0"/>
                <a:cs typeface="Times New Roman" panose="02020603050405020304" pitchFamily="18" charset="0"/>
              </a:rPr>
              <a:t>. Atlantis Press.</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Sustainable Hospitality Alliance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Water stewardship</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4"/>
              </a:rPr>
              <a:t>https://sustainablehospitalityalliance.org/our-work/water-stewardship/</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8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UK Green Building Council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Trends in sustainable solutions in the built environment 2023</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5"/>
              </a:rPr>
              <a:t>https://ukgbc.org/solutions/trends-in-solutions-2023/</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2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UK Hospitality (2023) </a:t>
            </a:r>
            <a:r>
              <a:rPr lang="en-US" sz="1300" i="1" dirty="0">
                <a:latin typeface="Times New Roman" panose="02020603050405020304" pitchFamily="18" charset="0"/>
                <a:ea typeface="Calibri" panose="020F0502020204030204" pitchFamily="34" charset="0"/>
                <a:cs typeface="Times New Roman" panose="02020603050405020304" pitchFamily="18" charset="0"/>
              </a:rPr>
              <a:t>Environmental sustainability seminar 2023</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6"/>
              </a:rPr>
              <a:t>https://ukhospitality.org.uk/wp-content/uploads/2023/10/UKH-ESS-2023.pdf</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4 February 2025).</a:t>
            </a:r>
            <a:endParaRPr lang="en-GB" sz="13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300" dirty="0">
                <a:latin typeface="Times New Roman" panose="02020603050405020304" pitchFamily="18" charset="0"/>
                <a:ea typeface="Calibri" panose="020F0502020204030204" pitchFamily="34" charset="0"/>
                <a:cs typeface="Times New Roman" panose="02020603050405020304" pitchFamily="18" charset="0"/>
              </a:rPr>
              <a:t>Whitbread PLC (2024) </a:t>
            </a:r>
            <a:r>
              <a:rPr lang="en-US" sz="1300" i="1" dirty="0">
                <a:latin typeface="Times New Roman" panose="02020603050405020304" pitchFamily="18" charset="0"/>
                <a:ea typeface="Calibri" panose="020F0502020204030204" pitchFamily="34" charset="0"/>
                <a:cs typeface="Times New Roman" panose="02020603050405020304" pitchFamily="18" charset="0"/>
              </a:rPr>
              <a:t>Environmental, social and governance report 2023/24</a:t>
            </a:r>
            <a:r>
              <a:rPr lang="en-US" sz="13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sz="13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7"/>
              </a:rPr>
              <a:t>https://cdn.whitbread.co.uk/media/2024/05/Whitbread-PLC-ESG-Report-2023.pdf</a:t>
            </a:r>
            <a:r>
              <a:rPr lang="en-US" sz="1300" dirty="0">
                <a:latin typeface="Times New Roman" panose="02020603050405020304" pitchFamily="18" charset="0"/>
                <a:ea typeface="Calibri" panose="020F0502020204030204" pitchFamily="34" charset="0"/>
                <a:cs typeface="Times New Roman" panose="02020603050405020304" pitchFamily="18" charset="0"/>
              </a:rPr>
              <a:t> (Accessed: 6 February 2025).</a:t>
            </a:r>
            <a:endParaRPr lang="en-GB" sz="13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27686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8CC"/>
        </a:solidFill>
        <a:effectLst/>
      </p:bgPr>
    </p:bg>
    <p:spTree>
      <p:nvGrpSpPr>
        <p:cNvPr id="1" name=""/>
        <p:cNvGrpSpPr/>
        <p:nvPr/>
      </p:nvGrpSpPr>
      <p:grpSpPr>
        <a:xfrm>
          <a:off x="0" y="0"/>
          <a:ext cx="0" cy="0"/>
          <a:chOff x="0" y="0"/>
          <a:chExt cx="0" cy="0"/>
        </a:xfrm>
      </p:grpSpPr>
      <p:sp>
        <p:nvSpPr>
          <p:cNvPr id="2" name="Freeform 2"/>
          <p:cNvSpPr/>
          <p:nvPr/>
        </p:nvSpPr>
        <p:spPr>
          <a:xfrm>
            <a:off x="-4584420" y="3017982"/>
            <a:ext cx="10681218" cy="8564395"/>
          </a:xfrm>
          <a:custGeom>
            <a:avLst/>
            <a:gdLst/>
            <a:ahLst/>
            <a:cxnLst/>
            <a:rect l="l" t="t" r="r" b="b"/>
            <a:pathLst>
              <a:path w="10681218" h="8564395">
                <a:moveTo>
                  <a:pt x="0" y="0"/>
                </a:moveTo>
                <a:lnTo>
                  <a:pt x="10681219" y="0"/>
                </a:lnTo>
                <a:lnTo>
                  <a:pt x="10681219" y="8564395"/>
                </a:lnTo>
                <a:lnTo>
                  <a:pt x="0" y="85643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1918691" y="1584842"/>
            <a:ext cx="10681218" cy="8564395"/>
          </a:xfrm>
          <a:custGeom>
            <a:avLst/>
            <a:gdLst/>
            <a:ahLst/>
            <a:cxnLst/>
            <a:rect l="l" t="t" r="r" b="b"/>
            <a:pathLst>
              <a:path w="10681218" h="8564395">
                <a:moveTo>
                  <a:pt x="0" y="0"/>
                </a:moveTo>
                <a:lnTo>
                  <a:pt x="10681218" y="0"/>
                </a:lnTo>
                <a:lnTo>
                  <a:pt x="10681218" y="8564395"/>
                </a:lnTo>
                <a:lnTo>
                  <a:pt x="0" y="85643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357403" y="4030286"/>
            <a:ext cx="12870024" cy="3059648"/>
          </a:xfrm>
          <a:prstGeom prst="rect">
            <a:avLst/>
          </a:prstGeom>
        </p:spPr>
        <p:txBody>
          <a:bodyPr lIns="0" tIns="0" rIns="0" bIns="0" rtlCol="0" anchor="t">
            <a:spAutoFit/>
          </a:bodyPr>
          <a:lstStyle/>
          <a:p>
            <a:pPr algn="ctr">
              <a:lnSpc>
                <a:spcPts val="23466"/>
              </a:lnSpc>
              <a:spcBef>
                <a:spcPct val="0"/>
              </a:spcBef>
            </a:pPr>
            <a:r>
              <a:rPr lang="en-US" sz="22138">
                <a:solidFill>
                  <a:srgbClr val="44333F"/>
                </a:solidFill>
                <a:latin typeface="Anton"/>
                <a:ea typeface="Anton"/>
                <a:cs typeface="Anton"/>
                <a:sym typeface="Anton"/>
              </a:rPr>
              <a:t>THANK YOU!</a:t>
            </a:r>
          </a:p>
        </p:txBody>
      </p:sp>
      <p:sp>
        <p:nvSpPr>
          <p:cNvPr id="6" name="Freeform 6"/>
          <p:cNvSpPr/>
          <p:nvPr/>
        </p:nvSpPr>
        <p:spPr>
          <a:xfrm>
            <a:off x="7712042" y="718662"/>
            <a:ext cx="2312381" cy="2694512"/>
          </a:xfrm>
          <a:custGeom>
            <a:avLst/>
            <a:gdLst/>
            <a:ahLst/>
            <a:cxnLst/>
            <a:rect l="l" t="t" r="r" b="b"/>
            <a:pathLst>
              <a:path w="2312381" h="2694512">
                <a:moveTo>
                  <a:pt x="0" y="0"/>
                </a:moveTo>
                <a:lnTo>
                  <a:pt x="2312382" y="0"/>
                </a:lnTo>
                <a:lnTo>
                  <a:pt x="2312382" y="2694512"/>
                </a:lnTo>
                <a:lnTo>
                  <a:pt x="0" y="26945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3295</Words>
  <Application>Microsoft Office PowerPoint</Application>
  <PresentationFormat>Custom</PresentationFormat>
  <Paragraphs>147</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Montserrat Semi-Bold</vt:lpstr>
      <vt:lpstr>Times New Roman</vt:lpstr>
      <vt:lpstr>Arial</vt:lpstr>
      <vt:lpstr>Calibri</vt:lpstr>
      <vt:lpstr>Anton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Illustration Environmental Sustainability Presentation</dc:title>
  <dcterms:created xsi:type="dcterms:W3CDTF">2006-08-16T00:00:00Z</dcterms:created>
  <dcterms:modified xsi:type="dcterms:W3CDTF">2025-02-24T11:17:51Z</dcterms:modified>
  <dc:identifier>DAGfEf1_3Vw</dc:identifier>
</cp:coreProperties>
</file>