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3" r:id="rId8"/>
    <p:sldId id="262"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364" autoAdjust="0"/>
  </p:normalViewPr>
  <p:slideViewPr>
    <p:cSldViewPr snapToGrid="0">
      <p:cViewPr varScale="1">
        <p:scale>
          <a:sx n="40" d="100"/>
          <a:sy n="40" d="100"/>
        </p:scale>
        <p:origin x="72" y="61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FF92DD-884E-4BBB-80D0-5064CBF877B1}" type="datetimeFigureOut">
              <a:rPr lang="en-GB" smtClean="0"/>
              <a:t>08/11/2022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3BFB60-DA61-4998-B7F7-4C9A1C7DEADD}" type="slidenum">
              <a:rPr lang="en-GB" smtClean="0"/>
              <a:t>‹#›</a:t>
            </a:fld>
            <a:endParaRPr lang="en-GB"/>
          </a:p>
        </p:txBody>
      </p:sp>
    </p:spTree>
    <p:extLst>
      <p:ext uri="{BB962C8B-B14F-4D97-AF65-F5344CB8AC3E}">
        <p14:creationId xmlns:p14="http://schemas.microsoft.com/office/powerpoint/2010/main" val="1830730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Further, the study will describe the digital resources and the software used and the five classes undertook will describe. </a:t>
            </a:r>
          </a:p>
          <a:p>
            <a:endParaRPr lang="en-GB" dirty="0"/>
          </a:p>
        </p:txBody>
      </p:sp>
      <p:sp>
        <p:nvSpPr>
          <p:cNvPr id="4" name="Slide Number Placeholder 3"/>
          <p:cNvSpPr>
            <a:spLocks noGrp="1"/>
          </p:cNvSpPr>
          <p:nvPr>
            <p:ph type="sldNum" sz="quarter" idx="10"/>
          </p:nvPr>
        </p:nvSpPr>
        <p:spPr/>
        <p:txBody>
          <a:bodyPr/>
          <a:lstStyle/>
          <a:p>
            <a:fld id="{3C3BFB60-DA61-4998-B7F7-4C9A1C7DEADD}" type="slidenum">
              <a:rPr lang="en-GB" smtClean="0"/>
              <a:t>3</a:t>
            </a:fld>
            <a:endParaRPr lang="en-GB"/>
          </a:p>
        </p:txBody>
      </p:sp>
    </p:spTree>
    <p:extLst>
      <p:ext uri="{BB962C8B-B14F-4D97-AF65-F5344CB8AC3E}">
        <p14:creationId xmlns:p14="http://schemas.microsoft.com/office/powerpoint/2010/main" val="36091863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Through the experiencing the IT, it helps me in developing my digital skills. I have not much adequate IT skills at the beginning of the module but after the studying in depth about the IT and using the digital resource and the software there was developed of the IT experience. I have experienced some digital skill such as the use of the BIM model in the construction industry. It has been identified by me that through using the model the engineers, constructors can visualise the work at each stage. There was enhanced in my working through experiencing in IT field.</a:t>
            </a:r>
          </a:p>
          <a:p>
            <a:endParaRPr lang="en-GB" dirty="0"/>
          </a:p>
        </p:txBody>
      </p:sp>
      <p:sp>
        <p:nvSpPr>
          <p:cNvPr id="4" name="Slide Number Placeholder 3"/>
          <p:cNvSpPr>
            <a:spLocks noGrp="1"/>
          </p:cNvSpPr>
          <p:nvPr>
            <p:ph type="sldNum" sz="quarter" idx="10"/>
          </p:nvPr>
        </p:nvSpPr>
        <p:spPr/>
        <p:txBody>
          <a:bodyPr/>
          <a:lstStyle/>
          <a:p>
            <a:fld id="{3C3BFB60-DA61-4998-B7F7-4C9A1C7DEADD}" type="slidenum">
              <a:rPr lang="en-GB" smtClean="0"/>
              <a:t>4</a:t>
            </a:fld>
            <a:endParaRPr lang="en-GB"/>
          </a:p>
        </p:txBody>
      </p:sp>
    </p:spTree>
    <p:extLst>
      <p:ext uri="{BB962C8B-B14F-4D97-AF65-F5344CB8AC3E}">
        <p14:creationId xmlns:p14="http://schemas.microsoft.com/office/powerpoint/2010/main" val="1101497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A variety of procedures and techniques, in the building and the design process the cost effectiveness, safety and the high level of efficiency has been achieved through the help of it.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In the three dimensional environment the building models were viewed, created and edited by the users through the enabled BIM design software as established by the Revit. On the market the most popular BIM software program which was used by me is BIM. Worldwide the professionals, engineers, construction architects use the software. It has been identified by me that using of the BIM software helps the architects to predict the hazards of the potential construction and to adjust the design the prevention of the hazards. In the workflow at every stage the teams were lead safely by the contractors. To pass on site evaluations and to meet safety regulation the process is also documented by the contractors.</a:t>
            </a:r>
          </a:p>
          <a:p>
            <a:endParaRPr lang="en-GB" dirty="0"/>
          </a:p>
        </p:txBody>
      </p:sp>
      <p:sp>
        <p:nvSpPr>
          <p:cNvPr id="4" name="Slide Number Placeholder 3"/>
          <p:cNvSpPr>
            <a:spLocks noGrp="1"/>
          </p:cNvSpPr>
          <p:nvPr>
            <p:ph type="sldNum" sz="quarter" idx="10"/>
          </p:nvPr>
        </p:nvSpPr>
        <p:spPr/>
        <p:txBody>
          <a:bodyPr/>
          <a:lstStyle/>
          <a:p>
            <a:fld id="{3C3BFB60-DA61-4998-B7F7-4C9A1C7DEADD}" type="slidenum">
              <a:rPr lang="en-GB" smtClean="0"/>
              <a:t>5</a:t>
            </a:fld>
            <a:endParaRPr lang="en-GB"/>
          </a:p>
        </p:txBody>
      </p:sp>
    </p:spTree>
    <p:extLst>
      <p:ext uri="{BB962C8B-B14F-4D97-AF65-F5344CB8AC3E}">
        <p14:creationId xmlns:p14="http://schemas.microsoft.com/office/powerpoint/2010/main" val="11016647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For example, the interactive story, planning sheet and a resume.</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For the ISTE Seal of Alignment awarded the recognition has been earned by the Applied digital skill curriculum. Students digital age skills has been enhanced through the standard aligned learning and the high quality curriculum provides. There are the essential digital skills are transacting, communicating, handing information and using devices, responsible online and being safe and editing and creating. Through the help of the digital tools I was able to collaborate and connect with each other and anywhere. Applying of the digital skills also helps in the enhancing the communication in the workplace. It also helps me to avoid the online scams through understanding the digital skills. Developing of the digital skills helps to develop brainstorm ideas in a group. </a:t>
            </a:r>
          </a:p>
          <a:p>
            <a:endParaRPr lang="en-GB" dirty="0"/>
          </a:p>
        </p:txBody>
      </p:sp>
      <p:sp>
        <p:nvSpPr>
          <p:cNvPr id="4" name="Slide Number Placeholder 3"/>
          <p:cNvSpPr>
            <a:spLocks noGrp="1"/>
          </p:cNvSpPr>
          <p:nvPr>
            <p:ph type="sldNum" sz="quarter" idx="10"/>
          </p:nvPr>
        </p:nvSpPr>
        <p:spPr/>
        <p:txBody>
          <a:bodyPr/>
          <a:lstStyle/>
          <a:p>
            <a:fld id="{3C3BFB60-DA61-4998-B7F7-4C9A1C7DEADD}" type="slidenum">
              <a:rPr lang="en-GB" smtClean="0"/>
              <a:t>6</a:t>
            </a:fld>
            <a:endParaRPr lang="en-GB"/>
          </a:p>
        </p:txBody>
      </p:sp>
    </p:spTree>
    <p:extLst>
      <p:ext uri="{BB962C8B-B14F-4D97-AF65-F5344CB8AC3E}">
        <p14:creationId xmlns:p14="http://schemas.microsoft.com/office/powerpoint/2010/main" val="282661593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11/8/2022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11/8/2022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79484" y="1755017"/>
            <a:ext cx="6815669" cy="1515533"/>
          </a:xfrm>
        </p:spPr>
        <p:txBody>
          <a:bodyPr/>
          <a:lstStyle/>
          <a:p>
            <a:r>
              <a:rPr lang="en-US" sz="3600" dirty="0">
                <a:latin typeface="Times New Roman" panose="02020603050405020304" pitchFamily="18" charset="0"/>
                <a:cs typeface="Times New Roman" panose="02020603050405020304" pitchFamily="18" charset="0"/>
              </a:rPr>
              <a:t>Cert HE Construction </a:t>
            </a:r>
            <a:r>
              <a:rPr lang="en-US" sz="3600" dirty="0" smtClean="0">
                <a:latin typeface="Times New Roman" panose="02020603050405020304" pitchFamily="18" charset="0"/>
                <a:cs typeface="Times New Roman" panose="02020603050405020304" pitchFamily="18" charset="0"/>
              </a:rPr>
              <a:t>Digital Computing </a:t>
            </a:r>
            <a:r>
              <a:rPr lang="en-US" sz="3600" dirty="0">
                <a:latin typeface="Times New Roman" panose="02020603050405020304" pitchFamily="18" charset="0"/>
                <a:cs typeface="Times New Roman" panose="02020603050405020304" pitchFamily="18" charset="0"/>
              </a:rPr>
              <a:t>&amp; Engineering</a:t>
            </a:r>
            <a:endParaRPr lang="en-GB" sz="3600" dirty="0">
              <a:latin typeface="Times New Roman" panose="02020603050405020304" pitchFamily="18" charset="0"/>
              <a:cs typeface="Times New Roman" panose="02020603050405020304" pitchFamily="18" charset="0"/>
            </a:endParaRPr>
          </a:p>
        </p:txBody>
      </p:sp>
      <p:pic>
        <p:nvPicPr>
          <p:cNvPr id="3074" name="Picture 2" descr="Cyber-Security-Certification-Course-Computer-Science-Certification-Courses.jpg (768×43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42089" y="3629253"/>
            <a:ext cx="2950482" cy="16596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0648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Table of </a:t>
            </a:r>
            <a:r>
              <a:rPr lang="en-GB" sz="3600" b="1" dirty="0" smtClean="0"/>
              <a:t>Contents</a:t>
            </a:r>
            <a:endParaRPr lang="en-GB" sz="3600" dirty="0"/>
          </a:p>
        </p:txBody>
      </p:sp>
      <p:sp>
        <p:nvSpPr>
          <p:cNvPr id="4" name="Rectangle 1"/>
          <p:cNvSpPr>
            <a:spLocks noGrp="1" noChangeArrowheads="1"/>
          </p:cNvSpPr>
          <p:nvPr>
            <p:ph idx="1"/>
          </p:nvPr>
        </p:nvSpPr>
        <p:spPr bwMode="auto">
          <a:xfrm>
            <a:off x="1219480" y="2599620"/>
            <a:ext cx="7571303" cy="3268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50000"/>
              </a:lnSpc>
              <a:spcBef>
                <a:spcPct val="0"/>
              </a:spcBef>
              <a:spcAft>
                <a:spcPct val="0"/>
              </a:spcAft>
              <a:buClrTx/>
              <a:buSzTx/>
              <a:buFontTx/>
              <a:buNone/>
              <a:tabLst>
                <a:tab pos="5937250" algn="r"/>
              </a:tabLst>
            </a:pPr>
            <a:r>
              <a:rPr kumimoji="0" lang="en-GB" altLang="en-US" sz="2000" b="0" i="0" u="none" strike="noStrike" cap="none" normalizeH="0" baseline="0" dirty="0" smtClean="0">
                <a:ln>
                  <a:noFill/>
                </a:ln>
                <a:solidFill>
                  <a:schemeClr val="tx1"/>
                </a:solidFill>
                <a:effectLst/>
                <a:latin typeface="+mj-lt"/>
                <a:ea typeface="Calibri" panose="020F0502020204030204" pitchFamily="34" charset="0"/>
                <a:cs typeface="Times New Roman" panose="02020603050405020304" pitchFamily="18" charset="0"/>
              </a:rPr>
              <a:t>INTRODUCTION	</a:t>
            </a:r>
            <a:endParaRPr kumimoji="0" lang="en-GB" altLang="en-US" sz="2000" b="0" i="0" u="none" strike="noStrike" cap="none" normalizeH="0" baseline="0" dirty="0" smtClean="0">
              <a:ln>
                <a:noFill/>
              </a:ln>
              <a:solidFill>
                <a:schemeClr val="tx1"/>
              </a:solidFill>
              <a:effectLst/>
              <a:latin typeface="+mj-lt"/>
            </a:endParaRPr>
          </a:p>
          <a:p>
            <a:pPr marL="0" marR="0" lvl="0" indent="0" algn="just" defTabSz="914400" rtl="0" eaLnBrk="0" fontAlgn="base" latinLnBrk="0" hangingPunct="0">
              <a:lnSpc>
                <a:spcPct val="150000"/>
              </a:lnSpc>
              <a:spcBef>
                <a:spcPct val="0"/>
              </a:spcBef>
              <a:spcAft>
                <a:spcPct val="0"/>
              </a:spcAft>
              <a:buClrTx/>
              <a:buSzTx/>
              <a:buFontTx/>
              <a:buNone/>
              <a:tabLst>
                <a:tab pos="5937250" algn="r"/>
              </a:tabLst>
            </a:pPr>
            <a:r>
              <a:rPr kumimoji="0" lang="en-GB" altLang="en-US" sz="2000" b="0" i="0" u="none" strike="noStrike" cap="none" normalizeH="0" baseline="0" dirty="0" smtClean="0">
                <a:ln>
                  <a:noFill/>
                </a:ln>
                <a:solidFill>
                  <a:schemeClr val="tx1"/>
                </a:solidFill>
                <a:effectLst/>
                <a:latin typeface="+mj-lt"/>
                <a:ea typeface="Calibri" panose="020F0502020204030204" pitchFamily="34" charset="0"/>
                <a:cs typeface="Times New Roman" panose="02020603050405020304" pitchFamily="18" charset="0"/>
              </a:rPr>
              <a:t>MAIN BODY</a:t>
            </a:r>
            <a:endParaRPr kumimoji="0" lang="en-GB" altLang="en-US" sz="2000" b="0" i="0" u="none" strike="noStrike" cap="none" normalizeH="0" baseline="0" dirty="0" smtClean="0">
              <a:ln>
                <a:noFill/>
              </a:ln>
              <a:solidFill>
                <a:schemeClr val="tx1"/>
              </a:solidFill>
              <a:effectLst/>
              <a:latin typeface="+mj-lt"/>
            </a:endParaRPr>
          </a:p>
          <a:p>
            <a:pPr marL="0" marR="0" lvl="0" indent="0" algn="just" defTabSz="914400" rtl="0" eaLnBrk="0" fontAlgn="base" latinLnBrk="0" hangingPunct="0">
              <a:lnSpc>
                <a:spcPct val="150000"/>
              </a:lnSpc>
              <a:spcBef>
                <a:spcPct val="0"/>
              </a:spcBef>
              <a:spcAft>
                <a:spcPct val="0"/>
              </a:spcAft>
              <a:buClrTx/>
              <a:buSzTx/>
              <a:buFontTx/>
              <a:buNone/>
              <a:tabLst>
                <a:tab pos="5937250" algn="r"/>
              </a:tabLst>
            </a:pPr>
            <a:r>
              <a:rPr kumimoji="0" lang="en-GB" altLang="en-US" sz="2000" b="0" i="0" u="none" strike="noStrike" cap="none" normalizeH="0" baseline="0" dirty="0" smtClean="0">
                <a:ln>
                  <a:noFill/>
                </a:ln>
                <a:solidFill>
                  <a:schemeClr val="tx1"/>
                </a:solidFill>
                <a:effectLst/>
                <a:latin typeface="+mj-lt"/>
                <a:ea typeface="Calibri" panose="020F0502020204030204" pitchFamily="34" charset="0"/>
                <a:cs typeface="Times New Roman" panose="02020603050405020304" pitchFamily="18" charset="0"/>
              </a:rPr>
              <a:t>At the Beginning of the Module the IT experience	</a:t>
            </a:r>
            <a:endParaRPr kumimoji="0" lang="en-GB" altLang="en-US" sz="2000" b="0" i="0" u="none" strike="noStrike" cap="none" normalizeH="0" baseline="0" dirty="0" smtClean="0">
              <a:ln>
                <a:noFill/>
              </a:ln>
              <a:solidFill>
                <a:schemeClr val="tx1"/>
              </a:solidFill>
              <a:effectLst/>
              <a:latin typeface="+mj-lt"/>
            </a:endParaRPr>
          </a:p>
          <a:p>
            <a:pPr marL="0" marR="0" lvl="0" indent="0" algn="just" defTabSz="914400" rtl="0" eaLnBrk="0" fontAlgn="base" latinLnBrk="0" hangingPunct="0">
              <a:lnSpc>
                <a:spcPct val="150000"/>
              </a:lnSpc>
              <a:spcBef>
                <a:spcPct val="0"/>
              </a:spcBef>
              <a:spcAft>
                <a:spcPct val="0"/>
              </a:spcAft>
              <a:buClrTx/>
              <a:buSzTx/>
              <a:buFontTx/>
              <a:buNone/>
              <a:tabLst>
                <a:tab pos="5937250" algn="r"/>
              </a:tabLst>
            </a:pPr>
            <a:r>
              <a:rPr kumimoji="0" lang="en-GB" altLang="en-US" sz="2000" b="0" i="0" u="none" strike="noStrike" cap="none" normalizeH="0" baseline="0" dirty="0" smtClean="0">
                <a:ln>
                  <a:noFill/>
                </a:ln>
                <a:solidFill>
                  <a:schemeClr val="tx1"/>
                </a:solidFill>
                <a:effectLst/>
                <a:latin typeface="+mj-lt"/>
                <a:ea typeface="Calibri" panose="020F0502020204030204" pitchFamily="34" charset="0"/>
                <a:cs typeface="Times New Roman" panose="02020603050405020304" pitchFamily="18" charset="0"/>
              </a:rPr>
              <a:t>Use of Software and Digital Resources by Professional	</a:t>
            </a:r>
            <a:endParaRPr kumimoji="0" lang="en-GB" altLang="en-US" sz="2000" b="0" i="0" u="none" strike="noStrike" cap="none" normalizeH="0" baseline="0" dirty="0" smtClean="0">
              <a:ln>
                <a:noFill/>
              </a:ln>
              <a:solidFill>
                <a:schemeClr val="tx1"/>
              </a:solidFill>
              <a:effectLst/>
              <a:latin typeface="+mj-lt"/>
            </a:endParaRPr>
          </a:p>
          <a:p>
            <a:pPr marL="0" marR="0" lvl="0" indent="0" algn="just" defTabSz="914400" rtl="0" eaLnBrk="0" fontAlgn="base" latinLnBrk="0" hangingPunct="0">
              <a:lnSpc>
                <a:spcPct val="150000"/>
              </a:lnSpc>
              <a:spcBef>
                <a:spcPct val="0"/>
              </a:spcBef>
              <a:spcAft>
                <a:spcPct val="0"/>
              </a:spcAft>
              <a:buClrTx/>
              <a:buSzTx/>
              <a:buFontTx/>
              <a:buNone/>
              <a:tabLst>
                <a:tab pos="5937250" algn="r"/>
              </a:tabLst>
            </a:pPr>
            <a:r>
              <a:rPr kumimoji="0" lang="en-GB" altLang="en-US" sz="2000" b="0" i="0" u="none" strike="noStrike" cap="none" normalizeH="0" baseline="0" dirty="0" smtClean="0">
                <a:ln>
                  <a:noFill/>
                </a:ln>
                <a:solidFill>
                  <a:schemeClr val="tx1"/>
                </a:solidFill>
                <a:effectLst/>
                <a:latin typeface="+mj-lt"/>
                <a:ea typeface="Calibri" panose="020F0502020204030204" pitchFamily="34" charset="0"/>
                <a:cs typeface="Times New Roman" panose="02020603050405020304" pitchFamily="18" charset="0"/>
              </a:rPr>
              <a:t>Undertook of Five Classes with Google via Applied Digital Skills	</a:t>
            </a:r>
            <a:endParaRPr kumimoji="0" lang="en-GB" altLang="en-US" sz="2000" b="0" i="0" u="none" strike="noStrike" cap="none" normalizeH="0" baseline="0" dirty="0" smtClean="0">
              <a:ln>
                <a:noFill/>
              </a:ln>
              <a:solidFill>
                <a:schemeClr val="tx1"/>
              </a:solidFill>
              <a:effectLst/>
              <a:latin typeface="+mj-lt"/>
            </a:endParaRPr>
          </a:p>
          <a:p>
            <a:pPr marL="0" marR="0" lvl="0" indent="0" algn="just" defTabSz="914400" rtl="0" eaLnBrk="0" fontAlgn="base" latinLnBrk="0" hangingPunct="0">
              <a:lnSpc>
                <a:spcPct val="150000"/>
              </a:lnSpc>
              <a:spcBef>
                <a:spcPct val="0"/>
              </a:spcBef>
              <a:spcAft>
                <a:spcPct val="0"/>
              </a:spcAft>
              <a:buClrTx/>
              <a:buSzTx/>
              <a:buFontTx/>
              <a:buNone/>
              <a:tabLst>
                <a:tab pos="5937250" algn="r"/>
              </a:tabLst>
            </a:pPr>
            <a:r>
              <a:rPr kumimoji="0" lang="en-GB" altLang="en-US" sz="2000" b="0" i="0" u="none" strike="noStrike" cap="none" normalizeH="0" baseline="0" dirty="0" smtClean="0">
                <a:ln>
                  <a:noFill/>
                </a:ln>
                <a:solidFill>
                  <a:schemeClr val="tx1"/>
                </a:solidFill>
                <a:effectLst/>
                <a:latin typeface="+mj-lt"/>
                <a:ea typeface="Calibri" panose="020F0502020204030204" pitchFamily="34" charset="0"/>
                <a:cs typeface="Times New Roman" panose="02020603050405020304" pitchFamily="18" charset="0"/>
              </a:rPr>
              <a:t>CONCLUSION	</a:t>
            </a:r>
          </a:p>
          <a:p>
            <a:pPr marL="0" marR="0" lvl="0" indent="0" algn="just" defTabSz="914400" rtl="0" eaLnBrk="0" fontAlgn="base" latinLnBrk="0" hangingPunct="0">
              <a:lnSpc>
                <a:spcPct val="150000"/>
              </a:lnSpc>
              <a:spcBef>
                <a:spcPct val="0"/>
              </a:spcBef>
              <a:spcAft>
                <a:spcPct val="0"/>
              </a:spcAft>
              <a:buClrTx/>
              <a:buSzTx/>
              <a:buFontTx/>
              <a:buNone/>
              <a:tabLst>
                <a:tab pos="5937250" algn="r"/>
              </a:tabLst>
            </a:pPr>
            <a:r>
              <a:rPr kumimoji="0" lang="en-GB" altLang="en-US" sz="2000" b="0" i="0" u="none" strike="noStrike" cap="none" normalizeH="0" baseline="0" dirty="0" smtClean="0">
                <a:ln>
                  <a:noFill/>
                </a:ln>
                <a:solidFill>
                  <a:schemeClr val="tx1"/>
                </a:solidFill>
                <a:effectLst/>
                <a:latin typeface="+mj-lt"/>
                <a:ea typeface="Calibri" panose="020F0502020204030204" pitchFamily="34" charset="0"/>
                <a:cs typeface="Times New Roman" panose="02020603050405020304" pitchFamily="18" charset="0"/>
              </a:rPr>
              <a:t>REFERENCES</a:t>
            </a:r>
            <a:r>
              <a:rPr kumimoji="0" lang="en-GB" altLang="en-US" sz="2000" b="0" i="0" u="none" strike="noStrike" cap="none" normalizeH="0" baseline="0" dirty="0" smtClean="0">
                <a:ln>
                  <a:noFill/>
                </a:ln>
                <a:solidFill>
                  <a:schemeClr val="tx1"/>
                </a:solidFill>
                <a:effectLst/>
                <a:latin typeface="+mj-lt"/>
              </a:rPr>
              <a:t> </a:t>
            </a:r>
          </a:p>
        </p:txBody>
      </p:sp>
    </p:spTree>
    <p:extLst>
      <p:ext uri="{BB962C8B-B14F-4D97-AF65-F5344CB8AC3E}">
        <p14:creationId xmlns:p14="http://schemas.microsoft.com/office/powerpoint/2010/main" val="3645535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GB" sz="3600" b="1" dirty="0" smtClean="0"/>
              <a:t>INTRODUCTION</a:t>
            </a:r>
            <a:endParaRPr lang="en-GB" sz="3600" dirty="0"/>
          </a:p>
        </p:txBody>
      </p:sp>
      <p:sp>
        <p:nvSpPr>
          <p:cNvPr id="3" name="Content Placeholder 2"/>
          <p:cNvSpPr>
            <a:spLocks noGrp="1"/>
          </p:cNvSpPr>
          <p:nvPr>
            <p:ph idx="1"/>
          </p:nvPr>
        </p:nvSpPr>
        <p:spPr>
          <a:xfrm>
            <a:off x="1295401" y="2556932"/>
            <a:ext cx="5526313" cy="3318936"/>
          </a:xfrm>
        </p:spPr>
        <p:txBody>
          <a:bodyPr>
            <a:normAutofit/>
          </a:bodyPr>
          <a:lstStyle/>
          <a:p>
            <a:pPr algn="just">
              <a:lnSpc>
                <a:spcPct val="150000"/>
              </a:lnSpc>
            </a:pPr>
            <a:r>
              <a:rPr lang="en-GB" sz="2000" dirty="0"/>
              <a:t>In the construction industry use of the several processes and the digital tools is referred to as the Digital construction technology.</a:t>
            </a:r>
          </a:p>
          <a:p>
            <a:pPr algn="just">
              <a:lnSpc>
                <a:spcPct val="150000"/>
              </a:lnSpc>
            </a:pPr>
            <a:r>
              <a:rPr lang="en-GB" sz="2000" dirty="0"/>
              <a:t>The current presentation will focus on the IT experience at the beginning </a:t>
            </a:r>
            <a:r>
              <a:rPr lang="en-GB" sz="2000" dirty="0" smtClean="0"/>
              <a:t>level.</a:t>
            </a:r>
          </a:p>
          <a:p>
            <a:pPr algn="just">
              <a:lnSpc>
                <a:spcPct val="150000"/>
              </a:lnSpc>
            </a:pPr>
            <a:endParaRPr lang="en-GB" sz="2000" dirty="0"/>
          </a:p>
        </p:txBody>
      </p:sp>
      <p:pic>
        <p:nvPicPr>
          <p:cNvPr id="4098" name="Picture 2" descr="experienced-engineer-explaining-the-problems-in-construction-works-development-after-recession.jpg (612×40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2717" y="2698525"/>
            <a:ext cx="4268900" cy="2845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1127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lgn="ctr" defTabSz="457200" rtl="0">
              <a:spcBef>
                <a:spcPct val="0"/>
              </a:spcBef>
            </a:pPr>
            <a:r>
              <a:rPr lang="en-GB" sz="3600" b="1" dirty="0"/>
              <a:t>At the Beginning of the Module the IT </a:t>
            </a:r>
            <a:r>
              <a:rPr lang="en-GB" sz="3600" b="1" dirty="0" smtClean="0"/>
              <a:t>experience</a:t>
            </a:r>
            <a:endParaRPr lang="en-GB" sz="3600" b="1" dirty="0"/>
          </a:p>
        </p:txBody>
      </p:sp>
      <p:sp>
        <p:nvSpPr>
          <p:cNvPr id="3" name="Content Placeholder 2"/>
          <p:cNvSpPr>
            <a:spLocks noGrp="1"/>
          </p:cNvSpPr>
          <p:nvPr>
            <p:ph idx="1"/>
          </p:nvPr>
        </p:nvSpPr>
        <p:spPr/>
        <p:txBody>
          <a:bodyPr>
            <a:normAutofit/>
          </a:bodyPr>
          <a:lstStyle/>
          <a:p>
            <a:pPr algn="just">
              <a:lnSpc>
                <a:spcPct val="150000"/>
              </a:lnSpc>
            </a:pPr>
            <a:r>
              <a:rPr lang="en-GB" sz="2000" dirty="0"/>
              <a:t>To work with the maintenance, technical support and the development there is the required of the IT skills. </a:t>
            </a:r>
            <a:endParaRPr lang="en-GB" sz="2000" dirty="0" smtClean="0"/>
          </a:p>
          <a:p>
            <a:pPr algn="just">
              <a:lnSpc>
                <a:spcPct val="150000"/>
              </a:lnSpc>
            </a:pPr>
            <a:r>
              <a:rPr lang="en-GB" sz="2000" dirty="0" smtClean="0"/>
              <a:t>To </a:t>
            </a:r>
            <a:r>
              <a:rPr lang="en-GB" sz="2000" dirty="0"/>
              <a:t>the data analysis and the trouble shooting to the software development from the hardware instalment that the wide range of skill set by the IT skills. </a:t>
            </a:r>
            <a:endParaRPr lang="en-GB" sz="2000" dirty="0" smtClean="0"/>
          </a:p>
          <a:p>
            <a:pPr algn="just">
              <a:lnSpc>
                <a:spcPct val="150000"/>
              </a:lnSpc>
            </a:pPr>
            <a:r>
              <a:rPr lang="en-GB" sz="2000" dirty="0" smtClean="0"/>
              <a:t>I </a:t>
            </a:r>
            <a:r>
              <a:rPr lang="en-GB" sz="2000" dirty="0"/>
              <a:t>have developed many IT skills which will help me further in the project to reduce the threats. </a:t>
            </a:r>
            <a:endParaRPr lang="en-GB" sz="2000" dirty="0"/>
          </a:p>
        </p:txBody>
      </p:sp>
    </p:spTree>
    <p:extLst>
      <p:ext uri="{BB962C8B-B14F-4D97-AF65-F5344CB8AC3E}">
        <p14:creationId xmlns:p14="http://schemas.microsoft.com/office/powerpoint/2010/main" val="3028476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lgn="ctr" defTabSz="457200" rtl="0">
              <a:spcBef>
                <a:spcPct val="0"/>
              </a:spcBef>
            </a:pPr>
            <a:r>
              <a:rPr lang="en-GB" sz="3600" b="1" dirty="0"/>
              <a:t>Use of Software and Digital Resources by </a:t>
            </a:r>
            <a:r>
              <a:rPr lang="en-GB" sz="3600" b="1" dirty="0" smtClean="0"/>
              <a:t>Professional</a:t>
            </a:r>
            <a:endParaRPr lang="en-GB" sz="3600" dirty="0"/>
          </a:p>
        </p:txBody>
      </p:sp>
      <p:sp>
        <p:nvSpPr>
          <p:cNvPr id="3" name="Content Placeholder 2"/>
          <p:cNvSpPr>
            <a:spLocks noGrp="1"/>
          </p:cNvSpPr>
          <p:nvPr>
            <p:ph idx="1"/>
          </p:nvPr>
        </p:nvSpPr>
        <p:spPr>
          <a:xfrm>
            <a:off x="1295401" y="2556932"/>
            <a:ext cx="5642428" cy="3318936"/>
          </a:xfrm>
        </p:spPr>
        <p:txBody>
          <a:bodyPr>
            <a:normAutofit/>
          </a:bodyPr>
          <a:lstStyle/>
          <a:p>
            <a:pPr algn="just">
              <a:lnSpc>
                <a:spcPct val="150000"/>
              </a:lnSpc>
            </a:pPr>
            <a:r>
              <a:rPr lang="en-GB" sz="2000" dirty="0"/>
              <a:t>The digital resource or the software which was used by the professional are the BIM. </a:t>
            </a:r>
            <a:endParaRPr lang="en-GB" sz="2000" dirty="0" smtClean="0"/>
          </a:p>
          <a:p>
            <a:pPr algn="just">
              <a:lnSpc>
                <a:spcPct val="150000"/>
              </a:lnSpc>
            </a:pPr>
            <a:r>
              <a:rPr lang="en-GB" sz="2000" dirty="0" smtClean="0"/>
              <a:t>To </a:t>
            </a:r>
            <a:r>
              <a:rPr lang="en-GB" sz="2000" dirty="0"/>
              <a:t>build and design the modern structure the Autodesk, </a:t>
            </a:r>
            <a:r>
              <a:rPr lang="en-GB" sz="2000" dirty="0" err="1"/>
              <a:t>BricsCAD</a:t>
            </a:r>
            <a:r>
              <a:rPr lang="en-GB" sz="2000" dirty="0"/>
              <a:t> BIM and Autodesk construction cloud like software of BIM has been utilized by the </a:t>
            </a:r>
            <a:r>
              <a:rPr lang="en-GB" sz="2000" dirty="0" smtClean="0"/>
              <a:t>engineers.</a:t>
            </a:r>
          </a:p>
          <a:p>
            <a:pPr algn="just">
              <a:lnSpc>
                <a:spcPct val="150000"/>
              </a:lnSpc>
            </a:pPr>
            <a:endParaRPr lang="en-GB" sz="2000" dirty="0"/>
          </a:p>
        </p:txBody>
      </p:sp>
      <p:pic>
        <p:nvPicPr>
          <p:cNvPr id="5122" name="Picture 2" descr="building-information-modeling-wallpaper.jpg (1200×80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9828" y="2935706"/>
            <a:ext cx="3862136" cy="2574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9179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lgn="ctr" defTabSz="457200" rtl="0">
              <a:spcBef>
                <a:spcPct val="0"/>
              </a:spcBef>
            </a:pPr>
            <a:r>
              <a:rPr lang="en-GB" sz="3600" b="1" dirty="0"/>
              <a:t>Undertook of Five Classes with Google via Applied Digital </a:t>
            </a:r>
            <a:r>
              <a:rPr lang="en-GB" sz="3600" b="1" dirty="0" smtClean="0"/>
              <a:t>Skills</a:t>
            </a:r>
            <a:endParaRPr lang="en-GB" sz="3600" dirty="0"/>
          </a:p>
        </p:txBody>
      </p:sp>
      <p:sp>
        <p:nvSpPr>
          <p:cNvPr id="3" name="Content Placeholder 2"/>
          <p:cNvSpPr>
            <a:spLocks noGrp="1"/>
          </p:cNvSpPr>
          <p:nvPr>
            <p:ph idx="1"/>
          </p:nvPr>
        </p:nvSpPr>
        <p:spPr/>
        <p:txBody>
          <a:bodyPr>
            <a:normAutofit lnSpcReduction="10000"/>
          </a:bodyPr>
          <a:lstStyle/>
          <a:p>
            <a:pPr algn="just">
              <a:lnSpc>
                <a:spcPct val="150000"/>
              </a:lnSpc>
            </a:pPr>
            <a:r>
              <a:rPr lang="en-GB" sz="2000" dirty="0"/>
              <a:t>The free of charge Applied Digital Skills is the online digital skills </a:t>
            </a:r>
            <a:r>
              <a:rPr lang="en-GB" sz="2000" dirty="0" smtClean="0"/>
              <a:t>curriculum.</a:t>
            </a:r>
          </a:p>
          <a:p>
            <a:pPr algn="just">
              <a:lnSpc>
                <a:spcPct val="150000"/>
              </a:lnSpc>
            </a:pPr>
            <a:r>
              <a:rPr lang="en-GB" sz="2000" dirty="0" smtClean="0"/>
              <a:t>From </a:t>
            </a:r>
            <a:r>
              <a:rPr lang="en-GB" sz="2000" dirty="0"/>
              <a:t>middle school to college, wide range of learners the appropriate materials and the </a:t>
            </a:r>
            <a:r>
              <a:rPr lang="en-GB" sz="2000" dirty="0" smtClean="0"/>
              <a:t>lessons.</a:t>
            </a:r>
          </a:p>
          <a:p>
            <a:pPr algn="just">
              <a:lnSpc>
                <a:spcPct val="150000"/>
              </a:lnSpc>
            </a:pPr>
            <a:r>
              <a:rPr lang="en-GB" sz="2000" dirty="0" smtClean="0"/>
              <a:t>To </a:t>
            </a:r>
            <a:r>
              <a:rPr lang="en-GB" sz="2000" dirty="0"/>
              <a:t>guide the learners, the wide range of series has been used by the Applied Digital Skill curriculum from scratch through creating a project. </a:t>
            </a:r>
            <a:endParaRPr lang="en-GB" sz="2000" dirty="0" smtClean="0"/>
          </a:p>
          <a:p>
            <a:pPr algn="just">
              <a:lnSpc>
                <a:spcPct val="150000"/>
              </a:lnSpc>
            </a:pPr>
            <a:r>
              <a:rPr lang="en-GB" sz="2000" dirty="0" smtClean="0"/>
              <a:t>A </a:t>
            </a:r>
            <a:r>
              <a:rPr lang="en-GB" sz="2000" dirty="0"/>
              <a:t>useful project has been leaved by the learner who complete a </a:t>
            </a:r>
            <a:r>
              <a:rPr lang="en-GB" sz="2000" dirty="0" smtClean="0"/>
              <a:t>lesson.</a:t>
            </a:r>
          </a:p>
          <a:p>
            <a:pPr algn="just">
              <a:lnSpc>
                <a:spcPct val="150000"/>
              </a:lnSpc>
            </a:pPr>
            <a:endParaRPr lang="en-GB" sz="2000" dirty="0"/>
          </a:p>
        </p:txBody>
      </p:sp>
    </p:spTree>
    <p:extLst>
      <p:ext uri="{BB962C8B-B14F-4D97-AF65-F5344CB8AC3E}">
        <p14:creationId xmlns:p14="http://schemas.microsoft.com/office/powerpoint/2010/main" val="1464655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t>CONCLUSION</a:t>
            </a:r>
            <a:endParaRPr lang="en-GB" sz="3600" b="1" dirty="0"/>
          </a:p>
        </p:txBody>
      </p:sp>
      <p:sp>
        <p:nvSpPr>
          <p:cNvPr id="3" name="Content Placeholder 2"/>
          <p:cNvSpPr>
            <a:spLocks noGrp="1"/>
          </p:cNvSpPr>
          <p:nvPr>
            <p:ph idx="1"/>
          </p:nvPr>
        </p:nvSpPr>
        <p:spPr>
          <a:xfrm>
            <a:off x="1295401" y="2556932"/>
            <a:ext cx="6404810" cy="3318936"/>
          </a:xfrm>
        </p:spPr>
        <p:txBody>
          <a:bodyPr>
            <a:normAutofit lnSpcReduction="10000"/>
          </a:bodyPr>
          <a:lstStyle/>
          <a:p>
            <a:pPr algn="just">
              <a:lnSpc>
                <a:spcPct val="150000"/>
              </a:lnSpc>
            </a:pPr>
            <a:r>
              <a:rPr lang="en-GB" sz="2000" dirty="0"/>
              <a:t>It has been concluded from the current study that to construct the project the technical and the scientific knowledge was applied by the construction management and the engineering to the </a:t>
            </a:r>
            <a:r>
              <a:rPr lang="en-GB" sz="2000" dirty="0" smtClean="0"/>
              <a:t>process.</a:t>
            </a:r>
          </a:p>
          <a:p>
            <a:pPr algn="just">
              <a:lnSpc>
                <a:spcPct val="150000"/>
              </a:lnSpc>
            </a:pPr>
            <a:r>
              <a:rPr lang="en-GB" sz="2000" dirty="0" smtClean="0"/>
              <a:t>In </a:t>
            </a:r>
            <a:r>
              <a:rPr lang="en-GB" sz="2000" dirty="0"/>
              <a:t>the study there is developed of the digital skills and the use of the BIM software by the constructors in the construction industry.</a:t>
            </a:r>
            <a:endParaRPr lang="en-GB" sz="2000" dirty="0"/>
          </a:p>
        </p:txBody>
      </p:sp>
      <p:pic>
        <p:nvPicPr>
          <p:cNvPr id="6146" name="Picture 2" descr="Digital-Skills.jpg (850×54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64541" y="2930752"/>
            <a:ext cx="3245997" cy="2062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7653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GB" sz="3600" b="1" dirty="0" smtClean="0"/>
              <a:t>REFERENCES</a:t>
            </a:r>
            <a:endParaRPr lang="en-GB" sz="3600" dirty="0"/>
          </a:p>
        </p:txBody>
      </p:sp>
      <p:sp>
        <p:nvSpPr>
          <p:cNvPr id="3" name="Content Placeholder 2"/>
          <p:cNvSpPr>
            <a:spLocks noGrp="1"/>
          </p:cNvSpPr>
          <p:nvPr>
            <p:ph idx="1"/>
          </p:nvPr>
        </p:nvSpPr>
        <p:spPr>
          <a:xfrm>
            <a:off x="1295401" y="2556932"/>
            <a:ext cx="9445170" cy="3318936"/>
          </a:xfrm>
        </p:spPr>
        <p:txBody>
          <a:bodyPr>
            <a:normAutofit/>
          </a:bodyPr>
          <a:lstStyle/>
          <a:p>
            <a:pPr algn="just"/>
            <a:r>
              <a:rPr lang="en-GB" sz="2000" dirty="0" err="1"/>
              <a:t>Fabozzi</a:t>
            </a:r>
            <a:r>
              <a:rPr lang="en-GB" sz="2000" dirty="0"/>
              <a:t>, S., and et.al., 2021. I-BIM based approach for geotechnical and numerical modelling of a conventional tunnel excavation. Tunnelling and Underground Space Technology. 108. p.103723.</a:t>
            </a:r>
          </a:p>
          <a:p>
            <a:pPr algn="just"/>
            <a:r>
              <a:rPr lang="en-GB" sz="2000" dirty="0"/>
              <a:t>Jalal, M.P., and et.al., 2020. A BIM-based construction claim management model for early identification and visualization of claims. Smart and Sustainable Built Environment.</a:t>
            </a:r>
          </a:p>
          <a:p>
            <a:pPr algn="just"/>
            <a:r>
              <a:rPr lang="en-GB" sz="2000" dirty="0"/>
              <a:t>West, M., Kraut, R. and </a:t>
            </a:r>
            <a:r>
              <a:rPr lang="en-GB" sz="2000" dirty="0" err="1"/>
              <a:t>Ei</a:t>
            </a:r>
            <a:r>
              <a:rPr lang="en-GB" sz="2000" dirty="0"/>
              <a:t> Chew, H., 2019. I'd blush if I could: closing gender divides in digital skills through education.</a:t>
            </a:r>
          </a:p>
          <a:p>
            <a:pPr algn="just"/>
            <a:endParaRPr lang="en-GB" sz="2000" dirty="0"/>
          </a:p>
        </p:txBody>
      </p:sp>
    </p:spTree>
    <p:extLst>
      <p:ext uri="{BB962C8B-B14F-4D97-AF65-F5344CB8AC3E}">
        <p14:creationId xmlns:p14="http://schemas.microsoft.com/office/powerpoint/2010/main" val="19668409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ank-you-hand-lettering-typography-design-inspiration-thank-you-card-beautiful-greeting-card_166005-993.jpg (2000×100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7349" y="970937"/>
            <a:ext cx="9754826" cy="4877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178836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Custom 10">
      <a:majorFont>
        <a:latin typeface="Times New Roman"/>
        <a:ea typeface=""/>
        <a:cs typeface=""/>
      </a:majorFont>
      <a:minorFont>
        <a:latin typeface="Times New Roman"/>
        <a:ea typeface=""/>
        <a:cs typeface=""/>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13</TotalTime>
  <Words>773</Words>
  <Application>Microsoft Office PowerPoint</Application>
  <PresentationFormat>Widescreen</PresentationFormat>
  <Paragraphs>41</Paragraphs>
  <Slides>9</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Times New Roman</vt:lpstr>
      <vt:lpstr>Organic</vt:lpstr>
      <vt:lpstr>Cert HE Construction Digital Computing &amp; Engineering</vt:lpstr>
      <vt:lpstr>Table of Contents</vt:lpstr>
      <vt:lpstr>INTRODUCTION</vt:lpstr>
      <vt:lpstr>At the Beginning of the Module the IT experience</vt:lpstr>
      <vt:lpstr>Use of Software and Digital Resources by Professional</vt:lpstr>
      <vt:lpstr>Undertook of Five Classes with Google via Applied Digital Skills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6</cp:revision>
  <dcterms:created xsi:type="dcterms:W3CDTF">2022-11-08T10:48:57Z</dcterms:created>
  <dcterms:modified xsi:type="dcterms:W3CDTF">2022-11-08T11:02:10Z</dcterms:modified>
</cp:coreProperties>
</file>